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1" r:id="rId1"/>
  </p:sldMasterIdLst>
  <p:notesMasterIdLst>
    <p:notesMasterId r:id="rId48"/>
  </p:notesMasterIdLst>
  <p:sldIdLst>
    <p:sldId id="332" r:id="rId2"/>
    <p:sldId id="335" r:id="rId3"/>
    <p:sldId id="336" r:id="rId4"/>
    <p:sldId id="337" r:id="rId5"/>
    <p:sldId id="338" r:id="rId6"/>
    <p:sldId id="339" r:id="rId7"/>
    <p:sldId id="379" r:id="rId8"/>
    <p:sldId id="340" r:id="rId9"/>
    <p:sldId id="341" r:id="rId10"/>
    <p:sldId id="342" r:id="rId11"/>
    <p:sldId id="343" r:id="rId12"/>
    <p:sldId id="344" r:id="rId13"/>
    <p:sldId id="345" r:id="rId14"/>
    <p:sldId id="347" r:id="rId15"/>
    <p:sldId id="348" r:id="rId16"/>
    <p:sldId id="349" r:id="rId17"/>
    <p:sldId id="350" r:id="rId18"/>
    <p:sldId id="351" r:id="rId19"/>
    <p:sldId id="352" r:id="rId20"/>
    <p:sldId id="353" r:id="rId21"/>
    <p:sldId id="354" r:id="rId22"/>
    <p:sldId id="355" r:id="rId23"/>
    <p:sldId id="356" r:id="rId24"/>
    <p:sldId id="357" r:id="rId25"/>
    <p:sldId id="358" r:id="rId26"/>
    <p:sldId id="375" r:id="rId27"/>
    <p:sldId id="359" r:id="rId28"/>
    <p:sldId id="360" r:id="rId29"/>
    <p:sldId id="361" r:id="rId30"/>
    <p:sldId id="362" r:id="rId31"/>
    <p:sldId id="363" r:id="rId32"/>
    <p:sldId id="364" r:id="rId33"/>
    <p:sldId id="365" r:id="rId34"/>
    <p:sldId id="366" r:id="rId35"/>
    <p:sldId id="367" r:id="rId36"/>
    <p:sldId id="368" r:id="rId37"/>
    <p:sldId id="369" r:id="rId38"/>
    <p:sldId id="370" r:id="rId39"/>
    <p:sldId id="371" r:id="rId40"/>
    <p:sldId id="372" r:id="rId41"/>
    <p:sldId id="373" r:id="rId42"/>
    <p:sldId id="380" r:id="rId43"/>
    <p:sldId id="374" r:id="rId44"/>
    <p:sldId id="376" r:id="rId45"/>
    <p:sldId id="377" r:id="rId46"/>
    <p:sldId id="378" r:id="rId4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1C2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85833" autoAdjust="0"/>
  </p:normalViewPr>
  <p:slideViewPr>
    <p:cSldViewPr snapToGrid="0" snapToObjects="1">
      <p:cViewPr varScale="1">
        <p:scale>
          <a:sx n="115" d="100"/>
          <a:sy n="115" d="100"/>
        </p:scale>
        <p:origin x="2187" y="8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5C2742-C4B8-43B7-B58B-2463C7BF62C1}" type="datetimeFigureOut">
              <a:rPr lang="en-US" smtClean="0"/>
              <a:pPr/>
              <a:t>10/27/2016</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C956F4-100B-413B-8CA4-DC1898D9679E}" type="slidenum">
              <a:rPr lang="en-IE" smtClean="0"/>
              <a:pPr/>
              <a:t>‹#›</a:t>
            </a:fld>
            <a:endParaRPr lang="en-IE"/>
          </a:p>
        </p:txBody>
      </p:sp>
    </p:spTree>
    <p:extLst>
      <p:ext uri="{BB962C8B-B14F-4D97-AF65-F5344CB8AC3E}">
        <p14:creationId xmlns:p14="http://schemas.microsoft.com/office/powerpoint/2010/main" val="4156461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FC687EC5-7BA6-4E56-9409-E6BD31DF0227}" type="slidenum">
              <a:rPr lang="en-AU"/>
              <a:pPr/>
              <a:t>2</a:t>
            </a:fld>
            <a:endParaRPr lang="en-AU"/>
          </a:p>
        </p:txBody>
      </p:sp>
      <p:sp>
        <p:nvSpPr>
          <p:cNvPr id="38913"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81BA40F0-ACF9-44A6-84B4-B28A53ED619A}" type="slidenum">
              <a:rPr lang="en-AU" sz="1200">
                <a:solidFill>
                  <a:srgbClr val="FFFFFF"/>
                </a:solidFill>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a:t>
            </a:fld>
            <a:endParaRPr lang="en-AU" sz="1200">
              <a:solidFill>
                <a:srgbClr val="FFFFFF"/>
              </a:solidFill>
            </a:endParaRPr>
          </a:p>
        </p:txBody>
      </p:sp>
      <p:sp>
        <p:nvSpPr>
          <p:cNvPr id="38914"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8915"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atin typeface="Arial" pitchFamily="34" charset="0"/>
                <a:cs typeface="Arial" pitchFamily="34" charset="0"/>
              </a:rPr>
              <a:t>Given the potential vulnerability of DES to a brute-force attack,there has been considerable interest in finding an alternative. One approach is to design a completely new algorithm, of which AES is a prime example. Another alternative, which would preserve the existing investment in software and equipment, is to use multiple encryption with DES and multiple keys. We examine the widely accepted triple DES (3DES) approach.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FFD9DF42-4C3E-43C1-A3FC-4E0A60999270}" type="slidenum">
              <a:rPr lang="en-AU"/>
              <a:pPr/>
              <a:t>12</a:t>
            </a:fld>
            <a:endParaRPr lang="en-AU"/>
          </a:p>
        </p:txBody>
      </p:sp>
      <p:sp>
        <p:nvSpPr>
          <p:cNvPr id="48129"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AA937C96-03C3-441E-8F5C-B3717B710DDC}" type="slidenum">
              <a:rPr lang="en-AU" sz="1200">
                <a:solidFill>
                  <a:srgbClr val="FFFFFF"/>
                </a:solidFill>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12</a:t>
            </a:fld>
            <a:endParaRPr lang="en-AU" sz="1200">
              <a:solidFill>
                <a:srgbClr val="FFFFFF"/>
              </a:solidFill>
            </a:endParaRPr>
          </a:p>
        </p:txBody>
      </p:sp>
      <p:sp>
        <p:nvSpPr>
          <p:cNvPr id="48130"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8131"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atin typeface="Arial" pitchFamily="34" charset="0"/>
                <a:ea typeface="MS PGothic" pitchFamily="34" charset="-128"/>
              </a:rPr>
              <a:t>Stallings Figure 6.4 illustrates the </a:t>
            </a:r>
            <a:r>
              <a:rPr lang="en-AU">
                <a:latin typeface="Arial" pitchFamily="34" charset="0"/>
                <a:ea typeface="MS PGothic" pitchFamily="34" charset="-128"/>
              </a:rPr>
              <a:t>Cipher Block Chaining (CBC)</a:t>
            </a:r>
            <a:r>
              <a:rPr lang="en-US">
                <a:latin typeface="Arial" pitchFamily="34" charset="0"/>
                <a:ea typeface="MS PGothic" pitchFamily="34" charset="-128"/>
              </a:rPr>
              <a:t> Mode.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3A644B60-7787-49F5-BD17-AFA113BBA16F}" type="slidenum">
              <a:rPr lang="en-AU"/>
              <a:pPr/>
              <a:t>13</a:t>
            </a:fld>
            <a:endParaRPr lang="en-AU"/>
          </a:p>
        </p:txBody>
      </p:sp>
      <p:sp>
        <p:nvSpPr>
          <p:cNvPr id="49153"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5EFABDB7-060B-4589-A5FA-1B9B36934F28}" type="slidenum">
              <a:rPr lang="en-AU" sz="1200">
                <a:solidFill>
                  <a:srgbClr val="FFFFFF"/>
                </a:solidFill>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13</a:t>
            </a:fld>
            <a:endParaRPr lang="en-AU" sz="1200">
              <a:solidFill>
                <a:srgbClr val="FFFFFF"/>
              </a:solidFill>
            </a:endParaRPr>
          </a:p>
        </p:txBody>
      </p:sp>
      <p:sp>
        <p:nvSpPr>
          <p:cNvPr id="49154"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9155"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a:latin typeface="Arial" pitchFamily="34" charset="0"/>
                <a:ea typeface="MS PGothic" pitchFamily="34" charset="-128"/>
              </a:rPr>
              <a:t>One issue that arises with block modes is how to handle the last block, which may well not be complete. In general have to pad this block (typically with 0's), and then must recognise padding at other end - may be obvious (eg in text the 0 value should usually not occur), or otherwise must explicitly have the last byte as a count of how much padding was used (including the count). Note that if this is done, if the last block IS an even multiple of 8 bytes or has exactly the same form as pad+count, then will have to add an extra block, all padding so as to have a count in the last byte. There are other, more esoteric, “ciphertext stealing” modes, which avoid the need for an extra block.</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07927BAA-9D97-4F7A-936F-4B23DF0A6CE8}" type="slidenum">
              <a:rPr lang="en-AU"/>
              <a:pPr/>
              <a:t>14</a:t>
            </a:fld>
            <a:endParaRPr lang="en-AU"/>
          </a:p>
        </p:txBody>
      </p:sp>
      <p:sp>
        <p:nvSpPr>
          <p:cNvPr id="51201"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43C46D75-19D7-46FA-AA12-DBC849BC9BDC}" type="slidenum">
              <a:rPr lang="en-AU" sz="1200">
                <a:solidFill>
                  <a:srgbClr val="FFFFFF"/>
                </a:solidFill>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14</a:t>
            </a:fld>
            <a:endParaRPr lang="en-AU" sz="1200">
              <a:solidFill>
                <a:srgbClr val="FFFFFF"/>
              </a:solidFill>
            </a:endParaRPr>
          </a:p>
        </p:txBody>
      </p:sp>
      <p:sp>
        <p:nvSpPr>
          <p:cNvPr id="51202"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1203"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atin typeface="Arial" pitchFamily="34" charset="0"/>
                <a:ea typeface="MS PGothic" pitchFamily="34" charset="-128"/>
              </a:rPr>
              <a:t>CBC is the block mode generally used. The chaining provides an avalanche effect, which means the encrypted message cannot be changed or rearranged without totally destroying the subsequent data.</a:t>
            </a:r>
            <a:r>
              <a:rPr lang="en-AU">
                <a:latin typeface="Arial" pitchFamily="34" charset="0"/>
                <a:ea typeface="MS PGothic" pitchFamily="34" charset="-128"/>
              </a:rPr>
              <a:t> However there is the issue of ensuring that the IV is either fixed or sent encrypted in ECB mode to stop attacks on 1st block.</a:t>
            </a:r>
          </a:p>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AU">
              <a:latin typeface="Arial" pitchFamily="34" charset="0"/>
              <a:ea typeface="MS PGothic"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6E5B08C4-C1B5-4C2C-BEEE-8864BAAB4688}" type="slidenum">
              <a:rPr lang="en-AU"/>
              <a:pPr/>
              <a:t>15</a:t>
            </a:fld>
            <a:endParaRPr lang="en-AU"/>
          </a:p>
        </p:txBody>
      </p:sp>
      <p:sp>
        <p:nvSpPr>
          <p:cNvPr id="52225"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2226" name="Text Box 2"/>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atin typeface="Arial" pitchFamily="34" charset="0"/>
                <a:ea typeface="MS PGothic" pitchFamily="34" charset="-128"/>
              </a:rPr>
              <a:t>For AES, DES, or any block cipher, encryption is performed on a block of </a:t>
            </a:r>
            <a:r>
              <a:rPr lang="en-US" i="1">
                <a:latin typeface="Arial" pitchFamily="34" charset="0"/>
                <a:ea typeface="MS PGothic" pitchFamily="34" charset="-128"/>
              </a:rPr>
              <a:t>b </a:t>
            </a:r>
            <a:r>
              <a:rPr lang="en-US">
                <a:latin typeface="Arial" pitchFamily="34" charset="0"/>
                <a:ea typeface="MS PGothic" pitchFamily="34" charset="-128"/>
              </a:rPr>
              <a:t>bits. However, it is possible to convert a block cipher into a stream cipher, using one of the three modes to be discussed in this and the next two sections: cipher feedback (CFB) mode, output feedback (OFB) mode, and counter (CTR) mode. A stream cipher eliminates the need to pad a message to be an integral number of blocks. It also can operate in real time. Thus, if a character stream is being transmitted, each character can be encrypted and transmitted immediately using a character-oriented stream cipher.</a:t>
            </a:r>
            <a:r>
              <a:rPr lang="en-AU">
                <a:latin typeface="Arial" pitchFamily="34" charset="0"/>
                <a:ea typeface="MS PGothic" pitchFamily="34" charset="-128"/>
              </a:rPr>
              <a:t> Idea here is to use the block cipher essentially as a </a:t>
            </a:r>
            <a:r>
              <a:rPr lang="en-AU" b="1">
                <a:latin typeface="Arial" pitchFamily="34" charset="0"/>
                <a:ea typeface="MS PGothic" pitchFamily="34" charset="-128"/>
              </a:rPr>
              <a:t>pseudo-random number,</a:t>
            </a:r>
            <a:r>
              <a:rPr lang="en-AU">
                <a:latin typeface="Arial" pitchFamily="34" charset="0"/>
                <a:ea typeface="MS PGothic" pitchFamily="34" charset="-128"/>
              </a:rPr>
              <a:t> and to combine these "random" bits with the message. </a:t>
            </a:r>
            <a:r>
              <a:rPr lang="en-US">
                <a:latin typeface="Arial" pitchFamily="34" charset="0"/>
                <a:ea typeface="MS PGothic" pitchFamily="34" charset="-128"/>
              </a:rPr>
              <a:t>One desirable property of a stream cipher is that the ciphertext be of the same length as the plaintext. Thus, if 8-bit characters are being transmitted, each character should be encrypted to produce a ciphertext output of 8 bits. If more than 8 bits are produced, transmission capacity is wasted.</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atin typeface="Arial" pitchFamily="34" charset="0"/>
              <a:ea typeface="MS PGothic" pitchFamily="34" charset="-128"/>
            </a:endParaRPr>
          </a:p>
        </p:txBody>
      </p:sp>
      <p:sp>
        <p:nvSpPr>
          <p:cNvPr id="52227" name="Text Box 3"/>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FFBBAAEE-49BC-48A0-A0CD-CE4B910C336B}" type="slidenum">
              <a:rPr lang="en-AU" sz="1200">
                <a:solidFill>
                  <a:srgbClr val="FFFFFF"/>
                </a:solidFill>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15</a:t>
            </a:fld>
            <a:endParaRPr lang="en-AU" sz="1200">
              <a:solidFill>
                <a:srgbClr val="FFFFFF"/>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F893D235-A7ED-4990-BC95-94742A7C4EDF}" type="slidenum">
              <a:rPr lang="en-AU"/>
              <a:pPr/>
              <a:t>16</a:t>
            </a:fld>
            <a:endParaRPr lang="en-AU"/>
          </a:p>
        </p:txBody>
      </p:sp>
      <p:sp>
        <p:nvSpPr>
          <p:cNvPr id="53249"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D4C6DB69-C598-42F7-8F95-FE844F12EC41}" type="slidenum">
              <a:rPr lang="en-AU" sz="1200">
                <a:solidFill>
                  <a:srgbClr val="FFFFFF"/>
                </a:solidFill>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16</a:t>
            </a:fld>
            <a:endParaRPr lang="en-AU" sz="1200">
              <a:solidFill>
                <a:srgbClr val="FFFFFF"/>
              </a:solidFill>
            </a:endParaRPr>
          </a:p>
        </p:txBody>
      </p:sp>
      <p:sp>
        <p:nvSpPr>
          <p:cNvPr id="53250"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3251" name="Text Box 3"/>
          <p:cNvSpPr txBox="1">
            <a:spLocks noGrp="1" noChangeArrowheads="1"/>
          </p:cNvSpPr>
          <p:nvPr>
            <p:ph type="body" idx="1"/>
          </p:nvPr>
        </p:nvSpPr>
        <p:spPr bwMode="auto">
          <a:xfrm>
            <a:off x="685800" y="4343400"/>
            <a:ext cx="5486400" cy="4346575"/>
          </a:xfrm>
          <a:prstGeom prst="rect">
            <a:avLst/>
          </a:prstGeom>
          <a:noFill/>
          <a:ln>
            <a:round/>
            <a:headEnd/>
            <a:tailEnd/>
          </a:ln>
        </p:spPr>
        <p:txBody>
          <a:bodyPr>
            <a:normAutofit lnSpcReduction="10000"/>
          </a:bodyP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atin typeface="Arial" pitchFamily="34" charset="0"/>
                <a:ea typeface="MS PGothic" pitchFamily="34" charset="-128"/>
              </a:rPr>
              <a:t>Cipher feedback (CFB) mode is one alternative. As with CBC, the units of plaintext are chained together, so that the ciphertext of any plaintext unit is a function of all the preceding plaintext. In this case, rather than units of </a:t>
            </a:r>
            <a:r>
              <a:rPr lang="en-US" i="1">
                <a:latin typeface="Arial" pitchFamily="34" charset="0"/>
                <a:ea typeface="MS PGothic" pitchFamily="34" charset="-128"/>
              </a:rPr>
              <a:t>b </a:t>
            </a:r>
            <a:r>
              <a:rPr lang="en-US">
                <a:latin typeface="Arial" pitchFamily="34" charset="0"/>
                <a:ea typeface="MS PGothic" pitchFamily="34" charset="-128"/>
              </a:rPr>
              <a:t>bits, the plaintext is divided into segments of s bits</a:t>
            </a:r>
            <a:r>
              <a:rPr lang="en-US" i="1">
                <a:latin typeface="Arial" pitchFamily="34" charset="0"/>
                <a:ea typeface="MS PGothic" pitchFamily="34" charset="-128"/>
              </a:rPr>
              <a:t>. </a:t>
            </a:r>
            <a:r>
              <a:rPr lang="en-US">
                <a:latin typeface="Arial" pitchFamily="34" charset="0"/>
                <a:ea typeface="MS PGothic" pitchFamily="34" charset="-128"/>
              </a:rPr>
              <a:t>The input to the encryption function is a b-bit shift register that is initially set to some initialization vector (IV). The leftmost (most significant) s bits of the output of the encryption function are XORed with the first segment of plaintext P1 to produce the first unit of ciphertext C1, which is then transmitted. In addition, the contents of the shift register are shifted left by s bits and C1 is placed in the rightmost (least significant) s bits of the shift register. This process continues until all plaintext units have been encrypted.  For decryption, the same scheme is used, except that the received ciphertext unit is XORed with the output of the encryption function to produce the plaintext unit. Note that it is the encryption function that is used, not the decryption function. </a:t>
            </a:r>
          </a:p>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a:latin typeface="Arial" pitchFamily="34" charset="0"/>
                <a:ea typeface="MS PGothic" pitchFamily="34" charset="-128"/>
              </a:rPr>
              <a:t>As originally defined, CFB was to "consume" as much of the "random" output as needed for each message unit (bit/byte) before "bumping" bits out of the buffer and re-encrypting. This is wasteful though, and slows the encryption down as more encryptions are needed. An alternate way to think of it is to generate a block of "random" bits, consume them as message bits/bytes arrive, and when they're used up, only then feed a full block of ciphertext back. This is CFB-64 or CFB-128 mode (depending on the block size of the cipher used eg DES or AES respectively). CFB is the usual choice for quantities of stream oriented data, and for authentication use.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4A741CBA-FF51-4EC3-B62F-C67F7E728CDC}" type="slidenum">
              <a:rPr lang="en-AU"/>
              <a:pPr/>
              <a:t>17</a:t>
            </a:fld>
            <a:endParaRPr lang="en-AU"/>
          </a:p>
        </p:txBody>
      </p:sp>
      <p:sp>
        <p:nvSpPr>
          <p:cNvPr id="54273"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5B7B15A2-15A4-4924-92D6-DCA9BDDCD509}" type="slidenum">
              <a:rPr lang="en-AU" sz="1200">
                <a:solidFill>
                  <a:srgbClr val="FFFFFF"/>
                </a:solidFill>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17</a:t>
            </a:fld>
            <a:endParaRPr lang="en-AU" sz="1200">
              <a:solidFill>
                <a:srgbClr val="FFFFFF"/>
              </a:solidFill>
            </a:endParaRPr>
          </a:p>
        </p:txBody>
      </p:sp>
      <p:sp>
        <p:nvSpPr>
          <p:cNvPr id="54274"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4275"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atin typeface="Arial" pitchFamily="34" charset="0"/>
                <a:ea typeface="MS PGothic" pitchFamily="34" charset="-128"/>
              </a:rPr>
              <a:t>Stallings Figure 6.5 illustrates the operation of s-bit </a:t>
            </a:r>
            <a:r>
              <a:rPr lang="en-AU">
                <a:latin typeface="Arial" pitchFamily="34" charset="0"/>
                <a:ea typeface="MS PGothic" pitchFamily="34" charset="-128"/>
              </a:rPr>
              <a:t>Cipher FeedBack (CFB)</a:t>
            </a:r>
            <a:r>
              <a:rPr lang="en-US">
                <a:latin typeface="Arial" pitchFamily="34" charset="0"/>
                <a:ea typeface="MS PGothic" pitchFamily="34" charset="-128"/>
              </a:rPr>
              <a:t> Mode.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BDA20903-770A-4451-B3EF-78A2623E627D}" type="slidenum">
              <a:rPr lang="en-AU"/>
              <a:pPr/>
              <a:t>18</a:t>
            </a:fld>
            <a:endParaRPr lang="en-AU"/>
          </a:p>
        </p:txBody>
      </p:sp>
      <p:sp>
        <p:nvSpPr>
          <p:cNvPr id="55297"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579E79AE-90C9-4FA9-A09B-C27420C0B99F}" type="slidenum">
              <a:rPr lang="en-AU" sz="1200">
                <a:solidFill>
                  <a:srgbClr val="FFFFFF"/>
                </a:solidFill>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18</a:t>
            </a:fld>
            <a:endParaRPr lang="en-AU" sz="1200">
              <a:solidFill>
                <a:srgbClr val="FFFFFF"/>
              </a:solidFill>
            </a:endParaRPr>
          </a:p>
        </p:txBody>
      </p:sp>
      <p:sp>
        <p:nvSpPr>
          <p:cNvPr id="55298"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5299"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a:latin typeface="Arial" pitchFamily="34" charset="0"/>
                <a:ea typeface="MS PGothic" pitchFamily="34" charset="-128"/>
              </a:rPr>
              <a:t>CFB is the usual stream mode. As long as can keep up with the input, doing encryptions every 8 bytes. A possible problem is that if its used over a "noisy" link, then any corrupted bit will destroy values in the current and next blocks (since the current block feeds as input to create the random bits for the next). So either must use over a reliable network transport layer (typical) or use OFB/CTR.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774631B5-CC1D-4A35-B812-31CE75D50AA2}" type="slidenum">
              <a:rPr lang="en-AU"/>
              <a:pPr/>
              <a:t>19</a:t>
            </a:fld>
            <a:endParaRPr lang="en-AU"/>
          </a:p>
        </p:txBody>
      </p:sp>
      <p:sp>
        <p:nvSpPr>
          <p:cNvPr id="56321"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C2B468CD-74FE-497E-95AE-679CBF358A02}" type="slidenum">
              <a:rPr lang="en-AU" sz="1200">
                <a:solidFill>
                  <a:srgbClr val="FFFFFF"/>
                </a:solidFill>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19</a:t>
            </a:fld>
            <a:endParaRPr lang="en-AU" sz="1200">
              <a:solidFill>
                <a:srgbClr val="FFFFFF"/>
              </a:solidFill>
            </a:endParaRPr>
          </a:p>
        </p:txBody>
      </p:sp>
      <p:sp>
        <p:nvSpPr>
          <p:cNvPr id="56322"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6323"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a:latin typeface="Arial" pitchFamily="34" charset="0"/>
                <a:ea typeface="MS PGothic" pitchFamily="34" charset="-128"/>
              </a:rPr>
              <a:t>An alternative to CFB is OFB. Here the generation of the "random" bits is independent of the message being encrypted. </a:t>
            </a:r>
            <a:r>
              <a:rPr lang="en-US">
                <a:latin typeface="Arial" pitchFamily="34" charset="0"/>
                <a:ea typeface="MS PGothic" pitchFamily="34" charset="-128"/>
              </a:rPr>
              <a:t>The output feedback (OFB) mode is similar in structure to that of CFB, except that the output of the encryption function is fed back to the shift register in OFB, whereas in CFB the ciphertext unit is fed back to the shift register. The other difference is that the OFB mode operates on full blocks of plaintext and ciphertext, not on an </a:t>
            </a:r>
            <a:r>
              <a:rPr lang="en-US" i="1">
                <a:latin typeface="Arial" pitchFamily="34" charset="0"/>
                <a:ea typeface="MS PGothic" pitchFamily="34" charset="-128"/>
              </a:rPr>
              <a:t>s-</a:t>
            </a:r>
            <a:r>
              <a:rPr lang="en-US">
                <a:latin typeface="Arial" pitchFamily="34" charset="0"/>
                <a:ea typeface="MS PGothic" pitchFamily="34" charset="-128"/>
              </a:rPr>
              <a:t>bit subset</a:t>
            </a:r>
            <a:r>
              <a:rPr lang="en-US" i="1">
                <a:latin typeface="Arial" pitchFamily="34" charset="0"/>
                <a:ea typeface="MS PGothic" pitchFamily="34" charset="-128"/>
              </a:rPr>
              <a:t>. </a:t>
            </a:r>
            <a:r>
              <a:rPr lang="en-AU">
                <a:latin typeface="Arial" pitchFamily="34" charset="0"/>
                <a:ea typeface="MS PGothic" pitchFamily="34" charset="-128"/>
              </a:rPr>
              <a:t>The advantage is that firstly, they can be computed in advance, which is good for bursty traffic, and secondly, any bit error only affects a single bit. Thus this is good for noisy links (eg satellite TV transmissions etc).</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0B53D312-5B53-481D-B833-484F2AA7A37D}" type="slidenum">
              <a:rPr lang="en-AU"/>
              <a:pPr/>
              <a:t>20</a:t>
            </a:fld>
            <a:endParaRPr lang="en-AU"/>
          </a:p>
        </p:txBody>
      </p:sp>
      <p:sp>
        <p:nvSpPr>
          <p:cNvPr id="57345"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CD7790B0-26AD-4FE7-AC1D-588653985C04}" type="slidenum">
              <a:rPr lang="en-AU" sz="1200">
                <a:solidFill>
                  <a:srgbClr val="FFFFFF"/>
                </a:solidFill>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20</a:t>
            </a:fld>
            <a:endParaRPr lang="en-AU" sz="1200">
              <a:solidFill>
                <a:srgbClr val="FFFFFF"/>
              </a:solidFill>
            </a:endParaRPr>
          </a:p>
        </p:txBody>
      </p:sp>
      <p:sp>
        <p:nvSpPr>
          <p:cNvPr id="57346"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7347"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atin typeface="Arial" pitchFamily="34" charset="0"/>
                <a:ea typeface="MS PGothic" pitchFamily="34" charset="-128"/>
              </a:rPr>
              <a:t>Stallings Figure 6.6 illustrates the </a:t>
            </a:r>
            <a:r>
              <a:rPr lang="en-AU">
                <a:latin typeface="Arial" pitchFamily="34" charset="0"/>
                <a:ea typeface="MS PGothic" pitchFamily="34" charset="-128"/>
              </a:rPr>
              <a:t>Output FeedBack (OFB)</a:t>
            </a:r>
            <a:r>
              <a:rPr lang="en-US">
                <a:latin typeface="Arial" pitchFamily="34" charset="0"/>
                <a:ea typeface="MS PGothic" pitchFamily="34" charset="-128"/>
              </a:rPr>
              <a:t> Mode.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BA09E7CA-433E-46B0-99BB-6FDF7544DC91}" type="slidenum">
              <a:rPr lang="en-AU"/>
              <a:pPr/>
              <a:t>21</a:t>
            </a:fld>
            <a:endParaRPr lang="en-AU"/>
          </a:p>
        </p:txBody>
      </p:sp>
      <p:sp>
        <p:nvSpPr>
          <p:cNvPr id="58369"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BBD334CF-2FB7-4763-BE16-9C39CB2AAFD4}" type="slidenum">
              <a:rPr lang="en-AU" sz="1200">
                <a:solidFill>
                  <a:srgbClr val="FFFFFF"/>
                </a:solidFill>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21</a:t>
            </a:fld>
            <a:endParaRPr lang="en-AU" sz="1200">
              <a:solidFill>
                <a:srgbClr val="FFFFFF"/>
              </a:solidFill>
            </a:endParaRPr>
          </a:p>
        </p:txBody>
      </p:sp>
      <p:sp>
        <p:nvSpPr>
          <p:cNvPr id="58370"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8371"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atin typeface="Arial" pitchFamily="34" charset="0"/>
                <a:ea typeface="MS PGothic" pitchFamily="34" charset="-128"/>
              </a:rPr>
              <a:t>As with CBC and CFB, the OFB mode requires an initialization vector. In the case of OFB, the IV must be a nonce; that is, the IV must be unique to each execution of the encryption operation. The reason for this is that the sequence of encryption output blocks, </a:t>
            </a:r>
            <a:r>
              <a:rPr lang="en-US" i="1">
                <a:latin typeface="Arial" pitchFamily="34" charset="0"/>
                <a:ea typeface="MS PGothic" pitchFamily="34" charset="-128"/>
              </a:rPr>
              <a:t>Oi.</a:t>
            </a:r>
            <a:r>
              <a:rPr lang="en-US">
                <a:latin typeface="Arial" pitchFamily="34" charset="0"/>
                <a:ea typeface="MS PGothic" pitchFamily="34" charset="-128"/>
              </a:rPr>
              <a:t> , depends only on the key and the IV, and does not depend on the plaintext. Therefore, for a  given key and IV, the stream of output bits used to XOR with the stream of plaintext bits is fixed. If two different messages had an identical block of plaintext in the identical position, then an attacker would be able to determine that portion of the O  stream. </a:t>
            </a:r>
          </a:p>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atin typeface="Arial" pitchFamily="34" charset="0"/>
                <a:ea typeface="MS PGothic" pitchFamily="34" charset="-128"/>
              </a:rPr>
              <a:t>One advantage of the OFB method is that bit errors in transmission do not propagate. The disadvantage of OFB is that it is more vulnerable to a message stream modification attack than is CFB. </a:t>
            </a:r>
          </a:p>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atin typeface="Arial" pitchFamily="34" charset="0"/>
                <a:ea typeface="MS PGothic" pitchFamily="34" charset="-128"/>
              </a:rPr>
              <a:t>OFB has the structure of a typical stream cipher, in that the cipher generates a stream of bits as a function of an initial value and a key, and that stream of bits is XORed with the plaintext bits. </a:t>
            </a:r>
            <a:r>
              <a:rPr lang="en-AU">
                <a:latin typeface="Arial" pitchFamily="34" charset="0"/>
                <a:ea typeface="MS PGothic" pitchFamily="34" charset="-128"/>
              </a:rPr>
              <a:t>Hence the sender &amp; receiver need to remain in sync, or all data is lost. Also, research has shown that you should only ever use a full block feedback ie OFB-64/128 mode. Hence </a:t>
            </a:r>
            <a:r>
              <a:rPr lang="en-US">
                <a:latin typeface="Arial" pitchFamily="34" charset="0"/>
                <a:ea typeface="MS PGothic" pitchFamily="34" charset="-128"/>
              </a:rPr>
              <a:t>OFB encrypts plaintext a full block at a time, where typically a block is 64 or 128 bits.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FF9C999D-FF40-47DE-94D3-B8456E77F884}" type="slidenum">
              <a:rPr lang="en-AU"/>
              <a:pPr/>
              <a:t>3</a:t>
            </a:fld>
            <a:endParaRPr lang="en-AU"/>
          </a:p>
        </p:txBody>
      </p:sp>
      <p:sp>
        <p:nvSpPr>
          <p:cNvPr id="39937"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40216F14-54BF-477C-B845-1CF7138709BD}" type="slidenum">
              <a:rPr lang="en-AU" sz="1200">
                <a:solidFill>
                  <a:srgbClr val="FFFFFF"/>
                </a:solidFill>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3</a:t>
            </a:fld>
            <a:endParaRPr lang="en-AU" sz="1200">
              <a:solidFill>
                <a:srgbClr val="FFFFFF"/>
              </a:solidFill>
            </a:endParaRPr>
          </a:p>
        </p:txBody>
      </p:sp>
      <p:sp>
        <p:nvSpPr>
          <p:cNvPr id="39938"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9939"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atin typeface="Arial" pitchFamily="34" charset="0"/>
                <a:ea typeface="MS PGothic" pitchFamily="34" charset="-128"/>
              </a:rPr>
              <a:t>The simplest form of multiple encryption has two encryption stages and two keys - Double-DES.</a:t>
            </a:r>
          </a:p>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atin typeface="Arial" pitchFamily="34" charset="0"/>
                <a:ea typeface="MS PGothic" pitchFamily="34" charset="-128"/>
              </a:rPr>
              <a:t>Have concern that there might be a single key that is equivalent to using 2 keys as above, not likely but only finally proved as impossible in 1992.</a:t>
            </a:r>
          </a:p>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atin typeface="Arial" pitchFamily="34" charset="0"/>
                <a:ea typeface="MS PGothic" pitchFamily="34" charset="-128"/>
              </a:rPr>
              <a:t>More seriously have the “meet-in-the-middle” attack, first described by Diffie in 1977. It is a known plaintext attack (ie have know pair (P,C), and attempts to find by trial-and-error a value X in the “middle” of the double-DES encryption of this pair, and chances of this are much better at O(2^56)  than exhaustive search at O(2^112).</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403951C5-2DD3-41EB-B5D1-0A63ACB50B32}" type="slidenum">
              <a:rPr lang="en-AU"/>
              <a:pPr/>
              <a:t>22</a:t>
            </a:fld>
            <a:endParaRPr lang="en-AU"/>
          </a:p>
        </p:txBody>
      </p:sp>
      <p:sp>
        <p:nvSpPr>
          <p:cNvPr id="59393"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80B5BB2-8627-477B-957C-1DF0AC5B0AC5}" type="slidenum">
              <a:rPr lang="en-AU" sz="1200">
                <a:solidFill>
                  <a:srgbClr val="FFFFFF"/>
                </a:solidFill>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22</a:t>
            </a:fld>
            <a:endParaRPr lang="en-AU" sz="1200">
              <a:solidFill>
                <a:srgbClr val="FFFFFF"/>
              </a:solidFill>
            </a:endParaRPr>
          </a:p>
        </p:txBody>
      </p:sp>
      <p:sp>
        <p:nvSpPr>
          <p:cNvPr id="59394"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9395"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atin typeface="Arial" pitchFamily="34" charset="0"/>
                <a:cs typeface="Arial" pitchFamily="34" charset="0"/>
              </a:rPr>
              <a:t>The Counter (CTR) mode is a variant of OFB, but which encrypts a counter value (hence name). Although it was proposed many years before, it has only recently been standardized for use with AES along with the other existing 4 modes. It is being used with  applications in ATM (asynchronous transfer mode) network security and IPSec (IP security). A counter, equal to the plaintext block size is used. The only requirement stated in SP 800-38A is that the counter value must be different for each plaintext block that is encrypted. Typically the counter is initialized to some value and then incremented by 1 for each subsequent block. As with the OFB mode, the initial counter value must be a nonce; be different for all of the messages encrypted using the same key. Further, all counter values across all messages must be unique. If, contrary to this requirement, a counter value is used multiple times, then the confidentiality of all of the plaintext blocks corresponding to that counter value may be compromised.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35C7A16A-5780-4BE6-AA16-6535DBFFB0E2}" type="slidenum">
              <a:rPr lang="en-AU"/>
              <a:pPr/>
              <a:t>23</a:t>
            </a:fld>
            <a:endParaRPr lang="en-AU"/>
          </a:p>
        </p:txBody>
      </p:sp>
      <p:sp>
        <p:nvSpPr>
          <p:cNvPr id="60417"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CA304F85-6DF8-45B2-8B0F-EEECC30F07C4}" type="slidenum">
              <a:rPr lang="en-AU" sz="1200">
                <a:solidFill>
                  <a:srgbClr val="FFFFFF"/>
                </a:solidFill>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23</a:t>
            </a:fld>
            <a:endParaRPr lang="en-AU" sz="1200">
              <a:solidFill>
                <a:srgbClr val="FFFFFF"/>
              </a:solidFill>
            </a:endParaRPr>
          </a:p>
        </p:txBody>
      </p:sp>
      <p:sp>
        <p:nvSpPr>
          <p:cNvPr id="60418"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60419"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atin typeface="Arial" pitchFamily="34" charset="0"/>
                <a:ea typeface="MS PGothic" pitchFamily="34" charset="-128"/>
              </a:rPr>
              <a:t>Stallings Figure 6.7 illustrates the Counter (CTR) Mode.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4C360723-AC19-4E16-9FCC-C81197AF2582}" type="slidenum">
              <a:rPr lang="en-AU"/>
              <a:pPr/>
              <a:t>24</a:t>
            </a:fld>
            <a:endParaRPr lang="en-AU"/>
          </a:p>
        </p:txBody>
      </p:sp>
      <p:sp>
        <p:nvSpPr>
          <p:cNvPr id="61441"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2847E27C-4F6B-46B1-9F03-DEAEC9681D75}" type="slidenum">
              <a:rPr lang="en-AU" sz="1200">
                <a:solidFill>
                  <a:srgbClr val="FFFFFF"/>
                </a:solidFill>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24</a:t>
            </a:fld>
            <a:endParaRPr lang="en-AU" sz="1200">
              <a:solidFill>
                <a:srgbClr val="FFFFFF"/>
              </a:solidFill>
            </a:endParaRPr>
          </a:p>
        </p:txBody>
      </p:sp>
      <p:sp>
        <p:nvSpPr>
          <p:cNvPr id="61442"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61443"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atin typeface="Arial" pitchFamily="34" charset="0"/>
                <a:ea typeface="MS PGothic" pitchFamily="34" charset="-128"/>
              </a:rPr>
              <a:t>CTR mode has a number of advantages in parallel h/w &amp; s/w efficiency, can preprocess the output values in advance of needing to encrypt, can get random access to encrypted data blocks, and is simple. But like OFB have issue of not reusing the same key+counter value.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E8BAD2B6-35D9-46B7-A0A7-6F0040B56560}" type="slidenum">
              <a:rPr lang="en-AU"/>
              <a:pPr/>
              <a:t>25</a:t>
            </a:fld>
            <a:endParaRPr lang="en-AU"/>
          </a:p>
        </p:txBody>
      </p:sp>
      <p:sp>
        <p:nvSpPr>
          <p:cNvPr id="62465"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6D6834DD-31DE-4719-B6C6-8657D61CB678}" type="slidenum">
              <a:rPr lang="en-AU" sz="1200">
                <a:solidFill>
                  <a:srgbClr val="FFFFFF"/>
                </a:solidFill>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25</a:t>
            </a:fld>
            <a:endParaRPr lang="en-AU" sz="1200">
              <a:solidFill>
                <a:srgbClr val="FFFFFF"/>
              </a:solidFill>
            </a:endParaRPr>
          </a:p>
        </p:txBody>
      </p:sp>
      <p:sp>
        <p:nvSpPr>
          <p:cNvPr id="62466"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62467"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atin typeface="Arial" pitchFamily="34" charset="0"/>
                <a:ea typeface="MS PGothic" pitchFamily="34" charset="-128"/>
              </a:rPr>
              <a:t>Note that, with the exception of ECB, all of the NIST-approved block cipher modes of operation involve feedback. This is clearly seen in Stallings Figure 6.8. To highlight the feedback mechanism, it is useful to think of the encryption function as taking input from a input register whose length equals the encryption block length and with output stored in an output register. The input register is updated one block at a time by the feedback mechanism. After each update, the encryption algorithm is executed, producing a result in the output register. Meanwhile, a block of plaintext is accessed. Note that both OFB and CTR produce output that is independent of both the plaintext and the ciphertext. Thus, they are natural candidates for stream ciphers that encrypt plaintext by XOR one full block at a time.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CEF00880-518F-4F2A-82EE-F6E1C8EAB548}" type="slidenum">
              <a:rPr lang="en-AU"/>
              <a:pPr/>
              <a:t>27</a:t>
            </a:fld>
            <a:endParaRPr lang="en-AU"/>
          </a:p>
        </p:txBody>
      </p:sp>
      <p:sp>
        <p:nvSpPr>
          <p:cNvPr id="27649"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4B3738F9-392D-4FC6-B7CF-642EBF8E83B4}" type="slidenum">
              <a:rPr lang="en-AU"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27</a:t>
            </a:fld>
            <a:endParaRPr lang="en-AU" sz="1200">
              <a:solidFill>
                <a:srgbClr val="FFFFFF"/>
              </a:solidFill>
            </a:endParaRPr>
          </a:p>
        </p:txBody>
      </p:sp>
      <p:sp>
        <p:nvSpPr>
          <p:cNvPr id="27650"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7651"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pitchFamily="34" charset="0"/>
                <a:ea typeface="MS PGothic" pitchFamily="34" charset="-128"/>
              </a:rPr>
              <a:t>Random numbers play an important role in the use of encryption for various network security applications. In this section, we provide a brief overview of the use of random numbers in cryptography and network security and then focus on the principles of pseudorandom number generation. </a:t>
            </a:r>
            <a:r>
              <a:rPr lang="en-AU">
                <a:latin typeface="Arial" pitchFamily="34" charset="0"/>
                <a:ea typeface="MS PGothic" pitchFamily="34" charset="-128"/>
              </a:rPr>
              <a:t>Getting good random numbers is important, but difficult. You don't want someone guessing the key you're using to protect your communications because your "random numbers" weren't (as happened in an early release of Netscape SSL). </a:t>
            </a:r>
            <a:r>
              <a:rPr lang="en-US">
                <a:latin typeface="Arial" pitchFamily="34" charset="0"/>
                <a:ea typeface="MS PGothic" pitchFamily="34" charset="-128"/>
              </a:rPr>
              <a:t>Traditionally, the concern in the generation of a sequence of allegedly random numbers has been that the sequence of numbers be random in some well-defined statistical sense </a:t>
            </a:r>
            <a:r>
              <a:rPr lang="en-AU">
                <a:latin typeface="Arial" pitchFamily="34" charset="0"/>
                <a:ea typeface="MS PGothic" pitchFamily="34" charset="-128"/>
              </a:rPr>
              <a:t>(with uniform distribution &amp; independent). </a:t>
            </a:r>
            <a:r>
              <a:rPr lang="en-US">
                <a:latin typeface="Arial" pitchFamily="34" charset="0"/>
                <a:ea typeface="MS PGothic" pitchFamily="34" charset="-128"/>
              </a:rPr>
              <a:t>In applications such as reciprocal authentication, session key generation, and stream ciphers, the requirement is not just that the sequence of numbers be statistically random but that the successive members of the sequence are unpredictable </a:t>
            </a:r>
            <a:r>
              <a:rPr lang="en-AU">
                <a:latin typeface="Arial" pitchFamily="34" charset="0"/>
                <a:ea typeface="MS PGothic" pitchFamily="34" charset="-128"/>
              </a:rPr>
              <a:t>(so that it is not possible to predict future values having observed previous values). </a:t>
            </a:r>
            <a:r>
              <a:rPr lang="en-US">
                <a:latin typeface="Arial" pitchFamily="34" charset="0"/>
                <a:ea typeface="MS PGothic" pitchFamily="34" charset="-128"/>
              </a:rPr>
              <a:t>With "true" random sequences, each number is statistically independent of other numbers in the sequence and therefore unpredictable. However, as is discussed shortly, true random numbers are seldom used; rather, sequences of numbers that appear to be random are generated by some algorithm.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2713CC0C-C2E8-4F1A-8C39-FDCF40896682}" type="slidenum">
              <a:rPr lang="en-AU"/>
              <a:pPr/>
              <a:t>28</a:t>
            </a:fld>
            <a:endParaRPr lang="en-AU"/>
          </a:p>
        </p:txBody>
      </p:sp>
      <p:sp>
        <p:nvSpPr>
          <p:cNvPr id="28673"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C717C64D-07ED-412C-B170-29205C80797F}" type="slidenum">
              <a:rPr lang="en-AU"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28</a:t>
            </a:fld>
            <a:endParaRPr lang="en-AU" sz="1200">
              <a:solidFill>
                <a:srgbClr val="FFFFFF"/>
              </a:solidFill>
            </a:endParaRPr>
          </a:p>
        </p:txBody>
      </p:sp>
      <p:sp>
        <p:nvSpPr>
          <p:cNvPr id="28674"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8675"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pitchFamily="34" charset="0"/>
                <a:ea typeface="MS PGothic" pitchFamily="34" charset="-128"/>
              </a:rPr>
              <a:t>Cryptographic applications typically make use of deterministic algorithmic techniques for random number generation, producing sequences of numbers that are not statistically random, but if the algorithm is good, the resulting sequences will pass many reasonable tests of randomness. Such numbers are referred to as pseudorandom numbers, created by “</a:t>
            </a:r>
            <a:r>
              <a:rPr lang="en-AU">
                <a:latin typeface="Arial" pitchFamily="34" charset="0"/>
                <a:ea typeface="MS PGothic" pitchFamily="34" charset="-128"/>
              </a:rPr>
              <a:t>Pseudorandom Number Generators (PRNGs)”.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6FA74198-03AB-4ABB-A773-B82280DDC1D2}" type="slidenum">
              <a:rPr lang="en-AU"/>
              <a:pPr/>
              <a:t>29</a:t>
            </a:fld>
            <a:endParaRPr lang="en-AU"/>
          </a:p>
        </p:txBody>
      </p:sp>
      <p:sp>
        <p:nvSpPr>
          <p:cNvPr id="2969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9698" name="Text Box 2"/>
          <p:cNvSpPr txBox="1">
            <a:spLocks noGrp="1" noChangeArrowheads="1"/>
          </p:cNvSpPr>
          <p:nvPr>
            <p:ph type="body" idx="1"/>
          </p:nvPr>
        </p:nvSpPr>
        <p:spPr bwMode="auto">
          <a:xfrm>
            <a:off x="685800" y="4343400"/>
            <a:ext cx="5486400" cy="4152900"/>
          </a:xfrm>
          <a:prstGeom prst="rect">
            <a:avLst/>
          </a:prstGeom>
          <a:noFill/>
          <a:ln>
            <a:round/>
            <a:headEnd/>
            <a:tailEnd/>
          </a:ln>
        </p:spPr>
        <p:txBody>
          <a:bodyPr/>
          <a:lstStyle/>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pitchFamily="34" charset="0"/>
                <a:ea typeface="MS PGothic" pitchFamily="34" charset="-128"/>
              </a:rPr>
              <a:t>Stallings Figure 7.1 contrasts a true random number generator (TRNG) with two forms of pseudorandom number generators. A TRNG takes as input a source that is effectively random; the source is often referred to as an </a:t>
            </a:r>
            <a:r>
              <a:rPr lang="en-US" b="1">
                <a:latin typeface="Arial" pitchFamily="34" charset="0"/>
                <a:ea typeface="MS PGothic" pitchFamily="34" charset="-128"/>
              </a:rPr>
              <a:t>entropy source.</a:t>
            </a:r>
            <a:r>
              <a:rPr lang="en-US">
                <a:latin typeface="Arial" pitchFamily="34" charset="0"/>
                <a:ea typeface="MS PGothic" pitchFamily="34" charset="-128"/>
              </a:rPr>
              <a:t> In contrast, a PRNG takes as input a fixed value, called the </a:t>
            </a:r>
            <a:r>
              <a:rPr lang="en-US" b="1">
                <a:latin typeface="Arial" pitchFamily="34" charset="0"/>
                <a:ea typeface="MS PGothic" pitchFamily="34" charset="-128"/>
              </a:rPr>
              <a:t>seed</a:t>
            </a:r>
            <a:r>
              <a:rPr lang="en-US">
                <a:latin typeface="Arial" pitchFamily="34" charset="0"/>
                <a:ea typeface="MS PGothic" pitchFamily="34" charset="-128"/>
              </a:rPr>
              <a:t>, and produces a sequence of output bits using a deterministic algorithm. Typically, as shown, there is some feedback path by which some of the results of the algorithm are fed back as input as additional output bits are produced. The important thing to note is that the output bit stream is determined solely by the input value or values, so that an adversary who knows the algorithm and the seed can reproduce the entire bit stream. </a:t>
            </a: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pitchFamily="34" charset="0"/>
                <a:ea typeface="MS PGothic" pitchFamily="34" charset="-128"/>
              </a:rPr>
              <a:t>Figure 7.1 shows two different forms of PRNGs, based on application; </a:t>
            </a: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pitchFamily="34" charset="0"/>
                <a:ea typeface="MS PGothic" pitchFamily="34" charset="-128"/>
              </a:rPr>
              <a:t> • </a:t>
            </a:r>
            <a:r>
              <a:rPr lang="en-US" b="1">
                <a:latin typeface="Arial" pitchFamily="34" charset="0"/>
                <a:ea typeface="MS PGothic" pitchFamily="34" charset="-128"/>
              </a:rPr>
              <a:t>Pseudorandom number generator: </a:t>
            </a:r>
            <a:r>
              <a:rPr lang="en-US">
                <a:latin typeface="Arial" pitchFamily="34" charset="0"/>
                <a:ea typeface="MS PGothic" pitchFamily="34" charset="-128"/>
              </a:rPr>
              <a:t>An algorithm that is used to produce an open-ended sequence of bits is referred to as a PRNG. A common application for an open-ended sequence of bits is as input to a symmetric stream cipher, as discussed in Section 7.4. Also, see Figure 3.1a. </a:t>
            </a: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latin typeface="Arial" pitchFamily="34" charset="0"/>
                <a:ea typeface="MS PGothic" pitchFamily="34" charset="-128"/>
              </a:rPr>
              <a:t>• Pseudorandom function (PRF): </a:t>
            </a:r>
            <a:r>
              <a:rPr lang="en-US">
                <a:latin typeface="Arial" pitchFamily="34" charset="0"/>
                <a:ea typeface="MS PGothic" pitchFamily="34" charset="-128"/>
              </a:rPr>
              <a:t>A PRF is used to produced a pseudorandom string of bits of some fixed length. Examples are the symmetric encryption keys and nonces. Typically, the PRF takes as input a seed plus some context specific values, such as a user ID or an application ID. </a:t>
            </a: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atin typeface="Arial" pitchFamily="34" charset="0"/>
              <a:ea typeface="MS PGothic" pitchFamily="34" charset="-128"/>
            </a:endParaRPr>
          </a:p>
        </p:txBody>
      </p:sp>
      <p:sp>
        <p:nvSpPr>
          <p:cNvPr id="29699" name="Text Box 3"/>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4F71161F-9F76-44FC-BD24-FCE86215222F}" type="slidenum">
              <a:rPr lang="en-AU"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29</a:t>
            </a:fld>
            <a:endParaRPr lang="en-AU" sz="1200">
              <a:solidFill>
                <a:srgbClr val="FFFFFF"/>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4984FC3A-137C-411D-8C19-01735E998675}" type="slidenum">
              <a:rPr lang="en-AU"/>
              <a:pPr/>
              <a:t>30</a:t>
            </a:fld>
            <a:endParaRPr lang="en-AU"/>
          </a:p>
        </p:txBody>
      </p:sp>
      <p:sp>
        <p:nvSpPr>
          <p:cNvPr id="3072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0722" name="Text Box 2"/>
          <p:cNvSpPr txBox="1">
            <a:spLocks noGrp="1" noChangeArrowheads="1"/>
          </p:cNvSpPr>
          <p:nvPr>
            <p:ph type="body" idx="1"/>
          </p:nvPr>
        </p:nvSpPr>
        <p:spPr bwMode="auto">
          <a:xfrm>
            <a:off x="685800" y="4343400"/>
            <a:ext cx="5486400" cy="4643438"/>
          </a:xfrm>
          <a:prstGeom prst="rect">
            <a:avLst/>
          </a:prstGeom>
          <a:noFill/>
          <a:ln>
            <a:round/>
            <a:headEnd/>
            <a:tailEnd/>
          </a:ln>
        </p:spPr>
        <p:txBody>
          <a:bodyPr>
            <a:normAutofit lnSpcReduction="10000"/>
          </a:bodyPr>
          <a:lstStyle/>
          <a:p>
            <a:pPr marL="0" lvl="1" indent="0">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pitchFamily="34" charset="0"/>
                <a:ea typeface="MS PGothic" pitchFamily="34" charset="-128"/>
              </a:rPr>
              <a:t>When a PRNG or PRF is used for a cryptographic application, then the basic requirement is that an adversary who does not know the seed is unable to determine the pseudorandom string. This general requirement for secrecy of the output of a PRNG or PRF leads to specific requirements in the areas of randomness, unpredictability, and the characteristics of the seed.</a:t>
            </a:r>
          </a:p>
          <a:p>
            <a:pPr marL="0" lvl="1" indent="0">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pitchFamily="34" charset="0"/>
                <a:ea typeface="MS PGothic" pitchFamily="34" charset="-128"/>
              </a:rPr>
              <a:t> In terms of randomness, the requirement for a PRNG is that the generated bit stream appear random even though it is deterministic. NIST SP 800-22 (</a:t>
            </a:r>
            <a:r>
              <a:rPr lang="en-US" i="1">
                <a:latin typeface="Arial" pitchFamily="34" charset="0"/>
                <a:ea typeface="MS PGothic" pitchFamily="34" charset="-128"/>
              </a:rPr>
              <a:t>A Statistical Test Suite for Random and Pseudorandom Number Generators for Cryptographic Applications) </a:t>
            </a:r>
            <a:r>
              <a:rPr lang="en-US">
                <a:latin typeface="Arial" pitchFamily="34" charset="0"/>
                <a:ea typeface="MS PGothic" pitchFamily="34" charset="-128"/>
              </a:rPr>
              <a:t>specifies that the tests should seek to establish the following three characteristics: uniformity, scalability, consistency. SP 800-22 lists 15 separate tests of randomness.</a:t>
            </a:r>
          </a:p>
          <a:p>
            <a:pPr marL="0" lvl="1" indent="0">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pitchFamily="34" charset="0"/>
                <a:ea typeface="MS PGothic" pitchFamily="34" charset="-128"/>
              </a:rPr>
              <a:t> A stream of pseudorandom numbers should exhibit two forms of unpredictability: forward unpredictability, backward unpredictability. The same set of tests for randomness also provide a test of unpredictability. If the generated bit stream appears random, then it is not possible to predict some bit or bit sequence from knowledge of any previous bits. Similarly, if the bit sequence appears random, then there is no feasible way to deduce the seed based on the bit sequence. That is, a random sequence will have no correlation with a fixed value (the seed). </a:t>
            </a:r>
          </a:p>
          <a:p>
            <a:pPr marL="0" lvl="1" indent="0">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pitchFamily="34" charset="0"/>
                <a:ea typeface="MS PGothic" pitchFamily="34" charset="-128"/>
              </a:rPr>
              <a:t>For cryptographic applications, the seed that serves as input to the PRNG must be secure. Because the PRNG is a deterministic algorithm, if the adversary can deduce the seed, then the output can also be determined. Therefore, the seed must be unpredictable. In fact, the seed itself must be a random or pseudorandom number.</a:t>
            </a:r>
          </a:p>
        </p:txBody>
      </p:sp>
      <p:sp>
        <p:nvSpPr>
          <p:cNvPr id="30723" name="Text Box 3"/>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D7FD7418-4CC9-414D-991A-9A6FD1433619}" type="slidenum">
              <a:rPr lang="en-AU"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30</a:t>
            </a:fld>
            <a:endParaRPr lang="en-AU" sz="1200">
              <a:solidFill>
                <a:srgbClr val="FFFFFF"/>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C43EC0B0-0C3D-4148-B62F-F54ABEA5C48A}" type="slidenum">
              <a:rPr lang="en-AU"/>
              <a:pPr/>
              <a:t>31</a:t>
            </a:fld>
            <a:endParaRPr lang="en-AU"/>
          </a:p>
        </p:txBody>
      </p:sp>
      <p:sp>
        <p:nvSpPr>
          <p:cNvPr id="31745"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D58EF6A0-9C82-4B15-8DCD-3A2318629083}" type="slidenum">
              <a:rPr lang="en-AU"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31</a:t>
            </a:fld>
            <a:endParaRPr lang="en-AU" sz="1200">
              <a:solidFill>
                <a:srgbClr val="FFFFFF"/>
              </a:solidFill>
            </a:endParaRPr>
          </a:p>
        </p:txBody>
      </p:sp>
      <p:sp>
        <p:nvSpPr>
          <p:cNvPr id="31746"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1747"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pitchFamily="34" charset="0"/>
                <a:cs typeface="Arial" pitchFamily="34" charset="0"/>
              </a:rPr>
              <a:t>By far the most widely used technique for pseudorandom number generation is the “</a:t>
            </a:r>
            <a:r>
              <a:rPr lang="en-AU">
                <a:latin typeface="Arial" pitchFamily="34" charset="0"/>
                <a:cs typeface="Arial" pitchFamily="34" charset="0"/>
              </a:rPr>
              <a:t>Linear Congruential Generator”,</a:t>
            </a:r>
            <a:r>
              <a:rPr lang="en-US">
                <a:latin typeface="Arial" pitchFamily="34" charset="0"/>
                <a:cs typeface="Arial" pitchFamily="34" charset="0"/>
              </a:rPr>
              <a:t> first proposed by Lehmer. It uses successive values from an iterative equation. Given suitable values of parameters can produce a long random-like sequence, but there are only a small number of such good choices. Note that the sequence, whilst looking random, is highly predictable, and an attacker can reconstruct the sequence knowing only a small number of values. There are some approaches to making this harder to do in practice by modifying the numbers in some way, see text.</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86001B02-3B5B-42EB-8DC9-5191350F933C}" type="slidenum">
              <a:rPr lang="en-AU"/>
              <a:pPr/>
              <a:t>32</a:t>
            </a:fld>
            <a:endParaRPr lang="en-AU"/>
          </a:p>
        </p:txBody>
      </p:sp>
      <p:sp>
        <p:nvSpPr>
          <p:cNvPr id="32769"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49E64768-D0D3-4A85-A1FC-94E51B8F0ED1}" type="slidenum">
              <a:rPr lang="en-AU"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32</a:t>
            </a:fld>
            <a:endParaRPr lang="en-AU" sz="1200">
              <a:solidFill>
                <a:srgbClr val="FFFFFF"/>
              </a:solidFill>
            </a:endParaRPr>
          </a:p>
        </p:txBody>
      </p:sp>
      <p:sp>
        <p:nvSpPr>
          <p:cNvPr id="32770"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2771"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pitchFamily="34" charset="0"/>
                <a:ea typeface="MS PGothic" pitchFamily="34" charset="-128"/>
              </a:rPr>
              <a:t>A popular approach to generating secure pseudorandom number is known as the Blum, Blum, Shub (BBS) generator, after its developers [BLUM86]. It has perhaps the strongest public proof of its cryptographic strength of any PRNG. It is </a:t>
            </a:r>
            <a:r>
              <a:rPr lang="en-AU">
                <a:latin typeface="Arial" pitchFamily="34" charset="0"/>
                <a:ea typeface="MS PGothic" pitchFamily="34" charset="-128"/>
              </a:rPr>
              <a:t>based on public key algorithms, and hence is very slow, but has a very high level of security. It is </a:t>
            </a:r>
            <a:r>
              <a:rPr lang="en-US">
                <a:latin typeface="Arial" pitchFamily="34" charset="0"/>
                <a:ea typeface="MS PGothic" pitchFamily="34" charset="-128"/>
              </a:rPr>
              <a:t>referred to as a cryptographically secure pseudorandom bit generator (CSPRBG), being in practice unpredictable.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27AE25BC-2354-46FC-B22C-316EE4E55506}" type="slidenum">
              <a:rPr lang="en-AU"/>
              <a:pPr/>
              <a:t>4</a:t>
            </a:fld>
            <a:endParaRPr lang="en-AU"/>
          </a:p>
        </p:txBody>
      </p:sp>
      <p:sp>
        <p:nvSpPr>
          <p:cNvPr id="40961"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462AE607-19AC-4411-A642-3C3181EA0035}" type="slidenum">
              <a:rPr lang="en-AU" sz="1200">
                <a:solidFill>
                  <a:srgbClr val="FFFFFF"/>
                </a:solidFill>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4</a:t>
            </a:fld>
            <a:endParaRPr lang="en-AU" sz="1200">
              <a:solidFill>
                <a:srgbClr val="FFFFFF"/>
              </a:solidFill>
            </a:endParaRPr>
          </a:p>
        </p:txBody>
      </p:sp>
      <p:sp>
        <p:nvSpPr>
          <p:cNvPr id="40962"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0963"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atin typeface="Arial" pitchFamily="34" charset="0"/>
                <a:cs typeface="Arial" pitchFamily="34" charset="0"/>
              </a:rPr>
              <a:t>Triple-DES with two keys is a popular alternative to single-DES, but suffers from being 3 times slower to run. The use of encryption &amp; decryption stages are equivalent, but the chosen structure allows for compatibility with single-DES implementations. 3DES with two keys is a relatively popular alternative to DES and has been adopted for use in the key management standards ANS X9.17 and ISO 8732. Currently, there are no practical cryptanalytic attacks on 3DES. Coppersmith notes that the cost of a brute-force key search on 3DES is on the order of 2^112 (=5*10^33) and estimates that the cost of differential cryptanalysis suffers an exponential growth, compared to single DES, exceeding 10^52. </a:t>
            </a:r>
          </a:p>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a:latin typeface="Arial" pitchFamily="34" charset="0"/>
                <a:cs typeface="Arial" pitchFamily="34" charset="0"/>
              </a:rPr>
              <a:t>There are </a:t>
            </a:r>
            <a:r>
              <a:rPr lang="en-US">
                <a:latin typeface="Arial" pitchFamily="34" charset="0"/>
                <a:cs typeface="Arial" pitchFamily="34" charset="0"/>
              </a:rPr>
              <a:t>several proposed attacks on 3DES that, although not currently practical, give a flavor for the types of attacks that have been considered and that could form the basis for more successful future attacks. See text for details.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D7C1162E-46E9-4783-B86D-612E7FEAD522}" type="slidenum">
              <a:rPr lang="en-AU"/>
              <a:pPr/>
              <a:t>33</a:t>
            </a:fld>
            <a:endParaRPr lang="en-AU"/>
          </a:p>
        </p:txBody>
      </p:sp>
      <p:sp>
        <p:nvSpPr>
          <p:cNvPr id="33793"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AA771DA9-F35E-45D1-9E72-ED9A41487560}" type="slidenum">
              <a:rPr lang="en-AU"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33</a:t>
            </a:fld>
            <a:endParaRPr lang="en-AU" sz="1200">
              <a:solidFill>
                <a:srgbClr val="FFFFFF"/>
              </a:solidFill>
            </a:endParaRPr>
          </a:p>
        </p:txBody>
      </p:sp>
      <p:sp>
        <p:nvSpPr>
          <p:cNvPr id="33794"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3795"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pitchFamily="34" charset="0"/>
                <a:ea typeface="MS PGothic" pitchFamily="34" charset="-128"/>
              </a:rPr>
              <a:t>A popular approach to PRNG construction is to use a symmetric block cipher as the heart of the PRNG mechanism. For any block of plaintext, a symmetric block cipher produces an output block that is apparently random. That is, there are no patterns or regularities in the ciphertext that provide information that can be used to deduce the plaintext. Thus, a symmetric block cipher is a good candidate for building a pseudorandom number generator. If an established, standardized block cipher is used, such as DES or AES, then the security characteristics of the PRNG can be established. Further, many applications already make use of DES or AES, so the inclusion of the block cipher as part of the PRNG algorithm is straightforward. Two approaches that use a block cipher to build a PNRG have gained widespread acceptance: the CTR mode and the OFB mode. The CTR mode is recommended in SP 800-90, in the ANSI standard X9.82 (</a:t>
            </a:r>
            <a:r>
              <a:rPr lang="en-US" i="1">
                <a:latin typeface="Arial" pitchFamily="34" charset="0"/>
                <a:ea typeface="MS PGothic" pitchFamily="34" charset="-128"/>
              </a:rPr>
              <a:t>Random Number Generation)</a:t>
            </a:r>
            <a:r>
              <a:rPr lang="en-US">
                <a:latin typeface="Arial" pitchFamily="34" charset="0"/>
                <a:ea typeface="MS PGothic" pitchFamily="34" charset="-128"/>
              </a:rPr>
              <a:t>, and RFC 4086. The OFB mode is recommended in X9.82 and RFC 4086. Stallings Figure 7.3 illustrates the two methods. In each case, the seed consists of two parts: the encryption key value and a value V that will be updated after each block of pseudorandom numbers is generated. In the CTR case, the value of </a:t>
            </a:r>
            <a:r>
              <a:rPr lang="en-US" i="1">
                <a:latin typeface="Arial" pitchFamily="34" charset="0"/>
                <a:ea typeface="MS PGothic" pitchFamily="34" charset="-128"/>
              </a:rPr>
              <a:t>V </a:t>
            </a:r>
            <a:r>
              <a:rPr lang="en-US">
                <a:latin typeface="Arial" pitchFamily="34" charset="0"/>
                <a:ea typeface="MS PGothic" pitchFamily="34" charset="-128"/>
              </a:rPr>
              <a:t>is incremented by 1 after each encryption</a:t>
            </a:r>
            <a:r>
              <a:rPr lang="en-US" i="1">
                <a:latin typeface="Arial" pitchFamily="34" charset="0"/>
                <a:ea typeface="MS PGothic" pitchFamily="34" charset="-128"/>
              </a:rPr>
              <a:t>.  </a:t>
            </a:r>
            <a:r>
              <a:rPr lang="en-US">
                <a:latin typeface="Arial" pitchFamily="34" charset="0"/>
                <a:ea typeface="MS PGothic" pitchFamily="34" charset="-128"/>
              </a:rPr>
              <a:t>In the case of OFV, the value of </a:t>
            </a:r>
            <a:r>
              <a:rPr lang="en-US" i="1">
                <a:latin typeface="Arial" pitchFamily="34" charset="0"/>
                <a:ea typeface="MS PGothic" pitchFamily="34" charset="-128"/>
              </a:rPr>
              <a:t>V </a:t>
            </a:r>
            <a:r>
              <a:rPr lang="en-US">
                <a:latin typeface="Arial" pitchFamily="34" charset="0"/>
                <a:ea typeface="MS PGothic" pitchFamily="34" charset="-128"/>
              </a:rPr>
              <a:t>is updated to equal the value of the preceding PRNG block. In both cases, pseudorandom bits are produced on block at a time.</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0B31158A-B870-42B8-89F2-FA245A3AF02F}" type="slidenum">
              <a:rPr lang="en-AU"/>
              <a:pPr/>
              <a:t>34</a:t>
            </a:fld>
            <a:endParaRPr lang="en-AU"/>
          </a:p>
        </p:txBody>
      </p:sp>
      <p:sp>
        <p:nvSpPr>
          <p:cNvPr id="34817"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7F507CE6-A0AB-4C24-9C1B-757FE5A872F0}" type="slidenum">
              <a:rPr lang="en-AU"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34</a:t>
            </a:fld>
            <a:endParaRPr lang="en-AU" sz="1200">
              <a:solidFill>
                <a:srgbClr val="FFFFFF"/>
              </a:solidFill>
            </a:endParaRPr>
          </a:p>
        </p:txBody>
      </p:sp>
      <p:sp>
        <p:nvSpPr>
          <p:cNvPr id="34818"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4819"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pitchFamily="34" charset="0"/>
                <a:cs typeface="Arial" pitchFamily="34" charset="0"/>
              </a:rPr>
              <a:t>One of the strongest (cryptographically speaking) PRNGs is specified in ANSI X9.17.  It uses date/time &amp; seed inputs and 3 triple-DES encryptions to generate a new seed &amp; random value. See discussion &amp; illustration in Stallings section 7.3 &amp; Figure 7.4 where:</a:t>
            </a: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pitchFamily="34" charset="0"/>
                <a:cs typeface="Arial" pitchFamily="34" charset="0"/>
              </a:rPr>
              <a:t>DTi - Date/time value at the beginning of ith generation stage </a:t>
            </a: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pitchFamily="34" charset="0"/>
                <a:cs typeface="Arial" pitchFamily="34" charset="0"/>
              </a:rPr>
              <a:t>Vi  - Seed value at the beginning of ith generation stage</a:t>
            </a: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pitchFamily="34" charset="0"/>
                <a:cs typeface="Arial" pitchFamily="34" charset="0"/>
              </a:rPr>
              <a:t>Ri - Pseudorandom number produced by the ith generation stage </a:t>
            </a: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pitchFamily="34" charset="0"/>
                <a:cs typeface="Arial" pitchFamily="34" charset="0"/>
              </a:rPr>
              <a:t>K1, K2 - DES keys used for each stage</a:t>
            </a: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pitchFamily="34" charset="0"/>
                <a:cs typeface="Arial" pitchFamily="34" charset="0"/>
              </a:rPr>
              <a:t>Then compute successive values as:</a:t>
            </a: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pitchFamily="34" charset="0"/>
                <a:cs typeface="Arial" pitchFamily="34" charset="0"/>
              </a:rPr>
              <a:t>Ri     = EDE([K1, K2], [Vi XOR EDE([K1, K2], DTi)])</a:t>
            </a: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pitchFamily="34" charset="0"/>
                <a:cs typeface="Arial" pitchFamily="34" charset="0"/>
              </a:rPr>
              <a:t>Vi+1 = EDE([K1, K2], [Ri  XOR EDE([K1, K2], DTi)])</a:t>
            </a: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pitchFamily="34" charset="0"/>
                <a:cs typeface="Arial" pitchFamily="34" charset="0"/>
              </a:rPr>
              <a:t>Several factors contribute to the cryptographic strength of this method. The technique involves a 112-bit key and three EDE encryptions for a total of nine DES encryptions. The scheme is driven by two pseudorandom inputs, the date and time value, and a seed produced by the generator that is distinct from the pseudo-random number produced by the generator. Thus the amount of material that must be compromised by an opponent is overwhelming.</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88FD98C9-7447-435F-855B-0E72AFE1204D}" type="slidenum">
              <a:rPr lang="en-AU"/>
              <a:pPr/>
              <a:t>35</a:t>
            </a:fld>
            <a:endParaRPr lang="en-AU"/>
          </a:p>
        </p:txBody>
      </p:sp>
      <p:sp>
        <p:nvSpPr>
          <p:cNvPr id="35841"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13D60D1-0490-4049-A145-AB0E8F871223}" type="slidenum">
              <a:rPr lang="en-AU"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35</a:t>
            </a:fld>
            <a:endParaRPr lang="en-AU" sz="1200">
              <a:solidFill>
                <a:srgbClr val="FFFFFF"/>
              </a:solidFill>
            </a:endParaRPr>
          </a:p>
        </p:txBody>
      </p:sp>
      <p:sp>
        <p:nvSpPr>
          <p:cNvPr id="35842"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5843"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pitchFamily="34" charset="0"/>
                <a:ea typeface="MS PGothic" pitchFamily="34" charset="-128"/>
              </a:rPr>
              <a:t>A typical stream cipher encrypts plaintext one byte at a time, although a stream cipher may be designed to operate on one bit at a time or on units larger than a byte at a time. In a stream cipher, a key is input to a pseudorandom bit generator that produces a stream of 8-bit numbers that are apparently random. The output of the generator, called a </a:t>
            </a:r>
            <a:r>
              <a:rPr lang="en-US" b="1">
                <a:latin typeface="Arial" pitchFamily="34" charset="0"/>
                <a:ea typeface="MS PGothic" pitchFamily="34" charset="-128"/>
              </a:rPr>
              <a:t>keystream</a:t>
            </a:r>
            <a:r>
              <a:rPr lang="en-US">
                <a:latin typeface="Arial" pitchFamily="34" charset="0"/>
                <a:ea typeface="MS PGothic" pitchFamily="34" charset="-128"/>
              </a:rPr>
              <a:t>, is combined one byte at a time with the plaintext stream using the bitwise exclusive-OR (XOR) operation. The stream cipher is similar to the one-time pad discussed in Chapter 2. The difference is that a one-time pad uses a genuine random number stream, whereas a stream cipher uses a pseudorandom number stream. But rely on the </a:t>
            </a:r>
            <a:r>
              <a:rPr lang="en-AU">
                <a:latin typeface="Arial" pitchFamily="34" charset="0"/>
                <a:ea typeface="MS PGothic" pitchFamily="34" charset="-128"/>
              </a:rPr>
              <a:t>randomness of </a:t>
            </a:r>
            <a:r>
              <a:rPr lang="en-AU" b="1">
                <a:latin typeface="Arial" pitchFamily="34" charset="0"/>
                <a:ea typeface="MS PGothic" pitchFamily="34" charset="-128"/>
              </a:rPr>
              <a:t>stream key</a:t>
            </a:r>
            <a:r>
              <a:rPr lang="en-AU">
                <a:latin typeface="Arial" pitchFamily="34" charset="0"/>
                <a:ea typeface="MS PGothic" pitchFamily="34" charset="-128"/>
              </a:rPr>
              <a:t> completely destroys statistically properties in message</a:t>
            </a:r>
            <a:r>
              <a:rPr lang="en-AU" sz="1000">
                <a:latin typeface="Arial" pitchFamily="34" charset="0"/>
                <a:ea typeface="MS PGothic" pitchFamily="34" charset="-128"/>
              </a:rPr>
              <a:t>. However, you </a:t>
            </a:r>
            <a:r>
              <a:rPr lang="en-US">
                <a:latin typeface="Arial" pitchFamily="34" charset="0"/>
                <a:ea typeface="MS PGothic" pitchFamily="34" charset="-128"/>
              </a:rPr>
              <a:t>must never reuse a stream key since</a:t>
            </a:r>
            <a:r>
              <a:rPr lang="en-US" sz="1000">
                <a:latin typeface="Arial" pitchFamily="34" charset="0"/>
                <a:ea typeface="MS PGothic" pitchFamily="34" charset="-128"/>
              </a:rPr>
              <a:t> </a:t>
            </a:r>
            <a:r>
              <a:rPr lang="en-US">
                <a:latin typeface="Arial" pitchFamily="34" charset="0"/>
                <a:ea typeface="MS PGothic" pitchFamily="34" charset="-128"/>
              </a:rPr>
              <a:t>otherwise you can recover messages (as with a book cipher).</a:t>
            </a:r>
          </a:p>
          <a:p>
            <a:pPr marL="914400" lvl="1" indent="0" eaLnBrk="1" hangingPunct="1">
              <a:spcBef>
                <a:spcPts val="450"/>
              </a:spcBef>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a:latin typeface="Arial" pitchFamily="34" charset="0"/>
              <a:ea typeface="MS PGothic" pitchFamily="34" charset="-12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FC373A36-7C54-4F53-B7A8-E4B07FDBC363}" type="slidenum">
              <a:rPr lang="en-AU"/>
              <a:pPr/>
              <a:t>36</a:t>
            </a:fld>
            <a:endParaRPr lang="en-AU"/>
          </a:p>
        </p:txBody>
      </p:sp>
      <p:sp>
        <p:nvSpPr>
          <p:cNvPr id="36865"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619C3A7B-9BFD-4609-A3A3-E65FA1105AD5}" type="slidenum">
              <a:rPr lang="en-AU"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36</a:t>
            </a:fld>
            <a:endParaRPr lang="en-AU" sz="1200">
              <a:solidFill>
                <a:srgbClr val="FFFFFF"/>
              </a:solidFill>
            </a:endParaRPr>
          </a:p>
        </p:txBody>
      </p:sp>
      <p:sp>
        <p:nvSpPr>
          <p:cNvPr id="36866"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6867"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pitchFamily="34" charset="0"/>
                <a:ea typeface="MS PGothic" pitchFamily="34" charset="-128"/>
              </a:rPr>
              <a:t>Stallings Figure 7.5 illustrates the general structure of a stream cipher, where  a key is input to a pseudorandom bit generator that produces an apparently random keystream of bits, and which are XOR’d with message to encrypt it, and XOR’d again to decrypt it by the receiver.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D2634AD3-071F-4CC6-9B28-9EC3092CC622}" type="slidenum">
              <a:rPr lang="en-AU"/>
              <a:pPr/>
              <a:t>37</a:t>
            </a:fld>
            <a:endParaRPr lang="en-AU"/>
          </a:p>
        </p:txBody>
      </p:sp>
      <p:sp>
        <p:nvSpPr>
          <p:cNvPr id="37889"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12972A5B-0BDA-42CF-88ED-EC0DF80FFD04}" type="slidenum">
              <a:rPr lang="en-AU"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37</a:t>
            </a:fld>
            <a:endParaRPr lang="en-AU" sz="1200">
              <a:solidFill>
                <a:srgbClr val="FFFFFF"/>
              </a:solidFill>
            </a:endParaRPr>
          </a:p>
        </p:txBody>
      </p:sp>
      <p:sp>
        <p:nvSpPr>
          <p:cNvPr id="37890"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7891"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marL="228600" indent="-227013" eaLnBrk="1" hangingPunct="1">
              <a:spcBef>
                <a:spcPts val="450"/>
              </a:spcBef>
              <a:buClrTx/>
              <a:buFontTx/>
              <a:buNone/>
              <a:tabLst>
                <a:tab pos="228600" algn="l"/>
                <a:tab pos="1143000" algn="l"/>
                <a:tab pos="2057400" algn="l"/>
                <a:tab pos="2971800" algn="l"/>
                <a:tab pos="3886200" algn="l"/>
                <a:tab pos="4800600" algn="l"/>
                <a:tab pos="5715000" algn="l"/>
                <a:tab pos="6629400" algn="l"/>
                <a:tab pos="7543800" algn="l"/>
                <a:tab pos="8458200" algn="l"/>
                <a:tab pos="9372600" algn="l"/>
                <a:tab pos="10287000" algn="l"/>
              </a:tabLst>
            </a:pPr>
            <a:r>
              <a:rPr lang="en-US">
                <a:latin typeface="Arial" pitchFamily="34" charset="0"/>
                <a:ea typeface="MS PGothic" pitchFamily="34" charset="-128"/>
              </a:rPr>
              <a:t>[KUMA97] lists the following important design considerations for a stream cipher: </a:t>
            </a:r>
          </a:p>
          <a:p>
            <a:pPr marL="228600" indent="-227013" eaLnBrk="1" hangingPunct="1">
              <a:spcBef>
                <a:spcPts val="450"/>
              </a:spcBef>
              <a:buFont typeface="Times New Roman" pitchFamily="18" charset="0"/>
              <a:buAutoNum type="arabicPeriod"/>
              <a:tabLst>
                <a:tab pos="228600" algn="l"/>
                <a:tab pos="1143000" algn="l"/>
                <a:tab pos="2057400" algn="l"/>
                <a:tab pos="2971800" algn="l"/>
                <a:tab pos="3886200" algn="l"/>
                <a:tab pos="4800600" algn="l"/>
                <a:tab pos="5715000" algn="l"/>
                <a:tab pos="6629400" algn="l"/>
                <a:tab pos="7543800" algn="l"/>
                <a:tab pos="8458200" algn="l"/>
                <a:tab pos="9372600" algn="l"/>
                <a:tab pos="10287000" algn="l"/>
              </a:tabLst>
            </a:pPr>
            <a:r>
              <a:rPr lang="en-US">
                <a:latin typeface="Arial" pitchFamily="34" charset="0"/>
                <a:ea typeface="MS PGothic" pitchFamily="34" charset="-128"/>
              </a:rPr>
              <a:t>The encryption sequence should have a large period, the longer the period of repeat the more difficult it will be to do cryptanalysis.</a:t>
            </a:r>
          </a:p>
          <a:p>
            <a:pPr marL="228600" indent="-227013" eaLnBrk="1" hangingPunct="1">
              <a:spcBef>
                <a:spcPts val="450"/>
              </a:spcBef>
              <a:buFont typeface="Times New Roman" pitchFamily="18" charset="0"/>
              <a:buAutoNum type="arabicPeriod"/>
              <a:tabLst>
                <a:tab pos="228600" algn="l"/>
                <a:tab pos="1143000" algn="l"/>
                <a:tab pos="2057400" algn="l"/>
                <a:tab pos="2971800" algn="l"/>
                <a:tab pos="3886200" algn="l"/>
                <a:tab pos="4800600" algn="l"/>
                <a:tab pos="5715000" algn="l"/>
                <a:tab pos="6629400" algn="l"/>
                <a:tab pos="7543800" algn="l"/>
                <a:tab pos="8458200" algn="l"/>
                <a:tab pos="9372600" algn="l"/>
                <a:tab pos="10287000" algn="l"/>
              </a:tabLst>
            </a:pPr>
            <a:r>
              <a:rPr lang="en-US">
                <a:latin typeface="Arial" pitchFamily="34" charset="0"/>
                <a:ea typeface="MS PGothic" pitchFamily="34" charset="-128"/>
              </a:rPr>
              <a:t> The keystream should approximate the properties of a true random number stream as close as possible, the more random-appearing the keystream is, the more randomized the ciphertext is, making cryptanalysis more difficult. </a:t>
            </a:r>
          </a:p>
          <a:p>
            <a:pPr marL="228600" indent="-227013" eaLnBrk="1" hangingPunct="1">
              <a:spcBef>
                <a:spcPts val="450"/>
              </a:spcBef>
              <a:buFont typeface="Times New Roman" pitchFamily="18" charset="0"/>
              <a:buAutoNum type="arabicPeriod"/>
              <a:tabLst>
                <a:tab pos="228600" algn="l"/>
                <a:tab pos="1143000" algn="l"/>
                <a:tab pos="2057400" algn="l"/>
                <a:tab pos="2971800" algn="l"/>
                <a:tab pos="3886200" algn="l"/>
                <a:tab pos="4800600" algn="l"/>
                <a:tab pos="5715000" algn="l"/>
                <a:tab pos="6629400" algn="l"/>
                <a:tab pos="7543800" algn="l"/>
                <a:tab pos="8458200" algn="l"/>
                <a:tab pos="9372600" algn="l"/>
                <a:tab pos="10287000" algn="l"/>
              </a:tabLst>
            </a:pPr>
            <a:r>
              <a:rPr lang="en-US">
                <a:latin typeface="Arial" pitchFamily="34" charset="0"/>
                <a:ea typeface="MS PGothic" pitchFamily="34" charset="-128"/>
              </a:rPr>
              <a:t> To guard against brute-force attacks, the key needs to be sufficiently long. The same considerations as apply for block ciphers are valid here .Thus, with current technology, a key length of at least 128 bits is desirable.</a:t>
            </a:r>
          </a:p>
          <a:p>
            <a:pPr marL="228600" indent="-227013" eaLnBrk="1" hangingPunct="1">
              <a:spcBef>
                <a:spcPts val="450"/>
              </a:spcBef>
              <a:buClrTx/>
              <a:buFontTx/>
              <a:buNone/>
              <a:tabLst>
                <a:tab pos="228600" algn="l"/>
                <a:tab pos="1143000" algn="l"/>
                <a:tab pos="2057400" algn="l"/>
                <a:tab pos="2971800" algn="l"/>
                <a:tab pos="3886200" algn="l"/>
                <a:tab pos="4800600" algn="l"/>
                <a:tab pos="5715000" algn="l"/>
                <a:tab pos="6629400" algn="l"/>
                <a:tab pos="7543800" algn="l"/>
                <a:tab pos="8458200" algn="l"/>
                <a:tab pos="9372600" algn="l"/>
                <a:tab pos="10287000" algn="l"/>
              </a:tabLst>
            </a:pPr>
            <a:r>
              <a:rPr lang="en-US">
                <a:latin typeface="Arial" pitchFamily="34" charset="0"/>
                <a:ea typeface="MS PGothic" pitchFamily="34" charset="-128"/>
              </a:rPr>
              <a:t>With a properly designed pseudorandom number generator, a stream cipher can be as secure as block cipher of comparable key length. The primary advantage of a stream cipher is that stream ciphers are almost always faster and use far less code than do block ciphers. A stream cipher can be constructed with any cryptographically strong PRNG.</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E41D1E2C-5D2E-4F16-ABCE-9A7FC7462C0C}" type="slidenum">
              <a:rPr lang="en-AU"/>
              <a:pPr/>
              <a:t>38</a:t>
            </a:fld>
            <a:endParaRPr lang="en-AU"/>
          </a:p>
        </p:txBody>
      </p:sp>
      <p:sp>
        <p:nvSpPr>
          <p:cNvPr id="38913"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58483886-BD95-4980-8D5A-D188D3966E41}" type="slidenum">
              <a:rPr lang="en-AU"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38</a:t>
            </a:fld>
            <a:endParaRPr lang="en-AU" sz="1200">
              <a:solidFill>
                <a:srgbClr val="FFFFFF"/>
              </a:solidFill>
            </a:endParaRPr>
          </a:p>
        </p:txBody>
      </p:sp>
      <p:sp>
        <p:nvSpPr>
          <p:cNvPr id="38914"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8915"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pitchFamily="34" charset="0"/>
                <a:cs typeface="Arial" pitchFamily="34" charset="0"/>
              </a:rPr>
              <a:t>RC4 is a stream cipher designed in 1987 by Ron Rivest for RSA Security. It is a variable key-size stream cipher with byte-oriented operations. The algorithm is based on the use of a random permutation. Analysis shows that the period of the cipher is overwhelmingly likely to be greater than 10^100. Eight to sixteen machine operations are required per output byte, and the cipher can be expected to run very quickly in software. RC4 is probably the most widely used stream cipher. It is used in the SSL/TLS secure web protocol, &amp; in the WEP &amp; WPA wireless LAN security protocols. RC4 was kept as a trade secret by RSA Security, but in September 1994 was anonymously posted on the Internet on the Cypherpunks anonymous remailers list. In brief, the RC4 </a:t>
            </a:r>
            <a:r>
              <a:rPr lang="en-AU">
                <a:latin typeface="Arial" pitchFamily="34" charset="0"/>
                <a:cs typeface="Arial" pitchFamily="34" charset="0"/>
              </a:rPr>
              <a:t>key is ued to form a random permutation of all 8-bit values, it then uses that permutation to scramble input info processed a byte at a time.</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C6DF96B8-FB77-4930-A270-0B8FA6B882A6}" type="slidenum">
              <a:rPr lang="en-AU"/>
              <a:pPr/>
              <a:t>39</a:t>
            </a:fld>
            <a:endParaRPr lang="en-AU"/>
          </a:p>
        </p:txBody>
      </p:sp>
      <p:sp>
        <p:nvSpPr>
          <p:cNvPr id="39937"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741D5C75-7E36-478D-9A74-494A6C353C95}" type="slidenum">
              <a:rPr lang="en-AU"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39</a:t>
            </a:fld>
            <a:endParaRPr lang="en-AU" sz="1200">
              <a:solidFill>
                <a:srgbClr val="FFFFFF"/>
              </a:solidFill>
            </a:endParaRPr>
          </a:p>
        </p:txBody>
      </p:sp>
      <p:sp>
        <p:nvSpPr>
          <p:cNvPr id="39938"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9939"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pitchFamily="34" charset="0"/>
                <a:ea typeface="MS PGothic" pitchFamily="34" charset="-128"/>
              </a:rPr>
              <a:t>The RC4 algorithm is remarkably simple and quite easy to explain. It uses a variable-length key of from 1 to 256 bytes. </a:t>
            </a:r>
            <a:r>
              <a:rPr lang="en-AU">
                <a:latin typeface="Arial" pitchFamily="34" charset="0"/>
                <a:ea typeface="MS PGothic" pitchFamily="34" charset="-128"/>
              </a:rPr>
              <a:t>The RC4 key schedule initialises the state S to the numbers 0..255, and then walks through each entry in turn, using its current value plus the next byte of key to pick another entry in the array, and swaps their values over. After doing this 256 times, the result is a well and truly shuffled array. The total number of possible states is 256! - a truly enormous number, much larger even than the 2048-bit (256*8) max key allowed can select.</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CE7E35C5-2EC9-42C8-AC0B-619287272376}" type="slidenum">
              <a:rPr lang="en-AU"/>
              <a:pPr/>
              <a:t>40</a:t>
            </a:fld>
            <a:endParaRPr lang="en-AU"/>
          </a:p>
        </p:txBody>
      </p:sp>
      <p:sp>
        <p:nvSpPr>
          <p:cNvPr id="40961"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56DDDA7-7ED4-47A4-98EC-D9250DC1FD3D}" type="slidenum">
              <a:rPr lang="en-AU"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40</a:t>
            </a:fld>
            <a:endParaRPr lang="en-AU" sz="1200">
              <a:solidFill>
                <a:srgbClr val="FFFFFF"/>
              </a:solidFill>
            </a:endParaRPr>
          </a:p>
        </p:txBody>
      </p:sp>
      <p:sp>
        <p:nvSpPr>
          <p:cNvPr id="40962"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0963"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pitchFamily="34" charset="0"/>
                <a:ea typeface="MS PGothic" pitchFamily="34" charset="-128"/>
              </a:rPr>
              <a:t>To form the stream key for en/decryption (which are identical), RC4 continues to shuffle the permutation array S by continuing to swap each element in turn with some other entry, and using the sum of these two entry values to select another value from the permutation to use as the stream key, which is then XOR’d with the current message byte.</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F9B6D807-3732-4974-8093-773CDE1C4D58}" type="slidenum">
              <a:rPr lang="en-AU"/>
              <a:pPr/>
              <a:t>41</a:t>
            </a:fld>
            <a:endParaRPr lang="en-AU"/>
          </a:p>
        </p:txBody>
      </p:sp>
      <p:sp>
        <p:nvSpPr>
          <p:cNvPr id="41985"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0755063B-BAF4-4FB3-BDBB-B4B5CB26AFA1}" type="slidenum">
              <a:rPr lang="en-AU"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41</a:t>
            </a:fld>
            <a:endParaRPr lang="en-AU" sz="1200">
              <a:solidFill>
                <a:srgbClr val="FFFFFF"/>
              </a:solidFill>
            </a:endParaRPr>
          </a:p>
        </p:txBody>
      </p:sp>
      <p:sp>
        <p:nvSpPr>
          <p:cNvPr id="41986"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1987"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pitchFamily="34" charset="0"/>
                <a:ea typeface="MS PGothic" pitchFamily="34" charset="-128"/>
              </a:rPr>
              <a:t>Stallings Figure 7.6 illustrates the general structure of RC4.</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1A119045-469C-490F-B9C6-88FA161B5756}" type="slidenum">
              <a:rPr lang="en-AU"/>
              <a:pPr/>
              <a:t>43</a:t>
            </a:fld>
            <a:endParaRPr lang="en-AU"/>
          </a:p>
        </p:txBody>
      </p:sp>
      <p:sp>
        <p:nvSpPr>
          <p:cNvPr id="43009"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07B0FBD4-BECD-414A-B8D9-C7BE735A10C2}" type="slidenum">
              <a:rPr lang="en-AU"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43</a:t>
            </a:fld>
            <a:endParaRPr lang="en-AU" sz="1200">
              <a:solidFill>
                <a:srgbClr val="FFFFFF"/>
              </a:solidFill>
            </a:endParaRPr>
          </a:p>
        </p:txBody>
      </p:sp>
      <p:sp>
        <p:nvSpPr>
          <p:cNvPr id="43010"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3011"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pitchFamily="34" charset="0"/>
                <a:cs typeface="Arial" pitchFamily="34" charset="0"/>
              </a:rPr>
              <a:t>A number of papers have been published analyzing methods of attacking RC4, but none of these approaches is practical against RC4 with a reasonable key length, such as 128 bits.</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pitchFamily="34" charset="0"/>
                <a:cs typeface="Arial" pitchFamily="34" charset="0"/>
              </a:rPr>
              <a:t>A more serious problem occurs in its use in the WEP protocol, not with RC4 itself but the way in which keys are generated for use as input to RC4.</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a:latin typeface="Arial" pitchFamily="34" charset="0"/>
                <a:cs typeface="Arial" pitchFamily="34" charset="0"/>
              </a:rPr>
              <a:t>Currently RC4 its regarded as quite secure, if used correctly, with a sufficiently large key.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DEA6F56B-CAA1-4EFC-B441-D4C29E9BB58E}" type="slidenum">
              <a:rPr lang="en-AU"/>
              <a:pPr/>
              <a:t>5</a:t>
            </a:fld>
            <a:endParaRPr lang="en-AU"/>
          </a:p>
        </p:txBody>
      </p:sp>
      <p:sp>
        <p:nvSpPr>
          <p:cNvPr id="41985"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14CAD60F-11F2-4975-9722-916C02A8825F}" type="slidenum">
              <a:rPr lang="en-AU" sz="1200">
                <a:solidFill>
                  <a:srgbClr val="FFFFFF"/>
                </a:solidFill>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5</a:t>
            </a:fld>
            <a:endParaRPr lang="en-AU" sz="1200">
              <a:solidFill>
                <a:srgbClr val="FFFFFF"/>
              </a:solidFill>
            </a:endParaRPr>
          </a:p>
        </p:txBody>
      </p:sp>
      <p:sp>
        <p:nvSpPr>
          <p:cNvPr id="41986"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1987"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atin typeface="Arial" pitchFamily="34" charset="0"/>
                <a:ea typeface="MS PGothic" pitchFamily="34" charset="-128"/>
              </a:rPr>
              <a:t>Although the attacks currently known appear impractical, anyone using two-key 3DES may feel some concern. Thus, many researchers now feel that three-key 3DES is the preferred alternative. Three-key 3DES has an effective key length of 168 bits and is defined as shown. A number of Internet-based applications have adopted three-key 3DES, including PGP and S/MIME.</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p:spPr>
      </p:sp>
      <p:sp>
        <p:nvSpPr>
          <p:cNvPr id="696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69636" name="Slide Number Placeholder 3"/>
          <p:cNvSpPr>
            <a:spLocks noGrp="1"/>
          </p:cNvSpPr>
          <p:nvPr>
            <p:ph type="sldNum" sz="quarter" idx="5"/>
          </p:nvPr>
        </p:nvSpPr>
        <p:spPr bwMode="auto">
          <a:noFill/>
          <a:ln>
            <a:miter lim="800000"/>
            <a:headEnd/>
            <a:tailEnd/>
          </a:ln>
        </p:spPr>
        <p:txBody>
          <a:bodyPr/>
          <a:lstStyle/>
          <a:p>
            <a:fld id="{96144EAF-A434-4A25-9F0C-6A6EB4C3B122}" type="slidenum">
              <a:rPr lang="en-US">
                <a:cs typeface="Arial" pitchFamily="34" charset="0"/>
              </a:rPr>
              <a:pPr/>
              <a:t>44</a:t>
            </a:fld>
            <a:endParaRPr lang="en-US">
              <a:cs typeface="Arial"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p:spPr>
      </p:sp>
      <p:sp>
        <p:nvSpPr>
          <p:cNvPr id="706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GB" dirty="0"/>
              <a:t>Datagram -&gt;</a:t>
            </a:r>
            <a:r>
              <a:rPr lang="en-GB" baseline="0" dirty="0"/>
              <a:t> basic unit of information transferred.</a:t>
            </a:r>
            <a:endParaRPr lang="en-US" dirty="0"/>
          </a:p>
        </p:txBody>
      </p:sp>
      <p:sp>
        <p:nvSpPr>
          <p:cNvPr id="70660" name="Slide Number Placeholder 3"/>
          <p:cNvSpPr>
            <a:spLocks noGrp="1"/>
          </p:cNvSpPr>
          <p:nvPr>
            <p:ph type="sldNum" sz="quarter" idx="5"/>
          </p:nvPr>
        </p:nvSpPr>
        <p:spPr bwMode="auto">
          <a:noFill/>
          <a:ln>
            <a:miter lim="800000"/>
            <a:headEnd/>
            <a:tailEnd/>
          </a:ln>
        </p:spPr>
        <p:txBody>
          <a:bodyPr/>
          <a:lstStyle/>
          <a:p>
            <a:fld id="{948C2775-8C3B-4072-BD56-9B4FB203ED89}" type="slidenum">
              <a:rPr lang="en-US">
                <a:cs typeface="Arial" pitchFamily="34" charset="0"/>
              </a:rPr>
              <a:pPr/>
              <a:t>45</a:t>
            </a:fld>
            <a:endParaRPr lang="en-US">
              <a:cs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0E454E49-3121-40CA-B887-BCC435C758F5}" type="slidenum">
              <a:rPr lang="en-AU"/>
              <a:pPr/>
              <a:t>6</a:t>
            </a:fld>
            <a:endParaRPr lang="en-AU"/>
          </a:p>
        </p:txBody>
      </p:sp>
      <p:sp>
        <p:nvSpPr>
          <p:cNvPr id="43009"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1947B8B3-A983-4CC4-AD03-B52CBD62B72A}" type="slidenum">
              <a:rPr lang="en-AU" sz="1200">
                <a:solidFill>
                  <a:srgbClr val="FFFFFF"/>
                </a:solidFill>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6</a:t>
            </a:fld>
            <a:endParaRPr lang="en-AU" sz="1200">
              <a:solidFill>
                <a:srgbClr val="FFFFFF"/>
              </a:solidFill>
            </a:endParaRPr>
          </a:p>
        </p:txBody>
      </p:sp>
      <p:sp>
        <p:nvSpPr>
          <p:cNvPr id="43010"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3011"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a:latin typeface="Arial" pitchFamily="34" charset="0"/>
                <a:ea typeface="MS PGothic" pitchFamily="34" charset="-128"/>
              </a:rPr>
              <a:t>DES (or any block cipher) forms a basic building block, which en/decrypts a fixed sized block of data. However to use these in practise, we usually need to handle arbitrary amounts of data, which may be available in advance (in which case a block mode is appropriate), and may only be available a bit/byte at a time (in which case a stream mode is used). </a:t>
            </a:r>
            <a:r>
              <a:rPr lang="en-US">
                <a:latin typeface="Arial" pitchFamily="34" charset="0"/>
                <a:ea typeface="MS PGothic" pitchFamily="34" charset="-128"/>
              </a:rPr>
              <a:t>To apply a block cipher in a variety of applications, five "modes of operation" have been defined by NIST (SP 800-38A). In essence, a mode of operation is a technique for enhancing the effect of a cryptographic algorithm or adapting the algorithm for an application, such as applying a block cipher to a sequence of data blocks or a data stream. The five modes are intended to cover a wide variety of applications of encryption for which a block cipher could be used. These modes are intended for use with any symmetric block cipher, including triple DES and AES. </a:t>
            </a:r>
            <a:r>
              <a:rPr lang="en-US">
                <a:ea typeface="MS PGothic" pitchFamily="34" charset="-128"/>
              </a:rPr>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A356185E-BF6F-4B49-8657-5F95E9E6B41D}" type="slidenum">
              <a:rPr lang="en-AU"/>
              <a:pPr/>
              <a:t>8</a:t>
            </a:fld>
            <a:endParaRPr lang="en-AU"/>
          </a:p>
        </p:txBody>
      </p:sp>
      <p:sp>
        <p:nvSpPr>
          <p:cNvPr id="44033"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DFC17A27-02DC-498B-A30F-5BE7ED5D55B8}" type="slidenum">
              <a:rPr lang="en-AU" sz="1200">
                <a:solidFill>
                  <a:srgbClr val="FFFFFF"/>
                </a:solidFill>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8</a:t>
            </a:fld>
            <a:endParaRPr lang="en-AU" sz="1200">
              <a:solidFill>
                <a:srgbClr val="FFFFFF"/>
              </a:solidFill>
            </a:endParaRPr>
          </a:p>
        </p:txBody>
      </p:sp>
      <p:sp>
        <p:nvSpPr>
          <p:cNvPr id="44034"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4035"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atin typeface="Arial" pitchFamily="34" charset="0"/>
                <a:cs typeface="Arial" pitchFamily="34" charset="0"/>
              </a:rPr>
              <a:t>The simplest mode is the electronic codebook (ECB) mode, in which plaintext is handled one block at a time and each block of plaintext is encrypted using the same key. The term codebook is used because, for a given key, there is a unique ciphertext for every b-bit block of plaintext. Therefore, we can imagine a gigantic codebook in which there is an entry for every possible b-bit plaintext pattern showing its corresponding ciphertext</a:t>
            </a:r>
            <a:r>
              <a:rPr lang="en-US" i="1">
                <a:latin typeface="Arial" pitchFamily="34" charset="0"/>
                <a:cs typeface="Arial" pitchFamily="34" charset="0"/>
              </a:rPr>
              <a:t>. </a:t>
            </a:r>
            <a:r>
              <a:rPr lang="en-US">
                <a:latin typeface="Arial" pitchFamily="34" charset="0"/>
                <a:cs typeface="Arial" pitchFamily="34" charset="0"/>
              </a:rPr>
              <a:t>For a message longer than b bits, the procedure is simply to break the message into b-bit blocks, padding the last block if necessary. Decryption is performed one block at a time, always using the same key. </a:t>
            </a:r>
            <a:r>
              <a:rPr lang="en-AU">
                <a:latin typeface="Arial" pitchFamily="34" charset="0"/>
                <a:cs typeface="Arial" pitchFamily="34" charset="0"/>
              </a:rPr>
              <a:t>ECB is the simplest of the modes, and is used when only a single block of info needs to be sent (eg. a session key encrypted using a master key).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CA8ACC57-1694-4ADF-878F-60A03AECBF85}" type="slidenum">
              <a:rPr lang="en-AU"/>
              <a:pPr/>
              <a:t>9</a:t>
            </a:fld>
            <a:endParaRPr lang="en-AU"/>
          </a:p>
        </p:txBody>
      </p:sp>
      <p:sp>
        <p:nvSpPr>
          <p:cNvPr id="45057"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AFFC3799-977B-4344-A6D7-3E767DA7B8EF}" type="slidenum">
              <a:rPr lang="en-AU" sz="1200">
                <a:solidFill>
                  <a:srgbClr val="FFFFFF"/>
                </a:solidFill>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9</a:t>
            </a:fld>
            <a:endParaRPr lang="en-AU" sz="1200">
              <a:solidFill>
                <a:srgbClr val="FFFFFF"/>
              </a:solidFill>
            </a:endParaRPr>
          </a:p>
        </p:txBody>
      </p:sp>
      <p:sp>
        <p:nvSpPr>
          <p:cNvPr id="45058"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5059"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atin typeface="Arial" pitchFamily="34" charset="0"/>
                <a:ea typeface="MS PGothic" pitchFamily="34" charset="-128"/>
              </a:rPr>
              <a:t>Stallings Figure 6.3 illustrates the Electronic Codebook (ECB) Mode.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9267E8CD-0FAE-48CE-9DA2-05F48747098D}" type="slidenum">
              <a:rPr lang="en-AU"/>
              <a:pPr/>
              <a:t>10</a:t>
            </a:fld>
            <a:endParaRPr lang="en-AU"/>
          </a:p>
        </p:txBody>
      </p:sp>
      <p:sp>
        <p:nvSpPr>
          <p:cNvPr id="46081"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282ABAE6-210C-431C-959B-0C66F8AE80AB}" type="slidenum">
              <a:rPr lang="en-AU" sz="1200">
                <a:solidFill>
                  <a:srgbClr val="FFFFFF"/>
                </a:solidFill>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10</a:t>
            </a:fld>
            <a:endParaRPr lang="en-AU" sz="1200">
              <a:solidFill>
                <a:srgbClr val="FFFFFF"/>
              </a:solidFill>
            </a:endParaRPr>
          </a:p>
        </p:txBody>
      </p:sp>
      <p:sp>
        <p:nvSpPr>
          <p:cNvPr id="46082"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6083"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atin typeface="Arial" pitchFamily="34" charset="0"/>
                <a:ea typeface="MS PGothic" pitchFamily="34" charset="-128"/>
              </a:rPr>
              <a:t>For lengthy messages, the ECB mode may not be secure. If the message is highly structured, it may be possible for a cryptanalyst to exploit these regularities. If the message has repetitive elements, with a period of repetition a multiple of </a:t>
            </a:r>
            <a:r>
              <a:rPr lang="en-US" i="1">
                <a:latin typeface="Arial" pitchFamily="34" charset="0"/>
                <a:ea typeface="MS PGothic" pitchFamily="34" charset="-128"/>
              </a:rPr>
              <a:t>b </a:t>
            </a:r>
            <a:r>
              <a:rPr lang="en-US">
                <a:latin typeface="Arial" pitchFamily="34" charset="0"/>
                <a:ea typeface="MS PGothic" pitchFamily="34" charset="-128"/>
              </a:rPr>
              <a:t>bits, then these elements can be identified by the analyst. This may help in the analysis or may provide an opportunity for substituting or rearranging blocks. Hence </a:t>
            </a:r>
            <a:r>
              <a:rPr lang="en-AU">
                <a:latin typeface="Arial" pitchFamily="34" charset="0"/>
                <a:ea typeface="MS PGothic" pitchFamily="34" charset="-128"/>
              </a:rPr>
              <a:t>ECB is not appropriate for any quantity of data, since repetitions can be seen, esp. with graphics, and because the blocks can be shuffled/inserted without affecting the en/decryption of each block. Its main use is to send one or a very few blocks, eg a session encryption key.</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10E70881-E3F9-4C34-B591-5E454B2AAFF4}" type="slidenum">
              <a:rPr lang="en-AU"/>
              <a:pPr/>
              <a:t>11</a:t>
            </a:fld>
            <a:endParaRPr lang="en-AU"/>
          </a:p>
        </p:txBody>
      </p:sp>
      <p:sp>
        <p:nvSpPr>
          <p:cNvPr id="47105"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C5F178AB-806D-4D97-87A2-D74B88C63713}" type="slidenum">
              <a:rPr lang="en-AU" sz="1200">
                <a:solidFill>
                  <a:srgbClr val="FFFFFF"/>
                </a:solidFill>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11</a:t>
            </a:fld>
            <a:endParaRPr lang="en-AU" sz="1200">
              <a:solidFill>
                <a:srgbClr val="FFFFFF"/>
              </a:solidFill>
            </a:endParaRPr>
          </a:p>
        </p:txBody>
      </p:sp>
      <p:sp>
        <p:nvSpPr>
          <p:cNvPr id="47106"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7107"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a:latin typeface="Arial" pitchFamily="34" charset="0"/>
                <a:ea typeface="MS PGothic" pitchFamily="34" charset="-128"/>
              </a:rPr>
              <a:t>To overcome the problems of repetitions and order independence in ECB, want some way of making the ciphertext dependent on </a:t>
            </a:r>
            <a:r>
              <a:rPr lang="en-AU" b="1">
                <a:latin typeface="Arial" pitchFamily="34" charset="0"/>
                <a:ea typeface="MS PGothic" pitchFamily="34" charset="-128"/>
              </a:rPr>
              <a:t>all</a:t>
            </a:r>
            <a:r>
              <a:rPr lang="en-AU">
                <a:latin typeface="Arial" pitchFamily="34" charset="0"/>
                <a:ea typeface="MS PGothic" pitchFamily="34" charset="-128"/>
              </a:rPr>
              <a:t> blocks before it. The CBC provides this, by combining the previous ciphertext block with the current message block before encrypting. </a:t>
            </a:r>
            <a:r>
              <a:rPr lang="en-US">
                <a:latin typeface="Arial" pitchFamily="34" charset="0"/>
                <a:ea typeface="MS PGothic" pitchFamily="34" charset="-128"/>
              </a:rPr>
              <a:t>In effect, we have chained together the processing of the sequence of plaintext blocks. The input to the encryption function for each plaintext block bears no fixed relationship to the plaintext block. Therefore, repeating patterns of b bits are not exposed</a:t>
            </a:r>
            <a:r>
              <a:rPr lang="en-US" i="1">
                <a:latin typeface="Arial" pitchFamily="34" charset="0"/>
                <a:ea typeface="MS PGothic" pitchFamily="34" charset="-128"/>
              </a:rPr>
              <a:t>. </a:t>
            </a:r>
            <a:r>
              <a:rPr lang="en-US">
                <a:latin typeface="Arial" pitchFamily="34" charset="0"/>
                <a:ea typeface="MS PGothic" pitchFamily="34" charset="-128"/>
              </a:rPr>
              <a:t>For decryption, each cipher block is passed through the decryption algorithm. The result is XORed with the preceding ciphertext block to produce the plaintext block.</a:t>
            </a:r>
            <a:r>
              <a:rPr lang="en-US" i="1">
                <a:latin typeface="Arial" pitchFamily="34" charset="0"/>
                <a:ea typeface="MS PGothic" pitchFamily="34" charset="-128"/>
              </a:rPr>
              <a:t> </a:t>
            </a:r>
            <a:r>
              <a:rPr lang="en-US">
                <a:latin typeface="Arial" pitchFamily="34" charset="0"/>
                <a:ea typeface="MS PGothic" pitchFamily="34" charset="-128"/>
              </a:rPr>
              <a:t>To produce the first block of ciphertext, an initialization vector (IV) is XORed with the first block of plaintext. On decryption, the IV is XORed with the output of the decryption algorithm to recover the first block of plaintext. The IV is a data block that is that same size as the cipher block, and is either </a:t>
            </a:r>
            <a:r>
              <a:rPr lang="en-AU">
                <a:latin typeface="Arial" pitchFamily="34" charset="0"/>
                <a:ea typeface="MS PGothic" pitchFamily="34" charset="-128"/>
              </a:rPr>
              <a:t>well known (often all 0's), or otherwise is sent, ECB encrypted, just before starting CBC use. CBC mode is applicable whenever large amounts of data need to be sent securely, provided that all data is available in advance (eg email, FTP, web etc).</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ext + image">
    <p:spTree>
      <p:nvGrpSpPr>
        <p:cNvPr id="1" name=""/>
        <p:cNvGrpSpPr/>
        <p:nvPr/>
      </p:nvGrpSpPr>
      <p:grpSpPr>
        <a:xfrm>
          <a:off x="0" y="0"/>
          <a:ext cx="0" cy="0"/>
          <a:chOff x="0" y="0"/>
          <a:chExt cx="0" cy="0"/>
        </a:xfrm>
      </p:grpSpPr>
      <p:sp>
        <p:nvSpPr>
          <p:cNvPr id="17" name="Picture Placeholder 16"/>
          <p:cNvSpPr>
            <a:spLocks noGrp="1"/>
          </p:cNvSpPr>
          <p:nvPr>
            <p:ph type="pic" sz="quarter" idx="10"/>
          </p:nvPr>
        </p:nvSpPr>
        <p:spPr>
          <a:xfrm>
            <a:off x="6226281" y="1846029"/>
            <a:ext cx="2417762" cy="3110976"/>
          </a:xfrm>
          <a:prstGeom prst="rect">
            <a:avLst/>
          </a:prstGeom>
        </p:spPr>
        <p:txBody>
          <a:bodyPr vert="horz"/>
          <a:lstStyle>
            <a:lvl1pPr>
              <a:defRPr sz="1600"/>
            </a:lvl1pPr>
          </a:lstStyle>
          <a:p>
            <a:r>
              <a:rPr lang="en-US"/>
              <a:t>Drag picture to placeholder or click icon to add</a:t>
            </a:r>
            <a:endParaRPr lang="en-US" dirty="0"/>
          </a:p>
        </p:txBody>
      </p:sp>
      <p:sp>
        <p:nvSpPr>
          <p:cNvPr id="23" name="Title 22"/>
          <p:cNvSpPr>
            <a:spLocks noGrp="1"/>
          </p:cNvSpPr>
          <p:nvPr>
            <p:ph type="title" hasCustomPrompt="1"/>
          </p:nvPr>
        </p:nvSpPr>
        <p:spPr>
          <a:xfrm>
            <a:off x="457200" y="1182884"/>
            <a:ext cx="6018454" cy="515891"/>
          </a:xfrm>
          <a:prstGeom prst="rect">
            <a:avLst/>
          </a:prstGeom>
        </p:spPr>
        <p:txBody>
          <a:bodyPr vert="horz"/>
          <a:lstStyle>
            <a:lvl1pPr algn="l">
              <a:defRPr sz="3200">
                <a:solidFill>
                  <a:srgbClr val="ED1C24"/>
                </a:solidFill>
              </a:defRPr>
            </a:lvl1pPr>
          </a:lstStyle>
          <a:p>
            <a:r>
              <a:rPr lang="ga-IE" dirty="0"/>
              <a:t>CLICK TO EDIT MASTER TITLE STYLE</a:t>
            </a:r>
            <a:endParaRPr lang="en-US" dirty="0"/>
          </a:p>
        </p:txBody>
      </p:sp>
      <p:sp>
        <p:nvSpPr>
          <p:cNvPr id="33" name="Text Placeholder 6"/>
          <p:cNvSpPr>
            <a:spLocks noGrp="1"/>
          </p:cNvSpPr>
          <p:nvPr>
            <p:ph type="body" sz="quarter" idx="11" hasCustomPrompt="1"/>
          </p:nvPr>
        </p:nvSpPr>
        <p:spPr>
          <a:xfrm>
            <a:off x="457200" y="1846029"/>
            <a:ext cx="5588045" cy="3110975"/>
          </a:xfrm>
          <a:prstGeom prst="rect">
            <a:avLst/>
          </a:prstGeom>
        </p:spPr>
        <p:txBody>
          <a:bodyPr vert="horz" wrap="square" anchor="t" anchorCtr="0">
            <a:noAutofit/>
          </a:bodyPr>
          <a:lstStyle>
            <a:lvl1pPr marL="0" indent="0" algn="l">
              <a:buFontTx/>
              <a:buNone/>
              <a:defRPr>
                <a:solidFill>
                  <a:srgbClr val="ED1C24"/>
                </a:solidFill>
              </a:defRPr>
            </a:lvl1pPr>
            <a:lvl2pPr marL="457200" indent="0" algn="l">
              <a:buFontTx/>
              <a:buNone/>
              <a:defRPr>
                <a:solidFill>
                  <a:schemeClr val="accent2"/>
                </a:solidFill>
              </a:defRPr>
            </a:lvl2pPr>
            <a:lvl3pPr marL="914400" indent="0" algn="l">
              <a:buFontTx/>
              <a:buNone/>
              <a:defRPr/>
            </a:lvl3pPr>
            <a:lvl4pPr marL="1371600" indent="0" algn="l">
              <a:buFontTx/>
              <a:buNone/>
              <a:defRPr/>
            </a:lvl4pPr>
            <a:lvl5pPr marL="1828800" indent="0" algn="l">
              <a:buFontTx/>
              <a:buNone/>
              <a:defRPr/>
            </a:lvl5pPr>
          </a:lstStyle>
          <a:p>
            <a:pPr lvl="0"/>
            <a:r>
              <a:rPr lang="ga-IE" dirty="0"/>
              <a:t>Sub-title</a:t>
            </a:r>
          </a:p>
          <a:p>
            <a:pPr lvl="1"/>
            <a:r>
              <a:rPr lang="ga-IE" dirty="0"/>
              <a:t>Second level</a:t>
            </a:r>
          </a:p>
          <a:p>
            <a:pPr lvl="2"/>
            <a:r>
              <a:rPr lang="ga-IE" dirty="0"/>
              <a:t>Third level</a:t>
            </a:r>
          </a:p>
          <a:p>
            <a:pPr lvl="3"/>
            <a:r>
              <a:rPr lang="ga-IE" dirty="0"/>
              <a:t>Fourth level</a:t>
            </a:r>
          </a:p>
          <a:p>
            <a:pPr lvl="4"/>
            <a:r>
              <a:rPr lang="ga-IE" dirty="0"/>
              <a:t>Fifth level</a:t>
            </a:r>
            <a:endParaRPr lang="en-US" dirty="0"/>
          </a:p>
        </p:txBody>
      </p:sp>
      <p:sp>
        <p:nvSpPr>
          <p:cNvPr id="35" name="Text Placeholder 34"/>
          <p:cNvSpPr>
            <a:spLocks noGrp="1"/>
          </p:cNvSpPr>
          <p:nvPr>
            <p:ph type="body" sz="quarter" idx="12" hasCustomPrompt="1"/>
          </p:nvPr>
        </p:nvSpPr>
        <p:spPr>
          <a:xfrm>
            <a:off x="478631" y="5099598"/>
            <a:ext cx="8186738" cy="1198562"/>
          </a:xfrm>
          <a:prstGeom prst="rect">
            <a:avLst/>
          </a:prstGeom>
        </p:spPr>
        <p:txBody>
          <a:bodyPr vert="horz"/>
          <a:lstStyle>
            <a:lvl1pPr marL="0" indent="0">
              <a:buFontTx/>
              <a:buNone/>
              <a:defRPr lang="en-US" sz="1000" strike="noStrike" spc="-100" baseline="0" smtClean="0">
                <a:latin typeface="Arial MT"/>
              </a:defRPr>
            </a:lvl1pPr>
            <a:lvl2pPr marL="457200" indent="0">
              <a:buFontTx/>
              <a:buNone/>
              <a:defRPr sz="1200">
                <a:solidFill>
                  <a:schemeClr val="accent5"/>
                </a:solidFill>
              </a:defRPr>
            </a:lvl2pPr>
            <a:lvl3pPr marL="914400" indent="0">
              <a:buFontTx/>
              <a:buNone/>
              <a:defRPr sz="1200">
                <a:solidFill>
                  <a:schemeClr val="accent5"/>
                </a:solidFill>
              </a:defRPr>
            </a:lvl3pPr>
            <a:lvl4pPr marL="1371600" indent="0">
              <a:buFontTx/>
              <a:buNone/>
              <a:defRPr sz="1200">
                <a:solidFill>
                  <a:schemeClr val="accent5"/>
                </a:solidFill>
              </a:defRPr>
            </a:lvl4pPr>
            <a:lvl5pPr marL="1828800" indent="0">
              <a:buFontTx/>
              <a:buNone/>
              <a:defRPr sz="1200">
                <a:solidFill>
                  <a:schemeClr val="accent5"/>
                </a:solidFill>
              </a:defRPr>
            </a:lvl5pPr>
          </a:lstStyle>
          <a:p>
            <a:pPr lvl="0"/>
            <a:r>
              <a:rPr lang="en-US" sz="1100" dirty="0" err="1">
                <a:solidFill>
                  <a:prstClr val="black"/>
                </a:solidFill>
                <a:latin typeface="ArialMT"/>
              </a:rPr>
              <a:t>Lorem</a:t>
            </a:r>
            <a:r>
              <a:rPr lang="en-US" sz="1100" dirty="0">
                <a:solidFill>
                  <a:prstClr val="black"/>
                </a:solidFill>
                <a:latin typeface="ArialMT"/>
              </a:rPr>
              <a:t> </a:t>
            </a:r>
            <a:r>
              <a:rPr lang="en-US" sz="1100" dirty="0" err="1">
                <a:solidFill>
                  <a:prstClr val="black"/>
                </a:solidFill>
                <a:latin typeface="ArialMT"/>
              </a:rPr>
              <a:t>ipsum</a:t>
            </a:r>
            <a:r>
              <a:rPr lang="en-US" sz="1100" dirty="0">
                <a:solidFill>
                  <a:prstClr val="black"/>
                </a:solidFill>
                <a:latin typeface="ArialMT"/>
              </a:rPr>
              <a:t> dolor </a:t>
            </a:r>
            <a:r>
              <a:rPr lang="en-US" sz="1100" dirty="0" err="1">
                <a:solidFill>
                  <a:prstClr val="black"/>
                </a:solidFill>
                <a:latin typeface="ArialMT"/>
              </a:rPr>
              <a:t>amet</a:t>
            </a:r>
            <a:r>
              <a:rPr lang="en-US" sz="1100" dirty="0">
                <a:solidFill>
                  <a:prstClr val="black"/>
                </a:solidFill>
                <a:latin typeface="ArialMT"/>
              </a:rPr>
              <a:t>, </a:t>
            </a:r>
            <a:r>
              <a:rPr lang="en-US" sz="1100" dirty="0" err="1">
                <a:solidFill>
                  <a:prstClr val="black"/>
                </a:solidFill>
                <a:latin typeface="ArialMT"/>
              </a:rPr>
              <a:t>consectetur</a:t>
            </a:r>
            <a:r>
              <a:rPr lang="en-US" sz="1100" dirty="0">
                <a:solidFill>
                  <a:prstClr val="black"/>
                </a:solidFill>
                <a:latin typeface="ArialMT"/>
              </a:rPr>
              <a:t> </a:t>
            </a:r>
            <a:r>
              <a:rPr lang="en-US" sz="1100" dirty="0" err="1">
                <a:solidFill>
                  <a:prstClr val="black"/>
                </a:solidFill>
                <a:latin typeface="ArialMT"/>
              </a:rPr>
              <a:t>adipiscing</a:t>
            </a:r>
            <a:r>
              <a:rPr lang="en-US" sz="1100" dirty="0">
                <a:solidFill>
                  <a:prstClr val="black"/>
                </a:solidFill>
                <a:latin typeface="ArialMT"/>
              </a:rPr>
              <a:t> </a:t>
            </a:r>
            <a:r>
              <a:rPr lang="en-US" sz="1100" dirty="0" err="1">
                <a:solidFill>
                  <a:prstClr val="black"/>
                </a:solidFill>
                <a:latin typeface="ArialMT"/>
              </a:rPr>
              <a:t>elit</a:t>
            </a:r>
            <a:r>
              <a:rPr lang="en-US" sz="1100" dirty="0">
                <a:solidFill>
                  <a:prstClr val="black"/>
                </a:solidFill>
                <a:latin typeface="ArialMT"/>
              </a:rPr>
              <a:t>. </a:t>
            </a:r>
            <a:r>
              <a:rPr lang="en-US" sz="1100" dirty="0" err="1">
                <a:solidFill>
                  <a:prstClr val="black"/>
                </a:solidFill>
                <a:latin typeface="ArialMT"/>
              </a:rPr>
              <a:t>Curabitur</a:t>
            </a:r>
            <a:r>
              <a:rPr lang="en-US" sz="1100" dirty="0">
                <a:solidFill>
                  <a:prstClr val="black"/>
                </a:solidFill>
                <a:latin typeface="ArialMT"/>
              </a:rPr>
              <a:t> </a:t>
            </a:r>
            <a:r>
              <a:rPr lang="en-US" sz="1100" dirty="0" err="1">
                <a:solidFill>
                  <a:prstClr val="black"/>
                </a:solidFill>
                <a:latin typeface="ArialMT"/>
              </a:rPr>
              <a:t>augue</a:t>
            </a:r>
            <a:r>
              <a:rPr lang="en-US" sz="1100" dirty="0">
                <a:solidFill>
                  <a:prstClr val="black"/>
                </a:solidFill>
                <a:latin typeface="ArialMT"/>
              </a:rPr>
              <a:t> </a:t>
            </a:r>
            <a:r>
              <a:rPr lang="en-US" sz="1100" dirty="0" err="1">
                <a:solidFill>
                  <a:prstClr val="black"/>
                </a:solidFill>
                <a:latin typeface="ArialMT"/>
              </a:rPr>
              <a:t>leo</a:t>
            </a:r>
            <a:r>
              <a:rPr lang="en-US" sz="1100" dirty="0">
                <a:solidFill>
                  <a:prstClr val="black"/>
                </a:solidFill>
                <a:latin typeface="ArialMT"/>
              </a:rPr>
              <a:t>, </a:t>
            </a:r>
            <a:r>
              <a:rPr lang="en-US" sz="1100" dirty="0" err="1">
                <a:solidFill>
                  <a:prstClr val="black"/>
                </a:solidFill>
                <a:latin typeface="ArialMT"/>
              </a:rPr>
              <a:t>pulvinar</a:t>
            </a:r>
            <a:r>
              <a:rPr lang="en-US" sz="1100" dirty="0">
                <a:solidFill>
                  <a:prstClr val="black"/>
                </a:solidFill>
                <a:latin typeface="ArialMT"/>
              </a:rPr>
              <a:t> ac </a:t>
            </a:r>
            <a:r>
              <a:rPr lang="en-US" sz="1100" dirty="0" err="1">
                <a:solidFill>
                  <a:prstClr val="black"/>
                </a:solidFill>
                <a:latin typeface="ArialMT"/>
              </a:rPr>
              <a:t>laoreet</a:t>
            </a:r>
            <a:r>
              <a:rPr lang="en-US" sz="1100" dirty="0">
                <a:solidFill>
                  <a:prstClr val="black"/>
                </a:solidFill>
                <a:latin typeface="ArialMT"/>
              </a:rPr>
              <a:t> non, </a:t>
            </a:r>
            <a:r>
              <a:rPr lang="en-US" sz="1100" dirty="0" err="1">
                <a:solidFill>
                  <a:prstClr val="black"/>
                </a:solidFill>
                <a:latin typeface="ArialMT"/>
              </a:rPr>
              <a:t>consequat</a:t>
            </a:r>
            <a:r>
              <a:rPr lang="en-US" sz="1100" dirty="0">
                <a:solidFill>
                  <a:prstClr val="black"/>
                </a:solidFill>
                <a:latin typeface="ArialMT"/>
              </a:rPr>
              <a:t> non </a:t>
            </a:r>
            <a:r>
              <a:rPr lang="en-US" sz="1100" dirty="0" err="1">
                <a:solidFill>
                  <a:prstClr val="black"/>
                </a:solidFill>
                <a:latin typeface="ArialMT"/>
              </a:rPr>
              <a:t>orci</a:t>
            </a:r>
            <a:r>
              <a:rPr lang="en-US" sz="1100" dirty="0">
                <a:solidFill>
                  <a:prstClr val="black"/>
                </a:solidFill>
                <a:latin typeface="ArialMT"/>
              </a:rPr>
              <a:t>. </a:t>
            </a:r>
            <a:r>
              <a:rPr lang="en-US" sz="1100" dirty="0" err="1">
                <a:solidFill>
                  <a:prstClr val="black"/>
                </a:solidFill>
                <a:latin typeface="ArialMT"/>
              </a:rPr>
              <a:t>Donec</a:t>
            </a:r>
            <a:r>
              <a:rPr lang="en-US" sz="1100" dirty="0">
                <a:solidFill>
                  <a:prstClr val="black"/>
                </a:solidFill>
                <a:latin typeface="ArialMT"/>
              </a:rPr>
              <a:t> </a:t>
            </a:r>
            <a:r>
              <a:rPr lang="en-US" sz="1100" dirty="0" err="1">
                <a:solidFill>
                  <a:prstClr val="black"/>
                </a:solidFill>
                <a:latin typeface="ArialMT"/>
              </a:rPr>
              <a:t>tristique</a:t>
            </a:r>
            <a:r>
              <a:rPr lang="en-US" sz="1100" dirty="0">
                <a:solidFill>
                  <a:prstClr val="black"/>
                </a:solidFill>
                <a:latin typeface="ArialMT"/>
              </a:rPr>
              <a:t> </a:t>
            </a:r>
            <a:r>
              <a:rPr lang="en-US" sz="1100" dirty="0" err="1">
                <a:solidFill>
                  <a:prstClr val="black"/>
                </a:solidFill>
                <a:latin typeface="ArialMT"/>
              </a:rPr>
              <a:t>est</a:t>
            </a:r>
            <a:r>
              <a:rPr lang="en-US" sz="1100" dirty="0">
                <a:solidFill>
                  <a:prstClr val="black"/>
                </a:solidFill>
                <a:latin typeface="ArialMT"/>
              </a:rPr>
              <a:t> </a:t>
            </a:r>
            <a:r>
              <a:rPr lang="en-US" sz="1100" dirty="0" err="1">
                <a:solidFill>
                  <a:prstClr val="black"/>
                </a:solidFill>
                <a:latin typeface="ArialMT"/>
              </a:rPr>
              <a:t>eu</a:t>
            </a:r>
            <a:r>
              <a:rPr lang="en-US" sz="1100" dirty="0">
                <a:solidFill>
                  <a:prstClr val="black"/>
                </a:solidFill>
                <a:latin typeface="ArialMT"/>
              </a:rPr>
              <a:t> </a:t>
            </a:r>
            <a:r>
              <a:rPr lang="en-US" sz="1100" dirty="0" err="1">
                <a:solidFill>
                  <a:prstClr val="black"/>
                </a:solidFill>
                <a:latin typeface="ArialMT"/>
              </a:rPr>
              <a:t>lorem</a:t>
            </a:r>
            <a:r>
              <a:rPr lang="en-US" sz="1100" dirty="0">
                <a:solidFill>
                  <a:prstClr val="black"/>
                </a:solidFill>
                <a:latin typeface="ArialMT"/>
              </a:rPr>
              <a:t> </a:t>
            </a:r>
            <a:r>
              <a:rPr lang="en-US" sz="1100" dirty="0" err="1">
                <a:solidFill>
                  <a:prstClr val="black"/>
                </a:solidFill>
                <a:latin typeface="ArialMT"/>
              </a:rPr>
              <a:t>condimentum</a:t>
            </a:r>
            <a:r>
              <a:rPr lang="en-US" sz="1100" dirty="0">
                <a:solidFill>
                  <a:prstClr val="black"/>
                </a:solidFill>
                <a:latin typeface="ArialMT"/>
              </a:rPr>
              <a:t>, ac </a:t>
            </a:r>
            <a:r>
              <a:rPr lang="en-US" sz="1100" dirty="0" err="1">
                <a:solidFill>
                  <a:prstClr val="black"/>
                </a:solidFill>
                <a:latin typeface="ArialMT"/>
              </a:rPr>
              <a:t>pellentesque</a:t>
            </a:r>
            <a:r>
              <a:rPr lang="en-US" sz="1100" dirty="0">
                <a:solidFill>
                  <a:prstClr val="black"/>
                </a:solidFill>
                <a:latin typeface="ArialMT"/>
              </a:rPr>
              <a:t> </a:t>
            </a:r>
            <a:r>
              <a:rPr lang="en-US" sz="1100" dirty="0" err="1">
                <a:solidFill>
                  <a:prstClr val="black"/>
                </a:solidFill>
                <a:latin typeface="ArialMT"/>
              </a:rPr>
              <a:t>augue</a:t>
            </a:r>
            <a:r>
              <a:rPr lang="en-US" sz="1100" dirty="0">
                <a:solidFill>
                  <a:prstClr val="black"/>
                </a:solidFill>
                <a:latin typeface="ArialMT"/>
              </a:rPr>
              <a:t> </a:t>
            </a:r>
            <a:r>
              <a:rPr lang="en-US" sz="1100" dirty="0" err="1">
                <a:solidFill>
                  <a:prstClr val="black"/>
                </a:solidFill>
                <a:latin typeface="ArialMT"/>
              </a:rPr>
              <a:t>pulvinar</a:t>
            </a:r>
            <a:r>
              <a:rPr lang="en-US" sz="1100" dirty="0">
                <a:solidFill>
                  <a:prstClr val="black"/>
                </a:solidFill>
                <a:latin typeface="ArialMT"/>
              </a:rPr>
              <a:t>. </a:t>
            </a:r>
            <a:r>
              <a:rPr lang="en-US" sz="1100" dirty="0" err="1">
                <a:solidFill>
                  <a:prstClr val="black"/>
                </a:solidFill>
                <a:latin typeface="ArialMT"/>
              </a:rPr>
              <a:t>Ut</a:t>
            </a:r>
            <a:r>
              <a:rPr lang="en-US" sz="1100" dirty="0">
                <a:solidFill>
                  <a:prstClr val="black"/>
                </a:solidFill>
                <a:latin typeface="ArialMT"/>
              </a:rPr>
              <a:t> sit </a:t>
            </a:r>
            <a:r>
              <a:rPr lang="en-US" sz="1100" dirty="0" err="1">
                <a:solidFill>
                  <a:prstClr val="black"/>
                </a:solidFill>
                <a:latin typeface="ArialMT"/>
              </a:rPr>
              <a:t>amet</a:t>
            </a:r>
            <a:r>
              <a:rPr lang="en-US" sz="1100" dirty="0">
                <a:solidFill>
                  <a:prstClr val="black"/>
                </a:solidFill>
                <a:latin typeface="ArialMT"/>
              </a:rPr>
              <a:t> </a:t>
            </a:r>
            <a:r>
              <a:rPr lang="en-US" sz="1100" dirty="0" err="1">
                <a:solidFill>
                  <a:prstClr val="black"/>
                </a:solidFill>
                <a:latin typeface="ArialMT"/>
              </a:rPr>
              <a:t>consectetur</a:t>
            </a:r>
            <a:r>
              <a:rPr lang="en-US" sz="1100" dirty="0">
                <a:solidFill>
                  <a:prstClr val="black"/>
                </a:solidFill>
                <a:latin typeface="ArialMT"/>
              </a:rPr>
              <a:t> diam. </a:t>
            </a:r>
            <a:r>
              <a:rPr lang="en-US" sz="1100" dirty="0" err="1">
                <a:solidFill>
                  <a:prstClr val="black"/>
                </a:solidFill>
                <a:latin typeface="ArialMT"/>
              </a:rPr>
              <a:t>Nunc</a:t>
            </a:r>
            <a:r>
              <a:rPr lang="en-US" sz="1100" dirty="0">
                <a:solidFill>
                  <a:prstClr val="black"/>
                </a:solidFill>
                <a:latin typeface="ArialMT"/>
              </a:rPr>
              <a:t> non </a:t>
            </a:r>
            <a:r>
              <a:rPr lang="en-US" sz="1100" dirty="0" err="1">
                <a:solidFill>
                  <a:prstClr val="black"/>
                </a:solidFill>
                <a:latin typeface="ArialMT"/>
              </a:rPr>
              <a:t>metus</a:t>
            </a:r>
            <a:r>
              <a:rPr lang="en-US" sz="1100" dirty="0">
                <a:solidFill>
                  <a:prstClr val="black"/>
                </a:solidFill>
                <a:latin typeface="ArialMT"/>
              </a:rPr>
              <a:t> </a:t>
            </a:r>
            <a:r>
              <a:rPr lang="en-US" sz="1100" dirty="0" err="1">
                <a:solidFill>
                  <a:prstClr val="black"/>
                </a:solidFill>
                <a:latin typeface="ArialMT"/>
              </a:rPr>
              <a:t>convallis</a:t>
            </a:r>
            <a:r>
              <a:rPr lang="en-US" sz="1100" dirty="0">
                <a:solidFill>
                  <a:prstClr val="black"/>
                </a:solidFill>
                <a:latin typeface="ArialMT"/>
              </a:rPr>
              <a:t>, </a:t>
            </a:r>
            <a:r>
              <a:rPr lang="en-US" sz="1100" dirty="0" err="1">
                <a:solidFill>
                  <a:prstClr val="black"/>
                </a:solidFill>
                <a:latin typeface="ArialMT"/>
              </a:rPr>
              <a:t>gravida</a:t>
            </a:r>
            <a:r>
              <a:rPr lang="en-US" sz="1100" dirty="0">
                <a:solidFill>
                  <a:prstClr val="black"/>
                </a:solidFill>
                <a:latin typeface="ArialMT"/>
              </a:rPr>
              <a:t> </a:t>
            </a:r>
            <a:r>
              <a:rPr lang="en-US" sz="1100" dirty="0" err="1">
                <a:solidFill>
                  <a:prstClr val="black"/>
                </a:solidFill>
                <a:latin typeface="ArialMT"/>
              </a:rPr>
              <a:t>enim</a:t>
            </a:r>
            <a:r>
              <a:rPr lang="en-US" sz="1100" dirty="0">
                <a:solidFill>
                  <a:prstClr val="black"/>
                </a:solidFill>
                <a:latin typeface="ArialMT"/>
              </a:rPr>
              <a:t> </a:t>
            </a:r>
            <a:r>
              <a:rPr lang="en-US" sz="1100" dirty="0" err="1">
                <a:solidFill>
                  <a:prstClr val="black"/>
                </a:solidFill>
                <a:latin typeface="ArialMT"/>
              </a:rPr>
              <a:t>quis</a:t>
            </a:r>
            <a:r>
              <a:rPr lang="en-US" sz="1100" dirty="0">
                <a:solidFill>
                  <a:prstClr val="black"/>
                </a:solidFill>
                <a:latin typeface="ArialMT"/>
              </a:rPr>
              <a:t>, </a:t>
            </a:r>
            <a:r>
              <a:rPr lang="en-US" sz="1100" dirty="0" err="1">
                <a:solidFill>
                  <a:prstClr val="black"/>
                </a:solidFill>
                <a:latin typeface="ArialMT"/>
              </a:rPr>
              <a:t>malesuada</a:t>
            </a:r>
            <a:r>
              <a:rPr lang="en-US" sz="1100" dirty="0">
                <a:solidFill>
                  <a:prstClr val="black"/>
                </a:solidFill>
                <a:latin typeface="ArialMT"/>
              </a:rPr>
              <a:t> </a:t>
            </a:r>
            <a:r>
              <a:rPr lang="en-US" sz="1100" dirty="0" err="1">
                <a:solidFill>
                  <a:prstClr val="black"/>
                </a:solidFill>
                <a:latin typeface="ArialMT"/>
              </a:rPr>
              <a:t>justo</a:t>
            </a:r>
            <a:r>
              <a:rPr lang="en-US" sz="1100" dirty="0">
                <a:solidFill>
                  <a:prstClr val="black"/>
                </a:solidFill>
                <a:latin typeface="ArialMT"/>
              </a:rPr>
              <a:t>. </a:t>
            </a:r>
            <a:r>
              <a:rPr lang="en-US" sz="1100" dirty="0" err="1">
                <a:solidFill>
                  <a:prstClr val="black"/>
                </a:solidFill>
                <a:latin typeface="ArialMT"/>
              </a:rPr>
              <a:t>Phasellus</a:t>
            </a:r>
            <a:r>
              <a:rPr lang="en-US" sz="1100" dirty="0">
                <a:solidFill>
                  <a:prstClr val="black"/>
                </a:solidFill>
                <a:latin typeface="ArialMT"/>
              </a:rPr>
              <a:t> </a:t>
            </a:r>
            <a:r>
              <a:rPr lang="en-US" sz="1100" dirty="0" err="1">
                <a:solidFill>
                  <a:prstClr val="black"/>
                </a:solidFill>
                <a:latin typeface="ArialMT"/>
              </a:rPr>
              <a:t>venenatis</a:t>
            </a:r>
            <a:r>
              <a:rPr lang="en-US" sz="1100" dirty="0">
                <a:solidFill>
                  <a:prstClr val="black"/>
                </a:solidFill>
                <a:latin typeface="ArialMT"/>
              </a:rPr>
              <a:t> </a:t>
            </a:r>
            <a:r>
              <a:rPr lang="en-US" sz="1100" dirty="0" err="1">
                <a:solidFill>
                  <a:prstClr val="black"/>
                </a:solidFill>
                <a:latin typeface="ArialMT"/>
              </a:rPr>
              <a:t>tristique</a:t>
            </a:r>
            <a:r>
              <a:rPr lang="en-US" sz="1100" dirty="0">
                <a:solidFill>
                  <a:prstClr val="black"/>
                </a:solidFill>
                <a:latin typeface="ArialMT"/>
              </a:rPr>
              <a:t> </a:t>
            </a:r>
            <a:r>
              <a:rPr lang="en-US" sz="1100" dirty="0" err="1">
                <a:solidFill>
                  <a:prstClr val="black"/>
                </a:solidFill>
                <a:latin typeface="ArialMT"/>
              </a:rPr>
              <a:t>elementum</a:t>
            </a:r>
            <a:r>
              <a:rPr lang="en-US" sz="1100" dirty="0">
                <a:solidFill>
                  <a:prstClr val="black"/>
                </a:solidFill>
                <a:latin typeface="ArialMT"/>
              </a:rPr>
              <a:t>. </a:t>
            </a:r>
            <a:r>
              <a:rPr lang="en-US" sz="1100" dirty="0" err="1">
                <a:solidFill>
                  <a:prstClr val="black"/>
                </a:solidFill>
                <a:latin typeface="ArialMT"/>
              </a:rPr>
              <a:t>Fusce</a:t>
            </a:r>
            <a:r>
              <a:rPr lang="en-US" sz="1100" dirty="0">
                <a:solidFill>
                  <a:prstClr val="black"/>
                </a:solidFill>
                <a:latin typeface="ArialMT"/>
              </a:rPr>
              <a:t> ac </a:t>
            </a:r>
            <a:r>
              <a:rPr lang="en-US" sz="1100" dirty="0" err="1">
                <a:solidFill>
                  <a:prstClr val="black"/>
                </a:solidFill>
                <a:latin typeface="ArialMT"/>
              </a:rPr>
              <a:t>metus</a:t>
            </a:r>
            <a:r>
              <a:rPr lang="en-US" sz="1100" dirty="0">
                <a:solidFill>
                  <a:prstClr val="black"/>
                </a:solidFill>
                <a:latin typeface="ArialMT"/>
              </a:rPr>
              <a:t> </a:t>
            </a:r>
            <a:r>
              <a:rPr lang="en-US" sz="1100" dirty="0" err="1">
                <a:solidFill>
                  <a:prstClr val="black"/>
                </a:solidFill>
                <a:latin typeface="ArialMT"/>
              </a:rPr>
              <a:t>ut</a:t>
            </a:r>
            <a:r>
              <a:rPr lang="en-US" sz="1100" dirty="0">
                <a:solidFill>
                  <a:prstClr val="black"/>
                </a:solidFill>
                <a:latin typeface="ArialMT"/>
              </a:rPr>
              <a:t> </a:t>
            </a:r>
            <a:r>
              <a:rPr lang="en-US" sz="1100" dirty="0" err="1">
                <a:solidFill>
                  <a:prstClr val="black"/>
                </a:solidFill>
                <a:latin typeface="ArialMT"/>
              </a:rPr>
              <a:t>felis</a:t>
            </a:r>
            <a:r>
              <a:rPr lang="en-US" sz="1100" dirty="0">
                <a:solidFill>
                  <a:prstClr val="black"/>
                </a:solidFill>
                <a:latin typeface="ArialMT"/>
              </a:rPr>
              <a:t> </a:t>
            </a:r>
            <a:r>
              <a:rPr lang="en-US" sz="1100" dirty="0" err="1">
                <a:solidFill>
                  <a:prstClr val="black"/>
                </a:solidFill>
                <a:latin typeface="ArialMT"/>
              </a:rPr>
              <a:t>commodo</a:t>
            </a:r>
            <a:r>
              <a:rPr lang="en-US" sz="1100" dirty="0">
                <a:solidFill>
                  <a:prstClr val="black"/>
                </a:solidFill>
                <a:latin typeface="ArialMT"/>
              </a:rPr>
              <a:t> </a:t>
            </a:r>
            <a:r>
              <a:rPr lang="en-US" sz="1100" dirty="0" err="1">
                <a:solidFill>
                  <a:prstClr val="black"/>
                </a:solidFill>
                <a:latin typeface="ArialMT"/>
              </a:rPr>
              <a:t>interdum</a:t>
            </a:r>
            <a:r>
              <a:rPr lang="en-US" sz="1100" dirty="0">
                <a:solidFill>
                  <a:prstClr val="black"/>
                </a:solidFill>
                <a:latin typeface="ArialMT"/>
              </a:rPr>
              <a:t> </a:t>
            </a:r>
            <a:r>
              <a:rPr lang="en-US" sz="1100" dirty="0" err="1">
                <a:solidFill>
                  <a:prstClr val="black"/>
                </a:solidFill>
                <a:latin typeface="ArialMT"/>
              </a:rPr>
              <a:t>eget</a:t>
            </a:r>
            <a:r>
              <a:rPr lang="en-US" sz="1100" dirty="0">
                <a:solidFill>
                  <a:prstClr val="black"/>
                </a:solidFill>
                <a:latin typeface="ArialMT"/>
              </a:rPr>
              <a:t> vitae </a:t>
            </a:r>
            <a:r>
              <a:rPr lang="en-US" sz="1100" dirty="0" err="1">
                <a:solidFill>
                  <a:prstClr val="black"/>
                </a:solidFill>
                <a:latin typeface="ArialMT"/>
              </a:rPr>
              <a:t>leo</a:t>
            </a:r>
            <a:r>
              <a:rPr lang="en-US" sz="1100" dirty="0">
                <a:solidFill>
                  <a:prstClr val="black"/>
                </a:solidFill>
                <a:latin typeface="ArialMT"/>
              </a:rPr>
              <a:t>. In </a:t>
            </a:r>
            <a:r>
              <a:rPr lang="en-US" sz="1100" dirty="0" err="1">
                <a:solidFill>
                  <a:prstClr val="black"/>
                </a:solidFill>
                <a:latin typeface="ArialMT"/>
              </a:rPr>
              <a:t>hac</a:t>
            </a:r>
            <a:r>
              <a:rPr lang="en-US" sz="1100" dirty="0">
                <a:solidFill>
                  <a:prstClr val="black"/>
                </a:solidFill>
                <a:latin typeface="ArialMT"/>
              </a:rPr>
              <a:t> </a:t>
            </a:r>
            <a:r>
              <a:rPr lang="en-US" sz="1100" dirty="0" err="1">
                <a:solidFill>
                  <a:prstClr val="black"/>
                </a:solidFill>
                <a:latin typeface="ArialMT"/>
              </a:rPr>
              <a:t>habitasse</a:t>
            </a:r>
            <a:r>
              <a:rPr lang="en-US" sz="1100" dirty="0">
                <a:solidFill>
                  <a:prstClr val="black"/>
                </a:solidFill>
                <a:latin typeface="ArialMT"/>
              </a:rPr>
              <a:t> </a:t>
            </a:r>
            <a:r>
              <a:rPr lang="en-US" sz="1100" dirty="0" err="1">
                <a:solidFill>
                  <a:prstClr val="black"/>
                </a:solidFill>
                <a:latin typeface="ArialMT"/>
              </a:rPr>
              <a:t>platea</a:t>
            </a:r>
            <a:r>
              <a:rPr lang="en-US" sz="1100" dirty="0">
                <a:solidFill>
                  <a:prstClr val="black"/>
                </a:solidFill>
                <a:latin typeface="ArialMT"/>
              </a:rPr>
              <a:t> </a:t>
            </a:r>
            <a:r>
              <a:rPr lang="en-US" sz="1100" dirty="0" err="1">
                <a:solidFill>
                  <a:prstClr val="black"/>
                </a:solidFill>
                <a:latin typeface="ArialMT"/>
              </a:rPr>
              <a:t>dictumst</a:t>
            </a:r>
            <a:r>
              <a:rPr lang="en-US" sz="1100" dirty="0">
                <a:solidFill>
                  <a:prstClr val="black"/>
                </a:solidFill>
                <a:latin typeface="ArialMT"/>
              </a:rPr>
              <a:t>. </a:t>
            </a:r>
            <a:r>
              <a:rPr lang="en-US" sz="1100" dirty="0" err="1">
                <a:solidFill>
                  <a:prstClr val="black"/>
                </a:solidFill>
                <a:latin typeface="ArialMT"/>
              </a:rPr>
              <a:t>Morbi</a:t>
            </a:r>
            <a:r>
              <a:rPr lang="en-US" sz="1100" dirty="0">
                <a:solidFill>
                  <a:prstClr val="black"/>
                </a:solidFill>
                <a:latin typeface="ArialMT"/>
              </a:rPr>
              <a:t> </a:t>
            </a:r>
            <a:r>
              <a:rPr lang="en-US" sz="1100" dirty="0" err="1">
                <a:solidFill>
                  <a:prstClr val="black"/>
                </a:solidFill>
                <a:latin typeface="ArialMT"/>
              </a:rPr>
              <a:t>bibendum</a:t>
            </a:r>
            <a:r>
              <a:rPr lang="en-US" sz="1100" dirty="0">
                <a:solidFill>
                  <a:prstClr val="black"/>
                </a:solidFill>
                <a:latin typeface="ArialMT"/>
              </a:rPr>
              <a:t> dictum </a:t>
            </a:r>
            <a:r>
              <a:rPr lang="en-US" sz="1100" dirty="0" err="1">
                <a:solidFill>
                  <a:prstClr val="black"/>
                </a:solidFill>
                <a:latin typeface="ArialMT"/>
              </a:rPr>
              <a:t>lacinia</a:t>
            </a:r>
            <a:r>
              <a:rPr lang="en-US" sz="1100" dirty="0">
                <a:solidFill>
                  <a:prstClr val="black"/>
                </a:solidFill>
                <a:latin typeface="ArialMT"/>
              </a:rPr>
              <a:t>. </a:t>
            </a:r>
            <a:r>
              <a:rPr lang="en-US" sz="1100" dirty="0" err="1">
                <a:solidFill>
                  <a:prstClr val="black"/>
                </a:solidFill>
                <a:latin typeface="ArialMT"/>
              </a:rPr>
              <a:t>Curabitur</a:t>
            </a:r>
            <a:r>
              <a:rPr lang="en-US" sz="1100" dirty="0">
                <a:solidFill>
                  <a:prstClr val="black"/>
                </a:solidFill>
                <a:latin typeface="ArialMT"/>
              </a:rPr>
              <a:t> </a:t>
            </a:r>
            <a:r>
              <a:rPr lang="en-US" sz="1100" dirty="0" err="1">
                <a:solidFill>
                  <a:prstClr val="black"/>
                </a:solidFill>
                <a:latin typeface="ArialMT"/>
              </a:rPr>
              <a:t>eget</a:t>
            </a:r>
            <a:r>
              <a:rPr lang="en-US" sz="1100" dirty="0">
                <a:solidFill>
                  <a:prstClr val="black"/>
                </a:solidFill>
                <a:latin typeface="ArialMT"/>
              </a:rPr>
              <a:t> </a:t>
            </a:r>
            <a:r>
              <a:rPr lang="en-US" sz="1100" dirty="0" err="1">
                <a:solidFill>
                  <a:prstClr val="black"/>
                </a:solidFill>
                <a:latin typeface="ArialMT"/>
              </a:rPr>
              <a:t>ipsum</a:t>
            </a:r>
            <a:r>
              <a:rPr lang="en-US" sz="1100" dirty="0">
                <a:solidFill>
                  <a:prstClr val="black"/>
                </a:solidFill>
                <a:latin typeface="ArialMT"/>
              </a:rPr>
              <a:t> ac </a:t>
            </a:r>
            <a:r>
              <a:rPr lang="en-US" sz="1100" dirty="0" err="1">
                <a:solidFill>
                  <a:prstClr val="black"/>
                </a:solidFill>
                <a:latin typeface="ArialMT"/>
              </a:rPr>
              <a:t>massa</a:t>
            </a:r>
            <a:r>
              <a:rPr lang="en-US" sz="1100" dirty="0">
                <a:solidFill>
                  <a:prstClr val="black"/>
                </a:solidFill>
                <a:latin typeface="ArialMT"/>
              </a:rPr>
              <a:t> </a:t>
            </a:r>
            <a:r>
              <a:rPr lang="en-US" sz="1100" dirty="0" err="1">
                <a:solidFill>
                  <a:prstClr val="black"/>
                </a:solidFill>
                <a:latin typeface="ArialMT"/>
              </a:rPr>
              <a:t>efficitur</a:t>
            </a:r>
            <a:r>
              <a:rPr lang="en-US" sz="1100" dirty="0">
                <a:solidFill>
                  <a:prstClr val="black"/>
                </a:solidFill>
                <a:latin typeface="ArialMT"/>
              </a:rPr>
              <a:t> </a:t>
            </a:r>
            <a:r>
              <a:rPr lang="en-US" sz="1100" dirty="0" err="1">
                <a:solidFill>
                  <a:prstClr val="black"/>
                </a:solidFill>
                <a:latin typeface="ArialMT"/>
              </a:rPr>
              <a:t>aliquet</a:t>
            </a:r>
            <a:r>
              <a:rPr lang="en-US" sz="1100" dirty="0">
                <a:solidFill>
                  <a:prstClr val="black"/>
                </a:solidFill>
                <a:latin typeface="ArialMT"/>
              </a:rPr>
              <a:t> </a:t>
            </a:r>
            <a:r>
              <a:rPr lang="en-US" sz="1100" dirty="0" err="1">
                <a:solidFill>
                  <a:prstClr val="black"/>
                </a:solidFill>
                <a:latin typeface="ArialMT"/>
              </a:rPr>
              <a:t>sed</a:t>
            </a:r>
            <a:r>
              <a:rPr lang="en-US" sz="1100" dirty="0">
                <a:solidFill>
                  <a:prstClr val="black"/>
                </a:solidFill>
                <a:latin typeface="ArialMT"/>
              </a:rPr>
              <a:t> </a:t>
            </a:r>
            <a:r>
              <a:rPr lang="en-US" sz="1100" dirty="0" err="1">
                <a:solidFill>
                  <a:prstClr val="black"/>
                </a:solidFill>
                <a:latin typeface="ArialMT"/>
              </a:rPr>
              <a:t>eget</a:t>
            </a:r>
            <a:r>
              <a:rPr lang="en-US" sz="1100" dirty="0">
                <a:solidFill>
                  <a:prstClr val="black"/>
                </a:solidFill>
                <a:latin typeface="ArialMT"/>
              </a:rPr>
              <a:t> </a:t>
            </a:r>
            <a:r>
              <a:rPr lang="en-US" sz="1100" dirty="0" err="1">
                <a:solidFill>
                  <a:prstClr val="black"/>
                </a:solidFill>
                <a:latin typeface="ArialMT"/>
              </a:rPr>
              <a:t>orci</a:t>
            </a:r>
            <a:r>
              <a:rPr lang="en-US" sz="1100" dirty="0">
                <a:solidFill>
                  <a:prstClr val="black"/>
                </a:solidFill>
                <a:latin typeface="ArialMT"/>
              </a:rPr>
              <a:t>. </a:t>
            </a:r>
            <a:r>
              <a:rPr lang="en-US" sz="1100" dirty="0" err="1">
                <a:solidFill>
                  <a:prstClr val="black"/>
                </a:solidFill>
                <a:latin typeface="ArialMT"/>
              </a:rPr>
              <a:t>Sed</a:t>
            </a:r>
            <a:r>
              <a:rPr lang="en-US" sz="1100" dirty="0">
                <a:solidFill>
                  <a:prstClr val="black"/>
                </a:solidFill>
                <a:latin typeface="ArialMT"/>
              </a:rPr>
              <a:t> </a:t>
            </a:r>
            <a:r>
              <a:rPr lang="en-US" sz="1100" dirty="0" err="1">
                <a:solidFill>
                  <a:prstClr val="black"/>
                </a:solidFill>
                <a:latin typeface="ArialMT"/>
              </a:rPr>
              <a:t>maximus</a:t>
            </a:r>
            <a:r>
              <a:rPr lang="en-US" sz="1100" dirty="0">
                <a:solidFill>
                  <a:prstClr val="black"/>
                </a:solidFill>
                <a:latin typeface="ArialMT"/>
              </a:rPr>
              <a:t> </a:t>
            </a:r>
            <a:r>
              <a:rPr lang="en-US" sz="1100" dirty="0" err="1">
                <a:solidFill>
                  <a:prstClr val="black"/>
                </a:solidFill>
                <a:latin typeface="ArialMT"/>
              </a:rPr>
              <a:t>massa</a:t>
            </a:r>
            <a:r>
              <a:rPr lang="en-US" sz="1100" dirty="0">
                <a:solidFill>
                  <a:prstClr val="black"/>
                </a:solidFill>
                <a:latin typeface="ArialMT"/>
              </a:rPr>
              <a:t> </a:t>
            </a:r>
            <a:r>
              <a:rPr lang="en-US" sz="1100" dirty="0" err="1">
                <a:solidFill>
                  <a:prstClr val="black"/>
                </a:solidFill>
                <a:latin typeface="ArialMT"/>
              </a:rPr>
              <a:t>quis</a:t>
            </a:r>
            <a:r>
              <a:rPr lang="en-US" sz="1100" dirty="0">
                <a:solidFill>
                  <a:prstClr val="black"/>
                </a:solidFill>
                <a:latin typeface="ArialMT"/>
              </a:rPr>
              <a:t> </a:t>
            </a:r>
            <a:r>
              <a:rPr lang="en-US" sz="1100" dirty="0" err="1">
                <a:solidFill>
                  <a:prstClr val="black"/>
                </a:solidFill>
                <a:latin typeface="ArialMT"/>
              </a:rPr>
              <a:t>suscipit</a:t>
            </a:r>
            <a:r>
              <a:rPr lang="en-US" sz="1100" dirty="0">
                <a:solidFill>
                  <a:prstClr val="black"/>
                </a:solidFill>
                <a:latin typeface="ArialMT"/>
              </a:rPr>
              <a:t> </a:t>
            </a:r>
            <a:r>
              <a:rPr lang="en-US" sz="1100" dirty="0" err="1">
                <a:solidFill>
                  <a:prstClr val="black"/>
                </a:solidFill>
                <a:latin typeface="ArialMT"/>
              </a:rPr>
              <a:t>convallis</a:t>
            </a:r>
            <a:r>
              <a:rPr lang="en-US" sz="1100" dirty="0">
                <a:solidFill>
                  <a:prstClr val="black"/>
                </a:solidFill>
                <a:latin typeface="ArialMT"/>
              </a:rPr>
              <a:t>. In lacus ante, </a:t>
            </a:r>
            <a:r>
              <a:rPr lang="en-US" sz="1100" dirty="0" err="1">
                <a:solidFill>
                  <a:prstClr val="black"/>
                </a:solidFill>
                <a:latin typeface="ArialMT"/>
              </a:rPr>
              <a:t>rutrum</a:t>
            </a:r>
            <a:r>
              <a:rPr lang="en-US" sz="1100" dirty="0">
                <a:solidFill>
                  <a:prstClr val="black"/>
                </a:solidFill>
                <a:latin typeface="ArialMT"/>
              </a:rPr>
              <a:t> id lacus a, </a:t>
            </a:r>
            <a:r>
              <a:rPr lang="en-US" sz="1100" dirty="0" err="1">
                <a:solidFill>
                  <a:prstClr val="black"/>
                </a:solidFill>
                <a:latin typeface="ArialMT"/>
              </a:rPr>
              <a:t>vehicula</a:t>
            </a:r>
            <a:r>
              <a:rPr lang="en-US" sz="1100" dirty="0">
                <a:solidFill>
                  <a:prstClr val="black"/>
                </a:solidFill>
                <a:latin typeface="ArialMT"/>
              </a:rPr>
              <a:t> </a:t>
            </a:r>
            <a:r>
              <a:rPr lang="en-US" sz="1100" dirty="0" err="1">
                <a:solidFill>
                  <a:prstClr val="black"/>
                </a:solidFill>
                <a:latin typeface="ArialMT"/>
              </a:rPr>
              <a:t>tristique</a:t>
            </a:r>
            <a:r>
              <a:rPr lang="en-US" sz="1100" dirty="0">
                <a:solidFill>
                  <a:prstClr val="black"/>
                </a:solidFill>
                <a:latin typeface="ArialMT"/>
              </a:rPr>
              <a:t> ex. Maecenas </a:t>
            </a:r>
            <a:r>
              <a:rPr lang="en-US" sz="1100" dirty="0" err="1">
                <a:solidFill>
                  <a:prstClr val="black"/>
                </a:solidFill>
                <a:latin typeface="ArialMT"/>
              </a:rPr>
              <a:t>eu</a:t>
            </a:r>
            <a:r>
              <a:rPr lang="en-US" sz="1100" dirty="0">
                <a:solidFill>
                  <a:prstClr val="black"/>
                </a:solidFill>
                <a:latin typeface="ArialMT"/>
              </a:rPr>
              <a:t> </a:t>
            </a:r>
            <a:r>
              <a:rPr lang="en-US" sz="1100" dirty="0" err="1">
                <a:solidFill>
                  <a:prstClr val="black"/>
                </a:solidFill>
                <a:latin typeface="ArialMT"/>
              </a:rPr>
              <a:t>feugiat</a:t>
            </a:r>
            <a:r>
              <a:rPr lang="en-US" sz="1100" dirty="0">
                <a:solidFill>
                  <a:prstClr val="black"/>
                </a:solidFill>
                <a:latin typeface="ArialMT"/>
              </a:rPr>
              <a:t> </a:t>
            </a:r>
            <a:r>
              <a:rPr lang="en-US" sz="1100" dirty="0" err="1">
                <a:solidFill>
                  <a:prstClr val="black"/>
                </a:solidFill>
                <a:latin typeface="ArialMT"/>
              </a:rPr>
              <a:t>orci</a:t>
            </a:r>
            <a:r>
              <a:rPr lang="en-US" sz="1100" dirty="0">
                <a:solidFill>
                  <a:prstClr val="black"/>
                </a:solidFill>
                <a:latin typeface="ArialMT"/>
              </a:rPr>
              <a:t>. </a:t>
            </a:r>
            <a:r>
              <a:rPr lang="en-US" sz="1100" dirty="0" err="1">
                <a:solidFill>
                  <a:prstClr val="black"/>
                </a:solidFill>
                <a:latin typeface="ArialMT"/>
              </a:rPr>
              <a:t>Donec</a:t>
            </a:r>
            <a:r>
              <a:rPr lang="en-US" sz="1100" dirty="0">
                <a:solidFill>
                  <a:prstClr val="black"/>
                </a:solidFill>
                <a:latin typeface="ArialMT"/>
              </a:rPr>
              <a:t> </a:t>
            </a:r>
            <a:r>
              <a:rPr lang="en-US" sz="1100" dirty="0" err="1">
                <a:solidFill>
                  <a:prstClr val="black"/>
                </a:solidFill>
                <a:latin typeface="ArialMT"/>
              </a:rPr>
              <a:t>volutpat</a:t>
            </a:r>
            <a:r>
              <a:rPr lang="en-US" sz="1100" dirty="0">
                <a:solidFill>
                  <a:prstClr val="black"/>
                </a:solidFill>
                <a:latin typeface="ArialMT"/>
              </a:rPr>
              <a:t> </a:t>
            </a:r>
            <a:r>
              <a:rPr lang="en-US" sz="1100" dirty="0" err="1">
                <a:solidFill>
                  <a:prstClr val="black"/>
                </a:solidFill>
                <a:latin typeface="ArialMT"/>
              </a:rPr>
              <a:t>mattis</a:t>
            </a:r>
            <a:r>
              <a:rPr lang="en-US" sz="1100" dirty="0">
                <a:solidFill>
                  <a:prstClr val="black"/>
                </a:solidFill>
                <a:latin typeface="ArialMT"/>
              </a:rPr>
              <a:t> </a:t>
            </a:r>
            <a:r>
              <a:rPr lang="en-US" sz="1100" dirty="0" err="1">
                <a:solidFill>
                  <a:prstClr val="black"/>
                </a:solidFill>
                <a:latin typeface="ArialMT"/>
              </a:rPr>
              <a:t>metus</a:t>
            </a:r>
            <a:r>
              <a:rPr lang="en-US" sz="1100" dirty="0">
                <a:solidFill>
                  <a:prstClr val="black"/>
                </a:solidFill>
                <a:latin typeface="ArialMT"/>
              </a:rPr>
              <a:t>, sit </a:t>
            </a:r>
            <a:r>
              <a:rPr lang="en-US" sz="1100" dirty="0" err="1">
                <a:solidFill>
                  <a:prstClr val="black"/>
                </a:solidFill>
                <a:latin typeface="ArialMT"/>
              </a:rPr>
              <a:t>amet</a:t>
            </a:r>
            <a:r>
              <a:rPr lang="en-US" sz="1100" dirty="0">
                <a:solidFill>
                  <a:prstClr val="black"/>
                </a:solidFill>
                <a:latin typeface="ArialMT"/>
              </a:rPr>
              <a:t> </a:t>
            </a:r>
            <a:r>
              <a:rPr lang="en-US" sz="1100" dirty="0" err="1">
                <a:solidFill>
                  <a:prstClr val="black"/>
                </a:solidFill>
                <a:latin typeface="ArialMT"/>
              </a:rPr>
              <a:t>laoreet</a:t>
            </a:r>
            <a:r>
              <a:rPr lang="en-US" sz="1100" dirty="0">
                <a:solidFill>
                  <a:prstClr val="black"/>
                </a:solidFill>
                <a:latin typeface="ArialMT"/>
              </a:rPr>
              <a:t> quam </a:t>
            </a:r>
            <a:r>
              <a:rPr lang="en-US" sz="1100" dirty="0" err="1">
                <a:solidFill>
                  <a:prstClr val="black"/>
                </a:solidFill>
                <a:latin typeface="ArialMT"/>
              </a:rPr>
              <a:t>placerat</a:t>
            </a:r>
            <a:r>
              <a:rPr lang="en-US" sz="1100" dirty="0">
                <a:solidFill>
                  <a:prstClr val="black"/>
                </a:solidFill>
                <a:latin typeface="ArialMT"/>
              </a:rPr>
              <a:t> a. </a:t>
            </a:r>
            <a:r>
              <a:rPr lang="en-US" sz="1100" dirty="0" err="1">
                <a:solidFill>
                  <a:prstClr val="black"/>
                </a:solidFill>
                <a:latin typeface="ArialMT"/>
              </a:rPr>
              <a:t>Sed</a:t>
            </a:r>
            <a:r>
              <a:rPr lang="en-US" sz="1100" dirty="0">
                <a:solidFill>
                  <a:prstClr val="black"/>
                </a:solidFill>
                <a:latin typeface="ArialMT"/>
              </a:rPr>
              <a:t> </a:t>
            </a:r>
            <a:r>
              <a:rPr lang="en-US" sz="1100" dirty="0" err="1">
                <a:solidFill>
                  <a:prstClr val="black"/>
                </a:solidFill>
                <a:latin typeface="ArialMT"/>
              </a:rPr>
              <a:t>ut</a:t>
            </a:r>
            <a:r>
              <a:rPr lang="en-US" sz="1100" dirty="0">
                <a:solidFill>
                  <a:prstClr val="black"/>
                </a:solidFill>
                <a:latin typeface="ArialMT"/>
              </a:rPr>
              <a:t> </a:t>
            </a:r>
            <a:r>
              <a:rPr lang="en-US" sz="1100" dirty="0" err="1">
                <a:solidFill>
                  <a:prstClr val="black"/>
                </a:solidFill>
                <a:latin typeface="ArialMT"/>
              </a:rPr>
              <a:t>euismod</a:t>
            </a:r>
            <a:r>
              <a:rPr lang="en-US" sz="1100" dirty="0">
                <a:solidFill>
                  <a:prstClr val="black"/>
                </a:solidFill>
                <a:latin typeface="ArialMT"/>
              </a:rPr>
              <a:t> </a:t>
            </a:r>
            <a:r>
              <a:rPr lang="en-US" sz="1100" dirty="0" err="1">
                <a:solidFill>
                  <a:prstClr val="black"/>
                </a:solidFill>
                <a:latin typeface="ArialMT"/>
              </a:rPr>
              <a:t>nulla</a:t>
            </a:r>
            <a:r>
              <a:rPr lang="en-US" sz="1100" dirty="0">
                <a:solidFill>
                  <a:prstClr val="black"/>
                </a:solidFill>
                <a:latin typeface="ArialMT"/>
              </a:rPr>
              <a:t>. </a:t>
            </a:r>
            <a:r>
              <a:rPr lang="en-US" sz="1100" dirty="0" err="1">
                <a:solidFill>
                  <a:prstClr val="black"/>
                </a:solidFill>
                <a:latin typeface="ArialMT"/>
              </a:rPr>
              <a:t>Duis</a:t>
            </a:r>
            <a:r>
              <a:rPr lang="en-US" sz="1100" dirty="0">
                <a:solidFill>
                  <a:prstClr val="black"/>
                </a:solidFill>
                <a:latin typeface="ArialMT"/>
              </a:rPr>
              <a:t> </a:t>
            </a:r>
            <a:r>
              <a:rPr lang="en-US" sz="1100" dirty="0" err="1">
                <a:solidFill>
                  <a:prstClr val="black"/>
                </a:solidFill>
                <a:latin typeface="ArialMT"/>
              </a:rPr>
              <a:t>fringilla</a:t>
            </a:r>
            <a:r>
              <a:rPr lang="en-US" sz="1100" dirty="0">
                <a:solidFill>
                  <a:prstClr val="black"/>
                </a:solidFill>
                <a:latin typeface="ArialMT"/>
              </a:rPr>
              <a:t> magna sit </a:t>
            </a:r>
            <a:r>
              <a:rPr lang="en-US" sz="1100" dirty="0" err="1">
                <a:solidFill>
                  <a:prstClr val="black"/>
                </a:solidFill>
                <a:latin typeface="ArialMT"/>
              </a:rPr>
              <a:t>amet</a:t>
            </a:r>
            <a:r>
              <a:rPr lang="en-US" sz="1100" dirty="0">
                <a:solidFill>
                  <a:prstClr val="black"/>
                </a:solidFill>
                <a:latin typeface="ArialMT"/>
              </a:rPr>
              <a:t> nisi </a:t>
            </a:r>
            <a:r>
              <a:rPr lang="en-US" sz="1100" dirty="0" err="1">
                <a:solidFill>
                  <a:prstClr val="black"/>
                </a:solidFill>
                <a:latin typeface="ArialMT"/>
              </a:rPr>
              <a:t>rhoncus</a:t>
            </a:r>
            <a:r>
              <a:rPr lang="en-US" sz="1100" dirty="0">
                <a:solidFill>
                  <a:prstClr val="black"/>
                </a:solidFill>
                <a:latin typeface="ArialMT"/>
              </a:rPr>
              <a:t>, </a:t>
            </a:r>
            <a:r>
              <a:rPr lang="en-US" sz="1100" dirty="0" err="1">
                <a:solidFill>
                  <a:prstClr val="black"/>
                </a:solidFill>
                <a:latin typeface="ArialMT"/>
              </a:rPr>
              <a:t>nec</a:t>
            </a:r>
            <a:r>
              <a:rPr lang="en-US" sz="1100" dirty="0">
                <a:solidFill>
                  <a:prstClr val="black"/>
                </a:solidFill>
                <a:latin typeface="ArialMT"/>
              </a:rPr>
              <a:t> </a:t>
            </a:r>
            <a:r>
              <a:rPr lang="en-US" sz="1100" dirty="0" err="1">
                <a:solidFill>
                  <a:prstClr val="black"/>
                </a:solidFill>
                <a:latin typeface="ArialMT"/>
              </a:rPr>
              <a:t>consequat</a:t>
            </a:r>
            <a:r>
              <a:rPr lang="en-US" sz="1100" dirty="0">
                <a:solidFill>
                  <a:prstClr val="black"/>
                </a:solidFill>
                <a:latin typeface="ArialMT"/>
              </a:rPr>
              <a:t> </a:t>
            </a:r>
            <a:r>
              <a:rPr lang="en-US" sz="1100" dirty="0" err="1">
                <a:solidFill>
                  <a:prstClr val="black"/>
                </a:solidFill>
                <a:latin typeface="ArialMT"/>
              </a:rPr>
              <a:t>arcu</a:t>
            </a:r>
            <a:r>
              <a:rPr lang="en-US" sz="1100" dirty="0">
                <a:solidFill>
                  <a:prstClr val="black"/>
                </a:solidFill>
                <a:latin typeface="ArialMT"/>
              </a:rPr>
              <a:t> </a:t>
            </a:r>
            <a:r>
              <a:rPr lang="en-US" sz="1100" dirty="0" err="1">
                <a:solidFill>
                  <a:prstClr val="black"/>
                </a:solidFill>
                <a:latin typeface="ArialMT"/>
              </a:rPr>
              <a:t>dapibus</a:t>
            </a:r>
            <a:r>
              <a:rPr lang="en-US" sz="1100" dirty="0">
                <a:solidFill>
                  <a:prstClr val="black"/>
                </a:solidFill>
                <a:latin typeface="ArialMT"/>
              </a:rPr>
              <a:t>.</a:t>
            </a:r>
            <a:endParaRPr lang="en-US" dirty="0"/>
          </a:p>
        </p:txBody>
      </p:sp>
    </p:spTree>
    <p:extLst>
      <p:ext uri="{BB962C8B-B14F-4D97-AF65-F5344CB8AC3E}">
        <p14:creationId xmlns:p14="http://schemas.microsoft.com/office/powerpoint/2010/main" val="449025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407988" y="1860798"/>
            <a:ext cx="8328025" cy="4320927"/>
          </a:xfrm>
          <a:prstGeom prst="rect">
            <a:avLst/>
          </a:prstGeom>
        </p:spPr>
        <p:txBody>
          <a:bodyPr vert="horz" wrap="square" anchor="t" anchorCtr="0">
            <a:noAutofit/>
          </a:bodyPr>
          <a:lstStyle>
            <a:lvl1pPr marL="0" indent="0" algn="l">
              <a:buFontTx/>
              <a:buNone/>
              <a:defRPr>
                <a:solidFill>
                  <a:srgbClr val="ED1C24"/>
                </a:solidFill>
              </a:defRPr>
            </a:lvl1pPr>
            <a:lvl2pPr marL="457200" indent="0" algn="l">
              <a:buFontTx/>
              <a:buNone/>
              <a:defRPr>
                <a:solidFill>
                  <a:schemeClr val="accent2"/>
                </a:solidFill>
              </a:defRPr>
            </a:lvl2pPr>
            <a:lvl3pPr marL="914400" indent="0" algn="l">
              <a:buFontTx/>
              <a:buNone/>
              <a:defRPr/>
            </a:lvl3pPr>
            <a:lvl4pPr marL="1371600" indent="0" algn="l">
              <a:buFontTx/>
              <a:buNone/>
              <a:defRPr/>
            </a:lvl4pPr>
            <a:lvl5pPr marL="1828800" indent="0" algn="l">
              <a:buFontTx/>
              <a:buNone/>
              <a:defRPr/>
            </a:lvl5pPr>
          </a:lstStyle>
          <a:p>
            <a:pPr lvl="0"/>
            <a:r>
              <a:rPr lang="ga-IE" dirty="0"/>
              <a:t>Sub-title</a:t>
            </a:r>
          </a:p>
          <a:p>
            <a:pPr lvl="1"/>
            <a:r>
              <a:rPr lang="ga-IE" dirty="0"/>
              <a:t>Second level</a:t>
            </a:r>
          </a:p>
          <a:p>
            <a:pPr lvl="2"/>
            <a:r>
              <a:rPr lang="ga-IE" dirty="0"/>
              <a:t>Third level</a:t>
            </a:r>
          </a:p>
          <a:p>
            <a:pPr lvl="3"/>
            <a:r>
              <a:rPr lang="ga-IE" dirty="0"/>
              <a:t>Fourth level</a:t>
            </a:r>
          </a:p>
          <a:p>
            <a:pPr lvl="4"/>
            <a:r>
              <a:rPr lang="ga-IE" dirty="0"/>
              <a:t>Fifth level</a:t>
            </a:r>
            <a:endParaRPr lang="en-US" dirty="0"/>
          </a:p>
        </p:txBody>
      </p:sp>
      <p:sp>
        <p:nvSpPr>
          <p:cNvPr id="5" name="Title 22"/>
          <p:cNvSpPr>
            <a:spLocks noGrp="1"/>
          </p:cNvSpPr>
          <p:nvPr>
            <p:ph type="title" hasCustomPrompt="1"/>
          </p:nvPr>
        </p:nvSpPr>
        <p:spPr>
          <a:xfrm>
            <a:off x="407988" y="1182884"/>
            <a:ext cx="6018454" cy="515891"/>
          </a:xfrm>
          <a:prstGeom prst="rect">
            <a:avLst/>
          </a:prstGeom>
        </p:spPr>
        <p:txBody>
          <a:bodyPr vert="horz"/>
          <a:lstStyle>
            <a:lvl1pPr algn="l">
              <a:defRPr sz="3200">
                <a:solidFill>
                  <a:srgbClr val="ED1C24"/>
                </a:solidFill>
              </a:defRPr>
            </a:lvl1pPr>
          </a:lstStyle>
          <a:p>
            <a:r>
              <a:rPr lang="ga-IE" dirty="0"/>
              <a:t>CLICK TO EDIT MASTER TITLE STYLE</a:t>
            </a:r>
            <a:endParaRPr lang="en-US" dirty="0"/>
          </a:p>
        </p:txBody>
      </p:sp>
    </p:spTree>
    <p:extLst>
      <p:ext uri="{BB962C8B-B14F-4D97-AF65-F5344CB8AC3E}">
        <p14:creationId xmlns:p14="http://schemas.microsoft.com/office/powerpoint/2010/main" val="3385781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450850" y="1882950"/>
            <a:ext cx="8242300" cy="4052496"/>
          </a:xfrm>
          <a:prstGeom prst="rect">
            <a:avLst/>
          </a:prstGeom>
        </p:spPr>
        <p:txBody>
          <a:bodyPr vert="horz"/>
          <a:lstStyle/>
          <a:p>
            <a:r>
              <a:rPr lang="en-US"/>
              <a:t>Drag picture to placeholder or click icon to add</a:t>
            </a:r>
            <a:endParaRPr lang="en-US" dirty="0"/>
          </a:p>
        </p:txBody>
      </p:sp>
      <p:sp>
        <p:nvSpPr>
          <p:cNvPr id="6" name="Text Placeholder 34"/>
          <p:cNvSpPr>
            <a:spLocks noGrp="1"/>
          </p:cNvSpPr>
          <p:nvPr>
            <p:ph type="body" sz="quarter" idx="12" hasCustomPrompt="1"/>
          </p:nvPr>
        </p:nvSpPr>
        <p:spPr>
          <a:xfrm>
            <a:off x="457200" y="6006724"/>
            <a:ext cx="8186738" cy="343276"/>
          </a:xfrm>
          <a:prstGeom prst="rect">
            <a:avLst/>
          </a:prstGeom>
        </p:spPr>
        <p:txBody>
          <a:bodyPr vert="horz"/>
          <a:lstStyle>
            <a:lvl1pPr marL="0" indent="0" algn="r">
              <a:buFontTx/>
              <a:buNone/>
              <a:defRPr lang="en-US" sz="800" i="1" strike="noStrike" spc="-100" baseline="0" smtClean="0">
                <a:latin typeface="Arial MT"/>
              </a:defRPr>
            </a:lvl1pPr>
            <a:lvl2pPr marL="457200" indent="0">
              <a:buFontTx/>
              <a:buNone/>
              <a:defRPr sz="1200">
                <a:solidFill>
                  <a:schemeClr val="accent5"/>
                </a:solidFill>
              </a:defRPr>
            </a:lvl2pPr>
            <a:lvl3pPr marL="914400" indent="0">
              <a:buFontTx/>
              <a:buNone/>
              <a:defRPr sz="1200">
                <a:solidFill>
                  <a:schemeClr val="accent5"/>
                </a:solidFill>
              </a:defRPr>
            </a:lvl3pPr>
            <a:lvl4pPr marL="1371600" indent="0">
              <a:buFontTx/>
              <a:buNone/>
              <a:defRPr sz="1200">
                <a:solidFill>
                  <a:schemeClr val="accent5"/>
                </a:solidFill>
              </a:defRPr>
            </a:lvl4pPr>
            <a:lvl5pPr marL="1828800" indent="0">
              <a:buFontTx/>
              <a:buNone/>
              <a:defRPr sz="1200">
                <a:solidFill>
                  <a:schemeClr val="accent5"/>
                </a:solidFill>
              </a:defRPr>
            </a:lvl5pPr>
          </a:lstStyle>
          <a:p>
            <a:pPr lvl="0"/>
            <a:r>
              <a:rPr lang="en-US" sz="1100" dirty="0" err="1">
                <a:solidFill>
                  <a:prstClr val="black"/>
                </a:solidFill>
                <a:latin typeface="ArialMT"/>
              </a:rPr>
              <a:t>Lorem</a:t>
            </a:r>
            <a:r>
              <a:rPr lang="en-US" sz="1100" dirty="0">
                <a:solidFill>
                  <a:prstClr val="black"/>
                </a:solidFill>
                <a:latin typeface="ArialMT"/>
              </a:rPr>
              <a:t> </a:t>
            </a:r>
            <a:r>
              <a:rPr lang="en-US" sz="1100" dirty="0" err="1">
                <a:solidFill>
                  <a:prstClr val="black"/>
                </a:solidFill>
                <a:latin typeface="ArialMT"/>
              </a:rPr>
              <a:t>ipsum</a:t>
            </a:r>
            <a:r>
              <a:rPr lang="en-US" sz="1100" dirty="0">
                <a:solidFill>
                  <a:prstClr val="black"/>
                </a:solidFill>
                <a:latin typeface="ArialMT"/>
              </a:rPr>
              <a:t> dolor sit </a:t>
            </a:r>
            <a:r>
              <a:rPr lang="en-US" sz="1100" dirty="0" err="1">
                <a:solidFill>
                  <a:prstClr val="black"/>
                </a:solidFill>
                <a:latin typeface="ArialMT"/>
              </a:rPr>
              <a:t>amet</a:t>
            </a:r>
            <a:endParaRPr lang="en-US" dirty="0"/>
          </a:p>
        </p:txBody>
      </p:sp>
      <p:sp>
        <p:nvSpPr>
          <p:cNvPr id="7" name="Title 22"/>
          <p:cNvSpPr>
            <a:spLocks noGrp="1"/>
          </p:cNvSpPr>
          <p:nvPr>
            <p:ph type="title" hasCustomPrompt="1"/>
          </p:nvPr>
        </p:nvSpPr>
        <p:spPr>
          <a:xfrm>
            <a:off x="457200" y="1182884"/>
            <a:ext cx="6018454" cy="515891"/>
          </a:xfrm>
          <a:prstGeom prst="rect">
            <a:avLst/>
          </a:prstGeom>
        </p:spPr>
        <p:txBody>
          <a:bodyPr vert="horz"/>
          <a:lstStyle>
            <a:lvl1pPr algn="l">
              <a:defRPr sz="3200">
                <a:solidFill>
                  <a:srgbClr val="ED1C24"/>
                </a:solidFill>
              </a:defRPr>
            </a:lvl1pPr>
          </a:lstStyle>
          <a:p>
            <a:r>
              <a:rPr lang="ga-IE" dirty="0"/>
              <a:t>CLICK TO EDIT MASTER TITLE STYLE</a:t>
            </a:r>
            <a:endParaRPr lang="en-US" dirty="0"/>
          </a:p>
        </p:txBody>
      </p:sp>
    </p:spTree>
    <p:extLst>
      <p:ext uri="{BB962C8B-B14F-4D97-AF65-F5344CB8AC3E}">
        <p14:creationId xmlns:p14="http://schemas.microsoft.com/office/powerpoint/2010/main" val="3560722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ext">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407988" y="1819240"/>
            <a:ext cx="8328025" cy="654614"/>
          </a:xfrm>
          <a:prstGeom prst="rect">
            <a:avLst/>
          </a:prstGeom>
        </p:spPr>
        <p:txBody>
          <a:bodyPr vert="horz" wrap="square" lIns="108000" tIns="46800" anchor="t" anchorCtr="0">
            <a:noAutofit/>
          </a:bodyPr>
          <a:lstStyle>
            <a:lvl1pPr marL="0" indent="0" algn="l">
              <a:buFontTx/>
              <a:buNone/>
              <a:defRPr>
                <a:solidFill>
                  <a:srgbClr val="ED1C24"/>
                </a:solidFill>
              </a:defRPr>
            </a:lvl1pPr>
            <a:lvl2pPr marL="457200" indent="0" algn="l">
              <a:buFontTx/>
              <a:buNone/>
              <a:defRPr>
                <a:solidFill>
                  <a:schemeClr val="accent2"/>
                </a:solidFill>
              </a:defRPr>
            </a:lvl2pPr>
            <a:lvl3pPr marL="914400" indent="0" algn="l">
              <a:buFontTx/>
              <a:buNone/>
              <a:defRPr/>
            </a:lvl3pPr>
            <a:lvl4pPr marL="1371600" indent="0" algn="l">
              <a:buFontTx/>
              <a:buNone/>
              <a:defRPr/>
            </a:lvl4pPr>
            <a:lvl5pPr marL="1828800" indent="0" algn="l">
              <a:buFontTx/>
              <a:buNone/>
              <a:defRPr/>
            </a:lvl5pPr>
          </a:lstStyle>
          <a:p>
            <a:pPr lvl="0"/>
            <a:r>
              <a:rPr lang="ga-IE" dirty="0"/>
              <a:t>Sub-title</a:t>
            </a:r>
            <a:endParaRPr lang="en-US" dirty="0"/>
          </a:p>
        </p:txBody>
      </p:sp>
      <p:sp>
        <p:nvSpPr>
          <p:cNvPr id="8" name="Text Placeholder 6"/>
          <p:cNvSpPr>
            <a:spLocks noGrp="1"/>
          </p:cNvSpPr>
          <p:nvPr>
            <p:ph type="body" sz="quarter" idx="11" hasCustomPrompt="1"/>
          </p:nvPr>
        </p:nvSpPr>
        <p:spPr>
          <a:xfrm>
            <a:off x="407988" y="2577370"/>
            <a:ext cx="8328025" cy="427822"/>
          </a:xfrm>
          <a:prstGeom prst="rect">
            <a:avLst/>
          </a:prstGeom>
        </p:spPr>
        <p:txBody>
          <a:bodyPr vert="horz" wrap="square" lIns="108000" tIns="46800" anchor="t" anchorCtr="0">
            <a:noAutofit/>
          </a:bodyPr>
          <a:lstStyle>
            <a:lvl1pPr marL="0" indent="0" algn="l">
              <a:buFontTx/>
              <a:buNone/>
              <a:defRPr sz="2400" baseline="0">
                <a:solidFill>
                  <a:schemeClr val="accent2"/>
                </a:solidFill>
              </a:defRPr>
            </a:lvl1pPr>
            <a:lvl2pPr marL="457200" indent="0" algn="l">
              <a:buFontTx/>
              <a:buNone/>
              <a:defRPr>
                <a:solidFill>
                  <a:schemeClr val="accent2"/>
                </a:solidFill>
              </a:defRPr>
            </a:lvl2pPr>
            <a:lvl3pPr marL="914400" indent="0" algn="l">
              <a:buFontTx/>
              <a:buNone/>
              <a:defRPr/>
            </a:lvl3pPr>
            <a:lvl4pPr marL="1371600" indent="0" algn="l">
              <a:buFontTx/>
              <a:buNone/>
              <a:defRPr/>
            </a:lvl4pPr>
            <a:lvl5pPr marL="1828800" indent="0" algn="l">
              <a:buFontTx/>
              <a:buNone/>
              <a:defRPr/>
            </a:lvl5pPr>
          </a:lstStyle>
          <a:p>
            <a:pPr lvl="0"/>
            <a:r>
              <a:rPr lang="ga-IE" dirty="0"/>
              <a:t>Second level</a:t>
            </a:r>
            <a:endParaRPr lang="en-US" dirty="0"/>
          </a:p>
        </p:txBody>
      </p:sp>
      <p:sp>
        <p:nvSpPr>
          <p:cNvPr id="9" name="Text Placeholder 6"/>
          <p:cNvSpPr>
            <a:spLocks noGrp="1"/>
          </p:cNvSpPr>
          <p:nvPr>
            <p:ph type="body" sz="quarter" idx="12" hasCustomPrompt="1"/>
          </p:nvPr>
        </p:nvSpPr>
        <p:spPr>
          <a:xfrm>
            <a:off x="407988" y="3134628"/>
            <a:ext cx="8328025" cy="427822"/>
          </a:xfrm>
          <a:prstGeom prst="rect">
            <a:avLst/>
          </a:prstGeom>
        </p:spPr>
        <p:txBody>
          <a:bodyPr vert="horz" wrap="square" lIns="108000" tIns="46800" anchor="t" anchorCtr="0">
            <a:noAutofit/>
          </a:bodyPr>
          <a:lstStyle>
            <a:lvl1pPr marL="0" indent="0" algn="l">
              <a:buFontTx/>
              <a:buNone/>
              <a:defRPr sz="1800" baseline="0">
                <a:solidFill>
                  <a:schemeClr val="accent2"/>
                </a:solidFill>
              </a:defRPr>
            </a:lvl1pPr>
            <a:lvl2pPr marL="457200" indent="0" algn="l">
              <a:buFontTx/>
              <a:buNone/>
              <a:defRPr>
                <a:solidFill>
                  <a:schemeClr val="accent2"/>
                </a:solidFill>
              </a:defRPr>
            </a:lvl2pPr>
            <a:lvl3pPr marL="914400" indent="0" algn="l">
              <a:buFontTx/>
              <a:buNone/>
              <a:defRPr/>
            </a:lvl3pPr>
            <a:lvl4pPr marL="1371600" indent="0" algn="l">
              <a:buFontTx/>
              <a:buNone/>
              <a:defRPr/>
            </a:lvl4pPr>
            <a:lvl5pPr marL="1828800" indent="0" algn="l">
              <a:buFontTx/>
              <a:buNone/>
              <a:defRPr/>
            </a:lvl5pPr>
          </a:lstStyle>
          <a:p>
            <a:pPr lvl="0"/>
            <a:r>
              <a:rPr lang="ga-IE" dirty="0"/>
              <a:t>Third level</a:t>
            </a:r>
            <a:endParaRPr lang="en-US" dirty="0"/>
          </a:p>
        </p:txBody>
      </p:sp>
      <p:sp>
        <p:nvSpPr>
          <p:cNvPr id="10" name="Text Placeholder 6"/>
          <p:cNvSpPr>
            <a:spLocks noGrp="1"/>
          </p:cNvSpPr>
          <p:nvPr>
            <p:ph type="body" sz="quarter" idx="13" hasCustomPrompt="1"/>
          </p:nvPr>
        </p:nvSpPr>
        <p:spPr>
          <a:xfrm>
            <a:off x="407988" y="3678927"/>
            <a:ext cx="8328025" cy="427822"/>
          </a:xfrm>
          <a:prstGeom prst="rect">
            <a:avLst/>
          </a:prstGeom>
        </p:spPr>
        <p:txBody>
          <a:bodyPr vert="horz" wrap="square" lIns="108000" tIns="46800" anchor="t" anchorCtr="0">
            <a:noAutofit/>
          </a:bodyPr>
          <a:lstStyle>
            <a:lvl1pPr marL="0" indent="0" algn="l">
              <a:buFontTx/>
              <a:buNone/>
              <a:defRPr sz="1400" baseline="0">
                <a:solidFill>
                  <a:schemeClr val="tx1">
                    <a:lumMod val="50000"/>
                    <a:lumOff val="50000"/>
                  </a:schemeClr>
                </a:solidFill>
              </a:defRPr>
            </a:lvl1pPr>
            <a:lvl2pPr marL="457200" indent="0" algn="l">
              <a:buFontTx/>
              <a:buNone/>
              <a:defRPr>
                <a:solidFill>
                  <a:schemeClr val="accent2"/>
                </a:solidFill>
              </a:defRPr>
            </a:lvl2pPr>
            <a:lvl3pPr marL="914400" indent="0" algn="l">
              <a:buFontTx/>
              <a:buNone/>
              <a:defRPr/>
            </a:lvl3pPr>
            <a:lvl4pPr marL="1371600" indent="0" algn="l">
              <a:buFontTx/>
              <a:buNone/>
              <a:defRPr/>
            </a:lvl4pPr>
            <a:lvl5pPr marL="1828800" indent="0" algn="l">
              <a:buFontTx/>
              <a:buNone/>
              <a:defRPr/>
            </a:lvl5pPr>
          </a:lstStyle>
          <a:p>
            <a:pPr lvl="0"/>
            <a:r>
              <a:rPr lang="ga-IE" dirty="0"/>
              <a:t>Fourth level</a:t>
            </a:r>
            <a:endParaRPr lang="en-US" dirty="0"/>
          </a:p>
        </p:txBody>
      </p:sp>
      <p:sp>
        <p:nvSpPr>
          <p:cNvPr id="11" name="Title 22"/>
          <p:cNvSpPr>
            <a:spLocks noGrp="1"/>
          </p:cNvSpPr>
          <p:nvPr>
            <p:ph type="title" hasCustomPrompt="1"/>
          </p:nvPr>
        </p:nvSpPr>
        <p:spPr>
          <a:xfrm>
            <a:off x="457200" y="1182884"/>
            <a:ext cx="6018454" cy="515891"/>
          </a:xfrm>
          <a:prstGeom prst="rect">
            <a:avLst/>
          </a:prstGeom>
        </p:spPr>
        <p:txBody>
          <a:bodyPr vert="horz"/>
          <a:lstStyle>
            <a:lvl1pPr algn="l">
              <a:defRPr sz="3200">
                <a:solidFill>
                  <a:srgbClr val="ED1C24"/>
                </a:solidFill>
              </a:defRPr>
            </a:lvl1pPr>
          </a:lstStyle>
          <a:p>
            <a:r>
              <a:rPr lang="ga-IE" dirty="0"/>
              <a:t>CLICK TO EDIT MASTER TITLE STYLE</a:t>
            </a:r>
            <a:endParaRPr lang="en-US" dirty="0"/>
          </a:p>
        </p:txBody>
      </p:sp>
    </p:spTree>
    <p:extLst>
      <p:ext uri="{BB962C8B-B14F-4D97-AF65-F5344CB8AC3E}">
        <p14:creationId xmlns:p14="http://schemas.microsoft.com/office/powerpoint/2010/main" val="3385781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450850" y="1934639"/>
            <a:ext cx="8242300" cy="4000807"/>
          </a:xfrm>
          <a:prstGeom prst="rect">
            <a:avLst/>
          </a:prstGeom>
        </p:spPr>
        <p:txBody>
          <a:bodyPr vert="horz"/>
          <a:lstStyle/>
          <a:p>
            <a:r>
              <a:rPr lang="en-US"/>
              <a:t>Drag picture to placeholder or click icon to add</a:t>
            </a:r>
            <a:endParaRPr lang="en-US" dirty="0"/>
          </a:p>
        </p:txBody>
      </p:sp>
      <p:sp>
        <p:nvSpPr>
          <p:cNvPr id="6" name="Text Placeholder 34"/>
          <p:cNvSpPr>
            <a:spLocks noGrp="1"/>
          </p:cNvSpPr>
          <p:nvPr>
            <p:ph type="body" sz="quarter" idx="12" hasCustomPrompt="1"/>
          </p:nvPr>
        </p:nvSpPr>
        <p:spPr>
          <a:xfrm>
            <a:off x="457200" y="6006724"/>
            <a:ext cx="8186738" cy="343276"/>
          </a:xfrm>
          <a:prstGeom prst="rect">
            <a:avLst/>
          </a:prstGeom>
        </p:spPr>
        <p:txBody>
          <a:bodyPr vert="horz"/>
          <a:lstStyle>
            <a:lvl1pPr marL="0" indent="0" algn="r">
              <a:buFontTx/>
              <a:buNone/>
              <a:defRPr lang="en-US" sz="800" i="1" strike="noStrike" spc="-100" baseline="0" smtClean="0">
                <a:latin typeface="+mn-lt"/>
              </a:defRPr>
            </a:lvl1pPr>
            <a:lvl2pPr marL="457200" indent="0">
              <a:buFontTx/>
              <a:buNone/>
              <a:defRPr sz="1200">
                <a:solidFill>
                  <a:schemeClr val="accent5"/>
                </a:solidFill>
              </a:defRPr>
            </a:lvl2pPr>
            <a:lvl3pPr marL="914400" indent="0">
              <a:buFontTx/>
              <a:buNone/>
              <a:defRPr sz="1200">
                <a:solidFill>
                  <a:schemeClr val="accent5"/>
                </a:solidFill>
              </a:defRPr>
            </a:lvl3pPr>
            <a:lvl4pPr marL="1371600" indent="0">
              <a:buFontTx/>
              <a:buNone/>
              <a:defRPr sz="1200">
                <a:solidFill>
                  <a:schemeClr val="accent5"/>
                </a:solidFill>
              </a:defRPr>
            </a:lvl4pPr>
            <a:lvl5pPr marL="1828800" indent="0">
              <a:buFontTx/>
              <a:buNone/>
              <a:defRPr sz="1200">
                <a:solidFill>
                  <a:schemeClr val="accent5"/>
                </a:solidFill>
              </a:defRPr>
            </a:lvl5pPr>
          </a:lstStyle>
          <a:p>
            <a:pPr lvl="0"/>
            <a:r>
              <a:rPr lang="en-US" sz="1100" dirty="0" err="1">
                <a:solidFill>
                  <a:prstClr val="black"/>
                </a:solidFill>
                <a:latin typeface="ArialMT"/>
              </a:rPr>
              <a:t>Lorem</a:t>
            </a:r>
            <a:r>
              <a:rPr lang="en-US" sz="1100" dirty="0">
                <a:solidFill>
                  <a:prstClr val="black"/>
                </a:solidFill>
                <a:latin typeface="ArialMT"/>
              </a:rPr>
              <a:t> </a:t>
            </a:r>
            <a:r>
              <a:rPr lang="en-US" sz="1100" dirty="0" err="1">
                <a:solidFill>
                  <a:prstClr val="black"/>
                </a:solidFill>
                <a:latin typeface="ArialMT"/>
              </a:rPr>
              <a:t>ipsum</a:t>
            </a:r>
            <a:r>
              <a:rPr lang="en-US" sz="1100" dirty="0">
                <a:solidFill>
                  <a:prstClr val="black"/>
                </a:solidFill>
                <a:latin typeface="ArialMT"/>
              </a:rPr>
              <a:t> dolor sit </a:t>
            </a:r>
            <a:r>
              <a:rPr lang="en-US" sz="1100" dirty="0" err="1">
                <a:solidFill>
                  <a:prstClr val="black"/>
                </a:solidFill>
                <a:latin typeface="ArialMT"/>
              </a:rPr>
              <a:t>amet</a:t>
            </a:r>
            <a:endParaRPr lang="en-US" dirty="0"/>
          </a:p>
        </p:txBody>
      </p:sp>
      <p:sp>
        <p:nvSpPr>
          <p:cNvPr id="7" name="Title 22"/>
          <p:cNvSpPr>
            <a:spLocks noGrp="1"/>
          </p:cNvSpPr>
          <p:nvPr>
            <p:ph type="title" hasCustomPrompt="1"/>
          </p:nvPr>
        </p:nvSpPr>
        <p:spPr>
          <a:xfrm>
            <a:off x="457200" y="1182884"/>
            <a:ext cx="6018454" cy="515891"/>
          </a:xfrm>
          <a:prstGeom prst="rect">
            <a:avLst/>
          </a:prstGeom>
        </p:spPr>
        <p:txBody>
          <a:bodyPr vert="horz"/>
          <a:lstStyle>
            <a:lvl1pPr algn="l">
              <a:defRPr sz="3200">
                <a:solidFill>
                  <a:srgbClr val="ED1C24"/>
                </a:solidFill>
              </a:defRPr>
            </a:lvl1pPr>
          </a:lstStyle>
          <a:p>
            <a:r>
              <a:rPr lang="ga-IE" dirty="0"/>
              <a:t>CLICK TO EDIT MASTER TITLE STYLE</a:t>
            </a:r>
            <a:endParaRPr lang="en-US" dirty="0"/>
          </a:p>
        </p:txBody>
      </p:sp>
    </p:spTree>
    <p:extLst>
      <p:ext uri="{BB962C8B-B14F-4D97-AF65-F5344CB8AC3E}">
        <p14:creationId xmlns:p14="http://schemas.microsoft.com/office/powerpoint/2010/main" val="3560722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media">
    <p:spTree>
      <p:nvGrpSpPr>
        <p:cNvPr id="1" name=""/>
        <p:cNvGrpSpPr/>
        <p:nvPr/>
      </p:nvGrpSpPr>
      <p:grpSpPr>
        <a:xfrm>
          <a:off x="0" y="0"/>
          <a:ext cx="0" cy="0"/>
          <a:chOff x="0" y="0"/>
          <a:chExt cx="0" cy="0"/>
        </a:xfrm>
      </p:grpSpPr>
      <p:sp>
        <p:nvSpPr>
          <p:cNvPr id="5" name="Media Placeholder 4"/>
          <p:cNvSpPr>
            <a:spLocks noGrp="1"/>
          </p:cNvSpPr>
          <p:nvPr>
            <p:ph type="media" sz="quarter" idx="10"/>
          </p:nvPr>
        </p:nvSpPr>
        <p:spPr>
          <a:xfrm>
            <a:off x="420688" y="1949407"/>
            <a:ext cx="8302625" cy="4245018"/>
          </a:xfrm>
          <a:prstGeom prst="rect">
            <a:avLst/>
          </a:prstGeom>
        </p:spPr>
        <p:txBody>
          <a:bodyPr vert="horz"/>
          <a:lstStyle/>
          <a:p>
            <a:r>
              <a:rPr lang="en-US"/>
              <a:t>Click icon to add media</a:t>
            </a:r>
            <a:endParaRPr lang="en-US" dirty="0"/>
          </a:p>
        </p:txBody>
      </p:sp>
      <p:sp>
        <p:nvSpPr>
          <p:cNvPr id="4" name="Title 22"/>
          <p:cNvSpPr>
            <a:spLocks noGrp="1"/>
          </p:cNvSpPr>
          <p:nvPr>
            <p:ph type="title" hasCustomPrompt="1"/>
          </p:nvPr>
        </p:nvSpPr>
        <p:spPr>
          <a:xfrm>
            <a:off x="457200" y="1182884"/>
            <a:ext cx="6018454" cy="515891"/>
          </a:xfrm>
          <a:prstGeom prst="rect">
            <a:avLst/>
          </a:prstGeom>
        </p:spPr>
        <p:txBody>
          <a:bodyPr vert="horz"/>
          <a:lstStyle>
            <a:lvl1pPr algn="l">
              <a:defRPr sz="3200">
                <a:solidFill>
                  <a:srgbClr val="ED1C24"/>
                </a:solidFill>
              </a:defRPr>
            </a:lvl1pPr>
          </a:lstStyle>
          <a:p>
            <a:r>
              <a:rPr lang="ga-IE" dirty="0"/>
              <a:t>CLICK TO EDIT MASTER TITLE STYLE</a:t>
            </a:r>
            <a:endParaRPr lang="en-US" dirty="0"/>
          </a:p>
        </p:txBody>
      </p:sp>
    </p:spTree>
    <p:extLst>
      <p:ext uri="{BB962C8B-B14F-4D97-AF65-F5344CB8AC3E}">
        <p14:creationId xmlns:p14="http://schemas.microsoft.com/office/powerpoint/2010/main" val="3958555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a:defRPr/>
            </a:pPr>
            <a:fld id="{0FD39D10-C1C9-4095-A01E-F8AE1D1C5193}" type="datetime1">
              <a:rPr lang="en-US" smtClean="0"/>
              <a:pPr>
                <a:defRPr/>
              </a:pPr>
              <a:t>10/27/2016</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pPr>
              <a:defRPr/>
            </a:pPr>
            <a:r>
              <a:rPr lang="en-GB"/>
              <a:t>Wireless Networks</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pPr>
              <a:defRPr/>
            </a:pPr>
            <a:fld id="{60B4F8ED-E0DA-4D8B-A7D4-33CB75F8FD2A}" type="slidenum">
              <a:rPr lang="en-GB" smtClean="0"/>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a:xfrm>
            <a:off x="6553200" y="6248400"/>
            <a:ext cx="2130425" cy="454025"/>
          </a:xfrm>
          <a:prstGeom prst="rect">
            <a:avLst/>
          </a:prstGeom>
        </p:spPr>
        <p:txBody>
          <a:bodyPr/>
          <a:lstStyle>
            <a:lvl1pPr>
              <a:defRPr/>
            </a:lvl1pPr>
          </a:lstStyle>
          <a:p>
            <a:fld id="{88BB6E65-0135-4DD1-8CB8-80CC9528CE43}"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solidFill>
                  <a:schemeClr val="tx2"/>
                </a:solidFill>
                <a:latin typeface="Arial" pitchFamily="34" charset="0"/>
                <a:cs typeface="Arial" pitchFamily="34" charset="0"/>
              </a:defRPr>
            </a:lvl1pPr>
          </a:lstStyle>
          <a:p>
            <a:r>
              <a:rPr lang="en-US" dirty="0"/>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lvl1pPr>
              <a:buFont typeface="Arial" pitchFamily="34" charset="0"/>
              <a:buChar char="•"/>
              <a:defRPr>
                <a:latin typeface="Arial" pitchFamily="34" charset="0"/>
                <a:cs typeface="Arial" pitchFamily="34" charset="0"/>
              </a:defRPr>
            </a:lvl1pPr>
            <a:lvl2pPr>
              <a:lnSpc>
                <a:spcPct val="150000"/>
              </a:lnSpc>
              <a:defRPr>
                <a:latin typeface="Arial" pitchFamily="34" charset="0"/>
                <a:cs typeface="Arial" pitchFamily="34" charset="0"/>
              </a:defRPr>
            </a:lvl2pPr>
            <a:lvl3pPr>
              <a:lnSpc>
                <a:spcPct val="150000"/>
              </a:lnSpc>
              <a:defRPr>
                <a:latin typeface="Arial" pitchFamily="34" charset="0"/>
                <a:cs typeface="Arial" pitchFamily="34" charset="0"/>
              </a:defRPr>
            </a:lvl3pPr>
            <a:lvl4pPr>
              <a:lnSpc>
                <a:spcPct val="150000"/>
              </a:lnSpc>
              <a:defRPr>
                <a:latin typeface="Arial" pitchFamily="34" charset="0"/>
                <a:cs typeface="Arial" pitchFamily="34" charset="0"/>
              </a:defRPr>
            </a:lvl4pPr>
            <a:lvl5pPr>
              <a:defRPr>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2DC6C94A-F295-4CAE-8885-B2909A92B179}" type="datetime1">
              <a:rPr lang="en-US"/>
              <a:pPr>
                <a:defRPr/>
              </a:pPr>
              <a:t>10/27/2016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15618E38-B6FC-47F2-874B-B5577F26970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p:nvPr/>
        </p:nvSpPr>
        <p:spPr>
          <a:xfrm>
            <a:off x="0" y="1"/>
            <a:ext cx="9144000" cy="90068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flipH="1">
            <a:off x="1" y="6557097"/>
            <a:ext cx="9144000" cy="300902"/>
          </a:xfrm>
          <a:prstGeom prst="rect">
            <a:avLst/>
          </a:prstGeom>
          <a:solidFill>
            <a:srgbClr val="ED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3"/>
          <p:cNvSpPr txBox="1">
            <a:spLocks noChangeArrowheads="1"/>
          </p:cNvSpPr>
          <p:nvPr/>
        </p:nvSpPr>
        <p:spPr bwMode="auto">
          <a:xfrm>
            <a:off x="8262551" y="6580530"/>
            <a:ext cx="84154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900" dirty="0" err="1">
                <a:solidFill>
                  <a:schemeClr val="bg1"/>
                </a:solidFill>
                <a:latin typeface="Imperial BT" charset="0"/>
                <a:cs typeface="Imperial BT" charset="0"/>
              </a:rPr>
              <a:t>griffith.ie</a:t>
            </a:r>
            <a:endParaRPr lang="en-US" sz="900" dirty="0">
              <a:solidFill>
                <a:schemeClr val="bg1"/>
              </a:solidFill>
              <a:latin typeface="Imperial BT" charset="0"/>
              <a:cs typeface="Imperial BT" charset="0"/>
            </a:endParaRPr>
          </a:p>
        </p:txBody>
      </p:sp>
      <p:pic>
        <p:nvPicPr>
          <p:cNvPr id="26" name="Picture 25" descr="Griffith_College_Logo-copy.png"/>
          <p:cNvPicPr>
            <a:picLocks noChangeAspect="1"/>
          </p:cNvPicPr>
          <p:nvPr/>
        </p:nvPicPr>
        <p:blipFill>
          <a:blip r:embed="rId11">
            <a:extLst>
              <a:ext uri="{BEBA8EAE-BF5A-486C-A8C5-ECC9F3942E4B}">
                <a14:imgProps xmlns:a14="http://schemas.microsoft.com/office/drawing/2010/main">
                  <a14:imgLayer r:embed="rId12">
                    <a14:imgEffect>
                      <a14:sharpenSoften amount="50000"/>
                    </a14:imgEffect>
                  </a14:imgLayer>
                </a14:imgProps>
              </a:ext>
              <a:ext uri="{28A0092B-C50C-407E-A947-70E740481C1C}">
                <a14:useLocalDpi xmlns:a14="http://schemas.microsoft.com/office/drawing/2010/main" val="0"/>
              </a:ext>
            </a:extLst>
          </a:blip>
          <a:stretch>
            <a:fillRect/>
          </a:stretch>
        </p:blipFill>
        <p:spPr>
          <a:xfrm>
            <a:off x="129975" y="-235922"/>
            <a:ext cx="1943878" cy="1373643"/>
          </a:xfrm>
          <a:prstGeom prst="rect">
            <a:avLst/>
          </a:prstGeom>
        </p:spPr>
      </p:pic>
    </p:spTree>
    <p:extLst>
      <p:ext uri="{BB962C8B-B14F-4D97-AF65-F5344CB8AC3E}">
        <p14:creationId xmlns:p14="http://schemas.microsoft.com/office/powerpoint/2010/main" val="3840746422"/>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50" r:id="rId4"/>
    <p:sldLayoutId id="2147483651" r:id="rId5"/>
    <p:sldLayoutId id="2147483652" r:id="rId6"/>
    <p:sldLayoutId id="2147483676" r:id="rId7"/>
    <p:sldLayoutId id="2147483677" r:id="rId8"/>
    <p:sldLayoutId id="2147483678"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hyperlink" Target="https://www.youtube.com/watch?v=KM-xZYZXElk" TargetMode="Externa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636912"/>
            <a:ext cx="9144000"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E"/>
          </a:p>
        </p:txBody>
      </p:sp>
      <p:sp>
        <p:nvSpPr>
          <p:cNvPr id="4" name="TextBox 3"/>
          <p:cNvSpPr txBox="1"/>
          <p:nvPr/>
        </p:nvSpPr>
        <p:spPr>
          <a:xfrm>
            <a:off x="3448459" y="2802123"/>
            <a:ext cx="2531591" cy="461665"/>
          </a:xfrm>
          <a:prstGeom prst="rect">
            <a:avLst/>
          </a:prstGeom>
          <a:noFill/>
        </p:spPr>
        <p:txBody>
          <a:bodyPr wrap="none" rtlCol="0">
            <a:spAutoFit/>
          </a:bodyPr>
          <a:lstStyle/>
          <a:p>
            <a:pPr algn="ctr"/>
            <a:r>
              <a:rPr lang="en-IE" sz="2400" dirty="0">
                <a:solidFill>
                  <a:schemeClr val="bg1"/>
                </a:solidFill>
              </a:rPr>
              <a:t>Encryption Modes</a:t>
            </a:r>
          </a:p>
        </p:txBody>
      </p:sp>
      <p:sp>
        <p:nvSpPr>
          <p:cNvPr id="7" name="TextBox 6"/>
          <p:cNvSpPr txBox="1"/>
          <p:nvPr/>
        </p:nvSpPr>
        <p:spPr>
          <a:xfrm>
            <a:off x="2522047" y="404664"/>
            <a:ext cx="4410696" cy="461665"/>
          </a:xfrm>
          <a:prstGeom prst="rect">
            <a:avLst/>
          </a:prstGeom>
          <a:noFill/>
        </p:spPr>
        <p:txBody>
          <a:bodyPr wrap="none" rtlCol="0">
            <a:spAutoFit/>
          </a:bodyPr>
          <a:lstStyle/>
          <a:p>
            <a:pPr algn="ctr"/>
            <a:r>
              <a:rPr lang="en-IE" sz="2400" dirty="0"/>
              <a:t>Programming and Data Structures</a:t>
            </a:r>
          </a:p>
        </p:txBody>
      </p:sp>
    </p:spTree>
    <p:extLst>
      <p:ext uri="{BB962C8B-B14F-4D97-AF65-F5344CB8AC3E}">
        <p14:creationId xmlns:p14="http://schemas.microsoft.com/office/powerpoint/2010/main" val="782405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Box 1"/>
          <p:cNvSpPr txBox="1">
            <a:spLocks noChangeArrowheads="1"/>
          </p:cNvSpPr>
          <p:nvPr/>
        </p:nvSpPr>
        <p:spPr bwMode="auto">
          <a:xfrm>
            <a:off x="614083" y="0"/>
            <a:ext cx="8686800" cy="1311275"/>
          </a:xfrm>
          <a:prstGeom prst="rect">
            <a:avLst/>
          </a:prstGeom>
          <a:noFill/>
          <a:ln w="9525">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sz="4000" b="1" dirty="0">
                <a:solidFill>
                  <a:schemeClr val="bg1"/>
                </a:solidFill>
              </a:rPr>
              <a:t>Advantages and Limitations of ECB</a:t>
            </a:r>
          </a:p>
        </p:txBody>
      </p:sp>
      <p:sp>
        <p:nvSpPr>
          <p:cNvPr id="13314" name="Text Box 2"/>
          <p:cNvSpPr txBox="1">
            <a:spLocks noChangeArrowheads="1"/>
          </p:cNvSpPr>
          <p:nvPr/>
        </p:nvSpPr>
        <p:spPr bwMode="auto">
          <a:xfrm>
            <a:off x="457200" y="1174376"/>
            <a:ext cx="8686800" cy="4454525"/>
          </a:xfrm>
          <a:prstGeom prst="rect">
            <a:avLst/>
          </a:prstGeom>
          <a:noFill/>
          <a:ln w="9525">
            <a:noFill/>
            <a:round/>
            <a:headEnd/>
            <a:tailEnd/>
          </a:ln>
          <a:effectLst/>
        </p:spPr>
        <p:txBody>
          <a:bodyPr/>
          <a:lstStyle/>
          <a:p>
            <a:pPr marL="339725" indent="-339725">
              <a:lnSpc>
                <a:spcPct val="90000"/>
              </a:lnSpc>
              <a:spcBef>
                <a:spcPts val="800"/>
              </a:spcBef>
              <a:buClr>
                <a:srgbClr val="5FAFFF"/>
              </a:buClr>
              <a:buSzPct val="8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3200" dirty="0"/>
              <a:t>message repetitions may show in </a:t>
            </a:r>
            <a:r>
              <a:rPr lang="en-AU" sz="3200" dirty="0" err="1"/>
              <a:t>ciphertext</a:t>
            </a:r>
            <a:r>
              <a:rPr lang="en-AU" sz="3200" dirty="0"/>
              <a:t> </a:t>
            </a:r>
          </a:p>
          <a:p>
            <a:pPr marL="739775" lvl="1" indent="-282575">
              <a:lnSpc>
                <a:spcPct val="90000"/>
              </a:lnSpc>
              <a:spcBef>
                <a:spcPts val="700"/>
              </a:spcBef>
              <a:buClr>
                <a:srgbClr val="D9D9FF"/>
              </a:buClr>
              <a:buSzPct val="5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2800" dirty="0"/>
              <a:t>if aligned with message block </a:t>
            </a:r>
          </a:p>
          <a:p>
            <a:pPr marL="739775" lvl="1" indent="-282575">
              <a:lnSpc>
                <a:spcPct val="90000"/>
              </a:lnSpc>
              <a:spcBef>
                <a:spcPts val="700"/>
              </a:spcBef>
              <a:buClr>
                <a:srgbClr val="D9D9FF"/>
              </a:buClr>
              <a:buSzPct val="5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2800" dirty="0"/>
              <a:t>particularly with data such graphics </a:t>
            </a:r>
          </a:p>
          <a:p>
            <a:pPr marL="739775" lvl="1" indent="-282575">
              <a:lnSpc>
                <a:spcPct val="90000"/>
              </a:lnSpc>
              <a:spcBef>
                <a:spcPts val="700"/>
              </a:spcBef>
              <a:buClr>
                <a:srgbClr val="D9D9FF"/>
              </a:buClr>
              <a:buSzPct val="5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2800" dirty="0"/>
              <a:t>or with messages that change very little, which become a code-book analysis problem </a:t>
            </a:r>
          </a:p>
          <a:p>
            <a:pPr marL="339725" indent="-339725">
              <a:lnSpc>
                <a:spcPct val="90000"/>
              </a:lnSpc>
              <a:spcBef>
                <a:spcPts val="800"/>
              </a:spcBef>
              <a:buClr>
                <a:srgbClr val="5FAFFF"/>
              </a:buClr>
              <a:buSzPct val="8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3200" dirty="0"/>
              <a:t>weakness is due to the encrypted message blocks being independent </a:t>
            </a:r>
          </a:p>
          <a:p>
            <a:pPr marL="339725" indent="-339725">
              <a:lnSpc>
                <a:spcPct val="90000"/>
              </a:lnSpc>
              <a:spcBef>
                <a:spcPts val="800"/>
              </a:spcBef>
              <a:buClr>
                <a:srgbClr val="5FAFFF"/>
              </a:buClr>
              <a:buSzPct val="8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3200" dirty="0"/>
              <a:t>vulnerable to cut-and-paste attacks</a:t>
            </a:r>
          </a:p>
          <a:p>
            <a:pPr marL="339725" indent="-339725">
              <a:lnSpc>
                <a:spcPct val="90000"/>
              </a:lnSpc>
              <a:spcBef>
                <a:spcPts val="800"/>
              </a:spcBef>
              <a:buClr>
                <a:srgbClr val="5FAFFF"/>
              </a:buClr>
              <a:buSzPct val="8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3200" dirty="0"/>
              <a:t>main use is sending a few blocks of data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13314">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additive="repl">
                                        <p:cTn id="10" dur="1" fill="hold">
                                          <p:stCondLst>
                                            <p:cond delay="0"/>
                                          </p:stCondLst>
                                        </p:cTn>
                                        <p:tgtEl>
                                          <p:spTgt spid="1331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ext Box 1"/>
          <p:cNvSpPr txBox="1">
            <a:spLocks noChangeArrowheads="1"/>
          </p:cNvSpPr>
          <p:nvPr/>
        </p:nvSpPr>
        <p:spPr bwMode="auto">
          <a:xfrm>
            <a:off x="914400" y="0"/>
            <a:ext cx="8229600" cy="1139825"/>
          </a:xfrm>
          <a:prstGeom prst="rect">
            <a:avLst/>
          </a:prstGeom>
          <a:noFill/>
          <a:ln w="9525">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sz="4400" b="1" dirty="0">
                <a:solidFill>
                  <a:schemeClr val="bg1"/>
                </a:solidFill>
              </a:rPr>
              <a:t>Cipher Block Chaining (CBC) </a:t>
            </a:r>
          </a:p>
        </p:txBody>
      </p:sp>
      <p:sp>
        <p:nvSpPr>
          <p:cNvPr id="14338" name="Text Box 2"/>
          <p:cNvSpPr txBox="1">
            <a:spLocks noChangeArrowheads="1"/>
          </p:cNvSpPr>
          <p:nvPr/>
        </p:nvSpPr>
        <p:spPr bwMode="auto">
          <a:xfrm>
            <a:off x="457200" y="1139825"/>
            <a:ext cx="8229600" cy="5159375"/>
          </a:xfrm>
          <a:prstGeom prst="rect">
            <a:avLst/>
          </a:prstGeom>
          <a:noFill/>
          <a:ln w="9525">
            <a:noFill/>
            <a:round/>
            <a:headEnd/>
            <a:tailEnd/>
          </a:ln>
          <a:effectLst/>
        </p:spPr>
        <p:txBody>
          <a:bodyPr/>
          <a:lstStyle/>
          <a:p>
            <a:pPr marL="339725" indent="-339725">
              <a:spcBef>
                <a:spcPts val="800"/>
              </a:spcBef>
              <a:buClr>
                <a:srgbClr val="5FAFFF"/>
              </a:buClr>
              <a:buSzPct val="8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3200" dirty="0"/>
              <a:t>message is broken into blocks </a:t>
            </a:r>
          </a:p>
          <a:p>
            <a:pPr marL="339725" indent="-339725">
              <a:spcBef>
                <a:spcPts val="800"/>
              </a:spcBef>
              <a:buClr>
                <a:srgbClr val="5FAFFF"/>
              </a:buClr>
              <a:buSzPct val="8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3200" dirty="0"/>
              <a:t>linked together in encryption operation </a:t>
            </a:r>
          </a:p>
          <a:p>
            <a:pPr marL="339725" indent="-339725">
              <a:spcBef>
                <a:spcPts val="800"/>
              </a:spcBef>
              <a:buClr>
                <a:srgbClr val="5FAFFF"/>
              </a:buClr>
              <a:buSzPct val="8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3200" dirty="0"/>
              <a:t>each previous cipher block is chained with current plaintext block, hence name </a:t>
            </a:r>
          </a:p>
          <a:p>
            <a:pPr marL="339725" indent="-339725">
              <a:spcBef>
                <a:spcPts val="800"/>
              </a:spcBef>
              <a:buClr>
                <a:srgbClr val="5FAFFF"/>
              </a:buClr>
              <a:buSzPct val="8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3200" dirty="0"/>
              <a:t>use Initial Vector (IV) to start process </a:t>
            </a:r>
          </a:p>
          <a:p>
            <a:pPr lvl="1" indent="-282575">
              <a:spcBef>
                <a:spcPts val="700"/>
              </a:spcBef>
              <a:buClrTx/>
              <a:buSzPct val="5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2800" dirty="0" err="1">
                <a:latin typeface="Courier New" pitchFamily="49" charset="0"/>
              </a:rPr>
              <a:t>C</a:t>
            </a:r>
            <a:r>
              <a:rPr lang="en-AU" sz="2800" baseline="-25000" dirty="0" err="1">
                <a:latin typeface="Courier New" pitchFamily="49" charset="0"/>
              </a:rPr>
              <a:t>i</a:t>
            </a:r>
            <a:r>
              <a:rPr lang="en-AU" sz="2800" dirty="0">
                <a:latin typeface="Courier New" pitchFamily="49" charset="0"/>
              </a:rPr>
              <a:t> = E</a:t>
            </a:r>
            <a:r>
              <a:rPr lang="en-AU" sz="2800" baseline="-25000" dirty="0">
                <a:latin typeface="Courier New" pitchFamily="49" charset="0"/>
              </a:rPr>
              <a:t>K</a:t>
            </a:r>
            <a:r>
              <a:rPr lang="en-AU" sz="2800" dirty="0">
                <a:latin typeface="Courier New" pitchFamily="49" charset="0"/>
              </a:rPr>
              <a:t>(P</a:t>
            </a:r>
            <a:r>
              <a:rPr lang="en-AU" sz="2800" baseline="-25000" dirty="0">
                <a:latin typeface="Courier New" pitchFamily="49" charset="0"/>
              </a:rPr>
              <a:t>i</a:t>
            </a:r>
            <a:r>
              <a:rPr lang="en-AU" sz="2800" dirty="0">
                <a:latin typeface="Courier New" pitchFamily="49" charset="0"/>
              </a:rPr>
              <a:t> XOR C</a:t>
            </a:r>
            <a:r>
              <a:rPr lang="en-AU" sz="2800" baseline="-25000" dirty="0">
                <a:latin typeface="Courier New" pitchFamily="49" charset="0"/>
              </a:rPr>
              <a:t>i-1</a:t>
            </a:r>
            <a:r>
              <a:rPr lang="en-AU" sz="2800" dirty="0">
                <a:latin typeface="Courier New" pitchFamily="49" charset="0"/>
              </a:rPr>
              <a:t>)</a:t>
            </a:r>
          </a:p>
          <a:p>
            <a:pPr lvl="1" indent="-282575">
              <a:spcBef>
                <a:spcPts val="700"/>
              </a:spcBef>
              <a:buClrTx/>
              <a:buSzPct val="5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2800" dirty="0">
                <a:latin typeface="Courier New" pitchFamily="49" charset="0"/>
              </a:rPr>
              <a:t>C</a:t>
            </a:r>
            <a:r>
              <a:rPr lang="en-AU" sz="2800" baseline="-25000" dirty="0">
                <a:latin typeface="Courier New" pitchFamily="49" charset="0"/>
              </a:rPr>
              <a:t>-1</a:t>
            </a:r>
            <a:r>
              <a:rPr lang="en-AU" sz="2800" dirty="0">
                <a:latin typeface="Courier New" pitchFamily="49" charset="0"/>
              </a:rPr>
              <a:t> = IV</a:t>
            </a:r>
            <a:r>
              <a:rPr lang="en-AU" sz="2800" dirty="0"/>
              <a:t> </a:t>
            </a:r>
          </a:p>
          <a:p>
            <a:pPr marL="339725" indent="-339725">
              <a:spcBef>
                <a:spcPts val="800"/>
              </a:spcBef>
              <a:buClr>
                <a:srgbClr val="5FAFFF"/>
              </a:buClr>
              <a:buSzPct val="8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dirty="0"/>
              <a:t>IV prevents same P from making same C</a:t>
            </a:r>
          </a:p>
          <a:p>
            <a:pPr marL="339725" indent="-339725">
              <a:spcBef>
                <a:spcPts val="800"/>
              </a:spcBef>
              <a:buClr>
                <a:srgbClr val="5FAFFF"/>
              </a:buClr>
              <a:buSzPct val="8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dirty="0"/>
              <a:t>uses: bulk data encryption, authentication</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14338">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additive="repl">
                                        <p:cTn id="10" dur="1" fill="hold">
                                          <p:stCondLst>
                                            <p:cond delay="0"/>
                                          </p:stCondLst>
                                        </p:cTn>
                                        <p:tgtEl>
                                          <p:spTgt spid="1433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 Box 1"/>
          <p:cNvSpPr txBox="1">
            <a:spLocks noChangeArrowheads="1"/>
          </p:cNvSpPr>
          <p:nvPr/>
        </p:nvSpPr>
        <p:spPr bwMode="auto">
          <a:xfrm>
            <a:off x="0" y="228600"/>
            <a:ext cx="2743200" cy="5867400"/>
          </a:xfrm>
          <a:prstGeom prst="rect">
            <a:avLst/>
          </a:prstGeom>
          <a:noFill/>
          <a:ln w="9525">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sz="4400" b="1" dirty="0"/>
              <a:t>Cipher Block Chaining (CBC)</a:t>
            </a:r>
          </a:p>
        </p:txBody>
      </p:sp>
      <p:pic>
        <p:nvPicPr>
          <p:cNvPr id="15362" name="Picture 2"/>
          <p:cNvPicPr>
            <a:picLocks noChangeAspect="1" noChangeArrowheads="1"/>
          </p:cNvPicPr>
          <p:nvPr/>
        </p:nvPicPr>
        <p:blipFill>
          <a:blip r:embed="rId3"/>
          <a:srcRect/>
          <a:stretch>
            <a:fillRect/>
          </a:stretch>
        </p:blipFill>
        <p:spPr bwMode="auto">
          <a:xfrm>
            <a:off x="2743200" y="381000"/>
            <a:ext cx="6249988" cy="6088063"/>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457200" y="0"/>
            <a:ext cx="8229600" cy="1139825"/>
          </a:xfrm>
          <a:prstGeom prst="rect">
            <a:avLst/>
          </a:prstGeom>
          <a:noFill/>
          <a:ln w="9525">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sz="4000" b="1" dirty="0">
                <a:solidFill>
                  <a:schemeClr val="bg1"/>
                </a:solidFill>
              </a:rPr>
              <a:t>Message Padding</a:t>
            </a:r>
          </a:p>
        </p:txBody>
      </p:sp>
      <p:sp>
        <p:nvSpPr>
          <p:cNvPr id="16386" name="Text Box 2"/>
          <p:cNvSpPr txBox="1">
            <a:spLocks noChangeArrowheads="1"/>
          </p:cNvSpPr>
          <p:nvPr/>
        </p:nvSpPr>
        <p:spPr bwMode="auto">
          <a:xfrm>
            <a:off x="384175" y="1139825"/>
            <a:ext cx="8458200" cy="5324475"/>
          </a:xfrm>
          <a:prstGeom prst="rect">
            <a:avLst/>
          </a:prstGeom>
          <a:noFill/>
          <a:ln w="9525">
            <a:noFill/>
            <a:round/>
            <a:headEnd/>
            <a:tailEnd/>
          </a:ln>
          <a:effectLst/>
        </p:spPr>
        <p:txBody>
          <a:bodyPr/>
          <a:lstStyle/>
          <a:p>
            <a:pPr marL="339725" indent="-339725">
              <a:lnSpc>
                <a:spcPct val="90000"/>
              </a:lnSpc>
              <a:spcBef>
                <a:spcPts val="800"/>
              </a:spcBef>
              <a:buClr>
                <a:srgbClr val="5FAFFF"/>
              </a:buClr>
              <a:buSzPct val="8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3200" dirty="0"/>
              <a:t>at end of message must handle a possible last short block </a:t>
            </a:r>
          </a:p>
          <a:p>
            <a:pPr marL="739775" lvl="1" indent="-282575">
              <a:lnSpc>
                <a:spcPct val="90000"/>
              </a:lnSpc>
              <a:spcBef>
                <a:spcPts val="700"/>
              </a:spcBef>
              <a:buClr>
                <a:srgbClr val="D9D9FF"/>
              </a:buClr>
              <a:buSzPct val="5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a:t>which is not as large as </a:t>
            </a:r>
            <a:r>
              <a:rPr lang="en-US" sz="2800" dirty="0" err="1"/>
              <a:t>blocksize</a:t>
            </a:r>
            <a:r>
              <a:rPr lang="en-US" sz="2800" dirty="0"/>
              <a:t> of cipher</a:t>
            </a:r>
          </a:p>
          <a:p>
            <a:pPr marL="739775" lvl="1" indent="-282575">
              <a:lnSpc>
                <a:spcPct val="90000"/>
              </a:lnSpc>
              <a:spcBef>
                <a:spcPts val="700"/>
              </a:spcBef>
              <a:buClr>
                <a:srgbClr val="D9D9FF"/>
              </a:buClr>
              <a:buSzPct val="5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a:t>pad either with known non-data value </a:t>
            </a:r>
          </a:p>
          <a:p>
            <a:pPr lvl="2" eaLnBrk="0" hangingPunct="0">
              <a:spcBef>
                <a:spcPts val="600"/>
              </a:spcBef>
              <a:buClr>
                <a:srgbClr val="00FFFF"/>
              </a:buClr>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a:t>e.g., nulls</a:t>
            </a:r>
          </a:p>
          <a:p>
            <a:pPr marL="739775" lvl="1" indent="-282575">
              <a:lnSpc>
                <a:spcPct val="90000"/>
              </a:lnSpc>
              <a:spcBef>
                <a:spcPts val="600"/>
              </a:spcBef>
              <a:buClr>
                <a:srgbClr val="D9D9FF"/>
              </a:buClr>
              <a:buSzPct val="5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2800" dirty="0"/>
              <a:t>or pad last block along with count of pad size</a:t>
            </a:r>
            <a:r>
              <a:rPr lang="en-AU" sz="2400" dirty="0"/>
              <a:t> </a:t>
            </a:r>
          </a:p>
          <a:p>
            <a:pPr lvl="2">
              <a:lnSpc>
                <a:spcPct val="90000"/>
              </a:lnSpc>
              <a:spcBef>
                <a:spcPts val="500"/>
              </a:spcBef>
              <a:buClr>
                <a:srgbClr val="00FFFF"/>
              </a:buClr>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2000" dirty="0"/>
              <a:t>e.g., [ b1 b2 b3 0 0 0 0 5] </a:t>
            </a:r>
          </a:p>
          <a:p>
            <a:pPr lvl="2">
              <a:lnSpc>
                <a:spcPct val="90000"/>
              </a:lnSpc>
              <a:spcBef>
                <a:spcPts val="500"/>
              </a:spcBef>
              <a:buClr>
                <a:srgbClr val="00FFFF"/>
              </a:buClr>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2000" dirty="0"/>
              <a:t>means have 3 data bytes, then 5 bytes </a:t>
            </a:r>
            <a:r>
              <a:rPr lang="en-AU" sz="2000" dirty="0" err="1"/>
              <a:t>pad+count</a:t>
            </a:r>
            <a:endParaRPr lang="en-AU" sz="2000" dirty="0"/>
          </a:p>
          <a:p>
            <a:pPr marL="739775" lvl="1" indent="-282575">
              <a:lnSpc>
                <a:spcPct val="90000"/>
              </a:lnSpc>
              <a:spcBef>
                <a:spcPts val="700"/>
              </a:spcBef>
              <a:buClr>
                <a:srgbClr val="D9D9FF"/>
              </a:buClr>
              <a:buSzPct val="5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2800" dirty="0"/>
              <a:t>this may require an extra entire block over those in message</a:t>
            </a:r>
          </a:p>
          <a:p>
            <a:pPr marL="339725" indent="-339725">
              <a:lnSpc>
                <a:spcPct val="90000"/>
              </a:lnSpc>
              <a:spcBef>
                <a:spcPts val="800"/>
              </a:spcBef>
              <a:buClr>
                <a:srgbClr val="5FAFFF"/>
              </a:buClr>
              <a:buSzPct val="8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3200" dirty="0"/>
              <a:t>there are other, more esoteric modes, which avoid the need for an extra block</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ext Box 1"/>
          <p:cNvSpPr txBox="1">
            <a:spLocks noChangeArrowheads="1"/>
          </p:cNvSpPr>
          <p:nvPr/>
        </p:nvSpPr>
        <p:spPr bwMode="auto">
          <a:xfrm>
            <a:off x="914400" y="192089"/>
            <a:ext cx="8229600" cy="841582"/>
          </a:xfrm>
          <a:prstGeom prst="rect">
            <a:avLst/>
          </a:prstGeom>
          <a:noFill/>
          <a:ln w="9525">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sz="4000" b="1" dirty="0">
                <a:solidFill>
                  <a:schemeClr val="bg1"/>
                </a:solidFill>
              </a:rPr>
              <a:t>Advantages and Limitations of CBC</a:t>
            </a:r>
          </a:p>
        </p:txBody>
      </p:sp>
      <p:sp>
        <p:nvSpPr>
          <p:cNvPr id="18434" name="Text Box 2"/>
          <p:cNvSpPr txBox="1">
            <a:spLocks noChangeArrowheads="1"/>
          </p:cNvSpPr>
          <p:nvPr/>
        </p:nvSpPr>
        <p:spPr bwMode="auto">
          <a:xfrm>
            <a:off x="457200" y="1033671"/>
            <a:ext cx="8458200" cy="5246687"/>
          </a:xfrm>
          <a:prstGeom prst="rect">
            <a:avLst/>
          </a:prstGeom>
          <a:noFill/>
          <a:ln w="9525">
            <a:noFill/>
            <a:round/>
            <a:headEnd/>
            <a:tailEnd/>
          </a:ln>
          <a:effectLst/>
        </p:spPr>
        <p:txBody>
          <a:bodyPr/>
          <a:lstStyle/>
          <a:p>
            <a:pPr marL="339725" indent="-339725">
              <a:lnSpc>
                <a:spcPct val="90000"/>
              </a:lnSpc>
              <a:spcBef>
                <a:spcPts val="800"/>
              </a:spcBef>
              <a:buClr>
                <a:srgbClr val="5FAFFF"/>
              </a:buClr>
              <a:buSzPct val="8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3200" dirty="0"/>
              <a:t>a </a:t>
            </a:r>
            <a:r>
              <a:rPr lang="en-AU" sz="3200" dirty="0" err="1"/>
              <a:t>ciphertext</a:t>
            </a:r>
            <a:r>
              <a:rPr lang="en-AU" sz="3200" dirty="0"/>
              <a:t> block depends on </a:t>
            </a:r>
            <a:r>
              <a:rPr lang="en-AU" sz="3200" b="1" dirty="0"/>
              <a:t>all</a:t>
            </a:r>
            <a:r>
              <a:rPr lang="en-AU" sz="3200" dirty="0"/>
              <a:t> blocks before it</a:t>
            </a:r>
          </a:p>
          <a:p>
            <a:pPr marL="339725" indent="-339725">
              <a:lnSpc>
                <a:spcPct val="90000"/>
              </a:lnSpc>
              <a:spcBef>
                <a:spcPts val="800"/>
              </a:spcBef>
              <a:buClr>
                <a:srgbClr val="5FAFFF"/>
              </a:buClr>
              <a:buSzPct val="8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3200" dirty="0"/>
              <a:t>any change to a block affects all following </a:t>
            </a:r>
            <a:r>
              <a:rPr lang="en-AU" sz="3200" dirty="0" err="1"/>
              <a:t>ciphertext</a:t>
            </a:r>
            <a:r>
              <a:rPr lang="en-AU" sz="3200" dirty="0"/>
              <a:t> blocks...</a:t>
            </a:r>
          </a:p>
          <a:p>
            <a:pPr marL="339725" indent="-339725">
              <a:lnSpc>
                <a:spcPct val="90000"/>
              </a:lnSpc>
              <a:spcBef>
                <a:spcPts val="800"/>
              </a:spcBef>
              <a:buClr>
                <a:srgbClr val="5FAFFF"/>
              </a:buClr>
              <a:buSzPct val="8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3200" dirty="0"/>
              <a:t>need </a:t>
            </a:r>
            <a:r>
              <a:rPr lang="en-AU" sz="3200" b="1" dirty="0"/>
              <a:t>Initialization Vector</a:t>
            </a:r>
            <a:r>
              <a:rPr lang="en-AU" sz="3200" dirty="0"/>
              <a:t> (IV) </a:t>
            </a:r>
          </a:p>
          <a:p>
            <a:pPr marL="739775" lvl="1" indent="-282575">
              <a:lnSpc>
                <a:spcPct val="90000"/>
              </a:lnSpc>
              <a:spcBef>
                <a:spcPts val="600"/>
              </a:spcBef>
              <a:buClr>
                <a:srgbClr val="D9D9FF"/>
              </a:buClr>
              <a:buSzPct val="5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2400" dirty="0"/>
              <a:t>which must be known to sender &amp; receiver </a:t>
            </a:r>
          </a:p>
          <a:p>
            <a:pPr marL="739775" lvl="1" indent="-282575">
              <a:lnSpc>
                <a:spcPct val="90000"/>
              </a:lnSpc>
              <a:spcBef>
                <a:spcPts val="600"/>
              </a:spcBef>
              <a:buClr>
                <a:srgbClr val="D9D9FF"/>
              </a:buClr>
              <a:buSzPct val="5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2400" dirty="0"/>
              <a:t>if sent in clear, attacker can change bits of first block, by changing corresponding bits of IV </a:t>
            </a:r>
          </a:p>
          <a:p>
            <a:pPr marL="739775" lvl="1" indent="-282575">
              <a:lnSpc>
                <a:spcPct val="90000"/>
              </a:lnSpc>
              <a:spcBef>
                <a:spcPts val="600"/>
              </a:spcBef>
              <a:buClr>
                <a:srgbClr val="D9D9FF"/>
              </a:buClr>
              <a:buSzPct val="5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2400" dirty="0"/>
              <a:t>hence IV must either be a fixed value (as in EFTPOS) </a:t>
            </a:r>
          </a:p>
          <a:p>
            <a:pPr marL="739775" lvl="1" indent="-282575">
              <a:lnSpc>
                <a:spcPct val="90000"/>
              </a:lnSpc>
              <a:spcBef>
                <a:spcPts val="600"/>
              </a:spcBef>
              <a:buClr>
                <a:srgbClr val="D9D9FF"/>
              </a:buClr>
              <a:buSzPct val="5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2400" dirty="0"/>
              <a:t>or derived in way hard to manipulate</a:t>
            </a:r>
          </a:p>
          <a:p>
            <a:pPr marL="739775" lvl="1" indent="-282575">
              <a:lnSpc>
                <a:spcPct val="90000"/>
              </a:lnSpc>
              <a:spcBef>
                <a:spcPts val="600"/>
              </a:spcBef>
              <a:buClr>
                <a:srgbClr val="D9D9FF"/>
              </a:buClr>
              <a:buSzPct val="5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2400" dirty="0"/>
              <a:t>or sent encrypted in ECB mode before rest of message</a:t>
            </a:r>
          </a:p>
          <a:p>
            <a:pPr marL="739775" lvl="1" indent="-282575">
              <a:lnSpc>
                <a:spcPct val="90000"/>
              </a:lnSpc>
              <a:spcBef>
                <a:spcPts val="600"/>
              </a:spcBef>
              <a:buClr>
                <a:srgbClr val="D9D9FF"/>
              </a:buClr>
              <a:buSzPct val="5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2400" dirty="0"/>
              <a:t>or message integrity must be checked otherwise</a:t>
            </a:r>
          </a:p>
        </p:txBody>
      </p:sp>
      <p:sp>
        <p:nvSpPr>
          <p:cNvPr id="18435" name="Text Box 3"/>
          <p:cNvSpPr txBox="1">
            <a:spLocks noChangeArrowheads="1"/>
          </p:cNvSpPr>
          <p:nvPr/>
        </p:nvSpPr>
        <p:spPr bwMode="auto">
          <a:xfrm>
            <a:off x="4181854" y="2415209"/>
            <a:ext cx="2946746" cy="586957"/>
          </a:xfrm>
          <a:prstGeom prst="rect">
            <a:avLst/>
          </a:prstGeom>
          <a:noFill/>
          <a:ln w="9525">
            <a:noFill/>
            <a:round/>
            <a:headEnd/>
            <a:tailEnd/>
          </a:ln>
          <a:effectLst/>
        </p:spPr>
        <p:txBody>
          <a:bodyPr wrap="none" lIns="90000" tIns="46800" rIns="90000" bIns="46800">
            <a:spAutoFit/>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FFFFFF"/>
                </a:solidFill>
              </a:rPr>
              <a:t> </a:t>
            </a:r>
            <a:r>
              <a:rPr lang="en-AU" sz="3200" dirty="0">
                <a:solidFill>
                  <a:schemeClr val="accent1"/>
                </a:solidFill>
                <a:effectLst>
                  <a:outerShdw blurRad="38100" dist="38100" dir="2700000" algn="tl">
                    <a:srgbClr val="000000"/>
                  </a:outerShdw>
                </a:effectLst>
              </a:rPr>
              <a:t>avalanche effect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8435"/>
                                        </p:tgtEl>
                                        <p:attrNameLst>
                                          <p:attrName>style.visibility</p:attrName>
                                        </p:attrNameLst>
                                      </p:cBhvr>
                                      <p:to>
                                        <p:strVal val="visible"/>
                                      </p:to>
                                    </p:set>
                                    <p:animEffect transition="in" filter="blinds(horizontal)">
                                      <p:cBhvr additive="repl">
                                        <p:cTn id="7" dur="500"/>
                                        <p:tgtEl>
                                          <p:spTgt spid="1843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fill="hold" nodeType="clickEffect">
                                  <p:stCondLst>
                                    <p:cond delay="0"/>
                                  </p:stCondLst>
                                  <p:childTnLst>
                                    <p:set>
                                      <p:cBhvr additive="repl">
                                        <p:cTn id="11" dur="1" fill="hold">
                                          <p:stCondLst>
                                            <p:cond delay="0"/>
                                          </p:stCondLst>
                                        </p:cTn>
                                        <p:tgtEl>
                                          <p:spTgt spid="18434">
                                            <p:txEl>
                                              <p:pRg st="2" end="2"/>
                                            </p:txEl>
                                          </p:spTgt>
                                        </p:tgtEl>
                                        <p:attrNameLst>
                                          <p:attrName>style.visibility</p:attrName>
                                        </p:attrNameLst>
                                      </p:cBhvr>
                                      <p:to>
                                        <p:strVal val="visible"/>
                                      </p:to>
                                    </p:set>
                                  </p:childTnLst>
                                </p:cTn>
                              </p:par>
                              <p:par>
                                <p:cTn id="12" presetID="1" presetClass="entr" fill="hold" nodeType="withEffect">
                                  <p:stCondLst>
                                    <p:cond delay="0"/>
                                  </p:stCondLst>
                                  <p:childTnLst>
                                    <p:set>
                                      <p:cBhvr additive="repl">
                                        <p:cTn id="13" dur="1" fill="hold">
                                          <p:stCondLst>
                                            <p:cond delay="0"/>
                                          </p:stCondLst>
                                        </p:cTn>
                                        <p:tgtEl>
                                          <p:spTgt spid="18434">
                                            <p:txEl>
                                              <p:pRg st="3" end="3"/>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additive="repl">
                                        <p:cTn id="17" dur="1" fill="hold">
                                          <p:stCondLst>
                                            <p:cond delay="0"/>
                                          </p:stCondLst>
                                        </p:cTn>
                                        <p:tgtEl>
                                          <p:spTgt spid="18434">
                                            <p:txEl>
                                              <p:pRg st="4" end="4"/>
                                            </p:txEl>
                                          </p:spTgt>
                                        </p:tgtEl>
                                        <p:attrNameLst>
                                          <p:attrName>style.visibility</p:attrName>
                                        </p:attrNameLst>
                                      </p:cBhvr>
                                      <p:to>
                                        <p:strVal val="visible"/>
                                      </p:to>
                                    </p:set>
                                    <p:animEffect transition="in" filter="checkerboard(across)">
                                      <p:cBhvr additive="repl">
                                        <p:cTn id="18" dur="500"/>
                                        <p:tgtEl>
                                          <p:spTgt spid="18434">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additive="repl">
                                        <p:cTn id="22" dur="1" fill="hold">
                                          <p:stCondLst>
                                            <p:cond delay="0"/>
                                          </p:stCondLst>
                                        </p:cTn>
                                        <p:tgtEl>
                                          <p:spTgt spid="18434">
                                            <p:txEl>
                                              <p:pRg st="5" end="5"/>
                                            </p:txEl>
                                          </p:spTgt>
                                        </p:tgtEl>
                                        <p:attrNameLst>
                                          <p:attrName>style.visibility</p:attrName>
                                        </p:attrNameLst>
                                      </p:cBhvr>
                                      <p:to>
                                        <p:strVal val="visible"/>
                                      </p:to>
                                    </p:set>
                                  </p:childTnLst>
                                </p:cTn>
                              </p:par>
                              <p:par>
                                <p:cTn id="23" presetID="1" presetClass="entr" fill="hold" nodeType="withEffect">
                                  <p:stCondLst>
                                    <p:cond delay="0"/>
                                  </p:stCondLst>
                                  <p:childTnLst>
                                    <p:set>
                                      <p:cBhvr additive="repl">
                                        <p:cTn id="24" dur="1" fill="hold">
                                          <p:stCondLst>
                                            <p:cond delay="0"/>
                                          </p:stCondLst>
                                        </p:cTn>
                                        <p:tgtEl>
                                          <p:spTgt spid="1843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additive="repl">
                                        <p:cTn id="28" dur="1" fill="hold">
                                          <p:stCondLst>
                                            <p:cond delay="0"/>
                                          </p:stCondLst>
                                        </p:cTn>
                                        <p:tgtEl>
                                          <p:spTgt spid="18434">
                                            <p:txEl>
                                              <p:pRg st="7" end="7"/>
                                            </p:txEl>
                                          </p:spTgt>
                                        </p:tgtEl>
                                        <p:attrNameLst>
                                          <p:attrName>style.visibility</p:attrName>
                                        </p:attrNameLst>
                                      </p:cBhvr>
                                      <p:to>
                                        <p:strVal val="visible"/>
                                      </p:to>
                                    </p:set>
                                    <p:anim calcmode="lin" valueType="num">
                                      <p:cBhvr additive="repl">
                                        <p:cTn id="29" dur="500" fill="hold"/>
                                        <p:tgtEl>
                                          <p:spTgt spid="18434">
                                            <p:txEl>
                                              <p:pRg st="7" end="7"/>
                                            </p:txEl>
                                          </p:spTgt>
                                        </p:tgtEl>
                                        <p:attrNameLst>
                                          <p:attrName>ppt_x</p:attrName>
                                        </p:attrNameLst>
                                      </p:cBhvr>
                                      <p:tavLst>
                                        <p:tav tm="100000">
                                          <p:val>
                                            <p:strVal val="#ppt_x"/>
                                          </p:val>
                                        </p:tav>
                                        <p:tav>
                                          <p:val>
                                            <p:strVal val="#ppt_x"/>
                                          </p:val>
                                        </p:tav>
                                      </p:tavLst>
                                    </p:anim>
                                    <p:anim calcmode="lin" valueType="num">
                                      <p:cBhvr additive="repl">
                                        <p:cTn id="30" dur="500" fill="hold"/>
                                        <p:tgtEl>
                                          <p:spTgt spid="18434">
                                            <p:txEl>
                                              <p:pRg st="7" end="7"/>
                                            </p:txEl>
                                          </p:spTgt>
                                        </p:tgtEl>
                                        <p:attrNameLst>
                                          <p:attrName>ppt_y</p:attrName>
                                        </p:attrNameLst>
                                      </p:cBhvr>
                                      <p:tavLst>
                                        <p:tav tm="100000">
                                          <p:val>
                                            <p:strVal val="1+#ppt_h/2"/>
                                          </p:val>
                                        </p:tav>
                                        <p:tav>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8" presetClass="entr" presetSubtype="16" fill="hold" nodeType="clickEffect">
                                  <p:stCondLst>
                                    <p:cond delay="0"/>
                                  </p:stCondLst>
                                  <p:childTnLst>
                                    <p:set>
                                      <p:cBhvr additive="repl">
                                        <p:cTn id="34" dur="1" fill="hold">
                                          <p:stCondLst>
                                            <p:cond delay="0"/>
                                          </p:stCondLst>
                                        </p:cTn>
                                        <p:tgtEl>
                                          <p:spTgt spid="18434">
                                            <p:txEl>
                                              <p:pRg st="8" end="8"/>
                                            </p:txEl>
                                          </p:spTgt>
                                        </p:tgtEl>
                                        <p:attrNameLst>
                                          <p:attrName>style.visibility</p:attrName>
                                        </p:attrNameLst>
                                      </p:cBhvr>
                                      <p:to>
                                        <p:strVal val="visible"/>
                                      </p:to>
                                    </p:set>
                                    <p:animEffect transition="in" filter="diamond(in)">
                                      <p:cBhvr additive="repl">
                                        <p:cTn id="35" dur="2000"/>
                                        <p:tgtEl>
                                          <p:spTgt spid="1843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ext Box 1"/>
          <p:cNvSpPr txBox="1">
            <a:spLocks noChangeArrowheads="1"/>
          </p:cNvSpPr>
          <p:nvPr/>
        </p:nvSpPr>
        <p:spPr bwMode="auto">
          <a:xfrm>
            <a:off x="914400" y="0"/>
            <a:ext cx="8229600" cy="1139825"/>
          </a:xfrm>
          <a:prstGeom prst="rect">
            <a:avLst/>
          </a:prstGeom>
          <a:noFill/>
          <a:ln w="9525">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a:solidFill>
                  <a:schemeClr val="bg1"/>
                </a:solidFill>
              </a:rPr>
              <a:t>Stream Modes of Operation</a:t>
            </a:r>
          </a:p>
        </p:txBody>
      </p:sp>
      <p:sp>
        <p:nvSpPr>
          <p:cNvPr id="19458" name="Text Box 2"/>
          <p:cNvSpPr txBox="1">
            <a:spLocks noChangeArrowheads="1"/>
          </p:cNvSpPr>
          <p:nvPr/>
        </p:nvSpPr>
        <p:spPr bwMode="auto">
          <a:xfrm>
            <a:off x="457200" y="1447800"/>
            <a:ext cx="8229600" cy="5029200"/>
          </a:xfrm>
          <a:prstGeom prst="rect">
            <a:avLst/>
          </a:prstGeom>
          <a:noFill/>
          <a:ln w="9525">
            <a:noFill/>
            <a:round/>
            <a:headEnd/>
            <a:tailEnd/>
          </a:ln>
          <a:effectLst/>
        </p:spPr>
        <p:txBody>
          <a:bodyPr/>
          <a:lstStyle/>
          <a:p>
            <a:pPr marL="339725" indent="-339725">
              <a:spcBef>
                <a:spcPts val="800"/>
              </a:spcBef>
              <a:buClr>
                <a:srgbClr val="5FAFFF"/>
              </a:buClr>
              <a:buSzPct val="8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dirty="0"/>
              <a:t>block modes encrypt entire block</a:t>
            </a:r>
          </a:p>
          <a:p>
            <a:pPr marL="339725" indent="-339725">
              <a:spcBef>
                <a:spcPts val="800"/>
              </a:spcBef>
              <a:buClr>
                <a:srgbClr val="5FAFFF"/>
              </a:buClr>
              <a:buSzPct val="8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dirty="0"/>
              <a:t>may need to operate on smaller units</a:t>
            </a:r>
          </a:p>
          <a:p>
            <a:pPr marL="739775" lvl="1" indent="-282575">
              <a:spcBef>
                <a:spcPts val="700"/>
              </a:spcBef>
              <a:buClr>
                <a:srgbClr val="D9D9FF"/>
              </a:buClr>
              <a:buSzPct val="5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a:t>real time data</a:t>
            </a:r>
          </a:p>
          <a:p>
            <a:pPr marL="339725" indent="-339725">
              <a:spcBef>
                <a:spcPts val="800"/>
              </a:spcBef>
              <a:buClr>
                <a:srgbClr val="5FAFFF"/>
              </a:buClr>
              <a:buSzPct val="8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dirty="0"/>
              <a:t>convert block cipher into  stream cipher</a:t>
            </a:r>
          </a:p>
          <a:p>
            <a:pPr marL="739775" lvl="1" indent="-282575">
              <a:spcBef>
                <a:spcPts val="700"/>
              </a:spcBef>
              <a:buClr>
                <a:srgbClr val="D9D9FF"/>
              </a:buClr>
              <a:buSzPct val="5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a:t>cipher feedback (CFB) mode</a:t>
            </a:r>
          </a:p>
          <a:p>
            <a:pPr marL="739775" lvl="1" indent="-282575">
              <a:spcBef>
                <a:spcPts val="700"/>
              </a:spcBef>
              <a:buClr>
                <a:srgbClr val="D9D9FF"/>
              </a:buClr>
              <a:buSzPct val="5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a:t>output feedback (OFB) mode</a:t>
            </a:r>
          </a:p>
          <a:p>
            <a:pPr marL="739775" lvl="1" indent="-282575">
              <a:spcBef>
                <a:spcPts val="700"/>
              </a:spcBef>
              <a:buClr>
                <a:srgbClr val="D9D9FF"/>
              </a:buClr>
              <a:buSzPct val="5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a:t>counter (CTR) mode</a:t>
            </a:r>
          </a:p>
          <a:p>
            <a:pPr marL="339725" indent="-339725">
              <a:spcBef>
                <a:spcPts val="800"/>
              </a:spcBef>
              <a:buClr>
                <a:srgbClr val="5FAFFF"/>
              </a:buClr>
              <a:buSzPct val="8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dirty="0"/>
              <a:t>use block cipher as some form of </a:t>
            </a:r>
            <a:r>
              <a:rPr lang="en-AU" sz="3200" b="1" dirty="0"/>
              <a:t>pseudo-random number </a:t>
            </a:r>
            <a:r>
              <a:rPr lang="en-AU" sz="3200" dirty="0"/>
              <a:t>generator...</a:t>
            </a:r>
          </a:p>
        </p:txBody>
      </p:sp>
      <p:sp>
        <p:nvSpPr>
          <p:cNvPr id="19459" name="Text Box 3"/>
          <p:cNvSpPr txBox="1">
            <a:spLocks noChangeArrowheads="1"/>
          </p:cNvSpPr>
          <p:nvPr/>
        </p:nvSpPr>
        <p:spPr bwMode="auto">
          <a:xfrm>
            <a:off x="6124575" y="5805488"/>
            <a:ext cx="2621913" cy="586957"/>
          </a:xfrm>
          <a:prstGeom prst="rect">
            <a:avLst/>
          </a:prstGeom>
          <a:noFill/>
          <a:ln w="9525">
            <a:noFill/>
            <a:round/>
            <a:headEnd/>
            <a:tailEnd/>
          </a:ln>
          <a:effectLst/>
        </p:spPr>
        <p:txBody>
          <a:bodyPr wrap="none" lIns="90000" tIns="46800" rIns="90000" bIns="46800">
            <a:spAutoFit/>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sz="3200" dirty="0" err="1">
                <a:solidFill>
                  <a:schemeClr val="accent1"/>
                </a:solidFill>
                <a:effectLst>
                  <a:outerShdw blurRad="38100" dist="38100" dir="2700000" algn="tl">
                    <a:srgbClr val="000000"/>
                  </a:outerShdw>
                </a:effectLst>
              </a:rPr>
              <a:t>Vernam</a:t>
            </a:r>
            <a:r>
              <a:rPr lang="en-AU" sz="3200" dirty="0">
                <a:solidFill>
                  <a:schemeClr val="accent1"/>
                </a:solidFill>
                <a:effectLst>
                  <a:outerShdw blurRad="38100" dist="38100" dir="2700000" algn="tl">
                    <a:srgbClr val="000000"/>
                  </a:outerShdw>
                </a:effectLst>
              </a:rPr>
              <a:t> cipher</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additive="repl">
                                        <p:cTn id="6" dur="1" fill="hold">
                                          <p:stCondLst>
                                            <p:cond delay="0"/>
                                          </p:stCondLst>
                                        </p:cTn>
                                        <p:tgtEl>
                                          <p:spTgt spid="19458">
                                            <p:txEl>
                                              <p:pRg st="7" end="7"/>
                                            </p:txEl>
                                          </p:spTgt>
                                        </p:tgtEl>
                                        <p:attrNameLst>
                                          <p:attrName>style.visibility</p:attrName>
                                        </p:attrNameLst>
                                      </p:cBhvr>
                                      <p:to>
                                        <p:strVal val="visible"/>
                                      </p:to>
                                    </p:set>
                                    <p:animEffect transition="in" filter="checkerboard(across)">
                                      <p:cBhvr additive="repl">
                                        <p:cTn id="7" dur="500"/>
                                        <p:tgtEl>
                                          <p:spTgt spid="19458">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9459"/>
                                        </p:tgtEl>
                                        <p:attrNameLst>
                                          <p:attrName>style.visibility</p:attrName>
                                        </p:attrNameLst>
                                      </p:cBhvr>
                                      <p:to>
                                        <p:strVal val="visible"/>
                                      </p:to>
                                    </p:set>
                                    <p:animEffect transition="in" filter="blinds(horizontal)">
                                      <p:cBhvr additive="repl">
                                        <p:cTn id="12" dur="500"/>
                                        <p:tgtEl>
                                          <p:spTgt spid="19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ext Box 1"/>
          <p:cNvSpPr txBox="1">
            <a:spLocks noChangeArrowheads="1"/>
          </p:cNvSpPr>
          <p:nvPr/>
        </p:nvSpPr>
        <p:spPr bwMode="auto">
          <a:xfrm>
            <a:off x="950913" y="0"/>
            <a:ext cx="8229600" cy="1139825"/>
          </a:xfrm>
          <a:prstGeom prst="rect">
            <a:avLst/>
          </a:prstGeom>
          <a:noFill/>
          <a:ln w="9525">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sz="4400" b="1" dirty="0">
                <a:solidFill>
                  <a:schemeClr val="bg1"/>
                </a:solidFill>
              </a:rPr>
              <a:t>Cipher </a:t>
            </a:r>
            <a:r>
              <a:rPr lang="en-AU" sz="4400" b="1" dirty="0" err="1">
                <a:solidFill>
                  <a:schemeClr val="bg1"/>
                </a:solidFill>
              </a:rPr>
              <a:t>FeedBack</a:t>
            </a:r>
            <a:r>
              <a:rPr lang="en-AU" sz="4400" b="1" dirty="0">
                <a:solidFill>
                  <a:schemeClr val="bg1"/>
                </a:solidFill>
              </a:rPr>
              <a:t> (CFB)</a:t>
            </a:r>
          </a:p>
        </p:txBody>
      </p:sp>
      <p:sp>
        <p:nvSpPr>
          <p:cNvPr id="20482" name="Text Box 2"/>
          <p:cNvSpPr txBox="1">
            <a:spLocks noChangeArrowheads="1"/>
          </p:cNvSpPr>
          <p:nvPr/>
        </p:nvSpPr>
        <p:spPr bwMode="auto">
          <a:xfrm>
            <a:off x="36513" y="1368425"/>
            <a:ext cx="9144000" cy="5661025"/>
          </a:xfrm>
          <a:prstGeom prst="rect">
            <a:avLst/>
          </a:prstGeom>
          <a:noFill/>
          <a:ln w="9525">
            <a:noFill/>
            <a:round/>
            <a:headEnd/>
            <a:tailEnd/>
          </a:ln>
          <a:effectLst/>
        </p:spPr>
        <p:txBody>
          <a:bodyPr/>
          <a:lstStyle/>
          <a:p>
            <a:pPr marL="339725" indent="-339725">
              <a:lnSpc>
                <a:spcPct val="90000"/>
              </a:lnSpc>
              <a:spcBef>
                <a:spcPts val="800"/>
              </a:spcBef>
              <a:buClr>
                <a:srgbClr val="5FAFFF"/>
              </a:buClr>
              <a:buSzPct val="8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3200" dirty="0"/>
              <a:t>message is treated as a stream of bits </a:t>
            </a:r>
          </a:p>
          <a:p>
            <a:pPr marL="339725" indent="-339725">
              <a:lnSpc>
                <a:spcPct val="90000"/>
              </a:lnSpc>
              <a:spcBef>
                <a:spcPts val="800"/>
              </a:spcBef>
              <a:buClr>
                <a:srgbClr val="5FAFFF"/>
              </a:buClr>
              <a:buSzPct val="8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3200" dirty="0"/>
              <a:t>added to the output of the block cipher </a:t>
            </a:r>
          </a:p>
          <a:p>
            <a:pPr marL="339725" indent="-339725">
              <a:lnSpc>
                <a:spcPct val="90000"/>
              </a:lnSpc>
              <a:spcBef>
                <a:spcPts val="800"/>
              </a:spcBef>
              <a:buClr>
                <a:srgbClr val="5FAFFF"/>
              </a:buClr>
              <a:buSzPct val="8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3200" dirty="0"/>
              <a:t>result is feed back for next stage (hence name) </a:t>
            </a:r>
          </a:p>
          <a:p>
            <a:pPr marL="339725" indent="-339725">
              <a:lnSpc>
                <a:spcPct val="90000"/>
              </a:lnSpc>
              <a:spcBef>
                <a:spcPts val="800"/>
              </a:spcBef>
              <a:buClr>
                <a:srgbClr val="5FAFFF"/>
              </a:buClr>
              <a:buSzPct val="8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3200" dirty="0"/>
              <a:t>standard allows any number of bits (1,8, 64 or 128 etc) to be feed back </a:t>
            </a:r>
          </a:p>
          <a:p>
            <a:pPr marL="739775" lvl="1" indent="-282575">
              <a:lnSpc>
                <a:spcPct val="90000"/>
              </a:lnSpc>
              <a:spcBef>
                <a:spcPts val="700"/>
              </a:spcBef>
              <a:buClr>
                <a:srgbClr val="D9D9FF"/>
              </a:buClr>
              <a:buSzPct val="5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2800" dirty="0"/>
              <a:t>denoted CFB-1, CFB-8, CFB-64, CFB-128, etc. </a:t>
            </a:r>
          </a:p>
          <a:p>
            <a:pPr marL="339725" indent="-339725">
              <a:lnSpc>
                <a:spcPct val="90000"/>
              </a:lnSpc>
              <a:spcBef>
                <a:spcPts val="800"/>
              </a:spcBef>
              <a:buClr>
                <a:srgbClr val="5FAFFF"/>
              </a:buClr>
              <a:buSzPct val="8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3200" dirty="0"/>
              <a:t>most efficient to use all bits in block (64 or 128)</a:t>
            </a:r>
          </a:p>
          <a:p>
            <a:pPr marL="739775" lvl="1" indent="-282575">
              <a:lnSpc>
                <a:spcPct val="90000"/>
              </a:lnSpc>
              <a:spcBef>
                <a:spcPts val="700"/>
              </a:spcBef>
              <a:buClrTx/>
              <a:buSzPct val="5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2800" dirty="0" err="1">
                <a:latin typeface="Courier New" pitchFamily="49" charset="0"/>
              </a:rPr>
              <a:t>C</a:t>
            </a:r>
            <a:r>
              <a:rPr lang="en-AU" sz="2800" baseline="-25000" dirty="0" err="1">
                <a:latin typeface="Courier New" pitchFamily="49" charset="0"/>
              </a:rPr>
              <a:t>i</a:t>
            </a:r>
            <a:r>
              <a:rPr lang="en-AU" sz="2800" dirty="0">
                <a:latin typeface="Courier New" pitchFamily="49" charset="0"/>
              </a:rPr>
              <a:t> = P</a:t>
            </a:r>
            <a:r>
              <a:rPr lang="en-AU" sz="2800" baseline="-25000" dirty="0">
                <a:latin typeface="Courier New" pitchFamily="49" charset="0"/>
              </a:rPr>
              <a:t>i</a:t>
            </a:r>
            <a:r>
              <a:rPr lang="en-AU" sz="2800" dirty="0">
                <a:latin typeface="Courier New" pitchFamily="49" charset="0"/>
              </a:rPr>
              <a:t> XOR E</a:t>
            </a:r>
            <a:r>
              <a:rPr lang="en-AU" sz="2800" baseline="-25000" dirty="0">
                <a:latin typeface="Courier New" pitchFamily="49" charset="0"/>
              </a:rPr>
              <a:t>K</a:t>
            </a:r>
            <a:r>
              <a:rPr lang="en-AU" sz="2800" dirty="0">
                <a:latin typeface="Courier New" pitchFamily="49" charset="0"/>
              </a:rPr>
              <a:t>(C</a:t>
            </a:r>
            <a:r>
              <a:rPr lang="en-AU" sz="2800" baseline="-25000" dirty="0">
                <a:latin typeface="Courier New" pitchFamily="49" charset="0"/>
              </a:rPr>
              <a:t>i-1</a:t>
            </a:r>
            <a:r>
              <a:rPr lang="en-AU" sz="2800" dirty="0">
                <a:latin typeface="Courier New" pitchFamily="49" charset="0"/>
              </a:rPr>
              <a:t>)</a:t>
            </a:r>
          </a:p>
          <a:p>
            <a:pPr marL="739775" lvl="1" indent="-282575">
              <a:lnSpc>
                <a:spcPct val="90000"/>
              </a:lnSpc>
              <a:spcBef>
                <a:spcPts val="700"/>
              </a:spcBef>
              <a:buClrTx/>
              <a:buSzPct val="5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2800" dirty="0">
                <a:latin typeface="Courier New" pitchFamily="49" charset="0"/>
              </a:rPr>
              <a:t>C</a:t>
            </a:r>
            <a:r>
              <a:rPr lang="en-AU" sz="2800" baseline="-25000" dirty="0">
                <a:latin typeface="Courier New" pitchFamily="49" charset="0"/>
              </a:rPr>
              <a:t>-1</a:t>
            </a:r>
            <a:r>
              <a:rPr lang="en-AU" sz="2800" dirty="0">
                <a:latin typeface="Courier New" pitchFamily="49" charset="0"/>
              </a:rPr>
              <a:t> = IV</a:t>
            </a:r>
            <a:r>
              <a:rPr lang="en-AU" sz="2800" dirty="0"/>
              <a:t> </a:t>
            </a:r>
          </a:p>
          <a:p>
            <a:pPr marL="339725" indent="-339725">
              <a:lnSpc>
                <a:spcPct val="90000"/>
              </a:lnSpc>
              <a:spcBef>
                <a:spcPts val="800"/>
              </a:spcBef>
              <a:buClr>
                <a:srgbClr val="5FAFFF"/>
              </a:buClr>
              <a:buSzPct val="8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dirty="0"/>
              <a:t>uses: stream data encryption, authentication</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2048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ext Box 1"/>
          <p:cNvSpPr txBox="1">
            <a:spLocks noChangeArrowheads="1"/>
          </p:cNvSpPr>
          <p:nvPr/>
        </p:nvSpPr>
        <p:spPr bwMode="auto">
          <a:xfrm>
            <a:off x="0" y="228600"/>
            <a:ext cx="3124200" cy="6096000"/>
          </a:xfrm>
          <a:prstGeom prst="rect">
            <a:avLst/>
          </a:prstGeom>
          <a:noFill/>
          <a:ln w="9525">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sz="4400" b="1" dirty="0"/>
              <a:t>s-bit</a:t>
            </a:r>
            <a:br>
              <a:rPr lang="en-AU" sz="4400" b="1" dirty="0"/>
            </a:br>
            <a:r>
              <a:rPr lang="en-AU" sz="4400" b="1" dirty="0"/>
              <a:t>Cipher </a:t>
            </a:r>
            <a:r>
              <a:rPr lang="en-AU" sz="4400" b="1" dirty="0" err="1"/>
              <a:t>FeedBack</a:t>
            </a:r>
            <a:r>
              <a:rPr lang="en-AU" sz="4400" b="1" dirty="0"/>
              <a:t> (CFB-s)</a:t>
            </a:r>
          </a:p>
        </p:txBody>
      </p:sp>
      <p:pic>
        <p:nvPicPr>
          <p:cNvPr id="21506" name="Picture 2"/>
          <p:cNvPicPr>
            <a:picLocks noChangeAspect="1" noChangeArrowheads="1"/>
          </p:cNvPicPr>
          <p:nvPr/>
        </p:nvPicPr>
        <p:blipFill>
          <a:blip r:embed="rId3"/>
          <a:srcRect/>
          <a:stretch>
            <a:fillRect/>
          </a:stretch>
        </p:blipFill>
        <p:spPr bwMode="auto">
          <a:xfrm>
            <a:off x="3048000" y="152400"/>
            <a:ext cx="5756275" cy="6553200"/>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Box 1"/>
          <p:cNvSpPr txBox="1">
            <a:spLocks noChangeArrowheads="1"/>
          </p:cNvSpPr>
          <p:nvPr/>
        </p:nvSpPr>
        <p:spPr bwMode="auto">
          <a:xfrm>
            <a:off x="914400" y="192088"/>
            <a:ext cx="8229600" cy="851521"/>
          </a:xfrm>
          <a:prstGeom prst="rect">
            <a:avLst/>
          </a:prstGeom>
          <a:noFill/>
          <a:ln w="9525">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sz="4000" b="1" dirty="0">
                <a:solidFill>
                  <a:schemeClr val="bg1"/>
                </a:solidFill>
              </a:rPr>
              <a:t>Advantages and Limitations of CFB</a:t>
            </a:r>
          </a:p>
        </p:txBody>
      </p:sp>
      <p:sp>
        <p:nvSpPr>
          <p:cNvPr id="22530" name="Text Box 2"/>
          <p:cNvSpPr txBox="1">
            <a:spLocks noChangeArrowheads="1"/>
          </p:cNvSpPr>
          <p:nvPr/>
        </p:nvSpPr>
        <p:spPr bwMode="auto">
          <a:xfrm>
            <a:off x="457200" y="1676400"/>
            <a:ext cx="8229600" cy="4454525"/>
          </a:xfrm>
          <a:prstGeom prst="rect">
            <a:avLst/>
          </a:prstGeom>
          <a:noFill/>
          <a:ln w="9525">
            <a:noFill/>
            <a:round/>
            <a:headEnd/>
            <a:tailEnd/>
          </a:ln>
          <a:effectLst/>
        </p:spPr>
        <p:txBody>
          <a:bodyPr/>
          <a:lstStyle/>
          <a:p>
            <a:pPr marL="339725" indent="-339725">
              <a:spcBef>
                <a:spcPts val="800"/>
              </a:spcBef>
              <a:buClr>
                <a:srgbClr val="5FAFFF"/>
              </a:buClr>
              <a:buSzPct val="8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3200" dirty="0"/>
              <a:t>most common stream mode </a:t>
            </a:r>
          </a:p>
          <a:p>
            <a:pPr marL="339725" indent="-339725">
              <a:spcBef>
                <a:spcPts val="800"/>
              </a:spcBef>
              <a:buClr>
                <a:srgbClr val="5FAFFF"/>
              </a:buClr>
              <a:buSzPct val="8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3200" dirty="0"/>
              <a:t>appropriate when data arrives in bits/bytes </a:t>
            </a:r>
          </a:p>
          <a:p>
            <a:pPr marL="339725" indent="-339725">
              <a:spcBef>
                <a:spcPts val="800"/>
              </a:spcBef>
              <a:buClr>
                <a:srgbClr val="5FAFFF"/>
              </a:buClr>
              <a:buSzPct val="8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3200" dirty="0"/>
              <a:t>limitation is need to stall while do block encryption after every s-bits </a:t>
            </a:r>
          </a:p>
          <a:p>
            <a:pPr marL="339725" indent="-339725">
              <a:spcBef>
                <a:spcPts val="800"/>
              </a:spcBef>
              <a:buClr>
                <a:srgbClr val="5FAFFF"/>
              </a:buClr>
              <a:buSzPct val="8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3200" dirty="0"/>
              <a:t>note that the block cipher is used in </a:t>
            </a:r>
            <a:r>
              <a:rPr lang="en-AU" sz="3200" b="1" dirty="0"/>
              <a:t>encryption</a:t>
            </a:r>
            <a:r>
              <a:rPr lang="en-AU" sz="3200" dirty="0"/>
              <a:t> mode at </a:t>
            </a:r>
            <a:r>
              <a:rPr lang="en-AU" sz="3200" b="1" dirty="0"/>
              <a:t>both</a:t>
            </a:r>
            <a:r>
              <a:rPr lang="en-AU" sz="3200" dirty="0"/>
              <a:t> ends (XOR) </a:t>
            </a:r>
          </a:p>
          <a:p>
            <a:pPr marL="339725" indent="-339725">
              <a:spcBef>
                <a:spcPts val="800"/>
              </a:spcBef>
              <a:buClr>
                <a:srgbClr val="5FAFFF"/>
              </a:buClr>
              <a:buSzPct val="8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3200" dirty="0"/>
              <a:t>errors propagate for several blocks after the error </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ext Box 1"/>
          <p:cNvSpPr txBox="1">
            <a:spLocks noChangeArrowheads="1"/>
          </p:cNvSpPr>
          <p:nvPr/>
        </p:nvSpPr>
        <p:spPr bwMode="auto">
          <a:xfrm>
            <a:off x="685800" y="0"/>
            <a:ext cx="8229600" cy="1139825"/>
          </a:xfrm>
          <a:prstGeom prst="rect">
            <a:avLst/>
          </a:prstGeom>
          <a:noFill/>
          <a:ln w="9525">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sz="4400" b="1" dirty="0">
                <a:solidFill>
                  <a:schemeClr val="bg1"/>
                </a:solidFill>
              </a:rPr>
              <a:t>Output </a:t>
            </a:r>
            <a:r>
              <a:rPr lang="en-AU" sz="4400" b="1" dirty="0" err="1">
                <a:solidFill>
                  <a:schemeClr val="bg1"/>
                </a:solidFill>
              </a:rPr>
              <a:t>FeedBack</a:t>
            </a:r>
            <a:r>
              <a:rPr lang="en-AU" sz="4400" b="1" dirty="0">
                <a:solidFill>
                  <a:schemeClr val="bg1"/>
                </a:solidFill>
              </a:rPr>
              <a:t> (OFB)</a:t>
            </a:r>
          </a:p>
        </p:txBody>
      </p:sp>
      <p:sp>
        <p:nvSpPr>
          <p:cNvPr id="23554" name="Text Box 2"/>
          <p:cNvSpPr txBox="1">
            <a:spLocks noChangeArrowheads="1"/>
          </p:cNvSpPr>
          <p:nvPr/>
        </p:nvSpPr>
        <p:spPr bwMode="auto">
          <a:xfrm>
            <a:off x="457200" y="1139825"/>
            <a:ext cx="8458200" cy="5121275"/>
          </a:xfrm>
          <a:prstGeom prst="rect">
            <a:avLst/>
          </a:prstGeom>
          <a:noFill/>
          <a:ln w="9525">
            <a:noFill/>
            <a:round/>
            <a:headEnd/>
            <a:tailEnd/>
          </a:ln>
          <a:effectLst/>
        </p:spPr>
        <p:txBody>
          <a:bodyPr/>
          <a:lstStyle/>
          <a:p>
            <a:pPr marL="339725" indent="-339725">
              <a:lnSpc>
                <a:spcPct val="90000"/>
              </a:lnSpc>
              <a:spcBef>
                <a:spcPts val="800"/>
              </a:spcBef>
              <a:buClr>
                <a:srgbClr val="5FAFFF"/>
              </a:buClr>
              <a:buSzPct val="8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3200" dirty="0"/>
              <a:t>message is treated as a stream of bits </a:t>
            </a:r>
          </a:p>
          <a:p>
            <a:pPr marL="339725" indent="-339725">
              <a:lnSpc>
                <a:spcPct val="90000"/>
              </a:lnSpc>
              <a:spcBef>
                <a:spcPts val="800"/>
              </a:spcBef>
              <a:buClr>
                <a:srgbClr val="5FAFFF"/>
              </a:buClr>
              <a:buSzPct val="8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3200" dirty="0"/>
              <a:t>output of cipher is added to message </a:t>
            </a:r>
          </a:p>
          <a:p>
            <a:pPr marL="339725" indent="-339725">
              <a:lnSpc>
                <a:spcPct val="90000"/>
              </a:lnSpc>
              <a:spcBef>
                <a:spcPts val="800"/>
              </a:spcBef>
              <a:buClr>
                <a:srgbClr val="5FAFFF"/>
              </a:buClr>
              <a:buSzPct val="8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3200" dirty="0"/>
              <a:t>output is then feed back (hence name) </a:t>
            </a:r>
          </a:p>
          <a:p>
            <a:pPr lvl="1" indent="-282575">
              <a:lnSpc>
                <a:spcPct val="90000"/>
              </a:lnSpc>
              <a:spcBef>
                <a:spcPts val="600"/>
              </a:spcBef>
              <a:buClrTx/>
              <a:buSzPct val="5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2400" dirty="0" err="1">
                <a:latin typeface="Courier New" pitchFamily="49" charset="0"/>
              </a:rPr>
              <a:t>O</a:t>
            </a:r>
            <a:r>
              <a:rPr lang="en-AU" sz="2400" baseline="-25000" dirty="0" err="1">
                <a:latin typeface="Courier New" pitchFamily="49" charset="0"/>
              </a:rPr>
              <a:t>i</a:t>
            </a:r>
            <a:r>
              <a:rPr lang="en-AU" sz="2400" dirty="0">
                <a:latin typeface="Courier New" pitchFamily="49" charset="0"/>
              </a:rPr>
              <a:t> = E</a:t>
            </a:r>
            <a:r>
              <a:rPr lang="en-AU" sz="2400" baseline="-25000" dirty="0">
                <a:latin typeface="Courier New" pitchFamily="49" charset="0"/>
              </a:rPr>
              <a:t>K</a:t>
            </a:r>
            <a:r>
              <a:rPr lang="en-AU" sz="2400" dirty="0">
                <a:latin typeface="Courier New" pitchFamily="49" charset="0"/>
              </a:rPr>
              <a:t>(O</a:t>
            </a:r>
            <a:r>
              <a:rPr lang="en-AU" sz="2400" baseline="-25000" dirty="0">
                <a:latin typeface="Courier New" pitchFamily="49" charset="0"/>
              </a:rPr>
              <a:t>i-1</a:t>
            </a:r>
            <a:r>
              <a:rPr lang="en-AU" sz="2400" dirty="0">
                <a:latin typeface="Courier New" pitchFamily="49" charset="0"/>
              </a:rPr>
              <a:t>)</a:t>
            </a:r>
          </a:p>
          <a:p>
            <a:pPr lvl="1" indent="-282575">
              <a:lnSpc>
                <a:spcPct val="90000"/>
              </a:lnSpc>
              <a:spcBef>
                <a:spcPts val="600"/>
              </a:spcBef>
              <a:buClrTx/>
              <a:buSzPct val="5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2400" dirty="0" err="1">
                <a:latin typeface="Courier New" pitchFamily="49" charset="0"/>
              </a:rPr>
              <a:t>C</a:t>
            </a:r>
            <a:r>
              <a:rPr lang="en-AU" sz="2400" baseline="-25000" dirty="0" err="1">
                <a:latin typeface="Courier New" pitchFamily="49" charset="0"/>
              </a:rPr>
              <a:t>i</a:t>
            </a:r>
            <a:r>
              <a:rPr lang="en-AU" sz="2400" dirty="0">
                <a:latin typeface="Courier New" pitchFamily="49" charset="0"/>
              </a:rPr>
              <a:t> = P</a:t>
            </a:r>
            <a:r>
              <a:rPr lang="en-AU" sz="2400" baseline="-25000" dirty="0">
                <a:latin typeface="Courier New" pitchFamily="49" charset="0"/>
              </a:rPr>
              <a:t>i</a:t>
            </a:r>
            <a:r>
              <a:rPr lang="en-AU" sz="2400" dirty="0">
                <a:latin typeface="Courier New" pitchFamily="49" charset="0"/>
              </a:rPr>
              <a:t> XOR </a:t>
            </a:r>
            <a:r>
              <a:rPr lang="en-AU" sz="2400" dirty="0" err="1">
                <a:latin typeface="Courier New" pitchFamily="49" charset="0"/>
              </a:rPr>
              <a:t>O</a:t>
            </a:r>
            <a:r>
              <a:rPr lang="en-AU" sz="2400" baseline="-25000" dirty="0" err="1">
                <a:latin typeface="Courier New" pitchFamily="49" charset="0"/>
              </a:rPr>
              <a:t>i</a:t>
            </a:r>
            <a:r>
              <a:rPr lang="en-AU" sz="2400" dirty="0">
                <a:latin typeface="Courier New" pitchFamily="49" charset="0"/>
              </a:rPr>
              <a:t> </a:t>
            </a:r>
          </a:p>
          <a:p>
            <a:pPr lvl="1" indent="-282575">
              <a:lnSpc>
                <a:spcPct val="90000"/>
              </a:lnSpc>
              <a:spcBef>
                <a:spcPts val="600"/>
              </a:spcBef>
              <a:buClrTx/>
              <a:buSzPct val="5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2400" dirty="0">
                <a:latin typeface="Courier New" pitchFamily="49" charset="0"/>
              </a:rPr>
              <a:t>O</a:t>
            </a:r>
            <a:r>
              <a:rPr lang="en-AU" sz="2400" baseline="-25000" dirty="0">
                <a:latin typeface="Courier New" pitchFamily="49" charset="0"/>
              </a:rPr>
              <a:t>-1</a:t>
            </a:r>
            <a:r>
              <a:rPr lang="en-AU" sz="2400" dirty="0">
                <a:latin typeface="Courier New" pitchFamily="49" charset="0"/>
              </a:rPr>
              <a:t> = IV</a:t>
            </a:r>
          </a:p>
          <a:p>
            <a:pPr marL="339725" indent="-339725">
              <a:lnSpc>
                <a:spcPct val="90000"/>
              </a:lnSpc>
              <a:spcBef>
                <a:spcPts val="800"/>
              </a:spcBef>
              <a:buClr>
                <a:srgbClr val="5FAFFF"/>
              </a:buClr>
              <a:buSzPct val="8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3200" dirty="0"/>
              <a:t>feedback is independent of message </a:t>
            </a:r>
          </a:p>
          <a:p>
            <a:pPr marL="339725" indent="-339725">
              <a:lnSpc>
                <a:spcPct val="90000"/>
              </a:lnSpc>
              <a:spcBef>
                <a:spcPts val="800"/>
              </a:spcBef>
              <a:buClr>
                <a:srgbClr val="5FAFFF"/>
              </a:buClr>
              <a:buSzPct val="8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3200" dirty="0"/>
              <a:t>can be computed in advance</a:t>
            </a:r>
          </a:p>
          <a:p>
            <a:pPr marL="339725" indent="-339725">
              <a:lnSpc>
                <a:spcPct val="90000"/>
              </a:lnSpc>
              <a:spcBef>
                <a:spcPts val="800"/>
              </a:spcBef>
              <a:buClr>
                <a:srgbClr val="5FAFFF"/>
              </a:buClr>
              <a:buSzPct val="8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dirty="0"/>
              <a:t>uses: stream encryption on noisy channels</a:t>
            </a:r>
          </a:p>
          <a:p>
            <a:pPr marL="339725" indent="-339725">
              <a:lnSpc>
                <a:spcPct val="90000"/>
              </a:lnSpc>
              <a:spcBef>
                <a:spcPts val="800"/>
              </a:spcBef>
              <a:buClrTx/>
              <a:buSzPct val="8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dirty="0"/>
              <a:t>      Why noisy channels?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2355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additive="repl">
                                        <p:cTn id="10" dur="1" fill="hold">
                                          <p:stCondLst>
                                            <p:cond delay="0"/>
                                          </p:stCondLst>
                                        </p:cTn>
                                        <p:tgtEl>
                                          <p:spTgt spid="2355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additive="repl">
                                        <p:cTn id="14" dur="1" fill="hold">
                                          <p:stCondLst>
                                            <p:cond delay="0"/>
                                          </p:stCondLst>
                                        </p:cTn>
                                        <p:tgtEl>
                                          <p:spTgt spid="2355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additive="repl">
                                        <p:cTn id="18" dur="1" fill="hold">
                                          <p:stCondLst>
                                            <p:cond delay="0"/>
                                          </p:stCondLst>
                                        </p:cTn>
                                        <p:tgtEl>
                                          <p:spTgt spid="2355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additive="repl">
                                        <p:cTn id="22" dur="1" fill="hold">
                                          <p:stCondLst>
                                            <p:cond delay="0"/>
                                          </p:stCondLst>
                                        </p:cTn>
                                        <p:tgtEl>
                                          <p:spTgt spid="2355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fill="hold" nodeType="clickEffect">
                                  <p:stCondLst>
                                    <p:cond delay="0"/>
                                  </p:stCondLst>
                                  <p:childTnLst>
                                    <p:set>
                                      <p:cBhvr additive="repl">
                                        <p:cTn id="26" dur="1" fill="hold">
                                          <p:stCondLst>
                                            <p:cond delay="0"/>
                                          </p:stCondLst>
                                        </p:cTn>
                                        <p:tgtEl>
                                          <p:spTgt spid="2355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fill="hold" nodeType="clickEffect">
                                  <p:stCondLst>
                                    <p:cond delay="0"/>
                                  </p:stCondLst>
                                  <p:childTnLst>
                                    <p:set>
                                      <p:cBhvr additive="repl">
                                        <p:cTn id="30" dur="1" fill="hold">
                                          <p:stCondLst>
                                            <p:cond delay="0"/>
                                          </p:stCondLst>
                                        </p:cTn>
                                        <p:tgtEl>
                                          <p:spTgt spid="2355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 Box 1"/>
          <p:cNvSpPr txBox="1">
            <a:spLocks noChangeArrowheads="1"/>
          </p:cNvSpPr>
          <p:nvPr/>
        </p:nvSpPr>
        <p:spPr bwMode="auto">
          <a:xfrm>
            <a:off x="1021977" y="0"/>
            <a:ext cx="8229600" cy="1139825"/>
          </a:xfrm>
          <a:prstGeom prst="rect">
            <a:avLst/>
          </a:prstGeom>
          <a:noFill/>
          <a:ln w="9525">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a:solidFill>
                  <a:schemeClr val="bg1"/>
                </a:solidFill>
              </a:rPr>
              <a:t>Multiple Encryption &amp; DES</a:t>
            </a:r>
          </a:p>
        </p:txBody>
      </p:sp>
      <p:sp>
        <p:nvSpPr>
          <p:cNvPr id="6146" name="Text Box 2"/>
          <p:cNvSpPr txBox="1">
            <a:spLocks noChangeArrowheads="1"/>
          </p:cNvSpPr>
          <p:nvPr/>
        </p:nvSpPr>
        <p:spPr bwMode="auto">
          <a:xfrm>
            <a:off x="457200" y="1676400"/>
            <a:ext cx="8229600" cy="4454525"/>
          </a:xfrm>
          <a:prstGeom prst="rect">
            <a:avLst/>
          </a:prstGeom>
          <a:noFill/>
          <a:ln w="9525">
            <a:noFill/>
            <a:round/>
            <a:headEnd/>
            <a:tailEnd/>
          </a:ln>
          <a:effectLst/>
        </p:spPr>
        <p:txBody>
          <a:bodyPr/>
          <a:lstStyle/>
          <a:p>
            <a:pPr marL="339725" indent="-339725">
              <a:spcBef>
                <a:spcPts val="800"/>
              </a:spcBef>
              <a:buClr>
                <a:srgbClr val="5FAFFF"/>
              </a:buClr>
              <a:buSzPct val="8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3200" dirty="0"/>
              <a:t>clear a replacement for DES was needed</a:t>
            </a:r>
          </a:p>
          <a:p>
            <a:pPr marL="739775" lvl="1" indent="-282575">
              <a:spcBef>
                <a:spcPts val="700"/>
              </a:spcBef>
              <a:buClr>
                <a:srgbClr val="D9D9FF"/>
              </a:buClr>
              <a:buSzPct val="5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a:t>theoretical attacks that can break it</a:t>
            </a:r>
          </a:p>
          <a:p>
            <a:pPr marL="739775" lvl="1" indent="-282575">
              <a:spcBef>
                <a:spcPts val="700"/>
              </a:spcBef>
              <a:buClr>
                <a:srgbClr val="D9D9FF"/>
              </a:buClr>
              <a:buSzPct val="5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a:t>demonstrated exhaustive key search attacks</a:t>
            </a:r>
          </a:p>
          <a:p>
            <a:pPr marL="339725" indent="-339725">
              <a:spcBef>
                <a:spcPts val="800"/>
              </a:spcBef>
              <a:buClr>
                <a:srgbClr val="5FAFFF"/>
              </a:buClr>
              <a:buSzPct val="8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3200" dirty="0"/>
              <a:t>AES is a new cipher alternative</a:t>
            </a:r>
          </a:p>
          <a:p>
            <a:pPr marL="339725" indent="-339725">
              <a:spcBef>
                <a:spcPts val="800"/>
              </a:spcBef>
              <a:buClr>
                <a:srgbClr val="5FAFFF"/>
              </a:buClr>
              <a:buSzPct val="8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dirty="0"/>
              <a:t>prior to this alternative was to use multiple encryption with DES implementations</a:t>
            </a:r>
          </a:p>
          <a:p>
            <a:pPr marL="339725" indent="-339725">
              <a:spcBef>
                <a:spcPts val="800"/>
              </a:spcBef>
              <a:buClr>
                <a:srgbClr val="5FAFFF"/>
              </a:buClr>
              <a:buSzPct val="8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dirty="0"/>
              <a:t>Triple-DES is the chosen form</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ext Box 1"/>
          <p:cNvSpPr txBox="1">
            <a:spLocks noChangeArrowheads="1"/>
          </p:cNvSpPr>
          <p:nvPr/>
        </p:nvSpPr>
        <p:spPr bwMode="auto">
          <a:xfrm>
            <a:off x="0" y="304800"/>
            <a:ext cx="2895600" cy="5818188"/>
          </a:xfrm>
          <a:prstGeom prst="rect">
            <a:avLst/>
          </a:prstGeom>
          <a:noFill/>
          <a:ln w="9525">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sz="4400" b="1" dirty="0"/>
              <a:t>Output </a:t>
            </a:r>
            <a:r>
              <a:rPr lang="en-AU" sz="4400" b="1" dirty="0" err="1"/>
              <a:t>FeedBack</a:t>
            </a:r>
            <a:r>
              <a:rPr lang="en-AU" sz="4400" b="1" dirty="0"/>
              <a:t> (OFB)</a:t>
            </a:r>
          </a:p>
        </p:txBody>
      </p:sp>
      <p:pic>
        <p:nvPicPr>
          <p:cNvPr id="24578" name="Picture 2"/>
          <p:cNvPicPr>
            <a:picLocks noChangeAspect="1" noChangeArrowheads="1"/>
          </p:cNvPicPr>
          <p:nvPr/>
        </p:nvPicPr>
        <p:blipFill>
          <a:blip r:embed="rId3"/>
          <a:srcRect/>
          <a:stretch>
            <a:fillRect/>
          </a:stretch>
        </p:blipFill>
        <p:spPr bwMode="auto">
          <a:xfrm>
            <a:off x="2814638" y="152400"/>
            <a:ext cx="6229350" cy="6411913"/>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ext Box 1"/>
          <p:cNvSpPr txBox="1">
            <a:spLocks noChangeArrowheads="1"/>
          </p:cNvSpPr>
          <p:nvPr/>
        </p:nvSpPr>
        <p:spPr bwMode="auto">
          <a:xfrm>
            <a:off x="914400" y="192089"/>
            <a:ext cx="8229600" cy="791886"/>
          </a:xfrm>
          <a:prstGeom prst="rect">
            <a:avLst/>
          </a:prstGeom>
          <a:noFill/>
          <a:ln w="9525">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sz="4000" b="1" dirty="0">
                <a:solidFill>
                  <a:schemeClr val="bg1"/>
                </a:solidFill>
              </a:rPr>
              <a:t>Advantages and Limitations of OFB</a:t>
            </a:r>
          </a:p>
        </p:txBody>
      </p:sp>
      <p:sp>
        <p:nvSpPr>
          <p:cNvPr id="25602" name="Text Box 2"/>
          <p:cNvSpPr txBox="1">
            <a:spLocks noChangeArrowheads="1"/>
          </p:cNvSpPr>
          <p:nvPr/>
        </p:nvSpPr>
        <p:spPr bwMode="auto">
          <a:xfrm>
            <a:off x="457200" y="983975"/>
            <a:ext cx="8507413" cy="4921250"/>
          </a:xfrm>
          <a:prstGeom prst="rect">
            <a:avLst/>
          </a:prstGeom>
          <a:noFill/>
          <a:ln w="9525">
            <a:noFill/>
            <a:round/>
            <a:headEnd/>
            <a:tailEnd/>
          </a:ln>
          <a:effectLst/>
        </p:spPr>
        <p:txBody>
          <a:bodyPr/>
          <a:lstStyle/>
          <a:p>
            <a:pPr marL="339725" indent="-339725">
              <a:lnSpc>
                <a:spcPct val="90000"/>
              </a:lnSpc>
              <a:spcBef>
                <a:spcPts val="700"/>
              </a:spcBef>
              <a:buClr>
                <a:srgbClr val="5FAFFF"/>
              </a:buClr>
              <a:buSzPct val="8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2800" dirty="0"/>
              <a:t>needs an IV which is unique for each use </a:t>
            </a:r>
          </a:p>
          <a:p>
            <a:pPr marL="739775" lvl="1" indent="-282575">
              <a:lnSpc>
                <a:spcPct val="90000"/>
              </a:lnSpc>
              <a:spcBef>
                <a:spcPts val="700"/>
              </a:spcBef>
              <a:buClr>
                <a:srgbClr val="D9D9FF"/>
              </a:buClr>
              <a:buSzPct val="5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2800" dirty="0"/>
              <a:t>if ever reuse attacker can recover outputs...</a:t>
            </a:r>
          </a:p>
          <a:p>
            <a:pPr marL="739775" lvl="1" indent="-282575">
              <a:lnSpc>
                <a:spcPct val="90000"/>
              </a:lnSpc>
              <a:spcBef>
                <a:spcPts val="700"/>
              </a:spcBef>
              <a:buClr>
                <a:srgbClr val="D9D9FF"/>
              </a:buClr>
              <a:buSzPct val="5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2800" dirty="0"/>
              <a:t>OTP</a:t>
            </a:r>
          </a:p>
          <a:p>
            <a:pPr marL="339725" indent="-339725">
              <a:lnSpc>
                <a:spcPct val="90000"/>
              </a:lnSpc>
              <a:spcBef>
                <a:spcPts val="700"/>
              </a:spcBef>
              <a:buClr>
                <a:srgbClr val="5FAFFF"/>
              </a:buClr>
              <a:buSzPct val="8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2800" dirty="0"/>
              <a:t>can pre-compute</a:t>
            </a:r>
          </a:p>
          <a:p>
            <a:pPr marL="339725" indent="-339725">
              <a:lnSpc>
                <a:spcPct val="90000"/>
              </a:lnSpc>
              <a:spcBef>
                <a:spcPts val="700"/>
              </a:spcBef>
              <a:buClr>
                <a:srgbClr val="5FAFFF"/>
              </a:buClr>
              <a:buSzPct val="8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2800" dirty="0"/>
              <a:t>bit errors do not propagate </a:t>
            </a:r>
          </a:p>
          <a:p>
            <a:pPr marL="339725" indent="-339725">
              <a:lnSpc>
                <a:spcPct val="90000"/>
              </a:lnSpc>
              <a:spcBef>
                <a:spcPts val="700"/>
              </a:spcBef>
              <a:buClr>
                <a:srgbClr val="5FAFFF"/>
              </a:buClr>
              <a:buSzPct val="8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2800" dirty="0"/>
              <a:t>more vulnerable to message stream modification...</a:t>
            </a:r>
          </a:p>
          <a:p>
            <a:pPr marL="739775" lvl="1" indent="-282575">
              <a:lnSpc>
                <a:spcPct val="90000"/>
              </a:lnSpc>
              <a:spcBef>
                <a:spcPts val="600"/>
              </a:spcBef>
              <a:buClr>
                <a:srgbClr val="D9D9FF"/>
              </a:buClr>
              <a:buSzPct val="5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2400" dirty="0"/>
              <a:t>change arbitrary bits by changing </a:t>
            </a:r>
            <a:r>
              <a:rPr lang="en-AU" sz="2400" dirty="0" err="1"/>
              <a:t>ciphertext</a:t>
            </a:r>
            <a:endParaRPr lang="en-AU" sz="2400" dirty="0"/>
          </a:p>
          <a:p>
            <a:pPr marL="339725" indent="-339725">
              <a:lnSpc>
                <a:spcPct val="90000"/>
              </a:lnSpc>
              <a:spcBef>
                <a:spcPts val="700"/>
              </a:spcBef>
              <a:buClr>
                <a:srgbClr val="5FAFFF"/>
              </a:buClr>
              <a:buSzPct val="8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2800" dirty="0"/>
              <a:t>sender &amp; receiver must remain in sync</a:t>
            </a:r>
          </a:p>
          <a:p>
            <a:pPr marL="339725" indent="-339725">
              <a:lnSpc>
                <a:spcPct val="90000"/>
              </a:lnSpc>
              <a:spcBef>
                <a:spcPts val="700"/>
              </a:spcBef>
              <a:buClr>
                <a:srgbClr val="5FAFFF"/>
              </a:buClr>
              <a:buSzPct val="8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2800" dirty="0"/>
              <a:t>only use with full block feedback</a:t>
            </a:r>
          </a:p>
          <a:p>
            <a:pPr marL="739775" lvl="1" indent="-282575">
              <a:lnSpc>
                <a:spcPct val="90000"/>
              </a:lnSpc>
              <a:spcBef>
                <a:spcPts val="600"/>
              </a:spcBef>
              <a:buClr>
                <a:srgbClr val="D9D9FF"/>
              </a:buClr>
              <a:buSzPct val="5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2400" dirty="0"/>
              <a:t>subsequent research has shown that only </a:t>
            </a:r>
            <a:r>
              <a:rPr lang="en-AU" sz="2400" b="1" dirty="0"/>
              <a:t>full block feedback</a:t>
            </a:r>
            <a:r>
              <a:rPr lang="en-AU" sz="2400" dirty="0"/>
              <a:t> (</a:t>
            </a:r>
            <a:r>
              <a:rPr lang="en-AU" sz="2400" dirty="0" err="1"/>
              <a:t>ie</a:t>
            </a:r>
            <a:r>
              <a:rPr lang="en-AU" sz="2400" dirty="0"/>
              <a:t> CFB-64 or CFB-128) should ever be used</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2560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additive="repl">
                                        <p:cTn id="10" dur="1" fill="hold">
                                          <p:stCondLst>
                                            <p:cond delay="0"/>
                                          </p:stCondLst>
                                        </p:cTn>
                                        <p:tgtEl>
                                          <p:spTgt spid="2560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additive="repl">
                                        <p:cTn id="14" dur="1" fill="hold">
                                          <p:stCondLst>
                                            <p:cond delay="0"/>
                                          </p:stCondLst>
                                        </p:cTn>
                                        <p:tgtEl>
                                          <p:spTgt spid="2560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additive="repl">
                                        <p:cTn id="18" dur="1" fill="hold">
                                          <p:stCondLst>
                                            <p:cond delay="0"/>
                                          </p:stCondLst>
                                        </p:cTn>
                                        <p:tgtEl>
                                          <p:spTgt spid="2560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additive="repl">
                                        <p:cTn id="22" dur="1" fill="hold">
                                          <p:stCondLst>
                                            <p:cond delay="0"/>
                                          </p:stCondLst>
                                        </p:cTn>
                                        <p:tgtEl>
                                          <p:spTgt spid="2560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additive="repl">
                                        <p:cTn id="26" dur="1" fill="hold">
                                          <p:stCondLst>
                                            <p:cond delay="0"/>
                                          </p:stCondLst>
                                        </p:cTn>
                                        <p:tgtEl>
                                          <p:spTgt spid="25602">
                                            <p:txEl>
                                              <p:pRg st="6" end="6"/>
                                            </p:txEl>
                                          </p:spTgt>
                                        </p:tgtEl>
                                        <p:attrNameLst>
                                          <p:attrName>style.visibility</p:attrName>
                                        </p:attrNameLst>
                                      </p:cBhvr>
                                      <p:to>
                                        <p:strVal val="visible"/>
                                      </p:to>
                                    </p:set>
                                    <p:animEffect transition="in" filter="checkerboard(across)">
                                      <p:cBhvr additive="repl">
                                        <p:cTn id="27" dur="500"/>
                                        <p:tgtEl>
                                          <p:spTgt spid="2560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fill="hold" nodeType="clickEffect">
                                  <p:stCondLst>
                                    <p:cond delay="0"/>
                                  </p:stCondLst>
                                  <p:childTnLst>
                                    <p:set>
                                      <p:cBhvr additive="repl">
                                        <p:cTn id="31" dur="1" fill="hold">
                                          <p:stCondLst>
                                            <p:cond delay="0"/>
                                          </p:stCondLst>
                                        </p:cTn>
                                        <p:tgtEl>
                                          <p:spTgt spid="25602">
                                            <p:txEl>
                                              <p:pRg st="7" end="7"/>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fill="hold" nodeType="clickEffect">
                                  <p:stCondLst>
                                    <p:cond delay="0"/>
                                  </p:stCondLst>
                                  <p:childTnLst>
                                    <p:set>
                                      <p:cBhvr additive="repl">
                                        <p:cTn id="35" dur="1" fill="hold">
                                          <p:stCondLst>
                                            <p:cond delay="0"/>
                                          </p:stCondLst>
                                        </p:cTn>
                                        <p:tgtEl>
                                          <p:spTgt spid="25602">
                                            <p:txEl>
                                              <p:pRg st="8" end="8"/>
                                            </p:txEl>
                                          </p:spTgt>
                                        </p:tgtEl>
                                        <p:attrNameLst>
                                          <p:attrName>style.visibility</p:attrName>
                                        </p:attrNameLst>
                                      </p:cBhvr>
                                      <p:to>
                                        <p:strVal val="visible"/>
                                      </p:to>
                                    </p:set>
                                  </p:childTnLst>
                                </p:cTn>
                              </p:par>
                              <p:par>
                                <p:cTn id="36" presetID="1" presetClass="entr" fill="hold" nodeType="withEffect">
                                  <p:stCondLst>
                                    <p:cond delay="0"/>
                                  </p:stCondLst>
                                  <p:childTnLst>
                                    <p:set>
                                      <p:cBhvr additive="repl">
                                        <p:cTn id="37" dur="1" fill="hold">
                                          <p:stCondLst>
                                            <p:cond delay="0"/>
                                          </p:stCondLst>
                                        </p:cTn>
                                        <p:tgtEl>
                                          <p:spTgt spid="2560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ext Box 1"/>
          <p:cNvSpPr txBox="1">
            <a:spLocks noChangeArrowheads="1"/>
          </p:cNvSpPr>
          <p:nvPr/>
        </p:nvSpPr>
        <p:spPr bwMode="auto">
          <a:xfrm>
            <a:off x="457200" y="119270"/>
            <a:ext cx="8229600" cy="686283"/>
          </a:xfrm>
          <a:prstGeom prst="rect">
            <a:avLst/>
          </a:prstGeom>
          <a:noFill/>
          <a:ln w="9525">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a:solidFill>
                  <a:schemeClr val="bg1"/>
                </a:solidFill>
              </a:rPr>
              <a:t>Counter (CTR)</a:t>
            </a:r>
          </a:p>
        </p:txBody>
      </p:sp>
      <p:sp>
        <p:nvSpPr>
          <p:cNvPr id="26626" name="Text Box 2"/>
          <p:cNvSpPr txBox="1">
            <a:spLocks noChangeArrowheads="1"/>
          </p:cNvSpPr>
          <p:nvPr/>
        </p:nvSpPr>
        <p:spPr bwMode="auto">
          <a:xfrm>
            <a:off x="457200" y="1676400"/>
            <a:ext cx="8229600" cy="4984750"/>
          </a:xfrm>
          <a:prstGeom prst="rect">
            <a:avLst/>
          </a:prstGeom>
          <a:noFill/>
          <a:ln w="9525">
            <a:noFill/>
            <a:round/>
            <a:headEnd/>
            <a:tailEnd/>
          </a:ln>
          <a:effectLst/>
        </p:spPr>
        <p:txBody>
          <a:bodyPr/>
          <a:lstStyle/>
          <a:p>
            <a:pPr marL="339725" indent="-339725">
              <a:spcBef>
                <a:spcPts val="800"/>
              </a:spcBef>
              <a:buClr>
                <a:srgbClr val="5FAFFF"/>
              </a:buClr>
              <a:buSzPct val="8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dirty="0"/>
              <a:t>similar to OFB but encrypts counter value rather than any feedback value</a:t>
            </a:r>
          </a:p>
          <a:p>
            <a:pPr lvl="1" indent="-282575">
              <a:spcBef>
                <a:spcPts val="700"/>
              </a:spcBef>
              <a:buClrTx/>
              <a:buSzPct val="5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2800" dirty="0" err="1">
                <a:latin typeface="Courier New" pitchFamily="49" charset="0"/>
              </a:rPr>
              <a:t>O</a:t>
            </a:r>
            <a:r>
              <a:rPr lang="en-AU" sz="2800" baseline="-25000" dirty="0" err="1">
                <a:latin typeface="Courier New" pitchFamily="49" charset="0"/>
              </a:rPr>
              <a:t>i</a:t>
            </a:r>
            <a:r>
              <a:rPr lang="en-AU" sz="2800" dirty="0">
                <a:latin typeface="Courier New" pitchFamily="49" charset="0"/>
              </a:rPr>
              <a:t> = E</a:t>
            </a:r>
            <a:r>
              <a:rPr lang="en-AU" sz="2800" baseline="-25000" dirty="0">
                <a:latin typeface="Courier New" pitchFamily="49" charset="0"/>
              </a:rPr>
              <a:t>K</a:t>
            </a:r>
            <a:r>
              <a:rPr lang="en-AU" sz="2800" dirty="0">
                <a:latin typeface="Courier New" pitchFamily="49" charset="0"/>
              </a:rPr>
              <a:t>(</a:t>
            </a:r>
            <a:r>
              <a:rPr lang="en-AU" sz="2800" dirty="0" err="1">
                <a:latin typeface="Courier New" pitchFamily="49" charset="0"/>
              </a:rPr>
              <a:t>i</a:t>
            </a:r>
            <a:r>
              <a:rPr lang="en-AU" sz="2800" dirty="0">
                <a:latin typeface="Courier New" pitchFamily="49" charset="0"/>
              </a:rPr>
              <a:t>)</a:t>
            </a:r>
          </a:p>
          <a:p>
            <a:pPr lvl="1" indent="-282575">
              <a:spcBef>
                <a:spcPts val="700"/>
              </a:spcBef>
              <a:buClrTx/>
              <a:buSzPct val="5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2800" dirty="0" err="1">
                <a:latin typeface="Courier New" pitchFamily="49" charset="0"/>
              </a:rPr>
              <a:t>C</a:t>
            </a:r>
            <a:r>
              <a:rPr lang="en-AU" sz="2800" baseline="-25000" dirty="0" err="1">
                <a:latin typeface="Courier New" pitchFamily="49" charset="0"/>
              </a:rPr>
              <a:t>i</a:t>
            </a:r>
            <a:r>
              <a:rPr lang="en-AU" sz="2800" dirty="0">
                <a:latin typeface="Courier New" pitchFamily="49" charset="0"/>
              </a:rPr>
              <a:t> = P</a:t>
            </a:r>
            <a:r>
              <a:rPr lang="en-AU" sz="2800" baseline="-25000" dirty="0">
                <a:latin typeface="Courier New" pitchFamily="49" charset="0"/>
              </a:rPr>
              <a:t>i</a:t>
            </a:r>
            <a:r>
              <a:rPr lang="en-AU" sz="2800" dirty="0">
                <a:latin typeface="Courier New" pitchFamily="49" charset="0"/>
              </a:rPr>
              <a:t> XOR </a:t>
            </a:r>
            <a:r>
              <a:rPr lang="en-AU" sz="2800" dirty="0" err="1">
                <a:latin typeface="Courier New" pitchFamily="49" charset="0"/>
              </a:rPr>
              <a:t>O</a:t>
            </a:r>
            <a:r>
              <a:rPr lang="en-AU" sz="2800" baseline="-25000" dirty="0" err="1">
                <a:latin typeface="Courier New" pitchFamily="49" charset="0"/>
              </a:rPr>
              <a:t>i</a:t>
            </a:r>
            <a:r>
              <a:rPr lang="en-AU" sz="2800" dirty="0">
                <a:latin typeface="Courier New" pitchFamily="49" charset="0"/>
              </a:rPr>
              <a:t> </a:t>
            </a:r>
          </a:p>
          <a:p>
            <a:pPr marL="339725" indent="-339725">
              <a:spcBef>
                <a:spcPts val="800"/>
              </a:spcBef>
              <a:buClr>
                <a:srgbClr val="5FAFFF"/>
              </a:buClr>
              <a:buSzPct val="8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dirty="0"/>
              <a:t>must have a different key &amp; counter value for every plaintext block (never reused)</a:t>
            </a:r>
          </a:p>
          <a:p>
            <a:pPr lvl="1" indent="-282575">
              <a:spcBef>
                <a:spcPts val="700"/>
              </a:spcBef>
              <a:buClr>
                <a:srgbClr val="D9D9FF"/>
              </a:buClr>
              <a:buSzPct val="5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a:t>again, OTP issue</a:t>
            </a:r>
          </a:p>
          <a:p>
            <a:pPr marL="339725" indent="-339725">
              <a:spcBef>
                <a:spcPts val="800"/>
              </a:spcBef>
              <a:buClr>
                <a:srgbClr val="5FAFFF"/>
              </a:buClr>
              <a:buSzPct val="8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dirty="0"/>
              <a:t>uses: high-speed network encryptions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26626">
                                            <p:txEl>
                                              <p:pRg st="1" end="1"/>
                                            </p:txEl>
                                          </p:spTgt>
                                        </p:tgtEl>
                                        <p:attrNameLst>
                                          <p:attrName>style.visibility</p:attrName>
                                        </p:attrNameLst>
                                      </p:cBhvr>
                                      <p:to>
                                        <p:strVal val="visible"/>
                                      </p:to>
                                    </p:set>
                                  </p:childTnLst>
                                </p:cTn>
                              </p:par>
                              <p:par>
                                <p:cTn id="7" presetID="1" presetClass="entr" fill="hold" nodeType="withEffect">
                                  <p:stCondLst>
                                    <p:cond delay="0"/>
                                  </p:stCondLst>
                                  <p:childTnLst>
                                    <p:set>
                                      <p:cBhvr additive="repl">
                                        <p:cTn id="8" dur="1" fill="hold">
                                          <p:stCondLst>
                                            <p:cond delay="0"/>
                                          </p:stCondLst>
                                        </p:cTn>
                                        <p:tgtEl>
                                          <p:spTgt spid="2662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fill="hold" nodeType="clickEffect">
                                  <p:stCondLst>
                                    <p:cond delay="0"/>
                                  </p:stCondLst>
                                  <p:childTnLst>
                                    <p:set>
                                      <p:cBhvr additive="repl">
                                        <p:cTn id="12" dur="1" fill="hold">
                                          <p:stCondLst>
                                            <p:cond delay="0"/>
                                          </p:stCondLst>
                                        </p:cTn>
                                        <p:tgtEl>
                                          <p:spTgt spid="2662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fill="hold" nodeType="clickEffect">
                                  <p:stCondLst>
                                    <p:cond delay="0"/>
                                  </p:stCondLst>
                                  <p:childTnLst>
                                    <p:set>
                                      <p:cBhvr additive="repl">
                                        <p:cTn id="16" dur="1" fill="hold">
                                          <p:stCondLst>
                                            <p:cond delay="0"/>
                                          </p:stCondLst>
                                        </p:cTn>
                                        <p:tgtEl>
                                          <p:spTgt spid="2662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fill="hold" nodeType="clickEffect">
                                  <p:stCondLst>
                                    <p:cond delay="0"/>
                                  </p:stCondLst>
                                  <p:childTnLst>
                                    <p:set>
                                      <p:cBhvr additive="repl">
                                        <p:cTn id="20" dur="1" fill="hold">
                                          <p:stCondLst>
                                            <p:cond delay="0"/>
                                          </p:stCondLst>
                                        </p:cTn>
                                        <p:tgtEl>
                                          <p:spTgt spid="2662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ext Box 1"/>
          <p:cNvSpPr txBox="1">
            <a:spLocks noChangeArrowheads="1"/>
          </p:cNvSpPr>
          <p:nvPr/>
        </p:nvSpPr>
        <p:spPr bwMode="auto">
          <a:xfrm>
            <a:off x="0" y="304800"/>
            <a:ext cx="2667000" cy="5818188"/>
          </a:xfrm>
          <a:prstGeom prst="rect">
            <a:avLst/>
          </a:prstGeom>
          <a:noFill/>
          <a:ln w="9525">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a:t>Counter (CTR)</a:t>
            </a:r>
          </a:p>
        </p:txBody>
      </p:sp>
      <p:pic>
        <p:nvPicPr>
          <p:cNvPr id="27650" name="Picture 2"/>
          <p:cNvPicPr>
            <a:picLocks noChangeAspect="1" noChangeArrowheads="1"/>
          </p:cNvPicPr>
          <p:nvPr/>
        </p:nvPicPr>
        <p:blipFill>
          <a:blip r:embed="rId3"/>
          <a:srcRect/>
          <a:stretch>
            <a:fillRect/>
          </a:stretch>
        </p:blipFill>
        <p:spPr bwMode="auto">
          <a:xfrm>
            <a:off x="2590800" y="228600"/>
            <a:ext cx="6315075" cy="6445250"/>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ext Box 1"/>
          <p:cNvSpPr txBox="1">
            <a:spLocks noChangeArrowheads="1"/>
          </p:cNvSpPr>
          <p:nvPr/>
        </p:nvSpPr>
        <p:spPr bwMode="auto">
          <a:xfrm>
            <a:off x="457200" y="192088"/>
            <a:ext cx="8229600" cy="712373"/>
          </a:xfrm>
          <a:prstGeom prst="rect">
            <a:avLst/>
          </a:prstGeom>
          <a:noFill/>
          <a:ln w="9525">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sz="4000" b="1" dirty="0">
                <a:solidFill>
                  <a:schemeClr val="bg1"/>
                </a:solidFill>
              </a:rPr>
              <a:t>Advantages and Limitations of CTR</a:t>
            </a:r>
          </a:p>
        </p:txBody>
      </p:sp>
      <p:sp>
        <p:nvSpPr>
          <p:cNvPr id="28674" name="Text Box 2"/>
          <p:cNvSpPr txBox="1">
            <a:spLocks noChangeArrowheads="1"/>
          </p:cNvSpPr>
          <p:nvPr/>
        </p:nvSpPr>
        <p:spPr bwMode="auto">
          <a:xfrm>
            <a:off x="457200" y="1103243"/>
            <a:ext cx="8229600" cy="5029200"/>
          </a:xfrm>
          <a:prstGeom prst="rect">
            <a:avLst/>
          </a:prstGeom>
          <a:noFill/>
          <a:ln w="9525">
            <a:noFill/>
            <a:round/>
            <a:headEnd/>
            <a:tailEnd/>
          </a:ln>
          <a:effectLst/>
        </p:spPr>
        <p:txBody>
          <a:bodyPr/>
          <a:lstStyle/>
          <a:p>
            <a:pPr marL="339725" indent="-339725">
              <a:spcBef>
                <a:spcPts val="800"/>
              </a:spcBef>
              <a:buClr>
                <a:srgbClr val="5FAFFF"/>
              </a:buClr>
              <a:buSzPct val="8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dirty="0"/>
              <a:t>efficiency</a:t>
            </a:r>
          </a:p>
          <a:p>
            <a:pPr marL="739775" lvl="1" indent="-282575">
              <a:spcBef>
                <a:spcPts val="700"/>
              </a:spcBef>
              <a:buClr>
                <a:srgbClr val="D9D9FF"/>
              </a:buClr>
              <a:buSzPct val="5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a:t>can do </a:t>
            </a:r>
            <a:r>
              <a:rPr lang="en-US" sz="3200" dirty="0">
                <a:solidFill>
                  <a:schemeClr val="accent1"/>
                </a:solidFill>
              </a:rPr>
              <a:t>parallel</a:t>
            </a:r>
            <a:r>
              <a:rPr lang="en-US" sz="2800" dirty="0"/>
              <a:t> encryptions in h/w or s/w</a:t>
            </a:r>
          </a:p>
          <a:p>
            <a:pPr marL="739775" lvl="1" indent="-282575">
              <a:spcBef>
                <a:spcPts val="700"/>
              </a:spcBef>
              <a:buClr>
                <a:srgbClr val="D9D9FF"/>
              </a:buClr>
              <a:buSzPct val="5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a:t>can preprocess in advance of need</a:t>
            </a:r>
          </a:p>
          <a:p>
            <a:pPr marL="739775" lvl="1" indent="-282575">
              <a:spcBef>
                <a:spcPts val="700"/>
              </a:spcBef>
              <a:buClr>
                <a:srgbClr val="D9D9FF"/>
              </a:buClr>
              <a:buSzPct val="5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a:t>good for </a:t>
            </a:r>
            <a:r>
              <a:rPr lang="en-US" sz="2800" dirty="0" err="1"/>
              <a:t>bursty</a:t>
            </a:r>
            <a:r>
              <a:rPr lang="en-US" sz="2800" dirty="0"/>
              <a:t> high speed links</a:t>
            </a:r>
          </a:p>
          <a:p>
            <a:pPr marL="339725" indent="-339725">
              <a:spcBef>
                <a:spcPts val="800"/>
              </a:spcBef>
              <a:buClr>
                <a:srgbClr val="5FAFFF"/>
              </a:buClr>
              <a:buSzPct val="8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dirty="0"/>
              <a:t>random access to encrypted data blocks</a:t>
            </a:r>
          </a:p>
          <a:p>
            <a:pPr marL="339725" indent="-339725">
              <a:spcBef>
                <a:spcPts val="800"/>
              </a:spcBef>
              <a:buClr>
                <a:srgbClr val="5FAFFF"/>
              </a:buClr>
              <a:buSzPct val="8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dirty="0"/>
              <a:t>provable security (good as other modes)</a:t>
            </a:r>
          </a:p>
          <a:p>
            <a:pPr marL="339725" indent="-339725">
              <a:spcBef>
                <a:spcPts val="800"/>
              </a:spcBef>
              <a:buClr>
                <a:srgbClr val="5FAFFF"/>
              </a:buClr>
              <a:buSzPct val="8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dirty="0"/>
              <a:t>never have cycle less than 2</a:t>
            </a:r>
            <a:r>
              <a:rPr lang="en-US" sz="3200" baseline="30000" dirty="0"/>
              <a:t>b</a:t>
            </a:r>
          </a:p>
          <a:p>
            <a:pPr marL="339725" indent="-339725">
              <a:spcBef>
                <a:spcPts val="800"/>
              </a:spcBef>
              <a:buClr>
                <a:srgbClr val="5FAFFF"/>
              </a:buClr>
              <a:buSzPct val="8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dirty="0"/>
              <a:t>but must ensure never reuse key/counter values, otherwise could break (</a:t>
            </a:r>
            <a:r>
              <a:rPr lang="en-US" sz="3200" dirty="0" err="1"/>
              <a:t>cf</a:t>
            </a:r>
            <a:r>
              <a:rPr lang="en-US" sz="3200" dirty="0"/>
              <a:t> OFB)</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28674">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additive="repl">
                                        <p:cTn id="10" dur="1" fill="hold">
                                          <p:stCondLst>
                                            <p:cond delay="0"/>
                                          </p:stCondLst>
                                        </p:cTn>
                                        <p:tgtEl>
                                          <p:spTgt spid="2867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ext Box 1"/>
          <p:cNvSpPr txBox="1">
            <a:spLocks noChangeArrowheads="1"/>
          </p:cNvSpPr>
          <p:nvPr/>
        </p:nvSpPr>
        <p:spPr bwMode="auto">
          <a:xfrm>
            <a:off x="0" y="228600"/>
            <a:ext cx="3429000" cy="5791200"/>
          </a:xfrm>
          <a:prstGeom prst="rect">
            <a:avLst/>
          </a:prstGeom>
          <a:noFill/>
          <a:ln w="9525">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a:t>Feedback Character-</a:t>
            </a:r>
            <a:r>
              <a:rPr lang="en-US" sz="4400" b="1" dirty="0" err="1"/>
              <a:t>istics</a:t>
            </a:r>
            <a:endParaRPr lang="en-US" sz="4400" b="1" dirty="0"/>
          </a:p>
        </p:txBody>
      </p:sp>
      <p:pic>
        <p:nvPicPr>
          <p:cNvPr id="29698" name="Picture 2"/>
          <p:cNvPicPr>
            <a:picLocks noChangeAspect="1" noChangeArrowheads="1"/>
          </p:cNvPicPr>
          <p:nvPr/>
        </p:nvPicPr>
        <p:blipFill>
          <a:blip r:embed="rId3"/>
          <a:srcRect/>
          <a:stretch>
            <a:fillRect/>
          </a:stretch>
        </p:blipFill>
        <p:spPr bwMode="auto">
          <a:xfrm>
            <a:off x="3505200" y="107950"/>
            <a:ext cx="5486400" cy="6624638"/>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2774" y="2666592"/>
            <a:ext cx="3733330" cy="769441"/>
          </a:xfrm>
          <a:prstGeom prst="rect">
            <a:avLst/>
          </a:prstGeom>
          <a:noFill/>
        </p:spPr>
        <p:txBody>
          <a:bodyPr wrap="none" rtlCol="0">
            <a:spAutoFit/>
          </a:bodyPr>
          <a:lstStyle/>
          <a:p>
            <a:r>
              <a:rPr lang="en-IE" sz="4400" b="1" dirty="0"/>
              <a:t>Stream Ciphers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 Box 1"/>
          <p:cNvSpPr txBox="1">
            <a:spLocks noChangeArrowheads="1"/>
          </p:cNvSpPr>
          <p:nvPr/>
        </p:nvSpPr>
        <p:spPr bwMode="auto">
          <a:xfrm>
            <a:off x="457200" y="277814"/>
            <a:ext cx="8229600" cy="626648"/>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4400" b="1" dirty="0">
                <a:solidFill>
                  <a:schemeClr val="bg1"/>
                </a:solidFill>
              </a:rPr>
              <a:t>Random Numbers</a:t>
            </a:r>
          </a:p>
        </p:txBody>
      </p:sp>
      <p:sp>
        <p:nvSpPr>
          <p:cNvPr id="6146" name="Text Box 2"/>
          <p:cNvSpPr txBox="1">
            <a:spLocks noChangeArrowheads="1"/>
          </p:cNvSpPr>
          <p:nvPr/>
        </p:nvSpPr>
        <p:spPr bwMode="auto">
          <a:xfrm>
            <a:off x="457200" y="1676400"/>
            <a:ext cx="8229600" cy="4953000"/>
          </a:xfrm>
          <a:prstGeom prst="rect">
            <a:avLst/>
          </a:prstGeom>
          <a:noFill/>
          <a:ln w="9525">
            <a:noFill/>
            <a:round/>
            <a:headEnd/>
            <a:tailEnd/>
          </a:ln>
          <a:effectLst/>
        </p:spPr>
        <p:txBody>
          <a:bodyPr/>
          <a:lstStyle/>
          <a:p>
            <a:pPr marL="341313" indent="-341313">
              <a:spcBef>
                <a:spcPts val="700"/>
              </a:spcBef>
              <a:buClr>
                <a:srgbClr val="5FAFFF"/>
              </a:buClr>
              <a:buSzPct val="8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dirty="0"/>
              <a:t>many uses of </a:t>
            </a:r>
            <a:r>
              <a:rPr lang="en-AU" sz="2800" b="1" dirty="0"/>
              <a:t>random numbers</a:t>
            </a:r>
            <a:r>
              <a:rPr lang="en-AU" sz="2800" dirty="0"/>
              <a:t> in cryptography </a:t>
            </a:r>
          </a:p>
          <a:p>
            <a:pPr marL="741363" lvl="1" indent="-284163">
              <a:spcBef>
                <a:spcPts val="600"/>
              </a:spcBef>
              <a:buClr>
                <a:srgbClr val="D9D9FF"/>
              </a:buClr>
              <a:buSzPct val="5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dirty="0" err="1"/>
              <a:t>nonces</a:t>
            </a:r>
            <a:r>
              <a:rPr lang="en-AU" dirty="0"/>
              <a:t> in authentication protocols to prevent replay</a:t>
            </a:r>
          </a:p>
          <a:p>
            <a:pPr marL="741363" lvl="1" indent="-284163">
              <a:spcBef>
                <a:spcPts val="600"/>
              </a:spcBef>
              <a:buClr>
                <a:srgbClr val="D9D9FF"/>
              </a:buClr>
              <a:buSzPct val="5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dirty="0"/>
              <a:t>session keys</a:t>
            </a:r>
          </a:p>
          <a:p>
            <a:pPr marL="741363" lvl="1" indent="-284163">
              <a:spcBef>
                <a:spcPts val="600"/>
              </a:spcBef>
              <a:buClr>
                <a:srgbClr val="D9D9FF"/>
              </a:buClr>
              <a:buSzPct val="5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dirty="0"/>
              <a:t>public key generation</a:t>
            </a:r>
          </a:p>
          <a:p>
            <a:pPr marL="741363" lvl="1" indent="-284163">
              <a:spcBef>
                <a:spcPts val="600"/>
              </a:spcBef>
              <a:buClr>
                <a:srgbClr val="D9D9FF"/>
              </a:buClr>
              <a:buSzPct val="5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dirty="0" err="1"/>
              <a:t>keystream</a:t>
            </a:r>
            <a:r>
              <a:rPr lang="en-AU" dirty="0"/>
              <a:t> for a one-time pad</a:t>
            </a:r>
          </a:p>
          <a:p>
            <a:pPr marL="341313" indent="-341313">
              <a:spcBef>
                <a:spcPts val="700"/>
              </a:spcBef>
              <a:buClr>
                <a:srgbClr val="5FAFFF"/>
              </a:buClr>
              <a:buSzPct val="8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dirty="0"/>
              <a:t>in all cases its critical that these values be </a:t>
            </a:r>
          </a:p>
          <a:p>
            <a:pPr marL="741363" lvl="1" indent="-284163">
              <a:spcBef>
                <a:spcPts val="600"/>
              </a:spcBef>
              <a:buClr>
                <a:srgbClr val="D9D9FF"/>
              </a:buClr>
              <a:buSzPct val="5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dirty="0"/>
              <a:t>statistically random, uniform distribution, independent</a:t>
            </a:r>
          </a:p>
          <a:p>
            <a:pPr marL="741363" lvl="1" indent="-284163">
              <a:spcBef>
                <a:spcPts val="600"/>
              </a:spcBef>
              <a:buClr>
                <a:srgbClr val="D9D9FF"/>
              </a:buClr>
              <a:buSzPct val="5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dirty="0"/>
              <a:t>unpredictability of future values from </a:t>
            </a:r>
            <a:r>
              <a:rPr lang="en-US" dirty="0"/>
              <a:t>previous values</a:t>
            </a:r>
          </a:p>
          <a:p>
            <a:pPr marL="341313" indent="-341313">
              <a:spcBef>
                <a:spcPts val="700"/>
              </a:spcBef>
              <a:buClr>
                <a:srgbClr val="5FAFFF"/>
              </a:buClr>
              <a:buSzPct val="8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t>true random numbers provide this</a:t>
            </a:r>
          </a:p>
          <a:p>
            <a:pPr marL="341313" indent="-341313">
              <a:spcBef>
                <a:spcPts val="700"/>
              </a:spcBef>
              <a:buClr>
                <a:srgbClr val="5FAFFF"/>
              </a:buClr>
              <a:buSzPct val="8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t>care needed with generated random numbers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 Box 1"/>
          <p:cNvSpPr txBox="1">
            <a:spLocks noChangeArrowheads="1"/>
          </p:cNvSpPr>
          <p:nvPr/>
        </p:nvSpPr>
        <p:spPr bwMode="auto">
          <a:xfrm>
            <a:off x="715617" y="0"/>
            <a:ext cx="8229600" cy="924339"/>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3600" b="1" dirty="0">
                <a:solidFill>
                  <a:schemeClr val="bg1"/>
                </a:solidFill>
              </a:rPr>
              <a:t>Pseudorandom Number Generators (PRNGs)</a:t>
            </a:r>
          </a:p>
        </p:txBody>
      </p:sp>
      <p:sp>
        <p:nvSpPr>
          <p:cNvPr id="7170" name="Text Box 2"/>
          <p:cNvSpPr txBox="1">
            <a:spLocks noChangeArrowheads="1"/>
          </p:cNvSpPr>
          <p:nvPr/>
        </p:nvSpPr>
        <p:spPr bwMode="auto">
          <a:xfrm>
            <a:off x="457200" y="1676400"/>
            <a:ext cx="8229600" cy="4454525"/>
          </a:xfrm>
          <a:prstGeom prst="rect">
            <a:avLst/>
          </a:prstGeom>
          <a:noFill/>
          <a:ln w="9525">
            <a:noFill/>
            <a:round/>
            <a:headEnd/>
            <a:tailEnd/>
          </a:ln>
          <a:effectLst/>
        </p:spPr>
        <p:txBody>
          <a:bodyPr/>
          <a:lstStyle/>
          <a:p>
            <a:pPr marL="341313" indent="-341313">
              <a:spcBef>
                <a:spcPts val="800"/>
              </a:spcBef>
              <a:buClr>
                <a:srgbClr val="5FAFFF"/>
              </a:buClr>
              <a:buSzPct val="8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a:t>often use deterministic algorithmic techniques to create “random numbers”</a:t>
            </a:r>
          </a:p>
          <a:p>
            <a:pPr marL="741363" lvl="1" indent="-284163">
              <a:spcBef>
                <a:spcPts val="700"/>
              </a:spcBef>
              <a:buClr>
                <a:srgbClr val="D9D9FF"/>
              </a:buClr>
              <a:buSzPct val="5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t>although are not truly random</a:t>
            </a:r>
          </a:p>
          <a:p>
            <a:pPr marL="741363" lvl="1" indent="-284163">
              <a:spcBef>
                <a:spcPts val="700"/>
              </a:spcBef>
              <a:buClr>
                <a:srgbClr val="D9D9FF"/>
              </a:buClr>
              <a:buSzPct val="5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t>can pass many tests of “randomness”</a:t>
            </a:r>
          </a:p>
          <a:p>
            <a:pPr marL="341313" indent="-341313">
              <a:spcBef>
                <a:spcPts val="800"/>
              </a:spcBef>
              <a:buClr>
                <a:srgbClr val="5FAFFF"/>
              </a:buClr>
              <a:buSzPct val="8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a:t>known as “pseudorandom numbers”</a:t>
            </a:r>
          </a:p>
          <a:p>
            <a:pPr marL="341313" indent="-341313">
              <a:spcBef>
                <a:spcPts val="700"/>
              </a:spcBef>
              <a:buClr>
                <a:srgbClr val="5FAFFF"/>
              </a:buClr>
              <a:buSzPct val="8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a:t>created by “</a:t>
            </a:r>
            <a:r>
              <a:rPr lang="en-AU" sz="2800" dirty="0"/>
              <a:t>Pseudorandom Number Generators (PRNGs)”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1"/>
          <p:cNvSpPr txBox="1">
            <a:spLocks noChangeArrowheads="1"/>
          </p:cNvSpPr>
          <p:nvPr/>
        </p:nvSpPr>
        <p:spPr bwMode="auto">
          <a:xfrm>
            <a:off x="457200" y="222250"/>
            <a:ext cx="8229600" cy="14319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sz="4400" b="1" dirty="0">
              <a:solidFill>
                <a:srgbClr val="D9D9FF"/>
              </a:solidFill>
              <a:effectLst>
                <a:outerShdw blurRad="38100" dist="38100" dir="2700000" algn="tl">
                  <a:srgbClr val="000000"/>
                </a:outerShdw>
              </a:effectLst>
            </a:endParaRPr>
          </a:p>
        </p:txBody>
      </p:sp>
      <p:pic>
        <p:nvPicPr>
          <p:cNvPr id="8194" name="Picture 2"/>
          <p:cNvPicPr>
            <a:picLocks noChangeAspect="1" noChangeArrowheads="1"/>
          </p:cNvPicPr>
          <p:nvPr/>
        </p:nvPicPr>
        <p:blipFill>
          <a:blip r:embed="rId3"/>
          <a:srcRect/>
          <a:stretch>
            <a:fillRect/>
          </a:stretch>
        </p:blipFill>
        <p:spPr bwMode="auto">
          <a:xfrm>
            <a:off x="1066800" y="2209800"/>
            <a:ext cx="6616700" cy="3429000"/>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 Box 1"/>
          <p:cNvSpPr txBox="1">
            <a:spLocks noChangeArrowheads="1"/>
          </p:cNvSpPr>
          <p:nvPr/>
        </p:nvSpPr>
        <p:spPr bwMode="auto">
          <a:xfrm>
            <a:off x="457200" y="57150"/>
            <a:ext cx="8229600" cy="1139825"/>
          </a:xfrm>
          <a:prstGeom prst="rect">
            <a:avLst/>
          </a:prstGeom>
          <a:noFill/>
          <a:ln w="9525">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a:solidFill>
                  <a:schemeClr val="bg1"/>
                </a:solidFill>
              </a:rPr>
              <a:t>Why not Double-DES?</a:t>
            </a:r>
          </a:p>
        </p:txBody>
      </p:sp>
      <p:sp>
        <p:nvSpPr>
          <p:cNvPr id="7170" name="Text Box 2"/>
          <p:cNvSpPr txBox="1">
            <a:spLocks noChangeArrowheads="1"/>
          </p:cNvSpPr>
          <p:nvPr/>
        </p:nvSpPr>
        <p:spPr bwMode="auto">
          <a:xfrm>
            <a:off x="457200" y="1196975"/>
            <a:ext cx="8435975" cy="5481638"/>
          </a:xfrm>
          <a:prstGeom prst="rect">
            <a:avLst/>
          </a:prstGeom>
          <a:noFill/>
          <a:ln w="9525">
            <a:noFill/>
            <a:round/>
            <a:headEnd/>
            <a:tailEnd/>
          </a:ln>
          <a:effectLst/>
        </p:spPr>
        <p:txBody>
          <a:bodyPr/>
          <a:lstStyle/>
          <a:p>
            <a:pPr marL="339725" indent="-339725">
              <a:spcBef>
                <a:spcPts val="800"/>
              </a:spcBef>
              <a:buClr>
                <a:srgbClr val="5FAFFF"/>
              </a:buClr>
              <a:buSzPct val="8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dirty="0"/>
              <a:t>could use 2 DES encrypts on each block</a:t>
            </a:r>
          </a:p>
          <a:p>
            <a:pPr marL="739775" lvl="1" indent="-282575">
              <a:spcBef>
                <a:spcPts val="700"/>
              </a:spcBef>
              <a:buClr>
                <a:srgbClr val="D9D9FF"/>
              </a:buClr>
              <a:buSzPct val="5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a:latin typeface="Courier New" pitchFamily="49" charset="0"/>
              </a:rPr>
              <a:t>C = E</a:t>
            </a:r>
            <a:r>
              <a:rPr lang="en-US" sz="2800" baseline="-25000" dirty="0">
                <a:latin typeface="Courier New" pitchFamily="49" charset="0"/>
              </a:rPr>
              <a:t>K2</a:t>
            </a:r>
            <a:r>
              <a:rPr lang="en-US" sz="2800" dirty="0">
                <a:latin typeface="Courier New" pitchFamily="49" charset="0"/>
              </a:rPr>
              <a:t>(E</a:t>
            </a:r>
            <a:r>
              <a:rPr lang="en-US" sz="2800" baseline="-25000" dirty="0">
                <a:latin typeface="Courier New" pitchFamily="49" charset="0"/>
              </a:rPr>
              <a:t>K1</a:t>
            </a:r>
            <a:r>
              <a:rPr lang="en-US" sz="2800" dirty="0">
                <a:latin typeface="Courier New" pitchFamily="49" charset="0"/>
              </a:rPr>
              <a:t>(P))</a:t>
            </a:r>
          </a:p>
          <a:p>
            <a:pPr marL="339725" indent="-339725">
              <a:spcBef>
                <a:spcPts val="800"/>
              </a:spcBef>
              <a:buClr>
                <a:srgbClr val="5FAFFF"/>
              </a:buClr>
              <a:buSzPct val="8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dirty="0"/>
              <a:t>concern at time of reduction to single stage</a:t>
            </a:r>
          </a:p>
          <a:p>
            <a:pPr marL="339725" indent="-339725">
              <a:spcBef>
                <a:spcPts val="800"/>
              </a:spcBef>
              <a:buClr>
                <a:srgbClr val="5FAFFF"/>
              </a:buClr>
              <a:buSzPct val="8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dirty="0"/>
              <a:t>“meet-in-the-middle” attack</a:t>
            </a:r>
          </a:p>
          <a:p>
            <a:pPr marL="739775" lvl="1" indent="-282575">
              <a:spcBef>
                <a:spcPts val="700"/>
              </a:spcBef>
              <a:buClr>
                <a:srgbClr val="D9D9FF"/>
              </a:buClr>
              <a:buSzPct val="5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a:t>works whenever use a cipher twice</a:t>
            </a:r>
          </a:p>
          <a:p>
            <a:pPr marL="739775" lvl="1" indent="-282575">
              <a:spcBef>
                <a:spcPts val="700"/>
              </a:spcBef>
              <a:buClr>
                <a:srgbClr val="D9D9FF"/>
              </a:buClr>
              <a:buSzPct val="5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a:t>since </a:t>
            </a:r>
            <a:r>
              <a:rPr lang="en-US" sz="2800" dirty="0">
                <a:latin typeface="Courier New" pitchFamily="49" charset="0"/>
              </a:rPr>
              <a:t>X = E</a:t>
            </a:r>
            <a:r>
              <a:rPr lang="en-US" sz="2800" baseline="-25000" dirty="0">
                <a:latin typeface="Courier New" pitchFamily="49" charset="0"/>
              </a:rPr>
              <a:t>K1</a:t>
            </a:r>
            <a:r>
              <a:rPr lang="en-US" sz="2800" dirty="0">
                <a:latin typeface="Courier New" pitchFamily="49" charset="0"/>
              </a:rPr>
              <a:t>(P) = D</a:t>
            </a:r>
            <a:r>
              <a:rPr lang="en-US" sz="2800" baseline="-25000" dirty="0">
                <a:latin typeface="Courier New" pitchFamily="49" charset="0"/>
              </a:rPr>
              <a:t>K2</a:t>
            </a:r>
            <a:r>
              <a:rPr lang="en-US" sz="2800" dirty="0">
                <a:latin typeface="Courier New" pitchFamily="49" charset="0"/>
              </a:rPr>
              <a:t>(C)</a:t>
            </a:r>
          </a:p>
          <a:p>
            <a:pPr marL="739775" lvl="1" indent="-282575">
              <a:spcBef>
                <a:spcPts val="700"/>
              </a:spcBef>
              <a:buClr>
                <a:srgbClr val="D9D9FF"/>
              </a:buClr>
              <a:buSzPct val="5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a:t>attack by encrypting P with all keys and store</a:t>
            </a:r>
          </a:p>
          <a:p>
            <a:pPr marL="739775" lvl="1" indent="-282575">
              <a:spcBef>
                <a:spcPts val="700"/>
              </a:spcBef>
              <a:buClr>
                <a:srgbClr val="D9D9FF"/>
              </a:buClr>
              <a:buSzPct val="5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a:t>then decrypt C with keys and match X value</a:t>
            </a:r>
          </a:p>
          <a:p>
            <a:pPr marL="739775" lvl="1" indent="-282575">
              <a:spcBef>
                <a:spcPts val="700"/>
              </a:spcBef>
              <a:buClr>
                <a:srgbClr val="D9D9FF"/>
              </a:buClr>
              <a:buSzPct val="5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a:t>can show takes </a:t>
            </a:r>
            <a:r>
              <a:rPr lang="en-US" sz="2800" dirty="0">
                <a:latin typeface="Courier New" pitchFamily="49" charset="0"/>
              </a:rPr>
              <a:t>O(2</a:t>
            </a:r>
            <a:r>
              <a:rPr lang="en-US" sz="2800" baseline="30000" dirty="0">
                <a:latin typeface="Courier New" pitchFamily="49" charset="0"/>
              </a:rPr>
              <a:t>56</a:t>
            </a:r>
            <a:r>
              <a:rPr lang="en-US" sz="2800" dirty="0">
                <a:latin typeface="Courier New" pitchFamily="49" charset="0"/>
              </a:rPr>
              <a:t>)</a:t>
            </a:r>
            <a:r>
              <a:rPr lang="en-US" sz="2800" dirty="0"/>
              <a:t> steps</a:t>
            </a:r>
          </a:p>
          <a:p>
            <a:pPr marL="739775" lvl="1" indent="-282575">
              <a:spcBef>
                <a:spcPts val="700"/>
              </a:spcBef>
              <a:buClr>
                <a:srgbClr val="D9D9FF"/>
              </a:buClr>
              <a:buSzPct val="5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a:t>Requires…</a:t>
            </a:r>
          </a:p>
        </p:txBody>
      </p:sp>
      <p:sp>
        <p:nvSpPr>
          <p:cNvPr id="7171" name="Text Box 3"/>
          <p:cNvSpPr txBox="1">
            <a:spLocks noChangeArrowheads="1"/>
          </p:cNvSpPr>
          <p:nvPr/>
        </p:nvSpPr>
        <p:spPr bwMode="auto">
          <a:xfrm>
            <a:off x="3348038" y="6129338"/>
            <a:ext cx="3527425" cy="520700"/>
          </a:xfrm>
          <a:prstGeom prst="rect">
            <a:avLst/>
          </a:prstGeom>
          <a:noFill/>
          <a:ln w="9525">
            <a:noFill/>
            <a:round/>
            <a:headEnd/>
            <a:tailEnd/>
          </a:ln>
          <a:effectLst/>
        </p:spPr>
        <p:txBody>
          <a:bodyPr lIns="90000" tIns="46800" rIns="90000" bIns="46800">
            <a:spAutoFit/>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solidFill>
                  <a:schemeClr val="accent1"/>
                </a:solidFill>
              </a:rPr>
              <a:t>known plaintext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additive="repl">
                                        <p:cTn id="6" dur="1" fill="hold">
                                          <p:stCondLst>
                                            <p:cond delay="0"/>
                                          </p:stCondLst>
                                        </p:cTn>
                                        <p:tgtEl>
                                          <p:spTgt spid="7171"/>
                                        </p:tgtEl>
                                        <p:attrNameLst>
                                          <p:attrName>style.visibility</p:attrName>
                                        </p:attrNameLst>
                                      </p:cBhvr>
                                      <p:to>
                                        <p:strVal val="visible"/>
                                      </p:to>
                                    </p:set>
                                    <p:anim calcmode="lin" valueType="num">
                                      <p:cBhvr additive="repl">
                                        <p:cTn id="7" dur="500" fill="hold"/>
                                        <p:tgtEl>
                                          <p:spTgt spid="7171"/>
                                        </p:tgtEl>
                                        <p:attrNameLst>
                                          <p:attrName>ppt_x</p:attrName>
                                        </p:attrNameLst>
                                      </p:cBhvr>
                                      <p:tavLst>
                                        <p:tav tm="100000">
                                          <p:val>
                                            <p:strVal val="#ppt_x"/>
                                          </p:val>
                                        </p:tav>
                                        <p:tav>
                                          <p:val>
                                            <p:strVal val="#ppt_x"/>
                                          </p:val>
                                        </p:tav>
                                      </p:tavLst>
                                    </p:anim>
                                    <p:anim calcmode="lin" valueType="num">
                                      <p:cBhvr additive="repl">
                                        <p:cTn id="8" dur="500" fill="hold"/>
                                        <p:tgtEl>
                                          <p:spTgt spid="7171"/>
                                        </p:tgtEl>
                                        <p:attrNameLst>
                                          <p:attrName>ppt_y</p:attrName>
                                        </p:attrNameLst>
                                      </p:cBhvr>
                                      <p:tavLst>
                                        <p:tav tm="100000">
                                          <p:val>
                                            <p:strVal val="1+#ppt_h/2"/>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Box 1"/>
          <p:cNvSpPr txBox="1">
            <a:spLocks noChangeArrowheads="1"/>
          </p:cNvSpPr>
          <p:nvPr/>
        </p:nvSpPr>
        <p:spPr bwMode="auto">
          <a:xfrm>
            <a:off x="457200" y="1"/>
            <a:ext cx="8229600" cy="894522"/>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4400" b="1" dirty="0">
                <a:solidFill>
                  <a:schemeClr val="bg1"/>
                </a:solidFill>
              </a:rPr>
              <a:t>PRNG Requirements</a:t>
            </a:r>
          </a:p>
        </p:txBody>
      </p:sp>
      <p:sp>
        <p:nvSpPr>
          <p:cNvPr id="9218" name="Text Box 2"/>
          <p:cNvSpPr txBox="1">
            <a:spLocks noChangeArrowheads="1"/>
          </p:cNvSpPr>
          <p:nvPr/>
        </p:nvSpPr>
        <p:spPr bwMode="auto">
          <a:xfrm>
            <a:off x="457200" y="906462"/>
            <a:ext cx="8229600" cy="5951538"/>
          </a:xfrm>
          <a:prstGeom prst="rect">
            <a:avLst/>
          </a:prstGeom>
          <a:noFill/>
          <a:ln w="9525">
            <a:noFill/>
            <a:round/>
            <a:headEnd/>
            <a:tailEnd/>
          </a:ln>
          <a:effectLst/>
        </p:spPr>
        <p:txBody>
          <a:bodyPr/>
          <a:lstStyle/>
          <a:p>
            <a:pPr marL="341313" indent="-341313">
              <a:spcBef>
                <a:spcPts val="800"/>
              </a:spcBef>
              <a:buClr>
                <a:srgbClr val="5FAFFF"/>
              </a:buClr>
              <a:buSzPct val="8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a:t>randomness</a:t>
            </a:r>
          </a:p>
          <a:p>
            <a:pPr marL="741363" lvl="1" indent="-284163">
              <a:spcBef>
                <a:spcPts val="700"/>
              </a:spcBef>
              <a:buClr>
                <a:srgbClr val="D9D9FF"/>
              </a:buClr>
              <a:buSzPct val="5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t>uniformity, scalability, consistency</a:t>
            </a:r>
          </a:p>
          <a:p>
            <a:pPr marL="341313" indent="-341313">
              <a:spcBef>
                <a:spcPts val="800"/>
              </a:spcBef>
              <a:buClr>
                <a:srgbClr val="5FAFFF"/>
              </a:buClr>
              <a:buSzPct val="8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a:t>unpredictability</a:t>
            </a:r>
          </a:p>
          <a:p>
            <a:pPr marL="741363" lvl="1" indent="-284163">
              <a:spcBef>
                <a:spcPts val="700"/>
              </a:spcBef>
              <a:buClr>
                <a:srgbClr val="D9D9FF"/>
              </a:buClr>
              <a:buSzPct val="5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t>forward &amp; backward unpredictability</a:t>
            </a:r>
          </a:p>
          <a:p>
            <a:pPr marL="741363" lvl="1" indent="-284163">
              <a:spcBef>
                <a:spcPts val="700"/>
              </a:spcBef>
              <a:buClr>
                <a:srgbClr val="D9D9FF"/>
              </a:buClr>
              <a:buSzPct val="5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t>use same tests to check</a:t>
            </a:r>
          </a:p>
          <a:p>
            <a:pPr marL="341313" indent="-341313">
              <a:spcBef>
                <a:spcPts val="800"/>
              </a:spcBef>
              <a:buClr>
                <a:srgbClr val="5FAFFF"/>
              </a:buClr>
              <a:buSzPct val="8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a:t>characteristics of the seed</a:t>
            </a:r>
          </a:p>
          <a:p>
            <a:pPr marL="741363" lvl="1" indent="-284163">
              <a:spcBef>
                <a:spcPts val="700"/>
              </a:spcBef>
              <a:buClr>
                <a:srgbClr val="D9D9FF"/>
              </a:buClr>
              <a:buSzPct val="5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t>secure</a:t>
            </a:r>
          </a:p>
          <a:p>
            <a:pPr marL="741363" lvl="1" indent="-284163">
              <a:spcBef>
                <a:spcPts val="700"/>
              </a:spcBef>
              <a:buClr>
                <a:srgbClr val="D9D9FF"/>
              </a:buClr>
              <a:buSzPct val="5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t>if known adversary can determine output</a:t>
            </a:r>
          </a:p>
          <a:p>
            <a:pPr marL="741363" lvl="1" indent="-284163">
              <a:spcBef>
                <a:spcPts val="700"/>
              </a:spcBef>
              <a:buClr>
                <a:srgbClr val="D9D9FF"/>
              </a:buClr>
              <a:buSzPct val="5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t>so must be random or pseudorandom number</a:t>
            </a:r>
          </a:p>
          <a:p>
            <a:pPr marL="741363" lvl="1" indent="-284163">
              <a:spcBef>
                <a:spcPts val="700"/>
              </a:spcBef>
              <a:buClr>
                <a:srgbClr val="D9D9FF"/>
              </a:buClr>
              <a:buSzPct val="50000"/>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800" dirty="0">
              <a:solidFill>
                <a:srgbClr val="FFFFFF"/>
              </a:solidFill>
              <a:effectLst>
                <a:outerShdw blurRad="38100" dist="38100" dir="2700000" algn="tl">
                  <a:srgbClr val="000000"/>
                </a:outerShdw>
              </a:effectLst>
            </a:endParaRPr>
          </a:p>
          <a:p>
            <a:pPr marL="341313" indent="-341313">
              <a:spcBef>
                <a:spcPts val="800"/>
              </a:spcBef>
              <a:buClr>
                <a:srgbClr val="5FAFFF"/>
              </a:buClr>
              <a:buSzPct val="80000"/>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3200" dirty="0">
              <a:solidFill>
                <a:srgbClr val="FFFFFF"/>
              </a:solidFill>
              <a:effectLst>
                <a:outerShdw blurRad="38100" dist="38100" dir="2700000" algn="tl">
                  <a:srgbClr val="000000"/>
                </a:outerShdw>
              </a:effectLst>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457200" y="192088"/>
            <a:ext cx="8229600" cy="642799"/>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3200" b="1" dirty="0">
                <a:solidFill>
                  <a:schemeClr val="bg1"/>
                </a:solidFill>
              </a:rPr>
              <a:t>Linear Congruential Generator</a:t>
            </a:r>
          </a:p>
        </p:txBody>
      </p:sp>
      <p:sp>
        <p:nvSpPr>
          <p:cNvPr id="10242" name="Text Box 2"/>
          <p:cNvSpPr txBox="1">
            <a:spLocks noChangeArrowheads="1"/>
          </p:cNvSpPr>
          <p:nvPr/>
        </p:nvSpPr>
        <p:spPr bwMode="auto">
          <a:xfrm>
            <a:off x="457200" y="1083365"/>
            <a:ext cx="8229600" cy="5270500"/>
          </a:xfrm>
          <a:prstGeom prst="rect">
            <a:avLst/>
          </a:prstGeom>
          <a:noFill/>
          <a:ln w="9525">
            <a:noFill/>
            <a:round/>
            <a:headEnd/>
            <a:tailEnd/>
          </a:ln>
          <a:effectLst/>
        </p:spPr>
        <p:txBody>
          <a:bodyPr/>
          <a:lstStyle/>
          <a:p>
            <a:pPr marL="341313" indent="-341313">
              <a:lnSpc>
                <a:spcPct val="90000"/>
              </a:lnSpc>
              <a:spcBef>
                <a:spcPts val="700"/>
              </a:spcBef>
              <a:buClr>
                <a:srgbClr val="5FAFFF"/>
              </a:buClr>
              <a:buSzPct val="8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t>common iterative technique using:</a:t>
            </a:r>
          </a:p>
          <a:p>
            <a:pPr lvl="1" indent="-284163">
              <a:lnSpc>
                <a:spcPct val="90000"/>
              </a:lnSpc>
              <a:spcBef>
                <a:spcPts val="600"/>
              </a:spcBef>
              <a:buClrTx/>
              <a:buSzPct val="5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i="1" dirty="0">
                <a:latin typeface="Courier New" pitchFamily="49" charset="0"/>
              </a:rPr>
              <a:t>X</a:t>
            </a:r>
            <a:r>
              <a:rPr lang="en-AU" i="1" baseline="-25000" dirty="0">
                <a:latin typeface="Courier New" pitchFamily="49" charset="0"/>
              </a:rPr>
              <a:t>n</a:t>
            </a:r>
            <a:r>
              <a:rPr lang="en-AU" baseline="-25000" dirty="0">
                <a:latin typeface="Courier New" pitchFamily="49" charset="0"/>
              </a:rPr>
              <a:t>+1</a:t>
            </a:r>
            <a:r>
              <a:rPr lang="en-AU" dirty="0">
                <a:latin typeface="Courier New" pitchFamily="49" charset="0"/>
              </a:rPr>
              <a:t> = (</a:t>
            </a:r>
            <a:r>
              <a:rPr lang="en-AU" i="1" dirty="0" err="1">
                <a:latin typeface="Courier New" pitchFamily="49" charset="0"/>
              </a:rPr>
              <a:t>aX</a:t>
            </a:r>
            <a:r>
              <a:rPr lang="en-AU" baseline="-25000" dirty="0" err="1">
                <a:latin typeface="Courier New" pitchFamily="49" charset="0"/>
              </a:rPr>
              <a:t>n</a:t>
            </a:r>
            <a:r>
              <a:rPr lang="en-AU" dirty="0">
                <a:latin typeface="Courier New" pitchFamily="49" charset="0"/>
              </a:rPr>
              <a:t> + </a:t>
            </a:r>
            <a:r>
              <a:rPr lang="en-AU" i="1" dirty="0">
                <a:latin typeface="Courier New" pitchFamily="49" charset="0"/>
              </a:rPr>
              <a:t>c</a:t>
            </a:r>
            <a:r>
              <a:rPr lang="en-AU" dirty="0">
                <a:latin typeface="Courier New" pitchFamily="49" charset="0"/>
              </a:rPr>
              <a:t>) mod </a:t>
            </a:r>
            <a:r>
              <a:rPr lang="en-AU" i="1" dirty="0">
                <a:latin typeface="Courier New" pitchFamily="49" charset="0"/>
              </a:rPr>
              <a:t>m</a:t>
            </a:r>
          </a:p>
          <a:p>
            <a:pPr marL="341313" indent="-341313">
              <a:lnSpc>
                <a:spcPct val="90000"/>
              </a:lnSpc>
              <a:spcBef>
                <a:spcPts val="700"/>
              </a:spcBef>
              <a:buClr>
                <a:srgbClr val="5FAFFF"/>
              </a:buClr>
              <a:buSzPct val="8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t>given suitable values of parameters can produce a long random-like sequence</a:t>
            </a:r>
          </a:p>
          <a:p>
            <a:pPr marL="341313" indent="-341313">
              <a:lnSpc>
                <a:spcPct val="90000"/>
              </a:lnSpc>
              <a:spcBef>
                <a:spcPts val="700"/>
              </a:spcBef>
              <a:buClr>
                <a:srgbClr val="5FAFFF"/>
              </a:buClr>
              <a:buSzPct val="8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t>suitable criteria to have are:</a:t>
            </a:r>
          </a:p>
          <a:p>
            <a:pPr lvl="1" indent="-284163">
              <a:lnSpc>
                <a:spcPct val="90000"/>
              </a:lnSpc>
              <a:spcBef>
                <a:spcPts val="600"/>
              </a:spcBef>
              <a:buClr>
                <a:srgbClr val="D9D9FF"/>
              </a:buClr>
              <a:buSzPct val="5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dirty="0"/>
              <a:t>function generates a full-period</a:t>
            </a:r>
          </a:p>
          <a:p>
            <a:pPr lvl="1" indent="-284163">
              <a:lnSpc>
                <a:spcPct val="90000"/>
              </a:lnSpc>
              <a:spcBef>
                <a:spcPts val="600"/>
              </a:spcBef>
              <a:buClr>
                <a:srgbClr val="D9D9FF"/>
              </a:buClr>
              <a:buSzPct val="5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dirty="0"/>
              <a:t>generated sequence should appear random</a:t>
            </a:r>
          </a:p>
          <a:p>
            <a:pPr lvl="1" indent="-284163">
              <a:lnSpc>
                <a:spcPct val="90000"/>
              </a:lnSpc>
              <a:spcBef>
                <a:spcPts val="600"/>
              </a:spcBef>
              <a:buClr>
                <a:srgbClr val="D9D9FF"/>
              </a:buClr>
              <a:buSzPct val="5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dirty="0"/>
              <a:t>efficient implementation with 32-bit arithmetic</a:t>
            </a:r>
          </a:p>
          <a:p>
            <a:pPr marL="341313" indent="-341313">
              <a:lnSpc>
                <a:spcPct val="90000"/>
              </a:lnSpc>
              <a:spcBef>
                <a:spcPts val="700"/>
              </a:spcBef>
              <a:buClr>
                <a:srgbClr val="5FAFFF"/>
              </a:buClr>
              <a:buSzPct val="8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t>note that an attacker can reconstruct sequence given a small number of values</a:t>
            </a:r>
          </a:p>
          <a:p>
            <a:pPr marL="341313" indent="-341313">
              <a:lnSpc>
                <a:spcPct val="90000"/>
              </a:lnSpc>
              <a:spcBef>
                <a:spcPts val="700"/>
              </a:spcBef>
              <a:buClr>
                <a:srgbClr val="5FAFFF"/>
              </a:buClr>
              <a:buSzPct val="8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t>have possibilities for making this harder</a:t>
            </a:r>
          </a:p>
          <a:p>
            <a:pPr lvl="1" indent="-284163">
              <a:lnSpc>
                <a:spcPct val="90000"/>
              </a:lnSpc>
              <a:spcBef>
                <a:spcPts val="700"/>
              </a:spcBef>
              <a:buClr>
                <a:srgbClr val="D9D9FF"/>
              </a:buClr>
              <a:buSzPct val="50000"/>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AU" sz="2800" dirty="0">
              <a:solidFill>
                <a:srgbClr val="FFFFFF"/>
              </a:solidFill>
              <a:effectLst>
                <a:outerShdw blurRad="38100" dist="38100" dir="2700000" algn="tl">
                  <a:srgbClr val="000000"/>
                </a:outerShdw>
              </a:effectLst>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ext Box 1"/>
          <p:cNvSpPr txBox="1">
            <a:spLocks noChangeArrowheads="1"/>
          </p:cNvSpPr>
          <p:nvPr/>
        </p:nvSpPr>
        <p:spPr bwMode="auto">
          <a:xfrm>
            <a:off x="914400" y="0"/>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4400" b="1" dirty="0">
                <a:solidFill>
                  <a:schemeClr val="bg1"/>
                </a:solidFill>
              </a:rPr>
              <a:t>Blum </a:t>
            </a:r>
            <a:r>
              <a:rPr lang="en-AU" sz="4400" b="1" dirty="0" err="1">
                <a:solidFill>
                  <a:schemeClr val="bg1"/>
                </a:solidFill>
              </a:rPr>
              <a:t>Blum</a:t>
            </a:r>
            <a:r>
              <a:rPr lang="en-AU" sz="4400" b="1" dirty="0">
                <a:solidFill>
                  <a:schemeClr val="bg1"/>
                </a:solidFill>
              </a:rPr>
              <a:t> </a:t>
            </a:r>
            <a:r>
              <a:rPr lang="en-AU" sz="4400" b="1" dirty="0" err="1">
                <a:solidFill>
                  <a:schemeClr val="bg1"/>
                </a:solidFill>
              </a:rPr>
              <a:t>Shub</a:t>
            </a:r>
            <a:r>
              <a:rPr lang="en-AU" sz="4400" b="1" dirty="0">
                <a:solidFill>
                  <a:schemeClr val="bg1"/>
                </a:solidFill>
              </a:rPr>
              <a:t> Generator</a:t>
            </a:r>
          </a:p>
        </p:txBody>
      </p:sp>
      <p:sp>
        <p:nvSpPr>
          <p:cNvPr id="11266" name="Text Box 2"/>
          <p:cNvSpPr txBox="1">
            <a:spLocks noChangeArrowheads="1"/>
          </p:cNvSpPr>
          <p:nvPr/>
        </p:nvSpPr>
        <p:spPr bwMode="auto">
          <a:xfrm>
            <a:off x="457200" y="1139825"/>
            <a:ext cx="8229600" cy="4454525"/>
          </a:xfrm>
          <a:prstGeom prst="rect">
            <a:avLst/>
          </a:prstGeom>
          <a:noFill/>
          <a:ln w="9525">
            <a:noFill/>
            <a:round/>
            <a:headEnd/>
            <a:tailEnd/>
          </a:ln>
          <a:effectLst/>
        </p:spPr>
        <p:txBody>
          <a:bodyPr/>
          <a:lstStyle/>
          <a:p>
            <a:pPr marL="341313" indent="-341313">
              <a:lnSpc>
                <a:spcPct val="90000"/>
              </a:lnSpc>
              <a:spcBef>
                <a:spcPts val="700"/>
              </a:spcBef>
              <a:buClr>
                <a:srgbClr val="5FAFFF"/>
              </a:buClr>
              <a:buSzPct val="8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dirty="0"/>
              <a:t>based on public key algorithms</a:t>
            </a:r>
          </a:p>
          <a:p>
            <a:pPr marL="341313" indent="-341313">
              <a:lnSpc>
                <a:spcPct val="90000"/>
              </a:lnSpc>
              <a:spcBef>
                <a:spcPts val="700"/>
              </a:spcBef>
              <a:buClr>
                <a:srgbClr val="5FAFFF"/>
              </a:buClr>
              <a:buSzPct val="8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t>use least significant bit from iterative equation:</a:t>
            </a:r>
          </a:p>
          <a:p>
            <a:pPr marL="741363" lvl="1" indent="-284163">
              <a:lnSpc>
                <a:spcPct val="90000"/>
              </a:lnSpc>
              <a:spcBef>
                <a:spcPts val="600"/>
              </a:spcBef>
              <a:buClr>
                <a:srgbClr val="D9D9FF"/>
              </a:buClr>
              <a:buSzPct val="5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dirty="0">
                <a:latin typeface="Courier New" pitchFamily="49" charset="0"/>
              </a:rPr>
              <a:t>x</a:t>
            </a:r>
            <a:r>
              <a:rPr lang="en-AU" i="1" baseline="-25000" dirty="0">
                <a:latin typeface="Courier New" pitchFamily="49" charset="0"/>
              </a:rPr>
              <a:t>i</a:t>
            </a:r>
            <a:r>
              <a:rPr lang="en-AU" dirty="0">
                <a:latin typeface="Courier New" pitchFamily="49" charset="0"/>
              </a:rPr>
              <a:t> = x</a:t>
            </a:r>
            <a:r>
              <a:rPr lang="en-AU" i="1" baseline="-25000" dirty="0">
                <a:latin typeface="Courier New" pitchFamily="49" charset="0"/>
              </a:rPr>
              <a:t>i-1</a:t>
            </a:r>
            <a:r>
              <a:rPr lang="en-AU" baseline="30000" dirty="0">
                <a:latin typeface="Courier New" pitchFamily="49" charset="0"/>
              </a:rPr>
              <a:t>2</a:t>
            </a:r>
            <a:r>
              <a:rPr lang="en-AU" dirty="0">
                <a:latin typeface="Courier New" pitchFamily="49" charset="0"/>
              </a:rPr>
              <a:t> mod n </a:t>
            </a:r>
          </a:p>
          <a:p>
            <a:pPr marL="741363" lvl="1" indent="-284163">
              <a:lnSpc>
                <a:spcPct val="90000"/>
              </a:lnSpc>
              <a:spcBef>
                <a:spcPts val="600"/>
              </a:spcBef>
              <a:buClr>
                <a:srgbClr val="D9D9FF"/>
              </a:buClr>
              <a:buSzPct val="5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t>where </a:t>
            </a:r>
            <a:r>
              <a:rPr lang="en-AU" dirty="0">
                <a:latin typeface="Courier New" pitchFamily="49" charset="0"/>
              </a:rPr>
              <a:t>n=</a:t>
            </a:r>
            <a:r>
              <a:rPr lang="en-AU" dirty="0" err="1">
                <a:latin typeface="Courier New" pitchFamily="49" charset="0"/>
              </a:rPr>
              <a:t>p.q</a:t>
            </a:r>
            <a:r>
              <a:rPr lang="en-AU" dirty="0"/>
              <a:t>, and primes </a:t>
            </a:r>
            <a:r>
              <a:rPr lang="en-AU" dirty="0" err="1">
                <a:latin typeface="Courier New" pitchFamily="49" charset="0"/>
              </a:rPr>
              <a:t>p,q</a:t>
            </a:r>
            <a:r>
              <a:rPr lang="en-AU" dirty="0">
                <a:latin typeface="Courier New" pitchFamily="49" charset="0"/>
              </a:rPr>
              <a:t>=3 mod 4</a:t>
            </a:r>
          </a:p>
          <a:p>
            <a:pPr marL="341313" indent="-341313">
              <a:lnSpc>
                <a:spcPct val="90000"/>
              </a:lnSpc>
              <a:spcBef>
                <a:spcPts val="700"/>
              </a:spcBef>
              <a:buClr>
                <a:srgbClr val="5FAFFF"/>
              </a:buClr>
              <a:buSzPct val="8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t>unpredictable, passes </a:t>
            </a:r>
            <a:r>
              <a:rPr lang="en-US" sz="2800" b="1" dirty="0"/>
              <a:t>next-bit</a:t>
            </a:r>
            <a:r>
              <a:rPr lang="en-US" sz="2800" dirty="0"/>
              <a:t> test</a:t>
            </a:r>
          </a:p>
          <a:p>
            <a:pPr marL="341313" indent="-341313">
              <a:lnSpc>
                <a:spcPct val="90000"/>
              </a:lnSpc>
              <a:spcBef>
                <a:spcPts val="700"/>
              </a:spcBef>
              <a:buClr>
                <a:srgbClr val="5FAFFF"/>
              </a:buClr>
              <a:buSzPct val="8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dirty="0"/>
              <a:t>security rests on difficulty of factoring N </a:t>
            </a:r>
          </a:p>
          <a:p>
            <a:pPr marL="341313" indent="-341313">
              <a:lnSpc>
                <a:spcPct val="90000"/>
              </a:lnSpc>
              <a:spcBef>
                <a:spcPts val="700"/>
              </a:spcBef>
              <a:buClr>
                <a:srgbClr val="5FAFFF"/>
              </a:buClr>
              <a:buSzPct val="8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dirty="0"/>
              <a:t>is unpredictable given any run of bits </a:t>
            </a:r>
          </a:p>
          <a:p>
            <a:pPr marL="341313" indent="-341313">
              <a:lnSpc>
                <a:spcPct val="90000"/>
              </a:lnSpc>
              <a:spcBef>
                <a:spcPts val="700"/>
              </a:spcBef>
              <a:buClr>
                <a:srgbClr val="5FAFFF"/>
              </a:buClr>
              <a:buSzPct val="8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dirty="0"/>
              <a:t>slow, since very large numbers must be used</a:t>
            </a:r>
          </a:p>
          <a:p>
            <a:pPr marL="341313" indent="-341313">
              <a:lnSpc>
                <a:spcPct val="90000"/>
              </a:lnSpc>
              <a:spcBef>
                <a:spcPts val="700"/>
              </a:spcBef>
              <a:buClr>
                <a:srgbClr val="5FAFFF"/>
              </a:buClr>
              <a:buSzPct val="8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dirty="0"/>
              <a:t>too slow for cipher use, good for key generation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775252" y="119270"/>
            <a:ext cx="8229600" cy="616709"/>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4000" b="1" dirty="0">
                <a:solidFill>
                  <a:schemeClr val="bg1"/>
                </a:solidFill>
              </a:rPr>
              <a:t>Using Block Ciphers as PRNGs</a:t>
            </a:r>
          </a:p>
        </p:txBody>
      </p:sp>
      <p:sp>
        <p:nvSpPr>
          <p:cNvPr id="12290" name="Text Box 2"/>
          <p:cNvSpPr txBox="1">
            <a:spLocks noChangeArrowheads="1"/>
          </p:cNvSpPr>
          <p:nvPr/>
        </p:nvSpPr>
        <p:spPr bwMode="auto">
          <a:xfrm>
            <a:off x="457200" y="1676400"/>
            <a:ext cx="8229600" cy="4505325"/>
          </a:xfrm>
          <a:prstGeom prst="rect">
            <a:avLst/>
          </a:prstGeom>
          <a:noFill/>
          <a:ln w="9525">
            <a:noFill/>
            <a:round/>
            <a:headEnd/>
            <a:tailEnd/>
          </a:ln>
          <a:effectLst/>
        </p:spPr>
        <p:txBody>
          <a:bodyPr/>
          <a:lstStyle/>
          <a:p>
            <a:pPr marL="341313" indent="-341313">
              <a:spcBef>
                <a:spcPts val="700"/>
              </a:spcBef>
              <a:buClr>
                <a:srgbClr val="5FAFFF"/>
              </a:buClr>
              <a:buSzPct val="8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t>for cryptographic applications, can use a block cipher to generate random numbers</a:t>
            </a:r>
          </a:p>
          <a:p>
            <a:pPr marL="341313" indent="-341313">
              <a:spcBef>
                <a:spcPts val="700"/>
              </a:spcBef>
              <a:buClr>
                <a:srgbClr val="5FAFFF"/>
              </a:buClr>
              <a:buSzPct val="8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t>often for creating session keys from master key</a:t>
            </a:r>
          </a:p>
          <a:p>
            <a:pPr marL="341313" indent="-341313">
              <a:spcBef>
                <a:spcPts val="700"/>
              </a:spcBef>
              <a:buClr>
                <a:srgbClr val="5FAFFF"/>
              </a:buClr>
              <a:buSzPct val="8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t>CTR</a:t>
            </a:r>
          </a:p>
          <a:p>
            <a:pPr lvl="1" indent="-284163">
              <a:spcBef>
                <a:spcPts val="600"/>
              </a:spcBef>
              <a:buClrTx/>
              <a:buSzPct val="5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i="1" dirty="0">
                <a:latin typeface="Courier New" pitchFamily="49" charset="0"/>
              </a:rPr>
              <a:t>X</a:t>
            </a:r>
            <a:r>
              <a:rPr lang="en-AU" i="1" baseline="-25000" dirty="0">
                <a:latin typeface="Courier New" pitchFamily="49" charset="0"/>
              </a:rPr>
              <a:t>i</a:t>
            </a:r>
            <a:r>
              <a:rPr lang="en-AU" dirty="0">
                <a:latin typeface="Courier New" pitchFamily="49" charset="0"/>
              </a:rPr>
              <a:t> = E</a:t>
            </a:r>
            <a:r>
              <a:rPr lang="en-AU" i="1" baseline="-25000" dirty="0">
                <a:latin typeface="Courier New" pitchFamily="49" charset="0"/>
              </a:rPr>
              <a:t>K</a:t>
            </a:r>
            <a:r>
              <a:rPr lang="en-AU" dirty="0">
                <a:latin typeface="Courier New" pitchFamily="49" charset="0"/>
              </a:rPr>
              <a:t>[V</a:t>
            </a:r>
            <a:r>
              <a:rPr lang="en-AU" i="1" baseline="-25000" dirty="0">
                <a:latin typeface="Courier New" pitchFamily="49" charset="0"/>
              </a:rPr>
              <a:t>i</a:t>
            </a:r>
            <a:r>
              <a:rPr lang="en-AU" dirty="0">
                <a:latin typeface="Courier New" pitchFamily="49" charset="0"/>
              </a:rPr>
              <a:t>]</a:t>
            </a:r>
          </a:p>
          <a:p>
            <a:pPr marL="341313" indent="-341313">
              <a:spcBef>
                <a:spcPts val="700"/>
              </a:spcBef>
              <a:buClr>
                <a:srgbClr val="5FAFFF"/>
              </a:buClr>
              <a:buSzPct val="8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t>OFB</a:t>
            </a:r>
          </a:p>
          <a:p>
            <a:pPr lvl="1" indent="-284163">
              <a:spcBef>
                <a:spcPts val="600"/>
              </a:spcBef>
              <a:buClrTx/>
              <a:buSzPct val="5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i="1" dirty="0">
                <a:latin typeface="Courier New" pitchFamily="49" charset="0"/>
              </a:rPr>
              <a:t>X</a:t>
            </a:r>
            <a:r>
              <a:rPr lang="en-AU" i="1" baseline="-25000" dirty="0">
                <a:latin typeface="Courier New" pitchFamily="49" charset="0"/>
              </a:rPr>
              <a:t>i</a:t>
            </a:r>
            <a:r>
              <a:rPr lang="en-AU" dirty="0">
                <a:latin typeface="Courier New" pitchFamily="49" charset="0"/>
              </a:rPr>
              <a:t> = E</a:t>
            </a:r>
            <a:r>
              <a:rPr lang="en-AU" i="1" baseline="-25000" dirty="0">
                <a:latin typeface="Courier New" pitchFamily="49" charset="0"/>
              </a:rPr>
              <a:t>K</a:t>
            </a:r>
            <a:r>
              <a:rPr lang="en-AU" dirty="0">
                <a:latin typeface="Courier New" pitchFamily="49" charset="0"/>
              </a:rPr>
              <a:t>[</a:t>
            </a:r>
            <a:r>
              <a:rPr lang="en-AU" i="1" dirty="0">
                <a:latin typeface="Courier New" pitchFamily="49" charset="0"/>
              </a:rPr>
              <a:t>X</a:t>
            </a:r>
            <a:r>
              <a:rPr lang="en-AU" i="1" baseline="-25000" dirty="0">
                <a:latin typeface="Courier New" pitchFamily="49" charset="0"/>
              </a:rPr>
              <a:t>i-1</a:t>
            </a:r>
            <a:r>
              <a:rPr lang="en-AU" dirty="0">
                <a:latin typeface="Courier New" pitchFamily="49" charset="0"/>
              </a:rPr>
              <a:t>]</a:t>
            </a:r>
          </a:p>
          <a:p>
            <a:pPr marL="341313" indent="-341313">
              <a:spcBef>
                <a:spcPts val="700"/>
              </a:spcBef>
              <a:buClrTx/>
              <a:buSzPct val="8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800" dirty="0">
              <a:solidFill>
                <a:srgbClr val="FFFFFF"/>
              </a:solidFill>
              <a:effectLst>
                <a:outerShdw blurRad="38100" dist="38100" dir="2700000" algn="tl">
                  <a:srgbClr val="000000"/>
                </a:outerShdw>
              </a:effectLst>
            </a:endParaRPr>
          </a:p>
          <a:p>
            <a:pPr lvl="1" indent="-284163">
              <a:spcBef>
                <a:spcPts val="700"/>
              </a:spcBef>
              <a:buClr>
                <a:srgbClr val="D9D9FF"/>
              </a:buClr>
              <a:buSzPct val="50000"/>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800" dirty="0">
              <a:solidFill>
                <a:srgbClr val="FFFFFF"/>
              </a:solidFill>
              <a:effectLst>
                <a:outerShdw blurRad="38100" dist="38100" dir="2700000" algn="tl">
                  <a:srgbClr val="000000"/>
                </a:outerShdw>
              </a:effectLst>
            </a:endParaRPr>
          </a:p>
        </p:txBody>
      </p:sp>
      <p:pic>
        <p:nvPicPr>
          <p:cNvPr id="12291" name="Picture 3"/>
          <p:cNvPicPr>
            <a:picLocks noChangeAspect="1" noChangeArrowheads="1"/>
          </p:cNvPicPr>
          <p:nvPr/>
        </p:nvPicPr>
        <p:blipFill>
          <a:blip r:embed="rId3"/>
          <a:srcRect/>
          <a:stretch>
            <a:fillRect/>
          </a:stretch>
        </p:blipFill>
        <p:spPr bwMode="auto">
          <a:xfrm>
            <a:off x="3657600" y="3429000"/>
            <a:ext cx="4714875" cy="2701925"/>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Box 1"/>
          <p:cNvSpPr txBox="1">
            <a:spLocks noChangeArrowheads="1"/>
          </p:cNvSpPr>
          <p:nvPr/>
        </p:nvSpPr>
        <p:spPr bwMode="auto">
          <a:xfrm>
            <a:off x="457200" y="0"/>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1" dirty="0">
                <a:solidFill>
                  <a:schemeClr val="bg1"/>
                </a:solidFill>
              </a:rPr>
              <a:t>ANSI X9.17 PRG</a:t>
            </a:r>
          </a:p>
        </p:txBody>
      </p:sp>
      <p:pic>
        <p:nvPicPr>
          <p:cNvPr id="13314" name="Picture 2"/>
          <p:cNvPicPr>
            <a:picLocks noChangeAspect="1" noChangeArrowheads="1"/>
          </p:cNvPicPr>
          <p:nvPr/>
        </p:nvPicPr>
        <p:blipFill>
          <a:blip r:embed="rId3"/>
          <a:srcRect b="13896"/>
          <a:stretch>
            <a:fillRect/>
          </a:stretch>
        </p:blipFill>
        <p:spPr bwMode="auto">
          <a:xfrm>
            <a:off x="838200" y="1447800"/>
            <a:ext cx="7539038" cy="5016500"/>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ext Box 1"/>
          <p:cNvSpPr txBox="1">
            <a:spLocks noChangeArrowheads="1"/>
          </p:cNvSpPr>
          <p:nvPr/>
        </p:nvSpPr>
        <p:spPr bwMode="auto">
          <a:xfrm>
            <a:off x="457200" y="0"/>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1" dirty="0">
                <a:solidFill>
                  <a:schemeClr val="bg1"/>
                </a:solidFill>
              </a:rPr>
              <a:t>Stream Ciphers</a:t>
            </a:r>
          </a:p>
        </p:txBody>
      </p:sp>
      <p:sp>
        <p:nvSpPr>
          <p:cNvPr id="14338" name="Text Box 2"/>
          <p:cNvSpPr txBox="1">
            <a:spLocks noChangeArrowheads="1"/>
          </p:cNvSpPr>
          <p:nvPr/>
        </p:nvSpPr>
        <p:spPr bwMode="auto">
          <a:xfrm>
            <a:off x="457200" y="1676400"/>
            <a:ext cx="8458200" cy="4454525"/>
          </a:xfrm>
          <a:prstGeom prst="rect">
            <a:avLst/>
          </a:prstGeom>
          <a:noFill/>
          <a:ln w="9525">
            <a:noFill/>
            <a:round/>
            <a:headEnd/>
            <a:tailEnd/>
          </a:ln>
          <a:effectLst/>
        </p:spPr>
        <p:txBody>
          <a:bodyPr/>
          <a:lstStyle/>
          <a:p>
            <a:pPr marL="341313" indent="-341313">
              <a:lnSpc>
                <a:spcPct val="90000"/>
              </a:lnSpc>
              <a:spcBef>
                <a:spcPts val="800"/>
              </a:spcBef>
              <a:buClr>
                <a:srgbClr val="5FAFFF"/>
              </a:buClr>
              <a:buSzPct val="8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3200" dirty="0"/>
              <a:t>process message bit by bit (as a stream) </a:t>
            </a:r>
          </a:p>
          <a:p>
            <a:pPr marL="341313" indent="-341313">
              <a:lnSpc>
                <a:spcPct val="90000"/>
              </a:lnSpc>
              <a:spcBef>
                <a:spcPts val="800"/>
              </a:spcBef>
              <a:buClr>
                <a:srgbClr val="5FAFFF"/>
              </a:buClr>
              <a:buSzPct val="8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3200" dirty="0"/>
              <a:t>have a pseudo random </a:t>
            </a:r>
            <a:r>
              <a:rPr lang="en-AU" sz="3200" b="1" dirty="0" err="1"/>
              <a:t>keystream</a:t>
            </a:r>
            <a:endParaRPr lang="en-AU" sz="3200" b="1" dirty="0"/>
          </a:p>
          <a:p>
            <a:pPr marL="341313" indent="-341313">
              <a:lnSpc>
                <a:spcPct val="90000"/>
              </a:lnSpc>
              <a:spcBef>
                <a:spcPts val="800"/>
              </a:spcBef>
              <a:buClr>
                <a:srgbClr val="5FAFFF"/>
              </a:buClr>
              <a:buSzPct val="8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3200" dirty="0"/>
              <a:t>combined (XOR) with plaintext bit by bit </a:t>
            </a:r>
          </a:p>
          <a:p>
            <a:pPr marL="341313" indent="-341313">
              <a:lnSpc>
                <a:spcPct val="90000"/>
              </a:lnSpc>
              <a:spcBef>
                <a:spcPts val="700"/>
              </a:spcBef>
              <a:buClr>
                <a:srgbClr val="5FAFFF"/>
              </a:buClr>
              <a:buSzPct val="8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3200" dirty="0"/>
              <a:t>randomness of </a:t>
            </a:r>
            <a:r>
              <a:rPr lang="en-AU" sz="3200" b="1" dirty="0"/>
              <a:t>stream key</a:t>
            </a:r>
            <a:r>
              <a:rPr lang="en-AU" sz="3200" dirty="0"/>
              <a:t> completely destroys statistically properties in message</a:t>
            </a:r>
            <a:r>
              <a:rPr lang="en-AU" sz="2800" dirty="0"/>
              <a:t> </a:t>
            </a:r>
          </a:p>
          <a:p>
            <a:pPr marL="741363" lvl="1" indent="-284163">
              <a:lnSpc>
                <a:spcPct val="90000"/>
              </a:lnSpc>
              <a:spcBef>
                <a:spcPts val="600"/>
              </a:spcBef>
              <a:buClr>
                <a:srgbClr val="D9D9FF"/>
              </a:buClr>
              <a:buSzPct val="5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dirty="0" err="1">
                <a:latin typeface="Courier New" pitchFamily="49" charset="0"/>
              </a:rPr>
              <a:t>C</a:t>
            </a:r>
            <a:r>
              <a:rPr lang="en-AU" baseline="-25000" dirty="0" err="1">
                <a:latin typeface="Courier New" pitchFamily="49" charset="0"/>
              </a:rPr>
              <a:t>i</a:t>
            </a:r>
            <a:r>
              <a:rPr lang="en-AU" dirty="0">
                <a:latin typeface="Courier New" pitchFamily="49" charset="0"/>
              </a:rPr>
              <a:t> = M</a:t>
            </a:r>
            <a:r>
              <a:rPr lang="en-AU" baseline="-25000" dirty="0">
                <a:latin typeface="Courier New" pitchFamily="49" charset="0"/>
              </a:rPr>
              <a:t>i</a:t>
            </a:r>
            <a:r>
              <a:rPr lang="en-AU" dirty="0">
                <a:latin typeface="Courier New" pitchFamily="49" charset="0"/>
              </a:rPr>
              <a:t> XOR </a:t>
            </a:r>
            <a:r>
              <a:rPr lang="en-AU" dirty="0" err="1">
                <a:latin typeface="Courier New" pitchFamily="49" charset="0"/>
              </a:rPr>
              <a:t>StreamKey</a:t>
            </a:r>
            <a:r>
              <a:rPr lang="en-AU" baseline="-25000" dirty="0" err="1">
                <a:latin typeface="Courier New" pitchFamily="49" charset="0"/>
              </a:rPr>
              <a:t>i</a:t>
            </a:r>
            <a:r>
              <a:rPr lang="en-AU" dirty="0">
                <a:latin typeface="Courier New" pitchFamily="49" charset="0"/>
              </a:rPr>
              <a:t> </a:t>
            </a:r>
          </a:p>
          <a:p>
            <a:pPr marL="341313" indent="-341313">
              <a:lnSpc>
                <a:spcPct val="90000"/>
              </a:lnSpc>
              <a:spcBef>
                <a:spcPts val="800"/>
              </a:spcBef>
              <a:buClr>
                <a:srgbClr val="5FAFFF"/>
              </a:buClr>
              <a:buSzPct val="8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a:t>but must never reuse stream key</a:t>
            </a:r>
          </a:p>
          <a:p>
            <a:pPr marL="741363" lvl="1" indent="-284163">
              <a:lnSpc>
                <a:spcPct val="90000"/>
              </a:lnSpc>
              <a:spcBef>
                <a:spcPts val="700"/>
              </a:spcBef>
              <a:buClr>
                <a:srgbClr val="D9D9FF"/>
              </a:buClr>
              <a:buSzPct val="5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t>otherwise can recover messages (</a:t>
            </a:r>
            <a:r>
              <a:rPr lang="en-US" sz="2800" dirty="0" err="1"/>
              <a:t>cf</a:t>
            </a:r>
            <a:r>
              <a:rPr lang="en-US" sz="2800" dirty="0"/>
              <a:t> book cipher)</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 Box 1"/>
          <p:cNvSpPr txBox="1">
            <a:spLocks noChangeArrowheads="1"/>
          </p:cNvSpPr>
          <p:nvPr/>
        </p:nvSpPr>
        <p:spPr bwMode="auto">
          <a:xfrm>
            <a:off x="685800" y="0"/>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1" dirty="0">
                <a:solidFill>
                  <a:schemeClr val="bg1"/>
                </a:solidFill>
              </a:rPr>
              <a:t>Stream Cipher Structure</a:t>
            </a:r>
          </a:p>
        </p:txBody>
      </p:sp>
      <p:pic>
        <p:nvPicPr>
          <p:cNvPr id="15362" name="Picture 2"/>
          <p:cNvPicPr>
            <a:picLocks noChangeAspect="1" noChangeArrowheads="1"/>
          </p:cNvPicPr>
          <p:nvPr/>
        </p:nvPicPr>
        <p:blipFill>
          <a:blip r:embed="rId3"/>
          <a:srcRect/>
          <a:stretch>
            <a:fillRect/>
          </a:stretch>
        </p:blipFill>
        <p:spPr bwMode="auto">
          <a:xfrm>
            <a:off x="533400" y="1981200"/>
            <a:ext cx="8216900" cy="3990975"/>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914400" y="0"/>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1" dirty="0">
                <a:solidFill>
                  <a:schemeClr val="bg1"/>
                </a:solidFill>
              </a:rPr>
              <a:t>Stream Cipher Properties</a:t>
            </a:r>
          </a:p>
        </p:txBody>
      </p:sp>
      <p:sp>
        <p:nvSpPr>
          <p:cNvPr id="16386" name="Text Box 2"/>
          <p:cNvSpPr txBox="1">
            <a:spLocks noChangeArrowheads="1"/>
          </p:cNvSpPr>
          <p:nvPr/>
        </p:nvSpPr>
        <p:spPr bwMode="auto">
          <a:xfrm>
            <a:off x="457200" y="1139825"/>
            <a:ext cx="8229600" cy="4454525"/>
          </a:xfrm>
          <a:prstGeom prst="rect">
            <a:avLst/>
          </a:prstGeom>
          <a:noFill/>
          <a:ln w="9525">
            <a:noFill/>
            <a:round/>
            <a:headEnd/>
            <a:tailEnd/>
          </a:ln>
          <a:effectLst/>
        </p:spPr>
        <p:txBody>
          <a:bodyPr/>
          <a:lstStyle/>
          <a:p>
            <a:pPr marL="341313" indent="-341313">
              <a:spcBef>
                <a:spcPts val="800"/>
              </a:spcBef>
              <a:buClr>
                <a:srgbClr val="5FAFFF"/>
              </a:buClr>
              <a:buSzPct val="8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a:t>some design considerations are:</a:t>
            </a:r>
          </a:p>
          <a:p>
            <a:pPr marL="741363" lvl="1" indent="-284163">
              <a:spcBef>
                <a:spcPts val="700"/>
              </a:spcBef>
              <a:buClr>
                <a:srgbClr val="D9D9FF"/>
              </a:buClr>
              <a:buSzPct val="5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dirty="0"/>
              <a:t>long period with no repetitions </a:t>
            </a:r>
          </a:p>
          <a:p>
            <a:pPr marL="741363" lvl="1" indent="-284163">
              <a:spcBef>
                <a:spcPts val="700"/>
              </a:spcBef>
              <a:buClr>
                <a:srgbClr val="D9D9FF"/>
              </a:buClr>
              <a:buSzPct val="5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dirty="0"/>
              <a:t>statistically random </a:t>
            </a:r>
          </a:p>
          <a:p>
            <a:pPr marL="741363" lvl="1" indent="-284163">
              <a:spcBef>
                <a:spcPts val="700"/>
              </a:spcBef>
              <a:buClr>
                <a:srgbClr val="D9D9FF"/>
              </a:buClr>
              <a:buSzPct val="5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t>depends on large enough key</a:t>
            </a:r>
          </a:p>
          <a:p>
            <a:pPr marL="741363" lvl="1" indent="-284163">
              <a:spcBef>
                <a:spcPts val="700"/>
              </a:spcBef>
              <a:buClr>
                <a:srgbClr val="D9D9FF"/>
              </a:buClr>
              <a:buSzPct val="5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dirty="0"/>
              <a:t>large linear complexity</a:t>
            </a:r>
          </a:p>
          <a:p>
            <a:pPr marL="341313" indent="-341313">
              <a:spcBef>
                <a:spcPts val="800"/>
              </a:spcBef>
              <a:buClr>
                <a:srgbClr val="5FAFFF"/>
              </a:buClr>
              <a:buSzPct val="8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3200" dirty="0"/>
              <a:t>properly designed, can be as secure as a block cipher with same size key</a:t>
            </a:r>
          </a:p>
          <a:p>
            <a:pPr marL="341313" indent="-341313">
              <a:spcBef>
                <a:spcPts val="800"/>
              </a:spcBef>
              <a:buClr>
                <a:srgbClr val="5FAFFF"/>
              </a:buClr>
              <a:buSzPct val="8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3200" dirty="0"/>
              <a:t>but usually simpler &amp; faster</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ext Box 1"/>
          <p:cNvSpPr txBox="1">
            <a:spLocks noChangeArrowheads="1"/>
          </p:cNvSpPr>
          <p:nvPr/>
        </p:nvSpPr>
        <p:spPr bwMode="auto">
          <a:xfrm>
            <a:off x="457200" y="277814"/>
            <a:ext cx="8229600" cy="626648"/>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1" dirty="0">
                <a:solidFill>
                  <a:schemeClr val="bg1"/>
                </a:solidFill>
              </a:rPr>
              <a:t>RC4</a:t>
            </a:r>
          </a:p>
        </p:txBody>
      </p:sp>
      <p:sp>
        <p:nvSpPr>
          <p:cNvPr id="17410" name="Text Box 2"/>
          <p:cNvSpPr txBox="1">
            <a:spLocks noChangeArrowheads="1"/>
          </p:cNvSpPr>
          <p:nvPr/>
        </p:nvSpPr>
        <p:spPr bwMode="auto">
          <a:xfrm>
            <a:off x="457200" y="1676400"/>
            <a:ext cx="8229600" cy="4454525"/>
          </a:xfrm>
          <a:prstGeom prst="rect">
            <a:avLst/>
          </a:prstGeom>
          <a:noFill/>
          <a:ln w="9525">
            <a:noFill/>
            <a:round/>
            <a:headEnd/>
            <a:tailEnd/>
          </a:ln>
          <a:effectLst/>
        </p:spPr>
        <p:txBody>
          <a:bodyPr/>
          <a:lstStyle/>
          <a:p>
            <a:pPr marL="341313" indent="-341313">
              <a:spcBef>
                <a:spcPts val="700"/>
              </a:spcBef>
              <a:buClr>
                <a:srgbClr val="5FAFFF"/>
              </a:buClr>
              <a:buSzPct val="8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dirty="0"/>
              <a:t>a proprietary cipher owned by RSA DSI </a:t>
            </a:r>
          </a:p>
          <a:p>
            <a:pPr marL="341313" indent="-341313">
              <a:spcBef>
                <a:spcPts val="700"/>
              </a:spcBef>
              <a:buClr>
                <a:srgbClr val="5FAFFF"/>
              </a:buClr>
              <a:buSzPct val="8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dirty="0"/>
              <a:t>another Ron </a:t>
            </a:r>
            <a:r>
              <a:rPr lang="en-AU" sz="2800" dirty="0" err="1"/>
              <a:t>Rivest</a:t>
            </a:r>
            <a:r>
              <a:rPr lang="en-AU" sz="2800" dirty="0"/>
              <a:t> design, simple but effective</a:t>
            </a:r>
          </a:p>
          <a:p>
            <a:pPr marL="341313" indent="-341313">
              <a:spcBef>
                <a:spcPts val="700"/>
              </a:spcBef>
              <a:buClr>
                <a:srgbClr val="5FAFFF"/>
              </a:buClr>
              <a:buSzPct val="8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dirty="0"/>
              <a:t>variable key size, byte-oriented stream cipher </a:t>
            </a:r>
          </a:p>
          <a:p>
            <a:pPr marL="341313" indent="-341313">
              <a:spcBef>
                <a:spcPts val="700"/>
              </a:spcBef>
              <a:buClr>
                <a:srgbClr val="5FAFFF"/>
              </a:buClr>
              <a:buSzPct val="8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dirty="0"/>
              <a:t>widely used (web SSL/TLS, wireless WEP/WPA) </a:t>
            </a:r>
          </a:p>
          <a:p>
            <a:pPr marL="341313" indent="-341313">
              <a:spcBef>
                <a:spcPts val="700"/>
              </a:spcBef>
              <a:buClr>
                <a:srgbClr val="5FAFFF"/>
              </a:buClr>
              <a:buSzPct val="8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dirty="0"/>
              <a:t>key forms random permutation of all 8-bit values </a:t>
            </a:r>
          </a:p>
          <a:p>
            <a:pPr marL="341313" indent="-341313">
              <a:spcBef>
                <a:spcPts val="700"/>
              </a:spcBef>
              <a:buClr>
                <a:srgbClr val="5FAFFF"/>
              </a:buClr>
              <a:buSzPct val="8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dirty="0"/>
              <a:t>uses that permutation to scramble input info processed a byte at a time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ext Box 1"/>
          <p:cNvSpPr txBox="1">
            <a:spLocks noChangeArrowheads="1"/>
          </p:cNvSpPr>
          <p:nvPr/>
        </p:nvSpPr>
        <p:spPr bwMode="auto">
          <a:xfrm>
            <a:off x="457200" y="0"/>
            <a:ext cx="8229600" cy="85476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4400" b="1" dirty="0">
                <a:solidFill>
                  <a:schemeClr val="bg1"/>
                </a:solidFill>
              </a:rPr>
              <a:t>RC4 Key Schedule </a:t>
            </a:r>
          </a:p>
        </p:txBody>
      </p:sp>
      <p:sp>
        <p:nvSpPr>
          <p:cNvPr id="18434" name="Text Box 2"/>
          <p:cNvSpPr txBox="1">
            <a:spLocks noChangeArrowheads="1"/>
          </p:cNvSpPr>
          <p:nvPr/>
        </p:nvSpPr>
        <p:spPr bwMode="auto">
          <a:xfrm>
            <a:off x="457200" y="1063487"/>
            <a:ext cx="8229600" cy="4724400"/>
          </a:xfrm>
          <a:prstGeom prst="rect">
            <a:avLst/>
          </a:prstGeom>
          <a:noFill/>
          <a:ln w="9525">
            <a:noFill/>
            <a:round/>
            <a:headEnd/>
            <a:tailEnd/>
          </a:ln>
          <a:effectLst/>
        </p:spPr>
        <p:txBody>
          <a:bodyPr/>
          <a:lstStyle/>
          <a:p>
            <a:pPr marL="341313" indent="-341313">
              <a:lnSpc>
                <a:spcPct val="90000"/>
              </a:lnSpc>
              <a:spcBef>
                <a:spcPts val="800"/>
              </a:spcBef>
              <a:buClr>
                <a:srgbClr val="5FAFFF"/>
              </a:buClr>
              <a:buSzPct val="8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3200" dirty="0"/>
              <a:t>starts with an array S of numbers: 0..255 </a:t>
            </a:r>
          </a:p>
          <a:p>
            <a:pPr marL="341313" indent="-341313">
              <a:lnSpc>
                <a:spcPct val="90000"/>
              </a:lnSpc>
              <a:spcBef>
                <a:spcPts val="800"/>
              </a:spcBef>
              <a:buClr>
                <a:srgbClr val="5FAFFF"/>
              </a:buClr>
              <a:buSzPct val="8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3200" dirty="0"/>
              <a:t>use key to well and truly shuffle </a:t>
            </a:r>
          </a:p>
          <a:p>
            <a:pPr marL="341313" indent="-341313">
              <a:lnSpc>
                <a:spcPct val="90000"/>
              </a:lnSpc>
              <a:spcBef>
                <a:spcPts val="800"/>
              </a:spcBef>
              <a:buClr>
                <a:srgbClr val="5FAFFF"/>
              </a:buClr>
              <a:buSzPct val="8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3200" dirty="0"/>
              <a:t>S forms </a:t>
            </a:r>
            <a:r>
              <a:rPr lang="en-AU" sz="3200" b="1" dirty="0"/>
              <a:t>internal state</a:t>
            </a:r>
            <a:r>
              <a:rPr lang="en-AU" sz="3200" dirty="0"/>
              <a:t> of the cipher </a:t>
            </a:r>
          </a:p>
          <a:p>
            <a:pPr lvl="1" indent="-284163">
              <a:lnSpc>
                <a:spcPct val="90000"/>
              </a:lnSpc>
              <a:spcBef>
                <a:spcPts val="600"/>
              </a:spcBef>
              <a:buClrTx/>
              <a:buSzPct val="5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dirty="0">
                <a:latin typeface="Courier New" pitchFamily="49" charset="0"/>
              </a:rPr>
              <a:t>for </a:t>
            </a:r>
            <a:r>
              <a:rPr lang="en-AU" dirty="0" err="1">
                <a:latin typeface="Courier New" pitchFamily="49" charset="0"/>
              </a:rPr>
              <a:t>i</a:t>
            </a:r>
            <a:r>
              <a:rPr lang="en-AU" dirty="0">
                <a:latin typeface="Courier New" pitchFamily="49" charset="0"/>
              </a:rPr>
              <a:t> = 0 to 255 do</a:t>
            </a:r>
          </a:p>
          <a:p>
            <a:pPr lvl="2" indent="-227013">
              <a:lnSpc>
                <a:spcPct val="90000"/>
              </a:lnSpc>
              <a:spcBef>
                <a:spcPts val="600"/>
              </a:spcBef>
              <a:buClrTx/>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dirty="0">
                <a:latin typeface="Courier New" pitchFamily="49" charset="0"/>
              </a:rPr>
              <a:t>S[</a:t>
            </a:r>
            <a:r>
              <a:rPr lang="en-AU" dirty="0" err="1">
                <a:latin typeface="Courier New" pitchFamily="49" charset="0"/>
              </a:rPr>
              <a:t>i</a:t>
            </a:r>
            <a:r>
              <a:rPr lang="en-AU" dirty="0">
                <a:latin typeface="Courier New" pitchFamily="49" charset="0"/>
              </a:rPr>
              <a:t>] = </a:t>
            </a:r>
            <a:r>
              <a:rPr lang="en-AU" dirty="0" err="1">
                <a:latin typeface="Courier New" pitchFamily="49" charset="0"/>
              </a:rPr>
              <a:t>i</a:t>
            </a:r>
            <a:endParaRPr lang="en-AU" dirty="0">
              <a:latin typeface="Courier New" pitchFamily="49" charset="0"/>
            </a:endParaRPr>
          </a:p>
          <a:p>
            <a:pPr lvl="2" indent="-227013">
              <a:lnSpc>
                <a:spcPct val="90000"/>
              </a:lnSpc>
              <a:spcBef>
                <a:spcPts val="600"/>
              </a:spcBef>
              <a:buClrTx/>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dirty="0">
                <a:latin typeface="Courier New" pitchFamily="49" charset="0"/>
              </a:rPr>
              <a:t>T[</a:t>
            </a:r>
            <a:r>
              <a:rPr lang="en-AU" dirty="0" err="1">
                <a:latin typeface="Courier New" pitchFamily="49" charset="0"/>
              </a:rPr>
              <a:t>i</a:t>
            </a:r>
            <a:r>
              <a:rPr lang="en-AU" dirty="0">
                <a:latin typeface="Courier New" pitchFamily="49" charset="0"/>
              </a:rPr>
              <a:t>] = K[</a:t>
            </a:r>
            <a:r>
              <a:rPr lang="en-AU" dirty="0" err="1">
                <a:latin typeface="Courier New" pitchFamily="49" charset="0"/>
              </a:rPr>
              <a:t>i</a:t>
            </a:r>
            <a:r>
              <a:rPr lang="en-AU" dirty="0">
                <a:latin typeface="Courier New" pitchFamily="49" charset="0"/>
              </a:rPr>
              <a:t> mod </a:t>
            </a:r>
            <a:r>
              <a:rPr lang="en-AU" dirty="0" err="1">
                <a:latin typeface="Courier New" pitchFamily="49" charset="0"/>
              </a:rPr>
              <a:t>keylen</a:t>
            </a:r>
            <a:r>
              <a:rPr lang="en-AU" dirty="0">
                <a:latin typeface="Courier New" pitchFamily="49" charset="0"/>
              </a:rPr>
              <a:t>])</a:t>
            </a:r>
          </a:p>
          <a:p>
            <a:pPr lvl="1" indent="-284163">
              <a:lnSpc>
                <a:spcPct val="90000"/>
              </a:lnSpc>
              <a:spcBef>
                <a:spcPts val="600"/>
              </a:spcBef>
              <a:buClrTx/>
              <a:buSzPct val="5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dirty="0">
                <a:latin typeface="Courier New" pitchFamily="49" charset="0"/>
              </a:rPr>
              <a:t>j = 0</a:t>
            </a:r>
          </a:p>
          <a:p>
            <a:pPr lvl="1" indent="-284163">
              <a:lnSpc>
                <a:spcPct val="90000"/>
              </a:lnSpc>
              <a:spcBef>
                <a:spcPts val="600"/>
              </a:spcBef>
              <a:buClrTx/>
              <a:buSzPct val="5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dirty="0">
                <a:latin typeface="Courier New" pitchFamily="49" charset="0"/>
              </a:rPr>
              <a:t>for </a:t>
            </a:r>
            <a:r>
              <a:rPr lang="en-AU" dirty="0" err="1">
                <a:latin typeface="Courier New" pitchFamily="49" charset="0"/>
              </a:rPr>
              <a:t>i</a:t>
            </a:r>
            <a:r>
              <a:rPr lang="en-AU" dirty="0">
                <a:latin typeface="Courier New" pitchFamily="49" charset="0"/>
              </a:rPr>
              <a:t> = 0 to 255 do </a:t>
            </a:r>
          </a:p>
          <a:p>
            <a:pPr lvl="2" indent="-227013">
              <a:lnSpc>
                <a:spcPct val="90000"/>
              </a:lnSpc>
              <a:spcBef>
                <a:spcPts val="600"/>
              </a:spcBef>
              <a:buClrTx/>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dirty="0">
                <a:latin typeface="Courier New" pitchFamily="49" charset="0"/>
              </a:rPr>
              <a:t>j = (j + S[</a:t>
            </a:r>
            <a:r>
              <a:rPr lang="en-AU" dirty="0" err="1">
                <a:latin typeface="Courier New" pitchFamily="49" charset="0"/>
              </a:rPr>
              <a:t>i</a:t>
            </a:r>
            <a:r>
              <a:rPr lang="en-AU" dirty="0">
                <a:latin typeface="Courier New" pitchFamily="49" charset="0"/>
              </a:rPr>
              <a:t>] + T[</a:t>
            </a:r>
            <a:r>
              <a:rPr lang="en-AU" dirty="0" err="1">
                <a:latin typeface="Courier New" pitchFamily="49" charset="0"/>
              </a:rPr>
              <a:t>i</a:t>
            </a:r>
            <a:r>
              <a:rPr lang="en-AU" dirty="0">
                <a:latin typeface="Courier New" pitchFamily="49" charset="0"/>
              </a:rPr>
              <a:t>]) (mod 256) </a:t>
            </a:r>
          </a:p>
          <a:p>
            <a:pPr lvl="2" indent="-227013">
              <a:lnSpc>
                <a:spcPct val="90000"/>
              </a:lnSpc>
              <a:spcBef>
                <a:spcPts val="600"/>
              </a:spcBef>
              <a:buClrTx/>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dirty="0">
                <a:latin typeface="Courier New" pitchFamily="49" charset="0"/>
              </a:rPr>
              <a:t>swap (S[</a:t>
            </a:r>
            <a:r>
              <a:rPr lang="en-AU" dirty="0" err="1">
                <a:latin typeface="Courier New" pitchFamily="49" charset="0"/>
              </a:rPr>
              <a:t>i</a:t>
            </a:r>
            <a:r>
              <a:rPr lang="en-AU" dirty="0">
                <a:latin typeface="Courier New" pitchFamily="49" charset="0"/>
              </a:rPr>
              <a:t>], S[j])</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1"/>
          <p:cNvSpPr txBox="1">
            <a:spLocks noChangeArrowheads="1"/>
          </p:cNvSpPr>
          <p:nvPr/>
        </p:nvSpPr>
        <p:spPr bwMode="auto">
          <a:xfrm>
            <a:off x="690282" y="0"/>
            <a:ext cx="8229600" cy="1139825"/>
          </a:xfrm>
          <a:prstGeom prst="rect">
            <a:avLst/>
          </a:prstGeom>
          <a:noFill/>
          <a:ln w="9525">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a:solidFill>
                  <a:schemeClr val="bg1"/>
                </a:solidFill>
              </a:rPr>
              <a:t>Triple-DES with Two-Keys</a:t>
            </a:r>
          </a:p>
        </p:txBody>
      </p:sp>
      <p:sp>
        <p:nvSpPr>
          <p:cNvPr id="8194" name="Text Box 2"/>
          <p:cNvSpPr txBox="1">
            <a:spLocks noChangeArrowheads="1"/>
          </p:cNvSpPr>
          <p:nvPr/>
        </p:nvSpPr>
        <p:spPr bwMode="auto">
          <a:xfrm>
            <a:off x="457200" y="1139825"/>
            <a:ext cx="8229600" cy="5489575"/>
          </a:xfrm>
          <a:prstGeom prst="rect">
            <a:avLst/>
          </a:prstGeom>
          <a:noFill/>
          <a:ln w="9525">
            <a:noFill/>
            <a:round/>
            <a:headEnd/>
            <a:tailEnd/>
          </a:ln>
          <a:effectLst/>
        </p:spPr>
        <p:txBody>
          <a:bodyPr/>
          <a:lstStyle/>
          <a:p>
            <a:pPr marL="339725" indent="-339725">
              <a:lnSpc>
                <a:spcPct val="90000"/>
              </a:lnSpc>
              <a:spcBef>
                <a:spcPts val="800"/>
              </a:spcBef>
              <a:buClr>
                <a:srgbClr val="5FAFFF"/>
              </a:buClr>
              <a:buSzPct val="8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dirty="0"/>
              <a:t>hence must use 3 encryptions</a:t>
            </a:r>
          </a:p>
          <a:p>
            <a:pPr marL="739775" lvl="1" indent="-282575">
              <a:lnSpc>
                <a:spcPct val="90000"/>
              </a:lnSpc>
              <a:spcBef>
                <a:spcPts val="700"/>
              </a:spcBef>
              <a:buClr>
                <a:srgbClr val="D9D9FF"/>
              </a:buClr>
              <a:buSzPct val="5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a:t>would seem to need 3 distinct keys</a:t>
            </a:r>
          </a:p>
          <a:p>
            <a:pPr marL="339725" indent="-339725">
              <a:lnSpc>
                <a:spcPct val="90000"/>
              </a:lnSpc>
              <a:spcBef>
                <a:spcPts val="800"/>
              </a:spcBef>
              <a:buClr>
                <a:srgbClr val="5FAFFF"/>
              </a:buClr>
              <a:buSzPct val="8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dirty="0"/>
              <a:t>but can use 2 keys with E-D-E sequence</a:t>
            </a:r>
          </a:p>
          <a:p>
            <a:pPr marL="739775" lvl="1" indent="-282575">
              <a:lnSpc>
                <a:spcPct val="90000"/>
              </a:lnSpc>
              <a:spcBef>
                <a:spcPts val="700"/>
              </a:spcBef>
              <a:buClr>
                <a:srgbClr val="D9D9FF"/>
              </a:buClr>
              <a:buSzPct val="5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a:latin typeface="Courier New" pitchFamily="49" charset="0"/>
              </a:rPr>
              <a:t>C = E</a:t>
            </a:r>
            <a:r>
              <a:rPr lang="en-US" sz="2800" baseline="-25000" dirty="0">
                <a:latin typeface="Courier New" pitchFamily="49" charset="0"/>
              </a:rPr>
              <a:t>K1</a:t>
            </a:r>
            <a:r>
              <a:rPr lang="en-US" sz="2800" dirty="0">
                <a:latin typeface="Courier New" pitchFamily="49" charset="0"/>
              </a:rPr>
              <a:t>(D</a:t>
            </a:r>
            <a:r>
              <a:rPr lang="en-US" sz="2800" baseline="-25000" dirty="0">
                <a:latin typeface="Courier New" pitchFamily="49" charset="0"/>
              </a:rPr>
              <a:t>K2</a:t>
            </a:r>
            <a:r>
              <a:rPr lang="en-US" sz="2800" dirty="0">
                <a:latin typeface="Courier New" pitchFamily="49" charset="0"/>
              </a:rPr>
              <a:t>(E</a:t>
            </a:r>
            <a:r>
              <a:rPr lang="en-US" sz="2800" baseline="-25000" dirty="0">
                <a:latin typeface="Courier New" pitchFamily="49" charset="0"/>
              </a:rPr>
              <a:t>K1</a:t>
            </a:r>
            <a:r>
              <a:rPr lang="en-US" sz="2800" dirty="0">
                <a:latin typeface="Courier New" pitchFamily="49" charset="0"/>
              </a:rPr>
              <a:t>(P)))</a:t>
            </a:r>
          </a:p>
          <a:p>
            <a:pPr marL="739775" lvl="1" indent="-282575">
              <a:lnSpc>
                <a:spcPct val="90000"/>
              </a:lnSpc>
              <a:spcBef>
                <a:spcPts val="700"/>
              </a:spcBef>
              <a:buClr>
                <a:srgbClr val="D9D9FF"/>
              </a:buClr>
              <a:buSzPct val="5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err="1"/>
              <a:t>n.b</a:t>
            </a:r>
            <a:r>
              <a:rPr lang="en-US" sz="2800" dirty="0"/>
              <a:t>. encrypt &amp; decrypt equivalent in security</a:t>
            </a:r>
          </a:p>
          <a:p>
            <a:pPr marL="739775" lvl="1" indent="-282575">
              <a:lnSpc>
                <a:spcPct val="90000"/>
              </a:lnSpc>
              <a:spcBef>
                <a:spcPts val="700"/>
              </a:spcBef>
              <a:buClr>
                <a:srgbClr val="D9D9FF"/>
              </a:buClr>
              <a:buSzPct val="5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a:t>if </a:t>
            </a:r>
            <a:r>
              <a:rPr lang="en-US" sz="2800" dirty="0">
                <a:latin typeface="Courier New" pitchFamily="49" charset="0"/>
              </a:rPr>
              <a:t>K1=K2</a:t>
            </a:r>
            <a:r>
              <a:rPr lang="en-US" sz="2800" dirty="0"/>
              <a:t> then can work with single DES</a:t>
            </a:r>
          </a:p>
          <a:p>
            <a:pPr marL="339725" indent="-339725">
              <a:lnSpc>
                <a:spcPct val="90000"/>
              </a:lnSpc>
              <a:spcBef>
                <a:spcPts val="800"/>
              </a:spcBef>
              <a:buClr>
                <a:srgbClr val="5FAFFF"/>
              </a:buClr>
              <a:buSzPct val="8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dirty="0"/>
              <a:t>standardized in ANSI X9.17 &amp; ISO8732</a:t>
            </a:r>
          </a:p>
          <a:p>
            <a:pPr marL="339725" indent="-339725">
              <a:lnSpc>
                <a:spcPct val="90000"/>
              </a:lnSpc>
              <a:spcBef>
                <a:spcPts val="800"/>
              </a:spcBef>
              <a:buClr>
                <a:srgbClr val="5FAFFF"/>
              </a:buClr>
              <a:buSzPct val="8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dirty="0"/>
              <a:t>no current known practical attacks</a:t>
            </a:r>
          </a:p>
          <a:p>
            <a:pPr marL="739775" lvl="1" indent="-282575">
              <a:lnSpc>
                <a:spcPct val="90000"/>
              </a:lnSpc>
              <a:spcBef>
                <a:spcPts val="700"/>
              </a:spcBef>
              <a:buClr>
                <a:srgbClr val="D9D9FF"/>
              </a:buClr>
              <a:buSzPct val="5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a:t>several proposed impractical attacks might become basis of future attacks</a:t>
            </a:r>
          </a:p>
          <a:p>
            <a:pPr marL="339725" indent="-339725">
              <a:lnSpc>
                <a:spcPct val="90000"/>
              </a:lnSpc>
              <a:spcBef>
                <a:spcPts val="800"/>
              </a:spcBef>
              <a:buClrTx/>
              <a:buSzPct val="80000"/>
              <a:buFontTx/>
              <a:buNone/>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en-US" sz="2800" dirty="0">
              <a:solidFill>
                <a:srgbClr val="FFFFFF"/>
              </a:solidFill>
              <a:effectLst>
                <a:outerShdw blurRad="38100" dist="38100" dir="2700000" algn="tl">
                  <a:srgbClr val="000000"/>
                </a:outerShdw>
              </a:effectLst>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ext Box 1"/>
          <p:cNvSpPr txBox="1">
            <a:spLocks noChangeArrowheads="1"/>
          </p:cNvSpPr>
          <p:nvPr/>
        </p:nvSpPr>
        <p:spPr bwMode="auto">
          <a:xfrm>
            <a:off x="457200" y="98425"/>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4400" b="1" dirty="0">
                <a:solidFill>
                  <a:schemeClr val="bg1"/>
                </a:solidFill>
              </a:rPr>
              <a:t>RC4 Encryption</a:t>
            </a:r>
          </a:p>
        </p:txBody>
      </p:sp>
      <p:sp>
        <p:nvSpPr>
          <p:cNvPr id="19458" name="Text Box 2"/>
          <p:cNvSpPr txBox="1">
            <a:spLocks noChangeArrowheads="1"/>
          </p:cNvSpPr>
          <p:nvPr/>
        </p:nvSpPr>
        <p:spPr bwMode="auto">
          <a:xfrm>
            <a:off x="457200" y="1495425"/>
            <a:ext cx="8229600" cy="5364163"/>
          </a:xfrm>
          <a:prstGeom prst="rect">
            <a:avLst/>
          </a:prstGeom>
          <a:noFill/>
          <a:ln w="9525">
            <a:noFill/>
            <a:round/>
            <a:headEnd/>
            <a:tailEnd/>
          </a:ln>
          <a:effectLst/>
        </p:spPr>
        <p:txBody>
          <a:bodyPr/>
          <a:lstStyle/>
          <a:p>
            <a:pPr marL="341313" indent="-341313">
              <a:lnSpc>
                <a:spcPct val="90000"/>
              </a:lnSpc>
              <a:spcBef>
                <a:spcPts val="800"/>
              </a:spcBef>
              <a:buClr>
                <a:srgbClr val="5FAFFF"/>
              </a:buClr>
              <a:buSzPct val="8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3200" dirty="0"/>
              <a:t>encryption continues shuffling array values</a:t>
            </a:r>
          </a:p>
          <a:p>
            <a:pPr marL="341313" indent="-341313">
              <a:lnSpc>
                <a:spcPct val="90000"/>
              </a:lnSpc>
              <a:spcBef>
                <a:spcPts val="800"/>
              </a:spcBef>
              <a:buClr>
                <a:srgbClr val="5FAFFF"/>
              </a:buClr>
              <a:buSzPct val="8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3200" dirty="0"/>
              <a:t>sum of shuffled pair selects "stream key" value from permutation</a:t>
            </a:r>
          </a:p>
          <a:p>
            <a:pPr marL="341313" indent="-341313">
              <a:lnSpc>
                <a:spcPct val="90000"/>
              </a:lnSpc>
              <a:spcBef>
                <a:spcPts val="800"/>
              </a:spcBef>
              <a:buClr>
                <a:srgbClr val="5FAFFF"/>
              </a:buClr>
              <a:buSzPct val="8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3200" dirty="0"/>
              <a:t>XOR S[t] with next byte of message to en/decrypt</a:t>
            </a:r>
          </a:p>
          <a:p>
            <a:pPr lvl="1" indent="-284163">
              <a:lnSpc>
                <a:spcPct val="90000"/>
              </a:lnSpc>
              <a:spcBef>
                <a:spcPts val="500"/>
              </a:spcBef>
              <a:buClrTx/>
              <a:buSzPct val="5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000" dirty="0" err="1">
                <a:latin typeface="Courier New" pitchFamily="49" charset="0"/>
              </a:rPr>
              <a:t>i</a:t>
            </a:r>
            <a:r>
              <a:rPr lang="en-AU" sz="2000" dirty="0">
                <a:latin typeface="Courier New" pitchFamily="49" charset="0"/>
              </a:rPr>
              <a:t> = j = 0 </a:t>
            </a:r>
          </a:p>
          <a:p>
            <a:pPr lvl="1" indent="-284163">
              <a:lnSpc>
                <a:spcPct val="90000"/>
              </a:lnSpc>
              <a:spcBef>
                <a:spcPts val="500"/>
              </a:spcBef>
              <a:buClrTx/>
              <a:buSzPct val="5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000" dirty="0">
                <a:latin typeface="Courier New" pitchFamily="49" charset="0"/>
              </a:rPr>
              <a:t>for each message byte M</a:t>
            </a:r>
            <a:r>
              <a:rPr lang="en-AU" sz="2000" baseline="-25000" dirty="0">
                <a:latin typeface="Courier New" pitchFamily="49" charset="0"/>
              </a:rPr>
              <a:t>i</a:t>
            </a:r>
          </a:p>
          <a:p>
            <a:pPr lvl="2" indent="-227013">
              <a:lnSpc>
                <a:spcPct val="90000"/>
              </a:lnSpc>
              <a:spcBef>
                <a:spcPts val="500"/>
              </a:spcBef>
              <a:buClrTx/>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000" dirty="0" err="1">
                <a:latin typeface="Courier New" pitchFamily="49" charset="0"/>
              </a:rPr>
              <a:t>i</a:t>
            </a:r>
            <a:r>
              <a:rPr lang="en-AU" sz="2000" dirty="0">
                <a:latin typeface="Courier New" pitchFamily="49" charset="0"/>
              </a:rPr>
              <a:t> = (</a:t>
            </a:r>
            <a:r>
              <a:rPr lang="en-AU" sz="2000" dirty="0" err="1">
                <a:latin typeface="Courier New" pitchFamily="49" charset="0"/>
              </a:rPr>
              <a:t>i</a:t>
            </a:r>
            <a:r>
              <a:rPr lang="en-AU" sz="2000" dirty="0">
                <a:latin typeface="Courier New" pitchFamily="49" charset="0"/>
              </a:rPr>
              <a:t> + 1) (mod 256)</a:t>
            </a:r>
          </a:p>
          <a:p>
            <a:pPr lvl="2" indent="-227013">
              <a:lnSpc>
                <a:spcPct val="90000"/>
              </a:lnSpc>
              <a:spcBef>
                <a:spcPts val="500"/>
              </a:spcBef>
              <a:buClrTx/>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000" dirty="0">
                <a:latin typeface="Courier New" pitchFamily="49" charset="0"/>
              </a:rPr>
              <a:t>j = (j + S[</a:t>
            </a:r>
            <a:r>
              <a:rPr lang="en-AU" sz="2000" dirty="0" err="1">
                <a:latin typeface="Courier New" pitchFamily="49" charset="0"/>
              </a:rPr>
              <a:t>i</a:t>
            </a:r>
            <a:r>
              <a:rPr lang="en-AU" sz="2000" dirty="0">
                <a:latin typeface="Courier New" pitchFamily="49" charset="0"/>
              </a:rPr>
              <a:t>]) (mod 256)</a:t>
            </a:r>
          </a:p>
          <a:p>
            <a:pPr lvl="2" indent="-227013">
              <a:lnSpc>
                <a:spcPct val="90000"/>
              </a:lnSpc>
              <a:spcBef>
                <a:spcPts val="500"/>
              </a:spcBef>
              <a:buClrTx/>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000" dirty="0">
                <a:latin typeface="Courier New" pitchFamily="49" charset="0"/>
              </a:rPr>
              <a:t>swap(S[</a:t>
            </a:r>
            <a:r>
              <a:rPr lang="en-AU" sz="2000" dirty="0" err="1">
                <a:latin typeface="Courier New" pitchFamily="49" charset="0"/>
              </a:rPr>
              <a:t>i</a:t>
            </a:r>
            <a:r>
              <a:rPr lang="en-AU" sz="2000" dirty="0">
                <a:latin typeface="Courier New" pitchFamily="49" charset="0"/>
              </a:rPr>
              <a:t>], S[j])</a:t>
            </a:r>
          </a:p>
          <a:p>
            <a:pPr lvl="2" indent="-227013">
              <a:lnSpc>
                <a:spcPct val="90000"/>
              </a:lnSpc>
              <a:spcBef>
                <a:spcPts val="500"/>
              </a:spcBef>
              <a:buClrTx/>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000" dirty="0">
                <a:latin typeface="Courier New" pitchFamily="49" charset="0"/>
              </a:rPr>
              <a:t>t = (S[</a:t>
            </a:r>
            <a:r>
              <a:rPr lang="en-AU" sz="2000" dirty="0" err="1">
                <a:latin typeface="Courier New" pitchFamily="49" charset="0"/>
              </a:rPr>
              <a:t>i</a:t>
            </a:r>
            <a:r>
              <a:rPr lang="en-AU" sz="2000" dirty="0">
                <a:latin typeface="Courier New" pitchFamily="49" charset="0"/>
              </a:rPr>
              <a:t>] + S[j]) (mod 256) </a:t>
            </a:r>
          </a:p>
          <a:p>
            <a:pPr lvl="2" indent="-227013">
              <a:lnSpc>
                <a:spcPct val="90000"/>
              </a:lnSpc>
              <a:spcBef>
                <a:spcPts val="500"/>
              </a:spcBef>
              <a:buClrTx/>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000" dirty="0" err="1">
                <a:latin typeface="Courier New" pitchFamily="49" charset="0"/>
              </a:rPr>
              <a:t>C</a:t>
            </a:r>
            <a:r>
              <a:rPr lang="en-AU" sz="2000" baseline="-25000" dirty="0" err="1">
                <a:latin typeface="Courier New" pitchFamily="49" charset="0"/>
              </a:rPr>
              <a:t>i</a:t>
            </a:r>
            <a:r>
              <a:rPr lang="en-AU" sz="2000" dirty="0">
                <a:latin typeface="Courier New" pitchFamily="49" charset="0"/>
              </a:rPr>
              <a:t> = M</a:t>
            </a:r>
            <a:r>
              <a:rPr lang="en-AU" sz="2000" baseline="-25000" dirty="0">
                <a:latin typeface="Courier New" pitchFamily="49" charset="0"/>
              </a:rPr>
              <a:t>i</a:t>
            </a:r>
            <a:r>
              <a:rPr lang="en-AU" sz="2000" dirty="0">
                <a:latin typeface="Courier New" pitchFamily="49" charset="0"/>
              </a:rPr>
              <a:t> XOR S[t]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ext Box 1"/>
          <p:cNvSpPr txBox="1">
            <a:spLocks noChangeArrowheads="1"/>
          </p:cNvSpPr>
          <p:nvPr/>
        </p:nvSpPr>
        <p:spPr bwMode="auto">
          <a:xfrm>
            <a:off x="381000" y="0"/>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4400" b="1">
                <a:solidFill>
                  <a:srgbClr val="D9D9FF"/>
                </a:solidFill>
                <a:effectLst>
                  <a:outerShdw blurRad="38100" dist="38100" dir="2700000" algn="tl">
                    <a:srgbClr val="000000"/>
                  </a:outerShdw>
                </a:effectLst>
              </a:rPr>
              <a:t>RC4 Overview</a:t>
            </a:r>
          </a:p>
        </p:txBody>
      </p:sp>
      <p:pic>
        <p:nvPicPr>
          <p:cNvPr id="20482" name="Picture 2"/>
          <p:cNvPicPr>
            <a:picLocks noChangeAspect="1" noChangeArrowheads="1"/>
          </p:cNvPicPr>
          <p:nvPr/>
        </p:nvPicPr>
        <p:blipFill>
          <a:blip r:embed="rId3"/>
          <a:srcRect/>
          <a:stretch>
            <a:fillRect/>
          </a:stretch>
        </p:blipFill>
        <p:spPr bwMode="auto">
          <a:xfrm>
            <a:off x="685800" y="1066800"/>
            <a:ext cx="7650163" cy="5638800"/>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88875" y="3363855"/>
            <a:ext cx="4863319" cy="646331"/>
          </a:xfrm>
          <a:prstGeom prst="rect">
            <a:avLst/>
          </a:prstGeom>
          <a:noFill/>
        </p:spPr>
        <p:txBody>
          <a:bodyPr wrap="none" rtlCol="0">
            <a:spAutoFit/>
          </a:bodyPr>
          <a:lstStyle/>
          <a:p>
            <a:r>
              <a:rPr lang="en-GB" dirty="0">
                <a:hlinkClick r:id="rId2"/>
              </a:rPr>
              <a:t>https://www.youtube.com/watch?v=KM-xZYZXElk</a:t>
            </a:r>
            <a:endParaRPr lang="en-GB" dirty="0"/>
          </a:p>
          <a:p>
            <a:r>
              <a:rPr lang="en-GB" dirty="0"/>
              <a:t>http://www.asciitable.com/</a:t>
            </a:r>
          </a:p>
        </p:txBody>
      </p:sp>
    </p:spTree>
    <p:extLst>
      <p:ext uri="{BB962C8B-B14F-4D97-AF65-F5344CB8AC3E}">
        <p14:creationId xmlns:p14="http://schemas.microsoft.com/office/powerpoint/2010/main" val="4530015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ext Box 1"/>
          <p:cNvSpPr txBox="1">
            <a:spLocks noChangeArrowheads="1"/>
          </p:cNvSpPr>
          <p:nvPr/>
        </p:nvSpPr>
        <p:spPr bwMode="auto">
          <a:xfrm>
            <a:off x="457200" y="119270"/>
            <a:ext cx="8229600" cy="765314"/>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sz="4400" b="1" dirty="0">
                <a:solidFill>
                  <a:schemeClr val="bg1"/>
                </a:solidFill>
              </a:rPr>
              <a:t>RC4 Security</a:t>
            </a:r>
          </a:p>
        </p:txBody>
      </p:sp>
      <p:sp>
        <p:nvSpPr>
          <p:cNvPr id="21506" name="Text Box 2"/>
          <p:cNvSpPr txBox="1">
            <a:spLocks noChangeArrowheads="1"/>
          </p:cNvSpPr>
          <p:nvPr/>
        </p:nvSpPr>
        <p:spPr bwMode="auto">
          <a:xfrm>
            <a:off x="457200" y="1676400"/>
            <a:ext cx="8229600" cy="4454525"/>
          </a:xfrm>
          <a:prstGeom prst="rect">
            <a:avLst/>
          </a:prstGeom>
          <a:noFill/>
          <a:ln w="9525">
            <a:noFill/>
            <a:round/>
            <a:headEnd/>
            <a:tailEnd/>
          </a:ln>
          <a:effectLst/>
        </p:spPr>
        <p:txBody>
          <a:bodyPr/>
          <a:lstStyle/>
          <a:p>
            <a:pPr marL="341313" indent="-341313">
              <a:spcBef>
                <a:spcPts val="800"/>
              </a:spcBef>
              <a:buClr>
                <a:srgbClr val="5FAFFF"/>
              </a:buClr>
              <a:buSzPct val="8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3200" dirty="0"/>
              <a:t>claimed secure against known attacks</a:t>
            </a:r>
          </a:p>
          <a:p>
            <a:pPr marL="741363" lvl="1" indent="-284163">
              <a:spcBef>
                <a:spcPts val="700"/>
              </a:spcBef>
              <a:buClr>
                <a:srgbClr val="D9D9FF"/>
              </a:buClr>
              <a:buSzPct val="5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dirty="0"/>
              <a:t>have some analyses, none practical </a:t>
            </a:r>
          </a:p>
          <a:p>
            <a:pPr marL="341313" indent="-341313">
              <a:spcBef>
                <a:spcPts val="800"/>
              </a:spcBef>
              <a:buClr>
                <a:srgbClr val="5FAFFF"/>
              </a:buClr>
              <a:buSzPct val="8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3200" dirty="0"/>
              <a:t>result is very non-linear </a:t>
            </a:r>
          </a:p>
          <a:p>
            <a:pPr marL="341313" indent="-341313">
              <a:spcBef>
                <a:spcPts val="800"/>
              </a:spcBef>
              <a:buClr>
                <a:srgbClr val="5FAFFF"/>
              </a:buClr>
              <a:buSzPct val="8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3200" dirty="0"/>
              <a:t>since RC4 is a stream cipher, must </a:t>
            </a:r>
            <a:r>
              <a:rPr lang="en-AU" sz="3200" b="1" dirty="0">
                <a:solidFill>
                  <a:schemeClr val="accent1"/>
                </a:solidFill>
              </a:rPr>
              <a:t>never reuse a key</a:t>
            </a:r>
            <a:r>
              <a:rPr lang="en-AU" sz="3200" dirty="0">
                <a:solidFill>
                  <a:schemeClr val="accent1"/>
                </a:solidFill>
              </a:rPr>
              <a:t> </a:t>
            </a:r>
          </a:p>
          <a:p>
            <a:pPr marL="341313" indent="-341313">
              <a:spcBef>
                <a:spcPts val="800"/>
              </a:spcBef>
              <a:buClr>
                <a:srgbClr val="5FAFFF"/>
              </a:buClr>
              <a:buSzPct val="8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3200" dirty="0"/>
              <a:t>have a concern with WEP, but due to key handling rather than RC4 itself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pPr eaLnBrk="1" hangingPunct="1"/>
            <a:r>
              <a:rPr lang="en-US" dirty="0">
                <a:solidFill>
                  <a:schemeClr val="bg1"/>
                </a:solidFill>
              </a:rPr>
              <a:t>RC4 and WEP</a:t>
            </a:r>
          </a:p>
        </p:txBody>
      </p:sp>
      <p:sp>
        <p:nvSpPr>
          <p:cNvPr id="52227" name="Content Placeholder 2"/>
          <p:cNvSpPr>
            <a:spLocks noGrp="1"/>
          </p:cNvSpPr>
          <p:nvPr>
            <p:ph idx="1"/>
          </p:nvPr>
        </p:nvSpPr>
        <p:spPr>
          <a:xfrm>
            <a:off x="457200" y="1600200"/>
            <a:ext cx="8229600" cy="3505200"/>
          </a:xfrm>
        </p:spPr>
        <p:txBody>
          <a:bodyPr/>
          <a:lstStyle/>
          <a:p>
            <a:pPr eaLnBrk="1" hangingPunct="1">
              <a:lnSpc>
                <a:spcPct val="120000"/>
              </a:lnSpc>
            </a:pPr>
            <a:r>
              <a:rPr lang="en-US" sz="2500"/>
              <a:t>WEP is a protocol using RC4 to encrypt packets for transmission over IEEE 802.11 wireless LAN.  </a:t>
            </a:r>
          </a:p>
          <a:p>
            <a:pPr eaLnBrk="1" hangingPunct="1">
              <a:lnSpc>
                <a:spcPct val="120000"/>
              </a:lnSpc>
            </a:pPr>
            <a:r>
              <a:rPr lang="en-US" sz="2500"/>
              <a:t>WEP requires each packet to be encrypted with a separate RC4 key. </a:t>
            </a:r>
          </a:p>
          <a:p>
            <a:pPr eaLnBrk="1" hangingPunct="1">
              <a:lnSpc>
                <a:spcPct val="120000"/>
              </a:lnSpc>
            </a:pPr>
            <a:r>
              <a:rPr lang="en-US" sz="2500"/>
              <a:t>The RC4 key for each packet is a concatenation of a 24-bit IV (initialization vector) and a 40 or 104-bit long-term key. </a:t>
            </a:r>
          </a:p>
        </p:txBody>
      </p:sp>
      <p:sp>
        <p:nvSpPr>
          <p:cNvPr id="5" name="Rectangle 4"/>
          <p:cNvSpPr/>
          <p:nvPr/>
        </p:nvSpPr>
        <p:spPr>
          <a:xfrm>
            <a:off x="2438400" y="5334000"/>
            <a:ext cx="58674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rgbClr val="FFFFFF"/>
                </a:solidFill>
                <a:cs typeface="Arial" charset="0"/>
              </a:rPr>
              <a:t>l</a:t>
            </a:r>
          </a:p>
        </p:txBody>
      </p:sp>
      <p:sp>
        <p:nvSpPr>
          <p:cNvPr id="52230" name="TextBox 5"/>
          <p:cNvSpPr txBox="1">
            <a:spLocks noChangeArrowheads="1"/>
          </p:cNvSpPr>
          <p:nvPr/>
        </p:nvSpPr>
        <p:spPr bwMode="auto">
          <a:xfrm>
            <a:off x="838200" y="5334000"/>
            <a:ext cx="7467600" cy="584200"/>
          </a:xfrm>
          <a:prstGeom prst="rect">
            <a:avLst/>
          </a:prstGeom>
          <a:noFill/>
          <a:ln w="9525">
            <a:noFill/>
            <a:miter lim="800000"/>
            <a:headEnd/>
            <a:tailEnd/>
          </a:ln>
        </p:spPr>
        <p:txBody>
          <a:bodyPr>
            <a:spAutoFit/>
          </a:bodyPr>
          <a:lstStyle/>
          <a:p>
            <a:r>
              <a:rPr lang="en-US" sz="3200">
                <a:latin typeface="Calibri" pitchFamily="34" charset="0"/>
              </a:rPr>
              <a:t>RC4 key:  </a:t>
            </a:r>
            <a:r>
              <a:rPr lang="en-US" sz="2800">
                <a:latin typeface="Calibri" pitchFamily="34" charset="0"/>
              </a:rPr>
              <a:t> IV (24)   Long-term key (40 or 104 bits)</a:t>
            </a:r>
          </a:p>
        </p:txBody>
      </p:sp>
      <p:cxnSp>
        <p:nvCxnSpPr>
          <p:cNvPr id="8" name="Straight Connector 7"/>
          <p:cNvCxnSpPr/>
          <p:nvPr/>
        </p:nvCxnSpPr>
        <p:spPr>
          <a:xfrm rot="5400000">
            <a:off x="3277394" y="5638006"/>
            <a:ext cx="609600" cy="1588"/>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1295400" y="0"/>
            <a:ext cx="8229600" cy="1143000"/>
          </a:xfrm>
        </p:spPr>
        <p:txBody>
          <a:bodyPr/>
          <a:lstStyle/>
          <a:p>
            <a:pPr eaLnBrk="1" hangingPunct="1"/>
            <a:r>
              <a:rPr lang="en-US" dirty="0">
                <a:solidFill>
                  <a:schemeClr val="bg1"/>
                </a:solidFill>
              </a:rPr>
              <a:t>802.11 frames using WEP</a:t>
            </a:r>
          </a:p>
        </p:txBody>
      </p:sp>
      <p:sp>
        <p:nvSpPr>
          <p:cNvPr id="9" name="Rectangle 8"/>
          <p:cNvSpPr/>
          <p:nvPr/>
        </p:nvSpPr>
        <p:spPr>
          <a:xfrm>
            <a:off x="533400" y="2438400"/>
            <a:ext cx="70866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rgbClr val="FFFFFF"/>
                </a:solidFill>
                <a:cs typeface="Arial" charset="0"/>
              </a:rPr>
              <a:t>l</a:t>
            </a:r>
          </a:p>
        </p:txBody>
      </p:sp>
      <p:sp>
        <p:nvSpPr>
          <p:cNvPr id="53253" name="TextBox 9"/>
          <p:cNvSpPr txBox="1">
            <a:spLocks noChangeArrowheads="1"/>
          </p:cNvSpPr>
          <p:nvPr/>
        </p:nvSpPr>
        <p:spPr bwMode="auto">
          <a:xfrm>
            <a:off x="609600" y="2514600"/>
            <a:ext cx="6900863" cy="523875"/>
          </a:xfrm>
          <a:prstGeom prst="rect">
            <a:avLst/>
          </a:prstGeom>
          <a:noFill/>
          <a:ln w="9525">
            <a:noFill/>
            <a:miter lim="800000"/>
            <a:headEnd/>
            <a:tailEnd/>
          </a:ln>
        </p:spPr>
        <p:txBody>
          <a:bodyPr wrap="none">
            <a:spAutoFit/>
          </a:bodyPr>
          <a:lstStyle/>
          <a:p>
            <a:r>
              <a:rPr lang="en-US" sz="2800"/>
              <a:t>Header   IV            Packet        ICV     FCS</a:t>
            </a:r>
          </a:p>
        </p:txBody>
      </p:sp>
      <p:cxnSp>
        <p:nvCxnSpPr>
          <p:cNvPr id="12" name="Straight Connector 11"/>
          <p:cNvCxnSpPr/>
          <p:nvPr/>
        </p:nvCxnSpPr>
        <p:spPr>
          <a:xfrm rot="5400000">
            <a:off x="1600201" y="2743200"/>
            <a:ext cx="609600" cy="31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2515394" y="2742406"/>
            <a:ext cx="609600"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5106194" y="2742406"/>
            <a:ext cx="609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5" name="Left Brace 14"/>
          <p:cNvSpPr/>
          <p:nvPr/>
        </p:nvSpPr>
        <p:spPr>
          <a:xfrm>
            <a:off x="4724400" y="6324600"/>
            <a:ext cx="228600" cy="762000"/>
          </a:xfrm>
          <a:prstGeom prst="leftBrace">
            <a:avLst/>
          </a:prstGeom>
          <a:scene3d>
            <a:camera prst="orthographicFront">
              <a:rot lat="0" lon="5400000" rev="0"/>
            </a:camera>
            <a:lightRig rig="threePt" dir="t"/>
          </a:scene3d>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6" name="Left Brace 15"/>
          <p:cNvSpPr/>
          <p:nvPr/>
        </p:nvSpPr>
        <p:spPr>
          <a:xfrm rot="16200000">
            <a:off x="4495800" y="1371600"/>
            <a:ext cx="228600" cy="3581400"/>
          </a:xfrm>
          <a:prstGeom prst="leftBrace">
            <a:avLst/>
          </a:prstGeom>
          <a:ln w="19050">
            <a:solidFill>
              <a:srgbClr val="FF0066"/>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cs typeface="Arial" charset="0"/>
            </a:endParaRPr>
          </a:p>
        </p:txBody>
      </p:sp>
      <p:sp>
        <p:nvSpPr>
          <p:cNvPr id="53259" name="TextBox 16"/>
          <p:cNvSpPr txBox="1">
            <a:spLocks noChangeArrowheads="1"/>
          </p:cNvSpPr>
          <p:nvPr/>
        </p:nvSpPr>
        <p:spPr bwMode="auto">
          <a:xfrm>
            <a:off x="3657600" y="3276600"/>
            <a:ext cx="1752600" cy="461963"/>
          </a:xfrm>
          <a:prstGeom prst="rect">
            <a:avLst/>
          </a:prstGeom>
          <a:noFill/>
          <a:ln w="9525">
            <a:noFill/>
            <a:miter lim="800000"/>
            <a:headEnd/>
            <a:tailEnd/>
          </a:ln>
        </p:spPr>
        <p:txBody>
          <a:bodyPr>
            <a:spAutoFit/>
          </a:bodyPr>
          <a:lstStyle/>
          <a:p>
            <a:r>
              <a:rPr lang="en-US" sz="2400">
                <a:solidFill>
                  <a:srgbClr val="FF0000"/>
                </a:solidFill>
              </a:rPr>
              <a:t>encrypted</a:t>
            </a:r>
          </a:p>
        </p:txBody>
      </p:sp>
      <p:cxnSp>
        <p:nvCxnSpPr>
          <p:cNvPr id="19" name="Straight Connector 18"/>
          <p:cNvCxnSpPr/>
          <p:nvPr/>
        </p:nvCxnSpPr>
        <p:spPr>
          <a:xfrm rot="5400000">
            <a:off x="6096794" y="2742406"/>
            <a:ext cx="609600" cy="158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3261" name="TextBox 16"/>
          <p:cNvSpPr txBox="1">
            <a:spLocks noChangeArrowheads="1"/>
          </p:cNvSpPr>
          <p:nvPr/>
        </p:nvSpPr>
        <p:spPr bwMode="auto">
          <a:xfrm>
            <a:off x="762000" y="4495800"/>
            <a:ext cx="8224838" cy="1384300"/>
          </a:xfrm>
          <a:prstGeom prst="rect">
            <a:avLst/>
          </a:prstGeom>
          <a:noFill/>
          <a:ln w="9525">
            <a:noFill/>
            <a:miter lim="800000"/>
            <a:headEnd/>
            <a:tailEnd/>
          </a:ln>
        </p:spPr>
        <p:txBody>
          <a:bodyPr wrap="none">
            <a:spAutoFit/>
          </a:bodyPr>
          <a:lstStyle/>
          <a:p>
            <a:pPr>
              <a:buFont typeface="Arial" pitchFamily="34" charset="0"/>
              <a:buChar char="•"/>
            </a:pPr>
            <a:r>
              <a:rPr lang="en-US" sz="2800"/>
              <a:t>  ICV: integrity check value (for data integrity)</a:t>
            </a:r>
          </a:p>
          <a:p>
            <a:pPr>
              <a:buFont typeface="Arial" pitchFamily="34" charset="0"/>
              <a:buChar char="•"/>
            </a:pPr>
            <a:r>
              <a:rPr lang="en-US" sz="2800"/>
              <a:t>  FCS: frame check sequence (for error detection)</a:t>
            </a:r>
          </a:p>
          <a:p>
            <a:pPr>
              <a:buFont typeface="Arial" pitchFamily="34" charset="0"/>
              <a:buChar char="•"/>
            </a:pPr>
            <a:r>
              <a:rPr lang="en-US" sz="2800"/>
              <a:t>  Both use CRC32</a:t>
            </a:r>
          </a:p>
        </p:txBody>
      </p:sp>
      <p:sp>
        <p:nvSpPr>
          <p:cNvPr id="2" name="TextBox 1"/>
          <p:cNvSpPr txBox="1"/>
          <p:nvPr/>
        </p:nvSpPr>
        <p:spPr>
          <a:xfrm>
            <a:off x="5003142" y="1255523"/>
            <a:ext cx="1079078" cy="369332"/>
          </a:xfrm>
          <a:prstGeom prst="rect">
            <a:avLst/>
          </a:prstGeom>
          <a:noFill/>
        </p:spPr>
        <p:txBody>
          <a:bodyPr wrap="none" rtlCol="0">
            <a:spAutoFit/>
          </a:bodyPr>
          <a:lstStyle/>
          <a:p>
            <a:r>
              <a:rPr lang="en-GB" dirty="0"/>
              <a:t>datagram</a:t>
            </a:r>
          </a:p>
        </p:txBody>
      </p:sp>
      <p:cxnSp>
        <p:nvCxnSpPr>
          <p:cNvPr id="4" name="Straight Arrow Connector 3"/>
          <p:cNvCxnSpPr>
            <a:stCxn id="2" idx="0"/>
          </p:cNvCxnSpPr>
          <p:nvPr/>
        </p:nvCxnSpPr>
        <p:spPr>
          <a:xfrm flipH="1" flipV="1">
            <a:off x="5325314" y="919138"/>
            <a:ext cx="217367" cy="3363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Content Placeholder 2"/>
          <p:cNvSpPr>
            <a:spLocks noGrp="1"/>
          </p:cNvSpPr>
          <p:nvPr>
            <p:ph idx="1"/>
          </p:nvPr>
        </p:nvSpPr>
        <p:spPr>
          <a:xfrm>
            <a:off x="457200" y="992187"/>
            <a:ext cx="8229600" cy="5364163"/>
          </a:xfrm>
        </p:spPr>
        <p:txBody>
          <a:bodyPr/>
          <a:lstStyle/>
          <a:p>
            <a:pPr eaLnBrk="1" hangingPunct="1">
              <a:lnSpc>
                <a:spcPct val="120000"/>
              </a:lnSpc>
            </a:pPr>
            <a:r>
              <a:rPr lang="en-US" dirty="0"/>
              <a:t>WEP has been shown to be insecure.</a:t>
            </a:r>
          </a:p>
          <a:p>
            <a:pPr eaLnBrk="1" hangingPunct="1">
              <a:lnSpc>
                <a:spcPct val="120000"/>
              </a:lnSpc>
            </a:pPr>
            <a:r>
              <a:rPr lang="en-US" dirty="0"/>
              <a:t>There is an article, “</a:t>
            </a:r>
            <a:r>
              <a:rPr lang="en-US" dirty="0">
                <a:solidFill>
                  <a:srgbClr val="C00000"/>
                </a:solidFill>
              </a:rPr>
              <a:t>Breaking 104 bit WEP in less than 60 seconds</a:t>
            </a:r>
            <a:r>
              <a:rPr lang="en-US" dirty="0"/>
              <a:t>,” discussing how to discover the RC4 key by analyzing encrypted ARP packets.</a:t>
            </a:r>
          </a:p>
          <a:p>
            <a:pPr>
              <a:buFont typeface="Arial" pitchFamily="34" charset="0"/>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Box 1"/>
          <p:cNvSpPr txBox="1">
            <a:spLocks noChangeArrowheads="1"/>
          </p:cNvSpPr>
          <p:nvPr/>
        </p:nvSpPr>
        <p:spPr bwMode="auto">
          <a:xfrm>
            <a:off x="914400" y="0"/>
            <a:ext cx="8229600" cy="1139825"/>
          </a:xfrm>
          <a:prstGeom prst="rect">
            <a:avLst/>
          </a:prstGeom>
          <a:noFill/>
          <a:ln w="9525">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a:solidFill>
                  <a:schemeClr val="bg1"/>
                </a:solidFill>
              </a:rPr>
              <a:t>Triple-DES with Three-Keys</a:t>
            </a:r>
          </a:p>
        </p:txBody>
      </p:sp>
      <p:sp>
        <p:nvSpPr>
          <p:cNvPr id="9218" name="Text Box 2"/>
          <p:cNvSpPr txBox="1">
            <a:spLocks noChangeArrowheads="1"/>
          </p:cNvSpPr>
          <p:nvPr/>
        </p:nvSpPr>
        <p:spPr bwMode="auto">
          <a:xfrm>
            <a:off x="457200" y="1676400"/>
            <a:ext cx="8229600" cy="4454525"/>
          </a:xfrm>
          <a:prstGeom prst="rect">
            <a:avLst/>
          </a:prstGeom>
          <a:noFill/>
          <a:ln w="9525">
            <a:noFill/>
            <a:round/>
            <a:headEnd/>
            <a:tailEnd/>
          </a:ln>
          <a:effectLst/>
        </p:spPr>
        <p:txBody>
          <a:bodyPr/>
          <a:lstStyle/>
          <a:p>
            <a:pPr marL="339725" indent="-339725">
              <a:spcBef>
                <a:spcPts val="800"/>
              </a:spcBef>
              <a:buClr>
                <a:srgbClr val="5FAFFF"/>
              </a:buClr>
              <a:buSzPct val="8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dirty="0"/>
              <a:t>although are no practical attacks on two-key Triple-DES have some indications</a:t>
            </a:r>
          </a:p>
          <a:p>
            <a:pPr marL="339725" indent="-339725">
              <a:spcBef>
                <a:spcPts val="800"/>
              </a:spcBef>
              <a:buClr>
                <a:srgbClr val="5FAFFF"/>
              </a:buClr>
              <a:buSzPct val="8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dirty="0"/>
              <a:t>can use Triple-DES with Three-Keys to avoid even these</a:t>
            </a:r>
          </a:p>
          <a:p>
            <a:pPr marL="739775" lvl="1" indent="-282575">
              <a:spcBef>
                <a:spcPts val="700"/>
              </a:spcBef>
              <a:buClr>
                <a:srgbClr val="D9D9FF"/>
              </a:buClr>
              <a:buSzPct val="5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800" dirty="0">
                <a:latin typeface="Courier New" pitchFamily="49" charset="0"/>
              </a:rPr>
              <a:t>C = E</a:t>
            </a:r>
            <a:r>
              <a:rPr lang="en-US" sz="2800" baseline="-25000" dirty="0">
                <a:latin typeface="Courier New" pitchFamily="49" charset="0"/>
              </a:rPr>
              <a:t>K3</a:t>
            </a:r>
            <a:r>
              <a:rPr lang="en-US" sz="2800" dirty="0">
                <a:latin typeface="Courier New" pitchFamily="49" charset="0"/>
              </a:rPr>
              <a:t>(D</a:t>
            </a:r>
            <a:r>
              <a:rPr lang="en-US" sz="2800" baseline="-25000" dirty="0">
                <a:latin typeface="Courier New" pitchFamily="49" charset="0"/>
              </a:rPr>
              <a:t>K2</a:t>
            </a:r>
            <a:r>
              <a:rPr lang="en-US" sz="2800" dirty="0">
                <a:latin typeface="Courier New" pitchFamily="49" charset="0"/>
              </a:rPr>
              <a:t>(E</a:t>
            </a:r>
            <a:r>
              <a:rPr lang="en-US" sz="2800" baseline="-25000" dirty="0">
                <a:latin typeface="Courier New" pitchFamily="49" charset="0"/>
              </a:rPr>
              <a:t>K1</a:t>
            </a:r>
            <a:r>
              <a:rPr lang="en-US" sz="2800" dirty="0">
                <a:latin typeface="Courier New" pitchFamily="49" charset="0"/>
              </a:rPr>
              <a:t>(P)))</a:t>
            </a:r>
          </a:p>
          <a:p>
            <a:pPr marL="339725" indent="-339725">
              <a:spcBef>
                <a:spcPts val="800"/>
              </a:spcBef>
              <a:buClr>
                <a:srgbClr val="5FAFFF"/>
              </a:buClr>
              <a:buSzPct val="8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dirty="0"/>
              <a:t>has been adopted by some Internet applications, e.g., PGP, S/MIME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457200" y="134471"/>
            <a:ext cx="8229600" cy="1005262"/>
          </a:xfrm>
          <a:prstGeom prst="rect">
            <a:avLst/>
          </a:prstGeom>
          <a:noFill/>
          <a:ln w="9525">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b="1" dirty="0">
                <a:solidFill>
                  <a:schemeClr val="bg1"/>
                </a:solidFill>
              </a:rPr>
              <a:t>Modes of Operation</a:t>
            </a:r>
          </a:p>
        </p:txBody>
      </p:sp>
      <p:sp>
        <p:nvSpPr>
          <p:cNvPr id="10242" name="Text Box 2"/>
          <p:cNvSpPr txBox="1">
            <a:spLocks noChangeArrowheads="1"/>
          </p:cNvSpPr>
          <p:nvPr/>
        </p:nvSpPr>
        <p:spPr bwMode="auto">
          <a:xfrm>
            <a:off x="277906" y="1139733"/>
            <a:ext cx="8686800" cy="4876800"/>
          </a:xfrm>
          <a:prstGeom prst="rect">
            <a:avLst/>
          </a:prstGeom>
          <a:noFill/>
          <a:ln w="9525">
            <a:noFill/>
            <a:round/>
            <a:headEnd/>
            <a:tailEnd/>
          </a:ln>
          <a:effectLst/>
        </p:spPr>
        <p:txBody>
          <a:bodyPr/>
          <a:lstStyle/>
          <a:p>
            <a:pPr marL="339725" indent="-339725">
              <a:spcBef>
                <a:spcPts val="800"/>
              </a:spcBef>
              <a:buClr>
                <a:srgbClr val="5FAFFF"/>
              </a:buClr>
              <a:buSzPct val="8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3200" dirty="0"/>
              <a:t>block ciphers encrypt fixed size blocks</a:t>
            </a:r>
          </a:p>
          <a:p>
            <a:pPr marL="739775" lvl="1" indent="-282575">
              <a:spcBef>
                <a:spcPts val="700"/>
              </a:spcBef>
              <a:buClr>
                <a:srgbClr val="D9D9FF"/>
              </a:buClr>
              <a:buSzPct val="5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2800" dirty="0"/>
              <a:t>e.g., DES encrypts 64-bit blocks</a:t>
            </a:r>
          </a:p>
          <a:p>
            <a:pPr marL="339725" indent="-339725">
              <a:spcBef>
                <a:spcPts val="800"/>
              </a:spcBef>
              <a:buClr>
                <a:srgbClr val="5FAFFF"/>
              </a:buClr>
              <a:buSzPct val="8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3200" dirty="0"/>
              <a:t>need some way to en/decrypt arbitrary amounts of data in practice</a:t>
            </a:r>
          </a:p>
          <a:p>
            <a:pPr marL="339725" indent="-339725">
              <a:spcBef>
                <a:spcPts val="800"/>
              </a:spcBef>
              <a:buClr>
                <a:srgbClr val="5FAFFF"/>
              </a:buClr>
              <a:buSzPct val="8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dirty="0"/>
              <a:t>NIST SP 800-38A</a:t>
            </a:r>
            <a:r>
              <a:rPr lang="en-AU" sz="3200" dirty="0"/>
              <a:t> defines 5 modes</a:t>
            </a:r>
          </a:p>
          <a:p>
            <a:pPr marL="339725" indent="-339725">
              <a:spcBef>
                <a:spcPts val="800"/>
              </a:spcBef>
              <a:buClr>
                <a:srgbClr val="5FAFFF"/>
              </a:buClr>
              <a:buSzPct val="8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dirty="0"/>
              <a:t>have </a:t>
            </a:r>
            <a:r>
              <a:rPr lang="en-US" sz="3200" b="1" dirty="0"/>
              <a:t>block</a:t>
            </a:r>
            <a:r>
              <a:rPr lang="en-US" sz="3200" dirty="0"/>
              <a:t> and </a:t>
            </a:r>
            <a:r>
              <a:rPr lang="en-US" sz="3200" b="1" dirty="0"/>
              <a:t>stream</a:t>
            </a:r>
            <a:r>
              <a:rPr lang="en-US" sz="3200" dirty="0"/>
              <a:t> modes</a:t>
            </a:r>
          </a:p>
          <a:p>
            <a:pPr marL="339725" indent="-339725">
              <a:spcBef>
                <a:spcPts val="800"/>
              </a:spcBef>
              <a:buClr>
                <a:srgbClr val="5FAFFF"/>
              </a:buClr>
              <a:buSzPct val="8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dirty="0"/>
              <a:t>to cover a wide variety of applications</a:t>
            </a:r>
          </a:p>
          <a:p>
            <a:pPr marL="339725" indent="-339725">
              <a:spcBef>
                <a:spcPts val="800"/>
              </a:spcBef>
              <a:buClr>
                <a:srgbClr val="5FAFFF"/>
              </a:buClr>
              <a:buSzPct val="8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dirty="0"/>
              <a:t>can be used with any block cipher</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43519" y="3368593"/>
            <a:ext cx="6222216" cy="369332"/>
          </a:xfrm>
          <a:prstGeom prst="rect">
            <a:avLst/>
          </a:prstGeom>
          <a:noFill/>
        </p:spPr>
        <p:txBody>
          <a:bodyPr wrap="none" rtlCol="0">
            <a:spAutoFit/>
          </a:bodyPr>
          <a:lstStyle/>
          <a:p>
            <a:r>
              <a:rPr lang="en-GB" dirty="0"/>
              <a:t>https://en.wikipedia.org/wiki/Block_cipher_mode_of_operation</a:t>
            </a:r>
          </a:p>
        </p:txBody>
      </p:sp>
    </p:spTree>
    <p:extLst>
      <p:ext uri="{BB962C8B-B14F-4D97-AF65-F5344CB8AC3E}">
        <p14:creationId xmlns:p14="http://schemas.microsoft.com/office/powerpoint/2010/main" val="2924259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ext Box 1"/>
          <p:cNvSpPr txBox="1">
            <a:spLocks noChangeArrowheads="1"/>
          </p:cNvSpPr>
          <p:nvPr/>
        </p:nvSpPr>
        <p:spPr bwMode="auto">
          <a:xfrm>
            <a:off x="806824" y="0"/>
            <a:ext cx="8229600" cy="1139825"/>
          </a:xfrm>
          <a:prstGeom prst="rect">
            <a:avLst/>
          </a:prstGeom>
          <a:noFill/>
          <a:ln w="9525">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sz="4000" b="1" dirty="0">
                <a:solidFill>
                  <a:schemeClr val="bg1"/>
                </a:solidFill>
              </a:rPr>
              <a:t>Electronic Codebook Book (ECB)</a:t>
            </a:r>
          </a:p>
        </p:txBody>
      </p:sp>
      <p:sp>
        <p:nvSpPr>
          <p:cNvPr id="11266" name="Text Box 2"/>
          <p:cNvSpPr txBox="1">
            <a:spLocks noChangeArrowheads="1"/>
          </p:cNvSpPr>
          <p:nvPr/>
        </p:nvSpPr>
        <p:spPr bwMode="auto">
          <a:xfrm>
            <a:off x="457200" y="1600200"/>
            <a:ext cx="8229600" cy="4870450"/>
          </a:xfrm>
          <a:prstGeom prst="rect">
            <a:avLst/>
          </a:prstGeom>
          <a:noFill/>
          <a:ln w="9525">
            <a:noFill/>
            <a:round/>
            <a:headEnd/>
            <a:tailEnd/>
          </a:ln>
          <a:effectLst/>
        </p:spPr>
        <p:txBody>
          <a:bodyPr/>
          <a:lstStyle/>
          <a:p>
            <a:pPr marL="339725" indent="-339725">
              <a:spcBef>
                <a:spcPts val="800"/>
              </a:spcBef>
              <a:buClr>
                <a:srgbClr val="5FAFFF"/>
              </a:buClr>
              <a:buSzPct val="8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3200" dirty="0"/>
              <a:t>message is broken into independent blocks that are encrypted </a:t>
            </a:r>
          </a:p>
          <a:p>
            <a:pPr marL="339725" indent="-339725">
              <a:spcBef>
                <a:spcPts val="800"/>
              </a:spcBef>
              <a:buClr>
                <a:srgbClr val="5FAFFF"/>
              </a:buClr>
              <a:buSzPct val="8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3200" dirty="0"/>
              <a:t>each block is a value which is substituted, like a codebook, hence name </a:t>
            </a:r>
          </a:p>
          <a:p>
            <a:pPr marL="339725" indent="-339725">
              <a:spcBef>
                <a:spcPts val="800"/>
              </a:spcBef>
              <a:buClr>
                <a:srgbClr val="5FAFFF"/>
              </a:buClr>
              <a:buSzPct val="8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3200" dirty="0"/>
              <a:t>each block is encoded independently of the other blocks </a:t>
            </a:r>
          </a:p>
          <a:p>
            <a:pPr lvl="1" indent="-282575">
              <a:spcBef>
                <a:spcPts val="700"/>
              </a:spcBef>
              <a:buClrTx/>
              <a:buSzPct val="5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sz="2800" dirty="0" err="1">
                <a:latin typeface="Courier New" pitchFamily="49" charset="0"/>
              </a:rPr>
              <a:t>C</a:t>
            </a:r>
            <a:r>
              <a:rPr lang="en-AU" sz="2800" baseline="-25000" dirty="0" err="1">
                <a:latin typeface="Courier New" pitchFamily="49" charset="0"/>
              </a:rPr>
              <a:t>i</a:t>
            </a:r>
            <a:r>
              <a:rPr lang="en-AU" sz="2800" dirty="0">
                <a:latin typeface="Courier New" pitchFamily="49" charset="0"/>
              </a:rPr>
              <a:t> = E</a:t>
            </a:r>
            <a:r>
              <a:rPr lang="en-AU" sz="2800" baseline="-25000" dirty="0">
                <a:latin typeface="Courier New" pitchFamily="49" charset="0"/>
              </a:rPr>
              <a:t>K</a:t>
            </a:r>
            <a:r>
              <a:rPr lang="en-AU" sz="2800" dirty="0">
                <a:latin typeface="Courier New" pitchFamily="49" charset="0"/>
              </a:rPr>
              <a:t>(P</a:t>
            </a:r>
            <a:r>
              <a:rPr lang="en-AU" sz="2800" baseline="-25000" dirty="0">
                <a:latin typeface="Courier New" pitchFamily="49" charset="0"/>
              </a:rPr>
              <a:t>i</a:t>
            </a:r>
            <a:r>
              <a:rPr lang="en-AU" sz="2800" dirty="0">
                <a:latin typeface="Courier New" pitchFamily="49" charset="0"/>
              </a:rPr>
              <a:t>)</a:t>
            </a:r>
          </a:p>
          <a:p>
            <a:pPr marL="339725" indent="-339725">
              <a:spcBef>
                <a:spcPts val="800"/>
              </a:spcBef>
              <a:buClr>
                <a:srgbClr val="5FAFFF"/>
              </a:buClr>
              <a:buSzPct val="80000"/>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3200" dirty="0"/>
              <a:t>uses: secure transmission of single values	</a:t>
            </a:r>
            <a:r>
              <a:rPr lang="en-US" sz="3200" dirty="0">
                <a:solidFill>
                  <a:srgbClr val="FFFFFF"/>
                </a:solidFill>
                <a:effectLst>
                  <a:outerShdw blurRad="38100" dist="38100" dir="2700000" algn="tl">
                    <a:srgbClr val="000000"/>
                  </a:outerShdw>
                </a:effectLst>
              </a:rPr>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0" y="228600"/>
            <a:ext cx="2667000" cy="5970588"/>
          </a:xfrm>
          <a:prstGeom prst="rect">
            <a:avLst/>
          </a:prstGeom>
          <a:noFill/>
          <a:ln w="9525">
            <a:noFill/>
            <a:round/>
            <a:headEnd/>
            <a:tailEnd/>
          </a:ln>
          <a:effectLst/>
        </p:spPr>
        <p:txBody>
          <a:bodyPr anchor="ctr" anchorCtr="1"/>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sz="4000" b="1" dirty="0"/>
              <a:t>Electronic Codebook Book (ECB)</a:t>
            </a:r>
          </a:p>
        </p:txBody>
      </p:sp>
      <p:pic>
        <p:nvPicPr>
          <p:cNvPr id="12290" name="Picture 2"/>
          <p:cNvPicPr>
            <a:picLocks noChangeAspect="1" noChangeArrowheads="1"/>
          </p:cNvPicPr>
          <p:nvPr/>
        </p:nvPicPr>
        <p:blipFill>
          <a:blip r:embed="rId3"/>
          <a:srcRect/>
          <a:stretch>
            <a:fillRect/>
          </a:stretch>
        </p:blipFill>
        <p:spPr bwMode="auto">
          <a:xfrm>
            <a:off x="2743200" y="457200"/>
            <a:ext cx="6196013" cy="6164263"/>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riffithcollege_insidepages_pp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griffithcollege_insidepages_ppt.potx</Template>
  <TotalTime>427</TotalTime>
  <Words>7265</Words>
  <Application>Microsoft Office PowerPoint</Application>
  <PresentationFormat>On-screen Show (4:3)</PresentationFormat>
  <Paragraphs>432</Paragraphs>
  <Slides>46</Slides>
  <Notes>41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46</vt:i4>
      </vt:variant>
    </vt:vector>
  </HeadingPairs>
  <TitlesOfParts>
    <vt:vector size="57" baseType="lpstr">
      <vt:lpstr>MS PGothic</vt:lpstr>
      <vt:lpstr>MS PGothic</vt:lpstr>
      <vt:lpstr>Arial</vt:lpstr>
      <vt:lpstr>Arial MT</vt:lpstr>
      <vt:lpstr>ArialMT</vt:lpstr>
      <vt:lpstr>Calibri</vt:lpstr>
      <vt:lpstr>Courier New</vt:lpstr>
      <vt:lpstr>Imperial BT</vt:lpstr>
      <vt:lpstr>Times New Roman</vt:lpstr>
      <vt:lpstr>Wingdings</vt:lpstr>
      <vt:lpstr>griffithcollege_insidepages_ppt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RC4 and WEP</vt:lpstr>
      <vt:lpstr>802.11 frames using WEP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Walsh</dc:creator>
  <cp:lastModifiedBy>Lee</cp:lastModifiedBy>
  <cp:revision>46</cp:revision>
  <dcterms:created xsi:type="dcterms:W3CDTF">2014-12-10T11:33:13Z</dcterms:created>
  <dcterms:modified xsi:type="dcterms:W3CDTF">2016-10-27T17:49:39Z</dcterms:modified>
</cp:coreProperties>
</file>