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2"/>
  </p:notesMasterIdLst>
  <p:handoutMasterIdLst>
    <p:handoutMasterId r:id="rId33"/>
  </p:handoutMasterIdLst>
  <p:sldIdLst>
    <p:sldId id="330" r:id="rId2"/>
    <p:sldId id="265" r:id="rId3"/>
    <p:sldId id="272" r:id="rId4"/>
    <p:sldId id="273" r:id="rId5"/>
    <p:sldId id="274" r:id="rId6"/>
    <p:sldId id="275" r:id="rId7"/>
    <p:sldId id="327" r:id="rId8"/>
    <p:sldId id="277" r:id="rId9"/>
    <p:sldId id="283" r:id="rId10"/>
    <p:sldId id="284" r:id="rId11"/>
    <p:sldId id="295" r:id="rId12"/>
    <p:sldId id="296" r:id="rId13"/>
    <p:sldId id="303" r:id="rId14"/>
    <p:sldId id="306" r:id="rId15"/>
    <p:sldId id="278" r:id="rId16"/>
    <p:sldId id="279" r:id="rId17"/>
    <p:sldId id="310" r:id="rId18"/>
    <p:sldId id="312" r:id="rId19"/>
    <p:sldId id="331" r:id="rId20"/>
    <p:sldId id="332" r:id="rId21"/>
    <p:sldId id="311" r:id="rId22"/>
    <p:sldId id="315" r:id="rId23"/>
    <p:sldId id="316" r:id="rId24"/>
    <p:sldId id="317" r:id="rId25"/>
    <p:sldId id="318" r:id="rId26"/>
    <p:sldId id="319" r:id="rId27"/>
    <p:sldId id="320" r:id="rId28"/>
    <p:sldId id="321" r:id="rId29"/>
    <p:sldId id="324" r:id="rId30"/>
    <p:sldId id="329" r:id="rId31"/>
  </p:sldIdLst>
  <p:sldSz cx="9144000" cy="6858000" type="screen4x3"/>
  <p:notesSz cx="7150100" cy="94488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6">
          <p15:clr>
            <a:srgbClr val="A4A3A4"/>
          </p15:clr>
        </p15:guide>
        <p15:guide id="2" pos="22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66"/>
    <a:srgbClr val="0000FF"/>
    <a:srgbClr val="FFCC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492" autoAdjust="0"/>
    <p:restoredTop sz="94554" autoAdjust="0"/>
  </p:normalViewPr>
  <p:slideViewPr>
    <p:cSldViewPr>
      <p:cViewPr varScale="1">
        <p:scale>
          <a:sx n="82" d="100"/>
          <a:sy n="82" d="100"/>
        </p:scale>
        <p:origin x="-166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354" y="51"/>
      </p:cViewPr>
      <p:guideLst>
        <p:guide orient="horz" pos="2976"/>
        <p:guide pos="225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5458" name="Rectangle 2"/>
          <p:cNvSpPr>
            <a:spLocks noGrp="1" noChangeArrowheads="1"/>
          </p:cNvSpPr>
          <p:nvPr>
            <p:ph type="hdr" sz="quarter"/>
          </p:nvPr>
        </p:nvSpPr>
        <p:spPr bwMode="auto">
          <a:xfrm>
            <a:off x="0" y="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06" charset="0"/>
              </a:defRPr>
            </a:lvl1pPr>
          </a:lstStyle>
          <a:p>
            <a:pPr>
              <a:defRPr/>
            </a:pPr>
            <a:endParaRPr lang="en-US" altLang="en-US"/>
          </a:p>
        </p:txBody>
      </p:sp>
      <p:sp>
        <p:nvSpPr>
          <p:cNvPr id="915459" name="Rectangle 3"/>
          <p:cNvSpPr>
            <a:spLocks noGrp="1" noChangeArrowheads="1"/>
          </p:cNvSpPr>
          <p:nvPr>
            <p:ph type="dt" sz="quarter" idx="1"/>
          </p:nvPr>
        </p:nvSpPr>
        <p:spPr bwMode="auto">
          <a:xfrm>
            <a:off x="4049713" y="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06" charset="0"/>
              </a:defRPr>
            </a:lvl1pPr>
          </a:lstStyle>
          <a:p>
            <a:pPr>
              <a:defRPr/>
            </a:pPr>
            <a:endParaRPr lang="en-US" altLang="en-US"/>
          </a:p>
        </p:txBody>
      </p:sp>
      <p:sp>
        <p:nvSpPr>
          <p:cNvPr id="915460" name="Rectangle 4"/>
          <p:cNvSpPr>
            <a:spLocks noGrp="1" noChangeArrowheads="1"/>
          </p:cNvSpPr>
          <p:nvPr>
            <p:ph type="ftr" sz="quarter" idx="2"/>
          </p:nvPr>
        </p:nvSpPr>
        <p:spPr bwMode="auto">
          <a:xfrm>
            <a:off x="0" y="8974138"/>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06" charset="0"/>
              </a:defRPr>
            </a:lvl1pPr>
          </a:lstStyle>
          <a:p>
            <a:pPr>
              <a:defRPr/>
            </a:pPr>
            <a:endParaRPr lang="en-US" altLang="en-US"/>
          </a:p>
        </p:txBody>
      </p:sp>
      <p:sp>
        <p:nvSpPr>
          <p:cNvPr id="915461" name="Rectangle 5"/>
          <p:cNvSpPr>
            <a:spLocks noGrp="1" noChangeArrowheads="1"/>
          </p:cNvSpPr>
          <p:nvPr>
            <p:ph type="sldNum" sz="quarter" idx="3"/>
          </p:nvPr>
        </p:nvSpPr>
        <p:spPr bwMode="auto">
          <a:xfrm>
            <a:off x="4049713" y="8974138"/>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FC2B2DA-8BFF-4371-9356-EFBECF5C3318}" type="slidenum">
              <a:rPr lang="en-US" altLang="en-US"/>
              <a:pPr/>
              <a:t>‹N°›</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1" tIns="47425" rIns="94851" bIns="47425" numCol="1" anchor="t" anchorCtr="0" compatLnSpc="1">
            <a:prstTxWarp prst="textNoShape">
              <a:avLst/>
            </a:prstTxWarp>
          </a:bodyPr>
          <a:lstStyle>
            <a:lvl1pPr defTabSz="947738">
              <a:defRPr sz="1200">
                <a:latin typeface="Times New Roman" pitchFamily="-106" charset="0"/>
              </a:defRPr>
            </a:lvl1pPr>
          </a:lstStyle>
          <a:p>
            <a:pPr>
              <a:defRPr/>
            </a:pPr>
            <a:endParaRPr lang="en-US" altLang="en-US"/>
          </a:p>
        </p:txBody>
      </p:sp>
      <p:sp>
        <p:nvSpPr>
          <p:cNvPr id="1027" name="Rectangle 3"/>
          <p:cNvSpPr>
            <a:spLocks noGrp="1" noChangeArrowheads="1"/>
          </p:cNvSpPr>
          <p:nvPr>
            <p:ph type="dt" idx="1"/>
          </p:nvPr>
        </p:nvSpPr>
        <p:spPr bwMode="auto">
          <a:xfrm>
            <a:off x="4051300" y="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1" tIns="47425" rIns="94851" bIns="47425" numCol="1" anchor="t" anchorCtr="0" compatLnSpc="1">
            <a:prstTxWarp prst="textNoShape">
              <a:avLst/>
            </a:prstTxWarp>
          </a:bodyPr>
          <a:lstStyle>
            <a:lvl1pPr algn="r" defTabSz="947738">
              <a:defRPr sz="1200">
                <a:latin typeface="Times New Roman" pitchFamily="-106" charset="0"/>
              </a:defRPr>
            </a:lvl1pPr>
          </a:lstStyle>
          <a:p>
            <a:pPr>
              <a:defRPr/>
            </a:pPr>
            <a:endParaRPr lang="en-US" altLang="en-US"/>
          </a:p>
        </p:txBody>
      </p:sp>
      <p:sp>
        <p:nvSpPr>
          <p:cNvPr id="33796" name="Rectangle 4"/>
          <p:cNvSpPr>
            <a:spLocks noChangeArrowheads="1" noTextEdit="1"/>
          </p:cNvSpPr>
          <p:nvPr>
            <p:ph type="sldImg" idx="2"/>
          </p:nvPr>
        </p:nvSpPr>
        <p:spPr bwMode="auto">
          <a:xfrm>
            <a:off x="1212850" y="708025"/>
            <a:ext cx="4724400" cy="35433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54088" y="4487863"/>
            <a:ext cx="5241925" cy="425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1" tIns="47425" rIns="94851" bIns="47425"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30" name="Rectangle 6"/>
          <p:cNvSpPr>
            <a:spLocks noGrp="1" noChangeArrowheads="1"/>
          </p:cNvSpPr>
          <p:nvPr>
            <p:ph type="ftr" sz="quarter" idx="4"/>
          </p:nvPr>
        </p:nvSpPr>
        <p:spPr bwMode="auto">
          <a:xfrm>
            <a:off x="0" y="8975725"/>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1" tIns="47425" rIns="94851" bIns="47425" numCol="1" anchor="b" anchorCtr="0" compatLnSpc="1">
            <a:prstTxWarp prst="textNoShape">
              <a:avLst/>
            </a:prstTxWarp>
          </a:bodyPr>
          <a:lstStyle>
            <a:lvl1pPr defTabSz="947738">
              <a:defRPr sz="1200">
                <a:latin typeface="Times New Roman" pitchFamily="-106" charset="0"/>
              </a:defRPr>
            </a:lvl1pPr>
          </a:lstStyle>
          <a:p>
            <a:pPr>
              <a:defRPr/>
            </a:pPr>
            <a:endParaRPr lang="en-US" altLang="en-US"/>
          </a:p>
        </p:txBody>
      </p:sp>
      <p:sp>
        <p:nvSpPr>
          <p:cNvPr id="1031" name="Rectangle 7"/>
          <p:cNvSpPr>
            <a:spLocks noGrp="1" noChangeArrowheads="1"/>
          </p:cNvSpPr>
          <p:nvPr>
            <p:ph type="sldNum" sz="quarter" idx="5"/>
          </p:nvPr>
        </p:nvSpPr>
        <p:spPr bwMode="auto">
          <a:xfrm>
            <a:off x="4051300" y="8975725"/>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1" tIns="47425" rIns="94851" bIns="47425" numCol="1" anchor="b" anchorCtr="0" compatLnSpc="1">
            <a:prstTxWarp prst="textNoShape">
              <a:avLst/>
            </a:prstTxWarp>
          </a:bodyPr>
          <a:lstStyle>
            <a:lvl1pPr algn="r" defTabSz="947738">
              <a:defRPr sz="1200"/>
            </a:lvl1pPr>
          </a:lstStyle>
          <a:p>
            <a:fld id="{995FD6B9-A643-4D76-AFC5-D4E0A44CB96B}" type="slidenum">
              <a:rPr lang="en-US" altLang="en-US"/>
              <a:pPr/>
              <a:t>‹N°›</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6"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06"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06"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06"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0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80EB97F-642F-427D-8C03-90C33445AF9F}" type="slidenum">
              <a:rPr lang="en-US" altLang="en-US"/>
              <a:pPr eaLnBrk="1" hangingPunct="1">
                <a:spcBef>
                  <a:spcPct val="0"/>
                </a:spcBef>
              </a:pPr>
              <a:t>1</a:t>
            </a:fld>
            <a:endParaRPr lang="en-US" altLang="en-US"/>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THREATS TO INFORMATION SECURITY</a:t>
            </a:r>
          </a:p>
          <a:p>
            <a:pPr eaLnBrk="1" hangingPunct="1"/>
            <a:r>
              <a:rPr lang="en-US" altLang="en-US">
                <a:latin typeface="Times New Roman" panose="02020603050405020304" pitchFamily="18" charset="0"/>
              </a:rPr>
              <a:t>To make sound decisions about information security, create policies, and enforce them, management must be informed of the various kinds of threats facing the organization, its applications, data and information systems. </a:t>
            </a:r>
          </a:p>
          <a:p>
            <a:pPr eaLnBrk="1" hangingPunct="1"/>
            <a:r>
              <a:rPr lang="en-US" altLang="en-US">
                <a:latin typeface="Times New Roman" panose="02020603050405020304" pitchFamily="18" charset="0"/>
              </a:rPr>
              <a:t>A threat is an object, person, or other entity that represents a constant danger to an asset. </a:t>
            </a:r>
          </a:p>
          <a:p>
            <a:pPr eaLnBrk="1" hangingPunct="1"/>
            <a:r>
              <a:rPr lang="en-US" altLang="en-US">
                <a:latin typeface="Times New Roman" panose="02020603050405020304" pitchFamily="18" charset="0"/>
              </a:rPr>
              <a:t>To better understand the numerous threats facing the organization, a categorization scheme has been developed allowing us to group threats by their respective activities.   </a:t>
            </a:r>
          </a:p>
          <a:p>
            <a:pPr eaLnBrk="1" hangingPunct="1"/>
            <a:r>
              <a:rPr lang="en-US" altLang="en-US">
                <a:latin typeface="Times New Roman" panose="02020603050405020304" pitchFamily="18" charset="0"/>
              </a:rPr>
              <a:t>By examining each threat category in turn, management can most effectively protect its information through policy, education and training, and technology controls.  </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endParaRPr lang="en-GB" altLang="fr-FR">
              <a:latin typeface="Times New Roman" panose="02020603050405020304" pitchFamily="18" charset="0"/>
            </a:endParaRPr>
          </a:p>
        </p:txBody>
      </p:sp>
      <p:sp>
        <p:nvSpPr>
          <p:cNvPr id="44036" name="Slide Number Placeholder 3"/>
          <p:cNvSpPr>
            <a:spLocks noGrp="1"/>
          </p:cNvSpPr>
          <p:nvPr>
            <p:ph type="sldNum" sz="quarter" idx="5"/>
          </p:nvPr>
        </p:nvSpPr>
        <p:spPr>
          <a:noFill/>
        </p:spPr>
        <p:txBody>
          <a:bodyPr/>
          <a:lstStyle>
            <a:lvl1pPr defTabSz="947738" eaLnBrk="0" hangingPunct="0">
              <a:defRPr sz="2400">
                <a:solidFill>
                  <a:schemeClr val="tx1"/>
                </a:solidFill>
                <a:latin typeface="Times New Roman" panose="02020603050405020304" pitchFamily="18" charset="0"/>
              </a:defRPr>
            </a:lvl1pPr>
            <a:lvl2pPr marL="742950" indent="-285750" defTabSz="947738" eaLnBrk="0" hangingPunct="0">
              <a:defRPr sz="2400">
                <a:solidFill>
                  <a:schemeClr val="tx1"/>
                </a:solidFill>
                <a:latin typeface="Times New Roman" panose="02020603050405020304" pitchFamily="18" charset="0"/>
              </a:defRPr>
            </a:lvl2pPr>
            <a:lvl3pPr marL="1143000" indent="-228600" defTabSz="947738" eaLnBrk="0" hangingPunct="0">
              <a:defRPr sz="2400">
                <a:solidFill>
                  <a:schemeClr val="tx1"/>
                </a:solidFill>
                <a:latin typeface="Times New Roman" panose="02020603050405020304" pitchFamily="18" charset="0"/>
              </a:defRPr>
            </a:lvl3pPr>
            <a:lvl4pPr marL="1600200" indent="-228600" defTabSz="947738" eaLnBrk="0" hangingPunct="0">
              <a:defRPr sz="2400">
                <a:solidFill>
                  <a:schemeClr val="tx1"/>
                </a:solidFill>
                <a:latin typeface="Times New Roman" panose="02020603050405020304" pitchFamily="18" charset="0"/>
              </a:defRPr>
            </a:lvl4pPr>
            <a:lvl5pPr marL="2057400" indent="-228600" defTabSz="947738" eaLnBrk="0" hangingPunct="0">
              <a:defRPr sz="2400">
                <a:solidFill>
                  <a:schemeClr val="tx1"/>
                </a:solidFill>
                <a:latin typeface="Times New Roman" panose="02020603050405020304" pitchFamily="18" charset="0"/>
              </a:defRPr>
            </a:lvl5pPr>
            <a:lvl6pPr marL="2514600" indent="-228600" defTabSz="9477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77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77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77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8BF5A16-8E09-4657-BF6C-952D5499AB41}" type="slidenum">
              <a:rPr lang="en-US" altLang="en-US" sz="1200"/>
              <a:pPr eaLnBrk="1" hangingPunct="1"/>
              <a:t>10</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488C612-F6F8-4BF7-8D94-1A302B751658}" type="slidenum">
              <a:rPr lang="en-US" altLang="en-US"/>
              <a:pPr eaLnBrk="1" hangingPunct="1">
                <a:spcBef>
                  <a:spcPct val="0"/>
                </a:spcBef>
              </a:pPr>
              <a:t>11</a:t>
            </a:fld>
            <a:endParaRPr lang="en-US" altLang="en-US"/>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Deliberate Acts of Theft</a:t>
            </a:r>
          </a:p>
          <a:p>
            <a:pPr eaLnBrk="1" hangingPunct="1"/>
            <a:r>
              <a:rPr lang="en-US" altLang="en-US">
                <a:latin typeface="Times New Roman" panose="02020603050405020304" pitchFamily="18" charset="0"/>
              </a:rPr>
              <a:t>Theft is the illegal taking of another’s property. Within an organization, that property can be physical, electronic, or intellectual. </a:t>
            </a:r>
          </a:p>
          <a:p>
            <a:pPr eaLnBrk="1" hangingPunct="1"/>
            <a:r>
              <a:rPr lang="en-US" altLang="en-US">
                <a:latin typeface="Times New Roman" panose="02020603050405020304" pitchFamily="18" charset="0"/>
              </a:rPr>
              <a:t>The value of information suffers when it is copied and taken away without the owner’s knowledge. </a:t>
            </a:r>
          </a:p>
          <a:p>
            <a:pPr eaLnBrk="1" hangingPunct="1"/>
            <a:r>
              <a:rPr lang="en-US" altLang="en-US">
                <a:latin typeface="Times New Roman" panose="02020603050405020304" pitchFamily="18" charset="0"/>
              </a:rPr>
              <a:t>Physical theft can be controlled quite easily.  A wide variety of measures can be used from simple locked doors, to trained security personnel, and the installation of alarm systems. </a:t>
            </a:r>
          </a:p>
          <a:p>
            <a:pPr eaLnBrk="1" hangingPunct="1"/>
            <a:r>
              <a:rPr lang="en-US" altLang="en-US">
                <a:latin typeface="Times New Roman" panose="02020603050405020304" pitchFamily="18" charset="0"/>
              </a:rPr>
              <a:t>Electronic theft, however, is a more complex problem to manage and control.  Organizations may not even know it has occurred.   </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6749053-FEB0-4899-9DA5-6074463E2012}" type="slidenum">
              <a:rPr lang="en-US" altLang="en-US"/>
              <a:pPr eaLnBrk="1" hangingPunct="1">
                <a:spcBef>
                  <a:spcPct val="0"/>
                </a:spcBef>
              </a:pPr>
              <a:t>12</a:t>
            </a:fld>
            <a:endParaRPr lang="en-US" altLang="en-US"/>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Deliberate Software Attacks</a:t>
            </a:r>
          </a:p>
          <a:p>
            <a:pPr eaLnBrk="1" hangingPunct="1"/>
            <a:r>
              <a:rPr lang="en-US" altLang="en-US">
                <a:latin typeface="Times New Roman" panose="02020603050405020304" pitchFamily="18" charset="0"/>
              </a:rPr>
              <a:t>See separate presentation BSC4_NS_MALEWARE</a:t>
            </a:r>
          </a:p>
          <a:p>
            <a:pPr eaLnBrk="1" hangingPunct="1"/>
            <a:endParaRPr lang="en-US" altLang="en-US">
              <a:latin typeface="Times New Roman" panose="02020603050405020304" pitchFamily="18" charset="0"/>
            </a:endParaRPr>
          </a:p>
          <a:p>
            <a:pPr eaLnBrk="1" hangingPunct="1"/>
            <a:endParaRPr lang="en-US" altLang="en-US">
              <a:latin typeface="Times New Roman" panose="02020603050405020304" pitchFamily="18" charset="0"/>
            </a:endParaRPr>
          </a:p>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p:spPr>
        <p:txBody>
          <a:bodyPr/>
          <a:lstStyle/>
          <a:p>
            <a:endParaRPr lang="en-GB" altLang="fr-FR">
              <a:latin typeface="Times New Roman" panose="02020603050405020304" pitchFamily="18" charset="0"/>
            </a:endParaRPr>
          </a:p>
        </p:txBody>
      </p:sp>
      <p:sp>
        <p:nvSpPr>
          <p:cNvPr id="47108" name="Slide Number Placeholder 3"/>
          <p:cNvSpPr>
            <a:spLocks noGrp="1"/>
          </p:cNvSpPr>
          <p:nvPr>
            <p:ph type="sldNum" sz="quarter" idx="5"/>
          </p:nvPr>
        </p:nvSpPr>
        <p:spPr>
          <a:noFill/>
        </p:spPr>
        <p:txBody>
          <a:bodyPr/>
          <a:lstStyle>
            <a:lvl1pPr defTabSz="947738" eaLnBrk="0" hangingPunct="0">
              <a:defRPr sz="2400">
                <a:solidFill>
                  <a:schemeClr val="tx1"/>
                </a:solidFill>
                <a:latin typeface="Times New Roman" panose="02020603050405020304" pitchFamily="18" charset="0"/>
              </a:defRPr>
            </a:lvl1pPr>
            <a:lvl2pPr marL="742950" indent="-285750" defTabSz="947738" eaLnBrk="0" hangingPunct="0">
              <a:defRPr sz="2400">
                <a:solidFill>
                  <a:schemeClr val="tx1"/>
                </a:solidFill>
                <a:latin typeface="Times New Roman" panose="02020603050405020304" pitchFamily="18" charset="0"/>
              </a:defRPr>
            </a:lvl2pPr>
            <a:lvl3pPr marL="1143000" indent="-228600" defTabSz="947738" eaLnBrk="0" hangingPunct="0">
              <a:defRPr sz="2400">
                <a:solidFill>
                  <a:schemeClr val="tx1"/>
                </a:solidFill>
                <a:latin typeface="Times New Roman" panose="02020603050405020304" pitchFamily="18" charset="0"/>
              </a:defRPr>
            </a:lvl3pPr>
            <a:lvl4pPr marL="1600200" indent="-228600" defTabSz="947738" eaLnBrk="0" hangingPunct="0">
              <a:defRPr sz="2400">
                <a:solidFill>
                  <a:schemeClr val="tx1"/>
                </a:solidFill>
                <a:latin typeface="Times New Roman" panose="02020603050405020304" pitchFamily="18" charset="0"/>
              </a:defRPr>
            </a:lvl4pPr>
            <a:lvl5pPr marL="2057400" indent="-228600" defTabSz="947738" eaLnBrk="0" hangingPunct="0">
              <a:defRPr sz="2400">
                <a:solidFill>
                  <a:schemeClr val="tx1"/>
                </a:solidFill>
                <a:latin typeface="Times New Roman" panose="02020603050405020304" pitchFamily="18" charset="0"/>
              </a:defRPr>
            </a:lvl5pPr>
            <a:lvl6pPr marL="2514600" indent="-228600" defTabSz="9477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77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77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77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B362A8C-2096-4225-A274-89C9A80FC3ED}" type="slidenum">
              <a:rPr lang="en-US" altLang="en-US" sz="1200"/>
              <a:pPr eaLnBrk="1" hangingPunct="1"/>
              <a:t>13</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C6FCB7B-4C0E-4E82-BBCF-A86BC807D783}" type="slidenum">
              <a:rPr lang="en-US" altLang="en-US"/>
              <a:pPr eaLnBrk="1" hangingPunct="1">
                <a:spcBef>
                  <a:spcPct val="0"/>
                </a:spcBef>
              </a:pPr>
              <a:t>14</a:t>
            </a:fld>
            <a:endParaRPr lang="en-US" altLang="en-US"/>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Forces of Nature </a:t>
            </a:r>
          </a:p>
          <a:p>
            <a:pPr eaLnBrk="1" hangingPunct="1"/>
            <a:r>
              <a:rPr lang="en-US" altLang="en-US">
                <a:latin typeface="Times New Roman" panose="02020603050405020304" pitchFamily="18" charset="0"/>
              </a:rPr>
              <a:t>Forces of nature, force majeure, or acts of God pose the most dangerous threats, because they are unexpected and can occur with very little warning. </a:t>
            </a:r>
          </a:p>
          <a:p>
            <a:pPr eaLnBrk="1" hangingPunct="1"/>
            <a:r>
              <a:rPr lang="en-US" altLang="en-US">
                <a:latin typeface="Times New Roman" panose="02020603050405020304" pitchFamily="18" charset="0"/>
              </a:rPr>
              <a:t>These threats can disrupt not only the lives of individuals, but also the storage, transmission, and use of information. </a:t>
            </a:r>
          </a:p>
          <a:p>
            <a:pPr eaLnBrk="1" hangingPunct="1"/>
            <a:r>
              <a:rPr lang="en-US" altLang="en-US">
                <a:latin typeface="Times New Roman" panose="02020603050405020304" pitchFamily="18" charset="0"/>
              </a:rPr>
              <a:t>These include fire, flood, earthquake, and lightning as well as volcanic eruption and insect infestation.  </a:t>
            </a:r>
          </a:p>
          <a:p>
            <a:pPr eaLnBrk="1" hangingPunct="1"/>
            <a:r>
              <a:rPr lang="en-US" altLang="en-US">
                <a:latin typeface="Times New Roman" panose="02020603050405020304" pitchFamily="18" charset="0"/>
              </a:rPr>
              <a:t>Since it is not possible to avoid many of these threats, management must implement controls to limit damage and also prepare contingency plans for continued operations.</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13A0A02-9CD0-4D62-BDC5-4AEC6621CEB2}" type="slidenum">
              <a:rPr lang="en-US" altLang="en-US"/>
              <a:pPr eaLnBrk="1" hangingPunct="1">
                <a:spcBef>
                  <a:spcPct val="0"/>
                </a:spcBef>
              </a:pPr>
              <a:t>15</a:t>
            </a:fld>
            <a:endParaRPr lang="en-US" altLang="en-US"/>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Potential Deviations in Quality of Service by Service Providers</a:t>
            </a:r>
          </a:p>
          <a:p>
            <a:pPr eaLnBrk="1" hangingPunct="1"/>
            <a:r>
              <a:rPr lang="en-US" altLang="en-US">
                <a:latin typeface="Times New Roman" panose="02020603050405020304" pitchFamily="18" charset="0"/>
              </a:rPr>
              <a:t> This category represents situations in which a product or services are not delivered to the organization as expected. </a:t>
            </a:r>
          </a:p>
          <a:p>
            <a:pPr eaLnBrk="1" hangingPunct="1"/>
            <a:r>
              <a:rPr lang="en-US" altLang="en-US">
                <a:latin typeface="Times New Roman" panose="02020603050405020304" pitchFamily="18" charset="0"/>
              </a:rPr>
              <a:t>The organization’s information system depends on the successful operation of many inter-dependent support systems including, power grids, telecom networks, parts suppliers, service vendors, and even the janitorial staff and garbage haulers. </a:t>
            </a:r>
          </a:p>
          <a:p>
            <a:pPr eaLnBrk="1" hangingPunct="1"/>
            <a:r>
              <a:rPr lang="en-US" altLang="en-US">
                <a:latin typeface="Times New Roman" panose="02020603050405020304" pitchFamily="18" charset="0"/>
              </a:rPr>
              <a:t>Internet service, communications, and power irregularities are three sets of service issues that dramatically affect the availability of information and systems.</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4803D89-1F8C-4807-84E1-907C3CFE4A9C}" type="slidenum">
              <a:rPr lang="en-US" altLang="en-US"/>
              <a:pPr eaLnBrk="1" hangingPunct="1">
                <a:spcBef>
                  <a:spcPct val="0"/>
                </a:spcBef>
              </a:pPr>
              <a:t>16</a:t>
            </a:fld>
            <a:endParaRPr lang="en-US" altLang="en-US"/>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Internet Service Issues</a:t>
            </a:r>
          </a:p>
          <a:p>
            <a:pPr eaLnBrk="1" hangingPunct="1"/>
            <a:r>
              <a:rPr lang="en-US" altLang="en-US">
                <a:latin typeface="Times New Roman" panose="02020603050405020304" pitchFamily="18" charset="0"/>
              </a:rPr>
              <a:t>For organizations that rely heavily on the Internet and the Web to support continued operations, the threat of the potential loss of Internet service can lead to considerable loss in the availability of information. </a:t>
            </a:r>
          </a:p>
          <a:p>
            <a:pPr eaLnBrk="1" hangingPunct="1"/>
            <a:r>
              <a:rPr lang="en-US" altLang="en-US">
                <a:latin typeface="Times New Roman" panose="02020603050405020304" pitchFamily="18" charset="0"/>
              </a:rPr>
              <a:t>Many organizations have sales staff and telecommuters working at remote locations.  </a:t>
            </a:r>
          </a:p>
          <a:p>
            <a:pPr eaLnBrk="1" hangingPunct="1"/>
            <a:r>
              <a:rPr lang="en-US" altLang="en-US">
                <a:latin typeface="Times New Roman" panose="02020603050405020304" pitchFamily="18" charset="0"/>
              </a:rPr>
              <a:t>When an organization places its web servers in the care of a Web Hosting provider, that outsourcer assumes responsibility for all Internet Services as well as for the hardware and operating system software used to operate the web site. </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B9408B4-C356-497D-893E-95F85EC64ABA}" type="slidenum">
              <a:rPr lang="en-US" altLang="en-US"/>
              <a:pPr eaLnBrk="1" hangingPunct="1">
                <a:spcBef>
                  <a:spcPct val="0"/>
                </a:spcBef>
              </a:pPr>
              <a:t>17</a:t>
            </a:fld>
            <a:endParaRPr lang="en-US" altLang="en-US"/>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ATTACKS</a:t>
            </a:r>
          </a:p>
          <a:p>
            <a:pPr eaLnBrk="1" hangingPunct="1"/>
            <a:r>
              <a:rPr lang="en-US" altLang="en-US">
                <a:latin typeface="Times New Roman" panose="02020603050405020304" pitchFamily="18" charset="0"/>
              </a:rPr>
              <a:t>An attack is the deliberate act that exploits vulnerability. </a:t>
            </a:r>
          </a:p>
          <a:p>
            <a:pPr eaLnBrk="1" hangingPunct="1"/>
            <a:r>
              <a:rPr lang="en-US" altLang="en-US">
                <a:latin typeface="Times New Roman" panose="02020603050405020304" pitchFamily="18" charset="0"/>
              </a:rPr>
              <a:t>It is accomplished by a threat-agent to damage or steal an organization’s information or physical asset. </a:t>
            </a:r>
          </a:p>
          <a:p>
            <a:pPr eaLnBrk="1" hangingPunct="1"/>
            <a:r>
              <a:rPr lang="en-US" altLang="en-US">
                <a:latin typeface="Times New Roman" panose="02020603050405020304" pitchFamily="18" charset="0"/>
              </a:rPr>
              <a:t>An exploit is a technique to compromise a system. Vulnerability is an identified weakness of a controlled system whose controls are not present or are no longer effective. An attack is then the use of an exploit to achieve the compromise of a controlled system. </a:t>
            </a:r>
          </a:p>
          <a:p>
            <a:pPr eaLnBrk="1" hangingPunct="1"/>
            <a:endParaRPr lang="en-US" altLang="en-US">
              <a:latin typeface="Times New Roman" panose="02020603050405020304" pitchFamily="18" charset="0"/>
            </a:endParaRPr>
          </a:p>
          <a:p>
            <a:pPr eaLnBrk="1" hangingPunct="1"/>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AFE6432-6358-48DC-8AC5-473E7B6C6E51}" type="slidenum">
              <a:rPr lang="en-US" altLang="en-US"/>
              <a:pPr eaLnBrk="1" hangingPunct="1">
                <a:spcBef>
                  <a:spcPct val="0"/>
                </a:spcBef>
              </a:pPr>
              <a:t>21</a:t>
            </a:fld>
            <a:endParaRPr lang="en-US" altLang="en-US"/>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Malicious Code</a:t>
            </a:r>
          </a:p>
          <a:p>
            <a:pPr eaLnBrk="1" hangingPunct="1"/>
            <a:r>
              <a:rPr lang="en-US" altLang="en-US">
                <a:latin typeface="Times New Roman" panose="02020603050405020304" pitchFamily="18" charset="0"/>
              </a:rPr>
              <a:t>This kind of attack includes the execution of viruses, worms, Trojan horses, and active web scripts with the intent to destroy or steal information. </a:t>
            </a:r>
          </a:p>
          <a:p>
            <a:pPr eaLnBrk="1" hangingPunct="1"/>
            <a:r>
              <a:rPr lang="en-US" altLang="en-US">
                <a:latin typeface="Times New Roman" panose="02020603050405020304" pitchFamily="18" charset="0"/>
              </a:rPr>
              <a:t>The state of the art in attacking systems in 2002 is the multi-vector worm. </a:t>
            </a:r>
          </a:p>
          <a:p>
            <a:pPr eaLnBrk="1" hangingPunct="1"/>
            <a:r>
              <a:rPr lang="en-US" altLang="en-US">
                <a:latin typeface="Times New Roman" panose="02020603050405020304" pitchFamily="18" charset="0"/>
              </a:rPr>
              <a:t>These attack programs use up to six known attack vectors to exploit a variety of vulnerabilities in commonly found information system devices. </a:t>
            </a:r>
          </a:p>
          <a:p>
            <a:pPr eaLnBrk="1" hangingPunct="1"/>
            <a:endParaRPr lang="en-US" altLang="en-US">
              <a:latin typeface="Times New Roman" panose="02020603050405020304" pitchFamily="18" charset="0"/>
            </a:endParaRPr>
          </a:p>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B800BC1-D769-4590-A324-5520B139D4BF}" type="slidenum">
              <a:rPr lang="en-US" altLang="en-US"/>
              <a:pPr eaLnBrk="1" hangingPunct="1">
                <a:spcBef>
                  <a:spcPct val="0"/>
                </a:spcBef>
              </a:pPr>
              <a:t>22</a:t>
            </a:fld>
            <a:endParaRPr lang="en-US" altLang="en-US"/>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Attack Descriptions</a:t>
            </a:r>
          </a:p>
          <a:p>
            <a:pPr eaLnBrk="1" hangingPunct="1"/>
            <a:r>
              <a:rPr lang="en-US" altLang="en-US">
                <a:latin typeface="Times New Roman" panose="02020603050405020304" pitchFamily="18" charset="0"/>
              </a:rPr>
              <a:t>Back Doors - Using a known or previously unknown and newly discovered access mechanism, an attacker can gain access to a system or network resource.  </a:t>
            </a:r>
          </a:p>
          <a:p>
            <a:pPr eaLnBrk="1" hangingPunct="1"/>
            <a:r>
              <a:rPr lang="en-US" altLang="en-US">
                <a:latin typeface="Times New Roman" panose="02020603050405020304" pitchFamily="18" charset="0"/>
              </a:rPr>
              <a:t>Password Crack - Attempting to reverse calculate a password.  </a:t>
            </a:r>
          </a:p>
          <a:p>
            <a:pPr eaLnBrk="1" hangingPunct="1"/>
            <a:r>
              <a:rPr lang="en-US" altLang="en-US">
                <a:latin typeface="Times New Roman" panose="02020603050405020304" pitchFamily="18" charset="0"/>
              </a:rPr>
              <a:t>Brute Force - The application of computing and network resources to try every possible combination of options of a password. </a:t>
            </a:r>
          </a:p>
          <a:p>
            <a:pPr eaLnBrk="1" hangingPunct="1"/>
            <a:r>
              <a:rPr lang="en-US" altLang="en-US">
                <a:latin typeface="Times New Roman" panose="02020603050405020304" pitchFamily="18" charset="0"/>
              </a:rPr>
              <a:t>Dictionary - The dictionary password attack narrows the field by selecting specific accounts to attack and uses a list of commonly used passwords (the dictionary) to guess with.</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2206B79-A85C-4022-9FE5-5A182529E355}" type="slidenum">
              <a:rPr lang="en-US" altLang="en-US"/>
              <a:pPr eaLnBrk="1" hangingPunct="1">
                <a:spcBef>
                  <a:spcPct val="0"/>
                </a:spcBef>
              </a:pPr>
              <a:t>2</a:t>
            </a:fld>
            <a:endParaRPr lang="en-US" altLang="en-US"/>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US" altLang="en-US">
                <a:latin typeface="Times New Roman" panose="02020603050405020304" pitchFamily="18" charset="0"/>
              </a:rPr>
              <a:t>Learning Objectives:</a:t>
            </a:r>
          </a:p>
          <a:p>
            <a:pPr eaLnBrk="1" hangingPunct="1"/>
            <a:r>
              <a:rPr lang="en-US" altLang="en-US">
                <a:latin typeface="Times New Roman" panose="02020603050405020304" pitchFamily="18" charset="0"/>
              </a:rPr>
              <a:t>Upon completion of this chapter, you should be able to:</a:t>
            </a:r>
          </a:p>
          <a:p>
            <a:pPr eaLnBrk="1" hangingPunct="1"/>
            <a:r>
              <a:rPr lang="en-US" altLang="en-US">
                <a:latin typeface="Times New Roman" panose="02020603050405020304" pitchFamily="18" charset="0"/>
              </a:rPr>
              <a:t>Understand the business need for information security.</a:t>
            </a:r>
          </a:p>
          <a:p>
            <a:pPr eaLnBrk="1" hangingPunct="1"/>
            <a:r>
              <a:rPr lang="en-US" altLang="en-US">
                <a:latin typeface="Times New Roman" panose="02020603050405020304" pitchFamily="18" charset="0"/>
              </a:rPr>
              <a:t>Understand a successful information security program is the responsibility of an organization’s general management and IT management.</a:t>
            </a:r>
          </a:p>
          <a:p>
            <a:pPr eaLnBrk="1" hangingPunct="1"/>
            <a:r>
              <a:rPr lang="en-US" altLang="en-US">
                <a:latin typeface="Times New Roman" panose="02020603050405020304" pitchFamily="18" charset="0"/>
              </a:rPr>
              <a:t>Understand the threats posed to information security and the more common attacks associated with those threats.</a:t>
            </a:r>
          </a:p>
          <a:p>
            <a:pPr eaLnBrk="1" hangingPunct="1"/>
            <a:r>
              <a:rPr lang="en-US" altLang="en-US">
                <a:latin typeface="Times New Roman" panose="02020603050405020304" pitchFamily="18" charset="0"/>
              </a:rPr>
              <a:t>Differentiate threats to information systems from attacks against information systems.</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A040F1A-573A-42E9-BCF8-4B98436E8144}" type="slidenum">
              <a:rPr lang="en-US" altLang="en-US"/>
              <a:pPr eaLnBrk="1" hangingPunct="1">
                <a:spcBef>
                  <a:spcPct val="0"/>
                </a:spcBef>
              </a:pPr>
              <a:t>23</a:t>
            </a:fld>
            <a:endParaRPr lang="en-US" altLang="en-US"/>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Attack Descriptions</a:t>
            </a:r>
          </a:p>
          <a:p>
            <a:pPr eaLnBrk="1" hangingPunct="1"/>
            <a:r>
              <a:rPr lang="en-US" altLang="en-US">
                <a:latin typeface="Times New Roman" panose="02020603050405020304" pitchFamily="18" charset="0"/>
              </a:rPr>
              <a:t>Denial-of-service (DoS) - the attacker sends a large number of connection or information requests to a target.  So many requests are made that the target system cannot handle them successfully along with other, legitimate requests for service.  This may result in a system crash, or merely an inability to perform ordinary functions. </a:t>
            </a:r>
          </a:p>
          <a:p>
            <a:pPr eaLnBrk="1" hangingPunct="1"/>
            <a:r>
              <a:rPr lang="en-US" altLang="en-US">
                <a:latin typeface="Times New Roman" panose="02020603050405020304" pitchFamily="18" charset="0"/>
              </a:rPr>
              <a:t>Distributed Denial-of-service (DDoS) - an attack in which a coordinated stream of requests is launched against a target from many locations at the same time. </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5F496AC-6DB3-4758-8269-8D2DFD2B53F8}" type="slidenum">
              <a:rPr lang="en-US" altLang="en-US"/>
              <a:pPr eaLnBrk="1" hangingPunct="1">
                <a:spcBef>
                  <a:spcPct val="0"/>
                </a:spcBef>
              </a:pPr>
              <a:t>25</a:t>
            </a:fld>
            <a:endParaRPr lang="en-US" altLang="en-US"/>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Attack Descriptions</a:t>
            </a:r>
          </a:p>
          <a:p>
            <a:pPr eaLnBrk="1" hangingPunct="1"/>
            <a:r>
              <a:rPr lang="en-US" altLang="en-US">
                <a:latin typeface="Times New Roman" panose="02020603050405020304" pitchFamily="18" charset="0"/>
              </a:rPr>
              <a:t>Spoofing - a technique used to gain unauthorized access to computers, whereby the intruder sends messages to a computer with an IP address indicating that the message is coming from a trusted host. </a:t>
            </a:r>
          </a:p>
          <a:p>
            <a:pPr eaLnBrk="1" hangingPunct="1"/>
            <a:r>
              <a:rPr lang="en-US" altLang="en-US">
                <a:latin typeface="Times New Roman" panose="02020603050405020304" pitchFamily="18" charset="0"/>
              </a:rPr>
              <a:t>Man-in-the-Middle - In the man-in-the-middle or TCP hijacking attack, an attacker sniffs packets from the network, modifies them, and inserts them back into the network. </a:t>
            </a:r>
          </a:p>
          <a:p>
            <a:pPr eaLnBrk="1" hangingPunct="1"/>
            <a:r>
              <a:rPr lang="en-US" altLang="en-US">
                <a:latin typeface="Times New Roman" panose="02020603050405020304" pitchFamily="18" charset="0"/>
              </a:rPr>
              <a:t>Spam - unsolicited commercial e-mail. While many consider Spam a nuisance rather than an attack, it is emerging as a vector for some attacks. </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6D5195D-3292-448B-B6F0-67E7945DFB23}" type="slidenum">
              <a:rPr lang="en-US" altLang="en-US"/>
              <a:pPr eaLnBrk="1" hangingPunct="1">
                <a:spcBef>
                  <a:spcPct val="0"/>
                </a:spcBef>
              </a:pPr>
              <a:t>28</a:t>
            </a:fld>
            <a:endParaRPr lang="en-US" altLang="en-US"/>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Attack Descriptions</a:t>
            </a:r>
          </a:p>
          <a:p>
            <a:pPr eaLnBrk="1" hangingPunct="1"/>
            <a:r>
              <a:rPr lang="en-US" altLang="en-US">
                <a:latin typeface="Times New Roman" panose="02020603050405020304" pitchFamily="18" charset="0"/>
              </a:rPr>
              <a:t>Mail-bombing - Another form of e-mail attack that is also a DoS, in which an attacker routes large quantities of e-mail to the target.  </a:t>
            </a:r>
          </a:p>
          <a:p>
            <a:pPr eaLnBrk="1" hangingPunct="1"/>
            <a:r>
              <a:rPr lang="en-US" altLang="en-US">
                <a:latin typeface="Times New Roman" panose="02020603050405020304" pitchFamily="18" charset="0"/>
              </a:rPr>
              <a:t>Sniffers - a program and/or device that can monitor data traveling over a network. Sniffers can be used both for legitimate network management functions and for stealing information from a network. </a:t>
            </a:r>
          </a:p>
          <a:p>
            <a:pPr eaLnBrk="1" hangingPunct="1"/>
            <a:r>
              <a:rPr lang="en-US" altLang="en-US">
                <a:latin typeface="Times New Roman" panose="02020603050405020304" pitchFamily="18" charset="0"/>
              </a:rPr>
              <a:t>Social Engineering - Within the context of information security, the process of using social skills to convince people to reveal access credentials or other valuable information to the attacker. </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840FF2C-1A70-4F2F-8859-BD198D0939EC}" type="slidenum">
              <a:rPr lang="en-US" altLang="en-US"/>
              <a:pPr eaLnBrk="1" hangingPunct="1">
                <a:spcBef>
                  <a:spcPct val="0"/>
                </a:spcBef>
              </a:pPr>
              <a:t>29</a:t>
            </a:fld>
            <a:endParaRPr lang="en-US" alt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Attack Descriptions</a:t>
            </a:r>
          </a:p>
          <a:p>
            <a:pPr eaLnBrk="1" hangingPunct="1"/>
            <a:r>
              <a:rPr lang="en-US" altLang="en-US">
                <a:latin typeface="Times New Roman" panose="02020603050405020304" pitchFamily="18" charset="0"/>
              </a:rPr>
              <a:t>Buffer Overflow - an application error that occurs when more data is sent to a buffer than it can handle. When the buffer overflows, the attacker can make the target system execute instructions, or the attacker can take advantage of some other unintended consequence of the failure.  </a:t>
            </a:r>
          </a:p>
          <a:p>
            <a:pPr eaLnBrk="1" hangingPunct="1"/>
            <a:r>
              <a:rPr lang="en-US" altLang="en-US">
                <a:latin typeface="Times New Roman" panose="02020603050405020304" pitchFamily="18" charset="0"/>
              </a:rPr>
              <a:t>Timing Attack - relatively new, works by exploring the contents of a web browser’s cache. This could allow the designer to collect information on access to password-protected sites.   Another attack by the same name involves attempting to intercept cryptographic elements to determine keys and encryption algorithms.</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48051B9-197D-4037-B204-233CA62C89A6}" type="slidenum">
              <a:rPr lang="en-US" altLang="en-US"/>
              <a:pPr eaLnBrk="1" hangingPunct="1">
                <a:spcBef>
                  <a:spcPct val="0"/>
                </a:spcBef>
              </a:pPr>
              <a:t>3</a:t>
            </a:fld>
            <a:endParaRPr lang="en-US" altLang="en-US"/>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THREATS TO INFORMATION SECURITY</a:t>
            </a:r>
          </a:p>
          <a:p>
            <a:pPr eaLnBrk="1" hangingPunct="1"/>
            <a:r>
              <a:rPr lang="en-US" altLang="en-US">
                <a:latin typeface="Times New Roman" panose="02020603050405020304" pitchFamily="18" charset="0"/>
              </a:rPr>
              <a:t>To make sound decisions about information security, create policies, and enforce them, management must be informed of the various kinds of threats facing the organization, its applications, data and information systems. </a:t>
            </a:r>
          </a:p>
          <a:p>
            <a:pPr eaLnBrk="1" hangingPunct="1"/>
            <a:r>
              <a:rPr lang="en-US" altLang="en-US">
                <a:latin typeface="Times New Roman" panose="02020603050405020304" pitchFamily="18" charset="0"/>
              </a:rPr>
              <a:t>A threat is an object, person, or other entity that represents a constant danger to an asset. </a:t>
            </a:r>
          </a:p>
          <a:p>
            <a:pPr eaLnBrk="1" hangingPunct="1"/>
            <a:r>
              <a:rPr lang="en-US" altLang="en-US">
                <a:latin typeface="Times New Roman" panose="02020603050405020304" pitchFamily="18" charset="0"/>
              </a:rPr>
              <a:t>To better understand the numerous threats facing the organization, a categorization scheme has been developed allowing us to group threats by their respective activities.   </a:t>
            </a:r>
          </a:p>
          <a:p>
            <a:pPr eaLnBrk="1" hangingPunct="1"/>
            <a:r>
              <a:rPr lang="en-US" altLang="en-US">
                <a:latin typeface="Times New Roman" panose="02020603050405020304" pitchFamily="18" charset="0"/>
              </a:rPr>
              <a:t>By examining each threat category in turn, management can most effectively protect its information through policy, education and training, and technology controls.  </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E074BD4-CB0B-446D-8384-3DC846703522}" type="slidenum">
              <a:rPr lang="en-US" altLang="en-US"/>
              <a:pPr eaLnBrk="1" hangingPunct="1">
                <a:spcBef>
                  <a:spcPct val="0"/>
                </a:spcBef>
              </a:pPr>
              <a:t>4</a:t>
            </a:fld>
            <a:endParaRPr lang="en-US" altLang="en-US"/>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THREATS TO INFORMATION SECURITY</a:t>
            </a:r>
          </a:p>
          <a:p>
            <a:pPr eaLnBrk="1" hangingPunct="1"/>
            <a:r>
              <a:rPr lang="en-US" altLang="en-US">
                <a:latin typeface="Times New Roman" panose="02020603050405020304" pitchFamily="18" charset="0"/>
              </a:rPr>
              <a:t>The 2002 Computer Security Institute/Federal Bureau of Investigation (CSI/FBI) survey on Computer Crime and Security Survey found:</a:t>
            </a:r>
          </a:p>
          <a:p>
            <a:pPr lvl="1" eaLnBrk="1" hangingPunct="1"/>
            <a:r>
              <a:rPr lang="en-US" altLang="en-US">
                <a:latin typeface="Times New Roman" panose="02020603050405020304" pitchFamily="18" charset="0"/>
              </a:rPr>
              <a:t>90% of organizations responding, primarily large corporations and government agencies, detected computer security breaches within the last year. </a:t>
            </a:r>
          </a:p>
          <a:p>
            <a:pPr lvl="1" eaLnBrk="1" hangingPunct="1"/>
            <a:r>
              <a:rPr lang="en-US" altLang="en-US">
                <a:latin typeface="Times New Roman" panose="02020603050405020304" pitchFamily="18" charset="0"/>
              </a:rPr>
              <a:t>80% of these organizations lost money to computer breaches, totaling over $455,848,000 up from $377,828,700 reported in 2001. </a:t>
            </a:r>
          </a:p>
          <a:p>
            <a:pPr lvl="1" eaLnBrk="1" hangingPunct="1"/>
            <a:r>
              <a:rPr lang="en-US" altLang="en-US">
                <a:latin typeface="Times New Roman" panose="02020603050405020304" pitchFamily="18" charset="0"/>
              </a:rPr>
              <a:t>The number of attacks that came across the Internet rose from 70% in 2001 to 74% in 2002.   </a:t>
            </a:r>
          </a:p>
          <a:p>
            <a:pPr lvl="1" eaLnBrk="1" hangingPunct="1"/>
            <a:r>
              <a:rPr lang="en-US" altLang="en-US">
                <a:latin typeface="Times New Roman" panose="02020603050405020304" pitchFamily="18" charset="0"/>
              </a:rPr>
              <a:t>Only 34% of organizations reported their attacks to law enforcement.</a:t>
            </a:r>
          </a:p>
          <a:p>
            <a:pPr lvl="1"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4A94C82-83CC-4D52-9A5B-35032212A424}" type="slidenum">
              <a:rPr lang="en-US" altLang="en-US"/>
              <a:pPr eaLnBrk="1" hangingPunct="1">
                <a:spcBef>
                  <a:spcPct val="0"/>
                </a:spcBef>
              </a:pPr>
              <a:t>5</a:t>
            </a:fld>
            <a:endParaRPr lang="en-US" altLang="en-US"/>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lnSpc>
                <a:spcPct val="80000"/>
              </a:lnSpc>
            </a:pPr>
            <a:r>
              <a:rPr lang="en-US" altLang="en-US">
                <a:latin typeface="Times New Roman" panose="02020603050405020304" pitchFamily="18" charset="0"/>
              </a:rPr>
              <a:t>1.	Potential Acts of Human Error or Failure </a:t>
            </a:r>
          </a:p>
          <a:p>
            <a:pPr eaLnBrk="1" hangingPunct="1">
              <a:lnSpc>
                <a:spcPct val="80000"/>
              </a:lnSpc>
            </a:pPr>
            <a:r>
              <a:rPr lang="en-US" altLang="en-US">
                <a:latin typeface="Times New Roman" panose="02020603050405020304" pitchFamily="18" charset="0"/>
              </a:rPr>
              <a:t>2.	Compromises to Intellectual Property</a:t>
            </a:r>
          </a:p>
          <a:p>
            <a:pPr eaLnBrk="1" hangingPunct="1">
              <a:lnSpc>
                <a:spcPct val="80000"/>
              </a:lnSpc>
            </a:pPr>
            <a:r>
              <a:rPr lang="en-US" altLang="en-US">
                <a:latin typeface="Times New Roman" panose="02020603050405020304" pitchFamily="18" charset="0"/>
              </a:rPr>
              <a:t>3.	Deliberate Acts of Espionage or Trespass </a:t>
            </a:r>
          </a:p>
          <a:p>
            <a:pPr eaLnBrk="1" hangingPunct="1">
              <a:lnSpc>
                <a:spcPct val="80000"/>
              </a:lnSpc>
            </a:pPr>
            <a:r>
              <a:rPr lang="en-US" altLang="en-US">
                <a:latin typeface="Times New Roman" panose="02020603050405020304" pitchFamily="18" charset="0"/>
              </a:rPr>
              <a:t>4.	Deliberate Acts of Information Extortion </a:t>
            </a:r>
          </a:p>
          <a:p>
            <a:pPr eaLnBrk="1" hangingPunct="1">
              <a:lnSpc>
                <a:spcPct val="80000"/>
              </a:lnSpc>
            </a:pPr>
            <a:r>
              <a:rPr lang="en-US" altLang="en-US">
                <a:latin typeface="Times New Roman" panose="02020603050405020304" pitchFamily="18" charset="0"/>
              </a:rPr>
              <a:t>5.	Deliberate Acts of Sabotage or Vandalism </a:t>
            </a:r>
          </a:p>
          <a:p>
            <a:pPr eaLnBrk="1" hangingPunct="1">
              <a:lnSpc>
                <a:spcPct val="80000"/>
              </a:lnSpc>
            </a:pPr>
            <a:r>
              <a:rPr lang="en-US" altLang="en-US">
                <a:latin typeface="Times New Roman" panose="02020603050405020304" pitchFamily="18" charset="0"/>
              </a:rPr>
              <a:t>6.	Deliberate Acts of Theft </a:t>
            </a:r>
          </a:p>
          <a:p>
            <a:pPr eaLnBrk="1" hangingPunct="1">
              <a:lnSpc>
                <a:spcPct val="80000"/>
              </a:lnSpc>
            </a:pPr>
            <a:r>
              <a:rPr lang="en-US" altLang="en-US">
                <a:latin typeface="Times New Roman" panose="02020603050405020304" pitchFamily="18" charset="0"/>
              </a:rPr>
              <a:t>7.	Deliberate Software Attacks </a:t>
            </a:r>
          </a:p>
          <a:p>
            <a:pPr eaLnBrk="1" hangingPunct="1">
              <a:lnSpc>
                <a:spcPct val="80000"/>
              </a:lnSpc>
            </a:pPr>
            <a:r>
              <a:rPr lang="en-US" altLang="en-US">
                <a:latin typeface="Times New Roman" panose="02020603050405020304" pitchFamily="18" charset="0"/>
              </a:rPr>
              <a:t>8.	Forces of Nature</a:t>
            </a:r>
          </a:p>
          <a:p>
            <a:pPr eaLnBrk="1" hangingPunct="1">
              <a:lnSpc>
                <a:spcPct val="80000"/>
              </a:lnSpc>
            </a:pPr>
            <a:r>
              <a:rPr lang="en-US" altLang="en-US">
                <a:latin typeface="Times New Roman" panose="02020603050405020304" pitchFamily="18" charset="0"/>
              </a:rPr>
              <a:t>9.	Potential Deviations in Quality of Service from Service Providers</a:t>
            </a:r>
          </a:p>
          <a:p>
            <a:pPr eaLnBrk="1" hangingPunct="1">
              <a:lnSpc>
                <a:spcPct val="80000"/>
              </a:lnSpc>
            </a:pPr>
            <a:r>
              <a:rPr lang="en-US" altLang="en-US">
                <a:latin typeface="Times New Roman" panose="02020603050405020304" pitchFamily="18" charset="0"/>
              </a:rPr>
              <a:t>10.	Technical Hardware Failures or Errors</a:t>
            </a:r>
          </a:p>
          <a:p>
            <a:pPr eaLnBrk="1" hangingPunct="1">
              <a:lnSpc>
                <a:spcPct val="80000"/>
              </a:lnSpc>
            </a:pPr>
            <a:r>
              <a:rPr lang="en-US" altLang="en-US">
                <a:latin typeface="Times New Roman" panose="02020603050405020304" pitchFamily="18" charset="0"/>
              </a:rPr>
              <a:t>11.	Technical Software Failures or Errors </a:t>
            </a:r>
          </a:p>
          <a:p>
            <a:pPr eaLnBrk="1" hangingPunct="1">
              <a:lnSpc>
                <a:spcPct val="80000"/>
              </a:lnSpc>
            </a:pPr>
            <a:r>
              <a:rPr lang="en-US" altLang="en-US">
                <a:latin typeface="Times New Roman" panose="02020603050405020304" pitchFamily="18" charset="0"/>
              </a:rPr>
              <a:t>12.	Technological Obsolescence</a:t>
            </a:r>
          </a:p>
          <a:p>
            <a:pPr eaLnBrk="1" hangingPunct="1"/>
            <a:endParaRPr lang="en-US" altLang="en-US">
              <a:latin typeface="Times New Roman" panose="02020603050405020304" pitchFamily="18" charset="0"/>
            </a:endParaRPr>
          </a:p>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9C4FF78-5EA4-4E36-98EB-B5FAB16A6D03}" type="slidenum">
              <a:rPr lang="en-US" altLang="en-US"/>
              <a:pPr eaLnBrk="1" hangingPunct="1">
                <a:spcBef>
                  <a:spcPct val="0"/>
                </a:spcBef>
              </a:pPr>
              <a:t>6</a:t>
            </a:fld>
            <a:endParaRPr lang="en-US" altLang="en-US"/>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Potential Acts of Human Error or Failure </a:t>
            </a:r>
          </a:p>
          <a:p>
            <a:pPr eaLnBrk="1" hangingPunct="1"/>
            <a:r>
              <a:rPr lang="en-US" altLang="en-US">
                <a:latin typeface="Times New Roman" panose="02020603050405020304" pitchFamily="18" charset="0"/>
              </a:rPr>
              <a:t>This category includes the possibility of acts performed without intent or malicious purpose by an individual who is an employee of an organization. </a:t>
            </a:r>
          </a:p>
          <a:p>
            <a:pPr eaLnBrk="1" hangingPunct="1"/>
            <a:r>
              <a:rPr lang="en-US" altLang="en-US">
                <a:latin typeface="Times New Roman" panose="02020603050405020304" pitchFamily="18" charset="0"/>
              </a:rPr>
              <a:t>Inexperience, improper training, the making of incorrect assumptions, and other circumstances can cause problems. </a:t>
            </a:r>
          </a:p>
          <a:p>
            <a:pPr eaLnBrk="1" hangingPunct="1"/>
            <a:r>
              <a:rPr lang="en-US" altLang="en-US">
                <a:latin typeface="Times New Roman" panose="02020603050405020304" pitchFamily="18" charset="0"/>
              </a:rPr>
              <a:t>Employees constitute one of the greatest threats to information security, as the individuals closest to the organizational data.  </a:t>
            </a:r>
          </a:p>
          <a:p>
            <a:pPr eaLnBrk="1" hangingPunct="1"/>
            <a:r>
              <a:rPr lang="en-US" altLang="en-US">
                <a:latin typeface="Times New Roman" panose="02020603050405020304" pitchFamily="18" charset="0"/>
              </a:rPr>
              <a:t>Employee mistakes can easily lead to the following: revelation of classified data, entry of erroneous data, accidental deletion or modification of data, storage of data in unprotected areas, and failure to protect information.</a:t>
            </a:r>
          </a:p>
          <a:p>
            <a:pPr eaLnBrk="1" hangingPunct="1"/>
            <a:r>
              <a:rPr lang="en-US" altLang="en-US">
                <a:latin typeface="Times New Roman" panose="02020603050405020304" pitchFamily="18" charset="0"/>
              </a:rPr>
              <a:t>Many threats can be prevented with controls, ranging from simple procedures, such as requiring the user to type a critical command twice, to more complex procedures, such as the verification of commands by a second party. </a:t>
            </a:r>
          </a:p>
          <a:p>
            <a:pPr eaLnBrk="1" hangingPunct="1"/>
            <a:endParaRPr lang="en-US" altLang="en-US">
              <a:latin typeface="Times New Roman" panose="02020603050405020304" pitchFamily="18" charset="0"/>
            </a:endParaRPr>
          </a:p>
          <a:p>
            <a:pPr eaLnBrk="1" hangingPunct="1"/>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5845B98-E632-4CC6-A65B-395A2B300699}" type="slidenum">
              <a:rPr lang="en-US" altLang="en-US"/>
              <a:pPr eaLnBrk="1" hangingPunct="1">
                <a:spcBef>
                  <a:spcPct val="0"/>
                </a:spcBef>
              </a:pPr>
              <a:t>7</a:t>
            </a:fld>
            <a:endParaRPr lang="en-US" altLang="en-US"/>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Potential Acts of Human Error or Failure </a:t>
            </a:r>
          </a:p>
          <a:p>
            <a:pPr eaLnBrk="1" hangingPunct="1"/>
            <a:r>
              <a:rPr lang="en-US" altLang="en-US">
                <a:latin typeface="Times New Roman" panose="02020603050405020304" pitchFamily="18" charset="0"/>
              </a:rPr>
              <a:t>This category includes the possibility of acts performed without intent or malicious purpose by an individual who is an employee of an organization. </a:t>
            </a:r>
          </a:p>
          <a:p>
            <a:pPr eaLnBrk="1" hangingPunct="1"/>
            <a:r>
              <a:rPr lang="en-US" altLang="en-US">
                <a:latin typeface="Times New Roman" panose="02020603050405020304" pitchFamily="18" charset="0"/>
              </a:rPr>
              <a:t>Inexperience, improper training, the making of incorrect assumptions, and other circumstances can cause problems. </a:t>
            </a:r>
          </a:p>
          <a:p>
            <a:pPr eaLnBrk="1" hangingPunct="1"/>
            <a:r>
              <a:rPr lang="en-US" altLang="en-US">
                <a:latin typeface="Times New Roman" panose="02020603050405020304" pitchFamily="18" charset="0"/>
              </a:rPr>
              <a:t>Employees constitute one of the greatest threats to information security, as the individuals closest to the organizational data.  </a:t>
            </a:r>
          </a:p>
          <a:p>
            <a:pPr eaLnBrk="1" hangingPunct="1"/>
            <a:r>
              <a:rPr lang="en-US" altLang="en-US">
                <a:latin typeface="Times New Roman" panose="02020603050405020304" pitchFamily="18" charset="0"/>
              </a:rPr>
              <a:t>Employee mistakes can easily lead to the following: revelation of classified data, entry of erroneous data, accidental deletion or modification of data, storage of data in unprotected areas, and failure to protect information.</a:t>
            </a:r>
          </a:p>
          <a:p>
            <a:pPr eaLnBrk="1" hangingPunct="1"/>
            <a:r>
              <a:rPr lang="en-US" altLang="en-US">
                <a:latin typeface="Times New Roman" panose="02020603050405020304" pitchFamily="18" charset="0"/>
              </a:rPr>
              <a:t>Many threats can be prevented with controls, ranging from simple procedures, such as requiring the user to type a critical command twice, to more complex procedures, such as the verification of commands by a second party. </a:t>
            </a:r>
          </a:p>
          <a:p>
            <a:pPr eaLnBrk="1" hangingPunct="1"/>
            <a:endParaRPr lang="en-US" altLang="en-US">
              <a:latin typeface="Times New Roman" panose="02020603050405020304" pitchFamily="18" charset="0"/>
            </a:endParaRPr>
          </a:p>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endParaRPr lang="en-GB" altLang="fr-FR">
              <a:latin typeface="Times New Roman" panose="02020603050405020304" pitchFamily="18" charset="0"/>
            </a:endParaRPr>
          </a:p>
        </p:txBody>
      </p:sp>
      <p:sp>
        <p:nvSpPr>
          <p:cNvPr id="41988" name="Slide Number Placeholder 3"/>
          <p:cNvSpPr>
            <a:spLocks noGrp="1"/>
          </p:cNvSpPr>
          <p:nvPr>
            <p:ph type="sldNum" sz="quarter" idx="5"/>
          </p:nvPr>
        </p:nvSpPr>
        <p:spPr>
          <a:noFill/>
        </p:spPr>
        <p:txBody>
          <a:bodyPr/>
          <a:lstStyle>
            <a:lvl1pPr defTabSz="947738" eaLnBrk="0" hangingPunct="0">
              <a:defRPr sz="2400">
                <a:solidFill>
                  <a:schemeClr val="tx1"/>
                </a:solidFill>
                <a:latin typeface="Times New Roman" panose="02020603050405020304" pitchFamily="18" charset="0"/>
              </a:defRPr>
            </a:lvl1pPr>
            <a:lvl2pPr marL="742950" indent="-285750" defTabSz="947738" eaLnBrk="0" hangingPunct="0">
              <a:defRPr sz="2400">
                <a:solidFill>
                  <a:schemeClr val="tx1"/>
                </a:solidFill>
                <a:latin typeface="Times New Roman" panose="02020603050405020304" pitchFamily="18" charset="0"/>
              </a:defRPr>
            </a:lvl2pPr>
            <a:lvl3pPr marL="1143000" indent="-228600" defTabSz="947738" eaLnBrk="0" hangingPunct="0">
              <a:defRPr sz="2400">
                <a:solidFill>
                  <a:schemeClr val="tx1"/>
                </a:solidFill>
                <a:latin typeface="Times New Roman" panose="02020603050405020304" pitchFamily="18" charset="0"/>
              </a:defRPr>
            </a:lvl3pPr>
            <a:lvl4pPr marL="1600200" indent="-228600" defTabSz="947738" eaLnBrk="0" hangingPunct="0">
              <a:defRPr sz="2400">
                <a:solidFill>
                  <a:schemeClr val="tx1"/>
                </a:solidFill>
                <a:latin typeface="Times New Roman" panose="02020603050405020304" pitchFamily="18" charset="0"/>
              </a:defRPr>
            </a:lvl4pPr>
            <a:lvl5pPr marL="2057400" indent="-228600" defTabSz="947738" eaLnBrk="0" hangingPunct="0">
              <a:defRPr sz="2400">
                <a:solidFill>
                  <a:schemeClr val="tx1"/>
                </a:solidFill>
                <a:latin typeface="Times New Roman" panose="02020603050405020304" pitchFamily="18" charset="0"/>
              </a:defRPr>
            </a:lvl5pPr>
            <a:lvl6pPr marL="2514600" indent="-228600" defTabSz="9477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77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77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77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8B4229-C846-4684-BB6D-17CEEC327D65}" type="slidenum">
              <a:rPr lang="en-US" altLang="en-US" sz="1200"/>
              <a:pPr eaLnBrk="1" hangingPunct="1"/>
              <a:t>8</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47738" eaLnBrk="0" hangingPunct="0">
              <a:spcBef>
                <a:spcPct val="30000"/>
              </a:spcBef>
              <a:defRPr sz="1200">
                <a:solidFill>
                  <a:schemeClr val="tx1"/>
                </a:solidFill>
                <a:latin typeface="Times New Roman" panose="02020603050405020304" pitchFamily="18" charset="0"/>
              </a:defRPr>
            </a:lvl1pPr>
            <a:lvl2pPr marL="742950" indent="-285750" defTabSz="947738" eaLnBrk="0" hangingPunct="0">
              <a:spcBef>
                <a:spcPct val="30000"/>
              </a:spcBef>
              <a:defRPr sz="1200">
                <a:solidFill>
                  <a:schemeClr val="tx1"/>
                </a:solidFill>
                <a:latin typeface="Times New Roman" panose="02020603050405020304" pitchFamily="18" charset="0"/>
              </a:defRPr>
            </a:lvl2pPr>
            <a:lvl3pPr marL="1143000" indent="-228600" defTabSz="947738" eaLnBrk="0" hangingPunct="0">
              <a:spcBef>
                <a:spcPct val="30000"/>
              </a:spcBef>
              <a:defRPr sz="1200">
                <a:solidFill>
                  <a:schemeClr val="tx1"/>
                </a:solidFill>
                <a:latin typeface="Times New Roman" panose="02020603050405020304" pitchFamily="18" charset="0"/>
              </a:defRPr>
            </a:lvl3pPr>
            <a:lvl4pPr marL="1600200" indent="-228600" defTabSz="947738" eaLnBrk="0" hangingPunct="0">
              <a:spcBef>
                <a:spcPct val="30000"/>
              </a:spcBef>
              <a:defRPr sz="1200">
                <a:solidFill>
                  <a:schemeClr val="tx1"/>
                </a:solidFill>
                <a:latin typeface="Times New Roman" panose="02020603050405020304" pitchFamily="18" charset="0"/>
              </a:defRPr>
            </a:lvl4pPr>
            <a:lvl5pPr marL="2057400" indent="-228600" defTabSz="947738" eaLnBrk="0" hangingPunct="0">
              <a:spcBef>
                <a:spcPct val="30000"/>
              </a:spcBef>
              <a:defRPr sz="1200">
                <a:solidFill>
                  <a:schemeClr val="tx1"/>
                </a:solidFill>
                <a:latin typeface="Times New Roman" panose="02020603050405020304" pitchFamily="18" charset="0"/>
              </a:defRPr>
            </a:lvl5pPr>
            <a:lvl6pPr marL="2514600" indent="-228600" defTabSz="947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47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47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4773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F4FD972-FBB5-4D5C-90CC-4F913B848FCE}" type="slidenum">
              <a:rPr lang="en-US" altLang="en-US"/>
              <a:pPr eaLnBrk="1" hangingPunct="1">
                <a:spcBef>
                  <a:spcPct val="0"/>
                </a:spcBef>
              </a:pPr>
              <a:t>9</a:t>
            </a:fld>
            <a:endParaRPr lang="en-US" altLang="en-US"/>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altLang="en-US" b="1">
                <a:latin typeface="Times New Roman" panose="02020603050405020304" pitchFamily="18" charset="0"/>
              </a:rPr>
              <a:t>Deliberate Acts of Espionage or Trespass</a:t>
            </a:r>
          </a:p>
          <a:p>
            <a:pPr eaLnBrk="1" hangingPunct="1"/>
            <a:r>
              <a:rPr lang="en-US" altLang="en-US">
                <a:latin typeface="Times New Roman" panose="02020603050405020304" pitchFamily="18" charset="0"/>
              </a:rPr>
              <a:t>This threat represents a well-known and broad category of electronic and human activities that breach the confidentiality of information. </a:t>
            </a:r>
          </a:p>
          <a:p>
            <a:pPr eaLnBrk="1" hangingPunct="1"/>
            <a:r>
              <a:rPr lang="en-US" altLang="en-US">
                <a:latin typeface="Times New Roman" panose="02020603050405020304" pitchFamily="18" charset="0"/>
              </a:rPr>
              <a:t>When an unauthorized individual gains access to the information an organization is trying to protect, that act is categorized as a deliberate act of espionage or trespass. </a:t>
            </a:r>
          </a:p>
          <a:p>
            <a:pPr eaLnBrk="1" hangingPunct="1"/>
            <a:r>
              <a:rPr lang="en-US" altLang="en-US">
                <a:latin typeface="Times New Roman" panose="02020603050405020304" pitchFamily="18" charset="0"/>
              </a:rPr>
              <a:t>When information gatherers employ techniques that cross the threshold of what is legal and/or ethical, they enter the world of industrial espionage.  </a:t>
            </a:r>
          </a:p>
          <a:p>
            <a:pPr eaLnBrk="1" hangingPunct="1"/>
            <a:r>
              <a:rPr lang="en-US" altLang="en-US">
                <a:latin typeface="Times New Roman" panose="02020603050405020304" pitchFamily="18" charset="0"/>
              </a:rPr>
              <a:t>Instances of shoulder surfing occur at computer terminals, desks, ATM machines, public phones, or other places where a person is accessing confidential information.</a:t>
            </a:r>
          </a:p>
          <a:p>
            <a:pPr eaLnBrk="1" hangingPunct="1"/>
            <a:r>
              <a:rPr lang="en-US" altLang="en-US" sz="1000">
                <a:latin typeface="Times New Roman" panose="02020603050405020304" pitchFamily="18" charset="0"/>
              </a:rPr>
              <a:t>Deliberate Acts of Espionage or Trespass</a:t>
            </a:r>
          </a:p>
          <a:p>
            <a:pPr eaLnBrk="1" hangingPunct="1"/>
            <a:r>
              <a:rPr lang="en-US" altLang="en-US">
                <a:latin typeface="Times New Roman" panose="02020603050405020304" pitchFamily="18" charset="0"/>
              </a:rPr>
              <a:t>The threat of Trespass can lead to unauthorized, real or virtual actions that enable information gatherers to enter premises or systems they have not been authorized to enter.</a:t>
            </a:r>
          </a:p>
          <a:p>
            <a:pPr eaLnBrk="1" hangingPunct="1"/>
            <a:r>
              <a:rPr lang="en-US" altLang="en-US">
                <a:latin typeface="Times New Roman" panose="02020603050405020304" pitchFamily="18" charset="0"/>
              </a:rPr>
              <a:t>Controls are sometimes implemented to mark the boundaries of an organization’s virtual territory. </a:t>
            </a:r>
          </a:p>
          <a:p>
            <a:pPr eaLnBrk="1" hangingPunct="1"/>
            <a:r>
              <a:rPr lang="en-US" altLang="en-US">
                <a:latin typeface="Times New Roman" panose="02020603050405020304" pitchFamily="18" charset="0"/>
              </a:rPr>
              <a:t>These boundaries give notice to trespassers that they are encroaching on the organization’s cyberspace. </a:t>
            </a:r>
          </a:p>
          <a:p>
            <a:pPr eaLnBrk="1" hangingPunct="1"/>
            <a:r>
              <a:rPr lang="en-US" altLang="en-US">
                <a:latin typeface="Times New Roman" panose="02020603050405020304" pitchFamily="18" charset="0"/>
              </a:rPr>
              <a:t>The classic perpetrator of deliberate acts of espionage or trespass is the hacker.  </a:t>
            </a:r>
          </a:p>
          <a:p>
            <a:pPr eaLnBrk="1" hangingPunct="1"/>
            <a:r>
              <a:rPr lang="en-US" altLang="en-US">
                <a:latin typeface="Times New Roman" panose="02020603050405020304" pitchFamily="18" charset="0"/>
              </a:rPr>
              <a:t>In the gritty world of reality, a hacker uses skill, guile, or fraud to attempt to bypass the controls placed around information that is the property of someone else. The hacker frequently spends long hours examining the types and structures of the targeted systems. </a:t>
            </a:r>
          </a:p>
          <a:p>
            <a:pPr eaLnBrk="1" hangingPunct="1"/>
            <a:endParaRPr lang="en-US" altLang="en-US">
              <a:latin typeface="Times New Roman" panose="02020603050405020304" pitchFamily="18" charset="0"/>
            </a:endParaRPr>
          </a:p>
          <a:p>
            <a:pPr eaLnBrk="1" hangingPunct="1"/>
            <a:endParaRPr lang="en-US" altLang="en-US">
              <a:latin typeface="Times New Roman" panose="02020603050405020304" pitchFamily="18" charset="0"/>
            </a:endParaRPr>
          </a:p>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5302" name="Rectangle 6"/>
          <p:cNvSpPr>
            <a:spLocks noGrp="1" noChangeArrowheads="1"/>
          </p:cNvSpPr>
          <p:nvPr>
            <p:ph type="ctrTitle" sz="quarter"/>
          </p:nvPr>
        </p:nvSpPr>
        <p:spPr>
          <a:xfrm>
            <a:off x="1447800" y="1295400"/>
            <a:ext cx="6934200" cy="2116138"/>
          </a:xfrm>
        </p:spPr>
        <p:txBody>
          <a:bodyPr/>
          <a:lstStyle>
            <a:lvl1pPr algn="ctr">
              <a:defRPr/>
            </a:lvl1pPr>
          </a:lstStyle>
          <a:p>
            <a:pPr lvl="0"/>
            <a:r>
              <a:rPr lang="en-US" altLang="en-US" noProof="0"/>
              <a:t>Click to edit Master title style</a:t>
            </a:r>
          </a:p>
        </p:txBody>
      </p:sp>
      <p:sp>
        <p:nvSpPr>
          <p:cNvPr id="55303" name="Rectangle 7"/>
          <p:cNvSpPr>
            <a:spLocks noGrp="1" noChangeArrowheads="1"/>
          </p:cNvSpPr>
          <p:nvPr>
            <p:ph type="subTitle" sz="quarter" idx="1"/>
          </p:nvPr>
        </p:nvSpPr>
        <p:spPr>
          <a:xfrm>
            <a:off x="1600200" y="3429000"/>
            <a:ext cx="6400800" cy="1752600"/>
          </a:xfrm>
        </p:spPr>
        <p:txBody>
          <a:bodyPr/>
          <a:lstStyle>
            <a:lvl1pPr marL="0" indent="0" algn="ctr">
              <a:buFont typeface="Wingdings" pitchFamily="2" charset="2"/>
              <a:buNone/>
              <a:defRPr/>
            </a:lvl1pPr>
          </a:lstStyle>
          <a:p>
            <a:pPr lvl="0"/>
            <a:r>
              <a:rPr lang="en-US" altLang="en-US" noProof="0"/>
              <a:t>Click to edit Master subtitle style</a:t>
            </a:r>
          </a:p>
        </p:txBody>
      </p:sp>
      <p:sp>
        <p:nvSpPr>
          <p:cNvPr id="4" name="Rectangle 8"/>
          <p:cNvSpPr>
            <a:spLocks noGrp="1" noChangeArrowheads="1"/>
          </p:cNvSpPr>
          <p:nvPr>
            <p:ph type="dt" sz="quarter" idx="10"/>
          </p:nvPr>
        </p:nvSpPr>
        <p:spPr>
          <a:xfrm>
            <a:off x="1828800" y="6400800"/>
            <a:ext cx="1905000" cy="457200"/>
          </a:xfrm>
        </p:spPr>
        <p:txBody>
          <a:bodyPr/>
          <a:lstStyle>
            <a:lvl1pPr>
              <a:defRPr>
                <a:latin typeface="Times New Roman" pitchFamily="-106" charset="0"/>
              </a:defRPr>
            </a:lvl1pPr>
          </a:lstStyle>
          <a:p>
            <a:pPr>
              <a:defRPr/>
            </a:pPr>
            <a:endParaRPr lang="en-US" altLang="en-US"/>
          </a:p>
        </p:txBody>
      </p:sp>
      <p:sp>
        <p:nvSpPr>
          <p:cNvPr id="5" name="Rectangle 9"/>
          <p:cNvSpPr>
            <a:spLocks noGrp="1" noChangeArrowheads="1"/>
          </p:cNvSpPr>
          <p:nvPr>
            <p:ph type="ftr" sz="quarter" idx="11"/>
          </p:nvPr>
        </p:nvSpPr>
        <p:spPr>
          <a:xfrm>
            <a:off x="3962400" y="6400800"/>
            <a:ext cx="2895600" cy="457200"/>
          </a:xfrm>
        </p:spPr>
        <p:txBody>
          <a:bodyPr/>
          <a:lstStyle>
            <a:lvl1pPr algn="ctr">
              <a:defRPr>
                <a:solidFill>
                  <a:schemeClr val="bg1"/>
                </a:solidFill>
                <a:latin typeface="Times New Roman" pitchFamily="-106" charset="0"/>
              </a:defRPr>
            </a:lvl1pPr>
          </a:lstStyle>
          <a:p>
            <a:pPr>
              <a:defRPr/>
            </a:pPr>
            <a:r>
              <a:rPr lang="en-US" altLang="en-US"/>
              <a:t>Principles of Information Security, 2nd Edition</a:t>
            </a:r>
          </a:p>
        </p:txBody>
      </p:sp>
      <p:sp>
        <p:nvSpPr>
          <p:cNvPr id="6" name="Rectangle 10"/>
          <p:cNvSpPr>
            <a:spLocks noGrp="1" noChangeArrowheads="1"/>
          </p:cNvSpPr>
          <p:nvPr>
            <p:ph type="sldNum" sz="quarter" idx="12"/>
          </p:nvPr>
        </p:nvSpPr>
        <p:spPr/>
        <p:txBody>
          <a:bodyPr/>
          <a:lstStyle>
            <a:lvl1pPr>
              <a:defRPr>
                <a:solidFill>
                  <a:schemeClr val="bg1"/>
                </a:solidFill>
                <a:latin typeface="Times New Roman" panose="02020603050405020304" pitchFamily="18" charset="0"/>
              </a:defRPr>
            </a:lvl1pPr>
          </a:lstStyle>
          <a:p>
            <a:fld id="{9AAE63CA-63F8-4CFA-8D6C-6C0821CD34C2}" type="slidenum">
              <a:rPr lang="en-US" altLang="en-US"/>
              <a:pPr/>
              <a:t>‹N°›</a:t>
            </a:fld>
            <a:endParaRPr lang="en-US" altLang="en-US"/>
          </a:p>
        </p:txBody>
      </p:sp>
    </p:spTree>
    <p:extLst>
      <p:ext uri="{BB962C8B-B14F-4D97-AF65-F5344CB8AC3E}">
        <p14:creationId xmlns:p14="http://schemas.microsoft.com/office/powerpoint/2010/main" val="235225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en-US"/>
              <a:t>Principles of Information Security, 2nd Edition</a:t>
            </a:r>
          </a:p>
        </p:txBody>
      </p:sp>
      <p:sp>
        <p:nvSpPr>
          <p:cNvPr id="6" name="Rectangle 10"/>
          <p:cNvSpPr>
            <a:spLocks noGrp="1" noChangeArrowheads="1"/>
          </p:cNvSpPr>
          <p:nvPr>
            <p:ph type="sldNum" sz="quarter" idx="12"/>
          </p:nvPr>
        </p:nvSpPr>
        <p:spPr>
          <a:ln/>
        </p:spPr>
        <p:txBody>
          <a:bodyPr/>
          <a:lstStyle>
            <a:lvl1pPr>
              <a:defRPr/>
            </a:lvl1pPr>
          </a:lstStyle>
          <a:p>
            <a:fld id="{C320CE86-4EFD-4EE7-87D6-F52CFDB858DD}" type="slidenum">
              <a:rPr lang="en-US" altLang="en-US"/>
              <a:pPr/>
              <a:t>‹N°›</a:t>
            </a:fld>
            <a:endParaRPr lang="en-US" altLang="en-US"/>
          </a:p>
        </p:txBody>
      </p:sp>
    </p:spTree>
    <p:extLst>
      <p:ext uri="{BB962C8B-B14F-4D97-AF65-F5344CB8AC3E}">
        <p14:creationId xmlns:p14="http://schemas.microsoft.com/office/powerpoint/2010/main" val="3172273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en-US"/>
              <a:t>Principles of Information Security, 2nd Edition</a:t>
            </a:r>
          </a:p>
        </p:txBody>
      </p:sp>
      <p:sp>
        <p:nvSpPr>
          <p:cNvPr id="6" name="Rectangle 10"/>
          <p:cNvSpPr>
            <a:spLocks noGrp="1" noChangeArrowheads="1"/>
          </p:cNvSpPr>
          <p:nvPr>
            <p:ph type="sldNum" sz="quarter" idx="12"/>
          </p:nvPr>
        </p:nvSpPr>
        <p:spPr>
          <a:ln/>
        </p:spPr>
        <p:txBody>
          <a:bodyPr/>
          <a:lstStyle>
            <a:lvl1pPr>
              <a:defRPr/>
            </a:lvl1pPr>
          </a:lstStyle>
          <a:p>
            <a:fld id="{644520C7-1891-4D93-924F-8293E7576B4F}" type="slidenum">
              <a:rPr lang="en-US" altLang="en-US"/>
              <a:pPr/>
              <a:t>‹N°›</a:t>
            </a:fld>
            <a:endParaRPr lang="en-US" altLang="en-US"/>
          </a:p>
        </p:txBody>
      </p:sp>
    </p:spTree>
    <p:extLst>
      <p:ext uri="{BB962C8B-B14F-4D97-AF65-F5344CB8AC3E}">
        <p14:creationId xmlns:p14="http://schemas.microsoft.com/office/powerpoint/2010/main" val="428147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en-US"/>
              <a:t>Principles of Information Security, 2nd Edition</a:t>
            </a:r>
          </a:p>
        </p:txBody>
      </p:sp>
      <p:sp>
        <p:nvSpPr>
          <p:cNvPr id="6" name="Rectangle 10"/>
          <p:cNvSpPr>
            <a:spLocks noGrp="1" noChangeArrowheads="1"/>
          </p:cNvSpPr>
          <p:nvPr>
            <p:ph type="sldNum" sz="quarter" idx="12"/>
          </p:nvPr>
        </p:nvSpPr>
        <p:spPr>
          <a:ln/>
        </p:spPr>
        <p:txBody>
          <a:bodyPr/>
          <a:lstStyle>
            <a:lvl1pPr>
              <a:defRPr/>
            </a:lvl1pPr>
          </a:lstStyle>
          <a:p>
            <a:fld id="{F431E830-601E-4ACD-9BF9-399BE2F52C8E}" type="slidenum">
              <a:rPr lang="en-US" altLang="en-US"/>
              <a:pPr/>
              <a:t>‹N°›</a:t>
            </a:fld>
            <a:endParaRPr lang="en-US" altLang="en-US"/>
          </a:p>
        </p:txBody>
      </p:sp>
    </p:spTree>
    <p:extLst>
      <p:ext uri="{BB962C8B-B14F-4D97-AF65-F5344CB8AC3E}">
        <p14:creationId xmlns:p14="http://schemas.microsoft.com/office/powerpoint/2010/main" val="3452709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en-US"/>
              <a:t>Principles of Information Security, 2nd Edition</a:t>
            </a:r>
          </a:p>
        </p:txBody>
      </p:sp>
      <p:sp>
        <p:nvSpPr>
          <p:cNvPr id="6" name="Rectangle 10"/>
          <p:cNvSpPr>
            <a:spLocks noGrp="1" noChangeArrowheads="1"/>
          </p:cNvSpPr>
          <p:nvPr>
            <p:ph type="sldNum" sz="quarter" idx="12"/>
          </p:nvPr>
        </p:nvSpPr>
        <p:spPr>
          <a:ln/>
        </p:spPr>
        <p:txBody>
          <a:bodyPr/>
          <a:lstStyle>
            <a:lvl1pPr>
              <a:defRPr/>
            </a:lvl1pPr>
          </a:lstStyle>
          <a:p>
            <a:fld id="{9F435999-18A6-4202-BDBF-E5AB85F15590}" type="slidenum">
              <a:rPr lang="en-US" altLang="en-US"/>
              <a:pPr/>
              <a:t>‹N°›</a:t>
            </a:fld>
            <a:endParaRPr lang="en-US" altLang="en-US"/>
          </a:p>
        </p:txBody>
      </p:sp>
    </p:spTree>
    <p:extLst>
      <p:ext uri="{BB962C8B-B14F-4D97-AF65-F5344CB8AC3E}">
        <p14:creationId xmlns:p14="http://schemas.microsoft.com/office/powerpoint/2010/main" val="408800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430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en-US"/>
              <a:t>Principles of Information Security, 2nd Edition</a:t>
            </a:r>
          </a:p>
        </p:txBody>
      </p:sp>
      <p:sp>
        <p:nvSpPr>
          <p:cNvPr id="7" name="Rectangle 10"/>
          <p:cNvSpPr>
            <a:spLocks noGrp="1" noChangeArrowheads="1"/>
          </p:cNvSpPr>
          <p:nvPr>
            <p:ph type="sldNum" sz="quarter" idx="12"/>
          </p:nvPr>
        </p:nvSpPr>
        <p:spPr>
          <a:ln/>
        </p:spPr>
        <p:txBody>
          <a:bodyPr/>
          <a:lstStyle>
            <a:lvl1pPr>
              <a:defRPr/>
            </a:lvl1pPr>
          </a:lstStyle>
          <a:p>
            <a:fld id="{98E938C9-D717-4D85-8556-BAC97B1D6AA8}" type="slidenum">
              <a:rPr lang="en-US" altLang="en-US"/>
              <a:pPr/>
              <a:t>‹N°›</a:t>
            </a:fld>
            <a:endParaRPr lang="en-US" altLang="en-US"/>
          </a:p>
        </p:txBody>
      </p:sp>
    </p:spTree>
    <p:extLst>
      <p:ext uri="{BB962C8B-B14F-4D97-AF65-F5344CB8AC3E}">
        <p14:creationId xmlns:p14="http://schemas.microsoft.com/office/powerpoint/2010/main" val="215769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ltLang="en-US"/>
              <a:t>Principles of Information Security, 2nd Edition</a:t>
            </a:r>
          </a:p>
        </p:txBody>
      </p:sp>
      <p:sp>
        <p:nvSpPr>
          <p:cNvPr id="9" name="Rectangle 10"/>
          <p:cNvSpPr>
            <a:spLocks noGrp="1" noChangeArrowheads="1"/>
          </p:cNvSpPr>
          <p:nvPr>
            <p:ph type="sldNum" sz="quarter" idx="12"/>
          </p:nvPr>
        </p:nvSpPr>
        <p:spPr>
          <a:ln/>
        </p:spPr>
        <p:txBody>
          <a:bodyPr/>
          <a:lstStyle>
            <a:lvl1pPr>
              <a:defRPr/>
            </a:lvl1pPr>
          </a:lstStyle>
          <a:p>
            <a:fld id="{8E8ECAD9-058F-491F-B2E6-C53A27CE1690}" type="slidenum">
              <a:rPr lang="en-US" altLang="en-US"/>
              <a:pPr/>
              <a:t>‹N°›</a:t>
            </a:fld>
            <a:endParaRPr lang="en-US" altLang="en-US"/>
          </a:p>
        </p:txBody>
      </p:sp>
    </p:spTree>
    <p:extLst>
      <p:ext uri="{BB962C8B-B14F-4D97-AF65-F5344CB8AC3E}">
        <p14:creationId xmlns:p14="http://schemas.microsoft.com/office/powerpoint/2010/main" val="184210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altLang="en-US"/>
              <a:t>Principles of Information Security, 2nd Edition</a:t>
            </a:r>
          </a:p>
        </p:txBody>
      </p:sp>
      <p:sp>
        <p:nvSpPr>
          <p:cNvPr id="5" name="Rectangle 10"/>
          <p:cNvSpPr>
            <a:spLocks noGrp="1" noChangeArrowheads="1"/>
          </p:cNvSpPr>
          <p:nvPr>
            <p:ph type="sldNum" sz="quarter" idx="12"/>
          </p:nvPr>
        </p:nvSpPr>
        <p:spPr>
          <a:ln/>
        </p:spPr>
        <p:txBody>
          <a:bodyPr/>
          <a:lstStyle>
            <a:lvl1pPr>
              <a:defRPr/>
            </a:lvl1pPr>
          </a:lstStyle>
          <a:p>
            <a:fld id="{30C68F60-BFDE-461C-B8CA-F6BD836968B7}" type="slidenum">
              <a:rPr lang="en-US" altLang="en-US"/>
              <a:pPr/>
              <a:t>‹N°›</a:t>
            </a:fld>
            <a:endParaRPr lang="en-US" altLang="en-US"/>
          </a:p>
        </p:txBody>
      </p:sp>
    </p:spTree>
    <p:extLst>
      <p:ext uri="{BB962C8B-B14F-4D97-AF65-F5344CB8AC3E}">
        <p14:creationId xmlns:p14="http://schemas.microsoft.com/office/powerpoint/2010/main" val="116519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altLang="en-US"/>
              <a:t>Principles of Information Security, 2nd Edition</a:t>
            </a:r>
          </a:p>
        </p:txBody>
      </p:sp>
      <p:sp>
        <p:nvSpPr>
          <p:cNvPr id="4" name="Rectangle 10"/>
          <p:cNvSpPr>
            <a:spLocks noGrp="1" noChangeArrowheads="1"/>
          </p:cNvSpPr>
          <p:nvPr>
            <p:ph type="sldNum" sz="quarter" idx="12"/>
          </p:nvPr>
        </p:nvSpPr>
        <p:spPr>
          <a:ln/>
        </p:spPr>
        <p:txBody>
          <a:bodyPr/>
          <a:lstStyle>
            <a:lvl1pPr>
              <a:defRPr/>
            </a:lvl1pPr>
          </a:lstStyle>
          <a:p>
            <a:fld id="{4FA1EC75-2A0C-4953-A2A8-3E6192C29C72}" type="slidenum">
              <a:rPr lang="en-US" altLang="en-US"/>
              <a:pPr/>
              <a:t>‹N°›</a:t>
            </a:fld>
            <a:endParaRPr lang="en-US" altLang="en-US"/>
          </a:p>
        </p:txBody>
      </p:sp>
    </p:spTree>
    <p:extLst>
      <p:ext uri="{BB962C8B-B14F-4D97-AF65-F5344CB8AC3E}">
        <p14:creationId xmlns:p14="http://schemas.microsoft.com/office/powerpoint/2010/main" val="207334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en-US"/>
              <a:t>Principles of Information Security, 2nd Edition</a:t>
            </a:r>
          </a:p>
        </p:txBody>
      </p:sp>
      <p:sp>
        <p:nvSpPr>
          <p:cNvPr id="7" name="Rectangle 10"/>
          <p:cNvSpPr>
            <a:spLocks noGrp="1" noChangeArrowheads="1"/>
          </p:cNvSpPr>
          <p:nvPr>
            <p:ph type="sldNum" sz="quarter" idx="12"/>
          </p:nvPr>
        </p:nvSpPr>
        <p:spPr>
          <a:ln/>
        </p:spPr>
        <p:txBody>
          <a:bodyPr/>
          <a:lstStyle>
            <a:lvl1pPr>
              <a:defRPr/>
            </a:lvl1pPr>
          </a:lstStyle>
          <a:p>
            <a:fld id="{3A543ED9-A5BB-4E85-B098-011984711FCC}" type="slidenum">
              <a:rPr lang="en-US" altLang="en-US"/>
              <a:pPr/>
              <a:t>‹N°›</a:t>
            </a:fld>
            <a:endParaRPr lang="en-US" altLang="en-US"/>
          </a:p>
        </p:txBody>
      </p:sp>
    </p:spTree>
    <p:extLst>
      <p:ext uri="{BB962C8B-B14F-4D97-AF65-F5344CB8AC3E}">
        <p14:creationId xmlns:p14="http://schemas.microsoft.com/office/powerpoint/2010/main" val="12392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en-US"/>
              <a:t>Principles of Information Security, 2nd Edition</a:t>
            </a:r>
          </a:p>
        </p:txBody>
      </p:sp>
      <p:sp>
        <p:nvSpPr>
          <p:cNvPr id="7" name="Rectangle 10"/>
          <p:cNvSpPr>
            <a:spLocks noGrp="1" noChangeArrowheads="1"/>
          </p:cNvSpPr>
          <p:nvPr>
            <p:ph type="sldNum" sz="quarter" idx="12"/>
          </p:nvPr>
        </p:nvSpPr>
        <p:spPr>
          <a:ln/>
        </p:spPr>
        <p:txBody>
          <a:bodyPr/>
          <a:lstStyle>
            <a:lvl1pPr>
              <a:defRPr/>
            </a:lvl1pPr>
          </a:lstStyle>
          <a:p>
            <a:fld id="{467A92B4-B651-4FE3-B2B4-D28E1D7EB8F8}" type="slidenum">
              <a:rPr lang="en-US" altLang="en-US"/>
              <a:pPr/>
              <a:t>‹N°›</a:t>
            </a:fld>
            <a:endParaRPr lang="en-US" altLang="en-US"/>
          </a:p>
        </p:txBody>
      </p:sp>
    </p:spTree>
    <p:extLst>
      <p:ext uri="{BB962C8B-B14F-4D97-AF65-F5344CB8AC3E}">
        <p14:creationId xmlns:p14="http://schemas.microsoft.com/office/powerpoint/2010/main" val="360198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609600" y="304800"/>
            <a:ext cx="7620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7"/>
          <p:cNvSpPr>
            <a:spLocks noGrp="1" noChangeArrowheads="1"/>
          </p:cNvSpPr>
          <p:nvPr>
            <p:ph type="body" idx="1"/>
          </p:nvPr>
        </p:nvSpPr>
        <p:spPr bwMode="auto">
          <a:xfrm>
            <a:off x="609600" y="1143000"/>
            <a:ext cx="8001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2"/>
            <a:r>
              <a:rPr lang="en-US" altLang="en-US"/>
              <a:t>Fourth level</a:t>
            </a:r>
          </a:p>
          <a:p>
            <a:pPr lvl="3"/>
            <a:r>
              <a:rPr lang="en-US" altLang="en-US"/>
              <a:t>Fifth level</a:t>
            </a:r>
          </a:p>
        </p:txBody>
      </p:sp>
      <p:sp>
        <p:nvSpPr>
          <p:cNvPr id="54280" name="Rectangle 8"/>
          <p:cNvSpPr>
            <a:spLocks noGrp="1" noChangeArrowheads="1"/>
          </p:cNvSpPr>
          <p:nvPr>
            <p:ph type="dt" sz="half" idx="2"/>
          </p:nvPr>
        </p:nvSpPr>
        <p:spPr bwMode="auto">
          <a:xfrm>
            <a:off x="6705600" y="6400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solidFill>
                  <a:schemeClr val="bg1"/>
                </a:solidFill>
                <a:latin typeface="Arial" charset="0"/>
              </a:defRPr>
            </a:lvl1pPr>
          </a:lstStyle>
          <a:p>
            <a:pPr>
              <a:defRPr/>
            </a:pPr>
            <a:endParaRPr lang="en-US" altLang="en-US"/>
          </a:p>
        </p:txBody>
      </p:sp>
      <p:sp>
        <p:nvSpPr>
          <p:cNvPr id="54281" name="Rectangle 9"/>
          <p:cNvSpPr>
            <a:spLocks noGrp="1" noChangeArrowheads="1"/>
          </p:cNvSpPr>
          <p:nvPr>
            <p:ph type="ftr" sz="quarter" idx="3"/>
          </p:nvPr>
        </p:nvSpPr>
        <p:spPr bwMode="auto">
          <a:xfrm>
            <a:off x="457200" y="64008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solidFill>
                  <a:srgbClr val="003366"/>
                </a:solidFill>
                <a:latin typeface="Arial" charset="0"/>
              </a:defRPr>
            </a:lvl1pPr>
          </a:lstStyle>
          <a:p>
            <a:pPr>
              <a:defRPr/>
            </a:pPr>
            <a:r>
              <a:rPr lang="en-US" altLang="en-US"/>
              <a:t>Principles of Information Security, 2nd Edition</a:t>
            </a:r>
          </a:p>
        </p:txBody>
      </p:sp>
      <p:sp>
        <p:nvSpPr>
          <p:cNvPr id="54282" name="Rectangle 10"/>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solidFill>
                  <a:srgbClr val="003366"/>
                </a:solidFill>
                <a:latin typeface="Arial" panose="020B0604020202020204" pitchFamily="34" charset="0"/>
              </a:defRPr>
            </a:lvl1pPr>
          </a:lstStyle>
          <a:p>
            <a:fld id="{DA902530-CFA0-48EF-9470-AD226D162375}" type="slidenum">
              <a:rPr lang="en-US" altLang="en-US"/>
              <a:pPr/>
              <a:t>‹N°›</a:t>
            </a:fld>
            <a:endParaRPr lang="en-US" altLang="en-US"/>
          </a:p>
        </p:txBody>
      </p:sp>
      <p:pic>
        <p:nvPicPr>
          <p:cNvPr id="1031" name="Picture 1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487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dk2" tx1="lt1" bg2="dk1" tx2="lt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rtl="0" eaLnBrk="0" fontAlgn="base" hangingPunct="0">
        <a:spcBef>
          <a:spcPct val="0"/>
        </a:spcBef>
        <a:spcAft>
          <a:spcPct val="0"/>
        </a:spcAft>
        <a:defRPr sz="4400">
          <a:solidFill>
            <a:srgbClr val="003366"/>
          </a:solidFill>
          <a:latin typeface="+mj-lt"/>
          <a:ea typeface="+mj-ea"/>
          <a:cs typeface="+mj-cs"/>
        </a:defRPr>
      </a:lvl1pPr>
      <a:lvl2pPr algn="l" rtl="0" eaLnBrk="0" fontAlgn="base" hangingPunct="0">
        <a:spcBef>
          <a:spcPct val="0"/>
        </a:spcBef>
        <a:spcAft>
          <a:spcPct val="0"/>
        </a:spcAft>
        <a:defRPr sz="4400">
          <a:solidFill>
            <a:srgbClr val="003366"/>
          </a:solidFill>
          <a:latin typeface="Arial Narrow" pitchFamily="34" charset="0"/>
        </a:defRPr>
      </a:lvl2pPr>
      <a:lvl3pPr algn="l" rtl="0" eaLnBrk="0" fontAlgn="base" hangingPunct="0">
        <a:spcBef>
          <a:spcPct val="0"/>
        </a:spcBef>
        <a:spcAft>
          <a:spcPct val="0"/>
        </a:spcAft>
        <a:defRPr sz="4400">
          <a:solidFill>
            <a:srgbClr val="003366"/>
          </a:solidFill>
          <a:latin typeface="Arial Narrow" pitchFamily="34" charset="0"/>
        </a:defRPr>
      </a:lvl3pPr>
      <a:lvl4pPr algn="l" rtl="0" eaLnBrk="0" fontAlgn="base" hangingPunct="0">
        <a:spcBef>
          <a:spcPct val="0"/>
        </a:spcBef>
        <a:spcAft>
          <a:spcPct val="0"/>
        </a:spcAft>
        <a:defRPr sz="4400">
          <a:solidFill>
            <a:srgbClr val="003366"/>
          </a:solidFill>
          <a:latin typeface="Arial Narrow" pitchFamily="34" charset="0"/>
        </a:defRPr>
      </a:lvl4pPr>
      <a:lvl5pPr algn="l" rtl="0" eaLnBrk="0" fontAlgn="base" hangingPunct="0">
        <a:spcBef>
          <a:spcPct val="0"/>
        </a:spcBef>
        <a:spcAft>
          <a:spcPct val="0"/>
        </a:spcAft>
        <a:defRPr sz="4400">
          <a:solidFill>
            <a:srgbClr val="003366"/>
          </a:solidFill>
          <a:latin typeface="Arial Narrow" pitchFamily="34" charset="0"/>
        </a:defRPr>
      </a:lvl5pPr>
      <a:lvl6pPr marL="457200" algn="l" rtl="0" fontAlgn="base">
        <a:spcBef>
          <a:spcPct val="0"/>
        </a:spcBef>
        <a:spcAft>
          <a:spcPct val="0"/>
        </a:spcAft>
        <a:defRPr sz="4400">
          <a:solidFill>
            <a:srgbClr val="003366"/>
          </a:solidFill>
          <a:latin typeface="Arial Narrow" pitchFamily="34" charset="0"/>
        </a:defRPr>
      </a:lvl6pPr>
      <a:lvl7pPr marL="914400" algn="l" rtl="0" fontAlgn="base">
        <a:spcBef>
          <a:spcPct val="0"/>
        </a:spcBef>
        <a:spcAft>
          <a:spcPct val="0"/>
        </a:spcAft>
        <a:defRPr sz="4400">
          <a:solidFill>
            <a:srgbClr val="003366"/>
          </a:solidFill>
          <a:latin typeface="Arial Narrow" pitchFamily="34" charset="0"/>
        </a:defRPr>
      </a:lvl7pPr>
      <a:lvl8pPr marL="1371600" algn="l" rtl="0" fontAlgn="base">
        <a:spcBef>
          <a:spcPct val="0"/>
        </a:spcBef>
        <a:spcAft>
          <a:spcPct val="0"/>
        </a:spcAft>
        <a:defRPr sz="4400">
          <a:solidFill>
            <a:srgbClr val="003366"/>
          </a:solidFill>
          <a:latin typeface="Arial Narrow" pitchFamily="34" charset="0"/>
        </a:defRPr>
      </a:lvl8pPr>
      <a:lvl9pPr marL="1828800" algn="l" rtl="0" fontAlgn="base">
        <a:spcBef>
          <a:spcPct val="0"/>
        </a:spcBef>
        <a:spcAft>
          <a:spcPct val="0"/>
        </a:spcAft>
        <a:defRPr sz="4400">
          <a:solidFill>
            <a:srgbClr val="003366"/>
          </a:solidFill>
          <a:latin typeface="Arial Narrow" pitchFamily="34"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
        <a:defRPr sz="2800">
          <a:solidFill>
            <a:schemeClr val="bg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sz="2600">
          <a:solidFill>
            <a:schemeClr val="bg1"/>
          </a:solidFill>
          <a:latin typeface="+mn-lt"/>
        </a:defRPr>
      </a:lvl2pPr>
      <a:lvl3pPr marL="1143000" indent="-228600" algn="l" rtl="0" eaLnBrk="0" fontAlgn="base" hangingPunct="0">
        <a:spcBef>
          <a:spcPct val="20000"/>
        </a:spcBef>
        <a:spcAft>
          <a:spcPct val="0"/>
        </a:spcAft>
        <a:buClr>
          <a:srgbClr val="003366"/>
        </a:buClr>
        <a:buFont typeface="Wingdings" panose="05000000000000000000" pitchFamily="2" charset="2"/>
        <a:buChar char="§"/>
        <a:defRPr sz="2400">
          <a:solidFill>
            <a:schemeClr val="bg1"/>
          </a:solidFill>
          <a:latin typeface="+mn-lt"/>
        </a:defRPr>
      </a:lvl3pPr>
      <a:lvl4pPr marL="1600200" indent="-228600" algn="l" rtl="0" eaLnBrk="0" fontAlgn="base" hangingPunct="0">
        <a:spcBef>
          <a:spcPct val="20000"/>
        </a:spcBef>
        <a:spcAft>
          <a:spcPct val="0"/>
        </a:spcAft>
        <a:buClr>
          <a:srgbClr val="003366"/>
        </a:buClr>
        <a:buFont typeface="Wingdings" panose="05000000000000000000" pitchFamily="2" charset="2"/>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06" charset="0"/>
        </a:defRPr>
      </a:lvl5pPr>
      <a:lvl6pPr marL="2514600" indent="-228600" algn="l" rtl="0" fontAlgn="base">
        <a:spcBef>
          <a:spcPct val="20000"/>
        </a:spcBef>
        <a:spcAft>
          <a:spcPct val="0"/>
        </a:spcAft>
        <a:buChar char="•"/>
        <a:defRPr sz="2000">
          <a:solidFill>
            <a:schemeClr val="tx1"/>
          </a:solidFill>
          <a:latin typeface="Times New Roman" pitchFamily="-106" charset="0"/>
        </a:defRPr>
      </a:lvl6pPr>
      <a:lvl7pPr marL="2971800" indent="-228600" algn="l" rtl="0" fontAlgn="base">
        <a:spcBef>
          <a:spcPct val="20000"/>
        </a:spcBef>
        <a:spcAft>
          <a:spcPct val="0"/>
        </a:spcAft>
        <a:buChar char="•"/>
        <a:defRPr sz="2000">
          <a:solidFill>
            <a:schemeClr val="tx1"/>
          </a:solidFill>
          <a:latin typeface="Times New Roman" pitchFamily="-106" charset="0"/>
        </a:defRPr>
      </a:lvl7pPr>
      <a:lvl8pPr marL="3429000" indent="-228600" algn="l" rtl="0" fontAlgn="base">
        <a:spcBef>
          <a:spcPct val="20000"/>
        </a:spcBef>
        <a:spcAft>
          <a:spcPct val="0"/>
        </a:spcAft>
        <a:buChar char="•"/>
        <a:defRPr sz="2000">
          <a:solidFill>
            <a:schemeClr val="tx1"/>
          </a:solidFill>
          <a:latin typeface="Times New Roman" pitchFamily="-106" charset="0"/>
        </a:defRPr>
      </a:lvl8pPr>
      <a:lvl9pPr marL="3886200" indent="-228600" algn="l" rtl="0" fontAlgn="base">
        <a:spcBef>
          <a:spcPct val="20000"/>
        </a:spcBef>
        <a:spcAft>
          <a:spcPct val="0"/>
        </a:spcAft>
        <a:buChar char="•"/>
        <a:defRPr sz="2000">
          <a:solidFill>
            <a:schemeClr val="tx1"/>
          </a:solidFill>
          <a:latin typeface="Times New Roman" pitchFamily="-10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3075"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BAC6C163-ACE1-45B3-A889-8D59424C9E51}" type="slidenum">
              <a:rPr lang="en-US" altLang="en-US" sz="1400">
                <a:solidFill>
                  <a:srgbClr val="003366"/>
                </a:solidFill>
                <a:latin typeface="Arial" panose="020B0604020202020204" pitchFamily="34" charset="0"/>
              </a:rPr>
              <a:pPr eaLnBrk="1" hangingPunct="1">
                <a:spcBef>
                  <a:spcPct val="0"/>
                </a:spcBef>
                <a:buClrTx/>
                <a:buFontTx/>
                <a:buNone/>
              </a:pPr>
              <a:t>1</a:t>
            </a:fld>
            <a:endParaRPr lang="en-US" altLang="en-US" sz="1400">
              <a:solidFill>
                <a:srgbClr val="003366"/>
              </a:solidFill>
              <a:latin typeface="Arial" panose="020B0604020202020204" pitchFamily="34" charset="0"/>
            </a:endParaRPr>
          </a:p>
        </p:txBody>
      </p:sp>
      <p:sp>
        <p:nvSpPr>
          <p:cNvPr id="3076" name="Rectangle 2"/>
          <p:cNvSpPr>
            <a:spLocks noGrp="1" noChangeArrowheads="1"/>
          </p:cNvSpPr>
          <p:nvPr>
            <p:ph type="title"/>
          </p:nvPr>
        </p:nvSpPr>
        <p:spPr>
          <a:xfrm>
            <a:off x="914400" y="2362200"/>
            <a:ext cx="7620000" cy="838200"/>
          </a:xfrm>
        </p:spPr>
        <p:txBody>
          <a:bodyPr/>
          <a:lstStyle/>
          <a:p>
            <a:pPr algn="ctr" eaLnBrk="1" hangingPunct="1"/>
            <a:r>
              <a:rPr lang="en-US" altLang="en-US" sz="4800"/>
              <a:t>Threats and Attacks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12291"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E95C6B6D-15A6-44E8-B085-F158DA559BB0}" type="slidenum">
              <a:rPr lang="en-US" altLang="en-US" sz="1400">
                <a:solidFill>
                  <a:srgbClr val="003366"/>
                </a:solidFill>
                <a:latin typeface="Arial" panose="020B0604020202020204" pitchFamily="34" charset="0"/>
              </a:rPr>
              <a:pPr eaLnBrk="1" hangingPunct="1">
                <a:spcBef>
                  <a:spcPct val="0"/>
                </a:spcBef>
                <a:buClrTx/>
                <a:buFontTx/>
                <a:buNone/>
              </a:pPr>
              <a:t>10</a:t>
            </a:fld>
            <a:endParaRPr lang="en-US" altLang="en-US" sz="1400">
              <a:solidFill>
                <a:srgbClr val="003366"/>
              </a:solidFill>
              <a:latin typeface="Arial" panose="020B0604020202020204" pitchFamily="34" charset="0"/>
            </a:endParaRPr>
          </a:p>
        </p:txBody>
      </p:sp>
      <p:pic>
        <p:nvPicPr>
          <p:cNvPr id="12292" name="Picture 5" descr="Fig02-02"/>
          <p:cNvPicPr>
            <a:picLocks noChangeAspect="1" noChangeArrowheads="1"/>
          </p:cNvPicPr>
          <p:nvPr/>
        </p:nvPicPr>
        <p:blipFill>
          <a:blip r:embed="rId3">
            <a:extLst>
              <a:ext uri="{28A0092B-C50C-407E-A947-70E740481C1C}">
                <a14:useLocalDpi xmlns:a14="http://schemas.microsoft.com/office/drawing/2010/main" val="0"/>
              </a:ext>
            </a:extLst>
          </a:blip>
          <a:srcRect l="4504" r="4504"/>
          <a:stretch>
            <a:fillRect/>
          </a:stretch>
        </p:blipFill>
        <p:spPr bwMode="auto">
          <a:xfrm>
            <a:off x="914400" y="493713"/>
            <a:ext cx="7696200" cy="575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13315"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21338182-E7FF-43D5-9735-A55FFB79CDE2}" type="slidenum">
              <a:rPr lang="en-US" altLang="en-US" sz="1400">
                <a:solidFill>
                  <a:srgbClr val="003366"/>
                </a:solidFill>
                <a:latin typeface="Arial" panose="020B0604020202020204" pitchFamily="34" charset="0"/>
              </a:rPr>
              <a:pPr eaLnBrk="1" hangingPunct="1">
                <a:spcBef>
                  <a:spcPct val="0"/>
                </a:spcBef>
                <a:buClrTx/>
                <a:buFontTx/>
                <a:buNone/>
              </a:pPr>
              <a:t>11</a:t>
            </a:fld>
            <a:endParaRPr lang="en-US" altLang="en-US" sz="1400">
              <a:solidFill>
                <a:srgbClr val="003366"/>
              </a:solidFill>
              <a:latin typeface="Arial" panose="020B0604020202020204" pitchFamily="34" charset="0"/>
            </a:endParaRPr>
          </a:p>
        </p:txBody>
      </p:sp>
      <p:sp>
        <p:nvSpPr>
          <p:cNvPr id="13316" name="Rectangle 4"/>
          <p:cNvSpPr>
            <a:spLocks noGrp="1" noChangeArrowheads="1"/>
          </p:cNvSpPr>
          <p:nvPr>
            <p:ph type="title"/>
          </p:nvPr>
        </p:nvSpPr>
        <p:spPr/>
        <p:txBody>
          <a:bodyPr/>
          <a:lstStyle/>
          <a:p>
            <a:pPr eaLnBrk="1" hangingPunct="1"/>
            <a:r>
              <a:rPr lang="en-US" altLang="en-US" sz="3600"/>
              <a:t>Deliberate Acts of Theft</a:t>
            </a:r>
          </a:p>
        </p:txBody>
      </p:sp>
      <p:sp>
        <p:nvSpPr>
          <p:cNvPr id="13317" name="Rectangle 5"/>
          <p:cNvSpPr>
            <a:spLocks noGrp="1" noChangeArrowheads="1"/>
          </p:cNvSpPr>
          <p:nvPr>
            <p:ph type="body" idx="1"/>
          </p:nvPr>
        </p:nvSpPr>
        <p:spPr>
          <a:xfrm>
            <a:off x="609600" y="1371600"/>
            <a:ext cx="8001000" cy="4953000"/>
          </a:xfrm>
        </p:spPr>
        <p:txBody>
          <a:bodyPr/>
          <a:lstStyle/>
          <a:p>
            <a:pPr eaLnBrk="1" hangingPunct="1">
              <a:spcBef>
                <a:spcPct val="100000"/>
              </a:spcBef>
            </a:pPr>
            <a:r>
              <a:rPr lang="en-US" altLang="en-US"/>
              <a:t>Illegal taking of another’s physical, electronic, or intellectual property</a:t>
            </a:r>
          </a:p>
          <a:p>
            <a:pPr eaLnBrk="1" hangingPunct="1">
              <a:spcBef>
                <a:spcPct val="100000"/>
              </a:spcBef>
            </a:pPr>
            <a:r>
              <a:rPr lang="en-US" altLang="en-US"/>
              <a:t>Physical theft is controlled relatively easily</a:t>
            </a:r>
          </a:p>
          <a:p>
            <a:pPr eaLnBrk="1" hangingPunct="1">
              <a:spcBef>
                <a:spcPct val="100000"/>
              </a:spcBef>
            </a:pPr>
            <a:r>
              <a:rPr lang="en-US" altLang="en-US"/>
              <a:t>Electronic theft is more complex problem; evidence of crime not readily apparent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14339"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A3B257CD-811E-47D0-9617-BA6A7CAA43E5}" type="slidenum">
              <a:rPr lang="en-US" altLang="en-US" sz="1400">
                <a:solidFill>
                  <a:srgbClr val="003366"/>
                </a:solidFill>
                <a:latin typeface="Arial" panose="020B0604020202020204" pitchFamily="34" charset="0"/>
              </a:rPr>
              <a:pPr eaLnBrk="1" hangingPunct="1">
                <a:spcBef>
                  <a:spcPct val="0"/>
                </a:spcBef>
                <a:buClrTx/>
                <a:buFontTx/>
                <a:buNone/>
              </a:pPr>
              <a:t>12</a:t>
            </a:fld>
            <a:endParaRPr lang="en-US" altLang="en-US" sz="1400">
              <a:solidFill>
                <a:srgbClr val="003366"/>
              </a:solidFill>
              <a:latin typeface="Arial" panose="020B0604020202020204" pitchFamily="34" charset="0"/>
            </a:endParaRPr>
          </a:p>
        </p:txBody>
      </p:sp>
      <p:sp>
        <p:nvSpPr>
          <p:cNvPr id="14340" name="Rectangle 4"/>
          <p:cNvSpPr>
            <a:spLocks noGrp="1" noChangeArrowheads="1"/>
          </p:cNvSpPr>
          <p:nvPr>
            <p:ph type="title"/>
          </p:nvPr>
        </p:nvSpPr>
        <p:spPr/>
        <p:txBody>
          <a:bodyPr/>
          <a:lstStyle/>
          <a:p>
            <a:pPr eaLnBrk="1" hangingPunct="1"/>
            <a:r>
              <a:rPr lang="en-US" altLang="en-US" sz="3600"/>
              <a:t>Deliberate Software Attacks</a:t>
            </a:r>
          </a:p>
        </p:txBody>
      </p:sp>
      <p:sp>
        <p:nvSpPr>
          <p:cNvPr id="14341" name="Rectangle 5"/>
          <p:cNvSpPr>
            <a:spLocks noGrp="1" noChangeArrowheads="1"/>
          </p:cNvSpPr>
          <p:nvPr>
            <p:ph type="body" idx="1"/>
          </p:nvPr>
        </p:nvSpPr>
        <p:spPr>
          <a:xfrm>
            <a:off x="609600" y="1447800"/>
            <a:ext cx="8001000" cy="4876800"/>
          </a:xfrm>
        </p:spPr>
        <p:txBody>
          <a:bodyPr/>
          <a:lstStyle/>
          <a:p>
            <a:pPr eaLnBrk="1" hangingPunct="1">
              <a:spcBef>
                <a:spcPct val="100000"/>
              </a:spcBef>
            </a:pPr>
            <a:r>
              <a:rPr lang="en-US" altLang="en-US"/>
              <a:t>Malicious software (malware) designed to damage, destroy, or deny service to target systems</a:t>
            </a:r>
          </a:p>
          <a:p>
            <a:pPr eaLnBrk="1" hangingPunct="1">
              <a:spcBef>
                <a:spcPct val="100000"/>
              </a:spcBef>
            </a:pPr>
            <a:r>
              <a:rPr lang="en-US" altLang="en-US"/>
              <a:t>Includes viruses, worms, Trojan horses, logic bombs, back doors, and denial-of-services attacks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15363"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D2433EEE-7899-4008-8A79-209FE8A49F53}" type="slidenum">
              <a:rPr lang="en-US" altLang="en-US" sz="1400">
                <a:solidFill>
                  <a:srgbClr val="003366"/>
                </a:solidFill>
                <a:latin typeface="Arial" panose="020B0604020202020204" pitchFamily="34" charset="0"/>
              </a:rPr>
              <a:pPr eaLnBrk="1" hangingPunct="1">
                <a:spcBef>
                  <a:spcPct val="0"/>
                </a:spcBef>
                <a:buClrTx/>
                <a:buFontTx/>
                <a:buNone/>
              </a:pPr>
              <a:t>13</a:t>
            </a:fld>
            <a:endParaRPr lang="en-US" altLang="en-US" sz="1400">
              <a:solidFill>
                <a:srgbClr val="003366"/>
              </a:solidFill>
              <a:latin typeface="Arial" panose="020B0604020202020204" pitchFamily="34" charset="0"/>
            </a:endParaRPr>
          </a:p>
        </p:txBody>
      </p:sp>
      <p:pic>
        <p:nvPicPr>
          <p:cNvPr id="15364" name="Picture 4" descr="Fig02-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23875"/>
            <a:ext cx="754380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16387"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D360DFB1-F2FE-464C-9EB6-10703E58FBDA}" type="slidenum">
              <a:rPr lang="en-US" altLang="en-US" sz="1400">
                <a:solidFill>
                  <a:srgbClr val="003366"/>
                </a:solidFill>
                <a:latin typeface="Arial" panose="020B0604020202020204" pitchFamily="34" charset="0"/>
              </a:rPr>
              <a:pPr eaLnBrk="1" hangingPunct="1">
                <a:spcBef>
                  <a:spcPct val="0"/>
                </a:spcBef>
                <a:buClrTx/>
                <a:buFontTx/>
                <a:buNone/>
              </a:pPr>
              <a:t>14</a:t>
            </a:fld>
            <a:endParaRPr lang="en-US" altLang="en-US" sz="1400">
              <a:solidFill>
                <a:srgbClr val="003366"/>
              </a:solidFill>
              <a:latin typeface="Arial" panose="020B0604020202020204" pitchFamily="34" charset="0"/>
            </a:endParaRPr>
          </a:p>
        </p:txBody>
      </p:sp>
      <p:sp>
        <p:nvSpPr>
          <p:cNvPr id="16388" name="Rectangle 4"/>
          <p:cNvSpPr>
            <a:spLocks noGrp="1" noChangeArrowheads="1"/>
          </p:cNvSpPr>
          <p:nvPr>
            <p:ph type="title"/>
          </p:nvPr>
        </p:nvSpPr>
        <p:spPr/>
        <p:txBody>
          <a:bodyPr/>
          <a:lstStyle/>
          <a:p>
            <a:pPr eaLnBrk="1" hangingPunct="1"/>
            <a:r>
              <a:rPr lang="en-US" altLang="en-US" sz="3600"/>
              <a:t>Forces of Nature </a:t>
            </a:r>
          </a:p>
        </p:txBody>
      </p:sp>
      <p:sp>
        <p:nvSpPr>
          <p:cNvPr id="16389" name="Rectangle 5"/>
          <p:cNvSpPr>
            <a:spLocks noGrp="1" noChangeArrowheads="1"/>
          </p:cNvSpPr>
          <p:nvPr>
            <p:ph type="body" idx="1"/>
          </p:nvPr>
        </p:nvSpPr>
        <p:spPr>
          <a:xfrm>
            <a:off x="685800" y="1295400"/>
            <a:ext cx="7924800" cy="5029200"/>
          </a:xfrm>
        </p:spPr>
        <p:txBody>
          <a:bodyPr/>
          <a:lstStyle/>
          <a:p>
            <a:pPr eaLnBrk="1" hangingPunct="1">
              <a:spcBef>
                <a:spcPct val="100000"/>
              </a:spcBef>
            </a:pPr>
            <a:r>
              <a:rPr lang="en-US" altLang="en-US"/>
              <a:t>Forces of nature are among the most dangerous threats</a:t>
            </a:r>
          </a:p>
          <a:p>
            <a:pPr eaLnBrk="1" hangingPunct="1">
              <a:spcBef>
                <a:spcPct val="100000"/>
              </a:spcBef>
            </a:pPr>
            <a:r>
              <a:rPr lang="en-US" altLang="en-US"/>
              <a:t>Disrupt not only individual lives, but also storage, transmission, and use of information</a:t>
            </a:r>
          </a:p>
          <a:p>
            <a:pPr eaLnBrk="1" hangingPunct="1">
              <a:spcBef>
                <a:spcPct val="100000"/>
              </a:spcBef>
            </a:pPr>
            <a:r>
              <a:rPr lang="en-US" altLang="en-US"/>
              <a:t>Organizations must implement controls to limit damage and prepare contingency plans for continued operations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17411"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D7F42D9F-9C42-4DBA-A0C1-1DCC58C47A8B}" type="slidenum">
              <a:rPr lang="en-US" altLang="en-US" sz="1400">
                <a:solidFill>
                  <a:srgbClr val="003366"/>
                </a:solidFill>
                <a:latin typeface="Arial" panose="020B0604020202020204" pitchFamily="34" charset="0"/>
              </a:rPr>
              <a:pPr eaLnBrk="1" hangingPunct="1">
                <a:spcBef>
                  <a:spcPct val="0"/>
                </a:spcBef>
                <a:buClrTx/>
                <a:buFontTx/>
                <a:buNone/>
              </a:pPr>
              <a:t>15</a:t>
            </a:fld>
            <a:endParaRPr lang="en-US" altLang="en-US" sz="1400">
              <a:solidFill>
                <a:srgbClr val="003366"/>
              </a:solidFill>
              <a:latin typeface="Arial" panose="020B0604020202020204" pitchFamily="34" charset="0"/>
            </a:endParaRPr>
          </a:p>
        </p:txBody>
      </p:sp>
      <p:sp>
        <p:nvSpPr>
          <p:cNvPr id="17412" name="Rectangle 4"/>
          <p:cNvSpPr>
            <a:spLocks noGrp="1" noChangeArrowheads="1"/>
          </p:cNvSpPr>
          <p:nvPr>
            <p:ph type="title"/>
          </p:nvPr>
        </p:nvSpPr>
        <p:spPr/>
        <p:txBody>
          <a:bodyPr/>
          <a:lstStyle/>
          <a:p>
            <a:pPr eaLnBrk="1" hangingPunct="1"/>
            <a:r>
              <a:rPr lang="en-US" altLang="en-US" sz="3600"/>
              <a:t>Deviations in Quality of Service</a:t>
            </a:r>
          </a:p>
        </p:txBody>
      </p:sp>
      <p:sp>
        <p:nvSpPr>
          <p:cNvPr id="17413" name="Rectangle 5"/>
          <p:cNvSpPr>
            <a:spLocks noGrp="1" noChangeArrowheads="1"/>
          </p:cNvSpPr>
          <p:nvPr>
            <p:ph type="body" idx="1"/>
          </p:nvPr>
        </p:nvSpPr>
        <p:spPr>
          <a:xfrm>
            <a:off x="609600" y="1447800"/>
            <a:ext cx="8001000" cy="4876800"/>
          </a:xfrm>
        </p:spPr>
        <p:txBody>
          <a:bodyPr/>
          <a:lstStyle/>
          <a:p>
            <a:pPr eaLnBrk="1" hangingPunct="1">
              <a:spcBef>
                <a:spcPct val="100000"/>
              </a:spcBef>
            </a:pPr>
            <a:r>
              <a:rPr lang="en-US" altLang="en-US"/>
              <a:t>Includes situations where products or services not delivered as expected</a:t>
            </a:r>
          </a:p>
          <a:p>
            <a:pPr eaLnBrk="1" hangingPunct="1">
              <a:spcBef>
                <a:spcPct val="100000"/>
              </a:spcBef>
            </a:pPr>
            <a:r>
              <a:rPr lang="en-US" altLang="en-US"/>
              <a:t>Information system depends on many interdependent support systems </a:t>
            </a:r>
          </a:p>
          <a:p>
            <a:pPr eaLnBrk="1" hangingPunct="1">
              <a:spcBef>
                <a:spcPct val="100000"/>
              </a:spcBef>
            </a:pPr>
            <a:r>
              <a:rPr lang="en-US" altLang="en-US"/>
              <a:t>Internet service, communications, and power irregularities dramatically affect availability of information and systems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a:t>
            </a:r>
          </a:p>
        </p:txBody>
      </p:sp>
      <p:sp>
        <p:nvSpPr>
          <p:cNvPr id="18435"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08E9A49B-51FD-4111-85F3-F65A4966B5A1}" type="slidenum">
              <a:rPr lang="en-US" altLang="en-US" sz="1400">
                <a:solidFill>
                  <a:srgbClr val="003366"/>
                </a:solidFill>
                <a:latin typeface="Arial" panose="020B0604020202020204" pitchFamily="34" charset="0"/>
              </a:rPr>
              <a:pPr eaLnBrk="1" hangingPunct="1">
                <a:spcBef>
                  <a:spcPct val="0"/>
                </a:spcBef>
                <a:buClrTx/>
                <a:buFontTx/>
                <a:buNone/>
              </a:pPr>
              <a:t>16</a:t>
            </a:fld>
            <a:endParaRPr lang="en-US" altLang="en-US" sz="1400">
              <a:solidFill>
                <a:srgbClr val="003366"/>
              </a:solidFill>
              <a:latin typeface="Arial" panose="020B0604020202020204" pitchFamily="34" charset="0"/>
            </a:endParaRPr>
          </a:p>
        </p:txBody>
      </p:sp>
      <p:sp>
        <p:nvSpPr>
          <p:cNvPr id="18436" name="Rectangle 2"/>
          <p:cNvSpPr>
            <a:spLocks noGrp="1" noChangeArrowheads="1"/>
          </p:cNvSpPr>
          <p:nvPr>
            <p:ph type="title"/>
          </p:nvPr>
        </p:nvSpPr>
        <p:spPr/>
        <p:txBody>
          <a:bodyPr/>
          <a:lstStyle/>
          <a:p>
            <a:pPr eaLnBrk="1" hangingPunct="1"/>
            <a:r>
              <a:rPr lang="en-US" altLang="en-US" sz="3600"/>
              <a:t>Internet Service Issues</a:t>
            </a:r>
          </a:p>
        </p:txBody>
      </p:sp>
      <p:sp>
        <p:nvSpPr>
          <p:cNvPr id="18437" name="Rectangle 3"/>
          <p:cNvSpPr>
            <a:spLocks noGrp="1" noChangeArrowheads="1"/>
          </p:cNvSpPr>
          <p:nvPr>
            <p:ph type="body" idx="1"/>
          </p:nvPr>
        </p:nvSpPr>
        <p:spPr>
          <a:xfrm>
            <a:off x="609600" y="1447800"/>
            <a:ext cx="8001000" cy="4876800"/>
          </a:xfrm>
        </p:spPr>
        <p:txBody>
          <a:bodyPr/>
          <a:lstStyle/>
          <a:p>
            <a:pPr eaLnBrk="1" hangingPunct="1">
              <a:spcBef>
                <a:spcPct val="100000"/>
              </a:spcBef>
            </a:pPr>
            <a:r>
              <a:rPr lang="en-US" altLang="en-US"/>
              <a:t>Internet service provider (ISP) failures can considerably undermine availability of information</a:t>
            </a:r>
          </a:p>
          <a:p>
            <a:pPr eaLnBrk="1" hangingPunct="1">
              <a:spcBef>
                <a:spcPct val="100000"/>
              </a:spcBef>
            </a:pPr>
            <a:r>
              <a:rPr lang="en-US" altLang="en-US"/>
              <a:t>Outsourced Web hosting provider assumes responsibility for all Internet services as well as hardware and Web site operating system software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19459"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41346115-2AE6-4C6D-9AB0-EC8D214033D1}" type="slidenum">
              <a:rPr lang="en-US" altLang="en-US" sz="1400">
                <a:solidFill>
                  <a:srgbClr val="003366"/>
                </a:solidFill>
                <a:latin typeface="Arial" panose="020B0604020202020204" pitchFamily="34" charset="0"/>
              </a:rPr>
              <a:pPr eaLnBrk="1" hangingPunct="1">
                <a:spcBef>
                  <a:spcPct val="0"/>
                </a:spcBef>
                <a:buClrTx/>
                <a:buFontTx/>
                <a:buNone/>
              </a:pPr>
              <a:t>17</a:t>
            </a:fld>
            <a:endParaRPr lang="en-US" altLang="en-US" sz="1400">
              <a:solidFill>
                <a:srgbClr val="003366"/>
              </a:solidFill>
              <a:latin typeface="Arial" panose="020B0604020202020204" pitchFamily="34" charset="0"/>
            </a:endParaRPr>
          </a:p>
        </p:txBody>
      </p:sp>
      <p:sp>
        <p:nvSpPr>
          <p:cNvPr id="19460" name="Rectangle 4"/>
          <p:cNvSpPr>
            <a:spLocks noGrp="1" noChangeArrowheads="1"/>
          </p:cNvSpPr>
          <p:nvPr>
            <p:ph type="title"/>
          </p:nvPr>
        </p:nvSpPr>
        <p:spPr/>
        <p:txBody>
          <a:bodyPr/>
          <a:lstStyle/>
          <a:p>
            <a:pPr eaLnBrk="1" hangingPunct="1"/>
            <a:r>
              <a:rPr lang="en-US" altLang="en-US" sz="3600"/>
              <a:t>Attacks</a:t>
            </a:r>
          </a:p>
        </p:txBody>
      </p:sp>
      <p:sp>
        <p:nvSpPr>
          <p:cNvPr id="19461" name="Rectangle 5"/>
          <p:cNvSpPr>
            <a:spLocks noGrp="1" noChangeArrowheads="1"/>
          </p:cNvSpPr>
          <p:nvPr>
            <p:ph type="body" idx="1"/>
          </p:nvPr>
        </p:nvSpPr>
        <p:spPr>
          <a:xfrm>
            <a:off x="609600" y="1524000"/>
            <a:ext cx="8153400" cy="4800600"/>
          </a:xfrm>
        </p:spPr>
        <p:txBody>
          <a:bodyPr/>
          <a:lstStyle/>
          <a:p>
            <a:pPr eaLnBrk="1" hangingPunct="1">
              <a:spcBef>
                <a:spcPct val="60000"/>
              </a:spcBef>
            </a:pPr>
            <a:r>
              <a:rPr lang="en-US" altLang="en-US"/>
              <a:t>Act or action that exploits vulnerability (i.e., an identified weakness) in controlled system</a:t>
            </a:r>
          </a:p>
          <a:p>
            <a:pPr eaLnBrk="1" hangingPunct="1">
              <a:spcBef>
                <a:spcPct val="60000"/>
              </a:spcBef>
            </a:pPr>
            <a:r>
              <a:rPr lang="en-US" altLang="en-US"/>
              <a:t>Accomplished by threat agent which damages or steals organization’s information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20483"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D6FDA451-81D3-45FB-A9BC-9984EBB56A76}" type="slidenum">
              <a:rPr lang="en-US" altLang="en-US" sz="1400">
                <a:solidFill>
                  <a:srgbClr val="003366"/>
                </a:solidFill>
                <a:latin typeface="Arial" panose="020B0604020202020204" pitchFamily="34" charset="0"/>
              </a:rPr>
              <a:pPr eaLnBrk="1" hangingPunct="1">
                <a:spcBef>
                  <a:spcPct val="0"/>
                </a:spcBef>
                <a:buClrTx/>
                <a:buFontTx/>
                <a:buNone/>
              </a:pPr>
              <a:t>18</a:t>
            </a:fld>
            <a:endParaRPr lang="en-US" altLang="en-US" sz="1400">
              <a:solidFill>
                <a:srgbClr val="003366"/>
              </a:solidFill>
              <a:latin typeface="Arial" panose="020B0604020202020204" pitchFamily="34" charset="0"/>
            </a:endParaRPr>
          </a:p>
        </p:txBody>
      </p:sp>
      <p:sp>
        <p:nvSpPr>
          <p:cNvPr id="20484" name="Rectangle 6"/>
          <p:cNvSpPr>
            <a:spLocks noGrp="1" noChangeArrowheads="1"/>
          </p:cNvSpPr>
          <p:nvPr>
            <p:ph type="title"/>
          </p:nvPr>
        </p:nvSpPr>
        <p:spPr/>
        <p:txBody>
          <a:bodyPr/>
          <a:lstStyle/>
          <a:p>
            <a:pPr eaLnBrk="1" hangingPunct="1"/>
            <a:r>
              <a:rPr lang="en-US" altLang="en-US">
                <a:solidFill>
                  <a:srgbClr val="FFFFFF"/>
                </a:solidFill>
              </a:rPr>
              <a:t>Table 2-2 - Attack Replication Vectors</a:t>
            </a:r>
          </a:p>
        </p:txBody>
      </p:sp>
      <p:sp>
        <p:nvSpPr>
          <p:cNvPr id="20485" name="Text Box 9"/>
          <p:cNvSpPr txBox="1">
            <a:spLocks noChangeArrowheads="1"/>
          </p:cNvSpPr>
          <p:nvPr/>
        </p:nvSpPr>
        <p:spPr bwMode="auto">
          <a:xfrm>
            <a:off x="1736725" y="2784475"/>
            <a:ext cx="1528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400">
                <a:solidFill>
                  <a:schemeClr val="tx1"/>
                </a:solidFill>
                <a:latin typeface="Times New Roman" panose="02020603050405020304" pitchFamily="18" charset="0"/>
              </a:rPr>
              <a:t>New Table</a:t>
            </a:r>
          </a:p>
        </p:txBody>
      </p:sp>
      <p:pic>
        <p:nvPicPr>
          <p:cNvPr id="20486" name="Picture 10" descr="Tbl02-02"/>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219200" y="381000"/>
            <a:ext cx="7123113" cy="572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7" name="Rectangle 13"/>
          <p:cNvSpPr>
            <a:spLocks noChangeArrowheads="1"/>
          </p:cNvSpPr>
          <p:nvPr/>
        </p:nvSpPr>
        <p:spPr bwMode="auto">
          <a:xfrm>
            <a:off x="762000" y="381000"/>
            <a:ext cx="8001000" cy="5791200"/>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400">
              <a:solidFill>
                <a:schemeClr val="tx1"/>
              </a:solidFill>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Code Red</a:t>
            </a:r>
          </a:p>
        </p:txBody>
      </p:sp>
      <p:sp>
        <p:nvSpPr>
          <p:cNvPr id="21507" name="Content Placeholder 2"/>
          <p:cNvSpPr>
            <a:spLocks noGrp="1"/>
          </p:cNvSpPr>
          <p:nvPr>
            <p:ph idx="1"/>
          </p:nvPr>
        </p:nvSpPr>
        <p:spPr/>
        <p:txBody>
          <a:bodyPr/>
          <a:lstStyle/>
          <a:p>
            <a:r>
              <a:rPr lang="en-IE" altLang="en-US"/>
              <a:t>Code Red was a computer worm observed on the Internet on July 13, 2001. It attacked computers running Microsoft's web server.</a:t>
            </a:r>
          </a:p>
          <a:p>
            <a:r>
              <a:rPr lang="en-IE" altLang="en-US"/>
              <a:t>The Code Red worm was first discovered and researched by eEye Digital Security employees Marc Maiffret and Ryan Permeh. They named it "Code Red" because Code Red Mountain Dew was what they were drinking at the time.</a:t>
            </a:r>
          </a:p>
          <a:p>
            <a:r>
              <a:rPr lang="en-IE" altLang="en-US"/>
              <a:t>Although the worm had been released on July 13, the largest group of infected computers was seen on July 19, 2001. On this day, the number of infected hosts reached 359,000</a:t>
            </a:r>
          </a:p>
          <a:p>
            <a:endParaRPr lang="en-US" altLang="en-US"/>
          </a:p>
        </p:txBody>
      </p:sp>
      <p:sp>
        <p:nvSpPr>
          <p:cNvPr id="21508" name="Footer Placeholder 3"/>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21509" name="Slide Number Placeholder 4"/>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ADDFAC81-11E4-45DA-A762-7C5DA8824EC7}" type="slidenum">
              <a:rPr lang="en-US" altLang="en-US" sz="1400">
                <a:solidFill>
                  <a:srgbClr val="003366"/>
                </a:solidFill>
                <a:latin typeface="Arial" panose="020B0604020202020204" pitchFamily="34" charset="0"/>
              </a:rPr>
              <a:pPr eaLnBrk="1" hangingPunct="1">
                <a:spcBef>
                  <a:spcPct val="0"/>
                </a:spcBef>
                <a:buClrTx/>
                <a:buFontTx/>
                <a:buNone/>
              </a:pPr>
              <a:t>19</a:t>
            </a:fld>
            <a:endParaRPr lang="en-US" altLang="en-US" sz="1400">
              <a:solidFill>
                <a:srgbClr val="003366"/>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4099"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ADADA74B-D06F-45FF-B96E-E54FBBC6A12F}" type="slidenum">
              <a:rPr lang="en-US" altLang="en-US" sz="1400">
                <a:solidFill>
                  <a:srgbClr val="003366"/>
                </a:solidFill>
                <a:latin typeface="Arial" panose="020B0604020202020204" pitchFamily="34" charset="0"/>
              </a:rPr>
              <a:pPr eaLnBrk="1" hangingPunct="1">
                <a:spcBef>
                  <a:spcPct val="0"/>
                </a:spcBef>
                <a:buClrTx/>
                <a:buFontTx/>
                <a:buNone/>
              </a:pPr>
              <a:t>2</a:t>
            </a:fld>
            <a:endParaRPr lang="en-US" altLang="en-US" sz="1400">
              <a:solidFill>
                <a:srgbClr val="003366"/>
              </a:solidFill>
              <a:latin typeface="Arial" panose="020B0604020202020204" pitchFamily="34" charset="0"/>
            </a:endParaRPr>
          </a:p>
        </p:txBody>
      </p:sp>
      <p:sp>
        <p:nvSpPr>
          <p:cNvPr id="4100" name="Rectangle 5"/>
          <p:cNvSpPr>
            <a:spLocks noGrp="1" noChangeArrowheads="1"/>
          </p:cNvSpPr>
          <p:nvPr>
            <p:ph type="body" idx="1"/>
          </p:nvPr>
        </p:nvSpPr>
        <p:spPr>
          <a:xfrm>
            <a:off x="609600" y="1676400"/>
            <a:ext cx="8305800" cy="4648200"/>
          </a:xfrm>
        </p:spPr>
        <p:txBody>
          <a:bodyPr/>
          <a:lstStyle/>
          <a:p>
            <a:pPr eaLnBrk="1" hangingPunct="1">
              <a:spcBef>
                <a:spcPct val="70000"/>
              </a:spcBef>
            </a:pPr>
            <a:r>
              <a:rPr lang="en-US" altLang="en-US"/>
              <a:t>Identify and understand the threats posed to information security </a:t>
            </a:r>
          </a:p>
          <a:p>
            <a:pPr eaLnBrk="1" hangingPunct="1">
              <a:spcBef>
                <a:spcPct val="70000"/>
              </a:spcBef>
            </a:pPr>
            <a:r>
              <a:rPr lang="en-US" altLang="en-US"/>
              <a:t>Identify and understand the more common attacks associated with those threats</a:t>
            </a:r>
          </a:p>
        </p:txBody>
      </p:sp>
      <p:sp>
        <p:nvSpPr>
          <p:cNvPr id="4101" name="Rectangle 8"/>
          <p:cNvSpPr>
            <a:spLocks noGrp="1" noChangeArrowheads="1"/>
          </p:cNvSpPr>
          <p:nvPr>
            <p:ph type="title"/>
          </p:nvPr>
        </p:nvSpPr>
        <p:spPr>
          <a:noFill/>
        </p:spPr>
        <p:txBody>
          <a:bodyPr/>
          <a:lstStyle/>
          <a:p>
            <a:pPr eaLnBrk="1" hangingPunct="1"/>
            <a:r>
              <a:rPr lang="en-US" altLang="en-US" sz="3600"/>
              <a:t>Learning Objectives</a:t>
            </a:r>
            <a:br>
              <a:rPr lang="en-US" altLang="en-US"/>
            </a:br>
            <a:r>
              <a:rPr lang="en-US" altLang="en-US" sz="2800"/>
              <a:t>Upon completion of this material, you should be able 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altLang="en-US"/>
          </a:p>
        </p:txBody>
      </p:sp>
      <p:sp>
        <p:nvSpPr>
          <p:cNvPr id="22531" name="Content Placeholder 2"/>
          <p:cNvSpPr>
            <a:spLocks noGrp="1"/>
          </p:cNvSpPr>
          <p:nvPr>
            <p:ph idx="1"/>
          </p:nvPr>
        </p:nvSpPr>
        <p:spPr/>
        <p:txBody>
          <a:bodyPr/>
          <a:lstStyle/>
          <a:p>
            <a:r>
              <a:rPr lang="en-IE" altLang="en-US" sz="2400" b="1"/>
              <a:t>Back Orifice</a:t>
            </a:r>
            <a:r>
              <a:rPr lang="en-IE" altLang="en-US" sz="2400"/>
              <a:t> (often shortened to </a:t>
            </a:r>
            <a:r>
              <a:rPr lang="en-IE" altLang="en-US" sz="2400" b="1"/>
              <a:t>BO</a:t>
            </a:r>
            <a:r>
              <a:rPr lang="en-IE" altLang="en-US" sz="2400"/>
              <a:t>) is a controversial computer program designed for remote system administration. It enables a user to control a computer running the Microsoft Windows operating system from a remote location. The name is a word play on Microsoft BackOffice Serversoftware.</a:t>
            </a:r>
          </a:p>
          <a:p>
            <a:r>
              <a:rPr lang="en-IE" altLang="en-US" sz="2400"/>
              <a:t>Back Orifice was designed with a client–server architecture. A small and unobtrusive server program is installed on one machine, which is remotely manipulated by a client program with a graphical user interface on another computer system. The two components communicate with one another using the TCP and/or UDP network protocols. The program debuted at DEF CON 6 on August 1, 1998. For those and other reasons, the antivirus industry immediately categorized the tool as malware and appended Back Orifice to their quarantine lists</a:t>
            </a:r>
          </a:p>
          <a:p>
            <a:endParaRPr lang="en-US" altLang="en-US"/>
          </a:p>
        </p:txBody>
      </p:sp>
      <p:sp>
        <p:nvSpPr>
          <p:cNvPr id="22532" name="Slide Number Placeholder 4"/>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C3D881E0-FD04-4118-B71B-BAC101A320A7}" type="slidenum">
              <a:rPr lang="en-US" altLang="en-US" sz="1400">
                <a:solidFill>
                  <a:srgbClr val="003366"/>
                </a:solidFill>
                <a:latin typeface="Arial" panose="020B0604020202020204" pitchFamily="34" charset="0"/>
              </a:rPr>
              <a:pPr eaLnBrk="1" hangingPunct="1">
                <a:spcBef>
                  <a:spcPct val="0"/>
                </a:spcBef>
                <a:buClrTx/>
                <a:buFontTx/>
                <a:buNone/>
              </a:pPr>
              <a:t>20</a:t>
            </a:fld>
            <a:endParaRPr lang="en-US" altLang="en-US" sz="1400">
              <a:solidFill>
                <a:srgbClr val="003366"/>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a:t>
            </a:r>
          </a:p>
        </p:txBody>
      </p:sp>
      <p:sp>
        <p:nvSpPr>
          <p:cNvPr id="23555"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C656CBBA-2947-4AA5-8B44-2D93D4397FAF}" type="slidenum">
              <a:rPr lang="en-US" altLang="en-US" sz="1400">
                <a:solidFill>
                  <a:srgbClr val="003366"/>
                </a:solidFill>
                <a:latin typeface="Arial" panose="020B0604020202020204" pitchFamily="34" charset="0"/>
              </a:rPr>
              <a:pPr eaLnBrk="1" hangingPunct="1">
                <a:spcBef>
                  <a:spcPct val="0"/>
                </a:spcBef>
                <a:buClrTx/>
                <a:buFontTx/>
                <a:buNone/>
              </a:pPr>
              <a:t>21</a:t>
            </a:fld>
            <a:endParaRPr lang="en-US" altLang="en-US" sz="1400">
              <a:solidFill>
                <a:srgbClr val="003366"/>
              </a:solidFill>
              <a:latin typeface="Arial" panose="020B0604020202020204" pitchFamily="34" charset="0"/>
            </a:endParaRPr>
          </a:p>
        </p:txBody>
      </p:sp>
      <p:sp>
        <p:nvSpPr>
          <p:cNvPr id="23556" name="Rectangle 4"/>
          <p:cNvSpPr>
            <a:spLocks noGrp="1" noChangeArrowheads="1"/>
          </p:cNvSpPr>
          <p:nvPr>
            <p:ph type="title"/>
          </p:nvPr>
        </p:nvSpPr>
        <p:spPr/>
        <p:txBody>
          <a:bodyPr/>
          <a:lstStyle/>
          <a:p>
            <a:pPr eaLnBrk="1" hangingPunct="1"/>
            <a:r>
              <a:rPr lang="en-US" altLang="en-US" sz="3600"/>
              <a:t>Attacks (continued)</a:t>
            </a:r>
          </a:p>
        </p:txBody>
      </p:sp>
      <p:sp>
        <p:nvSpPr>
          <p:cNvPr id="23557" name="Rectangle 5"/>
          <p:cNvSpPr>
            <a:spLocks noGrp="1" noChangeArrowheads="1"/>
          </p:cNvSpPr>
          <p:nvPr>
            <p:ph type="body" idx="1"/>
          </p:nvPr>
        </p:nvSpPr>
        <p:spPr>
          <a:xfrm>
            <a:off x="609600" y="1447800"/>
            <a:ext cx="8001000" cy="4876800"/>
          </a:xfrm>
        </p:spPr>
        <p:txBody>
          <a:bodyPr/>
          <a:lstStyle/>
          <a:p>
            <a:pPr eaLnBrk="1" hangingPunct="1">
              <a:spcBef>
                <a:spcPct val="100000"/>
              </a:spcBef>
            </a:pPr>
            <a:r>
              <a:rPr lang="en-US" altLang="en-US"/>
              <a:t>Malicious code: includes execution of viruses, worms, Trojan horses, and active Web scripts with intent to destroy or steal information</a:t>
            </a:r>
          </a:p>
          <a:p>
            <a:pPr eaLnBrk="1" hangingPunct="1">
              <a:spcBef>
                <a:spcPct val="100000"/>
              </a:spcBef>
            </a:pPr>
            <a:r>
              <a:rPr lang="en-US" altLang="en-US"/>
              <a:t>Back door: gaining access to system or network using known or previously unknown/newly discovered access mechanism</a:t>
            </a:r>
          </a:p>
          <a:p>
            <a:pPr eaLnBrk="1" hangingPunct="1">
              <a:spcBef>
                <a:spcPct val="100000"/>
              </a:spcBef>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24579"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2B1D31F0-2B99-4506-BD8C-90842A1B7D71}" type="slidenum">
              <a:rPr lang="en-US" altLang="en-US" sz="1400">
                <a:solidFill>
                  <a:srgbClr val="003366"/>
                </a:solidFill>
                <a:latin typeface="Arial" panose="020B0604020202020204" pitchFamily="34" charset="0"/>
              </a:rPr>
              <a:pPr eaLnBrk="1" hangingPunct="1">
                <a:spcBef>
                  <a:spcPct val="0"/>
                </a:spcBef>
                <a:buClrTx/>
                <a:buFontTx/>
                <a:buNone/>
              </a:pPr>
              <a:t>22</a:t>
            </a:fld>
            <a:endParaRPr lang="en-US" altLang="en-US" sz="1400">
              <a:solidFill>
                <a:srgbClr val="003366"/>
              </a:solidFill>
              <a:latin typeface="Arial" panose="020B0604020202020204" pitchFamily="34" charset="0"/>
            </a:endParaRPr>
          </a:p>
        </p:txBody>
      </p:sp>
      <p:sp>
        <p:nvSpPr>
          <p:cNvPr id="24580" name="Rectangle 4"/>
          <p:cNvSpPr>
            <a:spLocks noGrp="1" noChangeArrowheads="1"/>
          </p:cNvSpPr>
          <p:nvPr>
            <p:ph type="title"/>
          </p:nvPr>
        </p:nvSpPr>
        <p:spPr/>
        <p:txBody>
          <a:bodyPr/>
          <a:lstStyle/>
          <a:p>
            <a:pPr eaLnBrk="1" hangingPunct="1"/>
            <a:r>
              <a:rPr lang="en-US" altLang="en-US" sz="3600"/>
              <a:t>Attacks (continued)</a:t>
            </a:r>
          </a:p>
        </p:txBody>
      </p:sp>
      <p:sp>
        <p:nvSpPr>
          <p:cNvPr id="24581" name="Rectangle 5"/>
          <p:cNvSpPr>
            <a:spLocks noGrp="1" noChangeArrowheads="1"/>
          </p:cNvSpPr>
          <p:nvPr>
            <p:ph type="body" idx="1"/>
          </p:nvPr>
        </p:nvSpPr>
        <p:spPr>
          <a:xfrm>
            <a:off x="609600" y="1447800"/>
            <a:ext cx="8001000" cy="4876800"/>
          </a:xfrm>
        </p:spPr>
        <p:txBody>
          <a:bodyPr/>
          <a:lstStyle/>
          <a:p>
            <a:pPr eaLnBrk="1" hangingPunct="1">
              <a:spcBef>
                <a:spcPct val="100000"/>
              </a:spcBef>
            </a:pPr>
            <a:r>
              <a:rPr lang="en-US" altLang="en-US"/>
              <a:t>Password crack: attempting to reverse calculate a password</a:t>
            </a:r>
          </a:p>
          <a:p>
            <a:pPr eaLnBrk="1" hangingPunct="1">
              <a:spcBef>
                <a:spcPct val="100000"/>
              </a:spcBef>
            </a:pPr>
            <a:r>
              <a:rPr lang="en-US" altLang="en-US"/>
              <a:t>Brute force: trying every possible combination of options of a password</a:t>
            </a:r>
          </a:p>
          <a:p>
            <a:pPr eaLnBrk="1" hangingPunct="1">
              <a:spcBef>
                <a:spcPct val="100000"/>
              </a:spcBef>
            </a:pPr>
            <a:r>
              <a:rPr lang="en-US" altLang="en-US"/>
              <a:t>Dictionary: selects specific accounts to attack and uses commonly used passwords (i.e., the dictionary) to guide guesses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25603"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A4967C84-34DF-479E-BDC5-E924F7D80D91}" type="slidenum">
              <a:rPr lang="en-US" altLang="en-US" sz="1400">
                <a:solidFill>
                  <a:srgbClr val="003366"/>
                </a:solidFill>
                <a:latin typeface="Arial" panose="020B0604020202020204" pitchFamily="34" charset="0"/>
              </a:rPr>
              <a:pPr eaLnBrk="1" hangingPunct="1">
                <a:spcBef>
                  <a:spcPct val="0"/>
                </a:spcBef>
                <a:buClrTx/>
                <a:buFontTx/>
                <a:buNone/>
              </a:pPr>
              <a:t>23</a:t>
            </a:fld>
            <a:endParaRPr lang="en-US" altLang="en-US" sz="1400">
              <a:solidFill>
                <a:srgbClr val="003366"/>
              </a:solidFill>
              <a:latin typeface="Arial" panose="020B0604020202020204" pitchFamily="34" charset="0"/>
            </a:endParaRPr>
          </a:p>
        </p:txBody>
      </p:sp>
      <p:sp>
        <p:nvSpPr>
          <p:cNvPr id="25604" name="Rectangle 4"/>
          <p:cNvSpPr>
            <a:spLocks noGrp="1" noChangeArrowheads="1"/>
          </p:cNvSpPr>
          <p:nvPr>
            <p:ph type="title"/>
          </p:nvPr>
        </p:nvSpPr>
        <p:spPr/>
        <p:txBody>
          <a:bodyPr/>
          <a:lstStyle/>
          <a:p>
            <a:pPr eaLnBrk="1" hangingPunct="1"/>
            <a:r>
              <a:rPr lang="en-US" altLang="en-US" sz="3600"/>
              <a:t>Attacks (continued)</a:t>
            </a:r>
          </a:p>
        </p:txBody>
      </p:sp>
      <p:sp>
        <p:nvSpPr>
          <p:cNvPr id="25605" name="Rectangle 5"/>
          <p:cNvSpPr>
            <a:spLocks noGrp="1" noChangeArrowheads="1"/>
          </p:cNvSpPr>
          <p:nvPr>
            <p:ph type="body" idx="1"/>
          </p:nvPr>
        </p:nvSpPr>
        <p:spPr>
          <a:xfrm>
            <a:off x="609600" y="1524000"/>
            <a:ext cx="8001000" cy="4800600"/>
          </a:xfrm>
        </p:spPr>
        <p:txBody>
          <a:bodyPr/>
          <a:lstStyle/>
          <a:p>
            <a:pPr eaLnBrk="1" hangingPunct="1">
              <a:spcBef>
                <a:spcPct val="50000"/>
              </a:spcBef>
            </a:pPr>
            <a:r>
              <a:rPr lang="en-US" altLang="en-US"/>
              <a:t>Denial-of-service (DoS): attacker sends large number of connection or information requests to a target</a:t>
            </a:r>
          </a:p>
          <a:p>
            <a:pPr lvl="1" eaLnBrk="1" hangingPunct="1">
              <a:spcBef>
                <a:spcPct val="50000"/>
              </a:spcBef>
            </a:pPr>
            <a:r>
              <a:rPr lang="en-US" altLang="en-US"/>
              <a:t>Target system cannot handle successfully along with other, legitimate service requests</a:t>
            </a:r>
          </a:p>
          <a:p>
            <a:pPr lvl="1" eaLnBrk="1" hangingPunct="1">
              <a:spcBef>
                <a:spcPct val="50000"/>
              </a:spcBef>
            </a:pPr>
            <a:r>
              <a:rPr lang="en-US" altLang="en-US"/>
              <a:t>May result in system crash or inability to perform </a:t>
            </a:r>
            <a:br>
              <a:rPr lang="en-US" altLang="en-US"/>
            </a:br>
            <a:r>
              <a:rPr lang="en-US" altLang="en-US"/>
              <a:t>ordinary functions</a:t>
            </a:r>
          </a:p>
          <a:p>
            <a:pPr eaLnBrk="1" hangingPunct="1">
              <a:spcBef>
                <a:spcPct val="50000"/>
              </a:spcBef>
            </a:pPr>
            <a:r>
              <a:rPr lang="en-US" altLang="en-US"/>
              <a:t>Distributed denial-of-service (DDoS): coordinated stream of requests is launched against target from many locations simultaneously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26627"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DEC02E52-F95F-4DD3-B8E8-3D961F22A1E7}" type="slidenum">
              <a:rPr lang="en-US" altLang="en-US" sz="1400">
                <a:solidFill>
                  <a:srgbClr val="003366"/>
                </a:solidFill>
                <a:latin typeface="Arial" panose="020B0604020202020204" pitchFamily="34" charset="0"/>
              </a:rPr>
              <a:pPr eaLnBrk="1" hangingPunct="1">
                <a:spcBef>
                  <a:spcPct val="0"/>
                </a:spcBef>
                <a:buClrTx/>
                <a:buFontTx/>
                <a:buNone/>
              </a:pPr>
              <a:t>24</a:t>
            </a:fld>
            <a:endParaRPr lang="en-US" altLang="en-US" sz="1400">
              <a:solidFill>
                <a:srgbClr val="003366"/>
              </a:solidFill>
              <a:latin typeface="Arial" panose="020B0604020202020204" pitchFamily="34" charset="0"/>
            </a:endParaRPr>
          </a:p>
        </p:txBody>
      </p:sp>
      <p:sp>
        <p:nvSpPr>
          <p:cNvPr id="26628" name="Rectangle 6"/>
          <p:cNvSpPr>
            <a:spLocks noGrp="1" noChangeArrowheads="1"/>
          </p:cNvSpPr>
          <p:nvPr>
            <p:ph type="title"/>
          </p:nvPr>
        </p:nvSpPr>
        <p:spPr/>
        <p:txBody>
          <a:bodyPr/>
          <a:lstStyle/>
          <a:p>
            <a:pPr eaLnBrk="1" hangingPunct="1"/>
            <a:r>
              <a:rPr lang="en-US" altLang="en-US">
                <a:solidFill>
                  <a:srgbClr val="FFFFFF"/>
                </a:solidFill>
              </a:rPr>
              <a:t>Figure 2-9 - Denial-of-Service Attacks</a:t>
            </a:r>
          </a:p>
        </p:txBody>
      </p:sp>
      <p:pic>
        <p:nvPicPr>
          <p:cNvPr id="26629" name="Picture 5" descr="Fig02-09"/>
          <p:cNvPicPr>
            <a:picLocks noChangeAspect="1" noChangeArrowheads="1"/>
          </p:cNvPicPr>
          <p:nvPr/>
        </p:nvPicPr>
        <p:blipFill>
          <a:blip r:embed="rId2">
            <a:extLst>
              <a:ext uri="{28A0092B-C50C-407E-A947-70E740481C1C}">
                <a14:useLocalDpi xmlns:a14="http://schemas.microsoft.com/office/drawing/2010/main" val="0"/>
              </a:ext>
            </a:extLst>
          </a:blip>
          <a:srcRect l="3572" r="3572"/>
          <a:stretch>
            <a:fillRect/>
          </a:stretch>
        </p:blipFill>
        <p:spPr bwMode="auto">
          <a:xfrm>
            <a:off x="990600" y="661988"/>
            <a:ext cx="7391400" cy="535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27651"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B88408B0-97E0-473B-872E-02D5181357CD}" type="slidenum">
              <a:rPr lang="en-US" altLang="en-US" sz="1400">
                <a:solidFill>
                  <a:srgbClr val="003366"/>
                </a:solidFill>
                <a:latin typeface="Arial" panose="020B0604020202020204" pitchFamily="34" charset="0"/>
              </a:rPr>
              <a:pPr eaLnBrk="1" hangingPunct="1">
                <a:spcBef>
                  <a:spcPct val="0"/>
                </a:spcBef>
                <a:buClrTx/>
                <a:buFontTx/>
                <a:buNone/>
              </a:pPr>
              <a:t>25</a:t>
            </a:fld>
            <a:endParaRPr lang="en-US" altLang="en-US" sz="1400">
              <a:solidFill>
                <a:srgbClr val="003366"/>
              </a:solidFill>
              <a:latin typeface="Arial" panose="020B0604020202020204" pitchFamily="34" charset="0"/>
            </a:endParaRPr>
          </a:p>
        </p:txBody>
      </p:sp>
      <p:sp>
        <p:nvSpPr>
          <p:cNvPr id="27652" name="Rectangle 4"/>
          <p:cNvSpPr>
            <a:spLocks noGrp="1" noChangeArrowheads="1"/>
          </p:cNvSpPr>
          <p:nvPr>
            <p:ph type="title"/>
          </p:nvPr>
        </p:nvSpPr>
        <p:spPr/>
        <p:txBody>
          <a:bodyPr/>
          <a:lstStyle/>
          <a:p>
            <a:pPr eaLnBrk="1" hangingPunct="1"/>
            <a:r>
              <a:rPr lang="en-US" altLang="en-US" sz="3600"/>
              <a:t>Attacks (continued)</a:t>
            </a:r>
          </a:p>
        </p:txBody>
      </p:sp>
      <p:sp>
        <p:nvSpPr>
          <p:cNvPr id="27653" name="Rectangle 5"/>
          <p:cNvSpPr>
            <a:spLocks noGrp="1" noChangeArrowheads="1"/>
          </p:cNvSpPr>
          <p:nvPr>
            <p:ph type="body" idx="1"/>
          </p:nvPr>
        </p:nvSpPr>
        <p:spPr>
          <a:xfrm>
            <a:off x="609600" y="1447800"/>
            <a:ext cx="8001000" cy="4876800"/>
          </a:xfrm>
        </p:spPr>
        <p:txBody>
          <a:bodyPr/>
          <a:lstStyle/>
          <a:p>
            <a:pPr eaLnBrk="1" hangingPunct="1">
              <a:spcBef>
                <a:spcPct val="100000"/>
              </a:spcBef>
            </a:pPr>
            <a:r>
              <a:rPr lang="en-US" altLang="en-US"/>
              <a:t>Spoofing: technique used to gain unauthorized access; intruder assumes a trusted IP address</a:t>
            </a:r>
          </a:p>
          <a:p>
            <a:pPr eaLnBrk="1" hangingPunct="1">
              <a:spcBef>
                <a:spcPct val="100000"/>
              </a:spcBef>
            </a:pPr>
            <a:r>
              <a:rPr lang="en-US" altLang="en-US"/>
              <a:t>Man-in-the-middle: attacker monitors network packets, modifies them, and inserts them back into network</a:t>
            </a:r>
          </a:p>
          <a:p>
            <a:pPr eaLnBrk="1" hangingPunct="1">
              <a:spcBef>
                <a:spcPct val="100000"/>
              </a:spcBef>
            </a:pPr>
            <a:r>
              <a:rPr lang="en-US" altLang="en-US"/>
              <a:t>Spam: unsolicited commercial e-mail; more a nuisance than an attack, though is emerging as a vector for some attacks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28675"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31E2754B-BC5C-4133-8AEE-F8F2B2C533A5}" type="slidenum">
              <a:rPr lang="en-US" altLang="en-US" sz="1400">
                <a:solidFill>
                  <a:srgbClr val="003366"/>
                </a:solidFill>
                <a:latin typeface="Arial" panose="020B0604020202020204" pitchFamily="34" charset="0"/>
              </a:rPr>
              <a:pPr eaLnBrk="1" hangingPunct="1">
                <a:spcBef>
                  <a:spcPct val="0"/>
                </a:spcBef>
                <a:buClrTx/>
                <a:buFontTx/>
                <a:buNone/>
              </a:pPr>
              <a:t>26</a:t>
            </a:fld>
            <a:endParaRPr lang="en-US" altLang="en-US" sz="1400">
              <a:solidFill>
                <a:srgbClr val="003366"/>
              </a:solidFill>
              <a:latin typeface="Arial" panose="020B0604020202020204" pitchFamily="34" charset="0"/>
            </a:endParaRPr>
          </a:p>
        </p:txBody>
      </p:sp>
      <p:pic>
        <p:nvPicPr>
          <p:cNvPr id="28676" name="Picture 4" descr="Fig0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46113"/>
            <a:ext cx="7086600"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a:t>
            </a:r>
          </a:p>
        </p:txBody>
      </p:sp>
      <p:sp>
        <p:nvSpPr>
          <p:cNvPr id="29699"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383038B8-3F19-4A6B-B0A7-A8B745CEB947}" type="slidenum">
              <a:rPr lang="en-US" altLang="en-US" sz="1400">
                <a:solidFill>
                  <a:srgbClr val="003366"/>
                </a:solidFill>
                <a:latin typeface="Arial" panose="020B0604020202020204" pitchFamily="34" charset="0"/>
              </a:rPr>
              <a:pPr eaLnBrk="1" hangingPunct="1">
                <a:spcBef>
                  <a:spcPct val="0"/>
                </a:spcBef>
                <a:buClrTx/>
                <a:buFontTx/>
                <a:buNone/>
              </a:pPr>
              <a:t>27</a:t>
            </a:fld>
            <a:endParaRPr lang="en-US" altLang="en-US" sz="1400">
              <a:solidFill>
                <a:srgbClr val="003366"/>
              </a:solidFill>
              <a:latin typeface="Arial" panose="020B0604020202020204" pitchFamily="34" charset="0"/>
            </a:endParaRPr>
          </a:p>
        </p:txBody>
      </p:sp>
      <p:sp>
        <p:nvSpPr>
          <p:cNvPr id="29700" name="Rectangle 5"/>
          <p:cNvSpPr>
            <a:spLocks noGrp="1" noChangeArrowheads="1"/>
          </p:cNvSpPr>
          <p:nvPr>
            <p:ph type="title"/>
          </p:nvPr>
        </p:nvSpPr>
        <p:spPr/>
        <p:txBody>
          <a:bodyPr/>
          <a:lstStyle/>
          <a:p>
            <a:pPr eaLnBrk="1" hangingPunct="1"/>
            <a:r>
              <a:rPr lang="en-US" altLang="en-US" sz="4000">
                <a:solidFill>
                  <a:srgbClr val="FFFFFF"/>
                </a:solidFill>
              </a:rPr>
              <a:t>Figure 2-11 - Man-in-the-Middle</a:t>
            </a:r>
          </a:p>
        </p:txBody>
      </p:sp>
      <p:pic>
        <p:nvPicPr>
          <p:cNvPr id="29701" name="Picture 4" descr="Fig02-11"/>
          <p:cNvPicPr>
            <a:picLocks noChangeAspect="1" noChangeArrowheads="1"/>
          </p:cNvPicPr>
          <p:nvPr/>
        </p:nvPicPr>
        <p:blipFill>
          <a:blip r:embed="rId2">
            <a:extLst>
              <a:ext uri="{28A0092B-C50C-407E-A947-70E740481C1C}">
                <a14:useLocalDpi xmlns:a14="http://schemas.microsoft.com/office/drawing/2010/main" val="0"/>
              </a:ext>
            </a:extLst>
          </a:blip>
          <a:srcRect l="3670" r="3670"/>
          <a:stretch>
            <a:fillRect/>
          </a:stretch>
        </p:blipFill>
        <p:spPr bwMode="auto">
          <a:xfrm>
            <a:off x="1143000" y="747713"/>
            <a:ext cx="7086600"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30723"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1419EFC7-C1DC-4246-9A7F-B341B2B82524}" type="slidenum">
              <a:rPr lang="en-US" altLang="en-US" sz="1400">
                <a:solidFill>
                  <a:srgbClr val="003366"/>
                </a:solidFill>
                <a:latin typeface="Arial" panose="020B0604020202020204" pitchFamily="34" charset="0"/>
              </a:rPr>
              <a:pPr eaLnBrk="1" hangingPunct="1">
                <a:spcBef>
                  <a:spcPct val="0"/>
                </a:spcBef>
                <a:buClrTx/>
                <a:buFontTx/>
                <a:buNone/>
              </a:pPr>
              <a:t>28</a:t>
            </a:fld>
            <a:endParaRPr lang="en-US" altLang="en-US" sz="1400">
              <a:solidFill>
                <a:srgbClr val="003366"/>
              </a:solidFill>
              <a:latin typeface="Arial" panose="020B0604020202020204" pitchFamily="34" charset="0"/>
            </a:endParaRPr>
          </a:p>
        </p:txBody>
      </p:sp>
      <p:sp>
        <p:nvSpPr>
          <p:cNvPr id="30724" name="Rectangle 4"/>
          <p:cNvSpPr>
            <a:spLocks noGrp="1" noChangeArrowheads="1"/>
          </p:cNvSpPr>
          <p:nvPr>
            <p:ph type="title"/>
          </p:nvPr>
        </p:nvSpPr>
        <p:spPr/>
        <p:txBody>
          <a:bodyPr/>
          <a:lstStyle/>
          <a:p>
            <a:pPr eaLnBrk="1" hangingPunct="1"/>
            <a:r>
              <a:rPr lang="en-US" altLang="en-US" sz="3600"/>
              <a:t>Attacks (continued)</a:t>
            </a:r>
          </a:p>
        </p:txBody>
      </p:sp>
      <p:sp>
        <p:nvSpPr>
          <p:cNvPr id="30725" name="Rectangle 5"/>
          <p:cNvSpPr>
            <a:spLocks noGrp="1" noChangeArrowheads="1"/>
          </p:cNvSpPr>
          <p:nvPr>
            <p:ph type="body" idx="1"/>
          </p:nvPr>
        </p:nvSpPr>
        <p:spPr>
          <a:xfrm>
            <a:off x="609600" y="1295400"/>
            <a:ext cx="8001000" cy="5029200"/>
          </a:xfrm>
        </p:spPr>
        <p:txBody>
          <a:bodyPr/>
          <a:lstStyle/>
          <a:p>
            <a:pPr eaLnBrk="1" hangingPunct="1">
              <a:spcBef>
                <a:spcPct val="100000"/>
              </a:spcBef>
            </a:pPr>
            <a:r>
              <a:rPr lang="en-US" altLang="en-US"/>
              <a:t>Mail bombing: also a DoS; attacker routes large quantities of e-mail to target</a:t>
            </a:r>
          </a:p>
          <a:p>
            <a:pPr eaLnBrk="1" hangingPunct="1">
              <a:spcBef>
                <a:spcPct val="100000"/>
              </a:spcBef>
            </a:pPr>
            <a:r>
              <a:rPr lang="en-US" altLang="en-US"/>
              <a:t>Sniffers: program or device that monitors data traveling over network; can be used both for legitimate purposes and for stealing information from a network</a:t>
            </a:r>
          </a:p>
          <a:p>
            <a:pPr eaLnBrk="1" hangingPunct="1">
              <a:spcBef>
                <a:spcPct val="100000"/>
              </a:spcBef>
            </a:pPr>
            <a:r>
              <a:rPr lang="en-US" altLang="en-US"/>
              <a:t>Social engineering: using social skills to convince people to reveal access credentials or other valuable information to attacker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31747"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948CA9D7-5C70-4ABC-B1C0-61CDA03218CE}" type="slidenum">
              <a:rPr lang="en-US" altLang="en-US" sz="1400">
                <a:solidFill>
                  <a:srgbClr val="003366"/>
                </a:solidFill>
                <a:latin typeface="Arial" panose="020B0604020202020204" pitchFamily="34" charset="0"/>
              </a:rPr>
              <a:pPr eaLnBrk="1" hangingPunct="1">
                <a:spcBef>
                  <a:spcPct val="0"/>
                </a:spcBef>
                <a:buClrTx/>
                <a:buFontTx/>
                <a:buNone/>
              </a:pPr>
              <a:t>29</a:t>
            </a:fld>
            <a:endParaRPr lang="en-US" altLang="en-US" sz="1400">
              <a:solidFill>
                <a:srgbClr val="003366"/>
              </a:solidFill>
              <a:latin typeface="Arial" panose="020B0604020202020204" pitchFamily="34" charset="0"/>
            </a:endParaRPr>
          </a:p>
        </p:txBody>
      </p:sp>
      <p:sp>
        <p:nvSpPr>
          <p:cNvPr id="31748" name="Rectangle 4"/>
          <p:cNvSpPr>
            <a:spLocks noGrp="1" noChangeArrowheads="1"/>
          </p:cNvSpPr>
          <p:nvPr>
            <p:ph type="title"/>
          </p:nvPr>
        </p:nvSpPr>
        <p:spPr/>
        <p:txBody>
          <a:bodyPr/>
          <a:lstStyle/>
          <a:p>
            <a:pPr eaLnBrk="1" hangingPunct="1"/>
            <a:r>
              <a:rPr lang="en-US" altLang="en-US" sz="3600"/>
              <a:t>Attacks (continued)</a:t>
            </a:r>
          </a:p>
        </p:txBody>
      </p:sp>
      <p:sp>
        <p:nvSpPr>
          <p:cNvPr id="31749" name="Rectangle 5"/>
          <p:cNvSpPr>
            <a:spLocks noGrp="1" noChangeArrowheads="1"/>
          </p:cNvSpPr>
          <p:nvPr>
            <p:ph type="body" idx="1"/>
          </p:nvPr>
        </p:nvSpPr>
        <p:spPr>
          <a:xfrm>
            <a:off x="609600" y="1447800"/>
            <a:ext cx="8001000" cy="4876800"/>
          </a:xfrm>
        </p:spPr>
        <p:txBody>
          <a:bodyPr/>
          <a:lstStyle/>
          <a:p>
            <a:pPr eaLnBrk="1" hangingPunct="1">
              <a:spcBef>
                <a:spcPct val="100000"/>
              </a:spcBef>
            </a:pPr>
            <a:r>
              <a:rPr lang="en-US" altLang="en-US"/>
              <a:t>Buffer overflow: application error occurring when more data is sent to a buffer than can be handled</a:t>
            </a:r>
          </a:p>
          <a:p>
            <a:pPr eaLnBrk="1" hangingPunct="1">
              <a:spcBef>
                <a:spcPct val="100000"/>
              </a:spcBef>
            </a:pPr>
            <a:r>
              <a:rPr lang="en-US" altLang="en-US"/>
              <a:t>Timing attack: relatively new; works by exploring contents of a Web browser’s cache to create malicious cookie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5123"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4C3ED47E-6F61-4BF9-830B-C2770D3C19D1}" type="slidenum">
              <a:rPr lang="en-US" altLang="en-US" sz="1400">
                <a:solidFill>
                  <a:srgbClr val="003366"/>
                </a:solidFill>
                <a:latin typeface="Arial" panose="020B0604020202020204" pitchFamily="34" charset="0"/>
              </a:rPr>
              <a:pPr eaLnBrk="1" hangingPunct="1">
                <a:spcBef>
                  <a:spcPct val="0"/>
                </a:spcBef>
                <a:buClrTx/>
                <a:buFontTx/>
                <a:buNone/>
              </a:pPr>
              <a:t>3</a:t>
            </a:fld>
            <a:endParaRPr lang="en-US" altLang="en-US" sz="1400">
              <a:solidFill>
                <a:srgbClr val="003366"/>
              </a:solidFill>
              <a:latin typeface="Arial" panose="020B0604020202020204" pitchFamily="34" charset="0"/>
            </a:endParaRPr>
          </a:p>
        </p:txBody>
      </p:sp>
      <p:sp>
        <p:nvSpPr>
          <p:cNvPr id="5124" name="Rectangle 4"/>
          <p:cNvSpPr>
            <a:spLocks noGrp="1" noChangeArrowheads="1"/>
          </p:cNvSpPr>
          <p:nvPr>
            <p:ph type="title"/>
          </p:nvPr>
        </p:nvSpPr>
        <p:spPr/>
        <p:txBody>
          <a:bodyPr/>
          <a:lstStyle/>
          <a:p>
            <a:pPr eaLnBrk="1" hangingPunct="1"/>
            <a:r>
              <a:rPr lang="en-US" altLang="en-US" sz="3600"/>
              <a:t>Threats</a:t>
            </a:r>
          </a:p>
        </p:txBody>
      </p:sp>
      <p:sp>
        <p:nvSpPr>
          <p:cNvPr id="5125" name="Rectangle 5"/>
          <p:cNvSpPr>
            <a:spLocks noGrp="1" noChangeArrowheads="1"/>
          </p:cNvSpPr>
          <p:nvPr>
            <p:ph type="body" idx="1"/>
          </p:nvPr>
        </p:nvSpPr>
        <p:spPr>
          <a:xfrm>
            <a:off x="609600" y="1524000"/>
            <a:ext cx="8001000" cy="4800600"/>
          </a:xfrm>
        </p:spPr>
        <p:txBody>
          <a:bodyPr/>
          <a:lstStyle/>
          <a:p>
            <a:pPr eaLnBrk="1" hangingPunct="1">
              <a:spcBef>
                <a:spcPct val="100000"/>
              </a:spcBef>
            </a:pPr>
            <a:r>
              <a:rPr lang="en-US" altLang="en-US"/>
              <a:t>Threat: an object, person, or other entity that represents a constant danger to an asset</a:t>
            </a:r>
          </a:p>
          <a:p>
            <a:pPr eaLnBrk="1" hangingPunct="1">
              <a:spcBef>
                <a:spcPct val="100000"/>
              </a:spcBef>
            </a:pPr>
            <a:r>
              <a:rPr lang="en-US" altLang="en-US"/>
              <a:t>Management must be informed of the different threats facing the organization </a:t>
            </a:r>
          </a:p>
          <a:p>
            <a:pPr eaLnBrk="1" hangingPunct="1">
              <a:spcBef>
                <a:spcPct val="100000"/>
              </a:spcBef>
            </a:pPr>
            <a:r>
              <a:rPr lang="en-US" altLang="en-US"/>
              <a:t>By examining each threat category, management effectively protects information through policy, education, training, and technology controls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32771"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F768E0F2-3A27-4A57-9359-9657AE35D08D}" type="slidenum">
              <a:rPr lang="en-US" altLang="en-US" sz="1400">
                <a:solidFill>
                  <a:srgbClr val="003366"/>
                </a:solidFill>
                <a:latin typeface="Arial" panose="020B0604020202020204" pitchFamily="34" charset="0"/>
              </a:rPr>
              <a:pPr eaLnBrk="1" hangingPunct="1">
                <a:spcBef>
                  <a:spcPct val="0"/>
                </a:spcBef>
                <a:buClrTx/>
                <a:buFontTx/>
                <a:buNone/>
              </a:pPr>
              <a:t>30</a:t>
            </a:fld>
            <a:endParaRPr lang="en-US" altLang="en-US" sz="1400">
              <a:solidFill>
                <a:srgbClr val="003366"/>
              </a:solidFill>
              <a:latin typeface="Arial" panose="020B0604020202020204" pitchFamily="34" charset="0"/>
            </a:endParaRPr>
          </a:p>
        </p:txBody>
      </p:sp>
      <p:sp>
        <p:nvSpPr>
          <p:cNvPr id="32772" name="Rectangle 2"/>
          <p:cNvSpPr>
            <a:spLocks noGrp="1" noChangeArrowheads="1"/>
          </p:cNvSpPr>
          <p:nvPr>
            <p:ph type="title"/>
          </p:nvPr>
        </p:nvSpPr>
        <p:spPr/>
        <p:txBody>
          <a:bodyPr/>
          <a:lstStyle/>
          <a:p>
            <a:pPr eaLnBrk="1" hangingPunct="1"/>
            <a:r>
              <a:rPr lang="en-US" altLang="en-US" sz="3600"/>
              <a:t>Summary</a:t>
            </a:r>
          </a:p>
        </p:txBody>
      </p:sp>
      <p:sp>
        <p:nvSpPr>
          <p:cNvPr id="32773" name="Rectangle 3"/>
          <p:cNvSpPr>
            <a:spLocks noGrp="1" noChangeArrowheads="1"/>
          </p:cNvSpPr>
          <p:nvPr>
            <p:ph type="body" idx="1"/>
          </p:nvPr>
        </p:nvSpPr>
        <p:spPr>
          <a:xfrm>
            <a:off x="609600" y="1524000"/>
            <a:ext cx="8001000" cy="4800600"/>
          </a:xfrm>
        </p:spPr>
        <p:txBody>
          <a:bodyPr/>
          <a:lstStyle/>
          <a:p>
            <a:pPr eaLnBrk="1" hangingPunct="1">
              <a:spcBef>
                <a:spcPct val="100000"/>
              </a:spcBef>
            </a:pPr>
            <a:r>
              <a:rPr lang="en-US" altLang="en-US"/>
              <a:t>Threat: object, person, or other entity representing a constant danger to an asset</a:t>
            </a:r>
          </a:p>
          <a:p>
            <a:pPr eaLnBrk="1" hangingPunct="1">
              <a:spcBef>
                <a:spcPct val="100000"/>
              </a:spcBef>
            </a:pPr>
            <a:r>
              <a:rPr lang="en-US" altLang="en-US"/>
              <a:t>Attack: a deliberate act that exploits vulnerability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6147"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3782E57B-6227-4173-8ED1-E02EEC34947C}" type="slidenum">
              <a:rPr lang="en-US" altLang="en-US" sz="1400">
                <a:solidFill>
                  <a:srgbClr val="003366"/>
                </a:solidFill>
                <a:latin typeface="Arial" panose="020B0604020202020204" pitchFamily="34" charset="0"/>
              </a:rPr>
              <a:pPr eaLnBrk="1" hangingPunct="1">
                <a:spcBef>
                  <a:spcPct val="0"/>
                </a:spcBef>
                <a:buClrTx/>
                <a:buFontTx/>
                <a:buNone/>
              </a:pPr>
              <a:t>4</a:t>
            </a:fld>
            <a:endParaRPr lang="en-US" altLang="en-US" sz="1400">
              <a:solidFill>
                <a:srgbClr val="003366"/>
              </a:solidFill>
              <a:latin typeface="Arial" panose="020B0604020202020204" pitchFamily="34" charset="0"/>
            </a:endParaRPr>
          </a:p>
        </p:txBody>
      </p:sp>
      <p:sp>
        <p:nvSpPr>
          <p:cNvPr id="6148" name="Rectangle 4"/>
          <p:cNvSpPr>
            <a:spLocks noGrp="1" noChangeArrowheads="1"/>
          </p:cNvSpPr>
          <p:nvPr>
            <p:ph type="title"/>
          </p:nvPr>
        </p:nvSpPr>
        <p:spPr/>
        <p:txBody>
          <a:bodyPr/>
          <a:lstStyle/>
          <a:p>
            <a:pPr eaLnBrk="1" hangingPunct="1"/>
            <a:r>
              <a:rPr lang="en-US" altLang="en-US" sz="3600"/>
              <a:t>Threats (continued)</a:t>
            </a:r>
          </a:p>
        </p:txBody>
      </p:sp>
      <p:sp>
        <p:nvSpPr>
          <p:cNvPr id="6149" name="Rectangle 5"/>
          <p:cNvSpPr>
            <a:spLocks noGrp="1" noChangeArrowheads="1"/>
          </p:cNvSpPr>
          <p:nvPr>
            <p:ph type="body" idx="1"/>
          </p:nvPr>
        </p:nvSpPr>
        <p:spPr>
          <a:xfrm>
            <a:off x="609600" y="1447800"/>
            <a:ext cx="8001000" cy="4876800"/>
          </a:xfrm>
        </p:spPr>
        <p:txBody>
          <a:bodyPr/>
          <a:lstStyle/>
          <a:p>
            <a:pPr eaLnBrk="1" hangingPunct="1"/>
            <a:r>
              <a:rPr lang="en-US" altLang="en-US"/>
              <a:t>The 2004 Computer Security Institute (CSI)/Federal Bureau of Investigation (FBI) survey found:</a:t>
            </a:r>
          </a:p>
          <a:p>
            <a:pPr lvl="1" eaLnBrk="1" hangingPunct="1">
              <a:lnSpc>
                <a:spcPct val="110000"/>
              </a:lnSpc>
            </a:pPr>
            <a:r>
              <a:rPr lang="en-US" altLang="en-US"/>
              <a:t>79 percent of organizations reported cyber security breaches within the last 12 months</a:t>
            </a:r>
          </a:p>
          <a:p>
            <a:pPr lvl="1" eaLnBrk="1" hangingPunct="1">
              <a:lnSpc>
                <a:spcPct val="110000"/>
              </a:lnSpc>
            </a:pPr>
            <a:r>
              <a:rPr lang="en-US" altLang="en-US"/>
              <a:t>54 percent of those organizations reported financial losses totaling over $141 million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7171"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E39994A5-8D86-478B-9337-09A8B97D532B}" type="slidenum">
              <a:rPr lang="en-US" altLang="en-US" sz="1400">
                <a:solidFill>
                  <a:srgbClr val="003366"/>
                </a:solidFill>
                <a:latin typeface="Arial" panose="020B0604020202020204" pitchFamily="34" charset="0"/>
              </a:rPr>
              <a:pPr eaLnBrk="1" hangingPunct="1">
                <a:spcBef>
                  <a:spcPct val="0"/>
                </a:spcBef>
                <a:buClrTx/>
                <a:buFontTx/>
                <a:buNone/>
              </a:pPr>
              <a:t>5</a:t>
            </a:fld>
            <a:endParaRPr lang="en-US" altLang="en-US" sz="1400">
              <a:solidFill>
                <a:srgbClr val="003366"/>
              </a:solidFill>
              <a:latin typeface="Arial" panose="020B0604020202020204" pitchFamily="34" charset="0"/>
            </a:endParaRPr>
          </a:p>
        </p:txBody>
      </p:sp>
      <p:sp>
        <p:nvSpPr>
          <p:cNvPr id="7172" name="Rectangle 2"/>
          <p:cNvSpPr>
            <a:spLocks noGrp="1" noChangeArrowheads="1"/>
          </p:cNvSpPr>
          <p:nvPr>
            <p:ph type="title"/>
          </p:nvPr>
        </p:nvSpPr>
        <p:spPr/>
        <p:txBody>
          <a:bodyPr/>
          <a:lstStyle/>
          <a:p>
            <a:pPr eaLnBrk="1" hangingPunct="1"/>
            <a:r>
              <a:rPr lang="en-US" altLang="en-US" sz="4000" b="1">
                <a:solidFill>
                  <a:srgbClr val="FFFFFF"/>
                </a:solidFill>
              </a:rPr>
              <a:t>Threats to Information Security</a:t>
            </a:r>
          </a:p>
        </p:txBody>
      </p:sp>
      <p:pic>
        <p:nvPicPr>
          <p:cNvPr id="7173" name="Picture 5" descr="Tbl02-01"/>
          <p:cNvPicPr>
            <a:picLocks noChangeAspect="1" noChangeArrowheads="1"/>
          </p:cNvPicPr>
          <p:nvPr/>
        </p:nvPicPr>
        <p:blipFill>
          <a:blip r:embed="rId3">
            <a:extLst>
              <a:ext uri="{28A0092B-C50C-407E-A947-70E740481C1C}">
                <a14:useLocalDpi xmlns:a14="http://schemas.microsoft.com/office/drawing/2010/main" val="0"/>
              </a:ext>
            </a:extLst>
          </a:blip>
          <a:srcRect b="2438"/>
          <a:stretch>
            <a:fillRect/>
          </a:stretch>
        </p:blipFill>
        <p:spPr bwMode="auto">
          <a:xfrm>
            <a:off x="914400" y="533400"/>
            <a:ext cx="7467600" cy="556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9"/>
          <p:cNvSpPr>
            <a:spLocks noChangeArrowheads="1"/>
          </p:cNvSpPr>
          <p:nvPr/>
        </p:nvSpPr>
        <p:spPr bwMode="auto">
          <a:xfrm>
            <a:off x="914400" y="3810000"/>
            <a:ext cx="7467600" cy="152400"/>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400">
              <a:solidFill>
                <a:schemeClr val="tx1"/>
              </a:solidFill>
              <a:latin typeface="Times New Roman" panose="02020603050405020304" pitchFamily="18" charset="0"/>
            </a:endParaRPr>
          </a:p>
        </p:txBody>
      </p:sp>
      <p:sp>
        <p:nvSpPr>
          <p:cNvPr id="7175" name="Rectangle 10"/>
          <p:cNvSpPr>
            <a:spLocks noChangeArrowheads="1"/>
          </p:cNvSpPr>
          <p:nvPr/>
        </p:nvSpPr>
        <p:spPr bwMode="auto">
          <a:xfrm>
            <a:off x="685800" y="457200"/>
            <a:ext cx="8153400" cy="6019800"/>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400">
              <a:solidFill>
                <a:schemeClr val="tx1"/>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8195"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5B101C8C-98DB-44A2-ABFB-68F1444A2E7B}" type="slidenum">
              <a:rPr lang="en-US" altLang="en-US" sz="1400">
                <a:solidFill>
                  <a:srgbClr val="003366"/>
                </a:solidFill>
                <a:latin typeface="Arial" panose="020B0604020202020204" pitchFamily="34" charset="0"/>
              </a:rPr>
              <a:pPr eaLnBrk="1" hangingPunct="1">
                <a:spcBef>
                  <a:spcPct val="0"/>
                </a:spcBef>
                <a:buClrTx/>
                <a:buFontTx/>
                <a:buNone/>
              </a:pPr>
              <a:t>6</a:t>
            </a:fld>
            <a:endParaRPr lang="en-US" altLang="en-US" sz="1400">
              <a:solidFill>
                <a:srgbClr val="003366"/>
              </a:solidFill>
              <a:latin typeface="Arial" panose="020B0604020202020204" pitchFamily="34" charset="0"/>
            </a:endParaRPr>
          </a:p>
        </p:txBody>
      </p:sp>
      <p:sp>
        <p:nvSpPr>
          <p:cNvPr id="8196" name="Rectangle 4"/>
          <p:cNvSpPr>
            <a:spLocks noGrp="1" noChangeArrowheads="1"/>
          </p:cNvSpPr>
          <p:nvPr>
            <p:ph type="title"/>
          </p:nvPr>
        </p:nvSpPr>
        <p:spPr/>
        <p:txBody>
          <a:bodyPr/>
          <a:lstStyle/>
          <a:p>
            <a:pPr eaLnBrk="1" hangingPunct="1"/>
            <a:r>
              <a:rPr lang="en-US" altLang="en-US" sz="3600">
                <a:solidFill>
                  <a:srgbClr val="FF0000"/>
                </a:solidFill>
              </a:rPr>
              <a:t>Acts of Human Error or Failure</a:t>
            </a:r>
            <a:r>
              <a:rPr lang="en-US" altLang="en-US" sz="3600"/>
              <a:t> </a:t>
            </a:r>
          </a:p>
        </p:txBody>
      </p:sp>
      <p:sp>
        <p:nvSpPr>
          <p:cNvPr id="8197" name="Rectangle 5"/>
          <p:cNvSpPr>
            <a:spLocks noGrp="1" noChangeArrowheads="1"/>
          </p:cNvSpPr>
          <p:nvPr>
            <p:ph type="body" idx="1"/>
          </p:nvPr>
        </p:nvSpPr>
        <p:spPr>
          <a:xfrm>
            <a:off x="609600" y="1371600"/>
            <a:ext cx="8001000" cy="4953000"/>
          </a:xfrm>
        </p:spPr>
        <p:txBody>
          <a:bodyPr/>
          <a:lstStyle/>
          <a:p>
            <a:pPr eaLnBrk="1" hangingPunct="1">
              <a:spcBef>
                <a:spcPct val="50000"/>
              </a:spcBef>
            </a:pPr>
            <a:r>
              <a:rPr lang="en-US" altLang="en-US"/>
              <a:t>Includes acts performed without malicious intent</a:t>
            </a:r>
          </a:p>
          <a:p>
            <a:pPr eaLnBrk="1" hangingPunct="1">
              <a:spcBef>
                <a:spcPct val="50000"/>
              </a:spcBef>
            </a:pPr>
            <a:r>
              <a:rPr lang="en-US" altLang="en-US"/>
              <a:t>Causes include:</a:t>
            </a:r>
          </a:p>
          <a:p>
            <a:pPr lvl="1" eaLnBrk="1" hangingPunct="1">
              <a:spcBef>
                <a:spcPct val="50000"/>
              </a:spcBef>
            </a:pPr>
            <a:r>
              <a:rPr lang="en-US" altLang="en-US"/>
              <a:t>Inexperience</a:t>
            </a:r>
          </a:p>
          <a:p>
            <a:pPr lvl="1" eaLnBrk="1" hangingPunct="1">
              <a:spcBef>
                <a:spcPct val="50000"/>
              </a:spcBef>
            </a:pPr>
            <a:r>
              <a:rPr lang="en-US" altLang="en-US"/>
              <a:t>Improper training</a:t>
            </a:r>
          </a:p>
          <a:p>
            <a:pPr lvl="1" eaLnBrk="1" hangingPunct="1">
              <a:spcBef>
                <a:spcPct val="50000"/>
              </a:spcBef>
            </a:pPr>
            <a:r>
              <a:rPr lang="en-US" altLang="en-US"/>
              <a:t>Incorrect assumptions</a:t>
            </a:r>
          </a:p>
          <a:p>
            <a:pPr eaLnBrk="1" hangingPunct="1">
              <a:spcBef>
                <a:spcPct val="50000"/>
              </a:spcBef>
            </a:pPr>
            <a:r>
              <a:rPr lang="en-US" altLang="en-US"/>
              <a:t>Employees are among the greatest threats to an organization’s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a:t>
            </a:r>
          </a:p>
        </p:txBody>
      </p:sp>
      <p:sp>
        <p:nvSpPr>
          <p:cNvPr id="9219"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D1A1C1CD-5A4A-40AC-937D-5DAF8581E47D}" type="slidenum">
              <a:rPr lang="en-US" altLang="en-US" sz="1400">
                <a:solidFill>
                  <a:srgbClr val="003366"/>
                </a:solidFill>
                <a:latin typeface="Arial" panose="020B0604020202020204" pitchFamily="34" charset="0"/>
              </a:rPr>
              <a:pPr eaLnBrk="1" hangingPunct="1">
                <a:spcBef>
                  <a:spcPct val="0"/>
                </a:spcBef>
                <a:buClrTx/>
                <a:buFontTx/>
                <a:buNone/>
              </a:pPr>
              <a:t>7</a:t>
            </a:fld>
            <a:endParaRPr lang="en-US" altLang="en-US" sz="1400">
              <a:solidFill>
                <a:srgbClr val="003366"/>
              </a:solidFill>
              <a:latin typeface="Arial" panose="020B0604020202020204" pitchFamily="34" charset="0"/>
            </a:endParaRPr>
          </a:p>
        </p:txBody>
      </p:sp>
      <p:sp>
        <p:nvSpPr>
          <p:cNvPr id="9220" name="Rectangle 2"/>
          <p:cNvSpPr>
            <a:spLocks noGrp="1" noChangeArrowheads="1"/>
          </p:cNvSpPr>
          <p:nvPr>
            <p:ph type="title"/>
          </p:nvPr>
        </p:nvSpPr>
        <p:spPr/>
        <p:txBody>
          <a:bodyPr/>
          <a:lstStyle/>
          <a:p>
            <a:pPr eaLnBrk="1" hangingPunct="1"/>
            <a:r>
              <a:rPr lang="en-US" altLang="en-US" sz="3600">
                <a:solidFill>
                  <a:srgbClr val="FF0000"/>
                </a:solidFill>
              </a:rPr>
              <a:t>Acts of Human Error or Failure (continued</a:t>
            </a:r>
            <a:r>
              <a:rPr lang="en-US" altLang="en-US" sz="3600"/>
              <a:t>)</a:t>
            </a:r>
          </a:p>
        </p:txBody>
      </p:sp>
      <p:sp>
        <p:nvSpPr>
          <p:cNvPr id="9221" name="Rectangle 3"/>
          <p:cNvSpPr>
            <a:spLocks noGrp="1" noChangeArrowheads="1"/>
          </p:cNvSpPr>
          <p:nvPr>
            <p:ph type="body" idx="1"/>
          </p:nvPr>
        </p:nvSpPr>
        <p:spPr>
          <a:xfrm>
            <a:off x="685800" y="1371600"/>
            <a:ext cx="7924800" cy="4953000"/>
          </a:xfrm>
        </p:spPr>
        <p:txBody>
          <a:bodyPr/>
          <a:lstStyle/>
          <a:p>
            <a:pPr eaLnBrk="1" hangingPunct="1">
              <a:spcBef>
                <a:spcPct val="80000"/>
              </a:spcBef>
            </a:pPr>
            <a:r>
              <a:rPr lang="en-US" altLang="en-US"/>
              <a:t>Employee mistakes can easily lead to: </a:t>
            </a:r>
          </a:p>
          <a:p>
            <a:pPr lvl="1" eaLnBrk="1" hangingPunct="1">
              <a:spcBef>
                <a:spcPct val="80000"/>
              </a:spcBef>
            </a:pPr>
            <a:r>
              <a:rPr lang="en-US" altLang="en-US"/>
              <a:t>Revelation of classified data </a:t>
            </a:r>
          </a:p>
          <a:p>
            <a:pPr lvl="1" eaLnBrk="1" hangingPunct="1">
              <a:spcBef>
                <a:spcPct val="80000"/>
              </a:spcBef>
            </a:pPr>
            <a:r>
              <a:rPr lang="en-US" altLang="en-US"/>
              <a:t>Entry of erroneous data</a:t>
            </a:r>
          </a:p>
          <a:p>
            <a:pPr lvl="1" eaLnBrk="1" hangingPunct="1">
              <a:spcBef>
                <a:spcPct val="80000"/>
              </a:spcBef>
            </a:pPr>
            <a:r>
              <a:rPr lang="en-US" altLang="en-US"/>
              <a:t>Accidental data deletion or modification</a:t>
            </a:r>
          </a:p>
          <a:p>
            <a:pPr lvl="1" eaLnBrk="1" hangingPunct="1">
              <a:spcBef>
                <a:spcPct val="80000"/>
              </a:spcBef>
            </a:pPr>
            <a:r>
              <a:rPr lang="en-US" altLang="en-US"/>
              <a:t>Data storage in unprotected areas</a:t>
            </a:r>
          </a:p>
          <a:p>
            <a:pPr lvl="1" eaLnBrk="1" hangingPunct="1">
              <a:spcBef>
                <a:spcPct val="80000"/>
              </a:spcBef>
            </a:pPr>
            <a:r>
              <a:rPr lang="en-US" altLang="en-US"/>
              <a:t>Failure to protect information</a:t>
            </a:r>
          </a:p>
          <a:p>
            <a:pPr eaLnBrk="1" hangingPunct="1">
              <a:spcBef>
                <a:spcPct val="80000"/>
              </a:spcBef>
            </a:pPr>
            <a:r>
              <a:rPr lang="en-US" altLang="en-US"/>
              <a:t>Many of these threats can be prevented with controls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10243"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660C6461-29EA-464C-953F-84A1A8607170}" type="slidenum">
              <a:rPr lang="en-US" altLang="en-US" sz="1400">
                <a:solidFill>
                  <a:srgbClr val="003366"/>
                </a:solidFill>
                <a:latin typeface="Arial" panose="020B0604020202020204" pitchFamily="34" charset="0"/>
              </a:rPr>
              <a:pPr eaLnBrk="1" hangingPunct="1">
                <a:spcBef>
                  <a:spcPct val="0"/>
                </a:spcBef>
                <a:buClrTx/>
                <a:buFontTx/>
                <a:buNone/>
              </a:pPr>
              <a:t>8</a:t>
            </a:fld>
            <a:endParaRPr lang="en-US" altLang="en-US" sz="1400">
              <a:solidFill>
                <a:srgbClr val="003366"/>
              </a:solidFill>
              <a:latin typeface="Arial" panose="020B0604020202020204" pitchFamily="34" charset="0"/>
            </a:endParaRPr>
          </a:p>
        </p:txBody>
      </p:sp>
      <p:sp>
        <p:nvSpPr>
          <p:cNvPr id="10244" name="Rectangle 6"/>
          <p:cNvSpPr>
            <a:spLocks noGrp="1" noChangeArrowheads="1"/>
          </p:cNvSpPr>
          <p:nvPr>
            <p:ph type="title"/>
          </p:nvPr>
        </p:nvSpPr>
        <p:spPr/>
        <p:txBody>
          <a:bodyPr/>
          <a:lstStyle/>
          <a:p>
            <a:pPr eaLnBrk="1" hangingPunct="1"/>
            <a:r>
              <a:rPr lang="en-US" altLang="en-US">
                <a:solidFill>
                  <a:srgbClr val="FFFFFF"/>
                </a:solidFill>
              </a:rPr>
              <a:t>Figure 2-1 – Acts of Human Error or Failure</a:t>
            </a:r>
          </a:p>
        </p:txBody>
      </p:sp>
      <p:pic>
        <p:nvPicPr>
          <p:cNvPr id="10245" name="Picture 5" descr="Fig02-01"/>
          <p:cNvPicPr>
            <a:picLocks noChangeAspect="1" noChangeArrowheads="1"/>
          </p:cNvPicPr>
          <p:nvPr/>
        </p:nvPicPr>
        <p:blipFill>
          <a:blip r:embed="rId3">
            <a:extLst>
              <a:ext uri="{28A0092B-C50C-407E-A947-70E740481C1C}">
                <a14:useLocalDpi xmlns:a14="http://schemas.microsoft.com/office/drawing/2010/main" val="0"/>
              </a:ext>
            </a:extLst>
          </a:blip>
          <a:srcRect l="2728" r="3636"/>
          <a:stretch>
            <a:fillRect/>
          </a:stretch>
        </p:blipFill>
        <p:spPr bwMode="auto">
          <a:xfrm>
            <a:off x="914400" y="500063"/>
            <a:ext cx="7467600" cy="559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rgbClr val="003366"/>
                </a:solidFill>
                <a:latin typeface="Arial" panose="020B0604020202020204" pitchFamily="34" charset="0"/>
              </a:rPr>
              <a:t>Principles of Information Security, </a:t>
            </a:r>
          </a:p>
        </p:txBody>
      </p:sp>
      <p:sp>
        <p:nvSpPr>
          <p:cNvPr id="11267" name="Slide Number Placeholder 5"/>
          <p:cNvSpPr>
            <a:spLocks noGrp="1"/>
          </p:cNvSpPr>
          <p:nvPr>
            <p:ph type="sldNum" sz="quarter" idx="12"/>
          </p:nvPr>
        </p:nvSpPr>
        <p:spPr>
          <a:noFill/>
        </p:spPr>
        <p:txBody>
          <a:bodyPr/>
          <a:lstStyle>
            <a:lvl1pPr eaLnBrk="0" hangingPunct="0">
              <a:spcBef>
                <a:spcPct val="20000"/>
              </a:spcBef>
              <a:buClr>
                <a:srgbClr val="003366"/>
              </a:buClr>
              <a:buFont typeface="Wingdings" panose="05000000000000000000" pitchFamily="2" charset="2"/>
              <a:buChar char="§"/>
              <a:defRPr sz="2800">
                <a:solidFill>
                  <a:schemeClr val="bg1"/>
                </a:solidFill>
                <a:latin typeface="Arial Narrow" panose="020B0606020202030204" pitchFamily="34" charset="0"/>
              </a:defRPr>
            </a:lvl1pPr>
            <a:lvl2pPr marL="742950" indent="-285750" eaLnBrk="0" hangingPunct="0">
              <a:spcBef>
                <a:spcPct val="20000"/>
              </a:spcBef>
              <a:buClr>
                <a:srgbClr val="003366"/>
              </a:buClr>
              <a:buFont typeface="Wingdings" panose="05000000000000000000" pitchFamily="2" charset="2"/>
              <a:buChar char="§"/>
              <a:defRPr sz="2600">
                <a:solidFill>
                  <a:schemeClr val="bg1"/>
                </a:solidFill>
                <a:latin typeface="Arial Narrow" panose="020B0606020202030204" pitchFamily="34" charset="0"/>
              </a:defRPr>
            </a:lvl2pPr>
            <a:lvl3pPr marL="1143000" indent="-228600" eaLnBrk="0" hangingPunct="0">
              <a:spcBef>
                <a:spcPct val="20000"/>
              </a:spcBef>
              <a:buClr>
                <a:srgbClr val="003366"/>
              </a:buClr>
              <a:buFont typeface="Wingdings" panose="05000000000000000000" pitchFamily="2" charset="2"/>
              <a:buChar char="§"/>
              <a:defRPr sz="2400">
                <a:solidFill>
                  <a:schemeClr val="bg1"/>
                </a:solidFill>
                <a:latin typeface="Arial Narrow" panose="020B0606020202030204" pitchFamily="34" charset="0"/>
              </a:defRPr>
            </a:lvl3pPr>
            <a:lvl4pPr marL="1600200" indent="-228600" eaLnBrk="0" hangingPunct="0">
              <a:spcBef>
                <a:spcPct val="20000"/>
              </a:spcBef>
              <a:buClr>
                <a:srgbClr val="003366"/>
              </a:buClr>
              <a:buFont typeface="Wingdings" panose="05000000000000000000" pitchFamily="2" charset="2"/>
              <a:buChar char="§"/>
              <a:defRPr sz="2000">
                <a:solidFill>
                  <a:schemeClr val="bg1"/>
                </a:solidFill>
                <a:latin typeface="Arial Narrow" panose="020B0606020202030204" pitchFamily="34"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FontTx/>
              <a:buNone/>
            </a:pPr>
            <a:fld id="{9FECAA68-90AA-4E81-B06D-43FCBC7B0435}" type="slidenum">
              <a:rPr lang="en-US" altLang="en-US" sz="1400">
                <a:solidFill>
                  <a:srgbClr val="003366"/>
                </a:solidFill>
                <a:latin typeface="Arial" panose="020B0604020202020204" pitchFamily="34" charset="0"/>
              </a:rPr>
              <a:pPr eaLnBrk="1" hangingPunct="1">
                <a:spcBef>
                  <a:spcPct val="0"/>
                </a:spcBef>
                <a:buClrTx/>
                <a:buFontTx/>
                <a:buNone/>
              </a:pPr>
              <a:t>9</a:t>
            </a:fld>
            <a:endParaRPr lang="en-US" altLang="en-US" sz="1400">
              <a:solidFill>
                <a:srgbClr val="003366"/>
              </a:solidFill>
              <a:latin typeface="Arial" panose="020B0604020202020204" pitchFamily="34" charset="0"/>
            </a:endParaRPr>
          </a:p>
        </p:txBody>
      </p:sp>
      <p:sp>
        <p:nvSpPr>
          <p:cNvPr id="11268" name="Rectangle 4"/>
          <p:cNvSpPr>
            <a:spLocks noGrp="1" noChangeArrowheads="1"/>
          </p:cNvSpPr>
          <p:nvPr>
            <p:ph type="title"/>
          </p:nvPr>
        </p:nvSpPr>
        <p:spPr/>
        <p:txBody>
          <a:bodyPr/>
          <a:lstStyle/>
          <a:p>
            <a:pPr eaLnBrk="1" hangingPunct="1"/>
            <a:r>
              <a:rPr lang="en-US" altLang="en-US" sz="3600"/>
              <a:t>Deliberate Acts of Espionage or Trespass</a:t>
            </a:r>
          </a:p>
        </p:txBody>
      </p:sp>
      <p:sp>
        <p:nvSpPr>
          <p:cNvPr id="11269" name="Rectangle 5"/>
          <p:cNvSpPr>
            <a:spLocks noGrp="1" noChangeArrowheads="1"/>
          </p:cNvSpPr>
          <p:nvPr>
            <p:ph type="body" idx="1"/>
          </p:nvPr>
        </p:nvSpPr>
        <p:spPr>
          <a:xfrm>
            <a:off x="609600" y="1447800"/>
            <a:ext cx="8229600" cy="4876800"/>
          </a:xfrm>
        </p:spPr>
        <p:txBody>
          <a:bodyPr/>
          <a:lstStyle/>
          <a:p>
            <a:pPr eaLnBrk="1" hangingPunct="1">
              <a:spcBef>
                <a:spcPct val="45000"/>
              </a:spcBef>
            </a:pPr>
            <a:r>
              <a:rPr lang="en-US" altLang="en-US"/>
              <a:t>Access of protected information by unauthorized individuals</a:t>
            </a:r>
          </a:p>
          <a:p>
            <a:pPr eaLnBrk="1" hangingPunct="1">
              <a:spcBef>
                <a:spcPct val="45000"/>
              </a:spcBef>
            </a:pPr>
            <a:r>
              <a:rPr lang="en-US" altLang="en-US"/>
              <a:t>Competitive intelligence (legal)  </a:t>
            </a:r>
            <a:br>
              <a:rPr lang="en-US" altLang="en-US"/>
            </a:br>
            <a:r>
              <a:rPr lang="en-US" altLang="en-US"/>
              <a:t>vs. industrial espionage (illegal)</a:t>
            </a:r>
          </a:p>
          <a:p>
            <a:pPr eaLnBrk="1" hangingPunct="1">
              <a:spcBef>
                <a:spcPct val="45000"/>
              </a:spcBef>
            </a:pPr>
            <a:r>
              <a:rPr lang="en-US" altLang="en-US">
                <a:solidFill>
                  <a:srgbClr val="FF0000"/>
                </a:solidFill>
              </a:rPr>
              <a:t>Shoulder surfing occurs anywhere a person accesses confidential information</a:t>
            </a:r>
          </a:p>
          <a:p>
            <a:pPr eaLnBrk="1" hangingPunct="1">
              <a:spcBef>
                <a:spcPct val="45000"/>
              </a:spcBef>
            </a:pPr>
            <a:r>
              <a:rPr lang="en-US" altLang="en-US"/>
              <a:t>Controls let trespassers know they are encroaching on organization’s cyberspace</a:t>
            </a:r>
          </a:p>
          <a:p>
            <a:pPr eaLnBrk="1" hangingPunct="1">
              <a:spcBef>
                <a:spcPct val="45000"/>
              </a:spcBef>
            </a:pPr>
            <a:r>
              <a:rPr lang="en-US" altLang="en-US"/>
              <a:t>Hackers uses skill, guile, or fraud to bypass controls protecting others’ information</a:t>
            </a:r>
          </a:p>
        </p:txBody>
      </p:sp>
    </p:spTree>
  </p:cSld>
  <p:clrMapOvr>
    <a:masterClrMapping/>
  </p:clrMapOvr>
</p:sld>
</file>

<file path=ppt/theme/theme1.xml><?xml version="1.0" encoding="utf-8"?>
<a:theme xmlns:a="http://schemas.openxmlformats.org/drawingml/2006/main" name="PoIS-Chnn-v1">
  <a:themeElements>
    <a:clrScheme name="PoIS-Chnn-v1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fontScheme name="PoIS-Chnn-v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06"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06" charset="0"/>
          </a:defRPr>
        </a:defPPr>
      </a:lstStyle>
    </a:lnDef>
  </a:objectDefaults>
  <a:extraClrSchemeLst>
    <a:extraClrScheme>
      <a:clrScheme name="PoIS-Chnn-v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PoIS-Chnn-v1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PoIS-Chnn-v1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PoIS-Chnn-v1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PoIS-Chnn-v1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PoIS-Chnn-v1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Settings\hmattord\Application Data\Microsoft\Templates\PoIS-Chnn-v1.pot</Template>
  <TotalTime>3794</TotalTime>
  <Words>2940</Words>
  <Application>Microsoft Office PowerPoint</Application>
  <PresentationFormat>Affichage à l'écran (4:3)</PresentationFormat>
  <Paragraphs>280</Paragraphs>
  <Slides>30</Slides>
  <Notes>23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Times New Roman</vt:lpstr>
      <vt:lpstr>Arial</vt:lpstr>
      <vt:lpstr>Arial Narrow</vt:lpstr>
      <vt:lpstr>Wingdings</vt:lpstr>
      <vt:lpstr>PoIS-Chnn-v1</vt:lpstr>
      <vt:lpstr>Threats and Attacks</vt:lpstr>
      <vt:lpstr>Learning Objectives Upon completion of this material, you should be able to:</vt:lpstr>
      <vt:lpstr>Threats</vt:lpstr>
      <vt:lpstr>Threats (continued)</vt:lpstr>
      <vt:lpstr>Threats to Information Security</vt:lpstr>
      <vt:lpstr>Acts of Human Error or Failure </vt:lpstr>
      <vt:lpstr>Acts of Human Error or Failure (continued)</vt:lpstr>
      <vt:lpstr>Figure 2-1 – Acts of Human Error or Failure</vt:lpstr>
      <vt:lpstr>Deliberate Acts of Espionage or Trespass</vt:lpstr>
      <vt:lpstr>Présentation PowerPoint</vt:lpstr>
      <vt:lpstr>Deliberate Acts of Theft</vt:lpstr>
      <vt:lpstr>Deliberate Software Attacks</vt:lpstr>
      <vt:lpstr>Présentation PowerPoint</vt:lpstr>
      <vt:lpstr>Forces of Nature </vt:lpstr>
      <vt:lpstr>Deviations in Quality of Service</vt:lpstr>
      <vt:lpstr>Internet Service Issues</vt:lpstr>
      <vt:lpstr>Attacks</vt:lpstr>
      <vt:lpstr>Table 2-2 - Attack Replication Vectors</vt:lpstr>
      <vt:lpstr>Code Red</vt:lpstr>
      <vt:lpstr>Présentation PowerPoint</vt:lpstr>
      <vt:lpstr>Attacks (continued)</vt:lpstr>
      <vt:lpstr>Attacks (continued)</vt:lpstr>
      <vt:lpstr>Attacks (continued)</vt:lpstr>
      <vt:lpstr>Figure 2-9 - Denial-of-Service Attacks</vt:lpstr>
      <vt:lpstr>Attacks (continued)</vt:lpstr>
      <vt:lpstr>Présentation PowerPoint</vt:lpstr>
      <vt:lpstr>Figure 2-11 - Man-in-the-Middle</vt:lpstr>
      <vt:lpstr>Attacks (continued)</vt:lpstr>
      <vt:lpstr>Attacks (continued)</vt:lpstr>
      <vt:lpstr>Summary</vt:lpstr>
    </vt:vector>
  </TitlesOfParts>
  <Company>Kennesaw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Security Chapter N</dc:title>
  <dc:creator>Herbert J. Mattord</dc:creator>
  <cp:lastModifiedBy>galdan moulinneuf</cp:lastModifiedBy>
  <cp:revision>124</cp:revision>
  <dcterms:created xsi:type="dcterms:W3CDTF">2002-10-25T14:15:37Z</dcterms:created>
  <dcterms:modified xsi:type="dcterms:W3CDTF">2017-01-05T02:36:57Z</dcterms:modified>
</cp:coreProperties>
</file>