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730" r:id="rId3"/>
  </p:sldMasterIdLst>
  <p:notesMasterIdLst>
    <p:notesMasterId r:id="rId57"/>
  </p:notesMasterIdLst>
  <p:handoutMasterIdLst>
    <p:handoutMasterId r:id="rId58"/>
  </p:handoutMasterIdLst>
  <p:sldIdLst>
    <p:sldId id="458" r:id="rId4"/>
    <p:sldId id="257" r:id="rId5"/>
    <p:sldId id="487" r:id="rId6"/>
    <p:sldId id="493" r:id="rId7"/>
    <p:sldId id="494" r:id="rId8"/>
    <p:sldId id="495" r:id="rId9"/>
    <p:sldId id="496" r:id="rId10"/>
    <p:sldId id="497" r:id="rId11"/>
    <p:sldId id="488" r:id="rId12"/>
    <p:sldId id="420" r:id="rId13"/>
    <p:sldId id="421" r:id="rId14"/>
    <p:sldId id="422" r:id="rId15"/>
    <p:sldId id="423" r:id="rId16"/>
    <p:sldId id="424" r:id="rId17"/>
    <p:sldId id="462" r:id="rId18"/>
    <p:sldId id="489" r:id="rId19"/>
    <p:sldId id="498" r:id="rId20"/>
    <p:sldId id="499" r:id="rId21"/>
    <p:sldId id="502" r:id="rId22"/>
    <p:sldId id="508" r:id="rId23"/>
    <p:sldId id="509" r:id="rId24"/>
    <p:sldId id="510" r:id="rId25"/>
    <p:sldId id="511" r:id="rId26"/>
    <p:sldId id="512" r:id="rId27"/>
    <p:sldId id="514" r:id="rId28"/>
    <p:sldId id="534" r:id="rId29"/>
    <p:sldId id="516" r:id="rId30"/>
    <p:sldId id="535" r:id="rId31"/>
    <p:sldId id="518" r:id="rId32"/>
    <p:sldId id="536" r:id="rId33"/>
    <p:sldId id="521" r:id="rId34"/>
    <p:sldId id="524" r:id="rId35"/>
    <p:sldId id="526" r:id="rId36"/>
    <p:sldId id="490" r:id="rId37"/>
    <p:sldId id="457" r:id="rId38"/>
    <p:sldId id="474" r:id="rId39"/>
    <p:sldId id="537" r:id="rId40"/>
    <p:sldId id="538" r:id="rId41"/>
    <p:sldId id="540" r:id="rId42"/>
    <p:sldId id="541" r:id="rId43"/>
    <p:sldId id="542" r:id="rId44"/>
    <p:sldId id="546" r:id="rId45"/>
    <p:sldId id="547" r:id="rId46"/>
    <p:sldId id="543" r:id="rId47"/>
    <p:sldId id="544" r:id="rId48"/>
    <p:sldId id="491" r:id="rId49"/>
    <p:sldId id="548" r:id="rId50"/>
    <p:sldId id="492" r:id="rId51"/>
    <p:sldId id="549" r:id="rId52"/>
    <p:sldId id="444" r:id="rId53"/>
    <p:sldId id="480" r:id="rId54"/>
    <p:sldId id="445" r:id="rId55"/>
    <p:sldId id="446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  <a:srgbClr val="6600CC"/>
    <a:srgbClr val="CC00CC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4" autoAdjust="0"/>
    <p:restoredTop sz="86510" autoAdjust="0"/>
  </p:normalViewPr>
  <p:slideViewPr>
    <p:cSldViewPr>
      <p:cViewPr varScale="1">
        <p:scale>
          <a:sx n="77" d="100"/>
          <a:sy n="77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C6CA05-6A07-4AEE-A8D5-713D14F01081}" type="slidenum">
              <a:rPr lang="en-US" altLang="en-US"/>
              <a:pPr/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667F6-5A94-4B76-82EF-4C77FCB54F0C}" type="slidenum">
              <a:rPr lang="en-US" altLang="en-US"/>
              <a:pPr/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10FC8A-8077-4D17-A206-EB50069E2EFC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4DEF7-E2E0-454F-8E72-C723507F8CE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801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13596-90D8-48C7-B90F-A636CCE2402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5346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36624-A886-420E-A5B0-EF5AF0107DB4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7235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03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30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30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41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79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326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345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60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7E2828-6D86-49FA-853C-468E94D9309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65845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56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1920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1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2157B-4ED7-4E4F-873C-0E0590B57BC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3534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8DC78-4AC2-4D1E-88FE-743768D7EB3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63869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D0017-532A-4E8C-A70D-29A6E2C5B3A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929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3AB77-BBAA-42B0-9BB2-60DE9D8D298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90632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8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55BD8-F0F2-4D2C-9501-F36C0C8D9B4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99822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0EF91-B3BD-4415-A8FB-923C09144E1C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13832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6D0C6-0F28-4F84-AA02-10359E1A2D6C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245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55244-74C4-4FD0-B1B7-CACCA292539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37354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3577F-E5E8-420A-872B-437B82852A6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44156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394B2-6F03-42CA-B600-D52A3F692B8F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101848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9C923-B567-4798-96D2-99852A4106D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43904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Security+ Guide to Network Security Fundamentals, 2eCISSP Guide to Security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3E8F2-F04E-4568-83B7-08A6ED6E58A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7013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F5DCC-0773-4901-9DE5-A012B552E4C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7369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0B7EC-93CE-4863-9E28-32F06C29AFD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2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59B8D-B507-40AE-9D3D-2C0891A7663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82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70556-29D7-4257-B861-3DED6ECC203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5875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FD10-979C-4F76-A5FA-2ADABBD615B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9105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955BD-E073-41C3-9E05-A600BA249F5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071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60960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DD05CC49-009D-406C-B2A0-7764DB9385BA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F9B084-D010-4810-B0D8-F80DC5C2FB63}" type="datetime2">
              <a:rPr lang="en-US"/>
              <a:pPr>
                <a:defRPr/>
              </a:pPr>
              <a:t>Thursday, January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Security+ Guide to Network Security Fundamentals, 2eCISSP Guide to Security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11B9ABFA-D9FD-43B9-96AB-BEBED13F5CA2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609600" y="14478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222222"/>
                </a:solidFill>
                <a:latin typeface="Arial" panose="020B0604020202020204" pitchFamily="34" charset="0"/>
              </a:rPr>
              <a:t>Application Security</a:t>
            </a:r>
          </a:p>
        </p:txBody>
      </p:sp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609600" y="4419600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buClrTx/>
              <a:buSzTx/>
              <a:buFontTx/>
              <a:buNone/>
            </a:pPr>
            <a:endParaRPr lang="en-US" altLang="en-US" sz="3200" i="1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378F86-98CF-44A7-8935-AACEBC5F5A0C}" type="slidenum">
              <a:rPr lang="en-US" altLang="fr-FR" sz="140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fr-FR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Models and Technologies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267200"/>
          </a:xfrm>
        </p:spPr>
        <p:txBody>
          <a:bodyPr/>
          <a:lstStyle/>
          <a:p>
            <a:r>
              <a:rPr lang="en-US" altLang="en-US"/>
              <a:t>Control flow languages</a:t>
            </a:r>
          </a:p>
          <a:p>
            <a:r>
              <a:rPr lang="en-US" altLang="en-US"/>
              <a:t>Structured languages</a:t>
            </a:r>
          </a:p>
          <a:p>
            <a:r>
              <a:rPr lang="en-US" altLang="en-US"/>
              <a:t>Object oriented languages</a:t>
            </a:r>
          </a:p>
          <a:p>
            <a:r>
              <a:rPr lang="en-US" altLang="en-US"/>
              <a:t>Knowledge based languages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CE0A66-38A2-41BD-B185-5830A89B27C0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Flow Languages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Linear, sequential</a:t>
            </a:r>
          </a:p>
          <a:p>
            <a:r>
              <a:rPr lang="en-US" altLang="en-US"/>
              <a:t>Use of “if – then – else”</a:t>
            </a:r>
          </a:p>
          <a:p>
            <a:r>
              <a:rPr lang="en-US" altLang="en-US"/>
              <a:t>Branching with “go to”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BASIC, COBOL, Cold Fusion, FORTRAN, Perl, PHP, Python, VBScript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6D595D-28AA-4412-A95F-0508AE624B3A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Nested, heavy use of subroutines </a:t>
            </a:r>
            <a:br>
              <a:rPr lang="en-US" altLang="en-US"/>
            </a:br>
            <a:r>
              <a:rPr lang="en-US" altLang="en-US"/>
              <a:t>and functions</a:t>
            </a:r>
          </a:p>
          <a:p>
            <a:r>
              <a:rPr lang="en-US" altLang="en-US"/>
              <a:t>Little or no “go to”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C</a:t>
            </a:r>
          </a:p>
          <a:p>
            <a:pPr lvl="1"/>
            <a:r>
              <a:rPr lang="en-US" altLang="en-US"/>
              <a:t>Pascal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416584-B316-468A-9A62-6C4074435957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Oriented Languages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Utilize concepts of object programming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Classes, objects, instances, and inheritance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Methods, instantiations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Encapsulation, abstraction, polymorphism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C++, Java, Ruby, Simula, Smalltalk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Distributed Object Oriented Systems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Modules on different systems communicate with an Object Request Broker (ORB), such as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CORBA, Enterprise Java Bean, DCOM, or JRMI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E6E117-3EEE-46BF-96B5-583B33108014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Based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Knowledge-based systems</a:t>
            </a:r>
          </a:p>
          <a:p>
            <a:pPr lvl="1"/>
            <a:r>
              <a:rPr lang="en-US" altLang="en-US"/>
              <a:t>Artificial Intelligence</a:t>
            </a:r>
          </a:p>
          <a:p>
            <a:pPr lvl="1"/>
            <a:r>
              <a:rPr lang="en-US" altLang="en-US"/>
              <a:t>Used to forecast weather, stock prices, etc.</a:t>
            </a:r>
          </a:p>
          <a:p>
            <a:r>
              <a:rPr lang="en-US" altLang="en-US"/>
              <a:t>Neural networks</a:t>
            </a:r>
          </a:p>
          <a:p>
            <a:pPr lvl="1"/>
            <a:r>
              <a:rPr lang="en-US" altLang="en-US"/>
              <a:t>Modeled after biological reasoning processes</a:t>
            </a:r>
          </a:p>
          <a:p>
            <a:pPr lvl="1"/>
            <a:r>
              <a:rPr lang="en-US" altLang="en-US"/>
              <a:t>Artificial neurons that store pieces of information</a:t>
            </a:r>
          </a:p>
          <a:p>
            <a:pPr lvl="1"/>
            <a:r>
              <a:rPr lang="en-US" altLang="en-US"/>
              <a:t>Given cases about situations and outcomes, </a:t>
            </a:r>
            <a:br>
              <a:rPr lang="en-US" altLang="en-US"/>
            </a:br>
            <a:r>
              <a:rPr lang="en-US" altLang="en-US"/>
              <a:t>can predict future outcomes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B9C636-1AC6-447E-A7D9-9CD8E876A9BA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Knowledge Based </a:t>
            </a:r>
            <a:br>
              <a:rPr lang="en-US" altLang="en-US"/>
            </a:br>
            <a:r>
              <a:rPr lang="en-US" altLang="en-US"/>
              <a:t>Applications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Expert systems</a:t>
            </a:r>
          </a:p>
          <a:p>
            <a:pPr lvl="1"/>
            <a:r>
              <a:rPr lang="en-US" altLang="en-US"/>
              <a:t>Inference engine and knowledge base </a:t>
            </a:r>
            <a:br>
              <a:rPr lang="en-US" altLang="en-US"/>
            </a:br>
            <a:r>
              <a:rPr lang="en-US" altLang="en-US"/>
              <a:t>of past situations and outcomes</a:t>
            </a:r>
          </a:p>
          <a:p>
            <a:pPr lvl="1"/>
            <a:r>
              <a:rPr lang="en-US" altLang="en-US"/>
              <a:t>Accumulate experience and learn to work better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C5D24B-35AC-4AF5-82B6-1A8894008195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Threats to Applications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Industrial espionage</a:t>
            </a:r>
          </a:p>
          <a:p>
            <a:r>
              <a:rPr lang="en-US" altLang="en-US"/>
              <a:t>Vandalism and disruption</a:t>
            </a:r>
          </a:p>
          <a:p>
            <a:r>
              <a:rPr lang="en-US" altLang="en-US"/>
              <a:t>Denial of service</a:t>
            </a:r>
          </a:p>
          <a:p>
            <a:r>
              <a:rPr lang="en-US" altLang="en-US"/>
              <a:t>Political / religious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677B42-582D-4C3A-9DBB-A6E597474629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 overflow attacks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Disrupt a software application by providing more data to the application than it was designed to handle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Stack buffer overflow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NOP sled attack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Heap overflow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Jump to register attack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Examples: Morris worm, ping of death, code red worm, Slammer, Blaster, Sasser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B0F0C8-9EB9-4F26-AF9D-E02D8CFC75F0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Buffer overflow attack countermeasures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safe languages and libraries</a:t>
            </a:r>
          </a:p>
          <a:p>
            <a:r>
              <a:rPr lang="en-US" altLang="en-US"/>
              <a:t>Executable space protection</a:t>
            </a:r>
          </a:p>
          <a:p>
            <a:pPr lvl="1"/>
            <a:r>
              <a:rPr lang="en-US" altLang="en-US"/>
              <a:t>Microsoft's Data Execution Prevention</a:t>
            </a:r>
          </a:p>
          <a:p>
            <a:r>
              <a:rPr lang="en-US" altLang="en-US"/>
              <a:t>Stack smashing protection</a:t>
            </a:r>
          </a:p>
          <a:p>
            <a:pPr lvl="1"/>
            <a:r>
              <a:rPr lang="en-US" altLang="en-US"/>
              <a:t>Uses a "canary" value to detect oveflows</a:t>
            </a:r>
          </a:p>
          <a:p>
            <a:r>
              <a:rPr lang="en-US" altLang="en-US"/>
              <a:t>Address Space Layout Randomization</a:t>
            </a:r>
          </a:p>
          <a:p>
            <a:r>
              <a:rPr lang="en-US" altLang="en-US"/>
              <a:t>Application firewalls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C2EA1E-458A-42B5-8BFA-F2DA23BE3F2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 of applications</a:t>
            </a:r>
          </a:p>
          <a:p>
            <a:r>
              <a:rPr lang="en-US" altLang="en-US"/>
              <a:t>Application models and technologies</a:t>
            </a:r>
          </a:p>
          <a:p>
            <a:r>
              <a:rPr lang="en-US" altLang="en-US"/>
              <a:t>Application threats and countermeasures</a:t>
            </a:r>
          </a:p>
          <a:p>
            <a:r>
              <a:rPr lang="en-US" altLang="en-US"/>
              <a:t>Security in the software development </a:t>
            </a:r>
            <a:br>
              <a:rPr lang="en-US" altLang="en-US"/>
            </a:br>
            <a:r>
              <a:rPr lang="en-US" altLang="en-US"/>
              <a:t>life cycle</a:t>
            </a:r>
          </a:p>
          <a:p>
            <a:r>
              <a:rPr lang="en-US" altLang="en-US"/>
              <a:t>Application security controls</a:t>
            </a:r>
          </a:p>
          <a:p>
            <a:r>
              <a:rPr lang="en-US" altLang="en-US"/>
              <a:t>Databases and data warehouses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EA8E5C-54B1-4208-BC03-2785910CB7B9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Malicious software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Types: viruses, worms, Trojan horses, rootkits, bots, spam, pharming, spyware, key loggers</a:t>
            </a:r>
          </a:p>
          <a:p>
            <a:r>
              <a:rPr lang="en-US" altLang="en-US"/>
              <a:t>Purpose</a:t>
            </a:r>
          </a:p>
          <a:p>
            <a:pPr lvl="1"/>
            <a:r>
              <a:rPr lang="en-US" altLang="en-US"/>
              <a:t>Steal, corrupt, or destroy information</a:t>
            </a:r>
          </a:p>
          <a:p>
            <a:pPr lvl="1"/>
            <a:r>
              <a:rPr lang="en-US" altLang="en-US"/>
              <a:t>Remote control</a:t>
            </a:r>
          </a:p>
          <a:p>
            <a:pPr lvl="1"/>
            <a:r>
              <a:rPr lang="en-US" altLang="en-US"/>
              <a:t>Denial of service</a:t>
            </a:r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D4C0AF-E5F9-4913-B687-D90431402C0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malware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Virus: human assisted replication, embed in programs, files, master boot records</a:t>
            </a:r>
          </a:p>
          <a:p>
            <a:r>
              <a:rPr lang="en-US" altLang="en-US"/>
              <a:t>Worm: self replicating, scan for victims, </a:t>
            </a:r>
            <a:br>
              <a:rPr lang="en-US" altLang="en-US"/>
            </a:br>
            <a:r>
              <a:rPr lang="en-US" altLang="en-US"/>
              <a:t>rapid spread</a:t>
            </a:r>
          </a:p>
          <a:p>
            <a:pPr lvl="1"/>
            <a:r>
              <a:rPr lang="en-US" altLang="en-US"/>
              <a:t>Mass mailing, Port scanning</a:t>
            </a:r>
          </a:p>
          <a:p>
            <a:r>
              <a:rPr lang="en-US" altLang="en-US"/>
              <a:t>Trojan horse: claims one function, </a:t>
            </a:r>
            <a:br>
              <a:rPr lang="en-US" altLang="en-US"/>
            </a:br>
            <a:r>
              <a:rPr lang="en-US" altLang="en-US"/>
              <a:t>but is malware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7A718E-7C01-4812-A388-4AE31DA15EE8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malware (cont.)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Rootkit: hide within or beneath the </a:t>
            </a:r>
            <a:br>
              <a:rPr lang="en-US" altLang="en-US"/>
            </a:br>
            <a:r>
              <a:rPr lang="en-US" altLang="en-US"/>
              <a:t>operating system</a:t>
            </a:r>
          </a:p>
          <a:p>
            <a:pPr lvl="1"/>
            <a:r>
              <a:rPr lang="en-US" altLang="en-US"/>
              <a:t>Hides files, processes, and network connections</a:t>
            </a:r>
          </a:p>
          <a:p>
            <a:r>
              <a:rPr lang="en-US" altLang="en-US"/>
              <a:t>Bot: remote control zombie</a:t>
            </a:r>
          </a:p>
          <a:p>
            <a:r>
              <a:rPr lang="en-US" altLang="en-US"/>
              <a:t>Spam: unsolicited e-mail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197975-2043-4A1E-9663-1CF2550501C0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malware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Pharming: attack on DNS to redirect traffic to phishing Web site</a:t>
            </a:r>
          </a:p>
          <a:p>
            <a:r>
              <a:rPr lang="en-US" altLang="en-US"/>
              <a:t>Spyware: collect information about usage, </a:t>
            </a:r>
            <a:br>
              <a:rPr lang="en-US" altLang="en-US"/>
            </a:br>
            <a:r>
              <a:rPr lang="en-US" altLang="en-US"/>
              <a:t>forward to central server</a:t>
            </a:r>
          </a:p>
          <a:p>
            <a:r>
              <a:rPr lang="en-US" altLang="en-US"/>
              <a:t>Key logger: logs keystrokes and mouse </a:t>
            </a:r>
            <a:br>
              <a:rPr lang="en-US" altLang="en-US"/>
            </a:br>
            <a:r>
              <a:rPr lang="en-US" altLang="en-US"/>
              <a:t>movements, forwards to central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D461BC-20CF-417A-A833-C19E82AE47D5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Malware countermeasures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Anti-malware</a:t>
            </a:r>
          </a:p>
          <a:p>
            <a:r>
              <a:rPr lang="en-US" altLang="en-US"/>
              <a:t>Patches</a:t>
            </a:r>
          </a:p>
          <a:p>
            <a:r>
              <a:rPr lang="en-US" altLang="en-US"/>
              <a:t>Firewalls and application firewalls</a:t>
            </a:r>
          </a:p>
          <a:p>
            <a:r>
              <a:rPr lang="en-US" altLang="en-US"/>
              <a:t>Hardened systems</a:t>
            </a:r>
          </a:p>
          <a:p>
            <a:r>
              <a:rPr lang="en-US" altLang="en-US"/>
              <a:t>Intrusion detection systems</a:t>
            </a:r>
          </a:p>
          <a:p>
            <a:r>
              <a:rPr lang="en-US" altLang="en-US"/>
              <a:t>Decreased privilege levels</a:t>
            </a:r>
          </a:p>
          <a:p>
            <a:r>
              <a:rPr lang="en-US" altLang="en-US"/>
              <a:t>Penetration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BEDE9-6CD5-4826-BACC-3ABAF8461F1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attacks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800"/>
              <a:t>Buffer overflow</a:t>
            </a:r>
          </a:p>
          <a:p>
            <a:pPr lvl="1"/>
            <a:r>
              <a:rPr lang="en-US" altLang="en-US" sz="2800"/>
              <a:t>Script injection</a:t>
            </a:r>
          </a:p>
          <a:p>
            <a:pPr lvl="1"/>
            <a:r>
              <a:rPr lang="en-US" altLang="en-US" sz="2800"/>
              <a:t>Cross site scripting</a:t>
            </a:r>
          </a:p>
          <a:p>
            <a:pPr lvl="1"/>
            <a:r>
              <a:rPr lang="en-US" altLang="en-US" sz="2800"/>
              <a:t>Cross site request forgery</a:t>
            </a:r>
          </a:p>
          <a:p>
            <a:r>
              <a:rPr lang="en-US" altLang="en-US" sz="3600"/>
              <a:t>Countermeasures</a:t>
            </a:r>
          </a:p>
          <a:p>
            <a:pPr lvl="1"/>
            <a:r>
              <a:rPr lang="en-US" altLang="en-US" sz="2800"/>
              <a:t>Input field filtering, application firewall, </a:t>
            </a:r>
            <a:br>
              <a:rPr lang="en-US" altLang="en-US" sz="2800"/>
            </a:br>
            <a:r>
              <a:rPr lang="en-US" altLang="en-US" sz="2800"/>
              <a:t>application vulnerability scanning, software developer training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D5805C-0F70-43EC-AE55-7D8B3FA46B92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Vulnerability Scanners?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They miss 49% of the vulnerabilities they are looking for</a:t>
            </a:r>
          </a:p>
          <a:p>
            <a:pPr lvl="1"/>
            <a:r>
              <a:rPr lang="en-US" altLang="en-US"/>
              <a:t>Link Ch 6b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8801100" cy="2266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32F9FB-1CDA-4C15-85DD-9DCAE1C13807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reuse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of a resource belonging to another </a:t>
            </a:r>
            <a:br>
              <a:rPr lang="en-US" altLang="en-US"/>
            </a:br>
            <a:r>
              <a:rPr lang="en-US" altLang="en-US"/>
              <a:t>process, including:</a:t>
            </a:r>
          </a:p>
          <a:p>
            <a:pPr lvl="1"/>
            <a:r>
              <a:rPr lang="en-US" altLang="en-US"/>
              <a:t>Memory, databases, file systems, temporary </a:t>
            </a:r>
            <a:br>
              <a:rPr lang="en-US" altLang="en-US"/>
            </a:br>
            <a:r>
              <a:rPr lang="en-US" altLang="en-US"/>
              <a:t>files, and paging space</a:t>
            </a:r>
          </a:p>
          <a:p>
            <a:r>
              <a:rPr lang="en-US" altLang="en-US"/>
              <a:t>Object reuse countermeasures</a:t>
            </a:r>
          </a:p>
          <a:p>
            <a:pPr lvl="1"/>
            <a:r>
              <a:rPr lang="en-US" altLang="en-US" sz="2800"/>
              <a:t>Application isolation</a:t>
            </a:r>
          </a:p>
          <a:p>
            <a:pPr lvl="1"/>
            <a:r>
              <a:rPr lang="en-US" altLang="en-US" sz="2800"/>
              <a:t>Server virtualization</a:t>
            </a:r>
          </a:p>
          <a:p>
            <a:pPr lvl="1"/>
            <a:r>
              <a:rPr lang="en-US" altLang="en-US" sz="2800"/>
              <a:t>Developer training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9F00F6-FA6F-4F5B-BDC4-14D177008E3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410200"/>
            <a:ext cx="80772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Link </a:t>
            </a:r>
            <a:br>
              <a:rPr lang="en-US" altLang="en-US" sz="2800"/>
            </a:br>
            <a:r>
              <a:rPr lang="en-US" altLang="en-US" sz="2800"/>
              <a:t>Ch 3c</a:t>
            </a:r>
          </a:p>
        </p:txBody>
      </p:sp>
      <p:pic>
        <p:nvPicPr>
          <p:cNvPr id="43012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6248400" cy="617378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E5C4A5-D644-4E29-9762-8F07F03084A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code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Code from one system that executes on another system</a:t>
            </a:r>
          </a:p>
          <a:p>
            <a:pPr lvl="1"/>
            <a:r>
              <a:rPr lang="en-US" altLang="en-US" sz="2800"/>
              <a:t>Active Web content</a:t>
            </a:r>
          </a:p>
          <a:p>
            <a:pPr lvl="2"/>
            <a:r>
              <a:rPr lang="en-US" altLang="en-US" sz="2600"/>
              <a:t>ActiveX, Javascript, Flash</a:t>
            </a:r>
          </a:p>
          <a:p>
            <a:pPr lvl="1"/>
            <a:r>
              <a:rPr lang="en-US" altLang="en-US" sz="2800"/>
              <a:t>Downloaded software</a:t>
            </a:r>
          </a:p>
          <a:p>
            <a:pPr lvl="1"/>
            <a:r>
              <a:rPr lang="en-US" altLang="en-US" sz="2800"/>
              <a:t>Can be useful but some is malicious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0A227E-4718-481B-AF97-CCD1FE275356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Types of Applications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Mobile code countermeasures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Anti-malware</a:t>
            </a:r>
          </a:p>
          <a:p>
            <a:pPr>
              <a:lnSpc>
                <a:spcPct val="90000"/>
              </a:lnSpc>
            </a:pPr>
            <a:r>
              <a:rPr lang="en-US" altLang="en-US" sz="3600"/>
              <a:t>Reduced user privileges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Don't surf the Web as administrator</a:t>
            </a:r>
          </a:p>
          <a:p>
            <a:pPr>
              <a:lnSpc>
                <a:spcPct val="90000"/>
              </a:lnSpc>
            </a:pPr>
            <a:r>
              <a:rPr lang="en-US" altLang="en-US" sz="3600"/>
              <a:t>Mobile code access controls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Don't let unauthorized users execute code</a:t>
            </a:r>
          </a:p>
          <a:p>
            <a:pPr>
              <a:lnSpc>
                <a:spcPct val="90000"/>
              </a:lnSpc>
            </a:pPr>
            <a:r>
              <a:rPr lang="en-US" altLang="en-US" sz="3600"/>
              <a:t>Restricting mobile code on workstations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Browser settings, NoScript,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D8B89D-A1A4-4FFE-B62D-28A4DAAE8791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Social engineering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800"/>
              <a:t>Attack on personnel to gain secrets</a:t>
            </a:r>
          </a:p>
          <a:p>
            <a:pPr lvl="1"/>
            <a:r>
              <a:rPr lang="en-US" altLang="en-US" sz="2800"/>
              <a:t>People are vulnerable because they want </a:t>
            </a:r>
            <a:br>
              <a:rPr lang="en-US" altLang="en-US" sz="2800"/>
            </a:br>
            <a:r>
              <a:rPr lang="en-US" altLang="en-US" sz="2800"/>
              <a:t>to help</a:t>
            </a:r>
          </a:p>
          <a:p>
            <a:pPr lvl="1"/>
            <a:r>
              <a:rPr lang="en-US" altLang="en-US" sz="2800" i="1"/>
              <a:t>Pretexting </a:t>
            </a:r>
            <a:r>
              <a:rPr lang="en-US" altLang="en-US" sz="2800"/>
              <a:t>is pretending to be someone else</a:t>
            </a:r>
            <a:endParaRPr lang="en-US" altLang="en-US" sz="2800" i="1"/>
          </a:p>
          <a:p>
            <a:r>
              <a:rPr lang="en-US" altLang="en-US"/>
              <a:t>Social engineering countermeasures</a:t>
            </a:r>
          </a:p>
          <a:p>
            <a:pPr lvl="1"/>
            <a:r>
              <a:rPr lang="en-US" altLang="en-US" sz="2800"/>
              <a:t>Security awareness training that includes accountability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6B446D-DEA9-4DE1-8A08-28205323B13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 door / maintenance hook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Access holes deliberately planted by a developer</a:t>
            </a:r>
          </a:p>
          <a:p>
            <a:pPr lvl="1"/>
            <a:r>
              <a:rPr lang="en-US" altLang="en-US"/>
              <a:t>To facilitate easier testing during development</a:t>
            </a:r>
          </a:p>
          <a:p>
            <a:pPr lvl="1"/>
            <a:r>
              <a:rPr lang="en-US" altLang="en-US"/>
              <a:t>To facilitate production access</a:t>
            </a:r>
          </a:p>
          <a:p>
            <a:pPr lvl="1"/>
            <a:r>
              <a:rPr lang="en-US" altLang="en-US"/>
              <a:t>To facilitate a break-in</a:t>
            </a:r>
          </a:p>
          <a:p>
            <a:r>
              <a:rPr lang="en-US" altLang="en-US"/>
              <a:t>Back door countermeasures</a:t>
            </a:r>
          </a:p>
          <a:p>
            <a:pPr lvl="1"/>
            <a:r>
              <a:rPr lang="en-US" altLang="en-US"/>
              <a:t>Code reviews</a:t>
            </a:r>
          </a:p>
          <a:p>
            <a:pPr lvl="1"/>
            <a:r>
              <a:rPr lang="en-US" altLang="en-US"/>
              <a:t>Source code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4B1CA4-77C3-4F9D-A110-74FC95C9155F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bombs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Deliberate malfunction that causes harm</a:t>
            </a:r>
          </a:p>
          <a:p>
            <a:r>
              <a:rPr lang="en-US" altLang="en-US"/>
              <a:t>Time bombs</a:t>
            </a:r>
          </a:p>
          <a:p>
            <a:pPr lvl="1"/>
            <a:r>
              <a:rPr lang="en-US" altLang="en-US"/>
              <a:t>Malfunction on a given date and time</a:t>
            </a:r>
          </a:p>
          <a:p>
            <a:r>
              <a:rPr lang="en-US" altLang="en-US"/>
              <a:t>Event bombs</a:t>
            </a:r>
          </a:p>
          <a:p>
            <a:pPr lvl="1"/>
            <a:r>
              <a:rPr lang="en-US" altLang="en-US"/>
              <a:t>Malfunction on a specific event</a:t>
            </a:r>
          </a:p>
          <a:p>
            <a:r>
              <a:rPr lang="en-US" altLang="en-US"/>
              <a:t>Logic bomb countermeasures</a:t>
            </a:r>
          </a:p>
          <a:p>
            <a:pPr lvl="1"/>
            <a:r>
              <a:rPr lang="en-US" altLang="en-US"/>
              <a:t>Software source code review, external audits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6644E3-3F7E-4F19-865B-8D2691472FFB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Security in the Software Development Life Cycle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the Software Development Life Cycle (SDLC)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SDLC</a:t>
            </a:r>
          </a:p>
          <a:p>
            <a:pPr lvl="1"/>
            <a:r>
              <a:rPr lang="en-US" altLang="en-US"/>
              <a:t>The entire collection of processes used </a:t>
            </a:r>
            <a:br>
              <a:rPr lang="en-US" altLang="en-US"/>
            </a:br>
            <a:r>
              <a:rPr lang="en-US" altLang="en-US"/>
              <a:t>to design, develop, test, implement, </a:t>
            </a:r>
            <a:br>
              <a:rPr lang="en-US" altLang="en-US"/>
            </a:br>
            <a:r>
              <a:rPr lang="en-US" altLang="en-US"/>
              <a:t>and maintain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2C2846-2060-4B8D-B65A-5FD0D5EB2FA5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the Software Development Life Cycle (cont.)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must be included in each </a:t>
            </a:r>
            <a:br>
              <a:rPr lang="en-US" altLang="en-US"/>
            </a:br>
            <a:r>
              <a:rPr lang="en-US" altLang="en-US"/>
              <a:t>step of the SDLC</a:t>
            </a:r>
          </a:p>
          <a:p>
            <a:pPr lvl="1"/>
            <a:r>
              <a:rPr lang="en-US" altLang="en-US"/>
              <a:t>Conceptual</a:t>
            </a:r>
          </a:p>
          <a:p>
            <a:pPr lvl="1"/>
            <a:r>
              <a:rPr lang="en-US" altLang="en-US"/>
              <a:t>Requirements and specifications development</a:t>
            </a:r>
          </a:p>
          <a:p>
            <a:pPr lvl="1"/>
            <a:r>
              <a:rPr lang="en-US" altLang="en-US"/>
              <a:t>Application design</a:t>
            </a:r>
          </a:p>
          <a:p>
            <a:pPr lvl="1"/>
            <a:r>
              <a:rPr lang="en-US" altLang="en-US"/>
              <a:t>Threat risk modeling</a:t>
            </a:r>
          </a:p>
          <a:p>
            <a:pPr lvl="1"/>
            <a:r>
              <a:rPr lang="en-US" altLang="en-US"/>
              <a:t>Coding</a:t>
            </a:r>
          </a:p>
          <a:p>
            <a:pPr lvl="1"/>
            <a:r>
              <a:rPr lang="en-US" altLang="en-US"/>
              <a:t>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376D34-A945-44E1-AD76-3E534EB8ED32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the conceptual stage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Presence of sensitive information must be identified</a:t>
            </a:r>
          </a:p>
          <a:p>
            <a:r>
              <a:rPr lang="en-US" altLang="en-US"/>
              <a:t>Information flows</a:t>
            </a:r>
          </a:p>
          <a:p>
            <a:r>
              <a:rPr lang="en-US" altLang="en-US"/>
              <a:t>Access controls (users, administrators, third parties)</a:t>
            </a:r>
          </a:p>
          <a:p>
            <a:r>
              <a:rPr lang="en-US" altLang="en-US"/>
              <a:t>Regulatory requirements</a:t>
            </a:r>
          </a:p>
          <a:p>
            <a:r>
              <a:rPr lang="en-US" altLang="en-US"/>
              <a:t>Application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2FF045-B577-4370-B543-61EE7BA40621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Security application requirements and specifications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detail of the software should be specified, down to individual input forms and fields</a:t>
            </a:r>
          </a:p>
          <a:p>
            <a:r>
              <a:rPr lang="en-US" altLang="en-US"/>
              <a:t>Security requirements</a:t>
            </a:r>
          </a:p>
          <a:p>
            <a:pPr lvl="1"/>
            <a:r>
              <a:rPr lang="en-US" altLang="en-US"/>
              <a:t>Roles, access controls, audit logging, configuration management</a:t>
            </a:r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96733D-B4D1-456E-B494-FD7A51244631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application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Adhere to all requirements and specifications</a:t>
            </a:r>
          </a:p>
          <a:p>
            <a:r>
              <a:rPr lang="en-US" altLang="en-US"/>
              <a:t>Published design documents</a:t>
            </a:r>
          </a:p>
          <a:p>
            <a:r>
              <a:rPr lang="en-US" altLang="en-US"/>
              <a:t>Design reviews</a:t>
            </a:r>
          </a:p>
          <a:p>
            <a:pPr lvl="1"/>
            <a:r>
              <a:rPr lang="en-US" altLang="en-US"/>
              <a:t>Reviewed by all stakeholders including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D712ED-2D24-47D8-8CDC-305BE921F257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4419600" cy="4572000"/>
          </a:xfrm>
        </p:spPr>
        <p:txBody>
          <a:bodyPr/>
          <a:lstStyle/>
          <a:p>
            <a:r>
              <a:rPr lang="en-US" altLang="en-US" sz="2800"/>
              <a:t>Standalone programs that are part of </a:t>
            </a:r>
            <a:br>
              <a:rPr lang="en-US" altLang="en-US" sz="2800"/>
            </a:br>
            <a:r>
              <a:rPr lang="en-US" altLang="en-US" sz="2800"/>
              <a:t>a larger application</a:t>
            </a:r>
          </a:p>
          <a:p>
            <a:r>
              <a:rPr lang="en-US" altLang="en-US" sz="2800"/>
              <a:t>Examples:</a:t>
            </a:r>
          </a:p>
          <a:p>
            <a:pPr lvl="1"/>
            <a:r>
              <a:rPr lang="en-US" altLang="en-US" sz="2000"/>
              <a:t>Anti-virus</a:t>
            </a:r>
          </a:p>
          <a:p>
            <a:pPr lvl="1"/>
            <a:r>
              <a:rPr lang="en-US" altLang="en-US" sz="2000"/>
              <a:t>Patch management</a:t>
            </a:r>
          </a:p>
          <a:p>
            <a:pPr lvl="1"/>
            <a:r>
              <a:rPr lang="en-US" altLang="en-US" sz="2000"/>
              <a:t>Configuration management</a:t>
            </a:r>
          </a:p>
          <a:p>
            <a:pPr lvl="1"/>
            <a:r>
              <a:rPr lang="en-US" altLang="en-US" sz="2000"/>
              <a:t>Windows 7's "Network discovery" agent</a:t>
            </a:r>
          </a:p>
        </p:txBody>
      </p:sp>
      <p:pic>
        <p:nvPicPr>
          <p:cNvPr id="18436" name="Picture 6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7338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1E244F-F285-47AE-8153-ECC4EB81C508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Threat risk modeling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threats and risks prior to development</a:t>
            </a:r>
          </a:p>
          <a:p>
            <a:r>
              <a:rPr lang="en-US" altLang="en-US"/>
              <a:t>Possible changes to specs, req’s, or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FF6EE2-119B-4908-92CA-24FD85559123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application coding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Develop safe code</a:t>
            </a:r>
          </a:p>
          <a:p>
            <a:pPr lvl="1"/>
            <a:r>
              <a:rPr lang="en-US" altLang="en-US"/>
              <a:t>Free of common vulnerabilities</a:t>
            </a:r>
          </a:p>
          <a:p>
            <a:r>
              <a:rPr lang="en-US" altLang="en-US"/>
              <a:t>Use safe libraries that include safe functions for input validation</a:t>
            </a:r>
          </a:p>
          <a:p>
            <a:r>
              <a:rPr lang="en-US" altLang="en-US"/>
              <a:t>1-10-100 rule</a:t>
            </a:r>
          </a:p>
          <a:p>
            <a:pPr lvl="1"/>
            <a:r>
              <a:rPr lang="en-US" altLang="en-US"/>
              <a:t>It costs 10 times as much to secure an application after it has been developed</a:t>
            </a:r>
          </a:p>
          <a:p>
            <a:pPr lvl="1"/>
            <a:r>
              <a:rPr lang="en-US" altLang="en-US"/>
              <a:t>It costs 100 times as much to secure an application after it has been implemented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4C1041-4169-490E-BED6-3EA403F93945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OWASP Top Ten Web Application Risks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1676400" cy="1219200"/>
          </a:xfrm>
        </p:spPr>
        <p:txBody>
          <a:bodyPr/>
          <a:lstStyle/>
          <a:p>
            <a:r>
              <a:rPr lang="en-US" altLang="en-US"/>
              <a:t>Link Ch 6d</a:t>
            </a:r>
          </a:p>
        </p:txBody>
      </p:sp>
      <p:pic>
        <p:nvPicPr>
          <p:cNvPr id="57348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>
            <a:fillRect/>
          </a:stretch>
        </p:blipFill>
        <p:spPr bwMode="auto">
          <a:xfrm>
            <a:off x="2667000" y="1676400"/>
            <a:ext cx="4876800" cy="46767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7C02C9-CD1E-4747-889F-624B4A35A8F1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Great OWASP Presentation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Linked as an extra lecture on my CNIT 125 page</a:t>
            </a:r>
          </a:p>
        </p:txBody>
      </p:sp>
      <p:pic>
        <p:nvPicPr>
          <p:cNvPr id="58372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6550"/>
            <a:ext cx="5400675" cy="39052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5371E0-9E7B-46BB-B7D9-BD79C56BDB42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testing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Testing should verify correct coding of </a:t>
            </a:r>
            <a:br>
              <a:rPr lang="en-US" altLang="en-US"/>
            </a:br>
            <a:r>
              <a:rPr lang="en-US" altLang="en-US"/>
              <a:t>every requirement and specification</a:t>
            </a:r>
          </a:p>
          <a:p>
            <a:r>
              <a:rPr lang="en-US" altLang="en-US"/>
              <a:t>Use vulnerability scanners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FCC78D-D239-46E4-B572-0E06C3C10BD9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 the SDLC itself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Source code access control</a:t>
            </a:r>
          </a:p>
          <a:p>
            <a:pPr lvl="1"/>
            <a:r>
              <a:rPr lang="en-US" altLang="en-US" sz="2000"/>
              <a:t>Protect source code</a:t>
            </a:r>
          </a:p>
          <a:p>
            <a:pPr lvl="2"/>
            <a:r>
              <a:rPr lang="en-US" altLang="en-US" sz="2000"/>
              <a:t>Don't trust it to remain secret, though</a:t>
            </a:r>
          </a:p>
          <a:p>
            <a:pPr lvl="1"/>
            <a:r>
              <a:rPr lang="en-US" altLang="en-US" sz="2000"/>
              <a:t>Record version changes</a:t>
            </a:r>
          </a:p>
          <a:p>
            <a:r>
              <a:rPr lang="en-US" altLang="en-US" sz="2800"/>
              <a:t>Protection of software development and testing tools</a:t>
            </a:r>
          </a:p>
          <a:p>
            <a:pPr lvl="1"/>
            <a:r>
              <a:rPr lang="en-US" altLang="en-US" sz="2000"/>
              <a:t>Protect from unauthorized modifications</a:t>
            </a:r>
          </a:p>
          <a:p>
            <a:r>
              <a:rPr lang="en-US" altLang="en-US" sz="2800"/>
              <a:t>Protection of software development systems</a:t>
            </a:r>
          </a:p>
          <a:p>
            <a:pPr lvl="1"/>
            <a:r>
              <a:rPr lang="en-US" altLang="en-US" sz="2000"/>
              <a:t>Prevent introduction of malware, back doors, </a:t>
            </a:r>
            <a:br>
              <a:rPr lang="en-US" altLang="en-US" sz="2000"/>
            </a:br>
            <a:r>
              <a:rPr lang="en-US" altLang="en-US" sz="2000"/>
              <a:t>logic bombs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0221B1-4249-41B9-A314-9D8AE8EA4289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Application Environment and Security Controls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Controls that must be present in a developed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Authentication</a:t>
            </a:r>
          </a:p>
          <a:p>
            <a:pPr lvl="1"/>
            <a:r>
              <a:rPr lang="en-US" altLang="en-US"/>
              <a:t>Limiting access to only legitimate, approved users</a:t>
            </a:r>
          </a:p>
          <a:p>
            <a:r>
              <a:rPr lang="en-US" altLang="en-US"/>
              <a:t>Authorization</a:t>
            </a:r>
          </a:p>
          <a:p>
            <a:pPr lvl="1"/>
            <a:r>
              <a:rPr lang="en-US" altLang="en-US"/>
              <a:t>Limiting access only to approved functions </a:t>
            </a:r>
            <a:br>
              <a:rPr lang="en-US" altLang="en-US"/>
            </a:br>
            <a:r>
              <a:rPr lang="en-US" altLang="en-US"/>
              <a:t>and data</a:t>
            </a:r>
          </a:p>
          <a:p>
            <a:r>
              <a:rPr lang="en-US" altLang="en-US"/>
              <a:t>Audit logging</a:t>
            </a:r>
          </a:p>
          <a:p>
            <a:pPr lvl="1"/>
            <a:r>
              <a:rPr lang="en-US" altLang="en-US"/>
              <a:t>Logging of all actions in the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C5F4C9-D500-40EF-837C-5C849F9CFAED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Databases and Data Warehouses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Concepts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</a:t>
            </a:r>
          </a:p>
          <a:p>
            <a:pPr lvl="1"/>
            <a:r>
              <a:rPr lang="en-US" altLang="en-US"/>
              <a:t>Ordered collection of data, such as employee records</a:t>
            </a:r>
          </a:p>
          <a:p>
            <a:r>
              <a:rPr lang="en-US" altLang="en-US"/>
              <a:t>Data Warehouse</a:t>
            </a:r>
          </a:p>
          <a:p>
            <a:pPr lvl="1"/>
            <a:r>
              <a:rPr lang="en-US" altLang="en-US"/>
              <a:t>A database used for decision support and research</a:t>
            </a:r>
          </a:p>
          <a:p>
            <a:pPr lvl="1"/>
            <a:r>
              <a:rPr lang="en-US" altLang="en-US"/>
              <a:t>May contain all customer transactions</a:t>
            </a:r>
          </a:p>
          <a:p>
            <a:pPr lvl="1"/>
            <a:r>
              <a:rPr lang="en-US" altLang="en-US"/>
              <a:t>Business intelligence tools analyze the data to find trends</a:t>
            </a:r>
          </a:p>
          <a:p>
            <a:pPr lvl="1"/>
            <a:r>
              <a:rPr lang="en-US" altLang="en-US"/>
              <a:t>Example: Google's ad-targeting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6FD9D3-038E-4442-B3D3-5E5BD909AD0C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Applets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810000" cy="4572000"/>
          </a:xfrm>
        </p:spPr>
        <p:txBody>
          <a:bodyPr/>
          <a:lstStyle/>
          <a:p>
            <a:r>
              <a:rPr lang="en-US" altLang="en-US"/>
              <a:t>Software programs that run within the </a:t>
            </a:r>
            <a:br>
              <a:rPr lang="en-US" altLang="en-US"/>
            </a:br>
            <a:r>
              <a:rPr lang="en-US" altLang="en-US"/>
              <a:t>context of another program</a:t>
            </a:r>
          </a:p>
          <a:p>
            <a:r>
              <a:rPr lang="en-US" altLang="en-US"/>
              <a:t>Example: media players within browser</a:t>
            </a:r>
          </a:p>
        </p:txBody>
      </p:sp>
      <p:pic>
        <p:nvPicPr>
          <p:cNvPr id="19460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933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BC95BB-656D-4DC5-AC4F-BA932293CE84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Architectures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r>
              <a:rPr lang="en-US" altLang="en-US"/>
              <a:t>Hierarchical databases: tree structure like DNS (no longer produced)</a:t>
            </a:r>
          </a:p>
          <a:p>
            <a:r>
              <a:rPr lang="en-US" altLang="en-US"/>
              <a:t>Network databases: complex tree structure (no longer produced)</a:t>
            </a:r>
          </a:p>
          <a:p>
            <a:r>
              <a:rPr lang="en-US" altLang="en-US"/>
              <a:t>Object-oriented databases: OO, methods stored with data</a:t>
            </a:r>
          </a:p>
          <a:p>
            <a:pPr lvl="1"/>
            <a:r>
              <a:rPr lang="en-US" altLang="en-US"/>
              <a:t>Not common yet, see link Ch 3e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A0833B-61A7-47A0-BB72-DD1523664975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Architectures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r>
              <a:rPr lang="en-US" altLang="en-US"/>
              <a:t>Distributed databases: physically distributed, any type</a:t>
            </a:r>
          </a:p>
          <a:p>
            <a:r>
              <a:rPr lang="en-US" altLang="en-US"/>
              <a:t>Relational databases (RDBMS): in widest use today</a:t>
            </a:r>
          </a:p>
          <a:p>
            <a:pPr lvl="1"/>
            <a:r>
              <a:rPr lang="en-US" altLang="en-US"/>
              <a:t>Data is stored in </a:t>
            </a:r>
            <a:r>
              <a:rPr lang="en-US" altLang="en-US" b="1"/>
              <a:t>tables</a:t>
            </a:r>
            <a:r>
              <a:rPr lang="en-US" altLang="en-US"/>
              <a:t>, </a:t>
            </a:r>
            <a:r>
              <a:rPr lang="en-US" altLang="en-US" b="1"/>
              <a:t>records </a:t>
            </a:r>
            <a:r>
              <a:rPr lang="en-US" altLang="en-US"/>
              <a:t>and </a:t>
            </a:r>
            <a:r>
              <a:rPr lang="en-US" altLang="en-US" b="1"/>
              <a:t>fields</a:t>
            </a:r>
            <a:endParaRPr lang="en-US" altLang="en-US"/>
          </a:p>
          <a:p>
            <a:pPr lvl="1"/>
            <a:r>
              <a:rPr lang="en-US" altLang="en-US"/>
              <a:t>Tables have </a:t>
            </a:r>
            <a:r>
              <a:rPr lang="en-US" altLang="en-US" b="1"/>
              <a:t>relationships</a:t>
            </a:r>
            <a:endParaRPr lang="en-US" altLang="en-US"/>
          </a:p>
          <a:p>
            <a:pPr lvl="1"/>
            <a:r>
              <a:rPr lang="en-US" altLang="en-US"/>
              <a:t>Oracle, SQL Server, DB2, MySQL,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943DBF-5480-47DB-92CB-35F92EF29829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Transactions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Records retrieval</a:t>
            </a:r>
          </a:p>
          <a:p>
            <a:r>
              <a:rPr lang="en-US" altLang="en-US"/>
              <a:t>Records update</a:t>
            </a:r>
          </a:p>
          <a:p>
            <a:r>
              <a:rPr lang="en-US" altLang="en-US"/>
              <a:t>Records creation</a:t>
            </a:r>
          </a:p>
          <a:p>
            <a:r>
              <a:rPr lang="en-US" altLang="en-US"/>
              <a:t>Transactional integrity</a:t>
            </a:r>
          </a:p>
          <a:p>
            <a:pPr lvl="1"/>
            <a:r>
              <a:rPr lang="en-US" altLang="en-US"/>
              <a:t>Nested or complex transactions executed as a unit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Begin work… &lt;transactions&gt; …end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4F5009-7025-495E-AD8A-B0127E924255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Security Controls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Access controls</a:t>
            </a:r>
          </a:p>
          <a:p>
            <a:pPr lvl="1"/>
            <a:r>
              <a:rPr lang="en-US" altLang="en-US"/>
              <a:t>Userids, passwords</a:t>
            </a:r>
          </a:p>
          <a:p>
            <a:pPr lvl="1"/>
            <a:r>
              <a:rPr lang="en-US" altLang="en-US"/>
              <a:t>Table / row / field level access control</a:t>
            </a:r>
          </a:p>
          <a:p>
            <a:pPr lvl="1"/>
            <a:r>
              <a:rPr lang="en-US" altLang="en-US"/>
              <a:t>Read-only or read/write</a:t>
            </a:r>
          </a:p>
          <a:p>
            <a:r>
              <a:rPr lang="en-US" altLang="en-US"/>
              <a:t>Views</a:t>
            </a:r>
          </a:p>
          <a:p>
            <a:pPr lvl="1"/>
            <a:r>
              <a:rPr lang="en-US" altLang="en-US"/>
              <a:t>Virtual tables that are a subset of individual </a:t>
            </a:r>
            <a:br>
              <a:rPr lang="en-US" altLang="en-US"/>
            </a:br>
            <a:r>
              <a:rPr lang="en-US" altLang="en-US"/>
              <a:t>tables, or a “join” between tables</a:t>
            </a:r>
          </a:p>
          <a:p>
            <a:pPr lvl="1"/>
            <a:r>
              <a:rPr lang="en-US" altLang="en-US"/>
              <a:t>Permission given to views just like </a:t>
            </a:r>
            <a:br>
              <a:rPr lang="en-US" altLang="en-US"/>
            </a:br>
            <a:r>
              <a:rPr lang="en-US" altLang="en-US"/>
              <a:t>“real”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1DD5B7-FE86-4489-8049-42F0E0A1438F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Client-server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Separate programs on clients and servers communicate via networks and work together</a:t>
            </a:r>
          </a:p>
          <a:p>
            <a:pPr lvl="1"/>
            <a:r>
              <a:rPr lang="en-US" altLang="en-US"/>
              <a:t>Client can be weak, even a "thin client" with no hard drive</a:t>
            </a:r>
          </a:p>
          <a:p>
            <a:pPr lvl="1"/>
            <a:r>
              <a:rPr lang="en-US" altLang="en-US"/>
              <a:t>Example: Client tools connect to database on server</a:t>
            </a:r>
          </a:p>
          <a:p>
            <a:pPr lvl="2"/>
            <a:r>
              <a:rPr lang="en-US" altLang="en-US"/>
              <a:t>Connection protocols: ODBC or Oracle's Net8 (called SQL*Net prior to Oracle8) </a:t>
            </a:r>
          </a:p>
          <a:p>
            <a:pPr lvl="1"/>
            <a:r>
              <a:rPr lang="en-US" altLang="en-US"/>
              <a:t>Few developed now but many are in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316BB1-30FB-4197-B227-854B28D61E58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Software components run on several systems</a:t>
            </a:r>
          </a:p>
          <a:p>
            <a:pPr lvl="1"/>
            <a:r>
              <a:rPr lang="en-US" altLang="en-US"/>
              <a:t>User workstations, application server, records server, mapping server, databases…</a:t>
            </a:r>
          </a:p>
          <a:p>
            <a:r>
              <a:rPr lang="en-US" altLang="en-US"/>
              <a:t>Two-tier, three-tier, multi-tier</a:t>
            </a:r>
          </a:p>
          <a:p>
            <a:r>
              <a:rPr lang="en-US" altLang="en-US"/>
              <a:t>Reasons: scalability, performance, geographical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4D2223-47CC-4E6B-83CC-EE7C1F99D986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Applications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6781800" cy="4572000"/>
          </a:xfrm>
        </p:spPr>
        <p:txBody>
          <a:bodyPr/>
          <a:lstStyle/>
          <a:p>
            <a:r>
              <a:rPr lang="en-US" altLang="en-US"/>
              <a:t>Web browser as client, application server </a:t>
            </a:r>
            <a:br>
              <a:rPr lang="en-US" altLang="en-US"/>
            </a:br>
            <a:r>
              <a:rPr lang="en-US" altLang="en-US"/>
              <a:t>back-end</a:t>
            </a:r>
          </a:p>
          <a:p>
            <a:r>
              <a:rPr lang="en-US" altLang="en-US"/>
              <a:t>Client software nearly universal</a:t>
            </a:r>
          </a:p>
          <a:p>
            <a:r>
              <a:rPr lang="en-US" altLang="en-US"/>
              <a:t>Application software centralized</a:t>
            </a:r>
          </a:p>
          <a:p>
            <a:r>
              <a:rPr lang="en-US" altLang="en-US"/>
              <a:t>Immensely popular and important</a:t>
            </a:r>
          </a:p>
          <a:p>
            <a:pPr lvl="1"/>
            <a:r>
              <a:rPr lang="en-US" altLang="en-US"/>
              <a:t>OWASP (Open Web Application Security Project) link Ch 3a</a:t>
            </a:r>
          </a:p>
        </p:txBody>
      </p:sp>
      <p:pic>
        <p:nvPicPr>
          <p:cNvPr id="22532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14800"/>
            <a:ext cx="13430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36F31E-0C57-40B4-BE07-E8C05AA56CDA}" type="slidenum">
              <a:rPr lang="en-US" altLang="fr-FR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fr-FR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Application Models and Technologies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Default Design">
  <a:themeElements>
    <a:clrScheme name="10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1266</Words>
  <Application>Microsoft Office PowerPoint</Application>
  <PresentationFormat>Affichage à l'écran (4:3)</PresentationFormat>
  <Paragraphs>324</Paragraphs>
  <Slides>53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53</vt:i4>
      </vt:variant>
    </vt:vector>
  </HeadingPairs>
  <TitlesOfParts>
    <vt:vector size="59" baseType="lpstr">
      <vt:lpstr>Times New Roman</vt:lpstr>
      <vt:lpstr>Arial</vt:lpstr>
      <vt:lpstr>Courier New</vt:lpstr>
      <vt:lpstr>3_Default Design</vt:lpstr>
      <vt:lpstr>10_Default Design</vt:lpstr>
      <vt:lpstr>Clarity</vt:lpstr>
      <vt:lpstr>Présentation PowerPoint</vt:lpstr>
      <vt:lpstr>Objectives</vt:lpstr>
      <vt:lpstr>Types of Applications</vt:lpstr>
      <vt:lpstr>Agents</vt:lpstr>
      <vt:lpstr>Applets</vt:lpstr>
      <vt:lpstr>Client-server</vt:lpstr>
      <vt:lpstr>Distributed</vt:lpstr>
      <vt:lpstr>Web Applications</vt:lpstr>
      <vt:lpstr>Application Models and Technologies</vt:lpstr>
      <vt:lpstr>Application Models and Technologies</vt:lpstr>
      <vt:lpstr>Control Flow Languages</vt:lpstr>
      <vt:lpstr>Structured Languages</vt:lpstr>
      <vt:lpstr>Object Oriented Languages</vt:lpstr>
      <vt:lpstr>Knowledge Based Applications</vt:lpstr>
      <vt:lpstr>Knowledge Based  Applications (cont.)</vt:lpstr>
      <vt:lpstr>Threats to Applications</vt:lpstr>
      <vt:lpstr>Reasons for attacks</vt:lpstr>
      <vt:lpstr>Buffer overflow attacks</vt:lpstr>
      <vt:lpstr>Buffer overflow attack countermeasures</vt:lpstr>
      <vt:lpstr>Malicious software</vt:lpstr>
      <vt:lpstr>Types of malware</vt:lpstr>
      <vt:lpstr>Types of malware (cont.) </vt:lpstr>
      <vt:lpstr>Types of malware (cont.)</vt:lpstr>
      <vt:lpstr>Malware countermeasures</vt:lpstr>
      <vt:lpstr>Input attacks</vt:lpstr>
      <vt:lpstr>Vulnerability Scanners?</vt:lpstr>
      <vt:lpstr>Object reuse</vt:lpstr>
      <vt:lpstr>Présentation PowerPoint</vt:lpstr>
      <vt:lpstr>Mobile code</vt:lpstr>
      <vt:lpstr>Mobile code countermeasures</vt:lpstr>
      <vt:lpstr>Social engineering</vt:lpstr>
      <vt:lpstr>Back door / maintenance hook</vt:lpstr>
      <vt:lpstr>Logic bombs</vt:lpstr>
      <vt:lpstr>Security in the Software Development Life Cycle</vt:lpstr>
      <vt:lpstr>Security in the Software Development Life Cycle (SDLC)</vt:lpstr>
      <vt:lpstr>Security in the Software Development Life Cycle (cont.)</vt:lpstr>
      <vt:lpstr>Security in the conceptual stage</vt:lpstr>
      <vt:lpstr>Security application requirements and specifications</vt:lpstr>
      <vt:lpstr>Security in application design</vt:lpstr>
      <vt:lpstr>Threat risk modeling</vt:lpstr>
      <vt:lpstr>Security in application coding</vt:lpstr>
      <vt:lpstr>OWASP Top Ten Web Application Risks</vt:lpstr>
      <vt:lpstr>Great OWASP Presentation</vt:lpstr>
      <vt:lpstr>Security in testing</vt:lpstr>
      <vt:lpstr>Protect the SDLC itself</vt:lpstr>
      <vt:lpstr>Application Environment and Security Controls</vt:lpstr>
      <vt:lpstr>Controls that must be present in a developed application</vt:lpstr>
      <vt:lpstr>Databases and Data Warehouses</vt:lpstr>
      <vt:lpstr>Database Concepts</vt:lpstr>
      <vt:lpstr>Database Architectures</vt:lpstr>
      <vt:lpstr>Database Architectures (cont.)</vt:lpstr>
      <vt:lpstr>Database Transactions</vt:lpstr>
      <vt:lpstr>Database Security Controls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 Guide to Security Essentials, Ch4</dc:title>
  <dc:creator>Peter Gregory, CISA, CISSP</dc:creator>
  <cp:lastModifiedBy>galdan moulinneuf</cp:lastModifiedBy>
  <cp:revision>151</cp:revision>
  <dcterms:created xsi:type="dcterms:W3CDTF">2003-01-06T19:04:50Z</dcterms:created>
  <dcterms:modified xsi:type="dcterms:W3CDTF">2017-01-05T02:37:20Z</dcterms:modified>
</cp:coreProperties>
</file>