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40" r:id="rId1"/>
    <p:sldMasterId id="2147484446" r:id="rId2"/>
    <p:sldMasterId id="2147484678" r:id="rId3"/>
  </p:sldMasterIdLst>
  <p:notesMasterIdLst>
    <p:notesMasterId r:id="rId47"/>
  </p:notesMasterIdLst>
  <p:handoutMasterIdLst>
    <p:handoutMasterId r:id="rId48"/>
  </p:handoutMasterIdLst>
  <p:sldIdLst>
    <p:sldId id="319" r:id="rId4"/>
    <p:sldId id="400" r:id="rId5"/>
    <p:sldId id="361" r:id="rId6"/>
    <p:sldId id="362" r:id="rId7"/>
    <p:sldId id="363" r:id="rId8"/>
    <p:sldId id="364" r:id="rId9"/>
    <p:sldId id="365"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401" r:id="rId32"/>
    <p:sldId id="402" r:id="rId33"/>
    <p:sldId id="403" r:id="rId34"/>
    <p:sldId id="388" r:id="rId35"/>
    <p:sldId id="389" r:id="rId36"/>
    <p:sldId id="390" r:id="rId37"/>
    <p:sldId id="391" r:id="rId38"/>
    <p:sldId id="392" r:id="rId39"/>
    <p:sldId id="393" r:id="rId40"/>
    <p:sldId id="394" r:id="rId41"/>
    <p:sldId id="395" r:id="rId42"/>
    <p:sldId id="396" r:id="rId43"/>
    <p:sldId id="397" r:id="rId44"/>
    <p:sldId id="398" r:id="rId45"/>
    <p:sldId id="399"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132" autoAdjust="0"/>
    <p:restoredTop sz="81250" autoAdjust="0"/>
  </p:normalViewPr>
  <p:slideViewPr>
    <p:cSldViewPr>
      <p:cViewPr varScale="1">
        <p:scale>
          <a:sx n="73" d="100"/>
          <a:sy n="73" d="100"/>
        </p:scale>
        <p:origin x="1341"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6F0AA040-64CB-43F9-9CD6-9753062D649E}" type="datetimeFigureOut">
              <a:rPr lang="en-US"/>
              <a:pPr>
                <a:defRPr/>
              </a:pPr>
              <a:t>1/5/2017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6A28857-46D6-4BAA-9604-44FDB2A4244F}" type="slidenum">
              <a:rPr lang="en-US" altLang="fr-FR"/>
              <a:pPr/>
              <a:t>‹N°›</a:t>
            </a:fld>
            <a:endParaRPr lang="en-US"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F99EDD6-7272-4BB3-850F-119A6D2F223D}" type="datetimeFigureOut">
              <a:rPr lang="en-US"/>
              <a:pPr>
                <a:defRPr/>
              </a:pPr>
              <a:t>1/5/2017</a:t>
            </a:fld>
            <a:endParaRPr lang="en-US" dirty="0"/>
          </a:p>
        </p:txBody>
      </p:sp>
      <p:sp>
        <p:nvSpPr>
          <p:cNvPr id="593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40460A4-B50D-42A3-9EF3-9BC7F254CDE8}"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85C3514-B711-46E1-A51E-71545461C658}"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3A726B5-052E-486D-89D7-26E92A7F960D}" type="slidenum">
              <a:rPr lang="en-US" altLang="en-US">
                <a:solidFill>
                  <a:srgbClr val="000000"/>
                </a:solidFill>
                <a:latin typeface="Times New Roman" panose="02020603050405020304" pitchFamily="18" charset="0"/>
              </a:rPr>
              <a:pPr eaLnBrk="1" hangingPunct="1">
                <a:spcBef>
                  <a:spcPct val="0"/>
                </a:spcBef>
              </a:pPr>
              <a:t>10</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B4D6EBB-8088-45CE-B02B-02AF9EA92B00}" type="slidenum">
              <a:rPr lang="en-US" altLang="en-US">
                <a:solidFill>
                  <a:srgbClr val="000000"/>
                </a:solidFill>
                <a:latin typeface="Times New Roman" panose="02020603050405020304" pitchFamily="18" charset="0"/>
              </a:rPr>
              <a:pPr eaLnBrk="1" hangingPunct="1">
                <a:spcBef>
                  <a:spcPct val="0"/>
                </a:spcBef>
              </a:pPr>
              <a:t>11</a:t>
            </a:fld>
            <a:endParaRPr lang="en-US" altLang="en-US">
              <a:solidFill>
                <a:srgbClr val="000000"/>
              </a:solidFill>
              <a:latin typeface="Times New Roman" panose="02020603050405020304" pitchFamily="18"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Mantraps</a:t>
            </a:r>
          </a:p>
          <a:p>
            <a:pPr eaLnBrk="1" hangingPunct="1"/>
            <a:r>
              <a:rPr lang="en-US" altLang="en-US"/>
              <a:t>A mantrap is a small enclosure that has an entry point and a different exit point. </a:t>
            </a:r>
          </a:p>
          <a:p>
            <a:pPr eaLnBrk="1" hangingPunct="1"/>
            <a:r>
              <a:rPr lang="en-US" altLang="en-US"/>
              <a:t>The individual entering the facility, area, or room, enters the mantrap, requests access through some form of electronic or biometric lock and key, and if verified, is allowed to exit the mantrap into the facility. </a:t>
            </a:r>
          </a:p>
          <a:p>
            <a:pPr eaLnBrk="1" hangingPunct="1"/>
            <a:r>
              <a:rPr lang="en-US" altLang="en-US"/>
              <a:t>This is called a mantrap, because if the individual is denied entry, the mantrap does not allow exit until a security official overrides the automatic locks of the enclosure. </a:t>
            </a:r>
          </a:p>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C89B517-1A5D-45EF-8F5A-FB24D63A9170}" type="slidenum">
              <a:rPr lang="en-US" altLang="en-US">
                <a:solidFill>
                  <a:srgbClr val="000000"/>
                </a:solidFill>
                <a:latin typeface="Times New Roman" panose="02020603050405020304" pitchFamily="18" charset="0"/>
              </a:rPr>
              <a:pPr eaLnBrk="1" hangingPunct="1">
                <a:spcBef>
                  <a:spcPct val="0"/>
                </a:spcBef>
              </a:pPr>
              <a:t>12</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E88D346-1FCD-401C-9A8F-28E8BD35A6A5}" type="slidenum">
              <a:rPr lang="en-US" altLang="en-US">
                <a:solidFill>
                  <a:srgbClr val="000000"/>
                </a:solidFill>
                <a:latin typeface="Times New Roman" panose="02020603050405020304" pitchFamily="18" charset="0"/>
              </a:rPr>
              <a:pPr eaLnBrk="1" hangingPunct="1">
                <a:spcBef>
                  <a:spcPct val="0"/>
                </a:spcBef>
              </a:pPr>
              <a:t>13</a:t>
            </a:fld>
            <a:endParaRPr lang="en-US" altLang="en-US">
              <a:solidFill>
                <a:srgbClr val="000000"/>
              </a:solidFill>
              <a:latin typeface="Times New Roman" panose="02020603050405020304" pitchFamily="18" charset="0"/>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Electronic Monitoring</a:t>
            </a:r>
          </a:p>
          <a:p>
            <a:pPr eaLnBrk="1" hangingPunct="1"/>
            <a:r>
              <a:rPr lang="en-US" altLang="en-US"/>
              <a:t>Used to record events within a specific area or areas where other types of physical controls are not practical. </a:t>
            </a:r>
          </a:p>
          <a:p>
            <a:pPr eaLnBrk="1" hangingPunct="1"/>
            <a:r>
              <a:rPr lang="en-US" altLang="en-US"/>
              <a:t>Monitoring frequently uses cameras viewing individuals, while on the other end of these cameras are video cassette recorders and related machinery that captures the video feed.  </a:t>
            </a:r>
          </a:p>
          <a:p>
            <a:pPr eaLnBrk="1" hangingPunct="1"/>
            <a:r>
              <a:rPr lang="en-US" altLang="en-US"/>
              <a:t>These systems have drawbacks, as for the most part they are reactive and do not prevent access or prohibited activity.  </a:t>
            </a:r>
          </a:p>
          <a:p>
            <a:pPr eaLnBrk="1" hangingPunct="1"/>
            <a:r>
              <a:rPr lang="en-US" altLang="en-US"/>
              <a:t>Recorded monitoring requires an individual to review the information collected.</a:t>
            </a:r>
          </a:p>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B4A4ACC-7935-4623-9B0B-124B9AAD6B59}" type="slidenum">
              <a:rPr lang="en-US" altLang="en-US">
                <a:solidFill>
                  <a:srgbClr val="000000"/>
                </a:solidFill>
                <a:latin typeface="Times New Roman" panose="02020603050405020304" pitchFamily="18" charset="0"/>
              </a:rPr>
              <a:pPr eaLnBrk="1" hangingPunct="1">
                <a:spcBef>
                  <a:spcPct val="0"/>
                </a:spcBef>
              </a:pPr>
              <a:t>14</a:t>
            </a:fld>
            <a:endParaRPr lang="en-US" altLang="en-US">
              <a:solidFill>
                <a:srgbClr val="000000"/>
              </a:solidFill>
              <a:latin typeface="Times New Roman" panose="02020603050405020304" pitchFamily="18" charset="0"/>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Alarms and Alarm Systems</a:t>
            </a:r>
          </a:p>
          <a:p>
            <a:pPr eaLnBrk="1" hangingPunct="1"/>
            <a:r>
              <a:rPr lang="en-US" altLang="en-US"/>
              <a:t>Alarm systems notify appropriate individuals when a predetermined event or activity occurs.  </a:t>
            </a:r>
          </a:p>
          <a:p>
            <a:pPr eaLnBrk="1" hangingPunct="1"/>
            <a:r>
              <a:rPr lang="en-US" altLang="en-US"/>
              <a:t>This could be a fire, a break-in or intrusion, an environmental disturbance, such as flooding, or an interruption in services, such as a loss of power. </a:t>
            </a:r>
          </a:p>
          <a:p>
            <a:pPr eaLnBrk="1" hangingPunct="1"/>
            <a:r>
              <a:rPr lang="en-US" altLang="en-US"/>
              <a:t>Burglar alarm systems detect intrusions into unauthorized areas and notify either a local or remote security agency to react. </a:t>
            </a:r>
          </a:p>
          <a:p>
            <a:pPr eaLnBrk="1" hangingPunct="1"/>
            <a:r>
              <a:rPr lang="en-US" altLang="en-US"/>
              <a:t>These systems rely on a number of sensors that detect the intrusion: motion detectors, thermal detectors, glass breakage detectors, weight sensors, and contact sensors.  </a:t>
            </a:r>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D7AD459-B09F-469D-AAF5-CAFDBBDB671D}" type="slidenum">
              <a:rPr lang="en-US" altLang="en-US">
                <a:solidFill>
                  <a:srgbClr val="000000"/>
                </a:solidFill>
                <a:latin typeface="Times New Roman" panose="02020603050405020304" pitchFamily="18" charset="0"/>
              </a:rPr>
              <a:pPr eaLnBrk="1" hangingPunct="1">
                <a:spcBef>
                  <a:spcPct val="0"/>
                </a:spcBef>
              </a:pPr>
              <a:t>15</a:t>
            </a:fld>
            <a:endParaRPr lang="en-US" altLang="en-US">
              <a:solidFill>
                <a:srgbClr val="000000"/>
              </a:solidFill>
              <a:latin typeface="Times New Roman" panose="02020603050405020304" pitchFamily="18" charset="0"/>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Computer Rooms and Wiring Closets</a:t>
            </a:r>
          </a:p>
          <a:p>
            <a:pPr eaLnBrk="1" hangingPunct="1"/>
            <a:r>
              <a:rPr lang="en-US" altLang="en-US"/>
              <a:t>Computer rooms and wiring and communications closets are facilities that require special attention to ensure the confidentiality, integrity, and availability of information. </a:t>
            </a:r>
          </a:p>
          <a:p>
            <a:pPr eaLnBrk="1" hangingPunct="1"/>
            <a:r>
              <a:rPr lang="en-US" altLang="en-US"/>
              <a:t>Logical access controls are easily defeated if an attacker gains physical access to the computing equipment. </a:t>
            </a:r>
          </a:p>
          <a:p>
            <a:pPr eaLnBrk="1" hangingPunct="1"/>
            <a:r>
              <a:rPr lang="en-US" altLang="en-US"/>
              <a:t>Custodial staff are often the least scrutinized of employees and nonemployees who have access to offices. Yet custodians are given the greatest degree of unsupervised access. </a:t>
            </a:r>
          </a:p>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A3693D2-7257-448A-9F28-718B35444637}" type="slidenum">
              <a:rPr lang="en-US" altLang="en-US">
                <a:solidFill>
                  <a:srgbClr val="000000"/>
                </a:solidFill>
                <a:latin typeface="Times New Roman" panose="02020603050405020304" pitchFamily="18" charset="0"/>
              </a:rPr>
              <a:pPr eaLnBrk="1" hangingPunct="1">
                <a:spcBef>
                  <a:spcPct val="0"/>
                </a:spcBef>
              </a:pPr>
              <a:t>16</a:t>
            </a:fld>
            <a:endParaRPr lang="en-US" altLang="en-US">
              <a:solidFill>
                <a:srgbClr val="000000"/>
              </a:solidFill>
              <a:latin typeface="Times New Roman" panose="02020603050405020304" pitchFamily="18" charset="0"/>
            </a:endParaRPr>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Interior Walls and Doors</a:t>
            </a:r>
          </a:p>
          <a:p>
            <a:pPr eaLnBrk="1" hangingPunct="1"/>
            <a:r>
              <a:rPr lang="en-US" altLang="en-US"/>
              <a:t>The security of information assets can sometimes be compromised because of the construction of the walls and doors of the facility. </a:t>
            </a:r>
          </a:p>
          <a:p>
            <a:pPr eaLnBrk="1" hangingPunct="1"/>
            <a:r>
              <a:rPr lang="en-US" altLang="en-US"/>
              <a:t>The walls in a facility are typically: standard interior or firewall. </a:t>
            </a:r>
          </a:p>
          <a:p>
            <a:pPr eaLnBrk="1" hangingPunct="1"/>
            <a:r>
              <a:rPr lang="en-US" altLang="en-US"/>
              <a:t>All high-security areas, such as computer rooms and wiring closets, must have firewall-grade walls surrounding them.  </a:t>
            </a:r>
          </a:p>
          <a:p>
            <a:pPr eaLnBrk="1" hangingPunct="1"/>
            <a:r>
              <a:rPr lang="en-US" altLang="en-US"/>
              <a:t>This provides not only physical security from potential intruders but from fires as well.</a:t>
            </a:r>
          </a:p>
          <a:p>
            <a:pPr eaLnBrk="1" hangingPunct="1"/>
            <a:r>
              <a:rPr lang="en-US" altLang="en-US"/>
              <a:t>The doors that allow access into these types of secured rooms should also be evaluated.  </a:t>
            </a:r>
          </a:p>
          <a:p>
            <a:pPr eaLnBrk="1" hangingPunct="1"/>
            <a:r>
              <a:rPr lang="en-US" altLang="en-US"/>
              <a:t>Computer rooms and wiring closets can have push or crash bars installed. </a:t>
            </a:r>
          </a:p>
          <a:p>
            <a:pPr eaLnBrk="1" hangingPunct="1"/>
            <a:r>
              <a:rPr lang="en-US" altLang="en-US"/>
              <a:t>Such devices meet building codes but provide much higher levels of security than the standard door pull handle.</a:t>
            </a:r>
          </a:p>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D2A6174-6F55-4618-8393-57C38DA0DE3B}" type="slidenum">
              <a:rPr lang="en-US" altLang="en-US">
                <a:solidFill>
                  <a:srgbClr val="000000"/>
                </a:solidFill>
                <a:latin typeface="Times New Roman" panose="02020603050405020304" pitchFamily="18" charset="0"/>
              </a:rPr>
              <a:pPr eaLnBrk="1" hangingPunct="1">
                <a:spcBef>
                  <a:spcPct val="0"/>
                </a:spcBef>
              </a:pPr>
              <a:t>17</a:t>
            </a:fld>
            <a:endParaRPr lang="en-US" altLang="en-US">
              <a:solidFill>
                <a:srgbClr val="000000"/>
              </a:solidFill>
              <a:latin typeface="Times New Roman" panose="02020603050405020304" pitchFamily="18" charset="0"/>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Fire Safety</a:t>
            </a:r>
            <a:r>
              <a:rPr lang="en-US" altLang="en-US"/>
              <a:t> </a:t>
            </a:r>
          </a:p>
          <a:p>
            <a:pPr eaLnBrk="1" hangingPunct="1"/>
            <a:r>
              <a:rPr lang="en-US" altLang="en-US"/>
              <a:t>The most serious threat to physical security and  the safety of the people who work in the organization is the possibility of fire.  </a:t>
            </a:r>
          </a:p>
          <a:p>
            <a:pPr eaLnBrk="1" hangingPunct="1"/>
            <a:r>
              <a:rPr lang="en-US" altLang="en-US"/>
              <a:t>Fires account for more property damage, personal injury, and death than any other threat to physical security. </a:t>
            </a:r>
          </a:p>
          <a:p>
            <a:pPr eaLnBrk="1" hangingPunct="1"/>
            <a:r>
              <a:rPr lang="en-US" altLang="en-US"/>
              <a:t>As a result, it is imperative that physical security plans examine and implement strong measures to detect and respond to fires and fire hazards.</a:t>
            </a:r>
          </a:p>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C723480-D4A4-4684-9770-D085AC3E6F5E}" type="slidenum">
              <a:rPr lang="en-US" altLang="en-US">
                <a:solidFill>
                  <a:srgbClr val="000000"/>
                </a:solidFill>
                <a:latin typeface="Times New Roman" panose="02020603050405020304" pitchFamily="18" charset="0"/>
              </a:rPr>
              <a:pPr eaLnBrk="1" hangingPunct="1">
                <a:spcBef>
                  <a:spcPct val="0"/>
                </a:spcBef>
              </a:pPr>
              <a:t>18</a:t>
            </a:fld>
            <a:endParaRPr lang="en-US" altLang="en-US">
              <a:solidFill>
                <a:srgbClr val="000000"/>
              </a:solidFill>
              <a:latin typeface="Times New Roman" panose="02020603050405020304" pitchFamily="18" charset="0"/>
            </a:endParaRPr>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Fire Detection and Response</a:t>
            </a:r>
          </a:p>
          <a:p>
            <a:pPr eaLnBrk="1" hangingPunct="1"/>
            <a:r>
              <a:rPr lang="en-US" altLang="en-US"/>
              <a:t>Fire suppression systems are devices installed and maintained to detect and respond to a fire, potential fire, or combustion situation. </a:t>
            </a:r>
          </a:p>
          <a:p>
            <a:pPr eaLnBrk="1" hangingPunct="1"/>
            <a:r>
              <a:rPr lang="en-US" altLang="en-US"/>
              <a:t>These devices typically work to deny an environment of one of the three requirements for a fire to burn: temperature, fuel, and oxygen. </a:t>
            </a:r>
          </a:p>
          <a:p>
            <a:pPr eaLnBrk="1" hangingPunct="1"/>
            <a:r>
              <a:rPr lang="en-US" altLang="en-US"/>
              <a:t>Water and water mist systems reduce the temperature of the flame to extinguish it and to saturate some categories of fuels to prevent ignition. </a:t>
            </a:r>
          </a:p>
          <a:p>
            <a:pPr eaLnBrk="1" hangingPunct="1"/>
            <a:r>
              <a:rPr lang="en-US" altLang="en-US"/>
              <a:t>Carbon dioxide systems rob fire of its oxygen. </a:t>
            </a:r>
          </a:p>
          <a:p>
            <a:pPr eaLnBrk="1" hangingPunct="1"/>
            <a:r>
              <a:rPr lang="en-US" altLang="en-US"/>
              <a:t>Soda acid systems deny fire its fuel, preventing spreading. </a:t>
            </a:r>
          </a:p>
          <a:p>
            <a:pPr eaLnBrk="1" hangingPunct="1"/>
            <a:r>
              <a:rPr lang="en-US" altLang="en-US"/>
              <a:t>Gas-based systems disrupt the fire’s chemical reaction but leave enough oxygen for people to survive for a short time. </a:t>
            </a:r>
          </a:p>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F8C7005-03C9-4F0C-BC33-2DB28A2B6DDA}" type="slidenum">
              <a:rPr lang="en-US" altLang="en-US">
                <a:solidFill>
                  <a:srgbClr val="000000"/>
                </a:solidFill>
                <a:latin typeface="Times New Roman" panose="02020603050405020304" pitchFamily="18" charset="0"/>
              </a:rPr>
              <a:pPr eaLnBrk="1" hangingPunct="1">
                <a:spcBef>
                  <a:spcPct val="0"/>
                </a:spcBef>
              </a:pPr>
              <a:t>19</a:t>
            </a:fld>
            <a:endParaRPr lang="en-US" altLang="en-US">
              <a:solidFill>
                <a:srgbClr val="000000"/>
              </a:solidFill>
              <a:latin typeface="Times New Roman" panose="02020603050405020304" pitchFamily="18" charset="0"/>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Fire Detection </a:t>
            </a:r>
          </a:p>
          <a:p>
            <a:pPr eaLnBrk="1" hangingPunct="1"/>
            <a:r>
              <a:rPr lang="en-US" altLang="en-US"/>
              <a:t>Before a fire can be suppressed, it must be detected.</a:t>
            </a:r>
          </a:p>
          <a:p>
            <a:pPr eaLnBrk="1" hangingPunct="1"/>
            <a:r>
              <a:rPr lang="en-US" altLang="en-US"/>
              <a:t>Fire detection systems fall into two general categories: manual and automatic.  </a:t>
            </a:r>
          </a:p>
          <a:p>
            <a:pPr eaLnBrk="1" hangingPunct="1"/>
            <a:r>
              <a:rPr lang="en-US" altLang="en-US"/>
              <a:t>Manual fire detection systems include human responses, such as calling the fire department, as well as manually activated alarms, such as sprinklers and gaseous systems. </a:t>
            </a:r>
          </a:p>
          <a:p>
            <a:pPr eaLnBrk="1" hangingPunct="1"/>
            <a:r>
              <a:rPr lang="en-US" altLang="en-US"/>
              <a:t>During the chaos of a fire evacuation, an attacker can easily slip into offices and obtain sensitive information. As part of a complete fire safety program, it is advisable to designate individuals as floor monitors.</a:t>
            </a:r>
          </a:p>
          <a:p>
            <a:pPr eaLnBrk="1" hangingPunct="1"/>
            <a:r>
              <a:rPr lang="en-US" altLang="en-US"/>
              <a:t>There are three basic types of fire detection systems: thermal detection, smoke detection, and flame detection.  </a:t>
            </a:r>
          </a:p>
          <a:p>
            <a:pPr eaLnBrk="1" hangingPunct="1"/>
            <a:r>
              <a:rPr lang="en-US" altLang="en-US"/>
              <a:t>The thermal detection systems contain a sophisticated heat sensor that operates in one of two ways: fixed temperature and rate-of-rise.</a:t>
            </a:r>
          </a:p>
          <a:p>
            <a:pPr eaLnBrk="1" hangingPunct="1"/>
            <a:r>
              <a:rPr lang="en-US" altLang="en-US"/>
              <a:t>Smoke-detection systems are perhaps the most common means of detecting a potentially dangerous fire and are required by building codes. </a:t>
            </a:r>
          </a:p>
          <a:p>
            <a:pPr eaLnBrk="1" hangingPunct="1"/>
            <a:r>
              <a:rPr lang="en-US" altLang="en-US"/>
              <a:t>Smoke detectors operate in one of three ways:  </a:t>
            </a:r>
          </a:p>
          <a:p>
            <a:pPr eaLnBrk="1" hangingPunct="1"/>
            <a:r>
              <a:rPr lang="en-US" altLang="en-US"/>
              <a:t>1) Photoelectric sensors project and detect an infrared beam, which if interrupted activates alarm or suppression systems. </a:t>
            </a:r>
          </a:p>
          <a:p>
            <a:pPr eaLnBrk="1" hangingPunct="1"/>
            <a:r>
              <a:rPr lang="en-US" altLang="en-US"/>
              <a:t>2) Ionization sensors contain a small amount of a harmless radioactive material within a detection chamber. When certain by-products of combustion enter, a change in the level of electrical conductivity activates the detector. </a:t>
            </a:r>
          </a:p>
          <a:p>
            <a:pPr eaLnBrk="1" hangingPunct="1"/>
            <a:r>
              <a:rPr lang="en-US" altLang="en-US"/>
              <a:t>3) Air-aspirating detectors take in air, filtering it and moving it through a chamber containing a laser beam. If the laser beam is diverted or refracted by smoke particles, the system is activated. </a:t>
            </a:r>
          </a:p>
          <a:p>
            <a:pPr eaLnBrk="1" hangingPunct="1"/>
            <a:r>
              <a:rPr lang="en-US" altLang="en-US"/>
              <a:t>The flame detector is a sensor that detects the infrared or ultraviolet light produced by an open flame.  </a:t>
            </a:r>
          </a:p>
          <a:p>
            <a:pPr eaLnBrk="1" hangingPunct="1"/>
            <a:r>
              <a:rPr lang="en-US" altLang="en-US"/>
              <a:t>These systems require direct line-of-sight with the flame and compare the flame “signature” to a database to determine whether or not to activate the alarm and suppression systems. </a:t>
            </a:r>
          </a:p>
          <a:p>
            <a:pPr eaLnBrk="1" hangingPunct="1"/>
            <a:r>
              <a:rPr lang="en-US" altLang="en-US"/>
              <a:t>While highly sensitive, flame detection systems are expensive and must be installed where they can scan all areas of the protected area.  </a:t>
            </a:r>
          </a:p>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DC2A59-DB7C-48BA-8C76-9B333797DB7F}" type="slidenum">
              <a:rPr lang="en-US" altLang="en-US">
                <a:latin typeface="Arial" panose="020B0604020202020204" pitchFamily="34" charset="0"/>
              </a:rPr>
              <a:pPr>
                <a:spcBef>
                  <a:spcPct val="0"/>
                </a:spcBef>
              </a:pPr>
              <a:t>2</a:t>
            </a:fld>
            <a:endParaRPr lang="en-US" altLang="en-US">
              <a:latin typeface="Arial" panose="020B0604020202020204" pitchFamily="34" charset="0"/>
            </a:endParaRPr>
          </a:p>
        </p:txBody>
      </p:sp>
      <p:sp>
        <p:nvSpPr>
          <p:cNvPr id="61443" name="Rectangle 1026"/>
          <p:cNvSpPr>
            <a:spLocks noChangeArrowheads="1" noTextEdit="1"/>
          </p:cNvSpPr>
          <p:nvPr>
            <p:ph type="sldImg"/>
          </p:nvPr>
        </p:nvSpPr>
        <p:spPr>
          <a:ln/>
        </p:spPr>
      </p:sp>
      <p:sp>
        <p:nvSpPr>
          <p:cNvPr id="614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Upon completion of this material you should be able to:</a:t>
            </a:r>
          </a:p>
          <a:p>
            <a:pPr eaLnBrk="1" hangingPunct="1">
              <a:buFontTx/>
              <a:buChar char="•"/>
            </a:pPr>
            <a:r>
              <a:rPr lang="en-US" altLang="en-US"/>
              <a:t> Understand the conceptual need for physical security</a:t>
            </a:r>
          </a:p>
          <a:p>
            <a:pPr eaLnBrk="1" hangingPunct="1">
              <a:buFontTx/>
              <a:buChar char="•"/>
            </a:pPr>
            <a:r>
              <a:rPr lang="en-US" altLang="en-US"/>
              <a:t> Identify threats to information security that are unique to physical security</a:t>
            </a:r>
          </a:p>
          <a:p>
            <a:pPr eaLnBrk="1" hangingPunct="1">
              <a:buFontTx/>
              <a:buChar char="•"/>
            </a:pPr>
            <a:r>
              <a:rPr lang="en-US" altLang="en-US"/>
              <a:t> Describe the key physical security considerations for selecting a facility site</a:t>
            </a:r>
          </a:p>
          <a:p>
            <a:pPr eaLnBrk="1" hangingPunct="1">
              <a:buFontTx/>
              <a:buChar char="•"/>
            </a:pPr>
            <a:r>
              <a:rPr lang="en-US" altLang="en-US"/>
              <a:t> Identify physical security monitoring components</a:t>
            </a:r>
          </a:p>
          <a:p>
            <a:pPr eaLnBrk="1" hangingPunct="1">
              <a:buFontTx/>
              <a:buChar char="•"/>
            </a:pPr>
            <a:r>
              <a:rPr lang="en-US" altLang="en-US"/>
              <a:t> Grasp the essential elements of access control within the scope of facilities management</a:t>
            </a:r>
          </a:p>
          <a:p>
            <a:pPr eaLnBrk="1" hangingPunct="1">
              <a:buFontTx/>
              <a:buChar char="•"/>
            </a:pPr>
            <a:r>
              <a:rPr lang="en-US" altLang="en-US"/>
              <a:t> Understand the criticality of fire safety programs to all physical security programs</a:t>
            </a:r>
          </a:p>
          <a:p>
            <a:pPr eaLnBrk="1" hangingPunct="1">
              <a:buFontTx/>
              <a:buChar char="•"/>
            </a:pPr>
            <a:r>
              <a:rPr lang="en-US" altLang="en-US"/>
              <a:t> Describe the components of fire detection and response</a:t>
            </a:r>
          </a:p>
          <a:p>
            <a:pPr eaLnBrk="1" hangingPunct="1">
              <a:buFontTx/>
              <a:buChar char="•"/>
            </a:pPr>
            <a:r>
              <a:rPr lang="en-US" altLang="en-US"/>
              <a:t> Grasp the impact of interruptions in the service of supporting utilities</a:t>
            </a:r>
          </a:p>
          <a:p>
            <a:pPr eaLnBrk="1" hangingPunct="1">
              <a:buFontTx/>
              <a:buChar char="•"/>
            </a:pPr>
            <a:r>
              <a:rPr lang="en-US" altLang="en-US"/>
              <a:t> Understand the technical details of uninterruptible power supplies and how they are used to increase availability of information assets</a:t>
            </a:r>
          </a:p>
          <a:p>
            <a:pPr eaLnBrk="1" hangingPunct="1">
              <a:buFontTx/>
              <a:buChar char="•"/>
            </a:pPr>
            <a:r>
              <a:rPr lang="en-US" altLang="en-US"/>
              <a:t> Discuss critical physical environment considerations for computing facilities</a:t>
            </a:r>
          </a:p>
          <a:p>
            <a:pPr eaLnBrk="1" hangingPunct="1">
              <a:buFontTx/>
              <a:buChar char="•"/>
            </a:pPr>
            <a:r>
              <a:rPr lang="en-US" altLang="en-US"/>
              <a:t> Discuss countermeasures to the physical theft of computing devices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BD651DB-8AA7-4502-B122-00AE9CA3648E}" type="slidenum">
              <a:rPr lang="en-US" altLang="en-US">
                <a:solidFill>
                  <a:srgbClr val="000000"/>
                </a:solidFill>
                <a:latin typeface="Times New Roman" panose="02020603050405020304" pitchFamily="18" charset="0"/>
              </a:rPr>
              <a:pPr eaLnBrk="1" hangingPunct="1">
                <a:spcBef>
                  <a:spcPct val="0"/>
                </a:spcBef>
              </a:pPr>
              <a:t>20</a:t>
            </a:fld>
            <a:endParaRPr lang="en-US" altLang="en-US">
              <a:solidFill>
                <a:srgbClr val="000000"/>
              </a:solidFill>
              <a:latin typeface="Times New Roman" panose="02020603050405020304" pitchFamily="18" charset="0"/>
            </a:endParaRPr>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Fire Suppression</a:t>
            </a:r>
            <a:r>
              <a:rPr lang="en-US" altLang="en-US"/>
              <a:t> </a:t>
            </a:r>
          </a:p>
          <a:p>
            <a:pPr eaLnBrk="1" hangingPunct="1"/>
            <a:r>
              <a:rPr lang="en-US" altLang="en-US"/>
              <a:t>Fire suppression systems can consist of portable, manual, or automatic apparatus. Portable extinguishers are rated by the type of fire: </a:t>
            </a:r>
          </a:p>
          <a:p>
            <a:pPr eaLnBrk="1" hangingPunct="1">
              <a:buFontTx/>
              <a:buChar char="•"/>
            </a:pPr>
            <a:r>
              <a:rPr lang="en-US" altLang="en-US"/>
              <a:t> Class A: Fires of ordinary combustible fuels. Use water and multipurpose, dry chemical fire extinguishers.</a:t>
            </a:r>
          </a:p>
          <a:p>
            <a:pPr eaLnBrk="1" hangingPunct="1">
              <a:buFontTx/>
              <a:buChar char="•"/>
            </a:pPr>
            <a:r>
              <a:rPr lang="en-US" altLang="en-US"/>
              <a:t> Class B: Fires fueled by combustible liquids or gases, such as solvents, gasoline, paint, lacquer, and oil. Use carbon dioxide, multipurpose dry chemical, and halon fire extinguishers.</a:t>
            </a:r>
          </a:p>
          <a:p>
            <a:pPr eaLnBrk="1" hangingPunct="1">
              <a:buFontTx/>
              <a:buChar char="•"/>
            </a:pPr>
            <a:r>
              <a:rPr lang="en-US" altLang="en-US"/>
              <a:t> Class C: Fires with energized electrical equipment or appliances. Use carbon dioxide, multi-purpose dry chemical, and halon fire extinguishers. </a:t>
            </a:r>
          </a:p>
          <a:p>
            <a:pPr eaLnBrk="1" hangingPunct="1">
              <a:buFontTx/>
              <a:buChar char="•"/>
            </a:pPr>
            <a:r>
              <a:rPr lang="en-US" altLang="en-US"/>
              <a:t> Class D: Fires fueled by combustible metals, such as magnesium, lithium, and sodium. Use special extinguishing agents and techniques.  </a:t>
            </a:r>
          </a:p>
          <a:p>
            <a:pPr eaLnBrk="1" hangingPunct="1"/>
            <a:r>
              <a:rPr lang="en-US" altLang="en-US"/>
              <a:t>Manual and automatic fire response can include installed systems designed to apply suppressive agents. These are usually either sprinkler or gaseous systems.  </a:t>
            </a:r>
          </a:p>
          <a:p>
            <a:pPr eaLnBrk="1" hangingPunct="1"/>
            <a:r>
              <a:rPr lang="en-US" altLang="en-US"/>
              <a:t>All sprinkler systems are designed to apply liquid, usually water, to all areas in which a fire has been detected.  </a:t>
            </a:r>
          </a:p>
          <a:p>
            <a:pPr eaLnBrk="1" hangingPunct="1"/>
            <a:r>
              <a:rPr lang="en-US" altLang="en-US"/>
              <a:t>In sprinkler systems, the organization can implement wet-pipe, dry-pipe, or pre-action systems.  </a:t>
            </a:r>
          </a:p>
          <a:p>
            <a:pPr eaLnBrk="1" hangingPunct="1"/>
            <a:r>
              <a:rPr lang="en-US" altLang="en-US"/>
              <a:t>Water mist sprinklers are the newest form of sprinkler systems and rely on ultra fine mists instead of traditional shower-type systems.  </a:t>
            </a:r>
          </a:p>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D3904AF-5EAE-40C4-AE62-21EF8BB6F979}" type="slidenum">
              <a:rPr lang="en-US" altLang="en-US">
                <a:solidFill>
                  <a:srgbClr val="000000"/>
                </a:solidFill>
                <a:latin typeface="Times New Roman" panose="02020603050405020304" pitchFamily="18" charset="0"/>
              </a:rPr>
              <a:pPr eaLnBrk="1" hangingPunct="1">
                <a:spcBef>
                  <a:spcPct val="0"/>
                </a:spcBef>
              </a:pPr>
              <a:t>21</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A015BD5-3B09-47DB-B6C7-E228DC5EA017}" type="slidenum">
              <a:rPr lang="en-US" altLang="en-US">
                <a:solidFill>
                  <a:srgbClr val="000000"/>
                </a:solidFill>
                <a:latin typeface="Times New Roman" panose="02020603050405020304" pitchFamily="18" charset="0"/>
              </a:rPr>
              <a:pPr eaLnBrk="1" hangingPunct="1">
                <a:spcBef>
                  <a:spcPct val="0"/>
                </a:spcBef>
              </a:pPr>
              <a:t>22</a:t>
            </a:fld>
            <a:endParaRPr lang="en-US" altLang="en-US">
              <a:solidFill>
                <a:srgbClr val="000000"/>
              </a:solidFill>
              <a:latin typeface="Times New Roman" panose="02020603050405020304" pitchFamily="18" charset="0"/>
            </a:endParaRPr>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Gaseous Emission Systems</a:t>
            </a:r>
          </a:p>
          <a:p>
            <a:pPr eaLnBrk="1" hangingPunct="1"/>
            <a:r>
              <a:rPr lang="en-US" altLang="en-US"/>
              <a:t>Chemical gas systems can be used in the suppression of fires.  </a:t>
            </a:r>
          </a:p>
          <a:p>
            <a:pPr eaLnBrk="1" hangingPunct="1"/>
            <a:r>
              <a:rPr lang="en-US" altLang="en-US"/>
              <a:t>Until recently there were only two major types of gaseous systems: carbon dioxide and halon.  </a:t>
            </a:r>
          </a:p>
          <a:p>
            <a:pPr eaLnBrk="1" hangingPunct="1"/>
            <a:r>
              <a:rPr lang="en-US" altLang="en-US"/>
              <a:t>Carbon dioxide robs a fire of its oxygen supply.  </a:t>
            </a:r>
          </a:p>
          <a:p>
            <a:pPr eaLnBrk="1" hangingPunct="1"/>
            <a:r>
              <a:rPr lang="en-US" altLang="en-US"/>
              <a:t>Halon is a clean agent, which means that it does not leave any residue when dry, nor does it interfere with the operation of electrical or electronic equipment. Unfortunately the EPA has classified halon as an ozone-depleting substance, and therefore new installations are prohibited. </a:t>
            </a:r>
          </a:p>
          <a:p>
            <a:pPr eaLnBrk="1" hangingPunct="1"/>
            <a:r>
              <a:rPr lang="en-US" altLang="en-US"/>
              <a:t>Alternative clean agents include the following:</a:t>
            </a:r>
          </a:p>
          <a:p>
            <a:pPr eaLnBrk="1" hangingPunct="1">
              <a:buFontTx/>
              <a:buChar char="•"/>
            </a:pPr>
            <a:r>
              <a:rPr lang="en-US" altLang="en-US"/>
              <a:t> FM-200</a:t>
            </a:r>
          </a:p>
          <a:p>
            <a:pPr eaLnBrk="1" hangingPunct="1">
              <a:buFontTx/>
              <a:buChar char="•"/>
            </a:pPr>
            <a:r>
              <a:rPr lang="en-US" altLang="en-US"/>
              <a:t> Inergen</a:t>
            </a:r>
          </a:p>
          <a:p>
            <a:pPr eaLnBrk="1" hangingPunct="1">
              <a:buFontTx/>
              <a:buChar char="•"/>
            </a:pPr>
            <a:r>
              <a:rPr lang="en-US" altLang="en-US"/>
              <a:t> Carbon dioxide</a:t>
            </a:r>
          </a:p>
          <a:p>
            <a:pPr eaLnBrk="1" hangingPunct="1">
              <a:buFontTx/>
              <a:buChar char="•"/>
            </a:pPr>
            <a:r>
              <a:rPr lang="en-US" altLang="en-US"/>
              <a:t> FE-13 (trifluromethane) </a:t>
            </a:r>
          </a:p>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8F3970C-F89B-4A56-BC54-82451EABEB8D}" type="slidenum">
              <a:rPr lang="en-US" altLang="en-US">
                <a:solidFill>
                  <a:srgbClr val="000000"/>
                </a:solidFill>
                <a:latin typeface="Times New Roman" panose="02020603050405020304" pitchFamily="18" charset="0"/>
              </a:rPr>
              <a:pPr eaLnBrk="1" hangingPunct="1">
                <a:spcBef>
                  <a:spcPct val="0"/>
                </a:spcBef>
              </a:pPr>
              <a:t>23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17835CE-1354-4038-89CD-BF81000F8037}" type="slidenum">
              <a:rPr lang="en-US" altLang="en-US">
                <a:solidFill>
                  <a:srgbClr val="000000"/>
                </a:solidFill>
                <a:latin typeface="Times New Roman" panose="02020603050405020304" pitchFamily="18" charset="0"/>
              </a:rPr>
              <a:pPr eaLnBrk="1" hangingPunct="1">
                <a:spcBef>
                  <a:spcPct val="0"/>
                </a:spcBef>
              </a:pPr>
              <a:t>24</a:t>
            </a:fld>
            <a:endParaRPr lang="en-US" altLang="en-US">
              <a:solidFill>
                <a:srgbClr val="000000"/>
              </a:solidFill>
              <a:latin typeface="Times New Roman" panose="02020603050405020304" pitchFamily="18" charset="0"/>
            </a:endParaRPr>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Failure of Supporting Utilities and Structural Collapse</a:t>
            </a:r>
          </a:p>
          <a:p>
            <a:pPr eaLnBrk="1" hangingPunct="1"/>
            <a:r>
              <a:rPr lang="en-US" altLang="en-US"/>
              <a:t>Supporting utilities, such as heating, ventilation, and air conditioning; power; water; and other utilities, have a significant impact on the continued safe operation of a facility. </a:t>
            </a:r>
          </a:p>
          <a:p>
            <a:pPr eaLnBrk="1" hangingPunct="1"/>
            <a:r>
              <a:rPr lang="en-US" altLang="en-US"/>
              <a:t>Extreme temperatures and humidity levels, electrical fluctuations, and the interruption of water, sewage, and garbage services can create conditions that inject vulnerabilities in systems designed to protect information. </a:t>
            </a:r>
          </a:p>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035CB91-C8AE-4FE9-8E1A-F1BB296F08C8}" type="slidenum">
              <a:rPr lang="en-US" altLang="en-US">
                <a:solidFill>
                  <a:srgbClr val="000000"/>
                </a:solidFill>
                <a:latin typeface="Times New Roman" panose="02020603050405020304" pitchFamily="18" charset="0"/>
              </a:rPr>
              <a:pPr eaLnBrk="1" hangingPunct="1">
                <a:spcBef>
                  <a:spcPct val="0"/>
                </a:spcBef>
              </a:pPr>
              <a:t>25</a:t>
            </a:fld>
            <a:endParaRPr lang="en-US" altLang="en-US">
              <a:solidFill>
                <a:srgbClr val="000000"/>
              </a:solidFill>
              <a:latin typeface="Times New Roman" panose="02020603050405020304" pitchFamily="18" charset="0"/>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Heating, Ventilation, and Air Conditioning</a:t>
            </a:r>
          </a:p>
          <a:p>
            <a:pPr eaLnBrk="1" hangingPunct="1"/>
            <a:r>
              <a:rPr lang="en-US" altLang="en-US"/>
              <a:t>Although traditionally a facilities management responsibility, the operation of the heating, ventilation, and air conditioning (HVAC) system can have dramatic impact on information and information systems operations and protection.  </a:t>
            </a:r>
          </a:p>
          <a:p>
            <a:pPr eaLnBrk="1" hangingPunct="1"/>
            <a:r>
              <a:rPr lang="en-US" altLang="en-US"/>
              <a:t>Specifically there are four areas within the HVAC system that can cause damage to information-carrying systems: temperature, filtration, humidity, and static electricity.  </a:t>
            </a:r>
          </a:p>
          <a:p>
            <a:pPr eaLnBrk="1" hangingPunct="1"/>
            <a:r>
              <a:rPr lang="en-US" altLang="en-US"/>
              <a:t>Temperature</a:t>
            </a:r>
          </a:p>
          <a:p>
            <a:pPr lvl="1" eaLnBrk="1" hangingPunct="1"/>
            <a:r>
              <a:rPr lang="en-US" altLang="en-US"/>
              <a:t>Computer systems are electronic and as such are subject to damage from extreme temperature.  </a:t>
            </a:r>
          </a:p>
          <a:p>
            <a:pPr lvl="1" eaLnBrk="1" hangingPunct="1"/>
            <a:r>
              <a:rPr lang="en-US" altLang="en-US"/>
              <a:t>Rapid changes in temperature, from hot to cold, or from cold to hot can produce condensation, which can create short circuits or otherwise damage systems and components. </a:t>
            </a:r>
          </a:p>
          <a:p>
            <a:pPr lvl="1" eaLnBrk="1" hangingPunct="1"/>
            <a:r>
              <a:rPr lang="en-US" altLang="en-US"/>
              <a:t>The optimal temperature for a computing environment (and people) is between 70 and 74 degrees Fahrenheit.</a:t>
            </a:r>
          </a:p>
          <a:p>
            <a:pPr eaLnBrk="1" hangingPunct="1"/>
            <a:r>
              <a:rPr lang="en-US" altLang="en-US"/>
              <a:t>Humidity </a:t>
            </a:r>
          </a:p>
          <a:p>
            <a:pPr lvl="1" eaLnBrk="1" hangingPunct="1"/>
            <a:r>
              <a:rPr lang="en-US" altLang="en-US"/>
              <a:t>Humidity is the amount of moisture in the air.  </a:t>
            </a:r>
          </a:p>
          <a:p>
            <a:pPr lvl="1" eaLnBrk="1" hangingPunct="1"/>
            <a:r>
              <a:rPr lang="en-US" altLang="en-US"/>
              <a:t>High humidity levels create condensation problems, and low humidity levels can increase the amount of static electricity in the environment. </a:t>
            </a:r>
          </a:p>
          <a:p>
            <a:pPr lvl="1" eaLnBrk="1" hangingPunct="1"/>
            <a:r>
              <a:rPr lang="en-US" altLang="en-US"/>
              <a:t>With condensation comes the short-circuiting of electrical equipment and the potential for mold and rot in paper-based information storage. </a:t>
            </a:r>
          </a:p>
          <a:p>
            <a:pPr eaLnBrk="1" hangingPunct="1"/>
            <a:r>
              <a:rPr lang="en-US" altLang="en-US"/>
              <a:t>Static</a:t>
            </a:r>
          </a:p>
          <a:p>
            <a:pPr lvl="1" eaLnBrk="1" hangingPunct="1"/>
            <a:r>
              <a:rPr lang="en-US" altLang="en-US"/>
              <a:t>Static electricity is caused by a process called triboelectrification, which occurs when two materials are rubbed or touched and electrons are exchanged, resulting in one object becoming more positively changed and the other more negatively charged. </a:t>
            </a:r>
          </a:p>
          <a:p>
            <a:pPr lvl="1" eaLnBrk="1" hangingPunct="1"/>
            <a:r>
              <a:rPr lang="en-US" altLang="en-US"/>
              <a:t>When a third object with an opposite charge or ground is encountered, electrons flow again and a spark is produced. </a:t>
            </a:r>
          </a:p>
          <a:p>
            <a:pPr lvl="1" eaLnBrk="1" hangingPunct="1"/>
            <a:r>
              <a:rPr lang="en-US" altLang="en-US"/>
              <a:t>One of the leading causes of damage to sensitive circuitry is electro-static discharge (ESD). </a:t>
            </a:r>
          </a:p>
          <a:p>
            <a:pPr eaLnBrk="1" hangingPunct="1"/>
            <a:r>
              <a:rPr lang="en-US" altLang="en-US"/>
              <a:t>Static</a:t>
            </a:r>
          </a:p>
          <a:p>
            <a:pPr lvl="1" eaLnBrk="1" hangingPunct="1"/>
            <a:r>
              <a:rPr lang="en-US" altLang="en-US"/>
              <a:t>Integrated circuits in a computer use between two and five volts of electricity.  </a:t>
            </a:r>
          </a:p>
          <a:p>
            <a:pPr lvl="1" eaLnBrk="1" hangingPunct="1"/>
            <a:r>
              <a:rPr lang="en-US" altLang="en-US"/>
              <a:t>Voltage levels as low as 200 can cause microchip damage. </a:t>
            </a:r>
          </a:p>
          <a:p>
            <a:pPr lvl="1" eaLnBrk="1" hangingPunct="1"/>
            <a:r>
              <a:rPr lang="en-US" altLang="en-US"/>
              <a:t>Static electricity is not even noticeable to humans until levels approach 1,500 volts, and you can’t see the little blue spark until it approaches 4,000 volts.  </a:t>
            </a:r>
          </a:p>
          <a:p>
            <a:pPr lvl="1" eaLnBrk="1" hangingPunct="1"/>
            <a:r>
              <a:rPr lang="en-US" altLang="en-US"/>
              <a:t>A person can generate up to 12,000 volts of static current by walking across a carpet.  </a:t>
            </a:r>
          </a:p>
          <a:p>
            <a:pPr eaLnBrk="1" hangingPunct="1"/>
            <a:r>
              <a:rPr lang="en-US" altLang="en-US"/>
              <a:t>Static</a:t>
            </a:r>
          </a:p>
          <a:p>
            <a:pPr lvl="1" eaLnBrk="1" hangingPunct="1"/>
            <a:r>
              <a:rPr lang="en-US" altLang="en-US"/>
              <a:t>Two types of failures can result from ESD damage to chips. Immediate failures, also known as catastrophic failures, occur right away and are usually totally destructive. </a:t>
            </a:r>
          </a:p>
          <a:p>
            <a:pPr lvl="1" eaLnBrk="1" hangingPunct="1"/>
            <a:r>
              <a:rPr lang="en-US" altLang="en-US"/>
              <a:t>Latent failures or delayed failures can occur weeks or even months after the damage is done. </a:t>
            </a:r>
          </a:p>
          <a:p>
            <a:pPr lvl="1" eaLnBrk="1" hangingPunct="1"/>
            <a:r>
              <a:rPr lang="en-US" altLang="en-US"/>
              <a:t>It is imperative to maintain the optimal level of humidity, which is between 40 and 60 percent in the computing environment. Humidity levels below this range create static, and levels above create condensation.  </a:t>
            </a:r>
          </a:p>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F7C5B3F-DC91-4B1D-A8AC-94958738D11A}" type="slidenum">
              <a:rPr lang="en-US" altLang="en-US">
                <a:solidFill>
                  <a:srgbClr val="000000"/>
                </a:solidFill>
                <a:latin typeface="Times New Roman" panose="02020603050405020304" pitchFamily="18" charset="0"/>
              </a:rPr>
              <a:pPr eaLnBrk="1" hangingPunct="1">
                <a:spcBef>
                  <a:spcPct val="0"/>
                </a:spcBef>
              </a:pPr>
              <a:t>26</a:t>
            </a:fld>
            <a:endParaRPr lang="en-US" altLang="en-US">
              <a:solidFill>
                <a:srgbClr val="000000"/>
              </a:solidFill>
              <a:latin typeface="Times New Roman" panose="02020603050405020304" pitchFamily="18" charset="0"/>
            </a:endParaRPr>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Ventilation Shafts</a:t>
            </a:r>
          </a:p>
          <a:p>
            <a:pPr eaLnBrk="1" hangingPunct="1"/>
            <a:r>
              <a:rPr lang="en-US" altLang="en-US"/>
              <a:t>One last discussion point within the topic of HVAC is the security of the ventilation system air ductwork. </a:t>
            </a:r>
          </a:p>
          <a:p>
            <a:pPr eaLnBrk="1" hangingPunct="1"/>
            <a:r>
              <a:rPr lang="en-US" altLang="en-US"/>
              <a:t>While in residential buildings the ductwork is quite small, in large commercial buildings it can be large enough for an individual to climb though.  </a:t>
            </a:r>
          </a:p>
          <a:p>
            <a:pPr eaLnBrk="1" hangingPunct="1"/>
            <a:r>
              <a:rPr lang="en-US" altLang="en-US"/>
              <a:t>If the vents are large, security can install wire mesh grids at various points to compartmentalize the runs. In any case, the ventilation system is one more area within the HVAC that must be evaluated.</a:t>
            </a:r>
          </a:p>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BD55282-167E-435F-95E2-F60E4C27B724}" type="slidenum">
              <a:rPr lang="en-US" altLang="en-US">
                <a:solidFill>
                  <a:srgbClr val="000000"/>
                </a:solidFill>
                <a:latin typeface="Times New Roman" panose="02020603050405020304" pitchFamily="18" charset="0"/>
              </a:rPr>
              <a:pPr eaLnBrk="1" hangingPunct="1">
                <a:spcBef>
                  <a:spcPct val="0"/>
                </a:spcBef>
              </a:pPr>
              <a:t>27</a:t>
            </a:fld>
            <a:endParaRPr lang="en-US" altLang="en-US">
              <a:solidFill>
                <a:srgbClr val="000000"/>
              </a:solidFill>
              <a:latin typeface="Times New Roman" panose="02020603050405020304" pitchFamily="18"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Power Management and Conditioning</a:t>
            </a:r>
          </a:p>
          <a:p>
            <a:pPr eaLnBrk="1" hangingPunct="1"/>
            <a:r>
              <a:rPr lang="en-US" altLang="en-US"/>
              <a:t>Not only is electrical quantity (voltage level and amperage rating) of concern, but so is the quality of the power (cleanliness and proper installation). </a:t>
            </a:r>
          </a:p>
          <a:p>
            <a:pPr eaLnBrk="1" hangingPunct="1"/>
            <a:r>
              <a:rPr lang="en-US" altLang="en-US"/>
              <a:t>Interference with the normal pattern of the electrical current is referred to as noise in the current. </a:t>
            </a:r>
          </a:p>
          <a:p>
            <a:pPr eaLnBrk="1" hangingPunct="1"/>
            <a:r>
              <a:rPr lang="en-US" altLang="en-US"/>
              <a:t>Any noise that interferes with the normal 60 Hertz cycle can result in inaccurate time clocks or, even worse, unreliable internal clocks inside the CPU. </a:t>
            </a:r>
          </a:p>
          <a:p>
            <a:pPr eaLnBrk="1" hangingPunct="1"/>
            <a:r>
              <a:rPr lang="en-US" altLang="en-US"/>
              <a:t>Grounding </a:t>
            </a:r>
          </a:p>
          <a:p>
            <a:pPr lvl="1" eaLnBrk="1" hangingPunct="1"/>
            <a:r>
              <a:rPr lang="en-US" altLang="en-US"/>
              <a:t>Grounding ensures that the returning flow of current is properly discharged to the ground.  </a:t>
            </a:r>
          </a:p>
          <a:p>
            <a:pPr lvl="1" eaLnBrk="1" hangingPunct="1"/>
            <a:r>
              <a:rPr lang="en-US" altLang="en-US"/>
              <a:t>If this is not properly installed, anyone touching a computer or other electrical device could be used as a ground source, causing damage to equipment and injury or death to the person.  </a:t>
            </a:r>
          </a:p>
          <a:p>
            <a:pPr lvl="1" eaLnBrk="1" hangingPunct="1"/>
            <a:r>
              <a:rPr lang="en-US" altLang="en-US"/>
              <a:t>Power should also be provided in sufficient amperage to support needed operations.  </a:t>
            </a:r>
          </a:p>
          <a:p>
            <a:pPr lvl="1" eaLnBrk="1" hangingPunct="1"/>
            <a:r>
              <a:rPr lang="en-US" altLang="en-US"/>
              <a:t>Overloading a circuit not only causes problems with the circuit tripping but can also overload the power load on an electrical cable, creating the risk of fire.</a:t>
            </a:r>
          </a:p>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2EFAEA6-692D-4FA6-B885-B4250F3D90A6}" type="slidenum">
              <a:rPr lang="en-US" altLang="en-US">
                <a:solidFill>
                  <a:srgbClr val="000000"/>
                </a:solidFill>
                <a:latin typeface="Times New Roman" panose="02020603050405020304" pitchFamily="18" charset="0"/>
              </a:rPr>
              <a:pPr eaLnBrk="1" hangingPunct="1">
                <a:spcBef>
                  <a:spcPct val="0"/>
                </a:spcBef>
              </a:pPr>
              <a:t>28</a:t>
            </a:fld>
            <a:endParaRPr lang="en-US" altLang="en-US">
              <a:solidFill>
                <a:srgbClr val="000000"/>
              </a:solidFill>
              <a:latin typeface="Times New Roman" panose="02020603050405020304" pitchFamily="18" charset="0"/>
            </a:endParaRPr>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Uninterruptible Power Supplies (UPSs)</a:t>
            </a:r>
          </a:p>
          <a:p>
            <a:pPr eaLnBrk="1" hangingPunct="1">
              <a:lnSpc>
                <a:spcPct val="90000"/>
              </a:lnSpc>
            </a:pPr>
            <a:r>
              <a:rPr lang="en-US" altLang="en-US"/>
              <a:t>In case of power outage, a UPS is a backup power source for major computer systems. </a:t>
            </a:r>
          </a:p>
          <a:p>
            <a:pPr eaLnBrk="1" hangingPunct="1">
              <a:lnSpc>
                <a:spcPct val="90000"/>
              </a:lnSpc>
            </a:pPr>
            <a:r>
              <a:rPr lang="en-US" altLang="en-US"/>
              <a:t>There are four basic configurations of UPS:</a:t>
            </a:r>
          </a:p>
          <a:p>
            <a:pPr eaLnBrk="1" hangingPunct="1">
              <a:lnSpc>
                <a:spcPct val="90000"/>
              </a:lnSpc>
              <a:buFontTx/>
              <a:buChar char="•"/>
            </a:pPr>
            <a:r>
              <a:rPr lang="en-US" altLang="en-US"/>
              <a:t> The standby</a:t>
            </a:r>
          </a:p>
          <a:p>
            <a:pPr eaLnBrk="1" hangingPunct="1">
              <a:lnSpc>
                <a:spcPct val="90000"/>
              </a:lnSpc>
              <a:buFontTx/>
              <a:buChar char="•"/>
            </a:pPr>
            <a:r>
              <a:rPr lang="en-US" altLang="en-US"/>
              <a:t> Ferroresonant standby</a:t>
            </a:r>
          </a:p>
          <a:p>
            <a:pPr eaLnBrk="1" hangingPunct="1">
              <a:lnSpc>
                <a:spcPct val="90000"/>
              </a:lnSpc>
              <a:buFontTx/>
              <a:buChar char="•"/>
            </a:pPr>
            <a:r>
              <a:rPr lang="en-US" altLang="en-US"/>
              <a:t> Line-interactive</a:t>
            </a:r>
          </a:p>
          <a:p>
            <a:pPr eaLnBrk="1" hangingPunct="1">
              <a:lnSpc>
                <a:spcPct val="90000"/>
              </a:lnSpc>
              <a:buFontTx/>
              <a:buChar char="•"/>
            </a:pPr>
            <a:r>
              <a:rPr lang="en-US" altLang="en-US"/>
              <a:t> The true online</a:t>
            </a:r>
          </a:p>
          <a:p>
            <a:pPr eaLnBrk="1" hangingPunct="1">
              <a:lnSpc>
                <a:spcPct val="90000"/>
              </a:lnSpc>
            </a:pPr>
            <a:r>
              <a:rPr lang="en-US" altLang="en-US"/>
              <a:t>A standby or offline UPS is an offline battery backup that detects the interruption of power to the power equipment.</a:t>
            </a:r>
          </a:p>
          <a:p>
            <a:pPr eaLnBrk="1" hangingPunct="1">
              <a:lnSpc>
                <a:spcPct val="90000"/>
              </a:lnSpc>
            </a:pPr>
            <a:r>
              <a:rPr lang="en-US" altLang="en-US"/>
              <a:t>A ferroresonant standby UPS is still an offline UPS; the ferroresonant transformer reduces power problems. </a:t>
            </a:r>
          </a:p>
          <a:p>
            <a:pPr eaLnBrk="1" hangingPunct="1">
              <a:lnSpc>
                <a:spcPct val="90000"/>
              </a:lnSpc>
            </a:pPr>
            <a:r>
              <a:rPr lang="en-US" altLang="en-US"/>
              <a:t>The line-interactive UPS is always connected to the output, so it has a much faster response time and incorporates power conditioning and line filtering</a:t>
            </a:r>
          </a:p>
          <a:p>
            <a:pPr eaLnBrk="1" hangingPunct="1">
              <a:lnSpc>
                <a:spcPct val="90000"/>
              </a:lnSpc>
            </a:pPr>
            <a:r>
              <a:rPr lang="en-US" altLang="en-US"/>
              <a:t>The true online UPS works in the opposite fashion of a standby UPS since the primary power source is the battery, with the power feed from the utility constantly recharging the batteries. This model allows constant feed to the system, while completely eliminating power quality problems.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F7FCD0D-2E53-4ECF-89B6-2F96BD7C17C5}" type="slidenum">
              <a:rPr lang="en-US" altLang="en-US">
                <a:solidFill>
                  <a:srgbClr val="000000"/>
                </a:solidFill>
                <a:latin typeface="Times New Roman" panose="02020603050405020304" pitchFamily="18" charset="0"/>
              </a:rPr>
              <a:pPr eaLnBrk="1" hangingPunct="1">
                <a:spcBef>
                  <a:spcPct val="0"/>
                </a:spcBef>
              </a:pPr>
              <a:t>32</a:t>
            </a:fld>
            <a:endParaRPr lang="en-US" altLang="en-US">
              <a:solidFill>
                <a:srgbClr val="000000"/>
              </a:solidFill>
              <a:latin typeface="Times New Roman" panose="02020603050405020304" pitchFamily="18" charset="0"/>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Emergency Shutoff</a:t>
            </a:r>
          </a:p>
          <a:p>
            <a:pPr eaLnBrk="1" hangingPunct="1"/>
            <a:r>
              <a:rPr lang="en-US" altLang="en-US"/>
              <a:t>One important aspect of power management in any environment is the need to be able to stop power immediately should the current represent a risk to human or machine safety. </a:t>
            </a:r>
          </a:p>
          <a:p>
            <a:pPr eaLnBrk="1" hangingPunct="1"/>
            <a:r>
              <a:rPr lang="en-US" altLang="en-US"/>
              <a:t>Most computer rooms and wiring closets are equipped with an emergency power shutoff, which is usually a large red button prominently placed to facilitate access, with an accident-proof cover to prevent unintentional use. </a:t>
            </a:r>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4A856A6-B696-47A2-9FDD-FDFD7E516B87}" type="slidenum">
              <a:rPr lang="en-US" altLang="en-US">
                <a:solidFill>
                  <a:srgbClr val="000000"/>
                </a:solidFill>
                <a:latin typeface="Times New Roman" panose="02020603050405020304" pitchFamily="18" charset="0"/>
              </a:rPr>
              <a:pPr eaLnBrk="1" hangingPunct="1">
                <a:spcBef>
                  <a:spcPct val="0"/>
                </a:spcBef>
              </a:pPr>
              <a:t>3</a:t>
            </a:fld>
            <a:endParaRPr lang="en-US" altLang="en-US">
              <a:solidFill>
                <a:srgbClr val="000000"/>
              </a:solidFill>
              <a:latin typeface="Times New Roman" panose="02020603050405020304" pitchFamily="18" charset="0"/>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Introduction</a:t>
            </a:r>
          </a:p>
          <a:p>
            <a:pPr eaLnBrk="1" hangingPunct="1"/>
            <a:r>
              <a:rPr lang="en-US" altLang="en-US"/>
              <a:t>Physical security addresses design, implementation, and maintenance of countermeasures that protect the physical resources of an organization. </a:t>
            </a:r>
          </a:p>
          <a:p>
            <a:pPr eaLnBrk="1" hangingPunct="1"/>
            <a:r>
              <a:rPr lang="en-US" altLang="en-US"/>
              <a:t>Most of the technology-based controls discussed to this point can be circumvented if an attacker gains physical access to the devices being controlled. </a:t>
            </a:r>
          </a:p>
          <a:p>
            <a:pPr eaLnBrk="1" hangingPunct="1"/>
            <a:r>
              <a:rPr lang="en-US" altLang="en-US"/>
              <a:t>Some computer systems are constructed in such a way that it is easy to steal the hard drive and the information it contains. </a:t>
            </a:r>
          </a:p>
          <a:p>
            <a:pPr eaLnBrk="1" hangingPunct="1"/>
            <a:r>
              <a:rPr lang="en-US" altLang="en-US"/>
              <a:t>As a result, physical security should receive as much attention as logical security in the security development life cycle. </a:t>
            </a:r>
          </a:p>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9B1AE01-40B2-43D9-AE5D-FFB0517A8A00}" type="slidenum">
              <a:rPr lang="en-US" altLang="en-US">
                <a:solidFill>
                  <a:srgbClr val="000000"/>
                </a:solidFill>
                <a:latin typeface="Times New Roman" panose="02020603050405020304" pitchFamily="18" charset="0"/>
              </a:rPr>
              <a:pPr eaLnBrk="1" hangingPunct="1">
                <a:spcBef>
                  <a:spcPct val="0"/>
                </a:spcBef>
              </a:pPr>
              <a:t>33</a:t>
            </a:fld>
            <a:endParaRPr lang="en-US" altLang="en-US">
              <a:solidFill>
                <a:srgbClr val="000000"/>
              </a:solidFill>
              <a:latin typeface="Times New Roman" panose="02020603050405020304" pitchFamily="18" charset="0"/>
            </a:endParaRPr>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Water Problems</a:t>
            </a:r>
          </a:p>
          <a:p>
            <a:pPr eaLnBrk="1" hangingPunct="1"/>
            <a:r>
              <a:rPr lang="en-US" altLang="en-US"/>
              <a:t>Lack of water poses problem to systems, including the functionality of fire suppression systems and the ability of water chillers to provide air-conditioning. </a:t>
            </a:r>
          </a:p>
          <a:p>
            <a:pPr eaLnBrk="1" hangingPunct="1"/>
            <a:r>
              <a:rPr lang="en-US" altLang="en-US"/>
              <a:t>On the other hand, a surplus of water or water pressure poses a real threat. </a:t>
            </a:r>
          </a:p>
          <a:p>
            <a:pPr eaLnBrk="1" hangingPunct="1"/>
            <a:r>
              <a:rPr lang="en-US" altLang="en-US"/>
              <a:t>It is therefore important to integrate water detection systems into the alarm systems that regulate overall facilities operations. </a:t>
            </a:r>
          </a:p>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8BC896B-60EF-471C-88F5-0191BD271AE1}" type="slidenum">
              <a:rPr lang="en-US" altLang="en-US">
                <a:solidFill>
                  <a:srgbClr val="000000"/>
                </a:solidFill>
                <a:latin typeface="Times New Roman" panose="02020603050405020304" pitchFamily="18" charset="0"/>
              </a:rPr>
              <a:pPr eaLnBrk="1" hangingPunct="1">
                <a:spcBef>
                  <a:spcPct val="0"/>
                </a:spcBef>
              </a:pPr>
              <a:t>34</a:t>
            </a:fld>
            <a:endParaRPr lang="en-US" altLang="en-US">
              <a:solidFill>
                <a:srgbClr val="000000"/>
              </a:solidFill>
              <a:latin typeface="Times New Roman" panose="02020603050405020304" pitchFamily="18" charset="0"/>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Structural Collapse </a:t>
            </a:r>
          </a:p>
          <a:p>
            <a:pPr eaLnBrk="1" hangingPunct="1"/>
            <a:r>
              <a:rPr lang="en-US" altLang="en-US"/>
              <a:t>Unavoidable environmental factors or forces of nature can cause failures of structures that house the organization. </a:t>
            </a:r>
          </a:p>
          <a:p>
            <a:pPr eaLnBrk="1" hangingPunct="1"/>
            <a:r>
              <a:rPr lang="en-US" altLang="en-US"/>
              <a:t>Structures are designed and constructed with specific load limits, and overloading these design limits, intentionally or unintentionally, inevitably results in structural failure and potentially loss of life or injury. </a:t>
            </a:r>
          </a:p>
          <a:p>
            <a:pPr eaLnBrk="1" hangingPunct="1"/>
            <a:r>
              <a:rPr lang="en-US" altLang="en-US"/>
              <a:t>Periodic inspections by qualified civil engineers assist in identifying potentially dangerous structural conditions well before they fail.</a:t>
            </a:r>
          </a:p>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7C6857A-FA48-4B7A-BCC6-34CEF78B2390}" type="slidenum">
              <a:rPr lang="en-US" altLang="en-US">
                <a:solidFill>
                  <a:srgbClr val="000000"/>
                </a:solidFill>
                <a:latin typeface="Times New Roman" panose="02020603050405020304" pitchFamily="18" charset="0"/>
              </a:rPr>
              <a:pPr eaLnBrk="1" hangingPunct="1">
                <a:spcBef>
                  <a:spcPct val="0"/>
                </a:spcBef>
              </a:pPr>
              <a:t>35</a:t>
            </a:fld>
            <a:endParaRPr lang="en-US" altLang="en-US">
              <a:solidFill>
                <a:srgbClr val="000000"/>
              </a:solidFill>
              <a:latin typeface="Times New Roman" panose="02020603050405020304" pitchFamily="18" charset="0"/>
            </a:endParaRPr>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Testing Facility Systems</a:t>
            </a:r>
          </a:p>
          <a:p>
            <a:pPr eaLnBrk="1" hangingPunct="1"/>
            <a:r>
              <a:rPr lang="en-US" altLang="en-US"/>
              <a:t>Just as with any phase of the security process, the physical security of the facility must be constantly documented, evaluated, and tested.  </a:t>
            </a:r>
          </a:p>
          <a:p>
            <a:pPr eaLnBrk="1" hangingPunct="1"/>
            <a:r>
              <a:rPr lang="en-US" altLang="en-US"/>
              <a:t>Documentation of the facilities configuration, operation, and function is integrated into disaster recovery plans and standing operating procedures.  </a:t>
            </a:r>
          </a:p>
          <a:p>
            <a:pPr eaLnBrk="1" hangingPunct="1"/>
            <a:r>
              <a:rPr lang="en-US" altLang="en-US"/>
              <a:t>Testing provides information necessary to improve the physical security in the facility and identifies the area’s weak points.  </a:t>
            </a:r>
          </a:p>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9BF86CF-BA48-44FD-BF66-A440D15B62F5}" type="slidenum">
              <a:rPr lang="en-US" altLang="en-US">
                <a:solidFill>
                  <a:srgbClr val="000000"/>
                </a:solidFill>
                <a:latin typeface="Times New Roman" panose="02020603050405020304" pitchFamily="18" charset="0"/>
              </a:rPr>
              <a:pPr eaLnBrk="1" hangingPunct="1">
                <a:spcBef>
                  <a:spcPct val="0"/>
                </a:spcBef>
              </a:pPr>
              <a:t>36</a:t>
            </a:fld>
            <a:endParaRPr lang="en-US" altLang="en-US">
              <a:solidFill>
                <a:srgbClr val="000000"/>
              </a:solidFill>
              <a:latin typeface="Times New Roman" panose="02020603050405020304" pitchFamily="18" charset="0"/>
            </a:endParaRPr>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Interception of Data </a:t>
            </a:r>
          </a:p>
          <a:p>
            <a:pPr eaLnBrk="1" hangingPunct="1"/>
            <a:r>
              <a:rPr lang="en-US" altLang="en-US"/>
              <a:t>There are three methods of data interception: direct observation, interception of data transmission, and electromagnetic interception. </a:t>
            </a:r>
          </a:p>
          <a:p>
            <a:pPr eaLnBrk="1" hangingPunct="1"/>
            <a:r>
              <a:rPr lang="en-US" altLang="en-US"/>
              <a:t>With direct observation, one must be close enough to information to breach confidentiality. Physical security mechanisms can restrict the possibility of an individual accessing unauthorized areas and thus directly observing information. </a:t>
            </a:r>
          </a:p>
          <a:p>
            <a:pPr eaLnBrk="1" hangingPunct="1"/>
            <a:r>
              <a:rPr lang="en-US" altLang="en-US"/>
              <a:t>On the other hand, if attackers can access the transmission media, i.e., by using the Internet or tapping the LAN, they need not be anywhere near the source of information.</a:t>
            </a:r>
          </a:p>
          <a:p>
            <a:pPr eaLnBrk="1" hangingPunct="1"/>
            <a:r>
              <a:rPr lang="en-US" altLang="en-US"/>
              <a:t>It is possible to eavesdrop on signals from cables that emit electro-magnetic signals without actually tapping into them. TEMPEST is a technology that involves the monitoring of devices that emit electromagnetic radiation (EMR) in such a manner that the data can be reconstructed.  </a:t>
            </a:r>
          </a:p>
          <a:p>
            <a:pPr eaLnBrk="1" hangingPunct="1"/>
            <a:r>
              <a:rPr lang="en-US" altLang="en-US"/>
              <a:t>TEMPEST monitoring involves the following: ensuring that computers are placed as far as possible from outside perimeters; installing special shielding inside the CPU case; and implementing a host of other restrictions, including maintaining distances from plumbing and other infrastructure components that carry radio waves. </a:t>
            </a:r>
          </a:p>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80AE270-AA13-47A5-A2BA-492777A4AE81}" type="slidenum">
              <a:rPr lang="en-US" altLang="en-US">
                <a:solidFill>
                  <a:srgbClr val="000000"/>
                </a:solidFill>
                <a:latin typeface="Times New Roman" panose="02020603050405020304" pitchFamily="18" charset="0"/>
              </a:rPr>
              <a:pPr eaLnBrk="1" hangingPunct="1">
                <a:spcBef>
                  <a:spcPct val="0"/>
                </a:spcBef>
              </a:pPr>
              <a:t>37</a:t>
            </a:fld>
            <a:endParaRPr lang="en-US" altLang="en-US">
              <a:solidFill>
                <a:srgbClr val="000000"/>
              </a:solidFill>
              <a:latin typeface="Times New Roman" panose="02020603050405020304" pitchFamily="18" charset="0"/>
            </a:endParaRPr>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Mobile and Portable Systems</a:t>
            </a:r>
          </a:p>
          <a:p>
            <a:pPr eaLnBrk="1" hangingPunct="1"/>
            <a:r>
              <a:rPr lang="en-US" altLang="en-US"/>
              <a:t>With the increased threat to overall information security for laptops, handhelds, and PDAs, mobile computing requires even more security than the average in-house system.</a:t>
            </a:r>
          </a:p>
          <a:p>
            <a:pPr eaLnBrk="1" hangingPunct="1"/>
            <a:r>
              <a:rPr lang="en-US" altLang="en-US"/>
              <a:t>Many of these mobile computing systems not only have corporate information stored within them, but many are configured to facilitate the user’s access into the organization’s secure computing facilities.</a:t>
            </a:r>
          </a:p>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3A0AF25-3DE6-453F-BA94-615641CA7E04}" type="slidenum">
              <a:rPr lang="en-US" altLang="en-US">
                <a:solidFill>
                  <a:srgbClr val="000000"/>
                </a:solidFill>
                <a:latin typeface="Times New Roman" panose="02020603050405020304" pitchFamily="18" charset="0"/>
              </a:rPr>
              <a:pPr eaLnBrk="1" hangingPunct="1">
                <a:spcBef>
                  <a:spcPct val="0"/>
                </a:spcBef>
              </a:pPr>
              <a:t>38</a:t>
            </a:fld>
            <a:endParaRPr lang="en-US" altLang="en-US">
              <a:solidFill>
                <a:srgbClr val="000000"/>
              </a:solidFill>
              <a:latin typeface="Times New Roman" panose="02020603050405020304" pitchFamily="18" charset="0"/>
            </a:endParaRPr>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Mobile and Portable Systems (continued)</a:t>
            </a:r>
          </a:p>
          <a:p>
            <a:pPr eaLnBrk="1" hangingPunct="1"/>
            <a:r>
              <a:rPr lang="en-US" altLang="en-US"/>
              <a:t>New technology to support the location of lost or stolen laptops can provide additional security.  </a:t>
            </a:r>
          </a:p>
          <a:p>
            <a:pPr eaLnBrk="1" hangingPunct="1"/>
            <a:r>
              <a:rPr lang="en-US" altLang="en-US"/>
              <a:t>The first type of new technology is CompuTrace, computer software that is stored on a laptop’s hardware and reports itself and the electronic serial number of the computer on which it is installed to a central monitoring center.  </a:t>
            </a:r>
          </a:p>
          <a:p>
            <a:pPr eaLnBrk="1" hangingPunct="1"/>
            <a:r>
              <a:rPr lang="en-US" altLang="en-US"/>
              <a:t>Also available for laptops are burglar alarms made up of a PC card that contains a motion detector. </a:t>
            </a:r>
          </a:p>
          <a:p>
            <a:pPr eaLnBrk="1" hangingPunct="1"/>
            <a:r>
              <a:rPr lang="en-US" altLang="en-US"/>
              <a:t>If the alarm in the laptop is armed and the laptop is moved beyond a configured distance, the alarm triggers an audible alarm.  </a:t>
            </a:r>
          </a:p>
          <a:p>
            <a:pPr eaLnBrk="1" hangingPunct="1"/>
            <a:r>
              <a:rPr lang="en-US" altLang="en-US"/>
              <a:t>The system also shuts down the computer and includes an encryption option to completely render the information unusable.  </a:t>
            </a:r>
          </a:p>
          <a:p>
            <a:pPr eaLnBrk="1" hangingPunct="1"/>
            <a:r>
              <a:rPr lang="en-US" altLang="en-US"/>
              <a:t>For maximum security, laptops should be secured at all times.  </a:t>
            </a:r>
          </a:p>
          <a:p>
            <a:pPr eaLnBrk="1" hangingPunct="1"/>
            <a:r>
              <a:rPr lang="en-US" altLang="en-US"/>
              <a:t>If you are traveling with a laptop, you should have it in your possession at all times.  </a:t>
            </a:r>
          </a:p>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DEA655F-9C19-4C96-96FA-3D2E120078F6}" type="slidenum">
              <a:rPr lang="en-US" altLang="en-US">
                <a:solidFill>
                  <a:srgbClr val="000000"/>
                </a:solidFill>
                <a:latin typeface="Times New Roman" panose="02020603050405020304" pitchFamily="18" charset="0"/>
              </a:rPr>
              <a:pPr eaLnBrk="1" hangingPunct="1">
                <a:spcBef>
                  <a:spcPct val="0"/>
                </a:spcBef>
              </a:pPr>
              <a:t>39</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874439F-FDC0-47CF-A843-9EC51DA8E5DA}" type="slidenum">
              <a:rPr lang="en-US" altLang="en-US">
                <a:solidFill>
                  <a:srgbClr val="000000"/>
                </a:solidFill>
                <a:latin typeface="Times New Roman" panose="02020603050405020304" pitchFamily="18" charset="0"/>
              </a:rPr>
              <a:pPr eaLnBrk="1" hangingPunct="1">
                <a:spcBef>
                  <a:spcPct val="0"/>
                </a:spcBef>
              </a:pPr>
              <a:t>40</a:t>
            </a:fld>
            <a:endParaRPr lang="en-US" altLang="en-US">
              <a:solidFill>
                <a:srgbClr val="000000"/>
              </a:solidFill>
              <a:latin typeface="Times New Roman" panose="02020603050405020304" pitchFamily="18" charset="0"/>
            </a:endParaRPr>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Remote Computing Security</a:t>
            </a:r>
          </a:p>
          <a:p>
            <a:pPr eaLnBrk="1" hangingPunct="1"/>
            <a:r>
              <a:rPr lang="en-US" altLang="en-US"/>
              <a:t>Remote site computing includes a wide variety of computing sites, which are distant from the base organizational facility and include the entire spectrum of telecommuters (or telecomputers).  </a:t>
            </a:r>
          </a:p>
          <a:p>
            <a:pPr eaLnBrk="1" hangingPunct="1"/>
            <a:r>
              <a:rPr lang="en-US" altLang="en-US"/>
              <a:t>Telecommuting involves computing using telecommunications facilities including Internet, dial-up, or leased point-to-point links.  </a:t>
            </a:r>
          </a:p>
          <a:p>
            <a:pPr eaLnBrk="1" hangingPunct="1"/>
            <a:r>
              <a:rPr lang="en-US" altLang="en-US"/>
              <a:t>Employees may need to access home networks on business trips, telecommuters need access from home systems, and some organizations even have satellite offices that need to be tightly integrated into the overall IT infrastructure.</a:t>
            </a:r>
          </a:p>
          <a:p>
            <a:pPr eaLnBrk="1" hangingPunct="1"/>
            <a:r>
              <a:rPr lang="en-US" altLang="en-US"/>
              <a:t>Individuals telecommuting from home deserve special attention. As more individuals consider telecommuting, the risk to organizational information through these often unsecured connections is substantial.  </a:t>
            </a:r>
          </a:p>
          <a:p>
            <a:pPr eaLnBrk="1" hangingPunct="1"/>
            <a:r>
              <a:rPr lang="en-US" altLang="en-US"/>
              <a:t>Few organizations provide their employees with secure connections to their office networks, and even fewer provide secure systems, should the employee’s home computer be compromised.  </a:t>
            </a:r>
          </a:p>
          <a:p>
            <a:pPr eaLnBrk="1" hangingPunct="1"/>
            <a:r>
              <a:rPr lang="en-US" altLang="en-US"/>
              <a:t>To provide a secure extension of the organization’s internal networks, all external connections and systems must be secured.  </a:t>
            </a:r>
          </a:p>
          <a:p>
            <a:pPr eaLnBrk="1" hangingPunct="1"/>
            <a:r>
              <a:rPr lang="en-US" altLang="en-US"/>
              <a:t>Although it is possible to secure remote sites, organizations cannot assume the employees invest their own funds for security. </a:t>
            </a:r>
          </a:p>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2B5106A-72B7-4E94-9560-06B81B91A77C}" type="slidenum">
              <a:rPr lang="en-US" altLang="en-US">
                <a:solidFill>
                  <a:srgbClr val="000000"/>
                </a:solidFill>
                <a:latin typeface="Times New Roman" panose="02020603050405020304" pitchFamily="18" charset="0"/>
              </a:rPr>
              <a:pPr eaLnBrk="1" hangingPunct="1">
                <a:spcBef>
                  <a:spcPct val="0"/>
                </a:spcBef>
              </a:pPr>
              <a:t>41</a:t>
            </a:fld>
            <a:endParaRPr lang="en-US" altLang="en-US">
              <a:solidFill>
                <a:srgbClr val="000000"/>
              </a:solidFill>
              <a:latin typeface="Times New Roman" panose="02020603050405020304" pitchFamily="18" charset="0"/>
            </a:endParaRPr>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Special Considerations for Physical Security Threats</a:t>
            </a:r>
          </a:p>
          <a:p>
            <a:pPr eaLnBrk="1" hangingPunct="1"/>
            <a:r>
              <a:rPr lang="en-US" altLang="en-US"/>
              <a:t>There are a number of special considerations for physical security threats that should be examined.  </a:t>
            </a:r>
          </a:p>
          <a:p>
            <a:pPr eaLnBrk="1" hangingPunct="1"/>
            <a:r>
              <a:rPr lang="en-US" altLang="en-US"/>
              <a:t>The first of these is the decision to develop physical security in-house or to outsource it.  </a:t>
            </a:r>
          </a:p>
          <a:p>
            <a:pPr eaLnBrk="1" hangingPunct="1"/>
            <a:r>
              <a:rPr lang="en-US" altLang="en-US"/>
              <a:t>There are a number of qualified and professional agencies that provide consulting and services in the physical security area.  </a:t>
            </a:r>
          </a:p>
          <a:p>
            <a:pPr eaLnBrk="1" hangingPunct="1"/>
            <a:r>
              <a:rPr lang="en-US" altLang="en-US"/>
              <a:t>The benefit of outsourcing physical security includes gaining the experience and knowledge of these agencies, many of which have been in the field for decades.  </a:t>
            </a:r>
          </a:p>
          <a:p>
            <a:pPr eaLnBrk="1" hangingPunct="1"/>
            <a:r>
              <a:rPr lang="en-US" altLang="en-US"/>
              <a:t>The downside includes the high expense of outsourcing physical security, the loss of control over the individual components of the physical security solution, and the level of trust that must be placed in another company.</a:t>
            </a:r>
          </a:p>
          <a:p>
            <a:pPr eaLnBrk="1" hangingPunct="1"/>
            <a:r>
              <a:rPr lang="en-US" altLang="en-US"/>
              <a:t>Another area of physical security deals with social engineering.  </a:t>
            </a:r>
          </a:p>
          <a:p>
            <a:pPr eaLnBrk="1" hangingPunct="1"/>
            <a:r>
              <a:rPr lang="en-US" altLang="en-US"/>
              <a:t>Social engineering is the use of people skills to obtain information from employees without their knowing it.  </a:t>
            </a:r>
          </a:p>
          <a:p>
            <a:pPr eaLnBrk="1" hangingPunct="1"/>
            <a:r>
              <a:rPr lang="en-US" altLang="en-US"/>
              <a:t>While most social engineers prefer to use the telephone and computer to make their contacts and solicit information, there are those who are brazen in accessing the information more directly.  </a:t>
            </a:r>
          </a:p>
          <a:p>
            <a:pPr eaLnBrk="1" hangingPunct="1"/>
            <a:r>
              <a:rPr lang="en-US" altLang="en-US"/>
              <a:t>Require all individuals entering the facility to display appropriate visitor’s badges and be escorted by a security individual when in restricted areas.  </a:t>
            </a:r>
          </a:p>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29A0977-FF6B-4A4B-936C-951946AE4E9D}" type="slidenum">
              <a:rPr lang="en-US" altLang="en-US">
                <a:solidFill>
                  <a:srgbClr val="000000"/>
                </a:solidFill>
                <a:latin typeface="Times New Roman" panose="02020603050405020304" pitchFamily="18" charset="0"/>
              </a:rPr>
              <a:pPr eaLnBrk="1" hangingPunct="1">
                <a:spcBef>
                  <a:spcPct val="0"/>
                </a:spcBef>
              </a:pPr>
              <a:t>42</a:t>
            </a:fld>
            <a:endParaRPr lang="en-US" altLang="en-US">
              <a:solidFill>
                <a:srgbClr val="000000"/>
              </a:solidFill>
              <a:latin typeface="Times New Roman" panose="02020603050405020304" pitchFamily="18" charset="0"/>
            </a:endParaRPr>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Inventory Management</a:t>
            </a:r>
          </a:p>
          <a:p>
            <a:pPr eaLnBrk="1" hangingPunct="1"/>
            <a:r>
              <a:rPr lang="en-US" altLang="en-US"/>
              <a:t>As with other organizational resources, computing equipment should be inventoried and inspected on a regular basis. Similarly classified information should also be inventoried and managed. </a:t>
            </a:r>
          </a:p>
          <a:p>
            <a:pPr eaLnBrk="1" hangingPunct="1"/>
            <a:r>
              <a:rPr lang="en-US" altLang="en-US"/>
              <a:t>Whenever a classified document is reproduced, a stamp should be placed on the original before it is copied. </a:t>
            </a:r>
          </a:p>
          <a:p>
            <a:pPr eaLnBrk="1" hangingPunct="1"/>
            <a:r>
              <a:rPr lang="en-US" altLang="en-US"/>
              <a:t>This stamp states the document’s classification level and document number for tracking. </a:t>
            </a:r>
          </a:p>
          <a:p>
            <a:pPr eaLnBrk="1" hangingPunct="1"/>
            <a:r>
              <a:rPr lang="en-US" altLang="en-US"/>
              <a:t>Each classified copy is issued to its receiver, who signs for the document.</a:t>
            </a:r>
          </a:p>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3A7E672-41FA-4D4A-ACA7-5F42D7E43318}" type="slidenum">
              <a:rPr lang="en-US" altLang="en-US">
                <a:solidFill>
                  <a:srgbClr val="000000"/>
                </a:solidFill>
                <a:latin typeface="Times New Roman" panose="02020603050405020304" pitchFamily="18" charset="0"/>
              </a:rPr>
              <a:pPr eaLnBrk="1" hangingPunct="1">
                <a:spcBef>
                  <a:spcPct val="0"/>
                </a:spcBef>
              </a:pPr>
              <a:t>4</a:t>
            </a:fld>
            <a:endParaRPr lang="en-US" altLang="en-US">
              <a:solidFill>
                <a:srgbClr val="000000"/>
              </a:solidFill>
              <a:latin typeface="Times New Roman" panose="02020603050405020304" pitchFamily="18" charset="0"/>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Seven Major Sources of Physical Loss</a:t>
            </a:r>
          </a:p>
          <a:p>
            <a:pPr eaLnBrk="1" hangingPunct="1"/>
            <a:r>
              <a:rPr lang="en-US" altLang="en-US"/>
              <a:t>From Donn B. Parker </a:t>
            </a:r>
          </a:p>
          <a:p>
            <a:pPr eaLnBrk="1" hangingPunct="1">
              <a:buFontTx/>
              <a:buChar char="•"/>
            </a:pPr>
            <a:r>
              <a:rPr lang="en-US" altLang="en-US"/>
              <a:t> Extreme temperature: heat, cold</a:t>
            </a:r>
          </a:p>
          <a:p>
            <a:pPr eaLnBrk="1" hangingPunct="1">
              <a:buFontTx/>
              <a:buChar char="•"/>
            </a:pPr>
            <a:r>
              <a:rPr lang="en-US" altLang="en-US"/>
              <a:t> Gases: war gases, commercial vapors, humid or dry air, suspended particles</a:t>
            </a:r>
          </a:p>
          <a:p>
            <a:pPr eaLnBrk="1" hangingPunct="1">
              <a:buFontTx/>
              <a:buChar char="•"/>
            </a:pPr>
            <a:r>
              <a:rPr lang="en-US" altLang="en-US"/>
              <a:t> Liquids: water, chemicals</a:t>
            </a:r>
          </a:p>
          <a:p>
            <a:pPr eaLnBrk="1" hangingPunct="1">
              <a:buFontTx/>
              <a:buChar char="•"/>
            </a:pPr>
            <a:r>
              <a:rPr lang="en-US" altLang="en-US"/>
              <a:t> Living organisms: viruses, bacteria, people, animals, insects</a:t>
            </a:r>
          </a:p>
          <a:p>
            <a:pPr eaLnBrk="1" hangingPunct="1">
              <a:buFontTx/>
              <a:buChar char="•"/>
            </a:pPr>
            <a:r>
              <a:rPr lang="en-US" altLang="en-US"/>
              <a:t> Projectiles: tangible objects in motion, powered objects</a:t>
            </a:r>
          </a:p>
          <a:p>
            <a:pPr eaLnBrk="1" hangingPunct="1">
              <a:buFontTx/>
              <a:buChar char="•"/>
            </a:pPr>
            <a:r>
              <a:rPr lang="en-US" altLang="en-US"/>
              <a:t> Movement: collapse, shearing, shaking, vibration, liquefaction, flows waves, separation, slide</a:t>
            </a:r>
          </a:p>
          <a:p>
            <a:pPr eaLnBrk="1" hangingPunct="1">
              <a:buFontTx/>
              <a:buChar char="•"/>
            </a:pPr>
            <a:r>
              <a:rPr lang="en-US" altLang="en-US"/>
              <a:t> Energy anomalies: electrical surge or failure, magnetism, static electricity, aging circuitry; radiation: sound, light, radio, microwave, electromagnetic, atomic</a:t>
            </a:r>
          </a:p>
          <a:p>
            <a:pPr eaLnBrk="1" hangingPunct="1"/>
            <a:endParaRPr lang="en-US" altLang="en-US"/>
          </a:p>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38B8E59-C81F-4EC5-ACDA-6A036560D1A6}" type="slidenum">
              <a:rPr lang="en-US" altLang="en-US">
                <a:solidFill>
                  <a:srgbClr val="000000"/>
                </a:solidFill>
                <a:latin typeface="Times New Roman" panose="02020603050405020304" pitchFamily="18" charset="0"/>
              </a:rPr>
              <a:pPr eaLnBrk="1" hangingPunct="1">
                <a:spcBef>
                  <a:spcPct val="0"/>
                </a:spcBef>
              </a:pPr>
              <a:t>43</a:t>
            </a:fld>
            <a:endParaRPr lang="en-US" altLang="en-US">
              <a:solidFill>
                <a:srgbClr val="000000"/>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7A6A2BB-5AE1-4C8F-8B07-69DD0999BDF1}" type="slidenum">
              <a:rPr lang="en-US" altLang="en-US">
                <a:solidFill>
                  <a:srgbClr val="000000"/>
                </a:solidFill>
                <a:latin typeface="Times New Roman" panose="02020603050405020304" pitchFamily="18" charset="0"/>
              </a:rPr>
              <a:pPr eaLnBrk="1" hangingPunct="1">
                <a:spcBef>
                  <a:spcPct val="0"/>
                </a:spcBef>
              </a:pPr>
              <a:t>5</a:t>
            </a:fld>
            <a:endParaRPr lang="en-US" altLang="en-US">
              <a:solidFill>
                <a:srgbClr val="000000"/>
              </a:solidFill>
              <a:latin typeface="Times New Roman" panose="02020603050405020304" pitchFamily="18" charset="0"/>
            </a:endParaRPr>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Community Roles</a:t>
            </a:r>
          </a:p>
          <a:p>
            <a:pPr eaLnBrk="1" hangingPunct="1"/>
            <a:r>
              <a:rPr lang="en-US" altLang="en-US"/>
              <a:t>General management: responsible for the security of the facility in which the organization is housed and the policies and standards for secure operation </a:t>
            </a:r>
          </a:p>
          <a:p>
            <a:pPr eaLnBrk="1" hangingPunct="1"/>
            <a:r>
              <a:rPr lang="en-US" altLang="en-US"/>
              <a:t>IT management and professionals: responsible for environmental and access security in technology equipment locations and for the policies and standards of secure equipment operation</a:t>
            </a:r>
          </a:p>
          <a:p>
            <a:pPr eaLnBrk="1" hangingPunct="1"/>
            <a:r>
              <a:rPr lang="en-US" altLang="en-US"/>
              <a:t>Information security management and professionals: perform risk assessments and implementation reviews for the physical security controls implemented by the other two groups</a:t>
            </a:r>
          </a:p>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2A3F7D6-91B4-4C03-8B04-631CCD84608E}" type="slidenum">
              <a:rPr lang="en-US" altLang="en-US">
                <a:solidFill>
                  <a:srgbClr val="000000"/>
                </a:solidFill>
                <a:latin typeface="Times New Roman" panose="02020603050405020304" pitchFamily="18" charset="0"/>
              </a:rPr>
              <a:pPr eaLnBrk="1" hangingPunct="1">
                <a:spcBef>
                  <a:spcPct val="0"/>
                </a:spcBef>
              </a:pPr>
              <a:t>6</a:t>
            </a:fld>
            <a:endParaRPr lang="en-US" altLang="en-US">
              <a:solidFill>
                <a:srgbClr val="000000"/>
              </a:solidFill>
              <a:latin typeface="Times New Roman" panose="02020603050405020304" pitchFamily="18" charset="0"/>
            </a:endParaRPr>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Facilities Management</a:t>
            </a:r>
          </a:p>
          <a:p>
            <a:pPr eaLnBrk="1" hangingPunct="1"/>
            <a:r>
              <a:rPr lang="en-US" altLang="en-US"/>
              <a:t>Before examining access controls, understand the concept of a secure facility and its design. </a:t>
            </a:r>
          </a:p>
          <a:p>
            <a:pPr eaLnBrk="1" hangingPunct="1"/>
            <a:r>
              <a:rPr lang="en-US" altLang="en-US"/>
              <a:t>From the point of view of facilities management, a secure facility is a physical location that has been engineered with controls designed to minimize the risk of attacks from physical threats. </a:t>
            </a:r>
          </a:p>
          <a:p>
            <a:pPr eaLnBrk="1" hangingPunct="1"/>
            <a:r>
              <a:rPr lang="en-US" altLang="en-US"/>
              <a:t>A secure facility can use the natural terrain, traffic flow, and urban development, and can complement these features with protection mechanisms such as fences, gates, walls, guards, and alarms. </a:t>
            </a:r>
          </a:p>
          <a:p>
            <a:pPr eaLnBrk="1" hangingPunct="1"/>
            <a:endParaRPr lang="en-US" altLang="en-US"/>
          </a:p>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43FB9B2-A4C6-4DAA-964F-7EA44A0146B7}" type="slidenum">
              <a:rPr lang="en-US" altLang="en-US">
                <a:solidFill>
                  <a:srgbClr val="000000"/>
                </a:solidFill>
                <a:latin typeface="Times New Roman" panose="02020603050405020304" pitchFamily="18" charset="0"/>
              </a:rPr>
              <a:pPr eaLnBrk="1" hangingPunct="1">
                <a:spcBef>
                  <a:spcPct val="0"/>
                </a:spcBef>
              </a:pPr>
              <a:t>7</a:t>
            </a:fld>
            <a:endParaRPr lang="en-US" altLang="en-US">
              <a:solidFill>
                <a:srgbClr val="000000"/>
              </a:solidFill>
              <a:latin typeface="Times New Roman" panose="02020603050405020304" pitchFamily="18" charset="0"/>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Controls for Protecting the Secure Facility</a:t>
            </a:r>
          </a:p>
          <a:p>
            <a:pPr eaLnBrk="1" hangingPunct="1"/>
            <a:r>
              <a:rPr lang="en-US" altLang="en-US"/>
              <a:t>There are a number of physical security controls and issues that the organization’s communities of interest should consider together when implementing physical security:</a:t>
            </a:r>
          </a:p>
          <a:p>
            <a:pPr eaLnBrk="1" hangingPunct="1">
              <a:buFontTx/>
              <a:buChar char="•"/>
            </a:pPr>
            <a:r>
              <a:rPr lang="en-US" altLang="en-US"/>
              <a:t> Walls, fencing, and gates </a:t>
            </a:r>
          </a:p>
          <a:p>
            <a:pPr eaLnBrk="1" hangingPunct="1">
              <a:buFontTx/>
              <a:buChar char="•"/>
            </a:pPr>
            <a:r>
              <a:rPr lang="en-US" altLang="en-US"/>
              <a:t> Guards to apply human reasoning </a:t>
            </a:r>
          </a:p>
          <a:p>
            <a:pPr eaLnBrk="1" hangingPunct="1">
              <a:buFontTx/>
              <a:buChar char="•"/>
            </a:pPr>
            <a:r>
              <a:rPr lang="en-US" altLang="en-US"/>
              <a:t> Dogs to provide their keen sense of smell and hearing and  to be placed in harm’s way in lieu of humans</a:t>
            </a:r>
          </a:p>
          <a:p>
            <a:pPr eaLnBrk="1" hangingPunct="1">
              <a:buFontTx/>
              <a:buChar char="•"/>
            </a:pPr>
            <a:r>
              <a:rPr lang="en-US" altLang="en-US"/>
              <a:t> ID cards and badges</a:t>
            </a:r>
          </a:p>
          <a:p>
            <a:pPr eaLnBrk="1" hangingPunct="1">
              <a:buFontTx/>
              <a:buChar char="•"/>
            </a:pPr>
            <a:r>
              <a:rPr lang="en-US" altLang="en-US"/>
              <a:t> Locks and keys</a:t>
            </a:r>
          </a:p>
          <a:p>
            <a:pPr eaLnBrk="1" hangingPunct="1">
              <a:buFontTx/>
              <a:buChar char="•"/>
            </a:pPr>
            <a:r>
              <a:rPr lang="en-US" altLang="en-US"/>
              <a:t> Mantraps</a:t>
            </a:r>
          </a:p>
          <a:p>
            <a:pPr eaLnBrk="1" hangingPunct="1">
              <a:buFontTx/>
              <a:buChar char="•"/>
            </a:pPr>
            <a:r>
              <a:rPr lang="en-US" altLang="en-US"/>
              <a:t> Electronic monitoring</a:t>
            </a:r>
          </a:p>
          <a:p>
            <a:pPr eaLnBrk="1" hangingPunct="1">
              <a:buFontTx/>
              <a:buChar char="•"/>
            </a:pPr>
            <a:r>
              <a:rPr lang="en-US" altLang="en-US"/>
              <a:t> Alarms and alarm systems</a:t>
            </a:r>
          </a:p>
          <a:p>
            <a:pPr eaLnBrk="1" hangingPunct="1">
              <a:buFontTx/>
              <a:buChar char="•"/>
            </a:pPr>
            <a:r>
              <a:rPr lang="en-US" altLang="en-US"/>
              <a:t> Computer rooms</a:t>
            </a:r>
          </a:p>
          <a:p>
            <a:pPr eaLnBrk="1" hangingPunct="1">
              <a:buFontTx/>
              <a:buChar char="•"/>
            </a:pPr>
            <a:r>
              <a:rPr lang="en-US" altLang="en-US"/>
              <a:t> Walls and doors</a:t>
            </a:r>
          </a:p>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B78536A-1E43-40A8-8237-73BF2D28BFD1}" type="slidenum">
              <a:rPr lang="en-US" altLang="en-US">
                <a:solidFill>
                  <a:srgbClr val="000000"/>
                </a:solidFill>
                <a:latin typeface="Times New Roman" panose="02020603050405020304" pitchFamily="18" charset="0"/>
              </a:rPr>
              <a:pPr eaLnBrk="1" hangingPunct="1">
                <a:spcBef>
                  <a:spcPct val="0"/>
                </a:spcBef>
              </a:pPr>
              <a:t>8</a:t>
            </a:fld>
            <a:endParaRPr lang="en-US" altLang="en-US">
              <a:solidFill>
                <a:srgbClr val="000000"/>
              </a:solidFill>
              <a:latin typeface="Times New Roman" panose="02020603050405020304" pitchFamily="18" charset="0"/>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ID Cards and Badges</a:t>
            </a:r>
          </a:p>
          <a:p>
            <a:pPr eaLnBrk="1" hangingPunct="1"/>
            <a:r>
              <a:rPr lang="en-US" altLang="en-US"/>
              <a:t>One area of access control that ties physical security with information access control is the use of identification cards (ID) and name badges. An ID card is typically worn concealed, whereas a name badge is visible. </a:t>
            </a:r>
          </a:p>
          <a:p>
            <a:pPr eaLnBrk="1" hangingPunct="1"/>
            <a:r>
              <a:rPr lang="en-US" altLang="en-US"/>
              <a:t>These devices are forms of biometrics (facial recognition) to identify and authenticate an authorized individual with access to the facility. </a:t>
            </a:r>
          </a:p>
          <a:p>
            <a:pPr eaLnBrk="1" hangingPunct="1"/>
            <a:r>
              <a:rPr lang="en-US" altLang="en-US"/>
              <a:t>With the addition of a magnetic strip or radio chip, the ID card can provide access control. </a:t>
            </a:r>
          </a:p>
          <a:p>
            <a:pPr eaLnBrk="1" hangingPunct="1"/>
            <a:r>
              <a:rPr lang="en-US" altLang="en-US"/>
              <a:t>A name badge or ID should not be the only control for access to restricted areas, as they can be easily duplicated, stolen, and modified.</a:t>
            </a:r>
          </a:p>
          <a:p>
            <a:pPr eaLnBrk="1" hangingPunct="1"/>
            <a:r>
              <a:rPr lang="en-US" altLang="en-US"/>
              <a:t>Tailgating occurs when an authorized individual presents a key and a door is opened, but other individuals, who may or may not be authorized, also enter the unlocked door. </a:t>
            </a:r>
          </a:p>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E55A31F-C350-4CC8-8031-78BB7FAA6BD9}" type="slidenum">
              <a:rPr lang="en-US" altLang="en-US">
                <a:solidFill>
                  <a:srgbClr val="000000"/>
                </a:solidFill>
                <a:latin typeface="Times New Roman" panose="02020603050405020304" pitchFamily="18" charset="0"/>
              </a:rPr>
              <a:pPr eaLnBrk="1" hangingPunct="1">
                <a:spcBef>
                  <a:spcPct val="0"/>
                </a:spcBef>
              </a:pPr>
              <a:t>9</a:t>
            </a:fld>
            <a:endParaRPr lang="en-US" altLang="en-US">
              <a:solidFill>
                <a:srgbClr val="000000"/>
              </a:solidFill>
              <a:latin typeface="Times New Roman" panose="02020603050405020304" pitchFamily="18" charset="0"/>
            </a:endParaRPr>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Locks and Keys</a:t>
            </a:r>
          </a:p>
          <a:p>
            <a:pPr eaLnBrk="1" hangingPunct="1"/>
            <a:r>
              <a:rPr lang="en-US" altLang="en-US"/>
              <a:t>There are two types of locks: mechanical and electromechanical. </a:t>
            </a:r>
          </a:p>
          <a:p>
            <a:pPr eaLnBrk="1" hangingPunct="1"/>
            <a:r>
              <a:rPr lang="en-US" altLang="en-US"/>
              <a:t>The mechanical lock relies on a key of carefully shaped pieces of metal that turn tumblers to release secured loops of steel, aluminum, or brass (in brass padlocks). </a:t>
            </a:r>
          </a:p>
          <a:p>
            <a:pPr eaLnBrk="1" hangingPunct="1"/>
            <a:r>
              <a:rPr lang="en-US" altLang="en-US"/>
              <a:t>The electromechanical lock can accept a variety of inputs including keys that are magnetic strips on ID cards, radio signals from name badges, PINs typed into a keypad.</a:t>
            </a:r>
          </a:p>
          <a:p>
            <a:pPr eaLnBrk="1" hangingPunct="1"/>
            <a:r>
              <a:rPr lang="en-US" altLang="en-US"/>
              <a:t>Locks are divided into four categories: manual, programmable, electronic, and biometric.  </a:t>
            </a:r>
          </a:p>
          <a:p>
            <a:pPr eaLnBrk="1" hangingPunct="1"/>
            <a:r>
              <a:rPr lang="en-US" altLang="en-US"/>
              <a:t>As part of general management’s responsibility for the physical environment, the management of keys and locks is a fundamental concern. </a:t>
            </a:r>
          </a:p>
          <a:p>
            <a:pPr eaLnBrk="1" hangingPunct="1"/>
            <a:r>
              <a:rPr lang="en-US" altLang="en-US"/>
              <a:t>Sometimes locks fail and facilities need alternative procedures for access. </a:t>
            </a:r>
          </a:p>
          <a:p>
            <a:pPr eaLnBrk="1" hangingPunct="1"/>
            <a:r>
              <a:rPr lang="en-US" altLang="en-US"/>
              <a:t>Locks fail in one of two ways: when the lock of a door fails and the door becomes unlocked, that is a fail-safe lock; when the lock of a door fails and the door remains locked, this is a fail-secure lock. </a:t>
            </a:r>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 style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a:t>Click to edit Master subtitle style</a:t>
            </a:r>
          </a:p>
        </p:txBody>
      </p:sp>
    </p:spTree>
    <p:extLst>
      <p:ext uri="{BB962C8B-B14F-4D97-AF65-F5344CB8AC3E}">
        <p14:creationId xmlns:p14="http://schemas.microsoft.com/office/powerpoint/2010/main" val="231148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8"/>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FC534510-5D34-4348-9EAA-6F635CD54845}" type="datetime2">
              <a:rPr lang="en-US"/>
              <a:pPr>
                <a:defRPr/>
              </a:pPr>
              <a:t>Thursday, January 5, 2017</a:t>
            </a:fld>
            <a:endParaRPr lang="en-US"/>
          </a:p>
        </p:txBody>
      </p:sp>
      <p:sp>
        <p:nvSpPr>
          <p:cNvPr id="6" name="Footer Placeholder 4"/>
          <p:cNvSpPr>
            <a:spLocks noGrp="1"/>
          </p:cNvSpPr>
          <p:nvPr>
            <p:ph type="ftr" sz="quarter" idx="11"/>
          </p:nvPr>
        </p:nvSpPr>
        <p:spPr/>
        <p:txBody>
          <a:bodyPr/>
          <a:lstStyle>
            <a:lvl1pPr algn="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D681A2C-F6C3-47A0-A9AE-E0BD7882CAD4}" type="slidenum">
              <a:rPr lang="en-US" altLang="fr-FR"/>
              <a:pPr/>
              <a:t>‹N°›</a:t>
            </a:fld>
            <a:endParaRPr lang="en-US" altLang="fr-FR"/>
          </a:p>
        </p:txBody>
      </p:sp>
    </p:spTree>
    <p:extLst>
      <p:ext uri="{BB962C8B-B14F-4D97-AF65-F5344CB8AC3E}">
        <p14:creationId xmlns:p14="http://schemas.microsoft.com/office/powerpoint/2010/main" val="155263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3C0F3A9-AECE-4882-BA39-C2D46ACE3F07}" type="datetime2">
              <a:rPr lang="en-US"/>
              <a:pPr>
                <a:defRPr/>
              </a:pPr>
              <a:t>Thursday, January 5, 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Principals of Information Security, Fourth Edition</a:t>
            </a:r>
          </a:p>
        </p:txBody>
      </p:sp>
      <p:sp>
        <p:nvSpPr>
          <p:cNvPr id="6" name="Slide Number Placeholder 5"/>
          <p:cNvSpPr>
            <a:spLocks noGrp="1"/>
          </p:cNvSpPr>
          <p:nvPr>
            <p:ph type="sldNum" sz="quarter" idx="12"/>
          </p:nvPr>
        </p:nvSpPr>
        <p:spPr/>
        <p:txBody>
          <a:bodyPr/>
          <a:lstStyle>
            <a:lvl1pPr>
              <a:defRPr/>
            </a:lvl1pPr>
          </a:lstStyle>
          <a:p>
            <a:fld id="{A1C527C5-BF3A-4CD5-A09A-B626E04C9F58}" type="slidenum">
              <a:rPr lang="en-US" altLang="fr-FR"/>
              <a:pPr/>
              <a:t>‹N°›</a:t>
            </a:fld>
            <a:endParaRPr lang="en-US" altLang="fr-FR"/>
          </a:p>
        </p:txBody>
      </p:sp>
    </p:spTree>
    <p:extLst>
      <p:ext uri="{BB962C8B-B14F-4D97-AF65-F5344CB8AC3E}">
        <p14:creationId xmlns:p14="http://schemas.microsoft.com/office/powerpoint/2010/main" val="294865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8"/>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9BFDC38-8E3A-4ED3-ABD2-78B5D1EFE941}" type="datetime2">
              <a:rPr lang="en-US"/>
              <a:pPr>
                <a:defRPr/>
              </a:pPr>
              <a:t>Thursday, January 5, 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Principals of Information Security, Fourth Edition</a:t>
            </a:r>
          </a:p>
        </p:txBody>
      </p:sp>
      <p:sp>
        <p:nvSpPr>
          <p:cNvPr id="7" name="Slide Number Placeholder 5"/>
          <p:cNvSpPr>
            <a:spLocks noGrp="1"/>
          </p:cNvSpPr>
          <p:nvPr>
            <p:ph type="sldNum" sz="quarter" idx="12"/>
          </p:nvPr>
        </p:nvSpPr>
        <p:spPr/>
        <p:txBody>
          <a:bodyPr/>
          <a:lstStyle>
            <a:lvl1pPr>
              <a:defRPr/>
            </a:lvl1pPr>
          </a:lstStyle>
          <a:p>
            <a:fld id="{D6084C50-FCF9-4D27-B9D5-AE73837B1A32}" type="slidenum">
              <a:rPr lang="en-US" altLang="fr-FR"/>
              <a:pPr/>
              <a:t>‹N°›</a:t>
            </a:fld>
            <a:endParaRPr lang="en-US" altLang="fr-FR"/>
          </a:p>
        </p:txBody>
      </p:sp>
    </p:spTree>
    <p:extLst>
      <p:ext uri="{BB962C8B-B14F-4D97-AF65-F5344CB8AC3E}">
        <p14:creationId xmlns:p14="http://schemas.microsoft.com/office/powerpoint/2010/main" val="2787956628"/>
      </p:ext>
    </p:extLst>
  </p:cSld>
  <p:clrMapOvr>
    <a:overrideClrMapping bg1="dk1" tx1="lt1" bg2="dk2" tx2="lt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Principles of Information Security, Fourth Edition</a:t>
            </a:r>
          </a:p>
        </p:txBody>
      </p:sp>
      <p:sp>
        <p:nvSpPr>
          <p:cNvPr id="7" name="Slide Number Placeholder 6"/>
          <p:cNvSpPr>
            <a:spLocks noGrp="1"/>
          </p:cNvSpPr>
          <p:nvPr>
            <p:ph type="sldNum" sz="quarter" idx="12"/>
          </p:nvPr>
        </p:nvSpPr>
        <p:spPr/>
        <p:txBody>
          <a:bodyPr/>
          <a:lstStyle>
            <a:lvl1pPr>
              <a:defRPr/>
            </a:lvl1pPr>
          </a:lstStyle>
          <a:p>
            <a:r>
              <a:rPr lang="en-US" altLang="fr-FR"/>
              <a:t> </a:t>
            </a:r>
            <a:fld id="{C406A8CA-CE5D-483C-82C4-D4AEF830A681}" type="slidenum">
              <a:rPr lang="en-US" altLang="fr-FR">
                <a:solidFill>
                  <a:srgbClr val="003366"/>
                </a:solidFill>
              </a:rPr>
              <a:pPr/>
              <a:t>‹N°›</a:t>
            </a:fld>
            <a:endParaRPr lang="en-US" altLang="fr-FR">
              <a:solidFill>
                <a:srgbClr val="003366"/>
              </a:solidFill>
            </a:endParaRPr>
          </a:p>
        </p:txBody>
      </p:sp>
    </p:spTree>
    <p:extLst>
      <p:ext uri="{BB962C8B-B14F-4D97-AF65-F5344CB8AC3E}">
        <p14:creationId xmlns:p14="http://schemas.microsoft.com/office/powerpoint/2010/main" val="2529620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8"/>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BADA7AB3-8067-41B3-B792-5A0A7880B897}" type="datetime2">
              <a:rPr lang="en-US"/>
              <a:pPr>
                <a:defRPr/>
              </a:pPr>
              <a:t>Thursday, January 5, 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t>Principals of Information Security, Fourth Edition</a:t>
            </a:r>
          </a:p>
        </p:txBody>
      </p:sp>
      <p:sp>
        <p:nvSpPr>
          <p:cNvPr id="10" name="Slide Number Placeholder 8"/>
          <p:cNvSpPr>
            <a:spLocks noGrp="1"/>
          </p:cNvSpPr>
          <p:nvPr>
            <p:ph type="sldNum" sz="quarter" idx="12"/>
          </p:nvPr>
        </p:nvSpPr>
        <p:spPr/>
        <p:txBody>
          <a:bodyPr/>
          <a:lstStyle>
            <a:lvl1pPr>
              <a:defRPr/>
            </a:lvl1pPr>
          </a:lstStyle>
          <a:p>
            <a:fld id="{A4DC89CF-1A66-47D6-82BF-9D811EF2EF1A}" type="slidenum">
              <a:rPr lang="en-US" altLang="fr-FR"/>
              <a:pPr/>
              <a:t>‹N°›</a:t>
            </a:fld>
            <a:endParaRPr lang="en-US" altLang="fr-FR"/>
          </a:p>
        </p:txBody>
      </p:sp>
    </p:spTree>
    <p:extLst>
      <p:ext uri="{BB962C8B-B14F-4D97-AF65-F5344CB8AC3E}">
        <p14:creationId xmlns:p14="http://schemas.microsoft.com/office/powerpoint/2010/main" val="154371291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CD3FBB0-A229-416A-83B8-718DD16331E5}" type="datetime2">
              <a:rPr lang="en-US"/>
              <a:pPr>
                <a:defRPr/>
              </a:pPr>
              <a:t>Thursday, January 5, 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Principals of Information Security, Fourth Edition</a:t>
            </a:r>
          </a:p>
        </p:txBody>
      </p:sp>
      <p:sp>
        <p:nvSpPr>
          <p:cNvPr id="5" name="Slide Number Placeholder 5"/>
          <p:cNvSpPr>
            <a:spLocks noGrp="1"/>
          </p:cNvSpPr>
          <p:nvPr>
            <p:ph type="sldNum" sz="quarter" idx="12"/>
          </p:nvPr>
        </p:nvSpPr>
        <p:spPr/>
        <p:txBody>
          <a:bodyPr/>
          <a:lstStyle>
            <a:lvl1pPr>
              <a:defRPr/>
            </a:lvl1pPr>
          </a:lstStyle>
          <a:p>
            <a:fld id="{64148343-289F-4C31-ACFF-2047E0CD89F9}" type="slidenum">
              <a:rPr lang="en-US" altLang="fr-FR"/>
              <a:pPr/>
              <a:t>‹N°›</a:t>
            </a:fld>
            <a:endParaRPr lang="en-US" altLang="fr-FR"/>
          </a:p>
        </p:txBody>
      </p:sp>
    </p:spTree>
    <p:extLst>
      <p:ext uri="{BB962C8B-B14F-4D97-AF65-F5344CB8AC3E}">
        <p14:creationId xmlns:p14="http://schemas.microsoft.com/office/powerpoint/2010/main" val="3942787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8A8137-723C-47A1-BE7B-1ADDDD9B750A}" type="datetime2">
              <a:rPr lang="en-US"/>
              <a:pPr>
                <a:defRPr/>
              </a:pPr>
              <a:t>Thursday, January 5, 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Principals of Information Security, Fourth Edition</a:t>
            </a:r>
          </a:p>
        </p:txBody>
      </p:sp>
      <p:sp>
        <p:nvSpPr>
          <p:cNvPr id="4" name="Slide Number Placeholder 5"/>
          <p:cNvSpPr>
            <a:spLocks noGrp="1"/>
          </p:cNvSpPr>
          <p:nvPr>
            <p:ph type="sldNum" sz="quarter" idx="12"/>
          </p:nvPr>
        </p:nvSpPr>
        <p:spPr/>
        <p:txBody>
          <a:bodyPr/>
          <a:lstStyle>
            <a:lvl1pPr>
              <a:defRPr/>
            </a:lvl1pPr>
          </a:lstStyle>
          <a:p>
            <a:fld id="{6DA445FA-75A7-4BCC-81AD-DB55B67769D0}" type="slidenum">
              <a:rPr lang="en-US" altLang="fr-FR"/>
              <a:pPr/>
              <a:t>‹N°›</a:t>
            </a:fld>
            <a:endParaRPr lang="en-US" altLang="fr-FR"/>
          </a:p>
        </p:txBody>
      </p:sp>
    </p:spTree>
    <p:extLst>
      <p:ext uri="{BB962C8B-B14F-4D97-AF65-F5344CB8AC3E}">
        <p14:creationId xmlns:p14="http://schemas.microsoft.com/office/powerpoint/2010/main" val="3858484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17F21E89-7DCC-48B2-BF6A-EA4D5388B2C5}" type="datetime2">
              <a:rPr lang="en-US"/>
              <a:pPr>
                <a:defRPr/>
              </a:pPr>
              <a:t>Thursday, January 5, 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t>Principals of Information Security, Fourth Edition</a:t>
            </a:r>
          </a:p>
        </p:txBody>
      </p:sp>
      <p:sp>
        <p:nvSpPr>
          <p:cNvPr id="8" name="Slide Number Placeholder 6"/>
          <p:cNvSpPr>
            <a:spLocks noGrp="1"/>
          </p:cNvSpPr>
          <p:nvPr>
            <p:ph type="sldNum" sz="quarter" idx="12"/>
          </p:nvPr>
        </p:nvSpPr>
        <p:spPr/>
        <p:txBody>
          <a:bodyPr/>
          <a:lstStyle>
            <a:lvl1pPr>
              <a:defRPr/>
            </a:lvl1pPr>
          </a:lstStyle>
          <a:p>
            <a:fld id="{CECD492D-82B8-4F0B-9958-3E6820051560}" type="slidenum">
              <a:rPr lang="en-US" altLang="fr-FR"/>
              <a:pPr/>
              <a:t>‹N°›</a:t>
            </a:fld>
            <a:endParaRPr lang="en-US" altLang="fr-FR"/>
          </a:p>
        </p:txBody>
      </p:sp>
    </p:spTree>
    <p:extLst>
      <p:ext uri="{BB962C8B-B14F-4D97-AF65-F5344CB8AC3E}">
        <p14:creationId xmlns:p14="http://schemas.microsoft.com/office/powerpoint/2010/main" val="77763030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1743890-F609-4A95-AD8A-BA23E0DB33AD}" type="datetime2">
              <a:rPr lang="en-US"/>
              <a:pPr>
                <a:defRPr/>
              </a:pPr>
              <a:t>Thursday, January 5, 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Principals of Information Security, Fourth Edition</a:t>
            </a:r>
          </a:p>
        </p:txBody>
      </p:sp>
      <p:sp>
        <p:nvSpPr>
          <p:cNvPr id="7" name="Slide Number Placeholder 5"/>
          <p:cNvSpPr>
            <a:spLocks noGrp="1"/>
          </p:cNvSpPr>
          <p:nvPr>
            <p:ph type="sldNum" sz="quarter" idx="12"/>
          </p:nvPr>
        </p:nvSpPr>
        <p:spPr/>
        <p:txBody>
          <a:bodyPr/>
          <a:lstStyle>
            <a:lvl1pPr>
              <a:defRPr/>
            </a:lvl1pPr>
          </a:lstStyle>
          <a:p>
            <a:fld id="{909CAE6B-CA14-4DFB-A614-8159C0C2E1EE}" type="slidenum">
              <a:rPr lang="en-US" altLang="fr-FR"/>
              <a:pPr/>
              <a:t>‹N°›</a:t>
            </a:fld>
            <a:endParaRPr lang="en-US" altLang="fr-FR"/>
          </a:p>
        </p:txBody>
      </p:sp>
    </p:spTree>
    <p:extLst>
      <p:ext uri="{BB962C8B-B14F-4D97-AF65-F5344CB8AC3E}">
        <p14:creationId xmlns:p14="http://schemas.microsoft.com/office/powerpoint/2010/main" val="282371962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EEFB9AB-0EFB-418B-B063-BCB7E036BF8B}" type="datetime2">
              <a:rPr lang="en-US"/>
              <a:pPr>
                <a:defRPr/>
              </a:pPr>
              <a:t>Thursday, January 5, 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Principals of Information Security, Fourth Edition</a:t>
            </a:r>
          </a:p>
        </p:txBody>
      </p:sp>
      <p:sp>
        <p:nvSpPr>
          <p:cNvPr id="6" name="Slide Number Placeholder 5"/>
          <p:cNvSpPr>
            <a:spLocks noGrp="1"/>
          </p:cNvSpPr>
          <p:nvPr>
            <p:ph type="sldNum" sz="quarter" idx="12"/>
          </p:nvPr>
        </p:nvSpPr>
        <p:spPr/>
        <p:txBody>
          <a:bodyPr/>
          <a:lstStyle>
            <a:lvl1pPr>
              <a:defRPr/>
            </a:lvl1pPr>
          </a:lstStyle>
          <a:p>
            <a:fld id="{D31EEEFE-491A-47E5-B3E4-186D0A8E6984}" type="slidenum">
              <a:rPr lang="en-US" altLang="fr-FR"/>
              <a:pPr/>
              <a:t>‹N°›</a:t>
            </a:fld>
            <a:endParaRPr lang="en-US" altLang="fr-FR"/>
          </a:p>
        </p:txBody>
      </p:sp>
    </p:spTree>
    <p:extLst>
      <p:ext uri="{BB962C8B-B14F-4D97-AF65-F5344CB8AC3E}">
        <p14:creationId xmlns:p14="http://schemas.microsoft.com/office/powerpoint/2010/main" val="195465440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Principals of Information Security, Fourth Edition</a:t>
            </a:r>
          </a:p>
        </p:txBody>
      </p:sp>
      <p:sp>
        <p:nvSpPr>
          <p:cNvPr id="5" name="Rectangle 6"/>
          <p:cNvSpPr>
            <a:spLocks noGrp="1" noChangeArrowheads="1"/>
          </p:cNvSpPr>
          <p:nvPr>
            <p:ph type="sldNum" sz="quarter" idx="11"/>
          </p:nvPr>
        </p:nvSpPr>
        <p:spPr>
          <a:ln/>
        </p:spPr>
        <p:txBody>
          <a:bodyPr/>
          <a:lstStyle>
            <a:lvl1pPr>
              <a:defRPr/>
            </a:lvl1pPr>
          </a:lstStyle>
          <a:p>
            <a:fld id="{2878C225-AC0C-4A93-A999-F944A0404C60}" type="slidenum">
              <a:rPr lang="en-US" altLang="fr-FR"/>
              <a:pPr/>
              <a:t>‹N°›</a:t>
            </a:fld>
            <a:endParaRPr lang="en-US" altLang="fr-FR"/>
          </a:p>
        </p:txBody>
      </p:sp>
    </p:spTree>
    <p:extLst>
      <p:ext uri="{BB962C8B-B14F-4D97-AF65-F5344CB8AC3E}">
        <p14:creationId xmlns:p14="http://schemas.microsoft.com/office/powerpoint/2010/main" val="38128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1B7037F-C332-4E90-A364-4FAB3B9FF9C2}" type="datetime2">
              <a:rPr lang="en-US"/>
              <a:pPr>
                <a:defRPr/>
              </a:pPr>
              <a:t>Thursday, January 5, 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Principals of Information Security, Fourth Edition</a:t>
            </a:r>
          </a:p>
        </p:txBody>
      </p:sp>
      <p:sp>
        <p:nvSpPr>
          <p:cNvPr id="6" name="Slide Number Placeholder 5"/>
          <p:cNvSpPr>
            <a:spLocks noGrp="1"/>
          </p:cNvSpPr>
          <p:nvPr>
            <p:ph type="sldNum" sz="quarter" idx="12"/>
          </p:nvPr>
        </p:nvSpPr>
        <p:spPr/>
        <p:txBody>
          <a:bodyPr/>
          <a:lstStyle>
            <a:lvl1pPr>
              <a:defRPr/>
            </a:lvl1pPr>
          </a:lstStyle>
          <a:p>
            <a:fld id="{EA6BE1BB-F235-4055-B08E-CE1299718B53}" type="slidenum">
              <a:rPr lang="en-US" altLang="fr-FR"/>
              <a:pPr/>
              <a:t>‹N°›</a:t>
            </a:fld>
            <a:endParaRPr lang="en-US" altLang="fr-FR"/>
          </a:p>
        </p:txBody>
      </p:sp>
    </p:spTree>
    <p:extLst>
      <p:ext uri="{BB962C8B-B14F-4D97-AF65-F5344CB8AC3E}">
        <p14:creationId xmlns:p14="http://schemas.microsoft.com/office/powerpoint/2010/main" val="232752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Principals of Information Security, Fourth Edition</a:t>
            </a:r>
          </a:p>
        </p:txBody>
      </p:sp>
      <p:sp>
        <p:nvSpPr>
          <p:cNvPr id="4" name="Rectangle 6"/>
          <p:cNvSpPr>
            <a:spLocks noGrp="1" noChangeArrowheads="1"/>
          </p:cNvSpPr>
          <p:nvPr>
            <p:ph type="sldNum" sz="quarter" idx="11"/>
          </p:nvPr>
        </p:nvSpPr>
        <p:spPr>
          <a:ln/>
        </p:spPr>
        <p:txBody>
          <a:bodyPr/>
          <a:lstStyle>
            <a:lvl1pPr>
              <a:defRPr/>
            </a:lvl1pPr>
          </a:lstStyle>
          <a:p>
            <a:fld id="{455563F8-1E17-4831-84F3-1C07CB2696DD}" type="slidenum">
              <a:rPr lang="en-US" altLang="fr-FR"/>
              <a:pPr/>
              <a:t>‹N°›</a:t>
            </a:fld>
            <a:endParaRPr lang="en-US" altLang="fr-FR"/>
          </a:p>
        </p:txBody>
      </p:sp>
    </p:spTree>
    <p:extLst>
      <p:ext uri="{BB962C8B-B14F-4D97-AF65-F5344CB8AC3E}">
        <p14:creationId xmlns:p14="http://schemas.microsoft.com/office/powerpoint/2010/main" val="342511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Principals of Information Security, Fourth Edition</a:t>
            </a:r>
          </a:p>
        </p:txBody>
      </p:sp>
      <p:sp>
        <p:nvSpPr>
          <p:cNvPr id="3" name="Rectangle 6"/>
          <p:cNvSpPr>
            <a:spLocks noGrp="1" noChangeArrowheads="1"/>
          </p:cNvSpPr>
          <p:nvPr>
            <p:ph type="sldNum" sz="quarter" idx="11"/>
          </p:nvPr>
        </p:nvSpPr>
        <p:spPr>
          <a:ln/>
        </p:spPr>
        <p:txBody>
          <a:bodyPr/>
          <a:lstStyle>
            <a:lvl1pPr>
              <a:defRPr/>
            </a:lvl1pPr>
          </a:lstStyle>
          <a:p>
            <a:fld id="{FC4A1061-59A0-4C4F-8C82-39FBFDA0CF84}" type="slidenum">
              <a:rPr lang="en-US" altLang="fr-FR"/>
              <a:pPr/>
              <a:t>‹N°›</a:t>
            </a:fld>
            <a:endParaRPr lang="en-US" altLang="fr-FR"/>
          </a:p>
        </p:txBody>
      </p:sp>
    </p:spTree>
    <p:extLst>
      <p:ext uri="{BB962C8B-B14F-4D97-AF65-F5344CB8AC3E}">
        <p14:creationId xmlns:p14="http://schemas.microsoft.com/office/powerpoint/2010/main" val="497180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xfrm>
            <a:off x="6705600" y="6400800"/>
            <a:ext cx="457200" cy="457200"/>
          </a:xfrm>
          <a:prstGeom prst="rect">
            <a:avLst/>
          </a:prstGeom>
        </p:spPr>
        <p:txBody>
          <a:bodyPr/>
          <a:lstStyle>
            <a:lvl1pPr>
              <a:defRPr>
                <a:solidFill>
                  <a:srgbClr val="000000"/>
                </a:solidFill>
                <a:latin typeface="Arial" charset="0"/>
              </a:defRPr>
            </a:lvl1pPr>
          </a:lstStyle>
          <a:p>
            <a:pPr>
              <a:defRPr/>
            </a:pPr>
            <a:endParaRPr lang="en-US"/>
          </a:p>
        </p:txBody>
      </p:sp>
      <p:sp>
        <p:nvSpPr>
          <p:cNvPr id="6" name="Rectangle 9"/>
          <p:cNvSpPr>
            <a:spLocks noGrp="1" noChangeArrowheads="1"/>
          </p:cNvSpPr>
          <p:nvPr>
            <p:ph type="ftr" sz="quarter" idx="11"/>
          </p:nvPr>
        </p:nvSpPr>
        <p:spPr/>
        <p:txBody>
          <a:bodyPr/>
          <a:lstStyle>
            <a:lvl1pPr>
              <a:defRPr/>
            </a:lvl1pPr>
          </a:lstStyle>
          <a:p>
            <a:pPr>
              <a:defRPr/>
            </a:pPr>
            <a:r>
              <a:rPr lang="en-US"/>
              <a:t>Principles of Information Security, Fourth Edition</a:t>
            </a:r>
          </a:p>
        </p:txBody>
      </p:sp>
      <p:sp>
        <p:nvSpPr>
          <p:cNvPr id="7" name="Rectangle 10"/>
          <p:cNvSpPr>
            <a:spLocks noGrp="1" noChangeArrowheads="1"/>
          </p:cNvSpPr>
          <p:nvPr>
            <p:ph type="sldNum" sz="quarter" idx="12"/>
          </p:nvPr>
        </p:nvSpPr>
        <p:spPr/>
        <p:txBody>
          <a:bodyPr/>
          <a:lstStyle>
            <a:lvl1pPr>
              <a:defRPr>
                <a:solidFill>
                  <a:srgbClr val="000000"/>
                </a:solidFill>
              </a:defRPr>
            </a:lvl1pPr>
          </a:lstStyle>
          <a:p>
            <a:r>
              <a:rPr lang="en-US" altLang="fr-FR"/>
              <a:t> </a:t>
            </a:r>
            <a:fld id="{C24F61B7-ED4C-45E5-B029-CD5B6021DFDD}" type="slidenum">
              <a:rPr lang="en-US" altLang="fr-FR">
                <a:solidFill>
                  <a:srgbClr val="003366"/>
                </a:solidFill>
              </a:rPr>
              <a:pPr/>
              <a:t>‹N°›</a:t>
            </a:fld>
            <a:endParaRPr lang="en-US" altLang="fr-FR">
              <a:solidFill>
                <a:srgbClr val="003366"/>
              </a:solidFill>
            </a:endParaRPr>
          </a:p>
        </p:txBody>
      </p:sp>
    </p:spTree>
    <p:extLst>
      <p:ext uri="{BB962C8B-B14F-4D97-AF65-F5344CB8AC3E}">
        <p14:creationId xmlns:p14="http://schemas.microsoft.com/office/powerpoint/2010/main" val="59954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defRPr>
            </a:lvl1pPr>
          </a:lstStyle>
          <a:p>
            <a:pPr>
              <a:defRPr/>
            </a:pPr>
            <a:fld id="{AE5CA967-FF80-476D-8363-B3B80F9C9A65}" type="datetime1">
              <a:rPr lang="en-US"/>
              <a:pPr>
                <a:defRPr/>
              </a:pPr>
              <a:t>1/5/2017</a:t>
            </a:fld>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r>
              <a:rPr lang="en-US"/>
              <a:t>Clearly Visual Basic: Programming with Visual Basic 2008Guide to Microsoft Virtual PC 2005 and Virtual Server 2007</a:t>
            </a:r>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20F035F-7AB9-4E7C-AC25-5706A60A424D}" type="slidenum">
              <a:rPr lang="en-US" altLang="fr-FR"/>
              <a:pPr/>
              <a:t>‹N°›</a:t>
            </a:fld>
            <a:endParaRPr lang="en-US" altLang="fr-FR"/>
          </a:p>
        </p:txBody>
      </p:sp>
    </p:spTree>
    <p:extLst>
      <p:ext uri="{BB962C8B-B14F-4D97-AF65-F5344CB8AC3E}">
        <p14:creationId xmlns:p14="http://schemas.microsoft.com/office/powerpoint/2010/main" val="201785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33400" y="1676400"/>
            <a:ext cx="8077200" cy="4572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charset="0"/>
              </a:defRPr>
            </a:lvl1pPr>
          </a:lstStyle>
          <a:p>
            <a:pPr>
              <a:defRPr/>
            </a:pPr>
            <a:fld id="{ED7D98AC-EF22-404A-82FB-CC9C6969561B}" type="datetime1">
              <a:rPr lang="en-US"/>
              <a:pPr>
                <a:defRPr/>
              </a:pPr>
              <a:t>1/5/2017</a:t>
            </a:fld>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0076F57-8C5C-461C-AA7F-2ED41CFB5395}" type="slidenum">
              <a:rPr lang="en-US" altLang="fr-FR"/>
              <a:pPr/>
              <a:t>‹N°›</a:t>
            </a:fld>
            <a:endParaRPr lang="en-US" altLang="fr-FR"/>
          </a:p>
        </p:txBody>
      </p:sp>
    </p:spTree>
    <p:extLst>
      <p:ext uri="{BB962C8B-B14F-4D97-AF65-F5344CB8AC3E}">
        <p14:creationId xmlns:p14="http://schemas.microsoft.com/office/powerpoint/2010/main" val="64408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BA85A21C-B522-4D29-AEF0-FF34E6681F7E}" type="slidenum">
              <a:rPr lang="en-US" altLang="fr-FR"/>
              <a:pPr/>
              <a:t>‹N°›</a:t>
            </a:fld>
            <a:endParaRPr lang="en-US" altLang="fr-FR"/>
          </a:p>
        </p:txBody>
      </p:sp>
    </p:spTree>
    <p:extLst>
      <p:ext uri="{BB962C8B-B14F-4D97-AF65-F5344CB8AC3E}">
        <p14:creationId xmlns:p14="http://schemas.microsoft.com/office/powerpoint/2010/main" val="37529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dirty="0"/>
              <a:t>Click to edit Master title style</a:t>
            </a:r>
          </a:p>
        </p:txBody>
      </p:sp>
      <p:sp>
        <p:nvSpPr>
          <p:cNvPr id="3" name="Table Placeholder 2"/>
          <p:cNvSpPr>
            <a:spLocks noGrp="1"/>
          </p:cNvSpPr>
          <p:nvPr>
            <p:ph type="tbl" idx="1"/>
          </p:nvPr>
        </p:nvSpPr>
        <p:spPr>
          <a:xfrm>
            <a:off x="685800" y="1981200"/>
            <a:ext cx="7772400" cy="4114800"/>
          </a:xfrm>
          <a:prstGeom prst="rect">
            <a:avLst/>
          </a:prstGeom>
        </p:spPr>
        <p:txBody>
          <a:bodyPr/>
          <a:lstStyle/>
          <a:p>
            <a:pPr lvl="0"/>
            <a:endParaRPr lang="en-US" noProof="0" dirty="0"/>
          </a:p>
        </p:txBody>
      </p:sp>
      <p:sp>
        <p:nvSpPr>
          <p:cNvPr id="4" name="Date Placeholder 3"/>
          <p:cNvSpPr>
            <a:spLocks noGrp="1"/>
          </p:cNvSpPr>
          <p:nvPr>
            <p:ph type="dt" sz="half" idx="10"/>
          </p:nvPr>
        </p:nvSpPr>
        <p:spPr>
          <a:xfrm>
            <a:off x="3810000" y="6172200"/>
            <a:ext cx="1905000" cy="457200"/>
          </a:xfrm>
          <a:prstGeom prst="rect">
            <a:avLst/>
          </a:prstGeom>
        </p:spPr>
        <p:txBody>
          <a:bodyPr/>
          <a:lstStyle>
            <a:lvl1pPr>
              <a:defRPr>
                <a:latin typeface="Arial" charset="0"/>
              </a:defRPr>
            </a:lvl1pPr>
          </a:lstStyle>
          <a:p>
            <a:pPr>
              <a:defRPr/>
            </a:pPr>
            <a:endParaRPr lang="en-US"/>
          </a:p>
        </p:txBody>
      </p:sp>
      <p:sp>
        <p:nvSpPr>
          <p:cNvPr id="5" name="Slide Number Placeholder 4"/>
          <p:cNvSpPr>
            <a:spLocks noGrp="1"/>
          </p:cNvSpPr>
          <p:nvPr>
            <p:ph type="sldNum" sz="quarter" idx="11"/>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59C337E9-BE77-45F0-8295-F298B6D02BD9}" type="slidenum">
              <a:rPr lang="en-US" altLang="fr-FR"/>
              <a:pPr/>
              <a:t>‹N°›</a:t>
            </a:fld>
            <a:endParaRPr lang="en-US" altLang="fr-FR"/>
          </a:p>
        </p:txBody>
      </p:sp>
      <p:sp>
        <p:nvSpPr>
          <p:cNvPr id="6" name="Footer Placeholder 5"/>
          <p:cNvSpPr>
            <a:spLocks noGrp="1"/>
          </p:cNvSpPr>
          <p:nvPr>
            <p:ph type="ftr" sz="quarter" idx="12"/>
          </p:nvPr>
        </p:nvSpPr>
        <p:spPr>
          <a:xfrm>
            <a:off x="685800" y="6172200"/>
            <a:ext cx="2895600" cy="457200"/>
          </a:xfrm>
          <a:prstGeom prst="rect">
            <a:avLst/>
          </a:prstGeom>
        </p:spPr>
        <p:txBody>
          <a:bodyPr/>
          <a:lstStyle>
            <a:lvl1pPr>
              <a:defRPr>
                <a:latin typeface="Arial" charset="0"/>
              </a:defRPr>
            </a:lvl1pPr>
          </a:lstStyle>
          <a:p>
            <a:pPr>
              <a:defRPr/>
            </a:pPr>
            <a:r>
              <a:rPr lang="en-US"/>
              <a:t>Systems Architecture, Sixth Edition</a:t>
            </a:r>
          </a:p>
        </p:txBody>
      </p:sp>
    </p:spTree>
    <p:extLst>
      <p:ext uri="{BB962C8B-B14F-4D97-AF65-F5344CB8AC3E}">
        <p14:creationId xmlns:p14="http://schemas.microsoft.com/office/powerpoint/2010/main" val="20168615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222222"/>
                </a:solidFill>
                <a:latin typeface="Arial" charset="0"/>
              </a:defRPr>
            </a:lvl1pPr>
          </a:lstStyle>
          <a:p>
            <a:pPr>
              <a:defRPr/>
            </a:pPr>
            <a:r>
              <a:rPr lang="en-US"/>
              <a:t>Principals of Information Security, Fourth Edition</a:t>
            </a:r>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222222"/>
                </a:solidFill>
              </a:defRPr>
            </a:lvl1pPr>
          </a:lstStyle>
          <a:p>
            <a:fld id="{53742210-2735-47D2-ADE2-183809FA05CA}" type="slidenum">
              <a:rPr lang="en-US" altLang="fr-FR"/>
              <a:pPr/>
              <a:t>‹N°›</a:t>
            </a:fld>
            <a:endParaRPr lang="en-US" altLang="fr-FR"/>
          </a:p>
        </p:txBody>
      </p:sp>
    </p:spTree>
  </p:cSld>
  <p:clrMap bg1="lt1" tx1="dk1" bg2="lt2" tx2="dk2" accent1="accent1" accent2="accent2" accent3="accent3" accent4="accent4" accent5="accent5" accent6="accent6" hlink="hlink" folHlink="folHlink"/>
  <p:sldLayoutIdLst>
    <p:sldLayoutId id="2147484741" r:id="rId1"/>
    <p:sldLayoutId id="2147484732" r:id="rId2"/>
    <p:sldLayoutId id="2147484733" r:id="rId3"/>
    <p:sldLayoutId id="2147484734" r:id="rId4"/>
    <p:sldLayoutId id="2147484742" r:id="rId5"/>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76"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latin typeface="Arial" charset="0"/>
              </a:defRPr>
            </a:lvl1pPr>
          </a:lstStyle>
          <a:p>
            <a:pPr>
              <a:defRPr/>
            </a:pPr>
            <a:fld id="{83DACCFA-9783-4313-8FE6-F31C2BD4513A}" type="datetime2">
              <a:rPr lang="en-US"/>
              <a:pPr>
                <a:defRPr/>
              </a:pPr>
              <a:t>Thursday, January 5, 2017</a:t>
            </a:fld>
            <a:endParaRPr lang="en-US" dirty="0"/>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latin typeface="Arial" charset="0"/>
              </a:defRPr>
            </a:lvl1pPr>
          </a:lstStyle>
          <a:p>
            <a:pPr>
              <a:defRPr/>
            </a:pPr>
            <a:r>
              <a:rPr lang="en-US"/>
              <a:t>Principals of Information Security, Fourth Edition</a:t>
            </a:r>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defRPr sz="1400" b="1">
                <a:solidFill>
                  <a:srgbClr val="FFFFFF"/>
                </a:solidFill>
              </a:defRPr>
            </a:lvl1pPr>
          </a:lstStyle>
          <a:p>
            <a:fld id="{2E42E9B0-D375-428D-AF1C-1FD82D88436D}" type="slidenum">
              <a:rPr lang="en-US" altLang="fr-FR"/>
              <a:pPr/>
              <a:t>‹N°›</a:t>
            </a:fld>
            <a:endParaRPr lang="en-US" altLang="fr-FR"/>
          </a:p>
        </p:txBody>
      </p:sp>
    </p:spTree>
  </p:cSld>
  <p:clrMap bg1="lt1" tx1="dk1" bg2="lt2" tx2="dk2" accent1="accent1" accent2="accent2" accent3="accent3" accent4="accent4" accent5="accent5" accent6="accent6" hlink="hlink" folHlink="folHlink"/>
  <p:sldLayoutIdLst>
    <p:sldLayoutId id="2147484747" r:id="rId1"/>
    <p:sldLayoutId id="2147484735" r:id="rId2"/>
    <p:sldLayoutId id="2147484748" r:id="rId3"/>
    <p:sldLayoutId id="2147484749" r:id="rId4"/>
    <p:sldLayoutId id="2147484750" r:id="rId5"/>
    <p:sldLayoutId id="2147484736" r:id="rId6"/>
    <p:sldLayoutId id="2147484737" r:id="rId7"/>
    <p:sldLayoutId id="2147484751" r:id="rId8"/>
    <p:sldLayoutId id="2147484738" r:id="rId9"/>
    <p:sldLayoutId id="2147484739" r:id="rId10"/>
    <p:sldLayoutId id="2147484740" r:id="rId11"/>
  </p:sldLayoutIdLst>
  <p:hf hd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ctrTitle"/>
          </p:nvPr>
        </p:nvSpPr>
        <p:spPr>
          <a:xfrm>
            <a:off x="609600" y="1066800"/>
            <a:ext cx="8001000" cy="2209800"/>
          </a:xfrm>
        </p:spPr>
        <p:txBody>
          <a:bodyPr/>
          <a:lstStyle/>
          <a:p>
            <a:pPr eaLnBrk="1" fontAlgn="auto" hangingPunct="1">
              <a:lnSpc>
                <a:spcPct val="90000"/>
              </a:lnSpc>
              <a:spcAft>
                <a:spcPts val="0"/>
              </a:spcAft>
              <a:defRPr/>
            </a:pPr>
            <a:r>
              <a:rPr lang="en-US" altLang="en-US" i="1" dirty="0"/>
              <a:t>Physical Security</a:t>
            </a:r>
          </a:p>
        </p:txBody>
      </p:sp>
      <p:sp>
        <p:nvSpPr>
          <p:cNvPr id="9219" name="Rectangle 1027"/>
          <p:cNvSpPr>
            <a:spLocks noGrp="1" noChangeArrowheads="1"/>
          </p:cNvSpPr>
          <p:nvPr>
            <p:ph type="subTitle" idx="1"/>
          </p:nvPr>
        </p:nvSpPr>
        <p:spPr>
          <a:xfrm>
            <a:off x="609600" y="3352800"/>
            <a:ext cx="8077200" cy="1295400"/>
          </a:xfrm>
        </p:spPr>
        <p:txBody>
          <a:bodyPr rtlCol="0">
            <a:normAutofit/>
          </a:bodyPr>
          <a:lstStyle/>
          <a:p>
            <a:pPr eaLnBrk="1" fontAlgn="auto" hangingPunct="1">
              <a:lnSpc>
                <a:spcPct val="90000"/>
              </a:lnSpc>
              <a:spcAft>
                <a:spcPts val="0"/>
              </a:spcAft>
              <a:defRPr/>
            </a:pPr>
            <a:endParaRPr lang="en-US" altLang="en-US" sz="3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9EEA0DAB-05CC-4F58-A67E-C3A806B9F12F}" type="slidenum">
              <a:rPr lang="en-US" altLang="en-US">
                <a:solidFill>
                  <a:srgbClr val="FFFFFF"/>
                </a:solidFill>
              </a:rPr>
              <a:pPr eaLnBrk="1" hangingPunct="1"/>
              <a:t>10</a:t>
            </a:fld>
            <a:endParaRPr lang="en-US" altLang="en-US">
              <a:solidFill>
                <a:srgbClr val="FFFFFF"/>
              </a:solidFill>
            </a:endParaRPr>
          </a:p>
        </p:txBody>
      </p:sp>
      <p:sp>
        <p:nvSpPr>
          <p:cNvPr id="24580" name="Rectangle 6"/>
          <p:cNvSpPr>
            <a:spLocks noChangeArrowheads="1"/>
          </p:cNvSpPr>
          <p:nvPr/>
        </p:nvSpPr>
        <p:spPr bwMode="auto">
          <a:xfrm>
            <a:off x="3505200" y="5878513"/>
            <a:ext cx="190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Figure 9-1 Locks</a:t>
            </a:r>
          </a:p>
        </p:txBody>
      </p:sp>
      <p:pic>
        <p:nvPicPr>
          <p:cNvPr id="2458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74675"/>
            <a:ext cx="6018213" cy="530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fontAlgn="auto" hangingPunct="1">
              <a:spcAft>
                <a:spcPts val="0"/>
              </a:spcAft>
              <a:defRPr/>
            </a:pPr>
            <a:r>
              <a:rPr lang="en-US" altLang="en-US"/>
              <a:t>Physical Security Controls (cont’d.)</a:t>
            </a:r>
          </a:p>
        </p:txBody>
      </p:sp>
      <p:sp>
        <p:nvSpPr>
          <p:cNvPr id="25603" name="Rectangle 3"/>
          <p:cNvSpPr>
            <a:spLocks noGrp="1" noChangeArrowheads="1"/>
          </p:cNvSpPr>
          <p:nvPr>
            <p:ph idx="1"/>
          </p:nvPr>
        </p:nvSpPr>
        <p:spPr/>
        <p:txBody>
          <a:bodyPr/>
          <a:lstStyle/>
          <a:p>
            <a:pPr eaLnBrk="1" hangingPunct="1"/>
            <a:r>
              <a:rPr lang="en-US" altLang="en-US"/>
              <a:t>Mantrap</a:t>
            </a:r>
          </a:p>
          <a:p>
            <a:pPr lvl="1" eaLnBrk="1" hangingPunct="1"/>
            <a:r>
              <a:rPr lang="en-US" altLang="en-US"/>
              <a:t>Small enclosure that has entry point and different exit point</a:t>
            </a:r>
          </a:p>
          <a:p>
            <a:pPr lvl="1" eaLnBrk="1" hangingPunct="1"/>
            <a:r>
              <a:rPr lang="en-US" altLang="en-US"/>
              <a:t>Individual enters mantrap, requests access, and if verified, is allowed to exit mantrap into facility</a:t>
            </a:r>
          </a:p>
          <a:p>
            <a:pPr lvl="1" eaLnBrk="1" hangingPunct="1"/>
            <a:r>
              <a:rPr lang="en-US" altLang="en-US"/>
              <a:t>Individual denied entry is not allowed to exit until security official overrides automatic locks of the enclosure</a:t>
            </a: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68471FD0-3F08-450E-BD85-8CE20FDDDA11}" type="slidenum">
              <a:rPr lang="en-US" altLang="en-US">
                <a:solidFill>
                  <a:srgbClr val="FFFFFF"/>
                </a:solidFill>
              </a:rPr>
              <a:pPr eaLnBrk="1" hangingPunct="1"/>
              <a:t>11</a:t>
            </a:fld>
            <a:endParaRPr lang="en-US" altLang="en-US">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66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781F1D72-9D59-468B-8EF0-A69233F6CB5D}" type="slidenum">
              <a:rPr lang="en-US" altLang="en-US">
                <a:solidFill>
                  <a:srgbClr val="FFFFFF"/>
                </a:solidFill>
              </a:rPr>
              <a:pPr eaLnBrk="1" hangingPunct="1"/>
              <a:t>12</a:t>
            </a:fld>
            <a:endParaRPr lang="en-US" altLang="en-US">
              <a:solidFill>
                <a:srgbClr val="FFFFFF"/>
              </a:solidFill>
            </a:endParaRPr>
          </a:p>
        </p:txBody>
      </p:sp>
      <p:pic>
        <p:nvPicPr>
          <p:cNvPr id="266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52400"/>
            <a:ext cx="68214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1"/>
          <p:cNvSpPr>
            <a:spLocks noChangeArrowheads="1"/>
          </p:cNvSpPr>
          <p:nvPr/>
        </p:nvSpPr>
        <p:spPr bwMode="auto">
          <a:xfrm>
            <a:off x="3287713" y="5486400"/>
            <a:ext cx="226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Figure 9-2 Mantraps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altLang="en-US"/>
              <a:t>Physical Security Controls (cont’d.)</a:t>
            </a:r>
          </a:p>
        </p:txBody>
      </p:sp>
      <p:sp>
        <p:nvSpPr>
          <p:cNvPr id="27651" name="Rectangle 3"/>
          <p:cNvSpPr>
            <a:spLocks noGrp="1" noChangeArrowheads="1"/>
          </p:cNvSpPr>
          <p:nvPr>
            <p:ph idx="1"/>
          </p:nvPr>
        </p:nvSpPr>
        <p:spPr/>
        <p:txBody>
          <a:bodyPr/>
          <a:lstStyle/>
          <a:p>
            <a:pPr eaLnBrk="1" hangingPunct="1"/>
            <a:r>
              <a:rPr lang="en-US" altLang="en-US"/>
              <a:t>Electronic Monitoring</a:t>
            </a:r>
          </a:p>
          <a:p>
            <a:pPr lvl="1" eaLnBrk="1" hangingPunct="1"/>
            <a:r>
              <a:rPr lang="en-US" altLang="en-US"/>
              <a:t>Records events where other types of physical controls are impractical or incomplete</a:t>
            </a:r>
          </a:p>
          <a:p>
            <a:pPr lvl="1" eaLnBrk="1" hangingPunct="1"/>
            <a:r>
              <a:rPr lang="en-US" altLang="en-US"/>
              <a:t>May use cameras with video recorders; includes closed-circuit television (CCT) systems </a:t>
            </a:r>
          </a:p>
          <a:p>
            <a:pPr lvl="1" eaLnBrk="1" hangingPunct="1"/>
            <a:r>
              <a:rPr lang="en-US" altLang="en-US"/>
              <a:t>Drawbacks </a:t>
            </a:r>
          </a:p>
          <a:p>
            <a:pPr lvl="2" eaLnBrk="1" hangingPunct="1"/>
            <a:r>
              <a:rPr lang="en-US" altLang="en-US"/>
              <a:t>Reactive; does not prevent access or prohibited activity  </a:t>
            </a:r>
          </a:p>
          <a:p>
            <a:pPr lvl="2" eaLnBrk="1" hangingPunct="1"/>
            <a:r>
              <a:rPr lang="en-US" altLang="en-US"/>
              <a:t>Recordings often are not monitored in real time; must be reviewed to have any value</a:t>
            </a:r>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76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55197BD2-6E60-4E62-BD8D-51B72D9C8890}" type="slidenum">
              <a:rPr lang="en-US" altLang="en-US">
                <a:solidFill>
                  <a:srgbClr val="FFFFFF"/>
                </a:solidFill>
              </a:rPr>
              <a:pPr eaLnBrk="1" hangingPunct="1"/>
              <a:t>13</a:t>
            </a:fld>
            <a:endParaRPr lang="en-US" altLang="en-US">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en-US" altLang="en-US"/>
              <a:t>Physical Security Controls (cont’d.)</a:t>
            </a:r>
          </a:p>
        </p:txBody>
      </p:sp>
      <p:sp>
        <p:nvSpPr>
          <p:cNvPr id="28675" name="Rectangle 3"/>
          <p:cNvSpPr>
            <a:spLocks noGrp="1" noChangeArrowheads="1"/>
          </p:cNvSpPr>
          <p:nvPr>
            <p:ph idx="1"/>
          </p:nvPr>
        </p:nvSpPr>
        <p:spPr/>
        <p:txBody>
          <a:bodyPr/>
          <a:lstStyle/>
          <a:p>
            <a:pPr eaLnBrk="1" hangingPunct="1"/>
            <a:r>
              <a:rPr lang="en-US" altLang="en-US"/>
              <a:t>Alarms and alarm systems</a:t>
            </a:r>
          </a:p>
          <a:p>
            <a:pPr lvl="1" eaLnBrk="1" hangingPunct="1"/>
            <a:r>
              <a:rPr lang="en-US" altLang="en-US"/>
              <a:t>Alarm systems notify when an event occurs</a:t>
            </a:r>
          </a:p>
          <a:p>
            <a:pPr lvl="1" eaLnBrk="1" hangingPunct="1"/>
            <a:r>
              <a:rPr lang="en-US" altLang="en-US"/>
              <a:t>Detect fire, intrusion, environmental disturbance, or an interruption in services </a:t>
            </a:r>
          </a:p>
          <a:p>
            <a:pPr lvl="1" eaLnBrk="1" hangingPunct="1"/>
            <a:r>
              <a:rPr lang="en-US" altLang="en-US"/>
              <a:t>Rely on sensors that detect event; e.g., motion detectors, smoke detectors, thermal detectors, glass breakage detectors, weight sensors, contact sensors, vibration sensors</a:t>
            </a:r>
          </a:p>
        </p:txBody>
      </p:sp>
      <p:sp>
        <p:nvSpPr>
          <p:cNvPr id="28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B133E902-8E6D-4576-886C-C57D7FBD4290}" type="slidenum">
              <a:rPr lang="en-US" altLang="en-US">
                <a:solidFill>
                  <a:srgbClr val="FFFFFF"/>
                </a:solidFill>
              </a:rPr>
              <a:pPr eaLnBrk="1" hangingPunct="1"/>
              <a:t>14</a:t>
            </a:fld>
            <a:endParaRPr lang="en-US" altLang="en-US">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altLang="en-US"/>
              <a:t>Physical Security Controls (cont’d.)</a:t>
            </a:r>
          </a:p>
        </p:txBody>
      </p:sp>
      <p:sp>
        <p:nvSpPr>
          <p:cNvPr id="29699" name="Rectangle 3"/>
          <p:cNvSpPr>
            <a:spLocks noGrp="1" noChangeArrowheads="1"/>
          </p:cNvSpPr>
          <p:nvPr>
            <p:ph idx="1"/>
          </p:nvPr>
        </p:nvSpPr>
        <p:spPr/>
        <p:txBody>
          <a:bodyPr/>
          <a:lstStyle/>
          <a:p>
            <a:pPr eaLnBrk="1" hangingPunct="1"/>
            <a:r>
              <a:rPr lang="en-US" altLang="en-US"/>
              <a:t>Computer rooms and wiring closets</a:t>
            </a:r>
          </a:p>
          <a:p>
            <a:pPr lvl="1" eaLnBrk="1" hangingPunct="1"/>
            <a:r>
              <a:rPr lang="en-US" altLang="en-US"/>
              <a:t>Require special attention to ensure confidentiality, integrity, and availability of information</a:t>
            </a:r>
          </a:p>
          <a:p>
            <a:pPr lvl="1" eaLnBrk="1" hangingPunct="1"/>
            <a:r>
              <a:rPr lang="en-US" altLang="en-US"/>
              <a:t>Logical controls easily defeated if attacker gains physical access to computing equipment</a:t>
            </a:r>
          </a:p>
          <a:p>
            <a:pPr lvl="1" eaLnBrk="1" hangingPunct="1"/>
            <a:r>
              <a:rPr lang="en-US" altLang="en-US"/>
              <a:t>Custodial staff often the least scrutinized persons who have access to offices; are given greatest degree of unsupervised access</a:t>
            </a:r>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97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01D9ED3A-B5CB-4F15-AAAD-8FD0BA12BB37}" type="slidenum">
              <a:rPr lang="en-US" altLang="en-US">
                <a:solidFill>
                  <a:srgbClr val="FFFFFF"/>
                </a:solidFill>
              </a:rPr>
              <a:pPr eaLnBrk="1" hangingPunct="1"/>
              <a:t>15</a:t>
            </a:fld>
            <a:endParaRPr lang="en-US" altLang="en-US">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en-US" altLang="en-US"/>
              <a:t>Physical Security Controls (cont’d.)</a:t>
            </a:r>
          </a:p>
        </p:txBody>
      </p:sp>
      <p:sp>
        <p:nvSpPr>
          <p:cNvPr id="30723" name="Rectangle 3"/>
          <p:cNvSpPr>
            <a:spLocks noGrp="1" noChangeArrowheads="1"/>
          </p:cNvSpPr>
          <p:nvPr>
            <p:ph idx="1"/>
          </p:nvPr>
        </p:nvSpPr>
        <p:spPr>
          <a:xfrm>
            <a:off x="533400" y="1524000"/>
            <a:ext cx="8077200" cy="4572000"/>
          </a:xfrm>
        </p:spPr>
        <p:txBody>
          <a:bodyPr/>
          <a:lstStyle/>
          <a:p>
            <a:pPr eaLnBrk="1" hangingPunct="1"/>
            <a:r>
              <a:rPr lang="en-US" altLang="en-US"/>
              <a:t>Interior walls and doors</a:t>
            </a:r>
          </a:p>
          <a:p>
            <a:pPr lvl="1" eaLnBrk="1" hangingPunct="1"/>
            <a:r>
              <a:rPr lang="en-US" altLang="en-US"/>
              <a:t>Information asset security sometimes compromised by construction of facility walls and doors</a:t>
            </a:r>
          </a:p>
          <a:p>
            <a:pPr lvl="1" eaLnBrk="1" hangingPunct="1"/>
            <a:r>
              <a:rPr lang="en-US" altLang="en-US"/>
              <a:t>Facility walls typically either standard interior or firewall</a:t>
            </a:r>
          </a:p>
          <a:p>
            <a:pPr lvl="1" eaLnBrk="1" hangingPunct="1"/>
            <a:r>
              <a:rPr lang="en-US" altLang="en-US"/>
              <a:t>High-security areas must have firewall-grade walls to provide physical security from potential intruders and improve resistance to fires</a:t>
            </a:r>
          </a:p>
          <a:p>
            <a:pPr lvl="1" eaLnBrk="1" hangingPunct="1"/>
            <a:r>
              <a:rPr lang="en-US" altLang="en-US"/>
              <a:t>Doors allowing access to high security rooms should be evaluated</a:t>
            </a:r>
          </a:p>
          <a:p>
            <a:pPr lvl="1" eaLnBrk="1" hangingPunct="1"/>
            <a:r>
              <a:rPr lang="en-US" altLang="en-US"/>
              <a:t>Recommended that push or crash bars be installed on computer rooms and closets</a:t>
            </a:r>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0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113F00E5-7993-453E-892E-E089056A4B98}" type="slidenum">
              <a:rPr lang="en-US" altLang="en-US">
                <a:solidFill>
                  <a:srgbClr val="FFFFFF"/>
                </a:solidFill>
              </a:rPr>
              <a:pPr eaLnBrk="1" hangingPunct="1"/>
              <a:t>16</a:t>
            </a:fld>
            <a:endParaRPr lang="en-US" altLang="en-US">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altLang="en-US"/>
              <a:t>Fire Security and Safety </a:t>
            </a:r>
          </a:p>
        </p:txBody>
      </p:sp>
      <p:sp>
        <p:nvSpPr>
          <p:cNvPr id="31747" name="Rectangle 3"/>
          <p:cNvSpPr>
            <a:spLocks noGrp="1" noChangeArrowheads="1"/>
          </p:cNvSpPr>
          <p:nvPr>
            <p:ph idx="1"/>
          </p:nvPr>
        </p:nvSpPr>
        <p:spPr/>
        <p:txBody>
          <a:bodyPr/>
          <a:lstStyle/>
          <a:p>
            <a:pPr eaLnBrk="1" hangingPunct="1"/>
            <a:r>
              <a:rPr lang="en-US" altLang="en-US"/>
              <a:t>Most serious threat to safety of people who work in an organization is possibility of fire</a:t>
            </a:r>
          </a:p>
          <a:p>
            <a:pPr eaLnBrk="1" hangingPunct="1"/>
            <a:r>
              <a:rPr lang="en-US" altLang="en-US"/>
              <a:t>Fires account for more property damage, personal injury, and death than any other threat</a:t>
            </a:r>
          </a:p>
          <a:p>
            <a:pPr eaLnBrk="1" hangingPunct="1"/>
            <a:r>
              <a:rPr lang="en-US" altLang="en-US"/>
              <a:t>Imperative that physical security plans examine and implement strong measures to detect and respond to fires</a:t>
            </a: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5469B7B0-2136-4881-8C4B-B704E5384EAF}" type="slidenum">
              <a:rPr lang="en-US" altLang="en-US">
                <a:solidFill>
                  <a:srgbClr val="FFFFFF"/>
                </a:solidFill>
              </a:rPr>
              <a:pPr eaLnBrk="1" hangingPunct="1"/>
              <a:t>17</a:t>
            </a:fld>
            <a:endParaRPr lang="en-US" altLang="en-US">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fontAlgn="auto" hangingPunct="1">
              <a:spcAft>
                <a:spcPts val="0"/>
              </a:spcAft>
              <a:defRPr/>
            </a:pPr>
            <a:r>
              <a:rPr lang="en-US" altLang="en-US"/>
              <a:t>Fire Detection and Response</a:t>
            </a:r>
          </a:p>
        </p:txBody>
      </p:sp>
      <p:sp>
        <p:nvSpPr>
          <p:cNvPr id="32771" name="Rectangle 3"/>
          <p:cNvSpPr>
            <a:spLocks noGrp="1" noChangeArrowheads="1"/>
          </p:cNvSpPr>
          <p:nvPr>
            <p:ph idx="1"/>
          </p:nvPr>
        </p:nvSpPr>
        <p:spPr/>
        <p:txBody>
          <a:bodyPr/>
          <a:lstStyle/>
          <a:p>
            <a:pPr eaLnBrk="1" hangingPunct="1"/>
            <a:r>
              <a:rPr lang="en-US" altLang="en-US"/>
              <a:t>Fire suppression systems: devices installed and maintained to detect and respond to a fire</a:t>
            </a:r>
          </a:p>
          <a:p>
            <a:pPr eaLnBrk="1" hangingPunct="1"/>
            <a:r>
              <a:rPr lang="en-US" altLang="en-US"/>
              <a:t>Flame point: temperature of ignition</a:t>
            </a:r>
          </a:p>
          <a:p>
            <a:pPr eaLnBrk="1" hangingPunct="1"/>
            <a:r>
              <a:rPr lang="en-US" altLang="en-US"/>
              <a:t>Deny an environment of heat, fuel, or oxygen</a:t>
            </a:r>
          </a:p>
          <a:p>
            <a:pPr lvl="1" eaLnBrk="1" hangingPunct="1"/>
            <a:r>
              <a:rPr lang="en-US" altLang="en-US"/>
              <a:t>Water and water mist systems</a:t>
            </a:r>
          </a:p>
          <a:p>
            <a:pPr lvl="1" eaLnBrk="1" hangingPunct="1"/>
            <a:r>
              <a:rPr lang="en-US" altLang="en-US"/>
              <a:t>Carbon dioxide systems</a:t>
            </a:r>
          </a:p>
          <a:p>
            <a:pPr lvl="1" eaLnBrk="1" hangingPunct="1"/>
            <a:r>
              <a:rPr lang="en-US" altLang="en-US"/>
              <a:t>Soda acid systems</a:t>
            </a:r>
          </a:p>
          <a:p>
            <a:pPr lvl="1" eaLnBrk="1" hangingPunct="1"/>
            <a:r>
              <a:rPr lang="en-US" altLang="en-US"/>
              <a:t>Gas-based systems</a:t>
            </a:r>
          </a:p>
        </p:txBody>
      </p:sp>
      <p:sp>
        <p:nvSpPr>
          <p:cNvPr id="327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27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B084468A-F481-4F7F-B125-A3C41430848D}" type="slidenum">
              <a:rPr lang="en-US" altLang="en-US">
                <a:solidFill>
                  <a:srgbClr val="FFFFFF"/>
                </a:solidFill>
              </a:rPr>
              <a:pPr eaLnBrk="1" hangingPunct="1"/>
              <a:t>18</a:t>
            </a:fld>
            <a:endParaRPr lang="en-US" altLang="en-US">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Fire Detection and Response (cont’d.)</a:t>
            </a:r>
          </a:p>
        </p:txBody>
      </p:sp>
      <p:sp>
        <p:nvSpPr>
          <p:cNvPr id="33795" name="Rectangle 3"/>
          <p:cNvSpPr>
            <a:spLocks noGrp="1" noChangeArrowheads="1"/>
          </p:cNvSpPr>
          <p:nvPr>
            <p:ph idx="1"/>
          </p:nvPr>
        </p:nvSpPr>
        <p:spPr/>
        <p:txBody>
          <a:bodyPr/>
          <a:lstStyle/>
          <a:p>
            <a:pPr eaLnBrk="1" hangingPunct="1"/>
            <a:r>
              <a:rPr lang="en-US" altLang="en-US"/>
              <a:t>Fire detection</a:t>
            </a:r>
          </a:p>
          <a:p>
            <a:pPr lvl="1" eaLnBrk="1" hangingPunct="1"/>
            <a:r>
              <a:rPr lang="en-US" altLang="en-US"/>
              <a:t>Fire detection systems fall into two general categories: manual and automatic </a:t>
            </a:r>
          </a:p>
          <a:p>
            <a:pPr lvl="1" eaLnBrk="1" hangingPunct="1"/>
            <a:r>
              <a:rPr lang="en-US" altLang="en-US"/>
              <a:t>Part of a complete fire safety program includes individuals that monitor chaos of fire evacuation to prevent an attacker accessing offices </a:t>
            </a:r>
          </a:p>
          <a:p>
            <a:pPr lvl="1" eaLnBrk="1" hangingPunct="1"/>
            <a:r>
              <a:rPr lang="en-US" altLang="en-US"/>
              <a:t>There are three basic types of fire detection systems: thermal detection, smoke detection, flame detection</a:t>
            </a: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B86A2073-B20A-41C6-A93D-1CBBF219F273}" type="slidenum">
              <a:rPr lang="en-US" altLang="en-US">
                <a:solidFill>
                  <a:srgbClr val="FFFFFF"/>
                </a:solidFill>
              </a:rPr>
              <a:pPr eaLnBrk="1" hangingPunct="1"/>
              <a:t>19</a:t>
            </a:fld>
            <a:endParaRPr lang="en-US" alt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p:cNvSpPr>
            <a:spLocks noGrp="1" noChangeArrowheads="1"/>
          </p:cNvSpPr>
          <p:nvPr>
            <p:ph type="title"/>
          </p:nvPr>
        </p:nvSpPr>
        <p:spPr/>
        <p:txBody>
          <a:bodyPr/>
          <a:lstStyle/>
          <a:p>
            <a:pPr eaLnBrk="1" fontAlgn="auto" hangingPunct="1">
              <a:spcAft>
                <a:spcPts val="0"/>
              </a:spcAft>
              <a:defRPr/>
            </a:pPr>
            <a:r>
              <a:rPr lang="en-US" altLang="en-US"/>
              <a:t>Learning Objectives</a:t>
            </a:r>
          </a:p>
        </p:txBody>
      </p:sp>
      <p:sp>
        <p:nvSpPr>
          <p:cNvPr id="16387" name="Rectangle 11"/>
          <p:cNvSpPr>
            <a:spLocks noGrp="1" noChangeArrowheads="1"/>
          </p:cNvSpPr>
          <p:nvPr>
            <p:ph idx="1"/>
          </p:nvPr>
        </p:nvSpPr>
        <p:spPr/>
        <p:txBody>
          <a:bodyPr/>
          <a:lstStyle/>
          <a:p>
            <a:pPr eaLnBrk="1" hangingPunct="1"/>
            <a:r>
              <a:rPr lang="en-US" altLang="en-US"/>
              <a:t>Upon completion of this material, you should be able to:</a:t>
            </a:r>
          </a:p>
          <a:p>
            <a:pPr lvl="1" eaLnBrk="1" hangingPunct="1"/>
            <a:r>
              <a:rPr lang="en-US" altLang="en-US"/>
              <a:t>Discuss the relationship between information security and physical security</a:t>
            </a:r>
          </a:p>
          <a:p>
            <a:pPr lvl="1" eaLnBrk="1" hangingPunct="1"/>
            <a:r>
              <a:rPr lang="en-US" altLang="en-US"/>
              <a:t>Describe key physical security considerations, including fire control and surveillance systems</a:t>
            </a:r>
          </a:p>
          <a:p>
            <a:pPr lvl="1" eaLnBrk="1" hangingPunct="1"/>
            <a:r>
              <a:rPr lang="en-US" altLang="en-US"/>
              <a:t>Identify critical physical environment considerations for computing facilities, including uninterruptible power supplies</a:t>
            </a:r>
          </a:p>
        </p:txBody>
      </p:sp>
      <p:sp>
        <p:nvSpPr>
          <p:cNvPr id="163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163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7D97D7DF-F428-4D7E-885B-829F95723F63}" type="slidenum">
              <a:rPr lang="en-US" altLang="en-US">
                <a:solidFill>
                  <a:srgbClr val="FFFFFF"/>
                </a:solidFill>
              </a:rPr>
              <a:pPr eaLnBrk="1" hangingPunct="1"/>
              <a:t>2</a:t>
            </a:fld>
            <a:endParaRPr lang="en-US" altLang="en-US">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Fire Detection and Response (cont’d.)</a:t>
            </a:r>
          </a:p>
        </p:txBody>
      </p:sp>
      <p:sp>
        <p:nvSpPr>
          <p:cNvPr id="34819" name="Rectangle 3"/>
          <p:cNvSpPr>
            <a:spLocks noGrp="1" noChangeArrowheads="1"/>
          </p:cNvSpPr>
          <p:nvPr>
            <p:ph idx="1"/>
          </p:nvPr>
        </p:nvSpPr>
        <p:spPr/>
        <p:txBody>
          <a:bodyPr/>
          <a:lstStyle/>
          <a:p>
            <a:pPr eaLnBrk="1" hangingPunct="1"/>
            <a:r>
              <a:rPr lang="en-US" altLang="en-US"/>
              <a:t>Fire suppression </a:t>
            </a:r>
          </a:p>
          <a:p>
            <a:pPr lvl="1" eaLnBrk="1" hangingPunct="1"/>
            <a:r>
              <a:rPr lang="en-US" altLang="en-US"/>
              <a:t>Systems consist of portable, manual, or automatic apparatus</a:t>
            </a:r>
          </a:p>
          <a:p>
            <a:pPr lvl="1" eaLnBrk="1" hangingPunct="1"/>
            <a:r>
              <a:rPr lang="en-US" altLang="en-US"/>
              <a:t>Portable extinguishers are rated by the type of fire: Class A, Class B, Class C, Class D</a:t>
            </a:r>
          </a:p>
          <a:p>
            <a:pPr lvl="1" eaLnBrk="1" hangingPunct="1"/>
            <a:r>
              <a:rPr lang="en-US" altLang="en-US"/>
              <a:t>Installed systems apply suppressive agents; usually either sprinkler or gaseous systems</a:t>
            </a: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4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F4806D1B-34BC-41A8-9870-37B051CBA2DF}" type="slidenum">
              <a:rPr lang="en-US" altLang="en-US">
                <a:solidFill>
                  <a:srgbClr val="FFFFFF"/>
                </a:solidFill>
              </a:rPr>
              <a:pPr eaLnBrk="1" hangingPunct="1"/>
              <a:t>20</a:t>
            </a:fld>
            <a:endParaRPr lang="en-US" altLang="en-US">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58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372875A4-FB9A-445F-943E-CA7EC844F92A}" type="slidenum">
              <a:rPr lang="en-US" altLang="en-US">
                <a:solidFill>
                  <a:srgbClr val="FFFFFF"/>
                </a:solidFill>
              </a:rPr>
              <a:pPr eaLnBrk="1" hangingPunct="1"/>
              <a:t>21</a:t>
            </a:fld>
            <a:endParaRPr lang="en-US" altLang="en-US">
              <a:solidFill>
                <a:srgbClr val="FFFFFF"/>
              </a:solidFill>
            </a:endParaRPr>
          </a:p>
        </p:txBody>
      </p:sp>
      <p:pic>
        <p:nvPicPr>
          <p:cNvPr id="358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663575"/>
            <a:ext cx="6283325"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1"/>
          <p:cNvSpPr>
            <a:spLocks noChangeArrowheads="1"/>
          </p:cNvSpPr>
          <p:nvPr/>
        </p:nvSpPr>
        <p:spPr bwMode="auto">
          <a:xfrm>
            <a:off x="2582863" y="5638800"/>
            <a:ext cx="3638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Figure 9-3 Water sprinkler system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Fire Detection and Response (cont’d.)</a:t>
            </a:r>
          </a:p>
        </p:txBody>
      </p:sp>
      <p:sp>
        <p:nvSpPr>
          <p:cNvPr id="36867" name="Rectangle 3"/>
          <p:cNvSpPr>
            <a:spLocks noGrp="1" noChangeArrowheads="1"/>
          </p:cNvSpPr>
          <p:nvPr>
            <p:ph idx="1"/>
          </p:nvPr>
        </p:nvSpPr>
        <p:spPr/>
        <p:txBody>
          <a:bodyPr/>
          <a:lstStyle/>
          <a:p>
            <a:pPr eaLnBrk="1" hangingPunct="1"/>
            <a:r>
              <a:rPr lang="en-US" altLang="en-US"/>
              <a:t>Gaseous emission systems</a:t>
            </a:r>
          </a:p>
          <a:p>
            <a:pPr lvl="1" eaLnBrk="1" hangingPunct="1"/>
            <a:r>
              <a:rPr lang="en-US" altLang="en-US"/>
              <a:t>Until recently, two types of systems: carbon dioxide </a:t>
            </a:r>
            <a:br>
              <a:rPr lang="en-US" altLang="en-US"/>
            </a:br>
            <a:r>
              <a:rPr lang="en-US" altLang="en-US"/>
              <a:t>and Halon</a:t>
            </a:r>
          </a:p>
          <a:p>
            <a:pPr lvl="1" eaLnBrk="1" hangingPunct="1"/>
            <a:r>
              <a:rPr lang="en-US" altLang="en-US"/>
              <a:t>Carbon dioxide robs a fire of oxygen supply </a:t>
            </a:r>
          </a:p>
          <a:p>
            <a:pPr lvl="1" eaLnBrk="1" hangingPunct="1"/>
            <a:r>
              <a:rPr lang="en-US" altLang="en-US"/>
              <a:t>Halon is clean but has been classified as an ozone-depleting substance; new installations are prohibited</a:t>
            </a:r>
          </a:p>
          <a:p>
            <a:pPr lvl="1" eaLnBrk="1" hangingPunct="1"/>
            <a:r>
              <a:rPr lang="en-US" altLang="en-US"/>
              <a:t>Alternative clean agents include FM-200, Inergen, carbon dioxide, FE-13 (trifluromethane) </a:t>
            </a: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6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2A8D5C98-4300-4111-A7D9-147E2E339424}" type="slidenum">
              <a:rPr lang="en-US" altLang="en-US">
                <a:solidFill>
                  <a:srgbClr val="FFFFFF"/>
                </a:solidFill>
              </a:rPr>
              <a:pPr eaLnBrk="1" hangingPunct="1"/>
              <a:t>22</a:t>
            </a:fld>
            <a:endParaRPr lang="en-US" altLang="en-US">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789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22AE3BC6-FC99-423F-A658-F65C570A97E9}" type="slidenum">
              <a:rPr lang="en-US" altLang="en-US">
                <a:solidFill>
                  <a:srgbClr val="FFFFFF"/>
                </a:solidFill>
              </a:rPr>
              <a:pPr eaLnBrk="1" hangingPunct="1"/>
              <a:t>23</a:t>
            </a:fld>
            <a:endParaRPr lang="en-US" altLang="en-US">
              <a:solidFill>
                <a:srgbClr val="FFFFFF"/>
              </a:solidFill>
            </a:endParaRPr>
          </a:p>
        </p:txBody>
      </p:sp>
      <p:sp>
        <p:nvSpPr>
          <p:cNvPr id="37892" name="Rectangle 1"/>
          <p:cNvSpPr>
            <a:spLocks noChangeArrowheads="1"/>
          </p:cNvSpPr>
          <p:nvPr/>
        </p:nvSpPr>
        <p:spPr bwMode="auto">
          <a:xfrm>
            <a:off x="2217738" y="5486400"/>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Figure 9-4 Gaseous fire suppression system</a:t>
            </a:r>
          </a:p>
        </p:txBody>
      </p:sp>
      <p:pic>
        <p:nvPicPr>
          <p:cNvPr id="378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7881938"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Failure of Supporting Utilities and </a:t>
            </a:r>
            <a:br>
              <a:rPr lang="en-US" altLang="en-US"/>
            </a:br>
            <a:r>
              <a:rPr lang="en-US" altLang="en-US"/>
              <a:t>Structural Collapse</a:t>
            </a:r>
          </a:p>
        </p:txBody>
      </p:sp>
      <p:sp>
        <p:nvSpPr>
          <p:cNvPr id="38915" name="Rectangle 3"/>
          <p:cNvSpPr>
            <a:spLocks noGrp="1" noChangeArrowheads="1"/>
          </p:cNvSpPr>
          <p:nvPr>
            <p:ph idx="1"/>
          </p:nvPr>
        </p:nvSpPr>
        <p:spPr/>
        <p:txBody>
          <a:bodyPr/>
          <a:lstStyle/>
          <a:p>
            <a:pPr eaLnBrk="1" hangingPunct="1"/>
            <a:r>
              <a:rPr lang="en-US" altLang="en-US"/>
              <a:t>Supporting utilities (heating, ventilation, and air conditioning; power; water; and others) have significant impact on continued safe operation of a facility</a:t>
            </a:r>
          </a:p>
          <a:p>
            <a:pPr eaLnBrk="1" hangingPunct="1"/>
            <a:r>
              <a:rPr lang="en-US" altLang="en-US"/>
              <a:t>Each utility must be properly managed to prevent potential damage to information and information systems</a:t>
            </a:r>
          </a:p>
        </p:txBody>
      </p:sp>
      <p:sp>
        <p:nvSpPr>
          <p:cNvPr id="389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056A94C0-477A-478A-9EE8-E1791B85C9FB}" type="slidenum">
              <a:rPr lang="en-US" altLang="en-US">
                <a:solidFill>
                  <a:srgbClr val="FFFFFF"/>
                </a:solidFill>
              </a:rPr>
              <a:pPr eaLnBrk="1" hangingPunct="1"/>
              <a:t>24</a:t>
            </a:fld>
            <a:endParaRPr lang="en-US" altLang="en-US">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Heating, Ventilation, and Air Conditioning</a:t>
            </a:r>
          </a:p>
        </p:txBody>
      </p:sp>
      <p:sp>
        <p:nvSpPr>
          <p:cNvPr id="39939" name="Rectangle 3"/>
          <p:cNvSpPr>
            <a:spLocks noGrp="1" noChangeArrowheads="1"/>
          </p:cNvSpPr>
          <p:nvPr>
            <p:ph idx="1"/>
          </p:nvPr>
        </p:nvSpPr>
        <p:spPr/>
        <p:txBody>
          <a:bodyPr/>
          <a:lstStyle/>
          <a:p>
            <a:pPr eaLnBrk="1" hangingPunct="1"/>
            <a:r>
              <a:rPr lang="en-US" altLang="en-US"/>
              <a:t>Areas within heating, ventilation, and air conditioning (HVAC) systems that can cause damage to information systems include:</a:t>
            </a:r>
          </a:p>
          <a:p>
            <a:pPr lvl="1" eaLnBrk="1" hangingPunct="1"/>
            <a:r>
              <a:rPr lang="en-US" altLang="en-US"/>
              <a:t>Temperature</a:t>
            </a:r>
          </a:p>
          <a:p>
            <a:pPr lvl="1" eaLnBrk="1" hangingPunct="1"/>
            <a:r>
              <a:rPr lang="en-US" altLang="en-US"/>
              <a:t>Filtration</a:t>
            </a:r>
          </a:p>
          <a:p>
            <a:pPr lvl="1" eaLnBrk="1" hangingPunct="1"/>
            <a:r>
              <a:rPr lang="en-US" altLang="en-US"/>
              <a:t>Humidity </a:t>
            </a:r>
          </a:p>
          <a:p>
            <a:pPr lvl="1" eaLnBrk="1" hangingPunct="1"/>
            <a:r>
              <a:rPr lang="en-US" altLang="en-US"/>
              <a:t>Static electricity</a:t>
            </a: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399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69E94E61-3A21-47A1-ADF0-678855D47803}" type="slidenum">
              <a:rPr lang="en-US" altLang="en-US">
                <a:solidFill>
                  <a:srgbClr val="FFFFFF"/>
                </a:solidFill>
              </a:rPr>
              <a:pPr eaLnBrk="1" hangingPunct="1"/>
              <a:t>25</a:t>
            </a:fld>
            <a:endParaRPr lang="en-US" altLang="en-US">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Heating, Ventilation, and Air Conditioning (cont’d.)</a:t>
            </a:r>
          </a:p>
        </p:txBody>
      </p:sp>
      <p:sp>
        <p:nvSpPr>
          <p:cNvPr id="40963" name="Rectangle 3"/>
          <p:cNvSpPr>
            <a:spLocks noGrp="1" noChangeArrowheads="1"/>
          </p:cNvSpPr>
          <p:nvPr>
            <p:ph idx="1"/>
          </p:nvPr>
        </p:nvSpPr>
        <p:spPr/>
        <p:txBody>
          <a:bodyPr/>
          <a:lstStyle/>
          <a:p>
            <a:pPr eaLnBrk="1" hangingPunct="1"/>
            <a:r>
              <a:rPr lang="en-US" altLang="en-US"/>
              <a:t>Ventilation shafts</a:t>
            </a:r>
          </a:p>
          <a:p>
            <a:pPr lvl="1" eaLnBrk="1" hangingPunct="1"/>
            <a:r>
              <a:rPr lang="en-US" altLang="en-US"/>
              <a:t>While ductwork is small in residential buildings, in large commercial buildings it can be large enough for an individual to climb though </a:t>
            </a:r>
          </a:p>
          <a:p>
            <a:pPr lvl="1" eaLnBrk="1" hangingPunct="1"/>
            <a:r>
              <a:rPr lang="en-US" altLang="en-US"/>
              <a:t>If vents are large, security can install wire mesh grids at various points to compartmentalize the runs</a:t>
            </a:r>
          </a:p>
        </p:txBody>
      </p:sp>
      <p:sp>
        <p:nvSpPr>
          <p:cNvPr id="409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40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9EF6DE73-020A-4D15-A3DA-EFB935B01B96}" type="slidenum">
              <a:rPr lang="en-US" altLang="en-US">
                <a:solidFill>
                  <a:srgbClr val="FFFFFF"/>
                </a:solidFill>
              </a:rPr>
              <a:pPr eaLnBrk="1" hangingPunct="1"/>
              <a:t>26</a:t>
            </a:fld>
            <a:endParaRPr lang="en-US" altLang="en-US">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Heating, Ventilation, and Air Conditioning (cont’d.)</a:t>
            </a:r>
          </a:p>
        </p:txBody>
      </p:sp>
      <p:sp>
        <p:nvSpPr>
          <p:cNvPr id="41987" name="Rectangle 3"/>
          <p:cNvSpPr>
            <a:spLocks noGrp="1" noChangeArrowheads="1"/>
          </p:cNvSpPr>
          <p:nvPr>
            <p:ph idx="1"/>
          </p:nvPr>
        </p:nvSpPr>
        <p:spPr/>
        <p:txBody>
          <a:bodyPr/>
          <a:lstStyle/>
          <a:p>
            <a:pPr eaLnBrk="1" hangingPunct="1"/>
            <a:r>
              <a:rPr lang="en-US" altLang="en-US"/>
              <a:t>Power management and conditioning</a:t>
            </a:r>
          </a:p>
          <a:p>
            <a:pPr lvl="1" eaLnBrk="1" hangingPunct="1"/>
            <a:r>
              <a:rPr lang="en-US" altLang="en-US"/>
              <a:t>Electrical quantity (voltage level, amperage rating) and quality of power (cleanliness, proper installation) are concerns</a:t>
            </a:r>
          </a:p>
          <a:p>
            <a:pPr lvl="1" eaLnBrk="1" hangingPunct="1"/>
            <a:r>
              <a:rPr lang="en-US" altLang="en-US"/>
              <a:t>Noise that interferes with the normal 60 Hertz cycle can result in inaccurate time clocks or unreliable internal clocks inside CPU</a:t>
            </a:r>
          </a:p>
        </p:txBody>
      </p:sp>
      <p:sp>
        <p:nvSpPr>
          <p:cNvPr id="419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419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02D9E133-7DA1-40AF-A051-791F6898F03A}" type="slidenum">
              <a:rPr lang="en-US" altLang="en-US">
                <a:solidFill>
                  <a:srgbClr val="FFFFFF"/>
                </a:solidFill>
              </a:rPr>
              <a:pPr eaLnBrk="1" hangingPunct="1"/>
              <a:t>27</a:t>
            </a:fld>
            <a:endParaRPr lang="en-US" altLang="en-US">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normAutofit fontScale="90000"/>
          </a:bodyPr>
          <a:lstStyle/>
          <a:p>
            <a:pPr eaLnBrk="1" fontAlgn="auto" hangingPunct="1">
              <a:spcAft>
                <a:spcPts val="0"/>
              </a:spcAft>
              <a:defRPr/>
            </a:pPr>
            <a:r>
              <a:rPr lang="en-US" altLang="en-US"/>
              <a:t>Heating, Ventilation, and Air Conditioning (cont’d.)</a:t>
            </a:r>
          </a:p>
        </p:txBody>
      </p:sp>
      <p:sp>
        <p:nvSpPr>
          <p:cNvPr id="43011" name="Rectangle 5"/>
          <p:cNvSpPr>
            <a:spLocks noGrp="1" noChangeArrowheads="1"/>
          </p:cNvSpPr>
          <p:nvPr>
            <p:ph idx="1"/>
          </p:nvPr>
        </p:nvSpPr>
        <p:spPr/>
        <p:txBody>
          <a:bodyPr/>
          <a:lstStyle/>
          <a:p>
            <a:pPr eaLnBrk="1" hangingPunct="1"/>
            <a:r>
              <a:rPr lang="en-US" altLang="en-US"/>
              <a:t>Grounding and amperage</a:t>
            </a:r>
          </a:p>
          <a:p>
            <a:pPr lvl="1" eaLnBrk="1" hangingPunct="1"/>
            <a:r>
              <a:rPr lang="en-US" altLang="en-US"/>
              <a:t>Grounding ensures that returning flow of current is properly discharged to ground</a:t>
            </a:r>
          </a:p>
          <a:p>
            <a:pPr lvl="1" eaLnBrk="1" hangingPunct="1"/>
            <a:r>
              <a:rPr lang="en-US" altLang="en-US"/>
              <a:t>Overloading a circuit causes problems with circuit tripping and can overload electrical cable, increasing risk of fire</a:t>
            </a:r>
          </a:p>
          <a:p>
            <a:pPr lvl="1" eaLnBrk="1" hangingPunct="1"/>
            <a:r>
              <a:rPr lang="en-US" altLang="en-US"/>
              <a:t>GFCI: capable of quickly identifying and interrupting a ground fault</a:t>
            </a:r>
          </a:p>
        </p:txBody>
      </p:sp>
      <p:sp>
        <p:nvSpPr>
          <p:cNvPr id="430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430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F0ED8311-4A27-4DDE-AAC0-D95C98899F8A}" type="slidenum">
              <a:rPr lang="en-US" altLang="en-US">
                <a:solidFill>
                  <a:srgbClr val="FFFFFF"/>
                </a:solidFill>
              </a:rPr>
              <a:pPr eaLnBrk="1" hangingPunct="1"/>
              <a:t>28</a:t>
            </a:fld>
            <a:endParaRPr lang="en-US" altLang="en-US">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pPr eaLnBrk="1" fontAlgn="auto" hangingPunct="1">
              <a:spcAft>
                <a:spcPts val="0"/>
              </a:spcAft>
              <a:defRPr/>
            </a:pPr>
            <a:r>
              <a:rPr lang="en-US" altLang="en-US"/>
              <a:t>Heating, Ventilation, and Air Conditioning (cont’d.)</a:t>
            </a:r>
          </a:p>
        </p:txBody>
      </p:sp>
      <p:sp>
        <p:nvSpPr>
          <p:cNvPr id="44035" name="Content Placeholder 2"/>
          <p:cNvSpPr>
            <a:spLocks noGrp="1"/>
          </p:cNvSpPr>
          <p:nvPr>
            <p:ph idx="1"/>
          </p:nvPr>
        </p:nvSpPr>
        <p:spPr/>
        <p:txBody>
          <a:bodyPr/>
          <a:lstStyle/>
          <a:p>
            <a:pPr eaLnBrk="1" hangingPunct="1"/>
            <a:r>
              <a:rPr lang="en-US" altLang="en-US"/>
              <a:t>Uninterruptible power supply (UPS)</a:t>
            </a:r>
          </a:p>
          <a:p>
            <a:pPr lvl="1" eaLnBrk="1" hangingPunct="1"/>
            <a:r>
              <a:rPr lang="en-US" altLang="en-US"/>
              <a:t>In case of power outage, UPS is backup power source for major computer systems</a:t>
            </a:r>
          </a:p>
          <a:p>
            <a:pPr lvl="1" eaLnBrk="1" hangingPunct="1"/>
            <a:r>
              <a:rPr lang="en-US" altLang="en-US"/>
              <a:t>Four basic UPS configurations: </a:t>
            </a:r>
          </a:p>
          <a:p>
            <a:pPr lvl="2" eaLnBrk="1" hangingPunct="1"/>
            <a:r>
              <a:rPr lang="en-US" altLang="en-US"/>
              <a:t>Standby</a:t>
            </a:r>
          </a:p>
          <a:p>
            <a:pPr lvl="2" eaLnBrk="1" hangingPunct="1"/>
            <a:r>
              <a:rPr lang="en-US" altLang="en-US"/>
              <a:t>Ferroresonant standby</a:t>
            </a:r>
          </a:p>
          <a:p>
            <a:pPr lvl="2" eaLnBrk="1" hangingPunct="1"/>
            <a:r>
              <a:rPr lang="en-US" altLang="en-US"/>
              <a:t>Line-interactive</a:t>
            </a:r>
          </a:p>
          <a:p>
            <a:pPr lvl="2" eaLnBrk="1" hangingPunct="1"/>
            <a:r>
              <a:rPr lang="en-US" altLang="en-US"/>
              <a:t>True online (double conversion online)</a:t>
            </a:r>
          </a:p>
        </p:txBody>
      </p:sp>
      <p:sp>
        <p:nvSpPr>
          <p:cNvPr id="440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440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92C510-DCF4-4DCB-913C-8729CE917AF9}" type="slidenum">
              <a:rPr lang="en-US" altLang="en-US">
                <a:solidFill>
                  <a:srgbClr val="FFFFFF"/>
                </a:solidFill>
              </a:rPr>
              <a:pPr eaLnBrk="1" hangingPunct="1"/>
              <a:t>29</a:t>
            </a:fld>
            <a:endParaRPr lang="en-US" altLang="en-US">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en-US" altLang="en-US"/>
              <a:t>Introduction</a:t>
            </a:r>
          </a:p>
        </p:txBody>
      </p:sp>
      <p:sp>
        <p:nvSpPr>
          <p:cNvPr id="17411" name="Rectangle 3"/>
          <p:cNvSpPr>
            <a:spLocks noGrp="1" noChangeArrowheads="1"/>
          </p:cNvSpPr>
          <p:nvPr>
            <p:ph idx="1"/>
          </p:nvPr>
        </p:nvSpPr>
        <p:spPr/>
        <p:txBody>
          <a:bodyPr/>
          <a:lstStyle/>
          <a:p>
            <a:pPr eaLnBrk="1" hangingPunct="1"/>
            <a:r>
              <a:rPr lang="en-US" altLang="en-US"/>
              <a:t>Physical security addresses design, implementation, and maintenance of countermeasures that protect physical resources of an organization</a:t>
            </a:r>
          </a:p>
          <a:p>
            <a:pPr eaLnBrk="1" hangingPunct="1"/>
            <a:r>
              <a:rPr lang="en-US" altLang="en-US"/>
              <a:t>Most controls can be circumvented if an attacker gains physical access </a:t>
            </a:r>
          </a:p>
          <a:p>
            <a:pPr eaLnBrk="1" hangingPunct="1"/>
            <a:r>
              <a:rPr lang="en-US" altLang="en-US"/>
              <a:t>Physical security is as important as logical security</a:t>
            </a: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EF439382-D7C3-4595-9E2E-5C8161E357A2}" type="slidenum">
              <a:rPr lang="en-US" altLang="en-US">
                <a:solidFill>
                  <a:srgbClr val="FFFFFF"/>
                </a:solidFill>
              </a:rPr>
              <a:pPr eaLnBrk="1" hangingPunct="1"/>
              <a:t>3</a:t>
            </a:fld>
            <a:endParaRPr lang="en-US" alt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450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1DAC94-FF41-43A6-BCAA-D10C2B9B6AC0}" type="slidenum">
              <a:rPr lang="en-US" altLang="en-US">
                <a:solidFill>
                  <a:srgbClr val="FFFFFF"/>
                </a:solidFill>
              </a:rPr>
              <a:pPr eaLnBrk="1" hangingPunct="1"/>
              <a:t>30</a:t>
            </a:fld>
            <a:endParaRPr lang="en-US" altLang="en-US">
              <a:solidFill>
                <a:srgbClr val="FFFFFF"/>
              </a:solidFill>
            </a:endParaRPr>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09575"/>
            <a:ext cx="4505325"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288" y="411163"/>
            <a:ext cx="45339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7"/>
          <p:cNvSpPr>
            <a:spLocks noChangeArrowheads="1"/>
          </p:cNvSpPr>
          <p:nvPr/>
        </p:nvSpPr>
        <p:spPr bwMode="auto">
          <a:xfrm>
            <a:off x="1371600" y="5526088"/>
            <a:ext cx="6477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Figure 9-5 Types of uninterruptible power supplies</a:t>
            </a:r>
            <a:r>
              <a:rPr lang="en-US" altLang="en-US" baseline="30000"/>
              <a:t>9</a:t>
            </a:r>
          </a:p>
          <a:p>
            <a:pPr eaLnBrk="1" hangingPunct="1"/>
            <a:r>
              <a:rPr lang="en-US" altLang="en-US"/>
              <a:t>Source: Courtesy of American Power Conversion Corporation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460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2E684D-EDB9-4D8F-B152-A166D2BDD6BB}" type="slidenum">
              <a:rPr lang="en-US" altLang="en-US">
                <a:solidFill>
                  <a:srgbClr val="FFFFFF"/>
                </a:solidFill>
              </a:rPr>
              <a:pPr eaLnBrk="1" hangingPunct="1"/>
              <a:t>31</a:t>
            </a:fld>
            <a:endParaRPr lang="en-US" altLang="en-US">
              <a:solidFill>
                <a:srgbClr val="FFFFFF"/>
              </a:solidFill>
            </a:endParaRP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752600"/>
            <a:ext cx="849153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eaLnBrk="1" fontAlgn="auto" hangingPunct="1">
              <a:spcAft>
                <a:spcPts val="0"/>
              </a:spcAft>
              <a:defRPr/>
            </a:pPr>
            <a:r>
              <a:rPr lang="en-US" altLang="en-US"/>
              <a:t>Heating, Ventilation, and Air Conditioning (cont’d.)</a:t>
            </a:r>
          </a:p>
        </p:txBody>
      </p:sp>
      <p:sp>
        <p:nvSpPr>
          <p:cNvPr id="47107" name="Rectangle 3"/>
          <p:cNvSpPr>
            <a:spLocks noGrp="1" noChangeArrowheads="1"/>
          </p:cNvSpPr>
          <p:nvPr>
            <p:ph idx="1"/>
          </p:nvPr>
        </p:nvSpPr>
        <p:spPr/>
        <p:txBody>
          <a:bodyPr/>
          <a:lstStyle/>
          <a:p>
            <a:pPr eaLnBrk="1" hangingPunct="1"/>
            <a:r>
              <a:rPr lang="en-US" altLang="en-US"/>
              <a:t>Emergency shutoff</a:t>
            </a:r>
          </a:p>
          <a:p>
            <a:pPr lvl="1" eaLnBrk="1" hangingPunct="1"/>
            <a:r>
              <a:rPr lang="en-US" altLang="en-US"/>
              <a:t>Important aspect of power management is the need to be able to stop power immediately should a current represent a risk to human or machine safety</a:t>
            </a:r>
          </a:p>
          <a:p>
            <a:pPr lvl="1" eaLnBrk="1" hangingPunct="1"/>
            <a:r>
              <a:rPr lang="en-US" altLang="en-US"/>
              <a:t>Most computer rooms and wiring closets are equipped with an emergency power shutoff</a:t>
            </a:r>
          </a:p>
        </p:txBody>
      </p:sp>
      <p:sp>
        <p:nvSpPr>
          <p:cNvPr id="471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47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01AF336A-2FA2-473D-A880-16BCB95B0E78}" type="slidenum">
              <a:rPr lang="en-US" altLang="en-US">
                <a:solidFill>
                  <a:srgbClr val="FFFFFF"/>
                </a:solidFill>
              </a:rPr>
              <a:pPr eaLnBrk="1" hangingPunct="1"/>
              <a:t>32</a:t>
            </a:fld>
            <a:endParaRPr lang="en-US" altLang="en-US">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fontAlgn="auto" hangingPunct="1">
              <a:spcAft>
                <a:spcPts val="0"/>
              </a:spcAft>
              <a:defRPr/>
            </a:pPr>
            <a:r>
              <a:rPr lang="en-US" altLang="en-US"/>
              <a:t>Water Problems</a:t>
            </a:r>
          </a:p>
        </p:txBody>
      </p:sp>
      <p:sp>
        <p:nvSpPr>
          <p:cNvPr id="48131" name="Rectangle 3"/>
          <p:cNvSpPr>
            <a:spLocks noGrp="1" noChangeArrowheads="1"/>
          </p:cNvSpPr>
          <p:nvPr>
            <p:ph idx="1"/>
          </p:nvPr>
        </p:nvSpPr>
        <p:spPr/>
        <p:txBody>
          <a:bodyPr/>
          <a:lstStyle/>
          <a:p>
            <a:pPr eaLnBrk="1" hangingPunct="1"/>
            <a:r>
              <a:rPr lang="en-US" altLang="en-US"/>
              <a:t>Lack of water poses problem to systems, including functionality of fire suppression systems and ability of water chillers to provide air-conditioning</a:t>
            </a:r>
          </a:p>
          <a:p>
            <a:pPr eaLnBrk="1" hangingPunct="1"/>
            <a:r>
              <a:rPr lang="en-US" altLang="en-US"/>
              <a:t>Surplus of water, or water pressure, poses a real threat (flooding, leaks)</a:t>
            </a:r>
          </a:p>
          <a:p>
            <a:pPr eaLnBrk="1" hangingPunct="1"/>
            <a:r>
              <a:rPr lang="en-US" altLang="en-US"/>
              <a:t>Very important to integrate water detection systems into alarm systems that regulate overall facilities operations</a:t>
            </a:r>
          </a:p>
        </p:txBody>
      </p:sp>
      <p:sp>
        <p:nvSpPr>
          <p:cNvPr id="481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C64E9348-C3D6-4EC0-8B9A-A45CD83B724B}" type="slidenum">
              <a:rPr lang="en-US" altLang="en-US">
                <a:solidFill>
                  <a:srgbClr val="FFFFFF"/>
                </a:solidFill>
              </a:rPr>
              <a:pPr eaLnBrk="1" hangingPunct="1"/>
              <a:t>33</a:t>
            </a:fld>
            <a:endParaRPr lang="en-US" altLang="en-US">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en-US" altLang="en-US"/>
              <a:t>Structural Collapse </a:t>
            </a:r>
          </a:p>
        </p:txBody>
      </p:sp>
      <p:sp>
        <p:nvSpPr>
          <p:cNvPr id="49155" name="Rectangle 3"/>
          <p:cNvSpPr>
            <a:spLocks noGrp="1" noChangeArrowheads="1"/>
          </p:cNvSpPr>
          <p:nvPr>
            <p:ph idx="1"/>
          </p:nvPr>
        </p:nvSpPr>
        <p:spPr/>
        <p:txBody>
          <a:bodyPr/>
          <a:lstStyle/>
          <a:p>
            <a:pPr eaLnBrk="1" hangingPunct="1"/>
            <a:r>
              <a:rPr lang="en-US" altLang="en-US"/>
              <a:t>Unavoidable forces can cause failures of structures that house organization</a:t>
            </a:r>
          </a:p>
          <a:p>
            <a:pPr eaLnBrk="1" hangingPunct="1"/>
            <a:r>
              <a:rPr lang="en-US" altLang="en-US"/>
              <a:t>Structures designed and constructed with specific load limits; overloading these limits results in structural failure and potential injury or loss of life</a:t>
            </a:r>
          </a:p>
          <a:p>
            <a:pPr eaLnBrk="1" hangingPunct="1"/>
            <a:r>
              <a:rPr lang="en-US" altLang="en-US"/>
              <a:t>Periodic inspections by qualified civil engineers assist in identifying potentially dangerous structural conditions</a:t>
            </a:r>
          </a:p>
        </p:txBody>
      </p:sp>
      <p:sp>
        <p:nvSpPr>
          <p:cNvPr id="491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49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78387F45-6327-4CCA-94BB-53A7887538AC}" type="slidenum">
              <a:rPr lang="en-US" altLang="en-US">
                <a:solidFill>
                  <a:srgbClr val="FFFFFF"/>
                </a:solidFill>
              </a:rPr>
              <a:pPr eaLnBrk="1" hangingPunct="1"/>
              <a:t>34</a:t>
            </a:fld>
            <a:endParaRPr lang="en-US" altLang="en-US">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fontAlgn="auto" hangingPunct="1">
              <a:spcAft>
                <a:spcPts val="0"/>
              </a:spcAft>
              <a:defRPr/>
            </a:pPr>
            <a:r>
              <a:rPr lang="en-US" altLang="en-US"/>
              <a:t>Maintenance of Facility Systems</a:t>
            </a:r>
          </a:p>
        </p:txBody>
      </p:sp>
      <p:sp>
        <p:nvSpPr>
          <p:cNvPr id="50179" name="Rectangle 3"/>
          <p:cNvSpPr>
            <a:spLocks noGrp="1" noChangeArrowheads="1"/>
          </p:cNvSpPr>
          <p:nvPr>
            <p:ph idx="1"/>
          </p:nvPr>
        </p:nvSpPr>
        <p:spPr/>
        <p:txBody>
          <a:bodyPr/>
          <a:lstStyle/>
          <a:p>
            <a:pPr eaLnBrk="1" hangingPunct="1"/>
            <a:r>
              <a:rPr lang="en-US" altLang="en-US"/>
              <a:t>Physical security must be constantly documented, evaluated, and tested</a:t>
            </a:r>
          </a:p>
          <a:p>
            <a:pPr eaLnBrk="1" hangingPunct="1"/>
            <a:r>
              <a:rPr lang="en-US" altLang="en-US"/>
              <a:t>Documentation of facility’s configuration, operation, and function should be integrated into disaster recovery plans and operating procedures</a:t>
            </a:r>
          </a:p>
          <a:p>
            <a:pPr eaLnBrk="1" hangingPunct="1"/>
            <a:r>
              <a:rPr lang="en-US" altLang="en-US"/>
              <a:t>Testing helps improve the facility’s physical security and identify weak points </a:t>
            </a:r>
          </a:p>
        </p:txBody>
      </p:sp>
      <p:sp>
        <p:nvSpPr>
          <p:cNvPr id="501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501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5AD7B130-F8BA-43BF-AC6E-963CDE0D38FA}" type="slidenum">
              <a:rPr lang="en-US" altLang="en-US">
                <a:solidFill>
                  <a:srgbClr val="FFFFFF"/>
                </a:solidFill>
              </a:rPr>
              <a:pPr eaLnBrk="1" hangingPunct="1"/>
              <a:t>35</a:t>
            </a:fld>
            <a:endParaRPr lang="en-US" altLang="en-US">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altLang="en-US"/>
              <a:t>Interception of Data </a:t>
            </a:r>
          </a:p>
        </p:txBody>
      </p:sp>
      <p:sp>
        <p:nvSpPr>
          <p:cNvPr id="51203" name="Rectangle 3"/>
          <p:cNvSpPr>
            <a:spLocks noGrp="1" noChangeArrowheads="1"/>
          </p:cNvSpPr>
          <p:nvPr>
            <p:ph idx="1"/>
          </p:nvPr>
        </p:nvSpPr>
        <p:spPr/>
        <p:txBody>
          <a:bodyPr/>
          <a:lstStyle/>
          <a:p>
            <a:pPr eaLnBrk="1" hangingPunct="1"/>
            <a:r>
              <a:rPr lang="en-US" altLang="en-US"/>
              <a:t>Three methods of data interception:</a:t>
            </a:r>
          </a:p>
          <a:p>
            <a:pPr lvl="1" eaLnBrk="1" hangingPunct="1"/>
            <a:r>
              <a:rPr lang="en-US" altLang="en-US"/>
              <a:t>Direct observation</a:t>
            </a:r>
          </a:p>
          <a:p>
            <a:pPr lvl="1" eaLnBrk="1" hangingPunct="1"/>
            <a:r>
              <a:rPr lang="en-US" altLang="en-US"/>
              <a:t>Interception of data transmission</a:t>
            </a:r>
          </a:p>
          <a:p>
            <a:pPr lvl="1" eaLnBrk="1" hangingPunct="1"/>
            <a:r>
              <a:rPr lang="en-US" altLang="en-US"/>
              <a:t>Electromagnetic interception</a:t>
            </a:r>
          </a:p>
          <a:p>
            <a:pPr eaLnBrk="1" hangingPunct="1"/>
            <a:r>
              <a:rPr lang="en-US" altLang="en-US"/>
              <a:t>U.S. government developed TEMPEST program to reduce risk of electromagnetic radiation (EMR) monitoring</a:t>
            </a:r>
          </a:p>
        </p:txBody>
      </p:sp>
      <p:sp>
        <p:nvSpPr>
          <p:cNvPr id="512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512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D0AA5088-47BE-4CE6-8431-D8BC274AC9D8}" type="slidenum">
              <a:rPr lang="en-US" altLang="en-US">
                <a:solidFill>
                  <a:srgbClr val="FFFFFF"/>
                </a:solidFill>
              </a:rPr>
              <a:pPr eaLnBrk="1" hangingPunct="1"/>
              <a:t>36</a:t>
            </a:fld>
            <a:endParaRPr lang="en-US" altLang="en-US">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lang="en-US" altLang="en-US"/>
              <a:t>Mobile and Portable Systems</a:t>
            </a:r>
          </a:p>
        </p:txBody>
      </p:sp>
      <p:sp>
        <p:nvSpPr>
          <p:cNvPr id="52227" name="Rectangle 3"/>
          <p:cNvSpPr>
            <a:spLocks noGrp="1" noChangeArrowheads="1"/>
          </p:cNvSpPr>
          <p:nvPr>
            <p:ph idx="1"/>
          </p:nvPr>
        </p:nvSpPr>
        <p:spPr/>
        <p:txBody>
          <a:bodyPr/>
          <a:lstStyle/>
          <a:p>
            <a:pPr eaLnBrk="1" hangingPunct="1"/>
            <a:r>
              <a:rPr lang="en-US" altLang="en-US"/>
              <a:t>With the increased threat to information security for laptops, handhelds, and PDAs, mobile computing requires more security than average in-house system</a:t>
            </a:r>
          </a:p>
          <a:p>
            <a:pPr eaLnBrk="1" hangingPunct="1"/>
            <a:r>
              <a:rPr lang="en-US" altLang="en-US"/>
              <a:t>Many mobile computing systems </a:t>
            </a:r>
          </a:p>
          <a:p>
            <a:pPr lvl="1" eaLnBrk="1" hangingPunct="1"/>
            <a:r>
              <a:rPr lang="en-US" altLang="en-US"/>
              <a:t>Have corporate information stored within them</a:t>
            </a:r>
          </a:p>
          <a:p>
            <a:pPr lvl="1" eaLnBrk="1" hangingPunct="1"/>
            <a:r>
              <a:rPr lang="en-US" altLang="en-US"/>
              <a:t>Some are configured to facilitate user’s access into organization’s secure computing facilities</a:t>
            </a:r>
          </a:p>
        </p:txBody>
      </p:sp>
      <p:sp>
        <p:nvSpPr>
          <p:cNvPr id="522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522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D61435DB-89F5-43D3-8291-4FF8F8A42F1D}" type="slidenum">
              <a:rPr lang="en-US" altLang="en-US">
                <a:solidFill>
                  <a:srgbClr val="FFFFFF"/>
                </a:solidFill>
              </a:rPr>
              <a:pPr eaLnBrk="1" hangingPunct="1"/>
              <a:t>37</a:t>
            </a:fld>
            <a:endParaRPr lang="en-US" altLang="en-US">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altLang="en-US"/>
              <a:t>Mobile and Portable Systems (continued)</a:t>
            </a:r>
          </a:p>
        </p:txBody>
      </p:sp>
      <p:sp>
        <p:nvSpPr>
          <p:cNvPr id="53251" name="Rectangle 3"/>
          <p:cNvSpPr>
            <a:spLocks noGrp="1" noChangeArrowheads="1"/>
          </p:cNvSpPr>
          <p:nvPr>
            <p:ph idx="1"/>
          </p:nvPr>
        </p:nvSpPr>
        <p:spPr/>
        <p:txBody>
          <a:bodyPr/>
          <a:lstStyle/>
          <a:p>
            <a:pPr eaLnBrk="1" hangingPunct="1"/>
            <a:r>
              <a:rPr lang="en-US" altLang="en-US"/>
              <a:t>Controls support security and retrieval of lost or stolen laptops </a:t>
            </a:r>
          </a:p>
          <a:p>
            <a:pPr lvl="1" eaLnBrk="1" hangingPunct="1"/>
            <a:r>
              <a:rPr lang="en-US" altLang="en-US"/>
              <a:t>CompuTrace software, stored on laptop; reports to a central monitoring center</a:t>
            </a:r>
          </a:p>
          <a:p>
            <a:pPr lvl="1" eaLnBrk="1" hangingPunct="1"/>
            <a:r>
              <a:rPr lang="en-US" altLang="en-US"/>
              <a:t>Burglar alarms made up of a PC card that contains a motion detector</a:t>
            </a:r>
          </a:p>
        </p:txBody>
      </p:sp>
      <p:sp>
        <p:nvSpPr>
          <p:cNvPr id="532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532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287CB04A-6FD4-4456-8A1F-2139F3EA2946}" type="slidenum">
              <a:rPr lang="en-US" altLang="en-US">
                <a:solidFill>
                  <a:srgbClr val="FFFFFF"/>
                </a:solidFill>
              </a:rPr>
              <a:pPr eaLnBrk="1" hangingPunct="1"/>
              <a:t>38</a:t>
            </a:fld>
            <a:endParaRPr lang="en-US" altLang="en-US">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542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FCA2CD64-E92C-436A-952E-675379C3DCF7}" type="slidenum">
              <a:rPr lang="en-US" altLang="en-US">
                <a:solidFill>
                  <a:srgbClr val="FFFFFF"/>
                </a:solidFill>
              </a:rPr>
              <a:pPr eaLnBrk="1" hangingPunct="1"/>
              <a:t>39</a:t>
            </a:fld>
            <a:endParaRPr lang="en-US" altLang="en-US">
              <a:solidFill>
                <a:srgbClr val="FFFFFF"/>
              </a:solidFill>
            </a:endParaRPr>
          </a:p>
        </p:txBody>
      </p:sp>
      <p:pic>
        <p:nvPicPr>
          <p:cNvPr id="542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1303338"/>
            <a:ext cx="822483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1"/>
          <p:cNvSpPr>
            <a:spLocks noChangeArrowheads="1"/>
          </p:cNvSpPr>
          <p:nvPr/>
        </p:nvSpPr>
        <p:spPr bwMode="auto">
          <a:xfrm>
            <a:off x="2655888" y="4724400"/>
            <a:ext cx="3684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Figure 9-6 Laptop theft deterrence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US" altLang="en-US"/>
              <a:t>Introduction (cont’d.)</a:t>
            </a:r>
          </a:p>
        </p:txBody>
      </p:sp>
      <p:sp>
        <p:nvSpPr>
          <p:cNvPr id="18435" name="Rectangle 3"/>
          <p:cNvSpPr>
            <a:spLocks noGrp="1" noChangeArrowheads="1"/>
          </p:cNvSpPr>
          <p:nvPr>
            <p:ph idx="1"/>
          </p:nvPr>
        </p:nvSpPr>
        <p:spPr/>
        <p:txBody>
          <a:bodyPr/>
          <a:lstStyle/>
          <a:p>
            <a:pPr eaLnBrk="1" hangingPunct="1"/>
            <a:r>
              <a:rPr lang="en-US" altLang="en-US"/>
              <a:t>Seven major sources of physical loss:</a:t>
            </a:r>
          </a:p>
          <a:p>
            <a:pPr lvl="1" eaLnBrk="1" hangingPunct="1"/>
            <a:r>
              <a:rPr lang="en-US" altLang="en-US"/>
              <a:t>Extreme temperature</a:t>
            </a:r>
          </a:p>
          <a:p>
            <a:pPr lvl="1" eaLnBrk="1" hangingPunct="1"/>
            <a:r>
              <a:rPr lang="en-US" altLang="en-US"/>
              <a:t>Gases</a:t>
            </a:r>
          </a:p>
          <a:p>
            <a:pPr lvl="1" eaLnBrk="1" hangingPunct="1"/>
            <a:r>
              <a:rPr lang="en-US" altLang="en-US"/>
              <a:t>Liquids</a:t>
            </a:r>
          </a:p>
          <a:p>
            <a:pPr lvl="1" eaLnBrk="1" hangingPunct="1"/>
            <a:r>
              <a:rPr lang="en-US" altLang="en-US"/>
              <a:t>Living organisms</a:t>
            </a:r>
          </a:p>
          <a:p>
            <a:pPr lvl="1" eaLnBrk="1" hangingPunct="1"/>
            <a:r>
              <a:rPr lang="en-US" altLang="en-US"/>
              <a:t>Projectiles</a:t>
            </a:r>
          </a:p>
          <a:p>
            <a:pPr lvl="1" eaLnBrk="1" hangingPunct="1"/>
            <a:r>
              <a:rPr lang="en-US" altLang="en-US"/>
              <a:t>Movement</a:t>
            </a:r>
          </a:p>
          <a:p>
            <a:pPr lvl="1" eaLnBrk="1" hangingPunct="1"/>
            <a:r>
              <a:rPr lang="en-US" altLang="en-US"/>
              <a:t>Energy anomalies</a:t>
            </a:r>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66BB6C56-C90E-41DA-ABC3-D1869376DB1F}" type="slidenum">
              <a:rPr lang="en-US" altLang="en-US">
                <a:solidFill>
                  <a:srgbClr val="FFFFFF"/>
                </a:solidFill>
              </a:rPr>
              <a:pPr eaLnBrk="1" hangingPunct="1"/>
              <a:t>4</a:t>
            </a:fld>
            <a:endParaRPr lang="en-US" altLang="en-US">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en-US" altLang="en-US"/>
              <a:t>Remote Computing Security</a:t>
            </a:r>
          </a:p>
        </p:txBody>
      </p:sp>
      <p:sp>
        <p:nvSpPr>
          <p:cNvPr id="55299" name="Rectangle 3"/>
          <p:cNvSpPr>
            <a:spLocks noGrp="1" noChangeArrowheads="1"/>
          </p:cNvSpPr>
          <p:nvPr>
            <p:ph idx="1"/>
          </p:nvPr>
        </p:nvSpPr>
        <p:spPr/>
        <p:txBody>
          <a:bodyPr/>
          <a:lstStyle/>
          <a:p>
            <a:pPr eaLnBrk="1" hangingPunct="1"/>
            <a:r>
              <a:rPr lang="en-US" altLang="en-US"/>
              <a:t>Remote site computing: away from organizational facility</a:t>
            </a:r>
          </a:p>
          <a:p>
            <a:pPr eaLnBrk="1" hangingPunct="1"/>
            <a:r>
              <a:rPr lang="en-US" altLang="en-US"/>
              <a:t>Telecommuting: computing using telecommunications including Internet, dial-up, or leased point-to-point links</a:t>
            </a:r>
          </a:p>
          <a:p>
            <a:pPr eaLnBrk="1" hangingPunct="1"/>
            <a:r>
              <a:rPr lang="en-US" altLang="en-US"/>
              <a:t>Employees may need to access networks on business trips; telecommuters need access from home systems or satellite offices </a:t>
            </a:r>
          </a:p>
          <a:p>
            <a:pPr eaLnBrk="1" hangingPunct="1"/>
            <a:r>
              <a:rPr lang="en-US" altLang="en-US"/>
              <a:t>To provide secure extension of organization’s internal networks, all external connections and systems must be secured</a:t>
            </a:r>
          </a:p>
        </p:txBody>
      </p:sp>
      <p:sp>
        <p:nvSpPr>
          <p:cNvPr id="553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553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02A7E776-D1B5-4AE9-8A34-DBBC5458E4B4}" type="slidenum">
              <a:rPr lang="en-US" altLang="en-US">
                <a:solidFill>
                  <a:srgbClr val="FFFFFF"/>
                </a:solidFill>
              </a:rPr>
              <a:pPr eaLnBrk="1" hangingPunct="1"/>
              <a:t>40</a:t>
            </a:fld>
            <a:endParaRPr lang="en-US" altLang="en-US">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fontAlgn="auto" hangingPunct="1">
              <a:spcAft>
                <a:spcPts val="0"/>
              </a:spcAft>
              <a:defRPr/>
            </a:pPr>
            <a:r>
              <a:rPr lang="en-US" altLang="en-US"/>
              <a:t>Special Considerations for Physical </a:t>
            </a:r>
            <a:br>
              <a:rPr lang="en-US" altLang="en-US"/>
            </a:br>
            <a:r>
              <a:rPr lang="en-US" altLang="en-US"/>
              <a:t>Security Threats</a:t>
            </a:r>
          </a:p>
        </p:txBody>
      </p:sp>
      <p:sp>
        <p:nvSpPr>
          <p:cNvPr id="56323" name="Rectangle 3"/>
          <p:cNvSpPr>
            <a:spLocks noGrp="1" noChangeArrowheads="1"/>
          </p:cNvSpPr>
          <p:nvPr>
            <p:ph idx="1"/>
          </p:nvPr>
        </p:nvSpPr>
        <p:spPr/>
        <p:txBody>
          <a:bodyPr/>
          <a:lstStyle/>
          <a:p>
            <a:pPr eaLnBrk="1" hangingPunct="1"/>
            <a:r>
              <a:rPr lang="en-US" altLang="en-US"/>
              <a:t>Develop physical security in-house or outsource?</a:t>
            </a:r>
          </a:p>
          <a:p>
            <a:pPr lvl="1" eaLnBrk="1" hangingPunct="1"/>
            <a:r>
              <a:rPr lang="en-US" altLang="en-US"/>
              <a:t>Many qualified and professional agencies </a:t>
            </a:r>
          </a:p>
          <a:p>
            <a:pPr lvl="1" eaLnBrk="1" hangingPunct="1"/>
            <a:r>
              <a:rPr lang="en-US" altLang="en-US"/>
              <a:t>Benefit of outsourcing includes gaining experience and knowledge of agencies</a:t>
            </a:r>
          </a:p>
          <a:p>
            <a:pPr lvl="1" eaLnBrk="1" hangingPunct="1"/>
            <a:r>
              <a:rPr lang="en-US" altLang="en-US"/>
              <a:t>Downside includes high expense, loss of control over individual components, and level of trust that must be placed in another company</a:t>
            </a:r>
          </a:p>
          <a:p>
            <a:pPr eaLnBrk="1" hangingPunct="1"/>
            <a:r>
              <a:rPr lang="en-US" altLang="en-US"/>
              <a:t>Social engineering: use of people skills to obtain information from employees that should not be released</a:t>
            </a:r>
          </a:p>
        </p:txBody>
      </p:sp>
      <p:sp>
        <p:nvSpPr>
          <p:cNvPr id="563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563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CE5C8379-72F1-4299-91DE-95D3568A527C}" type="slidenum">
              <a:rPr lang="en-US" altLang="en-US">
                <a:solidFill>
                  <a:srgbClr val="FFFFFF"/>
                </a:solidFill>
              </a:rPr>
              <a:pPr eaLnBrk="1" hangingPunct="1"/>
              <a:t>41</a:t>
            </a:fld>
            <a:endParaRPr lang="en-US" altLang="en-US">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altLang="en-US"/>
              <a:t>Inventory Management</a:t>
            </a:r>
          </a:p>
        </p:txBody>
      </p:sp>
      <p:sp>
        <p:nvSpPr>
          <p:cNvPr id="57347" name="Rectangle 3"/>
          <p:cNvSpPr>
            <a:spLocks noGrp="1" noChangeArrowheads="1"/>
          </p:cNvSpPr>
          <p:nvPr>
            <p:ph idx="1"/>
          </p:nvPr>
        </p:nvSpPr>
        <p:spPr/>
        <p:txBody>
          <a:bodyPr/>
          <a:lstStyle/>
          <a:p>
            <a:pPr eaLnBrk="1" hangingPunct="1"/>
            <a:r>
              <a:rPr lang="en-US" altLang="en-US"/>
              <a:t>Computing equipment should be inventoried and inspected on a regular basis</a:t>
            </a:r>
          </a:p>
          <a:p>
            <a:pPr eaLnBrk="1" hangingPunct="1"/>
            <a:r>
              <a:rPr lang="en-US" altLang="en-US"/>
              <a:t>Classified information should also be inventoried and managed</a:t>
            </a:r>
          </a:p>
          <a:p>
            <a:pPr eaLnBrk="1" hangingPunct="1"/>
            <a:r>
              <a:rPr lang="en-US" altLang="en-US"/>
              <a:t>Physical security of computing equipment, data storage media, and classified documents varies for each organization</a:t>
            </a:r>
          </a:p>
        </p:txBody>
      </p:sp>
      <p:sp>
        <p:nvSpPr>
          <p:cNvPr id="573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573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4D5E359A-F7C0-4B09-9CD0-D87DC185356D}" type="slidenum">
              <a:rPr lang="en-US" altLang="en-US">
                <a:solidFill>
                  <a:srgbClr val="FFFFFF"/>
                </a:solidFill>
              </a:rPr>
              <a:pPr eaLnBrk="1" hangingPunct="1"/>
              <a:t>42</a:t>
            </a:fld>
            <a:endParaRPr lang="en-US" altLang="en-US">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r>
              <a:rPr lang="en-US" altLang="en-US"/>
              <a:t>Summary</a:t>
            </a:r>
          </a:p>
        </p:txBody>
      </p:sp>
      <p:sp>
        <p:nvSpPr>
          <p:cNvPr id="58371" name="Rectangle 3"/>
          <p:cNvSpPr>
            <a:spLocks noGrp="1" noChangeArrowheads="1"/>
          </p:cNvSpPr>
          <p:nvPr>
            <p:ph idx="1"/>
          </p:nvPr>
        </p:nvSpPr>
        <p:spPr>
          <a:xfrm>
            <a:off x="533400" y="1447800"/>
            <a:ext cx="8077200" cy="4572000"/>
          </a:xfrm>
        </p:spPr>
        <p:txBody>
          <a:bodyPr/>
          <a:lstStyle/>
          <a:p>
            <a:pPr eaLnBrk="1" hangingPunct="1"/>
            <a:r>
              <a:rPr lang="en-US" altLang="en-US"/>
              <a:t>Threats to information security that are unique to </a:t>
            </a:r>
            <a:br>
              <a:rPr lang="en-US" altLang="en-US"/>
            </a:br>
            <a:r>
              <a:rPr lang="en-US" altLang="en-US"/>
              <a:t>physical security</a:t>
            </a:r>
          </a:p>
          <a:p>
            <a:pPr eaLnBrk="1" hangingPunct="1"/>
            <a:r>
              <a:rPr lang="en-US" altLang="en-US"/>
              <a:t>Key physical security considerations in a facility site</a:t>
            </a:r>
          </a:p>
          <a:p>
            <a:pPr eaLnBrk="1" hangingPunct="1"/>
            <a:r>
              <a:rPr lang="en-US" altLang="en-US"/>
              <a:t>Physical security monitoring components</a:t>
            </a:r>
          </a:p>
          <a:p>
            <a:pPr eaLnBrk="1" hangingPunct="1"/>
            <a:r>
              <a:rPr lang="en-US" altLang="en-US"/>
              <a:t>Essential elements of access control </a:t>
            </a:r>
          </a:p>
          <a:p>
            <a:pPr eaLnBrk="1" hangingPunct="1"/>
            <a:r>
              <a:rPr lang="en-US" altLang="en-US"/>
              <a:t>Fire safety, fire detection, and response</a:t>
            </a:r>
          </a:p>
          <a:p>
            <a:pPr eaLnBrk="1" hangingPunct="1"/>
            <a:r>
              <a:rPr lang="en-US" altLang="en-US"/>
              <a:t>Importance of supporting utilities, especially use of uninterruptible power supplies</a:t>
            </a:r>
          </a:p>
          <a:p>
            <a:pPr eaLnBrk="1" hangingPunct="1"/>
            <a:r>
              <a:rPr lang="en-US" altLang="en-US"/>
              <a:t>Countermeasures to physical theft of computing devices</a:t>
            </a:r>
          </a:p>
          <a:p>
            <a:pPr eaLnBrk="1" hangingPunct="1"/>
            <a:endParaRPr lang="en-US" altLang="en-US"/>
          </a:p>
        </p:txBody>
      </p:sp>
      <p:sp>
        <p:nvSpPr>
          <p:cNvPr id="583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583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85F86C0C-A1DA-4FAF-9314-5C413EA5D9B5}" type="slidenum">
              <a:rPr lang="en-US" altLang="en-US">
                <a:solidFill>
                  <a:srgbClr val="FFFFFF"/>
                </a:solidFill>
              </a:rPr>
              <a:pPr eaLnBrk="1" hangingPunct="1"/>
              <a:t>43</a:t>
            </a:fld>
            <a:endParaRPr lang="en-US" altLang="en-US">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US" altLang="en-US"/>
              <a:t>Introduction (cont’d.)</a:t>
            </a:r>
          </a:p>
        </p:txBody>
      </p:sp>
      <p:sp>
        <p:nvSpPr>
          <p:cNvPr id="19459" name="Rectangle 3"/>
          <p:cNvSpPr>
            <a:spLocks noGrp="1" noChangeArrowheads="1"/>
          </p:cNvSpPr>
          <p:nvPr>
            <p:ph idx="1"/>
          </p:nvPr>
        </p:nvSpPr>
        <p:spPr/>
        <p:txBody>
          <a:bodyPr/>
          <a:lstStyle/>
          <a:p>
            <a:pPr eaLnBrk="1" hangingPunct="1"/>
            <a:r>
              <a:rPr lang="en-US" altLang="en-US"/>
              <a:t>Community roles</a:t>
            </a:r>
          </a:p>
          <a:p>
            <a:pPr lvl="1" eaLnBrk="1" hangingPunct="1"/>
            <a:r>
              <a:rPr lang="en-US" altLang="en-US"/>
              <a:t>General management: responsible for facility security </a:t>
            </a:r>
          </a:p>
          <a:p>
            <a:pPr lvl="1" eaLnBrk="1" hangingPunct="1"/>
            <a:r>
              <a:rPr lang="en-US" altLang="en-US"/>
              <a:t>IT management and professionals: responsible for environmental and access security </a:t>
            </a:r>
          </a:p>
          <a:p>
            <a:pPr lvl="1" eaLnBrk="1" hangingPunct="1"/>
            <a:r>
              <a:rPr lang="en-US" altLang="en-US"/>
              <a:t>Information security management and professionals: perform risk assessments and implementation reviews</a:t>
            </a: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8193CF6D-A627-4514-8C3A-883CBBB83BD4}" type="slidenum">
              <a:rPr lang="en-US" altLang="en-US">
                <a:solidFill>
                  <a:srgbClr val="FFFFFF"/>
                </a:solidFill>
              </a:rPr>
              <a:pPr eaLnBrk="1" hangingPunct="1"/>
              <a:t>5</a:t>
            </a:fld>
            <a:endParaRPr lang="en-US" altLang="en-US">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en-US" altLang="en-US"/>
              <a:t>Physical Access Controls</a:t>
            </a:r>
          </a:p>
        </p:txBody>
      </p:sp>
      <p:sp>
        <p:nvSpPr>
          <p:cNvPr id="20483" name="Rectangle 3"/>
          <p:cNvSpPr>
            <a:spLocks noGrp="1" noChangeArrowheads="1"/>
          </p:cNvSpPr>
          <p:nvPr>
            <p:ph idx="1"/>
          </p:nvPr>
        </p:nvSpPr>
        <p:spPr/>
        <p:txBody>
          <a:bodyPr/>
          <a:lstStyle/>
          <a:p>
            <a:pPr eaLnBrk="1" hangingPunct="1"/>
            <a:r>
              <a:rPr lang="en-US" altLang="en-US"/>
              <a:t>Secure facility: physical location engineered with controls designed to minimize risk of attacks from physical threats</a:t>
            </a:r>
          </a:p>
          <a:p>
            <a:pPr eaLnBrk="1" hangingPunct="1"/>
            <a:r>
              <a:rPr lang="en-US" altLang="en-US"/>
              <a:t>Secure facility can take advantage of natural terrain, traffic flow, and degree of urban development; can complement these with protection mechanisms (fences, gates, walls, guards, alarms)</a:t>
            </a:r>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27A5EC3E-913D-432D-A26B-80EF85B96154}" type="slidenum">
              <a:rPr lang="en-US" altLang="en-US">
                <a:solidFill>
                  <a:srgbClr val="FFFFFF"/>
                </a:solidFill>
              </a:rPr>
              <a:pPr eaLnBrk="1" hangingPunct="1"/>
              <a:t>6</a:t>
            </a:fld>
            <a:endParaRPr lang="en-US" altLang="en-US">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US" altLang="en-US"/>
              <a:t>Physical Security Controls</a:t>
            </a:r>
          </a:p>
        </p:txBody>
      </p:sp>
      <p:sp>
        <p:nvSpPr>
          <p:cNvPr id="21507" name="Rectangle 3"/>
          <p:cNvSpPr>
            <a:spLocks noGrp="1" noChangeArrowheads="1"/>
          </p:cNvSpPr>
          <p:nvPr>
            <p:ph idx="1"/>
          </p:nvPr>
        </p:nvSpPr>
        <p:spPr>
          <a:xfrm>
            <a:off x="533400" y="1600200"/>
            <a:ext cx="8077200" cy="4572000"/>
          </a:xfrm>
        </p:spPr>
        <p:txBody>
          <a:bodyPr/>
          <a:lstStyle/>
          <a:p>
            <a:pPr eaLnBrk="1" hangingPunct="1"/>
            <a:r>
              <a:rPr lang="en-US" altLang="en-US"/>
              <a:t>Walls, fencing, and gates</a:t>
            </a:r>
          </a:p>
          <a:p>
            <a:pPr eaLnBrk="1" hangingPunct="1"/>
            <a:r>
              <a:rPr lang="en-US" altLang="en-US"/>
              <a:t>Guards </a:t>
            </a:r>
          </a:p>
          <a:p>
            <a:pPr eaLnBrk="1" hangingPunct="1"/>
            <a:r>
              <a:rPr lang="en-US" altLang="en-US"/>
              <a:t>Dogs </a:t>
            </a:r>
          </a:p>
          <a:p>
            <a:pPr eaLnBrk="1" hangingPunct="1"/>
            <a:r>
              <a:rPr lang="en-US" altLang="en-US"/>
              <a:t>ID cards and badges</a:t>
            </a:r>
          </a:p>
          <a:p>
            <a:pPr eaLnBrk="1" hangingPunct="1"/>
            <a:r>
              <a:rPr lang="en-US" altLang="en-US"/>
              <a:t>Locks and keys</a:t>
            </a:r>
          </a:p>
          <a:p>
            <a:pPr eaLnBrk="1" hangingPunct="1"/>
            <a:r>
              <a:rPr lang="en-US" altLang="en-US"/>
              <a:t>Mantraps</a:t>
            </a:r>
          </a:p>
          <a:p>
            <a:pPr eaLnBrk="1" hangingPunct="1"/>
            <a:r>
              <a:rPr lang="en-US" altLang="en-US"/>
              <a:t>Electronic monitoring</a:t>
            </a:r>
          </a:p>
          <a:p>
            <a:pPr eaLnBrk="1" hangingPunct="1"/>
            <a:r>
              <a:rPr lang="en-US" altLang="en-US"/>
              <a:t>Alarms and alarm systems</a:t>
            </a:r>
          </a:p>
          <a:p>
            <a:pPr eaLnBrk="1" hangingPunct="1"/>
            <a:r>
              <a:rPr lang="en-US" altLang="en-US"/>
              <a:t>Computer rooms and wiring closets</a:t>
            </a:r>
          </a:p>
          <a:p>
            <a:pPr eaLnBrk="1" hangingPunct="1"/>
            <a:r>
              <a:rPr lang="en-US" altLang="en-US"/>
              <a:t>Interior walls and doors</a:t>
            </a:r>
          </a:p>
        </p:txBody>
      </p:sp>
      <p:sp>
        <p:nvSpPr>
          <p:cNvPr id="21508"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150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6FF6ACBD-7043-44E4-8F6E-63412C9A50DD}" type="slidenum">
              <a:rPr lang="en-US" altLang="en-US">
                <a:solidFill>
                  <a:srgbClr val="FFFFFF"/>
                </a:solidFill>
              </a:rPr>
              <a:pPr eaLnBrk="1" hangingPunct="1"/>
              <a:t>7</a:t>
            </a:fld>
            <a:endParaRPr lang="en-US" altLang="en-US">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en-US" altLang="en-US"/>
              <a:t>Physical Security Controls (cont’d.)</a:t>
            </a:r>
          </a:p>
        </p:txBody>
      </p:sp>
      <p:sp>
        <p:nvSpPr>
          <p:cNvPr id="22531" name="Rectangle 3"/>
          <p:cNvSpPr>
            <a:spLocks noGrp="1" noChangeArrowheads="1"/>
          </p:cNvSpPr>
          <p:nvPr>
            <p:ph idx="1"/>
          </p:nvPr>
        </p:nvSpPr>
        <p:spPr/>
        <p:txBody>
          <a:bodyPr/>
          <a:lstStyle/>
          <a:p>
            <a:pPr eaLnBrk="1" hangingPunct="1"/>
            <a:r>
              <a:rPr lang="en-US" altLang="en-US"/>
              <a:t>ID Cards and Badges</a:t>
            </a:r>
          </a:p>
          <a:p>
            <a:pPr lvl="1" eaLnBrk="1" hangingPunct="1"/>
            <a:r>
              <a:rPr lang="en-US" altLang="en-US"/>
              <a:t>Ties physical security with information access control</a:t>
            </a:r>
          </a:p>
          <a:p>
            <a:pPr lvl="2" eaLnBrk="1" hangingPunct="1"/>
            <a:r>
              <a:rPr lang="en-US" altLang="en-US"/>
              <a:t>ID card is typically concealed</a:t>
            </a:r>
          </a:p>
          <a:p>
            <a:pPr lvl="2" eaLnBrk="1" hangingPunct="1"/>
            <a:r>
              <a:rPr lang="en-US" altLang="en-US"/>
              <a:t>Name badge is visible</a:t>
            </a:r>
          </a:p>
          <a:p>
            <a:pPr lvl="1" eaLnBrk="1" hangingPunct="1"/>
            <a:r>
              <a:rPr lang="en-US" altLang="en-US"/>
              <a:t>Serve as simple form of biometrics (facial recognition) </a:t>
            </a:r>
          </a:p>
          <a:p>
            <a:pPr lvl="1" eaLnBrk="1" hangingPunct="1"/>
            <a:r>
              <a:rPr lang="en-US" altLang="en-US"/>
              <a:t>Should not be only means of control as cards can be easily duplicated, stolen, and modified</a:t>
            </a:r>
          </a:p>
          <a:p>
            <a:pPr lvl="1" eaLnBrk="1" hangingPunct="1"/>
            <a:r>
              <a:rPr lang="en-US" altLang="en-US"/>
              <a:t>Tailgating occurs when unauthorized individual follows authorized user through the control </a:t>
            </a: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E7A9C766-679C-40B8-88B7-ADBE171695C1}" type="slidenum">
              <a:rPr lang="en-US" altLang="en-US">
                <a:solidFill>
                  <a:srgbClr val="FFFFFF"/>
                </a:solidFill>
              </a:rPr>
              <a:pPr eaLnBrk="1" hangingPunct="1"/>
              <a:t>8</a:t>
            </a:fld>
            <a:endParaRPr lang="en-US" altLang="en-US">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altLang="en-US"/>
              <a:t>Physical Security Controls (cont’d.)</a:t>
            </a:r>
          </a:p>
        </p:txBody>
      </p:sp>
      <p:sp>
        <p:nvSpPr>
          <p:cNvPr id="23555" name="Rectangle 3"/>
          <p:cNvSpPr>
            <a:spLocks noGrp="1" noChangeArrowheads="1"/>
          </p:cNvSpPr>
          <p:nvPr>
            <p:ph idx="1"/>
          </p:nvPr>
        </p:nvSpPr>
        <p:spPr/>
        <p:txBody>
          <a:bodyPr/>
          <a:lstStyle/>
          <a:p>
            <a:pPr eaLnBrk="1" hangingPunct="1"/>
            <a:r>
              <a:rPr lang="en-US" altLang="en-US"/>
              <a:t>Locks and keys</a:t>
            </a:r>
          </a:p>
          <a:p>
            <a:pPr lvl="1" eaLnBrk="1" hangingPunct="1"/>
            <a:r>
              <a:rPr lang="en-US" altLang="en-US"/>
              <a:t>Two types of locks: mechanical and electromechanical</a:t>
            </a:r>
          </a:p>
          <a:p>
            <a:pPr lvl="1" eaLnBrk="1" hangingPunct="1"/>
            <a:r>
              <a:rPr lang="en-US" altLang="en-US"/>
              <a:t>Locks can also be divided into four categories: manual, programmable, electronic, biometric</a:t>
            </a:r>
          </a:p>
          <a:p>
            <a:pPr lvl="1" eaLnBrk="1" hangingPunct="1"/>
            <a:r>
              <a:rPr lang="en-US" altLang="en-US"/>
              <a:t>Locks fail and alternative procedures for controlling access must be put in place</a:t>
            </a:r>
          </a:p>
          <a:p>
            <a:pPr lvl="1" eaLnBrk="1" hangingPunct="1"/>
            <a:r>
              <a:rPr lang="en-US" altLang="en-US"/>
              <a:t>Locks fail in one of two ways:</a:t>
            </a:r>
          </a:p>
          <a:p>
            <a:pPr lvl="2" eaLnBrk="1" hangingPunct="1"/>
            <a:r>
              <a:rPr lang="en-US" altLang="en-US"/>
              <a:t>Fail-safe lock</a:t>
            </a:r>
          </a:p>
          <a:p>
            <a:pPr lvl="2" eaLnBrk="1" hangingPunct="1"/>
            <a:r>
              <a:rPr lang="en-US" altLang="en-US"/>
              <a:t>Fail-secure lock</a:t>
            </a: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222222"/>
                </a:solidFill>
              </a:rPr>
              <a:t>Principles of Information Security, Fourth Edition</a:t>
            </a: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FF"/>
                </a:solidFill>
              </a:rPr>
              <a:t> </a:t>
            </a:r>
            <a:fld id="{5C68C71E-78E8-44EA-B785-F1A7C7E791F2}" type="slidenum">
              <a:rPr lang="en-US" altLang="en-US">
                <a:solidFill>
                  <a:srgbClr val="FFFFFF"/>
                </a:solidFill>
              </a:rPr>
              <a:pPr eaLnBrk="1" hangingPunct="1"/>
              <a:t>9</a:t>
            </a:fld>
            <a:endParaRPr lang="en-US" altLang="en-US">
              <a:solidFill>
                <a:srgbClr val="FFFFFF"/>
              </a:solidFill>
            </a:endParaRP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9781111138219_PPT_ch0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9781111138219_PPT_ch01</Template>
  <TotalTime>488</TotalTime>
  <Words>6434</Words>
  <Application>Microsoft Office PowerPoint</Application>
  <PresentationFormat>Affichage à l'écran (4:3)</PresentationFormat>
  <Paragraphs>564</Paragraphs>
  <Slides>43</Slides>
  <Notes>40</Notes>
  <HiddenSlides>0</HiddenSlides>
  <MMClips>0</MMClips>
  <ScaleCrop>false</ScaleCrop>
  <HeadingPairs>
    <vt:vector size="6" baseType="variant">
      <vt:variant>
        <vt:lpstr>Polices utilisées</vt:lpstr>
      </vt:variant>
      <vt:variant>
        <vt:i4>3</vt:i4>
      </vt:variant>
      <vt:variant>
        <vt:lpstr>Thème</vt:lpstr>
      </vt:variant>
      <vt:variant>
        <vt:i4>3</vt:i4>
      </vt:variant>
      <vt:variant>
        <vt:lpstr>Titres des diapositives</vt:lpstr>
      </vt:variant>
      <vt:variant>
        <vt:i4>43</vt:i4>
      </vt:variant>
    </vt:vector>
  </HeadingPairs>
  <TitlesOfParts>
    <vt:vector size="49" baseType="lpstr">
      <vt:lpstr>Arial</vt:lpstr>
      <vt:lpstr>Times New Roman</vt:lpstr>
      <vt:lpstr>Calibri</vt:lpstr>
      <vt:lpstr>1_9781111138219_PPT_ch01</vt:lpstr>
      <vt:lpstr>1_Default Design</vt:lpstr>
      <vt:lpstr>Clarity</vt:lpstr>
      <vt:lpstr>Physical Security</vt:lpstr>
      <vt:lpstr>Learning Objectives</vt:lpstr>
      <vt:lpstr>Introduction</vt:lpstr>
      <vt:lpstr>Introduction (cont’d.)</vt:lpstr>
      <vt:lpstr>Introduction (cont’d.)</vt:lpstr>
      <vt:lpstr>Physical Access Controls</vt:lpstr>
      <vt:lpstr>Physical Security Controls</vt:lpstr>
      <vt:lpstr>Physical Security Controls (cont’d.)</vt:lpstr>
      <vt:lpstr>Physical Security Controls (cont’d.)</vt:lpstr>
      <vt:lpstr>Présentation PowerPoint</vt:lpstr>
      <vt:lpstr>Physical Security Controls (cont’d.)</vt:lpstr>
      <vt:lpstr>Présentation PowerPoint</vt:lpstr>
      <vt:lpstr>Physical Security Controls (cont’d.)</vt:lpstr>
      <vt:lpstr>Physical Security Controls (cont’d.)</vt:lpstr>
      <vt:lpstr>Physical Security Controls (cont’d.)</vt:lpstr>
      <vt:lpstr>Physical Security Controls (cont’d.)</vt:lpstr>
      <vt:lpstr>Fire Security and Safety </vt:lpstr>
      <vt:lpstr>Fire Detection and Response</vt:lpstr>
      <vt:lpstr>Fire Detection and Response (cont’d.)</vt:lpstr>
      <vt:lpstr>Fire Detection and Response (cont’d.)</vt:lpstr>
      <vt:lpstr>Présentation PowerPoint</vt:lpstr>
      <vt:lpstr>Fire Detection and Response (cont’d.)</vt:lpstr>
      <vt:lpstr>Présentation PowerPoint</vt:lpstr>
      <vt:lpstr>Failure of Supporting Utilities and  Structural Collapse</vt:lpstr>
      <vt:lpstr>Heating, Ventilation, and Air Conditioning</vt:lpstr>
      <vt:lpstr>Heating, Ventilation, and Air Conditioning (cont’d.)</vt:lpstr>
      <vt:lpstr>Heating, Ventilation, and Air Conditioning (cont’d.)</vt:lpstr>
      <vt:lpstr>Heating, Ventilation, and Air Conditioning (cont’d.)</vt:lpstr>
      <vt:lpstr>Heating, Ventilation, and Air Conditioning (cont’d.)</vt:lpstr>
      <vt:lpstr>Présentation PowerPoint</vt:lpstr>
      <vt:lpstr>Présentation PowerPoint</vt:lpstr>
      <vt:lpstr>Heating, Ventilation, and Air Conditioning (cont’d.)</vt:lpstr>
      <vt:lpstr>Water Problems</vt:lpstr>
      <vt:lpstr>Structural Collapse </vt:lpstr>
      <vt:lpstr>Maintenance of Facility Systems</vt:lpstr>
      <vt:lpstr>Interception of Data </vt:lpstr>
      <vt:lpstr>Mobile and Portable Systems</vt:lpstr>
      <vt:lpstr>Mobile and Portable Systems (continued)</vt:lpstr>
      <vt:lpstr>Présentation PowerPoint</vt:lpstr>
      <vt:lpstr>Remote Computing Security</vt:lpstr>
      <vt:lpstr>Special Considerations for Physical  Security Threats</vt:lpstr>
      <vt:lpstr>Inventory Management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Principals of Information Security,  Fourth Edition</dc:title>
  <dc:creator>faheemb</dc:creator>
  <cp:lastModifiedBy>galdan moulinneuf</cp:lastModifiedBy>
  <cp:revision>62</cp:revision>
  <dcterms:created xsi:type="dcterms:W3CDTF">2010-09-30T11:24:19Z</dcterms:created>
  <dcterms:modified xsi:type="dcterms:W3CDTF">2017-01-05T02:37:39Z</dcterms:modified>
</cp:coreProperties>
</file>