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57" autoAdjust="0"/>
  </p:normalViewPr>
  <p:slideViewPr>
    <p:cSldViewPr>
      <p:cViewPr varScale="1">
        <p:scale>
          <a:sx n="86" d="100"/>
          <a:sy n="86" d="100"/>
        </p:scale>
        <p:origin x="-233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DEFE68-72A7-4AD7-B83D-0EB3897AC610}" type="datetimeFigureOut">
              <a:rPr lang="en-IE" smtClean="0"/>
              <a:t>07/02/2016</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A1297E-0DB0-467A-8CFB-99026BB4B9F1}" type="slidenum">
              <a:rPr lang="en-IE" smtClean="0"/>
              <a:t>‹#›</a:t>
            </a:fld>
            <a:endParaRPr lang="en-IE"/>
          </a:p>
        </p:txBody>
      </p:sp>
    </p:spTree>
    <p:extLst>
      <p:ext uri="{BB962C8B-B14F-4D97-AF65-F5344CB8AC3E}">
        <p14:creationId xmlns:p14="http://schemas.microsoft.com/office/powerpoint/2010/main" val="3432367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baseline="0" dirty="0" smtClean="0">
                <a:solidFill>
                  <a:schemeClr val="tx1"/>
                </a:solidFill>
                <a:latin typeface="+mn-lt"/>
                <a:ea typeface="+mn-ea"/>
                <a:cs typeface="+mn-cs"/>
              </a:rPr>
              <a:t>Each migration is timestamped right down to the second, which provides you (and anybody else developing the application with you) an accurate timeline of your database. When two developers are working on separate features of an application and both generate a new migration, this timestamp will stop them from clashing. Let’s open the only file in </a:t>
            </a:r>
            <a:r>
              <a:rPr lang="en-IE" sz="1200" b="0" i="0" u="none" strike="noStrike" kern="1200" baseline="0" dirty="0" err="1" smtClean="0">
                <a:solidFill>
                  <a:schemeClr val="tx1"/>
                </a:solidFill>
                <a:latin typeface="+mn-lt"/>
                <a:ea typeface="+mn-ea"/>
                <a:cs typeface="+mn-cs"/>
              </a:rPr>
              <a:t>db</a:t>
            </a:r>
            <a:r>
              <a:rPr lang="en-IE" sz="1200" b="0" i="0" u="none" strike="noStrike" kern="1200" baseline="0" dirty="0" smtClean="0">
                <a:solidFill>
                  <a:schemeClr val="tx1"/>
                </a:solidFill>
                <a:latin typeface="+mn-lt"/>
                <a:ea typeface="+mn-ea"/>
                <a:cs typeface="+mn-cs"/>
              </a:rPr>
              <a:t>/migrate now and see what it does. Its contents are shown in the following listing.</a:t>
            </a:r>
          </a:p>
          <a:p>
            <a:endParaRPr lang="en-IE" sz="1200" b="0" i="0" u="none" strike="noStrike" kern="1200" baseline="0" dirty="0" smtClean="0">
              <a:solidFill>
                <a:schemeClr val="tx1"/>
              </a:solidFill>
              <a:latin typeface="+mn-lt"/>
              <a:ea typeface="+mn-ea"/>
              <a:cs typeface="+mn-cs"/>
            </a:endParaRPr>
          </a:p>
          <a:p>
            <a:r>
              <a:rPr lang="en-IE" sz="1200" b="0" i="0" u="none" strike="noStrike" kern="1200" baseline="0" dirty="0" smtClean="0">
                <a:solidFill>
                  <a:schemeClr val="tx1"/>
                </a:solidFill>
                <a:latin typeface="+mn-lt"/>
                <a:ea typeface="+mn-ea"/>
                <a:cs typeface="+mn-cs"/>
              </a:rPr>
              <a:t>Migrations are Ruby classes that inherit from </a:t>
            </a:r>
            <a:r>
              <a:rPr lang="en-IE" sz="1200" b="0" i="0" u="none" strike="noStrike" kern="1200" baseline="0" dirty="0" err="1" smtClean="0">
                <a:solidFill>
                  <a:schemeClr val="tx1"/>
                </a:solidFill>
                <a:latin typeface="+mn-lt"/>
                <a:ea typeface="+mn-ea"/>
                <a:cs typeface="+mn-cs"/>
              </a:rPr>
              <a:t>ActiveRecord</a:t>
            </a:r>
            <a:r>
              <a:rPr lang="en-IE" sz="1200" b="0" i="0" u="none" strike="noStrike" kern="1200" baseline="0" dirty="0" smtClean="0">
                <a:solidFill>
                  <a:schemeClr val="tx1"/>
                </a:solidFill>
                <a:latin typeface="+mn-lt"/>
                <a:ea typeface="+mn-ea"/>
                <a:cs typeface="+mn-cs"/>
              </a:rPr>
              <a:t>::Migration. Inside the class, one method is defined: the change method.</a:t>
            </a:r>
          </a:p>
          <a:p>
            <a:endParaRPr lang="en-IE" sz="1200" b="0" i="0" u="none" strike="noStrike" kern="1200" baseline="0" dirty="0" smtClean="0">
              <a:solidFill>
                <a:schemeClr val="tx1"/>
              </a:solidFill>
              <a:latin typeface="+mn-lt"/>
              <a:ea typeface="+mn-ea"/>
              <a:cs typeface="+mn-cs"/>
            </a:endParaRPr>
          </a:p>
          <a:p>
            <a:r>
              <a:rPr lang="en-IE" sz="1200" b="0" i="0" u="none" strike="noStrike" kern="1200" baseline="0" dirty="0" smtClean="0">
                <a:solidFill>
                  <a:schemeClr val="tx1"/>
                </a:solidFill>
                <a:latin typeface="+mn-lt"/>
                <a:ea typeface="+mn-ea"/>
                <a:cs typeface="+mn-cs"/>
              </a:rPr>
              <a:t>Inside the change method, you use database-agnostic commands to create a table. When this migration is run forward, it will create a table called "purchases", with a "name" column that's a string, a "cost" column that's a float , and two </a:t>
            </a:r>
            <a:r>
              <a:rPr lang="en-IE" sz="1200" b="0" i="0" u="none" strike="noStrike" kern="1200" baseline="0" smtClean="0">
                <a:solidFill>
                  <a:schemeClr val="tx1"/>
                </a:solidFill>
                <a:latin typeface="+mn-lt"/>
                <a:ea typeface="+mn-ea"/>
                <a:cs typeface="+mn-cs"/>
              </a:rPr>
              <a:t>timestamp fields.</a:t>
            </a:r>
            <a:endParaRPr lang="en-IE" dirty="0"/>
          </a:p>
        </p:txBody>
      </p:sp>
      <p:sp>
        <p:nvSpPr>
          <p:cNvPr id="4" name="Slide Number Placeholder 3"/>
          <p:cNvSpPr>
            <a:spLocks noGrp="1"/>
          </p:cNvSpPr>
          <p:nvPr>
            <p:ph type="sldNum" sz="quarter" idx="10"/>
          </p:nvPr>
        </p:nvSpPr>
        <p:spPr/>
        <p:txBody>
          <a:bodyPr/>
          <a:lstStyle/>
          <a:p>
            <a:fld id="{E7A1297E-0DB0-467A-8CFB-99026BB4B9F1}" type="slidenum">
              <a:rPr lang="en-IE" smtClean="0"/>
              <a:t>13</a:t>
            </a:fld>
            <a:endParaRPr lang="en-IE"/>
          </a:p>
        </p:txBody>
      </p:sp>
    </p:spTree>
    <p:extLst>
      <p:ext uri="{BB962C8B-B14F-4D97-AF65-F5344CB8AC3E}">
        <p14:creationId xmlns:p14="http://schemas.microsoft.com/office/powerpoint/2010/main" val="172240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024524A-7914-4E0F-96B3-2AF088E05B3B}" type="datetimeFigureOut">
              <a:rPr lang="en-IE" smtClean="0"/>
              <a:t>07/02/2016</a:t>
            </a:fld>
            <a:endParaRPr lang="en-IE"/>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E"/>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552AD94-7D22-44D2-9239-D7B1F21DCD9D}" type="slidenum">
              <a:rPr lang="en-IE" smtClean="0"/>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24524A-7914-4E0F-96B3-2AF088E05B3B}" type="datetimeFigureOut">
              <a:rPr lang="en-IE" smtClean="0"/>
              <a:t>07/02/2016</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8552AD94-7D22-44D2-9239-D7B1F21DCD9D}"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24524A-7914-4E0F-96B3-2AF088E05B3B}" type="datetimeFigureOut">
              <a:rPr lang="en-IE" smtClean="0"/>
              <a:t>07/02/2016</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8552AD94-7D22-44D2-9239-D7B1F21DCD9D}"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024524A-7914-4E0F-96B3-2AF088E05B3B}" type="datetimeFigureOut">
              <a:rPr lang="en-IE" smtClean="0"/>
              <a:t>07/02/2016</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8552AD94-7D22-44D2-9239-D7B1F21DCD9D}" type="slidenum">
              <a:rPr lang="en-IE" smtClean="0"/>
              <a:t>‹#›</a:t>
            </a:fld>
            <a:endParaRPr lang="en-IE"/>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024524A-7914-4E0F-96B3-2AF088E05B3B}" type="datetimeFigureOut">
              <a:rPr lang="en-IE" smtClean="0"/>
              <a:t>07/02/2016</a:t>
            </a:fld>
            <a:endParaRPr lang="en-IE"/>
          </a:p>
        </p:txBody>
      </p:sp>
      <p:sp>
        <p:nvSpPr>
          <p:cNvPr id="5" name="Footer Placeholder 4"/>
          <p:cNvSpPr>
            <a:spLocks noGrp="1"/>
          </p:cNvSpPr>
          <p:nvPr>
            <p:ph type="ftr" sz="quarter" idx="11"/>
          </p:nvPr>
        </p:nvSpPr>
        <p:spPr/>
        <p:txBody>
          <a:bodyPr/>
          <a:lstStyle>
            <a:extLst/>
          </a:lstStyle>
          <a:p>
            <a:endParaRPr lang="en-IE"/>
          </a:p>
        </p:txBody>
      </p:sp>
      <p:sp>
        <p:nvSpPr>
          <p:cNvPr id="6" name="Slide Number Placeholder 5"/>
          <p:cNvSpPr>
            <a:spLocks noGrp="1"/>
          </p:cNvSpPr>
          <p:nvPr>
            <p:ph type="sldNum" sz="quarter" idx="12"/>
          </p:nvPr>
        </p:nvSpPr>
        <p:spPr/>
        <p:txBody>
          <a:bodyPr/>
          <a:lstStyle>
            <a:extLst/>
          </a:lstStyle>
          <a:p>
            <a:fld id="{8552AD94-7D22-44D2-9239-D7B1F21DCD9D}" type="slidenum">
              <a:rPr lang="en-IE" smtClean="0"/>
              <a:t>‹#›</a:t>
            </a:fld>
            <a:endParaRPr lang="en-IE"/>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024524A-7914-4E0F-96B3-2AF088E05B3B}" type="datetimeFigureOut">
              <a:rPr lang="en-IE" smtClean="0"/>
              <a:t>07/02/2016</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8552AD94-7D22-44D2-9239-D7B1F21DCD9D}" type="slidenum">
              <a:rPr lang="en-IE" smtClean="0"/>
              <a:t>‹#›</a:t>
            </a:fld>
            <a:endParaRPr lang="en-IE"/>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024524A-7914-4E0F-96B3-2AF088E05B3B}" type="datetimeFigureOut">
              <a:rPr lang="en-IE" smtClean="0"/>
              <a:t>07/02/2016</a:t>
            </a:fld>
            <a:endParaRPr lang="en-IE"/>
          </a:p>
        </p:txBody>
      </p:sp>
      <p:sp>
        <p:nvSpPr>
          <p:cNvPr id="8" name="Footer Placeholder 7"/>
          <p:cNvSpPr>
            <a:spLocks noGrp="1"/>
          </p:cNvSpPr>
          <p:nvPr>
            <p:ph type="ftr" sz="quarter" idx="11"/>
          </p:nvPr>
        </p:nvSpPr>
        <p:spPr/>
        <p:txBody>
          <a:bodyPr/>
          <a:lstStyle>
            <a:extLst/>
          </a:lstStyle>
          <a:p>
            <a:endParaRPr lang="en-IE"/>
          </a:p>
        </p:txBody>
      </p:sp>
      <p:sp>
        <p:nvSpPr>
          <p:cNvPr id="9" name="Slide Number Placeholder 8"/>
          <p:cNvSpPr>
            <a:spLocks noGrp="1"/>
          </p:cNvSpPr>
          <p:nvPr>
            <p:ph type="sldNum" sz="quarter" idx="12"/>
          </p:nvPr>
        </p:nvSpPr>
        <p:spPr/>
        <p:txBody>
          <a:bodyPr/>
          <a:lstStyle>
            <a:extLst/>
          </a:lstStyle>
          <a:p>
            <a:fld id="{8552AD94-7D22-44D2-9239-D7B1F21DCD9D}"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024524A-7914-4E0F-96B3-2AF088E05B3B}" type="datetimeFigureOut">
              <a:rPr lang="en-IE" smtClean="0"/>
              <a:t>07/02/2016</a:t>
            </a:fld>
            <a:endParaRPr lang="en-IE"/>
          </a:p>
        </p:txBody>
      </p:sp>
      <p:sp>
        <p:nvSpPr>
          <p:cNvPr id="4" name="Footer Placeholder 3"/>
          <p:cNvSpPr>
            <a:spLocks noGrp="1"/>
          </p:cNvSpPr>
          <p:nvPr>
            <p:ph type="ftr" sz="quarter" idx="11"/>
          </p:nvPr>
        </p:nvSpPr>
        <p:spPr/>
        <p:txBody>
          <a:bodyPr/>
          <a:lstStyle>
            <a:extLst/>
          </a:lstStyle>
          <a:p>
            <a:endParaRPr lang="en-IE"/>
          </a:p>
        </p:txBody>
      </p:sp>
      <p:sp>
        <p:nvSpPr>
          <p:cNvPr id="5" name="Slide Number Placeholder 4"/>
          <p:cNvSpPr>
            <a:spLocks noGrp="1"/>
          </p:cNvSpPr>
          <p:nvPr>
            <p:ph type="sldNum" sz="quarter" idx="12"/>
          </p:nvPr>
        </p:nvSpPr>
        <p:spPr/>
        <p:txBody>
          <a:bodyPr/>
          <a:lstStyle>
            <a:extLst/>
          </a:lstStyle>
          <a:p>
            <a:fld id="{8552AD94-7D22-44D2-9239-D7B1F21DCD9D}" type="slidenum">
              <a:rPr lang="en-IE" smtClean="0"/>
              <a:t>‹#›</a:t>
            </a:fld>
            <a:endParaRPr lang="en-IE"/>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024524A-7914-4E0F-96B3-2AF088E05B3B}" type="datetimeFigureOut">
              <a:rPr lang="en-IE" smtClean="0"/>
              <a:t>07/02/2016</a:t>
            </a:fld>
            <a:endParaRPr lang="en-IE"/>
          </a:p>
        </p:txBody>
      </p:sp>
      <p:sp>
        <p:nvSpPr>
          <p:cNvPr id="3" name="Footer Placeholder 2"/>
          <p:cNvSpPr>
            <a:spLocks noGrp="1"/>
          </p:cNvSpPr>
          <p:nvPr>
            <p:ph type="ftr" sz="quarter" idx="11"/>
          </p:nvPr>
        </p:nvSpPr>
        <p:spPr/>
        <p:txBody>
          <a:bodyPr/>
          <a:lstStyle>
            <a:extLst/>
          </a:lstStyle>
          <a:p>
            <a:endParaRPr lang="en-IE"/>
          </a:p>
        </p:txBody>
      </p:sp>
      <p:sp>
        <p:nvSpPr>
          <p:cNvPr id="4" name="Slide Number Placeholder 3"/>
          <p:cNvSpPr>
            <a:spLocks noGrp="1"/>
          </p:cNvSpPr>
          <p:nvPr>
            <p:ph type="sldNum" sz="quarter" idx="12"/>
          </p:nvPr>
        </p:nvSpPr>
        <p:spPr/>
        <p:txBody>
          <a:bodyPr/>
          <a:lstStyle>
            <a:extLst/>
          </a:lstStyle>
          <a:p>
            <a:fld id="{8552AD94-7D22-44D2-9239-D7B1F21DCD9D}"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024524A-7914-4E0F-96B3-2AF088E05B3B}" type="datetimeFigureOut">
              <a:rPr lang="en-IE" smtClean="0"/>
              <a:t>07/02/2016</a:t>
            </a:fld>
            <a:endParaRPr lang="en-IE"/>
          </a:p>
        </p:txBody>
      </p:sp>
      <p:sp>
        <p:nvSpPr>
          <p:cNvPr id="6" name="Footer Placeholder 5"/>
          <p:cNvSpPr>
            <a:spLocks noGrp="1"/>
          </p:cNvSpPr>
          <p:nvPr>
            <p:ph type="ftr" sz="quarter" idx="11"/>
          </p:nvPr>
        </p:nvSpPr>
        <p:spPr/>
        <p:txBody>
          <a:bodyPr/>
          <a:lstStyle>
            <a:extLst/>
          </a:lstStyle>
          <a:p>
            <a:endParaRPr lang="en-IE"/>
          </a:p>
        </p:txBody>
      </p:sp>
      <p:sp>
        <p:nvSpPr>
          <p:cNvPr id="7" name="Slide Number Placeholder 6"/>
          <p:cNvSpPr>
            <a:spLocks noGrp="1"/>
          </p:cNvSpPr>
          <p:nvPr>
            <p:ph type="sldNum" sz="quarter" idx="12"/>
          </p:nvPr>
        </p:nvSpPr>
        <p:spPr/>
        <p:txBody>
          <a:bodyPr/>
          <a:lstStyle>
            <a:extLst/>
          </a:lstStyle>
          <a:p>
            <a:fld id="{8552AD94-7D22-44D2-9239-D7B1F21DCD9D}"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024524A-7914-4E0F-96B3-2AF088E05B3B}" type="datetimeFigureOut">
              <a:rPr lang="en-IE" smtClean="0"/>
              <a:t>07/02/2016</a:t>
            </a:fld>
            <a:endParaRPr lang="en-IE"/>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E"/>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552AD94-7D22-44D2-9239-D7B1F21DCD9D}" type="slidenum">
              <a:rPr lang="en-IE" smtClean="0"/>
              <a:t>‹#›</a:t>
            </a:fld>
            <a:endParaRPr lang="en-IE"/>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024524A-7914-4E0F-96B3-2AF088E05B3B}" type="datetimeFigureOut">
              <a:rPr lang="en-IE" smtClean="0"/>
              <a:t>07/02/2016</a:t>
            </a:fld>
            <a:endParaRPr lang="en-IE"/>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E"/>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552AD94-7D22-44D2-9239-D7B1F21DCD9D}"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Ruby on Rails</a:t>
            </a:r>
            <a:endParaRPr lang="en-IE" dirty="0"/>
          </a:p>
        </p:txBody>
      </p:sp>
      <p:sp>
        <p:nvSpPr>
          <p:cNvPr id="3" name="Subtitle 2"/>
          <p:cNvSpPr>
            <a:spLocks noGrp="1"/>
          </p:cNvSpPr>
          <p:nvPr>
            <p:ph type="subTitle" idx="1"/>
          </p:nvPr>
        </p:nvSpPr>
        <p:spPr/>
        <p:txBody>
          <a:bodyPr/>
          <a:lstStyle/>
          <a:p>
            <a:r>
              <a:rPr lang="en-IE" dirty="0" smtClean="0"/>
              <a:t>Introduction</a:t>
            </a:r>
            <a:endParaRPr lang="en-IE" dirty="0"/>
          </a:p>
        </p:txBody>
      </p:sp>
    </p:spTree>
    <p:extLst>
      <p:ext uri="{BB962C8B-B14F-4D97-AF65-F5344CB8AC3E}">
        <p14:creationId xmlns:p14="http://schemas.microsoft.com/office/powerpoint/2010/main" val="2368720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Getting Started (Continued)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12777"/>
            <a:ext cx="6270482" cy="4637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9336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E" dirty="0" smtClean="0"/>
              <a:t>Scaffolds in Rails provide a lot of basic functionality and are generally used as a temporary structure to get started. </a:t>
            </a:r>
          </a:p>
          <a:p>
            <a:endParaRPr lang="en-IE" dirty="0" smtClean="0"/>
          </a:p>
          <a:p>
            <a:r>
              <a:rPr lang="en-IE" dirty="0" smtClean="0"/>
              <a:t>We use the </a:t>
            </a:r>
            <a:r>
              <a:rPr lang="en-IE" b="1" dirty="0" smtClean="0"/>
              <a:t>generate </a:t>
            </a:r>
            <a:r>
              <a:rPr lang="en-IE" dirty="0" smtClean="0"/>
              <a:t>argument to the </a:t>
            </a:r>
            <a:r>
              <a:rPr lang="en-IE" b="1" dirty="0" smtClean="0"/>
              <a:t>rails </a:t>
            </a:r>
            <a:r>
              <a:rPr lang="en-IE" dirty="0" smtClean="0"/>
              <a:t>command followed by what it is to generate, </a:t>
            </a:r>
            <a:r>
              <a:rPr lang="en-IE" dirty="0" err="1" smtClean="0"/>
              <a:t>i.e</a:t>
            </a:r>
            <a:r>
              <a:rPr lang="en-IE" dirty="0" smtClean="0"/>
              <a:t> scaffold.</a:t>
            </a:r>
          </a:p>
          <a:p>
            <a:endParaRPr lang="en-IE" dirty="0" smtClean="0"/>
          </a:p>
          <a:p>
            <a:r>
              <a:rPr lang="en-IE" dirty="0" smtClean="0"/>
              <a:t>Scaffold generates:</a:t>
            </a:r>
          </a:p>
          <a:p>
            <a:pPr marL="759143" lvl="1" indent="-457200">
              <a:buFont typeface="+mj-lt"/>
              <a:buAutoNum type="arabicPeriod"/>
            </a:pPr>
            <a:r>
              <a:rPr lang="en-IE" dirty="0" smtClean="0"/>
              <a:t>Models</a:t>
            </a:r>
          </a:p>
          <a:p>
            <a:pPr marL="759143" lvl="1" indent="-457200">
              <a:buFont typeface="+mj-lt"/>
              <a:buAutoNum type="arabicPeriod"/>
            </a:pPr>
            <a:r>
              <a:rPr lang="en-IE" dirty="0" smtClean="0"/>
              <a:t>Controller</a:t>
            </a:r>
          </a:p>
          <a:p>
            <a:pPr marL="759143" lvl="1" indent="-457200">
              <a:buFont typeface="+mj-lt"/>
              <a:buAutoNum type="arabicPeriod"/>
            </a:pPr>
            <a:r>
              <a:rPr lang="en-IE" dirty="0" smtClean="0"/>
              <a:t>Views</a:t>
            </a:r>
          </a:p>
          <a:p>
            <a:pPr marL="759143" lvl="1" indent="-457200">
              <a:buFont typeface="+mj-lt"/>
              <a:buAutoNum type="arabicPeriod"/>
            </a:pPr>
            <a:r>
              <a:rPr lang="en-IE" dirty="0" smtClean="0"/>
              <a:t>Tests</a:t>
            </a:r>
            <a:endParaRPr lang="en-IE" dirty="0"/>
          </a:p>
        </p:txBody>
      </p:sp>
      <p:sp>
        <p:nvSpPr>
          <p:cNvPr id="3" name="Title 2"/>
          <p:cNvSpPr>
            <a:spLocks noGrp="1"/>
          </p:cNvSpPr>
          <p:nvPr>
            <p:ph type="title"/>
          </p:nvPr>
        </p:nvSpPr>
        <p:spPr/>
        <p:txBody>
          <a:bodyPr/>
          <a:lstStyle/>
          <a:p>
            <a:r>
              <a:rPr lang="en-IE" dirty="0" smtClean="0"/>
              <a:t>Scaffolding</a:t>
            </a:r>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5085184"/>
            <a:ext cx="568642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2363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556792"/>
            <a:ext cx="8064896" cy="4032448"/>
          </a:xfrm>
        </p:spPr>
        <p:txBody>
          <a:bodyPr>
            <a:normAutofit fontScale="92500" lnSpcReduction="20000"/>
          </a:bodyPr>
          <a:lstStyle/>
          <a:p>
            <a:r>
              <a:rPr lang="en-IE" dirty="0"/>
              <a:t>Everything after the name for the scaffold are the fields for the </a:t>
            </a:r>
            <a:r>
              <a:rPr lang="en-IE" b="1" dirty="0"/>
              <a:t>database</a:t>
            </a:r>
            <a:r>
              <a:rPr lang="en-IE" dirty="0"/>
              <a:t> </a:t>
            </a:r>
            <a:r>
              <a:rPr lang="en-IE" dirty="0" smtClean="0"/>
              <a:t>table and the </a:t>
            </a:r>
            <a:r>
              <a:rPr lang="en-IE" b="1" dirty="0" smtClean="0"/>
              <a:t>attributes</a:t>
            </a:r>
            <a:r>
              <a:rPr lang="en-IE" dirty="0" smtClean="0"/>
              <a:t> </a:t>
            </a:r>
            <a:r>
              <a:rPr lang="en-IE" dirty="0"/>
              <a:t>for the </a:t>
            </a:r>
            <a:r>
              <a:rPr lang="en-IE" b="1" dirty="0"/>
              <a:t>objects</a:t>
            </a:r>
            <a:r>
              <a:rPr lang="en-IE" dirty="0"/>
              <a:t> of this </a:t>
            </a:r>
            <a:r>
              <a:rPr lang="en-IE" dirty="0" smtClean="0"/>
              <a:t>scaffold.</a:t>
            </a:r>
          </a:p>
          <a:p>
            <a:endParaRPr lang="en-IE" dirty="0" smtClean="0"/>
          </a:p>
          <a:p>
            <a:pPr marL="0" indent="0">
              <a:buNone/>
            </a:pPr>
            <a:r>
              <a:rPr lang="en-IE" dirty="0" smtClean="0"/>
              <a:t>The above examples states: </a:t>
            </a:r>
          </a:p>
          <a:p>
            <a:r>
              <a:rPr lang="en-IE" dirty="0" smtClean="0"/>
              <a:t>The table for </a:t>
            </a:r>
            <a:r>
              <a:rPr lang="en-IE" dirty="0"/>
              <a:t>your purchase scaffold will contain a name and cost field, which are a </a:t>
            </a:r>
            <a:r>
              <a:rPr lang="en-IE" dirty="0" smtClean="0"/>
              <a:t>string and </a:t>
            </a:r>
            <a:r>
              <a:rPr lang="en-IE" dirty="0"/>
              <a:t>a float, </a:t>
            </a:r>
            <a:r>
              <a:rPr lang="en-IE" dirty="0" smtClean="0"/>
              <a:t>respectively.</a:t>
            </a:r>
          </a:p>
          <a:p>
            <a:endParaRPr lang="en-IE" dirty="0" smtClean="0"/>
          </a:p>
          <a:p>
            <a:r>
              <a:rPr lang="en-IE" dirty="0"/>
              <a:t>To create this table, the scaffold generator </a:t>
            </a:r>
            <a:r>
              <a:rPr lang="en-IE" dirty="0" smtClean="0"/>
              <a:t>generates what’s </a:t>
            </a:r>
            <a:r>
              <a:rPr lang="en-IE" dirty="0"/>
              <a:t>known as a </a:t>
            </a:r>
            <a:r>
              <a:rPr lang="en-IE" b="1" i="1" dirty="0"/>
              <a:t>migration</a:t>
            </a:r>
            <a:endParaRPr lang="en-IE" b="1" dirty="0" smtClean="0"/>
          </a:p>
        </p:txBody>
      </p:sp>
      <p:sp>
        <p:nvSpPr>
          <p:cNvPr id="3" name="Title 2"/>
          <p:cNvSpPr>
            <a:spLocks noGrp="1"/>
          </p:cNvSpPr>
          <p:nvPr>
            <p:ph type="title"/>
          </p:nvPr>
        </p:nvSpPr>
        <p:spPr/>
        <p:txBody>
          <a:bodyPr/>
          <a:lstStyle/>
          <a:p>
            <a:r>
              <a:rPr lang="en-IE" dirty="0" smtClean="0"/>
              <a:t>Scaffolding</a:t>
            </a:r>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3904" y="333248"/>
            <a:ext cx="4890095" cy="548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449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556792"/>
            <a:ext cx="8064896" cy="4032448"/>
          </a:xfrm>
        </p:spPr>
        <p:txBody>
          <a:bodyPr>
            <a:normAutofit fontScale="92500" lnSpcReduction="20000"/>
          </a:bodyPr>
          <a:lstStyle/>
          <a:p>
            <a:r>
              <a:rPr lang="en-IE" sz="2400" dirty="0" smtClean="0"/>
              <a:t>Migrations are form of </a:t>
            </a:r>
            <a:r>
              <a:rPr lang="en-IE" sz="2400" smtClean="0"/>
              <a:t>version control </a:t>
            </a:r>
            <a:r>
              <a:rPr lang="en-IE" sz="2400" dirty="0" smtClean="0"/>
              <a:t>for </a:t>
            </a:r>
            <a:r>
              <a:rPr lang="en-IE" sz="2400" dirty="0" err="1" smtClean="0"/>
              <a:t>DBs.</a:t>
            </a:r>
            <a:r>
              <a:rPr lang="en-IE" sz="2400" dirty="0" smtClean="0"/>
              <a:t> </a:t>
            </a:r>
            <a:endParaRPr lang="en-IE" sz="2400" dirty="0"/>
          </a:p>
          <a:p>
            <a:r>
              <a:rPr lang="en-IE" sz="2400" dirty="0" smtClean="0"/>
              <a:t>Provides way to implement incremental changes to the schema of a DB.</a:t>
            </a:r>
          </a:p>
          <a:p>
            <a:r>
              <a:rPr lang="en-IE" sz="2400" dirty="0" smtClean="0"/>
              <a:t>Each migration is Time Stamped to the second. </a:t>
            </a:r>
          </a:p>
          <a:p>
            <a:endParaRPr lang="en-IE" sz="2400" dirty="0"/>
          </a:p>
          <a:p>
            <a:endParaRPr lang="en-IE" sz="2400" dirty="0" smtClean="0"/>
          </a:p>
          <a:p>
            <a:endParaRPr lang="en-IE" sz="2400" dirty="0"/>
          </a:p>
          <a:p>
            <a:endParaRPr lang="en-IE" sz="2400" dirty="0" smtClean="0"/>
          </a:p>
          <a:p>
            <a:endParaRPr lang="en-IE" sz="2400" dirty="0"/>
          </a:p>
          <a:p>
            <a:endParaRPr lang="en-IE" sz="2400" dirty="0" smtClean="0"/>
          </a:p>
          <a:p>
            <a:endParaRPr lang="en-IE" sz="2400" dirty="0"/>
          </a:p>
          <a:p>
            <a:pPr marL="109728" indent="0">
              <a:buNone/>
            </a:pPr>
            <a:r>
              <a:rPr lang="en-IE" sz="2400" dirty="0" smtClean="0"/>
              <a:t>To run migration, we type he following command: </a:t>
            </a:r>
          </a:p>
          <a:p>
            <a:endParaRPr lang="en-IE" dirty="0" smtClean="0"/>
          </a:p>
        </p:txBody>
      </p:sp>
      <p:sp>
        <p:nvSpPr>
          <p:cNvPr id="3" name="Title 2"/>
          <p:cNvSpPr>
            <a:spLocks noGrp="1"/>
          </p:cNvSpPr>
          <p:nvPr>
            <p:ph type="title"/>
          </p:nvPr>
        </p:nvSpPr>
        <p:spPr/>
        <p:txBody>
          <a:bodyPr/>
          <a:lstStyle/>
          <a:p>
            <a:r>
              <a:rPr lang="en-IE" dirty="0" smtClean="0"/>
              <a:t>Migrations</a:t>
            </a:r>
            <a:endParaRPr lang="en-IE"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288" y="2852936"/>
            <a:ext cx="4314573" cy="1556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3288" y="4425805"/>
            <a:ext cx="4314573" cy="214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3288" y="5445224"/>
            <a:ext cx="4314573"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92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Web development Framework Built on Ruby Language</a:t>
            </a:r>
          </a:p>
          <a:p>
            <a:r>
              <a:rPr lang="en-IE" dirty="0" smtClean="0"/>
              <a:t>Ruby created in 1993, released to general public in 1995.</a:t>
            </a:r>
          </a:p>
          <a:p>
            <a:r>
              <a:rPr lang="en-IE" dirty="0" smtClean="0"/>
              <a:t>Foundation for Ruby on Rails was created in 2004</a:t>
            </a:r>
          </a:p>
          <a:p>
            <a:endParaRPr lang="en-IE" dirty="0"/>
          </a:p>
        </p:txBody>
      </p:sp>
      <p:sp>
        <p:nvSpPr>
          <p:cNvPr id="3" name="Title 2"/>
          <p:cNvSpPr>
            <a:spLocks noGrp="1"/>
          </p:cNvSpPr>
          <p:nvPr>
            <p:ph type="title"/>
          </p:nvPr>
        </p:nvSpPr>
        <p:spPr/>
        <p:txBody>
          <a:bodyPr/>
          <a:lstStyle/>
          <a:p>
            <a:r>
              <a:rPr lang="en-IE" dirty="0" smtClean="0"/>
              <a:t>Overview</a:t>
            </a:r>
            <a:endParaRPr lang="en-IE" dirty="0"/>
          </a:p>
        </p:txBody>
      </p:sp>
    </p:spTree>
    <p:extLst>
      <p:ext uri="{BB962C8B-B14F-4D97-AF65-F5344CB8AC3E}">
        <p14:creationId xmlns:p14="http://schemas.microsoft.com/office/powerpoint/2010/main" val="336257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Rapid development of applications using concept known as </a:t>
            </a:r>
            <a:r>
              <a:rPr lang="en-IE" b="1" dirty="0" smtClean="0"/>
              <a:t>convention over configuration</a:t>
            </a:r>
          </a:p>
          <a:p>
            <a:r>
              <a:rPr lang="en-IE" dirty="0" smtClean="0"/>
              <a:t>New applications are created by running the application generator</a:t>
            </a:r>
          </a:p>
          <a:p>
            <a:r>
              <a:rPr lang="en-IE" dirty="0" smtClean="0"/>
              <a:t>Generator is responsible for creating standard directory structure and files that act as the base for every Ruby on Rails application.</a:t>
            </a:r>
          </a:p>
          <a:p>
            <a:r>
              <a:rPr lang="en-IE" dirty="0" smtClean="0"/>
              <a:t>Less time spend how application is going to laid out.</a:t>
            </a:r>
            <a:endParaRPr lang="en-IE" dirty="0"/>
          </a:p>
        </p:txBody>
      </p:sp>
      <p:sp>
        <p:nvSpPr>
          <p:cNvPr id="3" name="Title 2"/>
          <p:cNvSpPr>
            <a:spLocks noGrp="1"/>
          </p:cNvSpPr>
          <p:nvPr>
            <p:ph type="title"/>
          </p:nvPr>
        </p:nvSpPr>
        <p:spPr/>
        <p:txBody>
          <a:bodyPr/>
          <a:lstStyle/>
          <a:p>
            <a:r>
              <a:rPr lang="en-IE" dirty="0" smtClean="0"/>
              <a:t>Benefits</a:t>
            </a:r>
            <a:endParaRPr lang="en-IE" dirty="0"/>
          </a:p>
        </p:txBody>
      </p:sp>
    </p:spTree>
    <p:extLst>
      <p:ext uri="{BB962C8B-B14F-4D97-AF65-F5344CB8AC3E}">
        <p14:creationId xmlns:p14="http://schemas.microsoft.com/office/powerpoint/2010/main" val="150377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Standard structure means there is a familiarity between applications. </a:t>
            </a:r>
          </a:p>
          <a:p>
            <a:r>
              <a:rPr lang="en-IE" dirty="0" smtClean="0"/>
              <a:t>Core GEMs allow you worry less on trivial tasks such as how to connect to a database. </a:t>
            </a:r>
          </a:p>
          <a:p>
            <a:r>
              <a:rPr lang="en-IE" dirty="0" smtClean="0"/>
              <a:t>Built in way to run tests on code.</a:t>
            </a:r>
          </a:p>
          <a:p>
            <a:r>
              <a:rPr lang="en-IE" dirty="0" smtClean="0"/>
              <a:t>Wealth of other Gems out there to help with most </a:t>
            </a:r>
            <a:r>
              <a:rPr lang="en-IE" dirty="0" err="1" smtClean="0"/>
              <a:t>taks</a:t>
            </a:r>
            <a:r>
              <a:rPr lang="en-IE" dirty="0" smtClean="0"/>
              <a:t>, you just have to find it!</a:t>
            </a:r>
            <a:endParaRPr lang="en-IE" dirty="0"/>
          </a:p>
        </p:txBody>
      </p:sp>
      <p:sp>
        <p:nvSpPr>
          <p:cNvPr id="3" name="Title 2"/>
          <p:cNvSpPr>
            <a:spLocks noGrp="1"/>
          </p:cNvSpPr>
          <p:nvPr>
            <p:ph type="title"/>
          </p:nvPr>
        </p:nvSpPr>
        <p:spPr/>
        <p:txBody>
          <a:bodyPr/>
          <a:lstStyle/>
          <a:p>
            <a:r>
              <a:rPr lang="en-IE" dirty="0" smtClean="0"/>
              <a:t>Benefits (Continued)</a:t>
            </a:r>
            <a:endParaRPr lang="en-IE" dirty="0"/>
          </a:p>
        </p:txBody>
      </p:sp>
    </p:spTree>
    <p:extLst>
      <p:ext uri="{BB962C8B-B14F-4D97-AF65-F5344CB8AC3E}">
        <p14:creationId xmlns:p14="http://schemas.microsoft.com/office/powerpoint/2010/main" val="116005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IE" dirty="0" smtClean="0"/>
              <a:t>Model View Controller:</a:t>
            </a:r>
          </a:p>
          <a:p>
            <a:pPr lvl="1"/>
            <a:r>
              <a:rPr lang="en-IE" b="1" dirty="0" smtClean="0"/>
              <a:t>Model</a:t>
            </a:r>
            <a:r>
              <a:rPr lang="en-IE" dirty="0" smtClean="0"/>
              <a:t>: contains domain logic of application. How records in database are retrieved, validated / manipulated.</a:t>
            </a:r>
          </a:p>
          <a:p>
            <a:pPr lvl="1"/>
            <a:r>
              <a:rPr lang="en-IE" b="1" dirty="0" smtClean="0"/>
              <a:t>Controllers</a:t>
            </a:r>
            <a:r>
              <a:rPr lang="en-IE" dirty="0" smtClean="0"/>
              <a:t>: Interact with Models to gather info to send to the View. Call methods on model classes, which may return objects that represent rows in DB. Controller can then make these objects available to the View through instance variables.  Controllers also used for permission checking. </a:t>
            </a:r>
          </a:p>
          <a:p>
            <a:pPr lvl="1"/>
            <a:r>
              <a:rPr lang="en-IE" b="1" dirty="0" smtClean="0"/>
              <a:t>Views: </a:t>
            </a:r>
            <a:r>
              <a:rPr lang="en-IE" dirty="0" smtClean="0"/>
              <a:t>Display the information gathered by the controller by referencing instance variables. </a:t>
            </a:r>
            <a:endParaRPr lang="en-IE" b="1" dirty="0"/>
          </a:p>
        </p:txBody>
      </p:sp>
      <p:sp>
        <p:nvSpPr>
          <p:cNvPr id="3" name="Title 2"/>
          <p:cNvSpPr>
            <a:spLocks noGrp="1"/>
          </p:cNvSpPr>
          <p:nvPr>
            <p:ph type="title"/>
          </p:nvPr>
        </p:nvSpPr>
        <p:spPr/>
        <p:txBody>
          <a:bodyPr/>
          <a:lstStyle/>
          <a:p>
            <a:r>
              <a:rPr lang="en-IE" dirty="0" smtClean="0"/>
              <a:t>Terms</a:t>
            </a:r>
            <a:endParaRPr lang="en-IE" dirty="0"/>
          </a:p>
        </p:txBody>
      </p:sp>
    </p:spTree>
    <p:extLst>
      <p:ext uri="{BB962C8B-B14F-4D97-AF65-F5344CB8AC3E}">
        <p14:creationId xmlns:p14="http://schemas.microsoft.com/office/powerpoint/2010/main" val="168975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IE" dirty="0" smtClean="0"/>
              <a:t>Assets, helpers and Mailer Directories:</a:t>
            </a:r>
          </a:p>
          <a:p>
            <a:pPr lvl="1"/>
            <a:r>
              <a:rPr lang="en-IE" b="1" dirty="0" err="1" smtClean="0"/>
              <a:t>Assests</a:t>
            </a:r>
            <a:r>
              <a:rPr lang="en-IE" b="1" dirty="0" smtClean="0"/>
              <a:t>: </a:t>
            </a:r>
            <a:r>
              <a:rPr lang="en-IE" dirty="0" smtClean="0"/>
              <a:t>Is a directory for static assets of the application, such as JavaScript, Images, CSS etc..</a:t>
            </a:r>
          </a:p>
          <a:p>
            <a:pPr lvl="1"/>
            <a:endParaRPr lang="en-IE" b="1" dirty="0" smtClean="0"/>
          </a:p>
          <a:p>
            <a:pPr lvl="1"/>
            <a:r>
              <a:rPr lang="en-IE" b="1" dirty="0" smtClean="0"/>
              <a:t>Helpers: </a:t>
            </a:r>
            <a:r>
              <a:rPr lang="en-IE" dirty="0" smtClean="0"/>
              <a:t>Is a directory for putting Ruby code that provide  helper methods for just the views. </a:t>
            </a:r>
          </a:p>
          <a:p>
            <a:pPr lvl="1"/>
            <a:endParaRPr lang="en-IE" b="1" dirty="0" smtClean="0"/>
          </a:p>
          <a:p>
            <a:pPr lvl="1"/>
            <a:r>
              <a:rPr lang="en-IE" b="1" dirty="0" smtClean="0"/>
              <a:t>Mailers: </a:t>
            </a:r>
            <a:r>
              <a:rPr lang="en-IE" dirty="0" smtClean="0"/>
              <a:t>Is a directory for classes of the application that deal with sending email. </a:t>
            </a:r>
            <a:endParaRPr lang="en-IE" b="1" dirty="0"/>
          </a:p>
        </p:txBody>
      </p:sp>
      <p:sp>
        <p:nvSpPr>
          <p:cNvPr id="3" name="Title 2"/>
          <p:cNvSpPr>
            <a:spLocks noGrp="1"/>
          </p:cNvSpPr>
          <p:nvPr>
            <p:ph type="title"/>
          </p:nvPr>
        </p:nvSpPr>
        <p:spPr/>
        <p:txBody>
          <a:bodyPr/>
          <a:lstStyle/>
          <a:p>
            <a:r>
              <a:rPr lang="en-IE" dirty="0" smtClean="0"/>
              <a:t>Terms</a:t>
            </a:r>
            <a:endParaRPr lang="en-IE" dirty="0"/>
          </a:p>
        </p:txBody>
      </p:sp>
    </p:spTree>
    <p:extLst>
      <p:ext uri="{BB962C8B-B14F-4D97-AF65-F5344CB8AC3E}">
        <p14:creationId xmlns:p14="http://schemas.microsoft.com/office/powerpoint/2010/main" val="36073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IE" dirty="0" smtClean="0"/>
              <a:t>REST:</a:t>
            </a:r>
          </a:p>
          <a:p>
            <a:pPr lvl="1"/>
            <a:r>
              <a:rPr lang="en-IE" dirty="0" smtClean="0"/>
              <a:t>MVC in Rails is aided by Representation State Transfer (REST). </a:t>
            </a:r>
          </a:p>
          <a:p>
            <a:pPr lvl="1"/>
            <a:endParaRPr lang="en-IE" dirty="0" smtClean="0"/>
          </a:p>
          <a:p>
            <a:pPr lvl="1"/>
            <a:r>
              <a:rPr lang="en-IE" dirty="0" smtClean="0"/>
              <a:t>REST is the convention for </a:t>
            </a:r>
            <a:r>
              <a:rPr lang="en-IE" i="1" dirty="0" smtClean="0"/>
              <a:t>routing</a:t>
            </a:r>
            <a:r>
              <a:rPr lang="en-IE" dirty="0" smtClean="0"/>
              <a:t> in Rails.</a:t>
            </a:r>
          </a:p>
          <a:p>
            <a:pPr lvl="1"/>
            <a:endParaRPr lang="en-IE" dirty="0" smtClean="0"/>
          </a:p>
          <a:p>
            <a:pPr lvl="1"/>
            <a:r>
              <a:rPr lang="en-IE" dirty="0" smtClean="0"/>
              <a:t>Routing refers to how requests are routed within the application itself. </a:t>
            </a:r>
            <a:endParaRPr lang="en-IE" dirty="0"/>
          </a:p>
        </p:txBody>
      </p:sp>
      <p:sp>
        <p:nvSpPr>
          <p:cNvPr id="3" name="Title 2"/>
          <p:cNvSpPr>
            <a:spLocks noGrp="1"/>
          </p:cNvSpPr>
          <p:nvPr>
            <p:ph type="title"/>
          </p:nvPr>
        </p:nvSpPr>
        <p:spPr/>
        <p:txBody>
          <a:bodyPr/>
          <a:lstStyle/>
          <a:p>
            <a:r>
              <a:rPr lang="en-IE" dirty="0" smtClean="0"/>
              <a:t>Terms</a:t>
            </a:r>
            <a:endParaRPr lang="en-IE" dirty="0"/>
          </a:p>
        </p:txBody>
      </p:sp>
    </p:spTree>
    <p:extLst>
      <p:ext uri="{BB962C8B-B14F-4D97-AF65-F5344CB8AC3E}">
        <p14:creationId xmlns:p14="http://schemas.microsoft.com/office/powerpoint/2010/main" val="151901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E" dirty="0" smtClean="0"/>
              <a:t>To Generate a new Application we use the </a:t>
            </a:r>
            <a:r>
              <a:rPr lang="en-IE" b="1" dirty="0" smtClean="0"/>
              <a:t>new </a:t>
            </a:r>
            <a:r>
              <a:rPr lang="en-IE" dirty="0" smtClean="0"/>
              <a:t>command:</a:t>
            </a:r>
          </a:p>
          <a:p>
            <a:endParaRPr lang="en-IE" dirty="0"/>
          </a:p>
          <a:p>
            <a:pPr marL="301943" lvl="1" indent="0">
              <a:buNone/>
            </a:pPr>
            <a:r>
              <a:rPr lang="en-IE" i="1" dirty="0" smtClean="0"/>
              <a:t>		$rails new </a:t>
            </a:r>
            <a:r>
              <a:rPr lang="en-IE" i="1" dirty="0" err="1" smtClean="0"/>
              <a:t>hello_app</a:t>
            </a:r>
            <a:endParaRPr lang="en-IE" i="1" dirty="0" smtClean="0"/>
          </a:p>
          <a:p>
            <a:pPr lvl="1"/>
            <a:endParaRPr lang="en-IE" dirty="0"/>
          </a:p>
          <a:p>
            <a:r>
              <a:rPr lang="en-IE" dirty="0" smtClean="0"/>
              <a:t>Note like most languages, there are reserved words that wont work, for example:</a:t>
            </a:r>
          </a:p>
          <a:p>
            <a:endParaRPr lang="en-IE" dirty="0" smtClean="0"/>
          </a:p>
          <a:p>
            <a:pPr marL="301943" lvl="1" indent="0">
              <a:buNone/>
            </a:pPr>
            <a:r>
              <a:rPr lang="en-IE" i="1" dirty="0" smtClean="0"/>
              <a:t>		$rails new rails</a:t>
            </a:r>
          </a:p>
          <a:p>
            <a:pPr marL="301943" lvl="1" indent="0">
              <a:buNone/>
            </a:pPr>
            <a:r>
              <a:rPr lang="en-IE" i="1" dirty="0" smtClean="0"/>
              <a:t>		Invalid application name rails, constant Rails is 		already in use. Please choose another 			application 	name. </a:t>
            </a:r>
          </a:p>
        </p:txBody>
      </p:sp>
      <p:sp>
        <p:nvSpPr>
          <p:cNvPr id="3" name="Title 2"/>
          <p:cNvSpPr>
            <a:spLocks noGrp="1"/>
          </p:cNvSpPr>
          <p:nvPr>
            <p:ph type="title"/>
          </p:nvPr>
        </p:nvSpPr>
        <p:spPr/>
        <p:txBody>
          <a:bodyPr/>
          <a:lstStyle/>
          <a:p>
            <a:r>
              <a:rPr lang="en-IE" dirty="0" smtClean="0"/>
              <a:t>Getting Started</a:t>
            </a:r>
            <a:endParaRPr lang="en-IE" dirty="0"/>
          </a:p>
        </p:txBody>
      </p:sp>
    </p:spTree>
    <p:extLst>
      <p:ext uri="{BB962C8B-B14F-4D97-AF65-F5344CB8AC3E}">
        <p14:creationId xmlns:p14="http://schemas.microsoft.com/office/powerpoint/2010/main" val="143527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a:xfrm>
            <a:off x="2771800" y="1929813"/>
            <a:ext cx="5508600" cy="3129797"/>
          </a:xfrm>
        </p:spPr>
        <p:txBody>
          <a:bodyPr>
            <a:normAutofit fontScale="92500" lnSpcReduction="20000"/>
          </a:bodyPr>
          <a:lstStyle/>
          <a:p>
            <a:r>
              <a:rPr lang="en-IE" dirty="0" smtClean="0"/>
              <a:t>After creating your App, a folder of that name will be created. Move into that folder to begin.</a:t>
            </a:r>
          </a:p>
          <a:p>
            <a:endParaRPr lang="en-IE" i="1" dirty="0"/>
          </a:p>
          <a:p>
            <a:endParaRPr lang="en-IE" i="1" dirty="0" smtClean="0"/>
          </a:p>
          <a:p>
            <a:endParaRPr lang="en-IE" i="1" dirty="0"/>
          </a:p>
          <a:p>
            <a:r>
              <a:rPr lang="en-IE" i="1" dirty="0" smtClean="0"/>
              <a:t>To start the application running, type: 	</a:t>
            </a:r>
            <a:r>
              <a:rPr lang="en-IE" b="1" i="1" dirty="0" smtClean="0"/>
              <a:t>$rails server</a:t>
            </a:r>
          </a:p>
        </p:txBody>
      </p:sp>
      <p:sp>
        <p:nvSpPr>
          <p:cNvPr id="3" name="Title 2"/>
          <p:cNvSpPr>
            <a:spLocks noGrp="1"/>
          </p:cNvSpPr>
          <p:nvPr>
            <p:ph type="title"/>
          </p:nvPr>
        </p:nvSpPr>
        <p:spPr/>
        <p:txBody>
          <a:bodyPr/>
          <a:lstStyle/>
          <a:p>
            <a:r>
              <a:rPr lang="en-IE" dirty="0" smtClean="0"/>
              <a:t>Getting Started (Continued)</a:t>
            </a:r>
            <a:endParaRPr lang="en-IE" dirty="0"/>
          </a:p>
        </p:txBody>
      </p:sp>
      <p:pic>
        <p:nvPicPr>
          <p:cNvPr id="4" name="Picture 3"/>
          <p:cNvPicPr/>
          <p:nvPr/>
        </p:nvPicPr>
        <p:blipFill>
          <a:blip r:embed="rId2"/>
          <a:stretch>
            <a:fillRect/>
          </a:stretch>
        </p:blipFill>
        <p:spPr>
          <a:xfrm>
            <a:off x="611560" y="1963266"/>
            <a:ext cx="1771650" cy="3409950"/>
          </a:xfrm>
          <a:prstGeom prst="rect">
            <a:avLst/>
          </a:prstGeom>
        </p:spPr>
      </p:pic>
      <p:pic>
        <p:nvPicPr>
          <p:cNvPr id="5" name="Picture 4"/>
          <p:cNvPicPr/>
          <p:nvPr/>
        </p:nvPicPr>
        <p:blipFill>
          <a:blip r:embed="rId3"/>
          <a:stretch>
            <a:fillRect/>
          </a:stretch>
        </p:blipFill>
        <p:spPr>
          <a:xfrm>
            <a:off x="2555776" y="3308201"/>
            <a:ext cx="5976664" cy="720080"/>
          </a:xfrm>
          <a:prstGeom prst="rect">
            <a:avLst/>
          </a:prstGeom>
        </p:spPr>
      </p:pic>
    </p:spTree>
    <p:extLst>
      <p:ext uri="{BB962C8B-B14F-4D97-AF65-F5344CB8AC3E}">
        <p14:creationId xmlns:p14="http://schemas.microsoft.com/office/powerpoint/2010/main" val="4358556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61</TotalTime>
  <Words>704</Words>
  <Application>Microsoft Office PowerPoint</Application>
  <PresentationFormat>On-screen Show (4:3)</PresentationFormat>
  <Paragraphs>86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Ruby on Rails</vt:lpstr>
      <vt:lpstr>Overview</vt:lpstr>
      <vt:lpstr>Benefits</vt:lpstr>
      <vt:lpstr>Benefits (Continued)</vt:lpstr>
      <vt:lpstr>Terms</vt:lpstr>
      <vt:lpstr>Terms</vt:lpstr>
      <vt:lpstr>Terms</vt:lpstr>
      <vt:lpstr>Getting Started</vt:lpstr>
      <vt:lpstr>Getting Started (Continued)</vt:lpstr>
      <vt:lpstr>Getting Started (Continued)</vt:lpstr>
      <vt:lpstr>Scaffolding</vt:lpstr>
      <vt:lpstr>Scaffolding</vt:lpstr>
      <vt:lpstr>Migrations</vt:lpstr>
    </vt:vector>
  </TitlesOfParts>
  <Company>University College Dublin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 on Rails</dc:title>
  <dc:creator>jmdharkness</dc:creator>
  <cp:lastModifiedBy>jmdharkness</cp:lastModifiedBy>
  <cp:revision>19</cp:revision>
  <dcterms:created xsi:type="dcterms:W3CDTF">2016-02-07T21:21:56Z</dcterms:created>
  <dcterms:modified xsi:type="dcterms:W3CDTF">2016-02-07T22:23:32Z</dcterms:modified>
</cp:coreProperties>
</file>