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0"/>
  </p:notesMasterIdLst>
  <p:sldIdLst>
    <p:sldId id="256" r:id="rId2"/>
    <p:sldId id="262" r:id="rId3"/>
    <p:sldId id="270" r:id="rId4"/>
    <p:sldId id="269" r:id="rId5"/>
    <p:sldId id="271" r:id="rId6"/>
    <p:sldId id="272" r:id="rId7"/>
    <p:sldId id="273" r:id="rId8"/>
    <p:sldId id="274" r:id="rId9"/>
    <p:sldId id="275" r:id="rId10"/>
    <p:sldId id="276" r:id="rId11"/>
    <p:sldId id="277" r:id="rId12"/>
    <p:sldId id="278" r:id="rId13"/>
    <p:sldId id="279" r:id="rId14"/>
    <p:sldId id="280" r:id="rId15"/>
    <p:sldId id="281" r:id="rId16"/>
    <p:sldId id="282" r:id="rId17"/>
    <p:sldId id="266" r:id="rId18"/>
    <p:sldId id="267" r:id="rId19"/>
    <p:sldId id="268" r:id="rId20"/>
    <p:sldId id="283" r:id="rId21"/>
    <p:sldId id="284" r:id="rId22"/>
    <p:sldId id="285" r:id="rId23"/>
    <p:sldId id="286" r:id="rId24"/>
    <p:sldId id="287" r:id="rId25"/>
    <p:sldId id="288" r:id="rId26"/>
    <p:sldId id="289" r:id="rId27"/>
    <p:sldId id="290" r:id="rId28"/>
    <p:sldId id="291" r:id="rId29"/>
    <p:sldId id="293" r:id="rId30"/>
    <p:sldId id="294" r:id="rId31"/>
    <p:sldId id="295" r:id="rId32"/>
    <p:sldId id="296" r:id="rId33"/>
    <p:sldId id="297" r:id="rId34"/>
    <p:sldId id="298" r:id="rId35"/>
    <p:sldId id="299" r:id="rId36"/>
    <p:sldId id="300" r:id="rId37"/>
    <p:sldId id="292" r:id="rId38"/>
    <p:sldId id="30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57" autoAdjust="0"/>
  </p:normalViewPr>
  <p:slideViewPr>
    <p:cSldViewPr>
      <p:cViewPr varScale="1">
        <p:scale>
          <a:sx n="84" d="100"/>
          <a:sy n="84" d="100"/>
        </p:scale>
        <p:origin x="-7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DEFE68-72A7-4AD7-B83D-0EB3897AC610}" type="datetimeFigureOut">
              <a:rPr lang="en-IE" smtClean="0"/>
              <a:t>15/02/2016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1297E-0DB0-467A-8CFB-99026BB4B9F1}" type="slidenum">
              <a:rPr lang="en-IE" smtClean="0"/>
              <a:t>‹#›</a:t>
            </a:fld>
            <a:endParaRPr lang="en-IE"/>
          </a:p>
        </p:txBody>
      </p:sp>
    </p:spTree>
    <p:extLst>
      <p:ext uri="{BB962C8B-B14F-4D97-AF65-F5344CB8AC3E}">
        <p14:creationId xmlns:p14="http://schemas.microsoft.com/office/powerpoint/2010/main" val="3432367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Rendering:  A process of converting templates and layouts into HTML page</a:t>
            </a:r>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7</a:t>
            </a:fld>
            <a:endParaRPr lang="en-IE"/>
          </a:p>
        </p:txBody>
      </p:sp>
    </p:spTree>
    <p:extLst>
      <p:ext uri="{BB962C8B-B14F-4D97-AF65-F5344CB8AC3E}">
        <p14:creationId xmlns:p14="http://schemas.microsoft.com/office/powerpoint/2010/main" val="3911100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baseline="0" dirty="0" smtClean="0">
                <a:solidFill>
                  <a:schemeClr val="tx1"/>
                </a:solidFill>
                <a:latin typeface="+mn-lt"/>
                <a:ea typeface="+mn-ea"/>
                <a:cs typeface="+mn-cs"/>
              </a:rPr>
              <a:t>Each migration is timestamped right down to the second, which provides you (and anybody else developing the application with you) an accurate timeline of your database. When two developers are working on separate features of an application and both generate a new migration, this timestamp will stop them from clashing. Let’s open the only file in </a:t>
            </a:r>
            <a:r>
              <a:rPr lang="en-IE" sz="1200" b="0" i="0" u="none" strike="noStrike" kern="1200" baseline="0" dirty="0" err="1" smtClean="0">
                <a:solidFill>
                  <a:schemeClr val="tx1"/>
                </a:solidFill>
                <a:latin typeface="+mn-lt"/>
                <a:ea typeface="+mn-ea"/>
                <a:cs typeface="+mn-cs"/>
              </a:rPr>
              <a:t>db</a:t>
            </a:r>
            <a:r>
              <a:rPr lang="en-IE" sz="1200" b="0" i="0" u="none" strike="noStrike" kern="1200" baseline="0" dirty="0" smtClean="0">
                <a:solidFill>
                  <a:schemeClr val="tx1"/>
                </a:solidFill>
                <a:latin typeface="+mn-lt"/>
                <a:ea typeface="+mn-ea"/>
                <a:cs typeface="+mn-cs"/>
              </a:rPr>
              <a:t>/migrate now and see what it does. Its contents are shown in the following listing.</a:t>
            </a:r>
          </a:p>
          <a:p>
            <a:endParaRPr lang="en-IE" sz="1200" b="0" i="0" u="none" strike="noStrike" kern="1200" baseline="0" dirty="0" smtClean="0">
              <a:solidFill>
                <a:schemeClr val="tx1"/>
              </a:solidFill>
              <a:latin typeface="+mn-lt"/>
              <a:ea typeface="+mn-ea"/>
              <a:cs typeface="+mn-cs"/>
            </a:endParaRPr>
          </a:p>
          <a:p>
            <a:r>
              <a:rPr lang="en-IE" sz="1200" b="0" i="0" u="none" strike="noStrike" kern="1200" baseline="0" dirty="0" smtClean="0">
                <a:solidFill>
                  <a:schemeClr val="tx1"/>
                </a:solidFill>
                <a:latin typeface="+mn-lt"/>
                <a:ea typeface="+mn-ea"/>
                <a:cs typeface="+mn-cs"/>
              </a:rPr>
              <a:t>Migrations are Ruby classes that inherit from </a:t>
            </a:r>
            <a:r>
              <a:rPr lang="en-IE" sz="1200" b="0" i="0" u="none" strike="noStrike" kern="1200" baseline="0" dirty="0" err="1" smtClean="0">
                <a:solidFill>
                  <a:schemeClr val="tx1"/>
                </a:solidFill>
                <a:latin typeface="+mn-lt"/>
                <a:ea typeface="+mn-ea"/>
                <a:cs typeface="+mn-cs"/>
              </a:rPr>
              <a:t>ActiveRecord</a:t>
            </a:r>
            <a:r>
              <a:rPr lang="en-IE" sz="1200" b="0" i="0" u="none" strike="noStrike" kern="1200" baseline="0" dirty="0" smtClean="0">
                <a:solidFill>
                  <a:schemeClr val="tx1"/>
                </a:solidFill>
                <a:latin typeface="+mn-lt"/>
                <a:ea typeface="+mn-ea"/>
                <a:cs typeface="+mn-cs"/>
              </a:rPr>
              <a:t>::Migration. Inside the class, one method is defined: the change method.</a:t>
            </a:r>
          </a:p>
          <a:p>
            <a:endParaRPr lang="en-IE" sz="1200" b="0" i="0" u="none" strike="noStrike" kern="1200" baseline="0" dirty="0" smtClean="0">
              <a:solidFill>
                <a:schemeClr val="tx1"/>
              </a:solidFill>
              <a:latin typeface="+mn-lt"/>
              <a:ea typeface="+mn-ea"/>
              <a:cs typeface="+mn-cs"/>
            </a:endParaRPr>
          </a:p>
          <a:p>
            <a:r>
              <a:rPr lang="en-IE" sz="1200" b="0" i="0" u="none" strike="noStrike" kern="1200" baseline="0" dirty="0" smtClean="0">
                <a:solidFill>
                  <a:schemeClr val="tx1"/>
                </a:solidFill>
                <a:latin typeface="+mn-lt"/>
                <a:ea typeface="+mn-ea"/>
                <a:cs typeface="+mn-cs"/>
              </a:rPr>
              <a:t>Inside the change method, you use database-agnostic commands to create a table. When this migration is run forward, it will create a table called "purchases", with a "name" column that's a string, a "cost" column that's a float , and two </a:t>
            </a:r>
            <a:r>
              <a:rPr lang="en-IE" sz="1200" b="0" i="0" u="none" strike="noStrike" kern="1200" baseline="0" smtClean="0">
                <a:solidFill>
                  <a:schemeClr val="tx1"/>
                </a:solidFill>
                <a:latin typeface="+mn-lt"/>
                <a:ea typeface="+mn-ea"/>
                <a:cs typeface="+mn-cs"/>
              </a:rPr>
              <a:t>timestamp fields.</a:t>
            </a:r>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19</a:t>
            </a:fld>
            <a:endParaRPr lang="en-IE"/>
          </a:p>
        </p:txBody>
      </p:sp>
    </p:spTree>
    <p:extLst>
      <p:ext uri="{BB962C8B-B14F-4D97-AF65-F5344CB8AC3E}">
        <p14:creationId xmlns:p14="http://schemas.microsoft.com/office/powerpoint/2010/main" val="172240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20</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21</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22</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23</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Somethings might</a:t>
            </a:r>
            <a:r>
              <a:rPr lang="en-IE" baseline="0" dirty="0" smtClean="0"/>
              <a:t> have to use:</a:t>
            </a:r>
          </a:p>
          <a:p>
            <a:r>
              <a:rPr lang="en-IE" baseline="0" dirty="0" smtClean="0"/>
              <a:t>	$bundle exec rake </a:t>
            </a:r>
            <a:r>
              <a:rPr lang="en-IE" baseline="0" dirty="0" err="1" smtClean="0"/>
              <a:t>db:migrate</a:t>
            </a:r>
            <a:endParaRPr lang="en-IE" baseline="0" dirty="0" smtClean="0"/>
          </a:p>
          <a:p>
            <a:endParaRPr lang="en-IE" baseline="0" dirty="0" smtClean="0"/>
          </a:p>
          <a:p>
            <a:r>
              <a:rPr lang="en-IE" baseline="0" dirty="0" smtClean="0"/>
              <a:t>Above command helps reduce chance of errors </a:t>
            </a:r>
            <a:r>
              <a:rPr lang="en-IE" baseline="0" dirty="0" err="1" smtClean="0"/>
              <a:t>occuring</a:t>
            </a:r>
            <a:r>
              <a:rPr lang="en-IE" baseline="0" dirty="0" smtClean="0"/>
              <a:t>.</a:t>
            </a:r>
          </a:p>
        </p:txBody>
      </p:sp>
      <p:sp>
        <p:nvSpPr>
          <p:cNvPr id="4" name="Slide Number Placeholder 3"/>
          <p:cNvSpPr>
            <a:spLocks noGrp="1"/>
          </p:cNvSpPr>
          <p:nvPr>
            <p:ph type="sldNum" sz="quarter" idx="10"/>
          </p:nvPr>
        </p:nvSpPr>
        <p:spPr/>
        <p:txBody>
          <a:bodyPr/>
          <a:lstStyle/>
          <a:p>
            <a:fld id="{E7A1297E-0DB0-467A-8CFB-99026BB4B9F1}" type="slidenum">
              <a:rPr lang="en-IE" smtClean="0"/>
              <a:t>24</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aseline="0" dirty="0" smtClean="0"/>
              <a:t>Above is example of REST in action.</a:t>
            </a:r>
          </a:p>
        </p:txBody>
      </p:sp>
      <p:sp>
        <p:nvSpPr>
          <p:cNvPr id="4" name="Slide Number Placeholder 3"/>
          <p:cNvSpPr>
            <a:spLocks noGrp="1"/>
          </p:cNvSpPr>
          <p:nvPr>
            <p:ph type="sldNum" sz="quarter" idx="10"/>
          </p:nvPr>
        </p:nvSpPr>
        <p:spPr/>
        <p:txBody>
          <a:bodyPr/>
          <a:lstStyle/>
          <a:p>
            <a:fld id="{E7A1297E-0DB0-467A-8CFB-99026BB4B9F1}" type="slidenum">
              <a:rPr lang="en-IE" smtClean="0"/>
              <a:t>25</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aseline="0" dirty="0" smtClean="0"/>
              <a:t>How does the app work in relation to MVC</a:t>
            </a:r>
          </a:p>
        </p:txBody>
      </p:sp>
      <p:sp>
        <p:nvSpPr>
          <p:cNvPr id="4" name="Slide Number Placeholder 3"/>
          <p:cNvSpPr>
            <a:spLocks noGrp="1"/>
          </p:cNvSpPr>
          <p:nvPr>
            <p:ph type="sldNum" sz="quarter" idx="10"/>
          </p:nvPr>
        </p:nvSpPr>
        <p:spPr/>
        <p:txBody>
          <a:bodyPr/>
          <a:lstStyle/>
          <a:p>
            <a:fld id="{E7A1297E-0DB0-467A-8CFB-99026BB4B9F1}" type="slidenum">
              <a:rPr lang="en-IE" smtClean="0"/>
              <a:t>26</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aseline="0" dirty="0" smtClean="0"/>
              <a:t>Above is example of REST in action.</a:t>
            </a:r>
          </a:p>
        </p:txBody>
      </p:sp>
      <p:sp>
        <p:nvSpPr>
          <p:cNvPr id="4" name="Slide Number Placeholder 3"/>
          <p:cNvSpPr>
            <a:spLocks noGrp="1"/>
          </p:cNvSpPr>
          <p:nvPr>
            <p:ph type="sldNum" sz="quarter" idx="10"/>
          </p:nvPr>
        </p:nvSpPr>
        <p:spPr/>
        <p:txBody>
          <a:bodyPr/>
          <a:lstStyle/>
          <a:p>
            <a:fld id="{E7A1297E-0DB0-467A-8CFB-99026BB4B9F1}" type="slidenum">
              <a:rPr lang="en-IE" smtClean="0"/>
              <a:t>27</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0" baseline="0" dirty="0" smtClean="0"/>
              <a:t>Show </a:t>
            </a:r>
            <a:r>
              <a:rPr lang="en-IE" b="0" baseline="0" dirty="0" err="1" smtClean="0"/>
              <a:t>users_controller</a:t>
            </a:r>
            <a:r>
              <a:rPr lang="en-IE" b="0" baseline="0" dirty="0" smtClean="0"/>
              <a:t> and the index action, @users=</a:t>
            </a:r>
            <a:r>
              <a:rPr lang="en-IE" b="0" baseline="0" dirty="0" err="1" smtClean="0"/>
              <a:t>User.all</a:t>
            </a:r>
            <a:r>
              <a:rPr lang="en-IE" b="0" baseline="0" dirty="0" smtClean="0"/>
              <a:t> (</a:t>
            </a:r>
            <a:r>
              <a:rPr lang="en-IE" b="0" baseline="0" dirty="0" err="1" smtClean="0"/>
              <a:t>User.all</a:t>
            </a:r>
            <a:r>
              <a:rPr lang="en-IE" b="0" baseline="0" dirty="0" smtClean="0"/>
              <a:t> is the user model) @users is an instance variable.</a:t>
            </a:r>
          </a:p>
          <a:p>
            <a:endParaRPr lang="en-IE" b="0" baseline="0" dirty="0" smtClean="0"/>
          </a:p>
          <a:p>
            <a:r>
              <a:rPr lang="en-IE" b="0" baseline="0" dirty="0" smtClean="0"/>
              <a:t>User model in </a:t>
            </a:r>
            <a:r>
              <a:rPr lang="en-IE" b="0" baseline="0" dirty="0" err="1" smtClean="0"/>
              <a:t>users.rb</a:t>
            </a:r>
            <a:r>
              <a:rPr lang="en-IE" b="0" baseline="0" dirty="0" smtClean="0"/>
              <a:t> file, under /models/. Not much in file, just inherits functionality from </a:t>
            </a:r>
            <a:r>
              <a:rPr lang="en-IE" b="0" baseline="0" dirty="0" err="1" smtClean="0"/>
              <a:t>ActiveRecord:Base</a:t>
            </a:r>
            <a:r>
              <a:rPr lang="en-IE" b="0" baseline="0" dirty="0" smtClean="0"/>
              <a:t>.</a:t>
            </a:r>
            <a:endParaRPr lang="en-IE" sz="1100" b="0" baseline="0" dirty="0" smtClean="0"/>
          </a:p>
          <a:p>
            <a:endParaRPr lang="en-IE" b="0" baseline="0" dirty="0" smtClean="0"/>
          </a:p>
          <a:p>
            <a:endParaRPr lang="en-IE" b="0" baseline="0" dirty="0" smtClean="0"/>
          </a:p>
          <a:p>
            <a:r>
              <a:rPr lang="en-IE" baseline="0" dirty="0" smtClean="0"/>
              <a:t>Show HTML vs Ruby code.</a:t>
            </a:r>
          </a:p>
          <a:p>
            <a:r>
              <a:rPr lang="en-IE" baseline="0" dirty="0" smtClean="0"/>
              <a:t>27. Code iterates through all users and displays them.</a:t>
            </a:r>
          </a:p>
          <a:p>
            <a:r>
              <a:rPr lang="en-IE" baseline="0" dirty="0" smtClean="0"/>
              <a:t>	&lt;% @</a:t>
            </a:r>
            <a:r>
              <a:rPr lang="en-IE" baseline="0" dirty="0" err="1" smtClean="0"/>
              <a:t>users.each</a:t>
            </a:r>
            <a:r>
              <a:rPr lang="en-IE" baseline="0" dirty="0" smtClean="0"/>
              <a:t> do |user| %&gt;</a:t>
            </a:r>
          </a:p>
          <a:p>
            <a:r>
              <a:rPr lang="en-IE" baseline="0" dirty="0" smtClean="0"/>
              <a:t>		&lt;</a:t>
            </a:r>
            <a:r>
              <a:rPr lang="en-IE" baseline="0" dirty="0" err="1" smtClean="0"/>
              <a:t>tr</a:t>
            </a:r>
            <a:r>
              <a:rPr lang="en-IE" baseline="0" dirty="0" smtClean="0"/>
              <a:t>&gt;</a:t>
            </a:r>
          </a:p>
          <a:p>
            <a:r>
              <a:rPr lang="en-IE" baseline="0" dirty="0" smtClean="0"/>
              <a:t>			&lt;td&gt;&lt;%= user.name %&gt;&lt;/td&gt;</a:t>
            </a:r>
          </a:p>
          <a:p>
            <a:r>
              <a:rPr lang="en-IE" baseline="0" dirty="0" smtClean="0"/>
              <a:t>			&lt;td&gt;&lt;%= </a:t>
            </a:r>
            <a:r>
              <a:rPr lang="en-IE" baseline="0" dirty="0" err="1" smtClean="0"/>
              <a:t>user.email</a:t>
            </a:r>
            <a:r>
              <a:rPr lang="en-IE" baseline="0" dirty="0" smtClean="0"/>
              <a:t> %&gt;&lt;/td&gt;</a:t>
            </a:r>
          </a:p>
          <a:p>
            <a:r>
              <a:rPr lang="en-IE" baseline="0" dirty="0" smtClean="0"/>
              <a:t>			&lt;td&gt;&lt;%= </a:t>
            </a:r>
            <a:r>
              <a:rPr lang="en-IE" baseline="0" dirty="0" err="1" smtClean="0"/>
              <a:t>link_to</a:t>
            </a:r>
            <a:r>
              <a:rPr lang="en-IE" baseline="0" dirty="0" smtClean="0"/>
              <a:t> 'Show', user %&gt;&lt;/td&gt;</a:t>
            </a:r>
          </a:p>
          <a:p>
            <a:r>
              <a:rPr lang="en-IE" baseline="0" dirty="0" smtClean="0"/>
              <a:t>			&lt;td&gt;&lt;%= </a:t>
            </a:r>
            <a:r>
              <a:rPr lang="en-IE" baseline="0" dirty="0" err="1" smtClean="0"/>
              <a:t>link_to</a:t>
            </a:r>
            <a:r>
              <a:rPr lang="en-IE" baseline="0" dirty="0" smtClean="0"/>
              <a:t> 'Edit', </a:t>
            </a:r>
            <a:r>
              <a:rPr lang="en-IE" baseline="0" dirty="0" err="1" smtClean="0"/>
              <a:t>edit_user_path</a:t>
            </a:r>
            <a:r>
              <a:rPr lang="en-IE" baseline="0" dirty="0" smtClean="0"/>
              <a:t>(user) %&gt;&lt;/td&gt;</a:t>
            </a:r>
          </a:p>
          <a:p>
            <a:r>
              <a:rPr lang="en-IE" baseline="0" dirty="0" smtClean="0"/>
              <a:t>			&lt;td&gt;&lt;%= </a:t>
            </a:r>
            <a:r>
              <a:rPr lang="en-IE" baseline="0" dirty="0" err="1" smtClean="0"/>
              <a:t>link_to</a:t>
            </a:r>
            <a:r>
              <a:rPr lang="en-IE" baseline="0" dirty="0" smtClean="0"/>
              <a:t> 'Destroy', user, method: :delete, data: {confirm: "Are you sure"'} %&gt;&lt;/td&gt;</a:t>
            </a:r>
          </a:p>
          <a:p>
            <a:r>
              <a:rPr lang="en-IE" baseline="0" dirty="0" smtClean="0"/>
              <a:t>		&lt;/</a:t>
            </a:r>
            <a:r>
              <a:rPr lang="en-IE" baseline="0" dirty="0" err="1" smtClean="0"/>
              <a:t>tr</a:t>
            </a:r>
            <a:r>
              <a:rPr lang="en-IE" baseline="0" dirty="0" smtClean="0"/>
              <a:t>&gt;</a:t>
            </a:r>
          </a:p>
          <a:p>
            <a:r>
              <a:rPr lang="en-IE" baseline="0" dirty="0" smtClean="0"/>
              <a:t>	&lt;% end %&gt;</a:t>
            </a:r>
          </a:p>
        </p:txBody>
      </p:sp>
      <p:sp>
        <p:nvSpPr>
          <p:cNvPr id="4" name="Slide Number Placeholder 3"/>
          <p:cNvSpPr>
            <a:spLocks noGrp="1"/>
          </p:cNvSpPr>
          <p:nvPr>
            <p:ph type="sldNum" sz="quarter" idx="10"/>
          </p:nvPr>
        </p:nvSpPr>
        <p:spPr/>
        <p:txBody>
          <a:bodyPr/>
          <a:lstStyle/>
          <a:p>
            <a:fld id="{E7A1297E-0DB0-467A-8CFB-99026BB4B9F1}" type="slidenum">
              <a:rPr lang="en-IE" smtClean="0"/>
              <a:t>28</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Rendering:  A process of converting templates and layouts into HTML page</a:t>
            </a:r>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8</a:t>
            </a:fld>
            <a:endParaRPr lang="en-IE"/>
          </a:p>
        </p:txBody>
      </p:sp>
    </p:spTree>
    <p:extLst>
      <p:ext uri="{BB962C8B-B14F-4D97-AF65-F5344CB8AC3E}">
        <p14:creationId xmlns:p14="http://schemas.microsoft.com/office/powerpoint/2010/main" val="3911100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29</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Somethings might</a:t>
            </a:r>
            <a:r>
              <a:rPr lang="en-IE" baseline="0" dirty="0" smtClean="0"/>
              <a:t> have to use:</a:t>
            </a:r>
          </a:p>
          <a:p>
            <a:r>
              <a:rPr lang="en-IE" baseline="0" dirty="0" smtClean="0"/>
              <a:t>	$bundle exec rake </a:t>
            </a:r>
            <a:r>
              <a:rPr lang="en-IE" baseline="0" dirty="0" err="1" smtClean="0"/>
              <a:t>db:migrate</a:t>
            </a:r>
            <a:endParaRPr lang="en-IE" baseline="0" dirty="0" smtClean="0"/>
          </a:p>
          <a:p>
            <a:endParaRPr lang="en-IE" baseline="0" dirty="0" smtClean="0"/>
          </a:p>
          <a:p>
            <a:r>
              <a:rPr lang="en-IE" baseline="0" dirty="0" smtClean="0"/>
              <a:t>Above command helps reduce chance of errors </a:t>
            </a:r>
            <a:r>
              <a:rPr lang="en-IE" baseline="0" dirty="0" err="1" smtClean="0"/>
              <a:t>occuring</a:t>
            </a:r>
            <a:r>
              <a:rPr lang="en-IE" baseline="0" dirty="0" smtClean="0"/>
              <a:t>.</a:t>
            </a:r>
          </a:p>
        </p:txBody>
      </p:sp>
      <p:sp>
        <p:nvSpPr>
          <p:cNvPr id="4" name="Slide Number Placeholder 3"/>
          <p:cNvSpPr>
            <a:spLocks noGrp="1"/>
          </p:cNvSpPr>
          <p:nvPr>
            <p:ph type="sldNum" sz="quarter" idx="10"/>
          </p:nvPr>
        </p:nvSpPr>
        <p:spPr/>
        <p:txBody>
          <a:bodyPr/>
          <a:lstStyle/>
          <a:p>
            <a:fld id="{E7A1297E-0DB0-467A-8CFB-99026BB4B9F1}" type="slidenum">
              <a:rPr lang="en-IE" smtClean="0"/>
              <a:t>30</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aseline="0" dirty="0" smtClean="0"/>
              <a:t>Above is example of REST in action.</a:t>
            </a:r>
          </a:p>
        </p:txBody>
      </p:sp>
      <p:sp>
        <p:nvSpPr>
          <p:cNvPr id="4" name="Slide Number Placeholder 3"/>
          <p:cNvSpPr>
            <a:spLocks noGrp="1"/>
          </p:cNvSpPr>
          <p:nvPr>
            <p:ph type="sldNum" sz="quarter" idx="10"/>
          </p:nvPr>
        </p:nvSpPr>
        <p:spPr/>
        <p:txBody>
          <a:bodyPr/>
          <a:lstStyle/>
          <a:p>
            <a:fld id="{E7A1297E-0DB0-467A-8CFB-99026BB4B9F1}" type="slidenum">
              <a:rPr lang="en-IE" smtClean="0"/>
              <a:t>31</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aseline="0" dirty="0" smtClean="0"/>
              <a:t>Above is example of REST in action.</a:t>
            </a:r>
          </a:p>
        </p:txBody>
      </p:sp>
      <p:sp>
        <p:nvSpPr>
          <p:cNvPr id="4" name="Slide Number Placeholder 3"/>
          <p:cNvSpPr>
            <a:spLocks noGrp="1"/>
          </p:cNvSpPr>
          <p:nvPr>
            <p:ph type="sldNum" sz="quarter" idx="10"/>
          </p:nvPr>
        </p:nvSpPr>
        <p:spPr/>
        <p:txBody>
          <a:bodyPr/>
          <a:lstStyle/>
          <a:p>
            <a:fld id="{E7A1297E-0DB0-467A-8CFB-99026BB4B9F1}" type="slidenum">
              <a:rPr lang="en-IE" smtClean="0"/>
              <a:t>32</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aseline="0" dirty="0" smtClean="0"/>
              <a:t>Above is example of REST in action.</a:t>
            </a:r>
          </a:p>
        </p:txBody>
      </p:sp>
      <p:sp>
        <p:nvSpPr>
          <p:cNvPr id="4" name="Slide Number Placeholder 3"/>
          <p:cNvSpPr>
            <a:spLocks noGrp="1"/>
          </p:cNvSpPr>
          <p:nvPr>
            <p:ph type="sldNum" sz="quarter" idx="10"/>
          </p:nvPr>
        </p:nvSpPr>
        <p:spPr/>
        <p:txBody>
          <a:bodyPr/>
          <a:lstStyle/>
          <a:p>
            <a:fld id="{E7A1297E-0DB0-467A-8CFB-99026BB4B9F1}" type="slidenum">
              <a:rPr lang="en-IE" smtClean="0"/>
              <a:t>33</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aseline="0" dirty="0" smtClean="0"/>
              <a:t>A user can have many Posts (</a:t>
            </a:r>
            <a:r>
              <a:rPr lang="en-IE" baseline="0" dirty="0" err="1" smtClean="0"/>
              <a:t>has_many</a:t>
            </a:r>
            <a:r>
              <a:rPr lang="en-IE" baseline="0" dirty="0" smtClean="0"/>
              <a:t>) . An each post, belongs to a user (</a:t>
            </a:r>
            <a:r>
              <a:rPr lang="en-IE" baseline="0" dirty="0" err="1" smtClean="0"/>
              <a:t>belongs_to</a:t>
            </a:r>
            <a:r>
              <a:rPr lang="en-IE" baseline="0" dirty="0" smtClean="0"/>
              <a:t>)</a:t>
            </a:r>
          </a:p>
        </p:txBody>
      </p:sp>
      <p:sp>
        <p:nvSpPr>
          <p:cNvPr id="4" name="Slide Number Placeholder 3"/>
          <p:cNvSpPr>
            <a:spLocks noGrp="1"/>
          </p:cNvSpPr>
          <p:nvPr>
            <p:ph type="sldNum" sz="quarter" idx="10"/>
          </p:nvPr>
        </p:nvSpPr>
        <p:spPr/>
        <p:txBody>
          <a:bodyPr/>
          <a:lstStyle/>
          <a:p>
            <a:fld id="{E7A1297E-0DB0-467A-8CFB-99026BB4B9F1}" type="slidenum">
              <a:rPr lang="en-IE" smtClean="0"/>
              <a:t>34</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aseline="0" dirty="0" smtClean="0"/>
              <a:t>A user can have many Posts (</a:t>
            </a:r>
            <a:r>
              <a:rPr lang="en-IE" baseline="0" dirty="0" err="1" smtClean="0"/>
              <a:t>has_many</a:t>
            </a:r>
            <a:r>
              <a:rPr lang="en-IE" baseline="0" dirty="0" smtClean="0"/>
              <a:t>) . An each post, belongs to a user (</a:t>
            </a:r>
            <a:r>
              <a:rPr lang="en-IE" baseline="0" dirty="0" err="1" smtClean="0"/>
              <a:t>belongs_to</a:t>
            </a:r>
            <a:r>
              <a:rPr lang="en-IE" baseline="0" dirty="0" smtClean="0"/>
              <a:t>)</a:t>
            </a:r>
          </a:p>
        </p:txBody>
      </p:sp>
      <p:sp>
        <p:nvSpPr>
          <p:cNvPr id="4" name="Slide Number Placeholder 3"/>
          <p:cNvSpPr>
            <a:spLocks noGrp="1"/>
          </p:cNvSpPr>
          <p:nvPr>
            <p:ph type="sldNum" sz="quarter" idx="10"/>
          </p:nvPr>
        </p:nvSpPr>
        <p:spPr/>
        <p:txBody>
          <a:bodyPr/>
          <a:lstStyle/>
          <a:p>
            <a:fld id="{E7A1297E-0DB0-467A-8CFB-99026BB4B9F1}" type="slidenum">
              <a:rPr lang="en-IE" smtClean="0"/>
              <a:t>35</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aseline="0" dirty="0" smtClean="0"/>
              <a:t>Notice ID is 2, not 1.</a:t>
            </a:r>
          </a:p>
        </p:txBody>
      </p:sp>
      <p:sp>
        <p:nvSpPr>
          <p:cNvPr id="4" name="Slide Number Placeholder 3"/>
          <p:cNvSpPr>
            <a:spLocks noGrp="1"/>
          </p:cNvSpPr>
          <p:nvPr>
            <p:ph type="sldNum" sz="quarter" idx="10"/>
          </p:nvPr>
        </p:nvSpPr>
        <p:spPr/>
        <p:txBody>
          <a:bodyPr/>
          <a:lstStyle/>
          <a:p>
            <a:fld id="{E7A1297E-0DB0-467A-8CFB-99026BB4B9F1}" type="slidenum">
              <a:rPr lang="en-IE" smtClean="0"/>
              <a:t>36</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aseline="0" dirty="0" smtClean="0"/>
          </a:p>
        </p:txBody>
      </p:sp>
      <p:sp>
        <p:nvSpPr>
          <p:cNvPr id="4" name="Slide Number Placeholder 3"/>
          <p:cNvSpPr>
            <a:spLocks noGrp="1"/>
          </p:cNvSpPr>
          <p:nvPr>
            <p:ph type="sldNum" sz="quarter" idx="10"/>
          </p:nvPr>
        </p:nvSpPr>
        <p:spPr/>
        <p:txBody>
          <a:bodyPr/>
          <a:lstStyle/>
          <a:p>
            <a:fld id="{E7A1297E-0DB0-467A-8CFB-99026BB4B9F1}" type="slidenum">
              <a:rPr lang="en-IE" smtClean="0"/>
              <a:t>37</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aseline="0" dirty="0" smtClean="0"/>
              <a:t>Notice ID is 2, not 1.</a:t>
            </a:r>
          </a:p>
        </p:txBody>
      </p:sp>
      <p:sp>
        <p:nvSpPr>
          <p:cNvPr id="4" name="Slide Number Placeholder 3"/>
          <p:cNvSpPr>
            <a:spLocks noGrp="1"/>
          </p:cNvSpPr>
          <p:nvPr>
            <p:ph type="sldNum" sz="quarter" idx="10"/>
          </p:nvPr>
        </p:nvSpPr>
        <p:spPr/>
        <p:txBody>
          <a:bodyPr/>
          <a:lstStyle/>
          <a:p>
            <a:fld id="{E7A1297E-0DB0-467A-8CFB-99026BB4B9F1}" type="slidenum">
              <a:rPr lang="en-IE" smtClean="0"/>
              <a:t>38</a:t>
            </a:fld>
            <a:endParaRPr lang="en-IE"/>
          </a:p>
        </p:txBody>
      </p:sp>
    </p:spTree>
    <p:extLst>
      <p:ext uri="{BB962C8B-B14F-4D97-AF65-F5344CB8AC3E}">
        <p14:creationId xmlns:p14="http://schemas.microsoft.com/office/powerpoint/2010/main" val="29263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Rendering:  A process of converting templates and layouts into HTML page</a:t>
            </a:r>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9</a:t>
            </a:fld>
            <a:endParaRPr lang="en-IE"/>
          </a:p>
        </p:txBody>
      </p:sp>
    </p:spTree>
    <p:extLst>
      <p:ext uri="{BB962C8B-B14F-4D97-AF65-F5344CB8AC3E}">
        <p14:creationId xmlns:p14="http://schemas.microsoft.com/office/powerpoint/2010/main" val="391110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Rendering:  A process of converting templates and layouts into HTML page</a:t>
            </a:r>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10</a:t>
            </a:fld>
            <a:endParaRPr lang="en-IE"/>
          </a:p>
        </p:txBody>
      </p:sp>
    </p:spTree>
    <p:extLst>
      <p:ext uri="{BB962C8B-B14F-4D97-AF65-F5344CB8AC3E}">
        <p14:creationId xmlns:p14="http://schemas.microsoft.com/office/powerpoint/2010/main" val="3911100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Rendering:  A process of converting templates and layouts into HTML page</a:t>
            </a:r>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11</a:t>
            </a:fld>
            <a:endParaRPr lang="en-IE"/>
          </a:p>
        </p:txBody>
      </p:sp>
    </p:spTree>
    <p:extLst>
      <p:ext uri="{BB962C8B-B14F-4D97-AF65-F5344CB8AC3E}">
        <p14:creationId xmlns:p14="http://schemas.microsoft.com/office/powerpoint/2010/main" val="3911100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Rendering:  A process of converting templates and layouts into HTML page</a:t>
            </a:r>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12</a:t>
            </a:fld>
            <a:endParaRPr lang="en-IE"/>
          </a:p>
        </p:txBody>
      </p:sp>
    </p:spTree>
    <p:extLst>
      <p:ext uri="{BB962C8B-B14F-4D97-AF65-F5344CB8AC3E}">
        <p14:creationId xmlns:p14="http://schemas.microsoft.com/office/powerpoint/2010/main" val="3911100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Rendering:  A process of converting templates and layouts into HTML page</a:t>
            </a:r>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13</a:t>
            </a:fld>
            <a:endParaRPr lang="en-IE"/>
          </a:p>
        </p:txBody>
      </p:sp>
    </p:spTree>
    <p:extLst>
      <p:ext uri="{BB962C8B-B14F-4D97-AF65-F5344CB8AC3E}">
        <p14:creationId xmlns:p14="http://schemas.microsoft.com/office/powerpoint/2010/main" val="3911100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Rendering:  A process of converting templates and layouts into HTML page</a:t>
            </a:r>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14</a:t>
            </a:fld>
            <a:endParaRPr lang="en-IE"/>
          </a:p>
        </p:txBody>
      </p:sp>
    </p:spTree>
    <p:extLst>
      <p:ext uri="{BB962C8B-B14F-4D97-AF65-F5344CB8AC3E}">
        <p14:creationId xmlns:p14="http://schemas.microsoft.com/office/powerpoint/2010/main" val="3911100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Rendering:  A process of converting templates and layouts into HTML page</a:t>
            </a:r>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15</a:t>
            </a:fld>
            <a:endParaRPr lang="en-IE"/>
          </a:p>
        </p:txBody>
      </p:sp>
    </p:spTree>
    <p:extLst>
      <p:ext uri="{BB962C8B-B14F-4D97-AF65-F5344CB8AC3E}">
        <p14:creationId xmlns:p14="http://schemas.microsoft.com/office/powerpoint/2010/main" val="3911100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024524A-7914-4E0F-96B3-2AF088E05B3B}" type="datetimeFigureOut">
              <a:rPr lang="en-IE" smtClean="0"/>
              <a:t>15/02/2016</a:t>
            </a:fld>
            <a:endParaRPr lang="en-IE"/>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E"/>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552AD94-7D22-44D2-9239-D7B1F21DCD9D}"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24524A-7914-4E0F-96B3-2AF088E05B3B}" type="datetimeFigureOut">
              <a:rPr lang="en-IE" smtClean="0"/>
              <a:t>15/02/2016</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8552AD94-7D22-44D2-9239-D7B1F21DCD9D}"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24524A-7914-4E0F-96B3-2AF088E05B3B}" type="datetimeFigureOut">
              <a:rPr lang="en-IE" smtClean="0"/>
              <a:t>15/02/2016</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8552AD94-7D22-44D2-9239-D7B1F21DCD9D}"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24524A-7914-4E0F-96B3-2AF088E05B3B}" type="datetimeFigureOut">
              <a:rPr lang="en-IE" smtClean="0"/>
              <a:t>15/02/2016</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8552AD94-7D22-44D2-9239-D7B1F21DCD9D}" type="slidenum">
              <a:rPr lang="en-IE" smtClean="0"/>
              <a:t>‹#›</a:t>
            </a:fld>
            <a:endParaRPr lang="en-IE"/>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024524A-7914-4E0F-96B3-2AF088E05B3B}" type="datetimeFigureOut">
              <a:rPr lang="en-IE" smtClean="0"/>
              <a:t>15/02/2016</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8552AD94-7D22-44D2-9239-D7B1F21DCD9D}" type="slidenum">
              <a:rPr lang="en-IE" smtClean="0"/>
              <a:t>‹#›</a:t>
            </a:fld>
            <a:endParaRPr lang="en-IE"/>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24524A-7914-4E0F-96B3-2AF088E05B3B}" type="datetimeFigureOut">
              <a:rPr lang="en-IE" smtClean="0"/>
              <a:t>15/02/2016</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8552AD94-7D22-44D2-9239-D7B1F21DCD9D}" type="slidenum">
              <a:rPr lang="en-IE" smtClean="0"/>
              <a:t>‹#›</a:t>
            </a:fld>
            <a:endParaRPr lang="en-IE"/>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024524A-7914-4E0F-96B3-2AF088E05B3B}" type="datetimeFigureOut">
              <a:rPr lang="en-IE" smtClean="0"/>
              <a:t>15/02/2016</a:t>
            </a:fld>
            <a:endParaRPr lang="en-IE"/>
          </a:p>
        </p:txBody>
      </p:sp>
      <p:sp>
        <p:nvSpPr>
          <p:cNvPr id="8" name="Footer Placeholder 7"/>
          <p:cNvSpPr>
            <a:spLocks noGrp="1"/>
          </p:cNvSpPr>
          <p:nvPr>
            <p:ph type="ftr" sz="quarter" idx="11"/>
          </p:nvPr>
        </p:nvSpPr>
        <p:spPr/>
        <p:txBody>
          <a:bodyPr/>
          <a:lstStyle>
            <a:extLst/>
          </a:lstStyle>
          <a:p>
            <a:endParaRPr lang="en-IE"/>
          </a:p>
        </p:txBody>
      </p:sp>
      <p:sp>
        <p:nvSpPr>
          <p:cNvPr id="9" name="Slide Number Placeholder 8"/>
          <p:cNvSpPr>
            <a:spLocks noGrp="1"/>
          </p:cNvSpPr>
          <p:nvPr>
            <p:ph type="sldNum" sz="quarter" idx="12"/>
          </p:nvPr>
        </p:nvSpPr>
        <p:spPr/>
        <p:txBody>
          <a:bodyPr/>
          <a:lstStyle>
            <a:extLst/>
          </a:lstStyle>
          <a:p>
            <a:fld id="{8552AD94-7D22-44D2-9239-D7B1F21DCD9D}"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024524A-7914-4E0F-96B3-2AF088E05B3B}" type="datetimeFigureOut">
              <a:rPr lang="en-IE" smtClean="0"/>
              <a:t>15/02/2016</a:t>
            </a:fld>
            <a:endParaRPr lang="en-IE"/>
          </a:p>
        </p:txBody>
      </p:sp>
      <p:sp>
        <p:nvSpPr>
          <p:cNvPr id="4" name="Footer Placeholder 3"/>
          <p:cNvSpPr>
            <a:spLocks noGrp="1"/>
          </p:cNvSpPr>
          <p:nvPr>
            <p:ph type="ftr" sz="quarter" idx="11"/>
          </p:nvPr>
        </p:nvSpPr>
        <p:spPr/>
        <p:txBody>
          <a:bodyPr/>
          <a:lstStyle>
            <a:extLst/>
          </a:lstStyle>
          <a:p>
            <a:endParaRPr lang="en-IE"/>
          </a:p>
        </p:txBody>
      </p:sp>
      <p:sp>
        <p:nvSpPr>
          <p:cNvPr id="5" name="Slide Number Placeholder 4"/>
          <p:cNvSpPr>
            <a:spLocks noGrp="1"/>
          </p:cNvSpPr>
          <p:nvPr>
            <p:ph type="sldNum" sz="quarter" idx="12"/>
          </p:nvPr>
        </p:nvSpPr>
        <p:spPr/>
        <p:txBody>
          <a:bodyPr/>
          <a:lstStyle>
            <a:extLst/>
          </a:lstStyle>
          <a:p>
            <a:fld id="{8552AD94-7D22-44D2-9239-D7B1F21DCD9D}" type="slidenum">
              <a:rPr lang="en-IE" smtClean="0"/>
              <a:t>‹#›</a:t>
            </a:fld>
            <a:endParaRPr lang="en-IE"/>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024524A-7914-4E0F-96B3-2AF088E05B3B}" type="datetimeFigureOut">
              <a:rPr lang="en-IE" smtClean="0"/>
              <a:t>15/02/2016</a:t>
            </a:fld>
            <a:endParaRPr lang="en-IE"/>
          </a:p>
        </p:txBody>
      </p:sp>
      <p:sp>
        <p:nvSpPr>
          <p:cNvPr id="3" name="Footer Placeholder 2"/>
          <p:cNvSpPr>
            <a:spLocks noGrp="1"/>
          </p:cNvSpPr>
          <p:nvPr>
            <p:ph type="ftr" sz="quarter" idx="11"/>
          </p:nvPr>
        </p:nvSpPr>
        <p:spPr/>
        <p:txBody>
          <a:bodyPr/>
          <a:lstStyle>
            <a:extLst/>
          </a:lstStyle>
          <a:p>
            <a:endParaRPr lang="en-IE"/>
          </a:p>
        </p:txBody>
      </p:sp>
      <p:sp>
        <p:nvSpPr>
          <p:cNvPr id="4" name="Slide Number Placeholder 3"/>
          <p:cNvSpPr>
            <a:spLocks noGrp="1"/>
          </p:cNvSpPr>
          <p:nvPr>
            <p:ph type="sldNum" sz="quarter" idx="12"/>
          </p:nvPr>
        </p:nvSpPr>
        <p:spPr/>
        <p:txBody>
          <a:bodyPr/>
          <a:lstStyle>
            <a:extLst/>
          </a:lstStyle>
          <a:p>
            <a:fld id="{8552AD94-7D22-44D2-9239-D7B1F21DCD9D}"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024524A-7914-4E0F-96B3-2AF088E05B3B}" type="datetimeFigureOut">
              <a:rPr lang="en-IE" smtClean="0"/>
              <a:t>15/02/2016</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8552AD94-7D22-44D2-9239-D7B1F21DCD9D}"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024524A-7914-4E0F-96B3-2AF088E05B3B}" type="datetimeFigureOut">
              <a:rPr lang="en-IE" smtClean="0"/>
              <a:t>15/02/2016</a:t>
            </a:fld>
            <a:endParaRPr lang="en-IE"/>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E"/>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552AD94-7D22-44D2-9239-D7B1F21DCD9D}" type="slidenum">
              <a:rPr lang="en-IE" smtClean="0"/>
              <a:t>‹#›</a:t>
            </a:fld>
            <a:endParaRPr lang="en-IE"/>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024524A-7914-4E0F-96B3-2AF088E05B3B}" type="datetimeFigureOut">
              <a:rPr lang="en-IE" smtClean="0"/>
              <a:t>15/02/2016</a:t>
            </a:fld>
            <a:endParaRPr lang="en-IE"/>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E"/>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552AD94-7D22-44D2-9239-D7B1F21DCD9D}"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hyperlink" Target="mailto:efg@m.i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Ruby on Rails</a:t>
            </a:r>
            <a:endParaRPr lang="en-IE" dirty="0"/>
          </a:p>
        </p:txBody>
      </p:sp>
      <p:sp>
        <p:nvSpPr>
          <p:cNvPr id="3" name="Subtitle 2"/>
          <p:cNvSpPr>
            <a:spLocks noGrp="1"/>
          </p:cNvSpPr>
          <p:nvPr>
            <p:ph type="subTitle" idx="1"/>
          </p:nvPr>
        </p:nvSpPr>
        <p:spPr/>
        <p:txBody>
          <a:bodyPr/>
          <a:lstStyle/>
          <a:p>
            <a:r>
              <a:rPr lang="en-IE" dirty="0" smtClean="0"/>
              <a:t>Week 3</a:t>
            </a:r>
          </a:p>
          <a:p>
            <a:r>
              <a:rPr lang="en-IE" dirty="0" smtClean="0"/>
              <a:t>Model View Controllers in Action</a:t>
            </a:r>
            <a:endParaRPr lang="en-IE" dirty="0"/>
          </a:p>
        </p:txBody>
      </p:sp>
    </p:spTree>
    <p:extLst>
      <p:ext uri="{BB962C8B-B14F-4D97-AF65-F5344CB8AC3E}">
        <p14:creationId xmlns:p14="http://schemas.microsoft.com/office/powerpoint/2010/main" val="236872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buFont typeface="+mj-lt"/>
              <a:buAutoNum type="arabicPeriod"/>
            </a:pPr>
            <a:r>
              <a:rPr lang="en-IE" dirty="0" smtClean="0"/>
              <a:t>Use the “generate” </a:t>
            </a:r>
            <a:r>
              <a:rPr lang="en-IE" dirty="0" smtClean="0"/>
              <a:t>script</a:t>
            </a:r>
          </a:p>
          <a:p>
            <a:pPr marL="514350" indent="-514350">
              <a:buFont typeface="+mj-lt"/>
              <a:buAutoNum type="arabicPeriod"/>
            </a:pPr>
            <a:endParaRPr lang="en-IE" dirty="0" smtClean="0"/>
          </a:p>
          <a:p>
            <a:pPr marL="514350" indent="-514350">
              <a:buFont typeface="+mj-lt"/>
              <a:buAutoNum type="arabicPeriod"/>
            </a:pPr>
            <a:r>
              <a:rPr lang="en-IE" dirty="0" smtClean="0"/>
              <a:t>Pass “model” as an object to be </a:t>
            </a:r>
            <a:r>
              <a:rPr lang="en-IE" dirty="0" smtClean="0"/>
              <a:t>created</a:t>
            </a:r>
          </a:p>
          <a:p>
            <a:pPr marL="514350" indent="-514350">
              <a:buFont typeface="+mj-lt"/>
              <a:buAutoNum type="arabicPeriod"/>
            </a:pPr>
            <a:endParaRPr lang="en-IE" dirty="0" smtClean="0"/>
          </a:p>
          <a:p>
            <a:pPr marL="514350" indent="-514350">
              <a:buFont typeface="+mj-lt"/>
              <a:buAutoNum type="arabicPeriod"/>
            </a:pPr>
            <a:r>
              <a:rPr lang="en-IE" dirty="0" smtClean="0"/>
              <a:t>Pass the name of the model you want created</a:t>
            </a:r>
          </a:p>
          <a:p>
            <a:pPr marL="0" indent="0">
              <a:buNone/>
            </a:pPr>
            <a:endParaRPr lang="en-IE" dirty="0" smtClean="0"/>
          </a:p>
        </p:txBody>
      </p:sp>
      <p:sp>
        <p:nvSpPr>
          <p:cNvPr id="3" name="Title 2"/>
          <p:cNvSpPr>
            <a:spLocks noGrp="1"/>
          </p:cNvSpPr>
          <p:nvPr>
            <p:ph type="title"/>
          </p:nvPr>
        </p:nvSpPr>
        <p:spPr/>
        <p:txBody>
          <a:bodyPr>
            <a:normAutofit/>
          </a:bodyPr>
          <a:lstStyle/>
          <a:p>
            <a:r>
              <a:rPr lang="en-IE" dirty="0" smtClean="0"/>
              <a:t>Generating a Model</a:t>
            </a:r>
            <a:endParaRPr lang="en-IE"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437112"/>
            <a:ext cx="6523932" cy="1877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451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457200" indent="-457200"/>
            <a:r>
              <a:rPr lang="en-IE" dirty="0" smtClean="0"/>
              <a:t>User friendly representation of the application data.</a:t>
            </a:r>
          </a:p>
          <a:p>
            <a:pPr marL="457200" indent="-457200"/>
            <a:endParaRPr lang="en-IE" dirty="0" smtClean="0"/>
          </a:p>
          <a:p>
            <a:pPr marL="457200" indent="-457200"/>
            <a:r>
              <a:rPr lang="en-IE" dirty="0" smtClean="0"/>
              <a:t>The process of created a view is called </a:t>
            </a:r>
            <a:r>
              <a:rPr lang="en-IE" b="1" dirty="0" smtClean="0"/>
              <a:t>rendering</a:t>
            </a:r>
          </a:p>
          <a:p>
            <a:pPr marL="713232" lvl="1" indent="-457200"/>
            <a:r>
              <a:rPr lang="en-IE" dirty="0" smtClean="0"/>
              <a:t>It is a process of converting templates and layouts to create an html page.</a:t>
            </a:r>
          </a:p>
          <a:p>
            <a:pPr marL="713232" lvl="1" indent="-457200"/>
            <a:endParaRPr lang="en-IE" dirty="0" smtClean="0"/>
          </a:p>
          <a:p>
            <a:pPr marL="457200" indent="-457200"/>
            <a:r>
              <a:rPr lang="en-IE" dirty="0" smtClean="0"/>
              <a:t>Templates are files stored in the app/views that represent static information about the view.</a:t>
            </a:r>
          </a:p>
          <a:p>
            <a:pPr marL="457200" indent="-457200"/>
            <a:endParaRPr lang="en-IE" dirty="0" smtClean="0"/>
          </a:p>
          <a:p>
            <a:pPr marL="457200" indent="-457200"/>
            <a:r>
              <a:rPr lang="en-IE" dirty="0" smtClean="0"/>
              <a:t>Layouts are files stored in the app/views/layouts that specify physical appearances of web pages.</a:t>
            </a:r>
          </a:p>
          <a:p>
            <a:pPr marL="713232" lvl="1" indent="-457200"/>
            <a:r>
              <a:rPr lang="en-IE" dirty="0" smtClean="0"/>
              <a:t>It is a common practice for a Web application to have more than one layout. A layout of an index page and login page for instance tend to be different. </a:t>
            </a:r>
          </a:p>
          <a:p>
            <a:pPr marL="0" indent="0">
              <a:buNone/>
            </a:pPr>
            <a:endParaRPr lang="en-IE" dirty="0" smtClean="0"/>
          </a:p>
        </p:txBody>
      </p:sp>
      <p:sp>
        <p:nvSpPr>
          <p:cNvPr id="3" name="Title 2"/>
          <p:cNvSpPr>
            <a:spLocks noGrp="1"/>
          </p:cNvSpPr>
          <p:nvPr>
            <p:ph type="title"/>
          </p:nvPr>
        </p:nvSpPr>
        <p:spPr/>
        <p:txBody>
          <a:bodyPr>
            <a:normAutofit/>
          </a:bodyPr>
          <a:lstStyle/>
          <a:p>
            <a:r>
              <a:rPr lang="en-IE" dirty="0" smtClean="0"/>
              <a:t>View</a:t>
            </a:r>
            <a:endParaRPr lang="en-IE" dirty="0"/>
          </a:p>
        </p:txBody>
      </p:sp>
    </p:spTree>
    <p:extLst>
      <p:ext uri="{BB962C8B-B14F-4D97-AF65-F5344CB8AC3E}">
        <p14:creationId xmlns:p14="http://schemas.microsoft.com/office/powerpoint/2010/main" val="308843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r>
              <a:rPr lang="en-IE" dirty="0" smtClean="0"/>
              <a:t>It </a:t>
            </a:r>
            <a:r>
              <a:rPr lang="en-IE" dirty="0" smtClean="0"/>
              <a:t>is responsible for processing a client (browser) request and producing appropriate output (html page)</a:t>
            </a:r>
          </a:p>
          <a:p>
            <a:pPr marL="713232" lvl="1" indent="-457200"/>
            <a:endParaRPr lang="en-IE" dirty="0" smtClean="0"/>
          </a:p>
          <a:p>
            <a:pPr marL="457200" indent="-457200"/>
            <a:r>
              <a:rPr lang="en-IE" dirty="0" smtClean="0"/>
              <a:t>Middle man between </a:t>
            </a:r>
            <a:r>
              <a:rPr lang="en-IE" b="1" dirty="0" smtClean="0"/>
              <a:t>models</a:t>
            </a:r>
            <a:r>
              <a:rPr lang="en-IE" dirty="0" smtClean="0"/>
              <a:t> and </a:t>
            </a:r>
            <a:r>
              <a:rPr lang="en-IE" b="1" dirty="0" smtClean="0"/>
              <a:t>views.</a:t>
            </a:r>
          </a:p>
          <a:p>
            <a:pPr marL="457200" indent="-457200"/>
            <a:endParaRPr lang="en-IE" dirty="0" smtClean="0"/>
          </a:p>
          <a:p>
            <a:pPr marL="457200" indent="-457200"/>
            <a:r>
              <a:rPr lang="en-IE" dirty="0" smtClean="0"/>
              <a:t>A web server uses routing to identify appropriate controllers and actions for a browser requests</a:t>
            </a:r>
          </a:p>
          <a:p>
            <a:pPr marL="713232" lvl="1" indent="-457200"/>
            <a:r>
              <a:rPr lang="en-IE" dirty="0" smtClean="0"/>
              <a:t>It then creates an instance of the controller and runs the method with the same name as the action.</a:t>
            </a:r>
          </a:p>
          <a:p>
            <a:pPr marL="0" indent="0">
              <a:buNone/>
            </a:pPr>
            <a:endParaRPr lang="en-IE" dirty="0" smtClean="0"/>
          </a:p>
        </p:txBody>
      </p:sp>
      <p:sp>
        <p:nvSpPr>
          <p:cNvPr id="3" name="Title 2"/>
          <p:cNvSpPr>
            <a:spLocks noGrp="1"/>
          </p:cNvSpPr>
          <p:nvPr>
            <p:ph type="title"/>
          </p:nvPr>
        </p:nvSpPr>
        <p:spPr/>
        <p:txBody>
          <a:bodyPr>
            <a:normAutofit/>
          </a:bodyPr>
          <a:lstStyle/>
          <a:p>
            <a:r>
              <a:rPr lang="en-IE" dirty="0" smtClean="0"/>
              <a:t>Controller</a:t>
            </a:r>
            <a:endParaRPr lang="en-IE" dirty="0"/>
          </a:p>
        </p:txBody>
      </p:sp>
    </p:spTree>
    <p:extLst>
      <p:ext uri="{BB962C8B-B14F-4D97-AF65-F5344CB8AC3E}">
        <p14:creationId xmlns:p14="http://schemas.microsoft.com/office/powerpoint/2010/main" val="877729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dirty="0" smtClean="0"/>
              <a:t>Example from Last Week.</a:t>
            </a:r>
            <a:endParaRPr lang="en-IE" dirty="0"/>
          </a:p>
        </p:txBody>
      </p:sp>
      <p:pic>
        <p:nvPicPr>
          <p:cNvPr id="4" name="Picture 3"/>
          <p:cNvPicPr/>
          <p:nvPr/>
        </p:nvPicPr>
        <p:blipFill>
          <a:blip r:embed="rId3"/>
          <a:stretch>
            <a:fillRect/>
          </a:stretch>
        </p:blipFill>
        <p:spPr>
          <a:xfrm>
            <a:off x="1822541" y="1844824"/>
            <a:ext cx="5066878" cy="1761728"/>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365104"/>
            <a:ext cx="84105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1"/>
          <p:cNvSpPr>
            <a:spLocks noGrp="1"/>
          </p:cNvSpPr>
          <p:nvPr>
            <p:ph idx="1"/>
          </p:nvPr>
        </p:nvSpPr>
        <p:spPr>
          <a:xfrm>
            <a:off x="457200" y="1481328"/>
            <a:ext cx="8229600" cy="4525963"/>
          </a:xfrm>
        </p:spPr>
        <p:txBody>
          <a:bodyPr>
            <a:normAutofit/>
          </a:bodyPr>
          <a:lstStyle/>
          <a:p>
            <a:pPr marL="0" indent="0">
              <a:buNone/>
            </a:pPr>
            <a:r>
              <a:rPr lang="en-IE" sz="2000" b="1" dirty="0" smtClean="0"/>
              <a:t>Controller</a:t>
            </a:r>
          </a:p>
          <a:p>
            <a:pPr marL="0" indent="0">
              <a:buNone/>
            </a:pPr>
            <a:endParaRPr lang="en-IE" sz="2000" b="1" dirty="0"/>
          </a:p>
          <a:p>
            <a:pPr marL="0" indent="0">
              <a:buNone/>
            </a:pPr>
            <a:endParaRPr lang="en-IE" sz="2000" b="1" dirty="0" smtClean="0"/>
          </a:p>
          <a:p>
            <a:pPr marL="0" indent="0">
              <a:buNone/>
            </a:pPr>
            <a:endParaRPr lang="en-IE" sz="2000" b="1" dirty="0"/>
          </a:p>
          <a:p>
            <a:pPr marL="0" indent="0">
              <a:buNone/>
            </a:pPr>
            <a:endParaRPr lang="en-IE" sz="2000" b="1" dirty="0" smtClean="0"/>
          </a:p>
          <a:p>
            <a:pPr marL="0" indent="0">
              <a:buNone/>
            </a:pPr>
            <a:endParaRPr lang="en-IE" sz="2000" b="1" dirty="0"/>
          </a:p>
          <a:p>
            <a:pPr marL="0" indent="0">
              <a:buNone/>
            </a:pPr>
            <a:endParaRPr lang="en-IE" sz="2000" b="1" dirty="0" smtClean="0"/>
          </a:p>
          <a:p>
            <a:pPr marL="0" indent="0">
              <a:buNone/>
            </a:pPr>
            <a:r>
              <a:rPr lang="en-IE" sz="2000" b="1" dirty="0" smtClean="0"/>
              <a:t>Routes</a:t>
            </a:r>
          </a:p>
        </p:txBody>
      </p:sp>
    </p:spTree>
    <p:extLst>
      <p:ext uri="{BB962C8B-B14F-4D97-AF65-F5344CB8AC3E}">
        <p14:creationId xmlns:p14="http://schemas.microsoft.com/office/powerpoint/2010/main" val="4053261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307712"/>
          </a:xfrm>
        </p:spPr>
        <p:txBody>
          <a:bodyPr>
            <a:normAutofit/>
          </a:bodyPr>
          <a:lstStyle/>
          <a:p>
            <a:pPr marL="457200" indent="-457200"/>
            <a:r>
              <a:rPr lang="en-IE" dirty="0" smtClean="0"/>
              <a:t>Rails enables you to generate both a </a:t>
            </a:r>
            <a:r>
              <a:rPr lang="en-IE" b="1" dirty="0" smtClean="0"/>
              <a:t>controller</a:t>
            </a:r>
            <a:r>
              <a:rPr lang="en-IE" dirty="0" smtClean="0"/>
              <a:t> and a </a:t>
            </a:r>
            <a:r>
              <a:rPr lang="en-IE" b="1" dirty="0" smtClean="0"/>
              <a:t>view</a:t>
            </a:r>
            <a:r>
              <a:rPr lang="en-IE" dirty="0" smtClean="0"/>
              <a:t> using a single command.</a:t>
            </a:r>
            <a:endParaRPr lang="en-IE" b="1" dirty="0" smtClean="0"/>
          </a:p>
          <a:p>
            <a:pPr marL="457200" indent="-457200"/>
            <a:endParaRPr lang="en-IE" dirty="0" smtClean="0"/>
          </a:p>
          <a:p>
            <a:pPr marL="713232" lvl="1" indent="-457200"/>
            <a:r>
              <a:rPr lang="en-IE" i="1" dirty="0" smtClean="0"/>
              <a:t>$rails generate controller home index</a:t>
            </a:r>
          </a:p>
          <a:p>
            <a:pPr marL="713232" lvl="1" indent="-457200"/>
            <a:endParaRPr lang="en-IE" dirty="0" smtClean="0"/>
          </a:p>
          <a:p>
            <a:pPr marL="0" indent="0">
              <a:buNone/>
            </a:pPr>
            <a:endParaRPr lang="en-IE" dirty="0" smtClean="0"/>
          </a:p>
        </p:txBody>
      </p:sp>
      <p:sp>
        <p:nvSpPr>
          <p:cNvPr id="3" name="Title 2"/>
          <p:cNvSpPr>
            <a:spLocks noGrp="1"/>
          </p:cNvSpPr>
          <p:nvPr>
            <p:ph type="title"/>
          </p:nvPr>
        </p:nvSpPr>
        <p:spPr/>
        <p:txBody>
          <a:bodyPr>
            <a:normAutofit/>
          </a:bodyPr>
          <a:lstStyle/>
          <a:p>
            <a:r>
              <a:rPr lang="en-IE" dirty="0" smtClean="0"/>
              <a:t>MVC in Action</a:t>
            </a:r>
            <a:endParaRPr lang="en-IE"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3645024"/>
            <a:ext cx="51054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47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307712"/>
          </a:xfrm>
        </p:spPr>
        <p:txBody>
          <a:bodyPr>
            <a:normAutofit/>
          </a:bodyPr>
          <a:lstStyle/>
          <a:p>
            <a:pPr marL="457200" indent="-457200"/>
            <a:r>
              <a:rPr lang="en-IE" dirty="0" smtClean="0"/>
              <a:t>You can edit your generated “view” by navigating to the file of view name under: </a:t>
            </a:r>
            <a:r>
              <a:rPr lang="en-IE" b="1" i="1" dirty="0" smtClean="0"/>
              <a:t>app/views/home</a:t>
            </a:r>
          </a:p>
          <a:p>
            <a:pPr marL="457200" indent="-457200"/>
            <a:endParaRPr lang="en-IE" dirty="0" smtClean="0"/>
          </a:p>
          <a:p>
            <a:pPr marL="256032" lvl="1" indent="0">
              <a:buNone/>
            </a:pPr>
            <a:endParaRPr lang="en-IE" dirty="0" smtClean="0"/>
          </a:p>
          <a:p>
            <a:pPr marL="0" indent="0">
              <a:buNone/>
            </a:pPr>
            <a:endParaRPr lang="en-IE" dirty="0" smtClean="0"/>
          </a:p>
        </p:txBody>
      </p:sp>
      <p:sp>
        <p:nvSpPr>
          <p:cNvPr id="3" name="Title 2"/>
          <p:cNvSpPr>
            <a:spLocks noGrp="1"/>
          </p:cNvSpPr>
          <p:nvPr>
            <p:ph type="title"/>
          </p:nvPr>
        </p:nvSpPr>
        <p:spPr/>
        <p:txBody>
          <a:bodyPr>
            <a:normAutofit/>
          </a:bodyPr>
          <a:lstStyle/>
          <a:p>
            <a:r>
              <a:rPr lang="en-IE" dirty="0" smtClean="0"/>
              <a:t>MVC in Action</a:t>
            </a:r>
            <a:endParaRPr lang="en-IE"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5" y="3501008"/>
            <a:ext cx="50577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5059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624078" indent="-514350">
              <a:buFont typeface="+mj-lt"/>
              <a:buAutoNum type="arabicPeriod"/>
            </a:pPr>
            <a:r>
              <a:rPr lang="en-IE" dirty="0" smtClean="0"/>
              <a:t>Login to </a:t>
            </a:r>
            <a:r>
              <a:rPr lang="en-IE" dirty="0" smtClean="0"/>
              <a:t>Cloud9</a:t>
            </a:r>
          </a:p>
          <a:p>
            <a:pPr marL="624078" indent="-514350">
              <a:buFont typeface="+mj-lt"/>
              <a:buAutoNum type="arabicPeriod"/>
            </a:pPr>
            <a:endParaRPr lang="en-IE" dirty="0" smtClean="0"/>
          </a:p>
          <a:p>
            <a:pPr marL="624078" indent="-514350">
              <a:buFont typeface="+mj-lt"/>
              <a:buAutoNum type="arabicPeriod"/>
            </a:pPr>
            <a:r>
              <a:rPr lang="en-IE" dirty="0" smtClean="0"/>
              <a:t>Create a new Project called </a:t>
            </a:r>
            <a:r>
              <a:rPr lang="en-IE" dirty="0" smtClean="0"/>
              <a:t>Week3Q1</a:t>
            </a:r>
          </a:p>
          <a:p>
            <a:pPr marL="624078" indent="-514350">
              <a:buFont typeface="+mj-lt"/>
              <a:buAutoNum type="arabicPeriod"/>
            </a:pPr>
            <a:endParaRPr lang="en-IE" dirty="0" smtClean="0"/>
          </a:p>
          <a:p>
            <a:pPr marL="624078" indent="-514350">
              <a:buFont typeface="+mj-lt"/>
              <a:buAutoNum type="arabicPeriod"/>
            </a:pPr>
            <a:r>
              <a:rPr lang="en-IE" dirty="0" smtClean="0"/>
              <a:t>Generate a new controller and view. </a:t>
            </a:r>
            <a:endParaRPr lang="en-IE" dirty="0" smtClean="0"/>
          </a:p>
          <a:p>
            <a:pPr marL="624078" indent="-514350">
              <a:buFont typeface="+mj-lt"/>
              <a:buAutoNum type="arabicPeriod"/>
            </a:pPr>
            <a:endParaRPr lang="en-IE" dirty="0" smtClean="0"/>
          </a:p>
          <a:p>
            <a:pPr marL="624078" indent="-514350">
              <a:buFont typeface="+mj-lt"/>
              <a:buAutoNum type="arabicPeriod"/>
            </a:pPr>
            <a:r>
              <a:rPr lang="en-IE" dirty="0" smtClean="0"/>
              <a:t>Modify the view so that it displays some a Custom Greeting</a:t>
            </a:r>
            <a:r>
              <a:rPr lang="en-IE" dirty="0" smtClean="0"/>
              <a:t>.</a:t>
            </a:r>
          </a:p>
          <a:p>
            <a:pPr marL="624078" indent="-514350">
              <a:buFont typeface="+mj-lt"/>
              <a:buAutoNum type="arabicPeriod"/>
            </a:pPr>
            <a:endParaRPr lang="en-IE" dirty="0" smtClean="0"/>
          </a:p>
          <a:p>
            <a:pPr marL="624078" indent="-514350">
              <a:buFont typeface="+mj-lt"/>
              <a:buAutoNum type="arabicPeriod"/>
            </a:pPr>
            <a:r>
              <a:rPr lang="en-IE" dirty="0" smtClean="0"/>
              <a:t>Add this to you version control (GIT</a:t>
            </a:r>
            <a:r>
              <a:rPr lang="en-IE" dirty="0" smtClean="0"/>
              <a:t>)</a:t>
            </a:r>
          </a:p>
          <a:p>
            <a:pPr marL="624078" indent="-514350">
              <a:buFont typeface="+mj-lt"/>
              <a:buAutoNum type="arabicPeriod"/>
            </a:pPr>
            <a:endParaRPr lang="en-IE" dirty="0" smtClean="0"/>
          </a:p>
          <a:p>
            <a:pPr marL="624078" indent="-514350">
              <a:buFont typeface="+mj-lt"/>
              <a:buAutoNum type="arabicPeriod"/>
            </a:pPr>
            <a:r>
              <a:rPr lang="en-IE" dirty="0" smtClean="0"/>
              <a:t>Publish to </a:t>
            </a:r>
            <a:r>
              <a:rPr lang="en-IE" dirty="0" err="1" smtClean="0"/>
              <a:t>Heroku</a:t>
            </a:r>
            <a:r>
              <a:rPr lang="en-IE" dirty="0" smtClean="0"/>
              <a:t> (remember the GEM File)</a:t>
            </a:r>
            <a:endParaRPr lang="en-IE" dirty="0"/>
          </a:p>
        </p:txBody>
      </p:sp>
      <p:sp>
        <p:nvSpPr>
          <p:cNvPr id="3" name="Title 2"/>
          <p:cNvSpPr>
            <a:spLocks noGrp="1"/>
          </p:cNvSpPr>
          <p:nvPr>
            <p:ph type="title"/>
          </p:nvPr>
        </p:nvSpPr>
        <p:spPr/>
        <p:txBody>
          <a:bodyPr/>
          <a:lstStyle/>
          <a:p>
            <a:r>
              <a:rPr lang="en-IE" dirty="0" smtClean="0"/>
              <a:t>Practical Q1</a:t>
            </a:r>
            <a:endParaRPr lang="en-IE" dirty="0"/>
          </a:p>
        </p:txBody>
      </p:sp>
    </p:spTree>
    <p:extLst>
      <p:ext uri="{BB962C8B-B14F-4D97-AF65-F5344CB8AC3E}">
        <p14:creationId xmlns:p14="http://schemas.microsoft.com/office/powerpoint/2010/main" val="1491400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E" dirty="0" smtClean="0"/>
              <a:t>Scaffolds in Rails provide a lot of basic functionality and are generally used as a temporary structure to get started. </a:t>
            </a:r>
          </a:p>
          <a:p>
            <a:endParaRPr lang="en-IE" dirty="0" smtClean="0"/>
          </a:p>
          <a:p>
            <a:r>
              <a:rPr lang="en-IE" dirty="0" smtClean="0"/>
              <a:t>We use the </a:t>
            </a:r>
            <a:r>
              <a:rPr lang="en-IE" b="1" dirty="0" smtClean="0"/>
              <a:t>generate </a:t>
            </a:r>
            <a:r>
              <a:rPr lang="en-IE" dirty="0" smtClean="0"/>
              <a:t>argument to the </a:t>
            </a:r>
            <a:r>
              <a:rPr lang="en-IE" b="1" dirty="0" smtClean="0"/>
              <a:t>rails </a:t>
            </a:r>
            <a:r>
              <a:rPr lang="en-IE" dirty="0" smtClean="0"/>
              <a:t>command followed by what it is to generate, </a:t>
            </a:r>
            <a:r>
              <a:rPr lang="en-IE" dirty="0" err="1" smtClean="0"/>
              <a:t>i.e</a:t>
            </a:r>
            <a:r>
              <a:rPr lang="en-IE" dirty="0" smtClean="0"/>
              <a:t> scaffold.</a:t>
            </a:r>
          </a:p>
          <a:p>
            <a:endParaRPr lang="en-IE" dirty="0" smtClean="0"/>
          </a:p>
          <a:p>
            <a:r>
              <a:rPr lang="en-IE" dirty="0" smtClean="0"/>
              <a:t>Scaffold generates:</a:t>
            </a:r>
          </a:p>
          <a:p>
            <a:pPr marL="759143" lvl="1" indent="-457200">
              <a:buFont typeface="+mj-lt"/>
              <a:buAutoNum type="arabicPeriod"/>
            </a:pPr>
            <a:r>
              <a:rPr lang="en-IE" dirty="0" smtClean="0"/>
              <a:t>Models</a:t>
            </a:r>
          </a:p>
          <a:p>
            <a:pPr marL="759143" lvl="1" indent="-457200">
              <a:buFont typeface="+mj-lt"/>
              <a:buAutoNum type="arabicPeriod"/>
            </a:pPr>
            <a:r>
              <a:rPr lang="en-IE" dirty="0" smtClean="0"/>
              <a:t>Controller</a:t>
            </a:r>
          </a:p>
          <a:p>
            <a:pPr marL="759143" lvl="1" indent="-457200">
              <a:buFont typeface="+mj-lt"/>
              <a:buAutoNum type="arabicPeriod"/>
            </a:pPr>
            <a:r>
              <a:rPr lang="en-IE" dirty="0" smtClean="0"/>
              <a:t>Views</a:t>
            </a:r>
          </a:p>
          <a:p>
            <a:pPr marL="759143" lvl="1" indent="-457200">
              <a:buFont typeface="+mj-lt"/>
              <a:buAutoNum type="arabicPeriod"/>
            </a:pPr>
            <a:r>
              <a:rPr lang="en-IE" dirty="0" smtClean="0"/>
              <a:t>Tests</a:t>
            </a:r>
            <a:endParaRPr lang="en-IE" dirty="0"/>
          </a:p>
        </p:txBody>
      </p:sp>
      <p:sp>
        <p:nvSpPr>
          <p:cNvPr id="3" name="Title 2"/>
          <p:cNvSpPr>
            <a:spLocks noGrp="1"/>
          </p:cNvSpPr>
          <p:nvPr>
            <p:ph type="title"/>
          </p:nvPr>
        </p:nvSpPr>
        <p:spPr/>
        <p:txBody>
          <a:bodyPr/>
          <a:lstStyle/>
          <a:p>
            <a:r>
              <a:rPr lang="en-IE" dirty="0" smtClean="0"/>
              <a:t>Scaffolding</a:t>
            </a:r>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5" y="5517232"/>
            <a:ext cx="568642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363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556792"/>
            <a:ext cx="8064896" cy="4032448"/>
          </a:xfrm>
        </p:spPr>
        <p:txBody>
          <a:bodyPr>
            <a:normAutofit fontScale="85000" lnSpcReduction="20000"/>
          </a:bodyPr>
          <a:lstStyle/>
          <a:p>
            <a:r>
              <a:rPr lang="en-IE" dirty="0"/>
              <a:t>Everything after the name for the scaffold are the fields for the </a:t>
            </a:r>
            <a:r>
              <a:rPr lang="en-IE" b="1" dirty="0"/>
              <a:t>database</a:t>
            </a:r>
            <a:r>
              <a:rPr lang="en-IE" dirty="0"/>
              <a:t> </a:t>
            </a:r>
            <a:r>
              <a:rPr lang="en-IE" dirty="0" smtClean="0"/>
              <a:t>table and the </a:t>
            </a:r>
            <a:r>
              <a:rPr lang="en-IE" b="1" dirty="0" smtClean="0"/>
              <a:t>attributes</a:t>
            </a:r>
            <a:r>
              <a:rPr lang="en-IE" dirty="0" smtClean="0"/>
              <a:t> </a:t>
            </a:r>
            <a:r>
              <a:rPr lang="en-IE" dirty="0"/>
              <a:t>for the </a:t>
            </a:r>
            <a:r>
              <a:rPr lang="en-IE" b="1" dirty="0"/>
              <a:t>objects</a:t>
            </a:r>
            <a:r>
              <a:rPr lang="en-IE" dirty="0"/>
              <a:t> of this </a:t>
            </a:r>
            <a:r>
              <a:rPr lang="en-IE" dirty="0" smtClean="0"/>
              <a:t>scaffold</a:t>
            </a:r>
            <a:r>
              <a:rPr lang="en-IE" dirty="0" smtClean="0"/>
              <a:t>.</a:t>
            </a:r>
          </a:p>
          <a:p>
            <a:endParaRPr lang="en-IE" dirty="0" smtClean="0"/>
          </a:p>
          <a:p>
            <a:endParaRPr lang="en-IE" dirty="0" smtClean="0"/>
          </a:p>
          <a:p>
            <a:pPr marL="0" indent="0">
              <a:buNone/>
            </a:pPr>
            <a:r>
              <a:rPr lang="en-IE" dirty="0" smtClean="0"/>
              <a:t>The above examples states: </a:t>
            </a:r>
          </a:p>
          <a:p>
            <a:r>
              <a:rPr lang="en-IE" dirty="0" smtClean="0"/>
              <a:t>The table for </a:t>
            </a:r>
            <a:r>
              <a:rPr lang="en-IE" dirty="0"/>
              <a:t>your purchase scaffold will contain a name and cost field, which are a </a:t>
            </a:r>
            <a:r>
              <a:rPr lang="en-IE" dirty="0" smtClean="0"/>
              <a:t>string and </a:t>
            </a:r>
            <a:r>
              <a:rPr lang="en-IE" dirty="0"/>
              <a:t>a float, </a:t>
            </a:r>
            <a:r>
              <a:rPr lang="en-IE" dirty="0" smtClean="0"/>
              <a:t>respectively.</a:t>
            </a:r>
          </a:p>
          <a:p>
            <a:endParaRPr lang="en-IE" dirty="0" smtClean="0"/>
          </a:p>
          <a:p>
            <a:r>
              <a:rPr lang="en-IE" dirty="0"/>
              <a:t>To create this table, the scaffold generator </a:t>
            </a:r>
            <a:r>
              <a:rPr lang="en-IE" dirty="0" smtClean="0"/>
              <a:t>generates what’s </a:t>
            </a:r>
            <a:r>
              <a:rPr lang="en-IE" dirty="0"/>
              <a:t>known as a </a:t>
            </a:r>
            <a:r>
              <a:rPr lang="en-IE" b="1" i="1" dirty="0"/>
              <a:t>migration</a:t>
            </a:r>
            <a:endParaRPr lang="en-IE" b="1" dirty="0" smtClean="0"/>
          </a:p>
        </p:txBody>
      </p:sp>
      <p:sp>
        <p:nvSpPr>
          <p:cNvPr id="3" name="Title 2"/>
          <p:cNvSpPr>
            <a:spLocks noGrp="1"/>
          </p:cNvSpPr>
          <p:nvPr>
            <p:ph type="title"/>
          </p:nvPr>
        </p:nvSpPr>
        <p:spPr/>
        <p:txBody>
          <a:bodyPr/>
          <a:lstStyle/>
          <a:p>
            <a:r>
              <a:rPr lang="en-IE" dirty="0" smtClean="0"/>
              <a:t>Scaffolding</a:t>
            </a:r>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492896"/>
            <a:ext cx="4890095" cy="548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4498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556792"/>
            <a:ext cx="8064896" cy="4032448"/>
          </a:xfrm>
        </p:spPr>
        <p:txBody>
          <a:bodyPr>
            <a:normAutofit fontScale="92500" lnSpcReduction="20000"/>
          </a:bodyPr>
          <a:lstStyle/>
          <a:p>
            <a:r>
              <a:rPr lang="en-IE" sz="2400" dirty="0" smtClean="0"/>
              <a:t>Migrations are a form of version control for </a:t>
            </a:r>
            <a:r>
              <a:rPr lang="en-IE" sz="2400" dirty="0" err="1" smtClean="0"/>
              <a:t>DBs.</a:t>
            </a:r>
            <a:r>
              <a:rPr lang="en-IE" sz="2400" dirty="0" smtClean="0"/>
              <a:t> </a:t>
            </a:r>
            <a:endParaRPr lang="en-IE" sz="2400" dirty="0"/>
          </a:p>
          <a:p>
            <a:r>
              <a:rPr lang="en-IE" sz="2400" dirty="0" smtClean="0"/>
              <a:t>Provides way to implement incremental changes to the schema of a DB.</a:t>
            </a:r>
          </a:p>
          <a:p>
            <a:r>
              <a:rPr lang="en-IE" sz="2400" dirty="0" smtClean="0"/>
              <a:t>Each migration is Time Stamped to the second. </a:t>
            </a:r>
          </a:p>
          <a:p>
            <a:endParaRPr lang="en-IE" sz="2400" dirty="0"/>
          </a:p>
          <a:p>
            <a:endParaRPr lang="en-IE" sz="2400" dirty="0" smtClean="0"/>
          </a:p>
          <a:p>
            <a:endParaRPr lang="en-IE" sz="2400" dirty="0"/>
          </a:p>
          <a:p>
            <a:endParaRPr lang="en-IE" sz="2400" dirty="0" smtClean="0"/>
          </a:p>
          <a:p>
            <a:endParaRPr lang="en-IE" sz="2400" dirty="0"/>
          </a:p>
          <a:p>
            <a:endParaRPr lang="en-IE" sz="2400" dirty="0" smtClean="0"/>
          </a:p>
          <a:p>
            <a:endParaRPr lang="en-IE" sz="2400" dirty="0"/>
          </a:p>
          <a:p>
            <a:pPr marL="109728" indent="0">
              <a:buNone/>
            </a:pPr>
            <a:r>
              <a:rPr lang="en-IE" sz="2400" dirty="0" smtClean="0"/>
              <a:t>To run migration, we type he following command: </a:t>
            </a:r>
          </a:p>
          <a:p>
            <a:endParaRPr lang="en-IE" dirty="0" smtClean="0"/>
          </a:p>
        </p:txBody>
      </p:sp>
      <p:sp>
        <p:nvSpPr>
          <p:cNvPr id="3" name="Title 2"/>
          <p:cNvSpPr>
            <a:spLocks noGrp="1"/>
          </p:cNvSpPr>
          <p:nvPr>
            <p:ph type="title"/>
          </p:nvPr>
        </p:nvSpPr>
        <p:spPr/>
        <p:txBody>
          <a:bodyPr/>
          <a:lstStyle/>
          <a:p>
            <a:r>
              <a:rPr lang="en-IE" dirty="0" smtClean="0"/>
              <a:t>Migrations</a:t>
            </a:r>
            <a:endParaRPr lang="en-IE"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288" y="2852936"/>
            <a:ext cx="4314573" cy="1556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3288" y="4425805"/>
            <a:ext cx="4314573" cy="214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288" y="5445224"/>
            <a:ext cx="4314573"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92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IE" dirty="0" smtClean="0"/>
              <a:t>REST:</a:t>
            </a:r>
          </a:p>
          <a:p>
            <a:pPr lvl="1"/>
            <a:r>
              <a:rPr lang="en-IE" dirty="0" smtClean="0"/>
              <a:t>MVC in Rails is aided by Representation State Transfer (REST). </a:t>
            </a:r>
          </a:p>
          <a:p>
            <a:pPr lvl="1"/>
            <a:endParaRPr lang="en-IE" dirty="0" smtClean="0"/>
          </a:p>
          <a:p>
            <a:pPr lvl="1"/>
            <a:r>
              <a:rPr lang="en-IE" dirty="0" smtClean="0"/>
              <a:t>REST is the convention for </a:t>
            </a:r>
            <a:r>
              <a:rPr lang="en-IE" i="1" dirty="0" smtClean="0"/>
              <a:t>routing</a:t>
            </a:r>
            <a:r>
              <a:rPr lang="en-IE" dirty="0" smtClean="0"/>
              <a:t> in Rails.</a:t>
            </a:r>
          </a:p>
          <a:p>
            <a:pPr lvl="1"/>
            <a:endParaRPr lang="en-IE" dirty="0" smtClean="0"/>
          </a:p>
          <a:p>
            <a:pPr lvl="1"/>
            <a:r>
              <a:rPr lang="en-IE" dirty="0" smtClean="0"/>
              <a:t>Routing refers to how requests are routed within the application itself. </a:t>
            </a:r>
            <a:endParaRPr lang="en-IE" dirty="0"/>
          </a:p>
        </p:txBody>
      </p:sp>
      <p:sp>
        <p:nvSpPr>
          <p:cNvPr id="3" name="Title 2"/>
          <p:cNvSpPr>
            <a:spLocks noGrp="1"/>
          </p:cNvSpPr>
          <p:nvPr>
            <p:ph type="title"/>
          </p:nvPr>
        </p:nvSpPr>
        <p:spPr/>
        <p:txBody>
          <a:bodyPr/>
          <a:lstStyle/>
          <a:p>
            <a:r>
              <a:rPr lang="en-IE" dirty="0" smtClean="0"/>
              <a:t>Terms</a:t>
            </a:r>
            <a:endParaRPr lang="en-IE" dirty="0"/>
          </a:p>
        </p:txBody>
      </p:sp>
    </p:spTree>
    <p:extLst>
      <p:ext uri="{BB962C8B-B14F-4D97-AF65-F5344CB8AC3E}">
        <p14:creationId xmlns:p14="http://schemas.microsoft.com/office/powerpoint/2010/main" val="1519011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sz="2400" dirty="0" smtClean="0"/>
              <a:t>Create new App called Week3Q2:</a:t>
            </a:r>
          </a:p>
          <a:p>
            <a:endParaRPr lang="en-IE" sz="2400" dirty="0"/>
          </a:p>
          <a:p>
            <a:endParaRPr lang="en-IE" sz="2400" dirty="0" smtClean="0"/>
          </a:p>
          <a:p>
            <a:endParaRPr lang="en-IE" sz="2400" dirty="0"/>
          </a:p>
          <a:p>
            <a:endParaRPr lang="en-IE" sz="2400" dirty="0" smtClean="0"/>
          </a:p>
          <a:p>
            <a:endParaRPr lang="en-IE" sz="2400" dirty="0" smtClean="0"/>
          </a:p>
          <a:p>
            <a:r>
              <a:rPr lang="en-IE" sz="2400" dirty="0" smtClean="0"/>
              <a:t>Edit GEM file to the one on </a:t>
            </a:r>
            <a:r>
              <a:rPr lang="en-IE" sz="2400" dirty="0" err="1" smtClean="0"/>
              <a:t>moodle</a:t>
            </a:r>
            <a:r>
              <a:rPr lang="en-IE" sz="2400" dirty="0" smtClean="0"/>
              <a:t>.</a:t>
            </a:r>
          </a:p>
          <a:p>
            <a:endParaRPr lang="en-IE" sz="2400" dirty="0"/>
          </a:p>
          <a:p>
            <a:r>
              <a:rPr lang="en-IE" sz="2400" dirty="0" smtClean="0"/>
              <a:t>Run bundle install. </a:t>
            </a:r>
          </a:p>
          <a:p>
            <a:endParaRPr lang="en-IE" dirty="0" smtClean="0"/>
          </a:p>
          <a:p>
            <a:pPr lvl="1"/>
            <a:endParaRPr lang="en-IE" dirty="0" smtClean="0"/>
          </a:p>
          <a:p>
            <a:pPr lvl="1"/>
            <a:endParaRPr lang="en-IE" dirty="0"/>
          </a:p>
        </p:txBody>
      </p:sp>
      <p:sp>
        <p:nvSpPr>
          <p:cNvPr id="3" name="Title 2"/>
          <p:cNvSpPr>
            <a:spLocks noGrp="1"/>
          </p:cNvSpPr>
          <p:nvPr>
            <p:ph type="title"/>
          </p:nvPr>
        </p:nvSpPr>
        <p:spPr/>
        <p:txBody>
          <a:bodyPr/>
          <a:lstStyle/>
          <a:p>
            <a:r>
              <a:rPr lang="en-IE" dirty="0" smtClean="0"/>
              <a:t>Blog Example – Create new App</a:t>
            </a:r>
            <a:endParaRPr lang="en-I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7" y="2204864"/>
            <a:ext cx="534352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5229200"/>
            <a:ext cx="40671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1447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Put under version control using GIT and </a:t>
            </a:r>
            <a:r>
              <a:rPr lang="en-IE" dirty="0" err="1" smtClean="0"/>
              <a:t>BitBucket</a:t>
            </a:r>
            <a:r>
              <a:rPr lang="en-IE" dirty="0" smtClean="0"/>
              <a:t>.</a:t>
            </a:r>
          </a:p>
          <a:p>
            <a:endParaRPr lang="en-IE" dirty="0"/>
          </a:p>
          <a:p>
            <a:r>
              <a:rPr lang="en-IE" dirty="0" smtClean="0"/>
              <a:t>We are going to generate some DB tables to hold both User information and Blog Post Entries. What fields to we need ?</a:t>
            </a:r>
          </a:p>
          <a:p>
            <a:pPr lvl="1"/>
            <a:endParaRPr lang="en-IE" dirty="0" smtClean="0"/>
          </a:p>
          <a:p>
            <a:pPr lvl="1"/>
            <a:endParaRPr lang="en-IE" dirty="0"/>
          </a:p>
        </p:txBody>
      </p:sp>
      <p:sp>
        <p:nvSpPr>
          <p:cNvPr id="3" name="Title 2"/>
          <p:cNvSpPr>
            <a:spLocks noGrp="1"/>
          </p:cNvSpPr>
          <p:nvPr>
            <p:ph type="title"/>
          </p:nvPr>
        </p:nvSpPr>
        <p:spPr/>
        <p:txBody>
          <a:bodyPr/>
          <a:lstStyle/>
          <a:p>
            <a:r>
              <a:rPr lang="en-IE" dirty="0" smtClean="0"/>
              <a:t>Blog Example – Model Design</a:t>
            </a:r>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1399100698"/>
              </p:ext>
            </p:extLst>
          </p:nvPr>
        </p:nvGraphicFramePr>
        <p:xfrm>
          <a:off x="1763688" y="4293096"/>
          <a:ext cx="3048000" cy="1483360"/>
        </p:xfrm>
        <a:graphic>
          <a:graphicData uri="http://schemas.openxmlformats.org/drawingml/2006/table">
            <a:tbl>
              <a:tblPr firstRow="1" bandRow="1">
                <a:tableStyleId>{5C22544A-7EE6-4342-B048-85BDC9FD1C3A}</a:tableStyleId>
              </a:tblPr>
              <a:tblGrid>
                <a:gridCol w="3048000"/>
              </a:tblGrid>
              <a:tr h="370840">
                <a:tc>
                  <a:txBody>
                    <a:bodyPr/>
                    <a:lstStyle/>
                    <a:p>
                      <a:r>
                        <a:rPr lang="en-IE" dirty="0" smtClean="0"/>
                        <a:t>Users</a:t>
                      </a:r>
                      <a:endParaRPr lang="en-IE" dirty="0"/>
                    </a:p>
                  </a:txBody>
                  <a:tcPr/>
                </a:tc>
              </a:tr>
              <a:tr h="370840">
                <a:tc>
                  <a:txBody>
                    <a:bodyPr/>
                    <a:lstStyle/>
                    <a:p>
                      <a:r>
                        <a:rPr lang="en-IE" dirty="0" err="1" smtClean="0"/>
                        <a:t>name:string</a:t>
                      </a:r>
                      <a:endParaRPr lang="en-IE" dirty="0"/>
                    </a:p>
                  </a:txBody>
                  <a:tcPr/>
                </a:tc>
              </a:tr>
              <a:tr h="370840">
                <a:tc>
                  <a:txBody>
                    <a:bodyPr/>
                    <a:lstStyle/>
                    <a:p>
                      <a:r>
                        <a:rPr lang="en-IE" dirty="0" err="1" smtClean="0"/>
                        <a:t>email:string</a:t>
                      </a:r>
                      <a:endParaRPr lang="en-IE" dirty="0"/>
                    </a:p>
                  </a:txBody>
                  <a:tcPr/>
                </a:tc>
              </a:tr>
              <a:tr h="370840">
                <a:tc>
                  <a:txBody>
                    <a:bodyPr/>
                    <a:lstStyle/>
                    <a:p>
                      <a:r>
                        <a:rPr lang="en-IE" dirty="0" err="1" smtClean="0"/>
                        <a:t>id:integer</a:t>
                      </a:r>
                      <a:endParaRPr lang="en-IE"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7522265"/>
              </p:ext>
            </p:extLst>
          </p:nvPr>
        </p:nvGraphicFramePr>
        <p:xfrm>
          <a:off x="5076056" y="4293096"/>
          <a:ext cx="3048000" cy="1854200"/>
        </p:xfrm>
        <a:graphic>
          <a:graphicData uri="http://schemas.openxmlformats.org/drawingml/2006/table">
            <a:tbl>
              <a:tblPr firstRow="1" bandRow="1">
                <a:tableStyleId>{5C22544A-7EE6-4342-B048-85BDC9FD1C3A}</a:tableStyleId>
              </a:tblPr>
              <a:tblGrid>
                <a:gridCol w="3048000"/>
              </a:tblGrid>
              <a:tr h="370840">
                <a:tc>
                  <a:txBody>
                    <a:bodyPr/>
                    <a:lstStyle/>
                    <a:p>
                      <a:r>
                        <a:rPr lang="en-IE" dirty="0" smtClean="0"/>
                        <a:t>Blogpost</a:t>
                      </a:r>
                      <a:endParaRPr lang="en-IE" dirty="0"/>
                    </a:p>
                  </a:txBody>
                  <a:tcPr/>
                </a:tc>
              </a:tr>
              <a:tr h="370840">
                <a:tc>
                  <a:txBody>
                    <a:bodyPr/>
                    <a:lstStyle/>
                    <a:p>
                      <a:r>
                        <a:rPr lang="en-IE" dirty="0" err="1" smtClean="0"/>
                        <a:t>content:text</a:t>
                      </a:r>
                      <a:endParaRPr lang="en-IE" dirty="0"/>
                    </a:p>
                  </a:txBody>
                  <a:tcPr/>
                </a:tc>
              </a:tr>
              <a:tr h="370840">
                <a:tc>
                  <a:txBody>
                    <a:bodyPr/>
                    <a:lstStyle/>
                    <a:p>
                      <a:r>
                        <a:rPr lang="en-IE" dirty="0" err="1" smtClean="0"/>
                        <a:t>user_id:integer</a:t>
                      </a:r>
                      <a:endParaRPr lang="en-IE" dirty="0"/>
                    </a:p>
                  </a:txBody>
                  <a:tcPr/>
                </a:tc>
              </a:tr>
              <a:tr h="370840">
                <a:tc>
                  <a:txBody>
                    <a:bodyPr/>
                    <a:lstStyle/>
                    <a:p>
                      <a:r>
                        <a:rPr lang="en-IE" dirty="0" err="1" smtClean="0"/>
                        <a:t>id:integer</a:t>
                      </a:r>
                      <a:endParaRPr lang="en-IE" dirty="0"/>
                    </a:p>
                  </a:txBody>
                  <a:tcPr/>
                </a:tc>
              </a:tr>
              <a:tr h="370840">
                <a:tc>
                  <a:txBody>
                    <a:bodyPr/>
                    <a:lstStyle/>
                    <a:p>
                      <a:endParaRPr lang="en-IE" dirty="0"/>
                    </a:p>
                  </a:txBody>
                  <a:tcPr/>
                </a:tc>
              </a:tr>
            </a:tbl>
          </a:graphicData>
        </a:graphic>
      </p:graphicFrame>
    </p:spTree>
    <p:extLst>
      <p:ext uri="{BB962C8B-B14F-4D97-AF65-F5344CB8AC3E}">
        <p14:creationId xmlns:p14="http://schemas.microsoft.com/office/powerpoint/2010/main" val="397488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Use Scaffolding to create the Users database, </a:t>
            </a:r>
            <a:r>
              <a:rPr lang="en-IE" b="1" dirty="0" smtClean="0"/>
              <a:t>Controller</a:t>
            </a:r>
            <a:r>
              <a:rPr lang="en-IE" dirty="0" smtClean="0"/>
              <a:t>, </a:t>
            </a:r>
            <a:r>
              <a:rPr lang="en-IE" b="1" dirty="0" smtClean="0"/>
              <a:t>View</a:t>
            </a:r>
            <a:r>
              <a:rPr lang="en-IE" dirty="0" smtClean="0"/>
              <a:t> and Users </a:t>
            </a:r>
            <a:r>
              <a:rPr lang="en-IE" b="1" dirty="0" smtClean="0"/>
              <a:t>Model</a:t>
            </a:r>
            <a:r>
              <a:rPr lang="en-IE" dirty="0" smtClean="0"/>
              <a:t>.</a:t>
            </a:r>
          </a:p>
          <a:p>
            <a:endParaRPr lang="en-IE" dirty="0"/>
          </a:p>
          <a:p>
            <a:pPr lvl="1"/>
            <a:endParaRPr lang="en-IE" dirty="0" smtClean="0"/>
          </a:p>
          <a:p>
            <a:pPr lvl="1"/>
            <a:endParaRPr lang="en-IE" dirty="0"/>
          </a:p>
        </p:txBody>
      </p:sp>
      <p:sp>
        <p:nvSpPr>
          <p:cNvPr id="3" name="Title 2"/>
          <p:cNvSpPr>
            <a:spLocks noGrp="1"/>
          </p:cNvSpPr>
          <p:nvPr>
            <p:ph type="title"/>
          </p:nvPr>
        </p:nvSpPr>
        <p:spPr/>
        <p:txBody>
          <a:bodyPr/>
          <a:lstStyle/>
          <a:p>
            <a:r>
              <a:rPr lang="en-IE" dirty="0" smtClean="0"/>
              <a:t>Blog Example - Scaffolding</a:t>
            </a:r>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3405990822"/>
              </p:ext>
            </p:extLst>
          </p:nvPr>
        </p:nvGraphicFramePr>
        <p:xfrm>
          <a:off x="3275856" y="4365104"/>
          <a:ext cx="3048000" cy="1473200"/>
        </p:xfrm>
        <a:graphic>
          <a:graphicData uri="http://schemas.openxmlformats.org/drawingml/2006/table">
            <a:tbl>
              <a:tblPr firstRow="1" bandRow="1">
                <a:tableStyleId>{5C22544A-7EE6-4342-B048-85BDC9FD1C3A}</a:tableStyleId>
              </a:tblPr>
              <a:tblGrid>
                <a:gridCol w="3048000"/>
              </a:tblGrid>
              <a:tr h="370840">
                <a:tc>
                  <a:txBody>
                    <a:bodyPr/>
                    <a:lstStyle/>
                    <a:p>
                      <a:r>
                        <a:rPr lang="en-IE" dirty="0" smtClean="0"/>
                        <a:t>Users</a:t>
                      </a:r>
                      <a:endParaRPr lang="en-IE" dirty="0"/>
                    </a:p>
                  </a:txBody>
                  <a:tcPr/>
                </a:tc>
              </a:tr>
              <a:tr h="370840">
                <a:tc>
                  <a:txBody>
                    <a:bodyPr/>
                    <a:lstStyle/>
                    <a:p>
                      <a:r>
                        <a:rPr lang="en-IE" dirty="0" err="1" smtClean="0"/>
                        <a:t>name:string</a:t>
                      </a:r>
                      <a:endParaRPr lang="en-IE" dirty="0"/>
                    </a:p>
                  </a:txBody>
                  <a:tcPr/>
                </a:tc>
              </a:tr>
              <a:tr h="338440">
                <a:tc>
                  <a:txBody>
                    <a:bodyPr/>
                    <a:lstStyle/>
                    <a:p>
                      <a:r>
                        <a:rPr lang="en-IE" dirty="0" err="1" smtClean="0"/>
                        <a:t>email:string</a:t>
                      </a:r>
                      <a:endParaRPr lang="en-IE" dirty="0"/>
                    </a:p>
                  </a:txBody>
                  <a:tcPr/>
                </a:tc>
              </a:tr>
              <a:tr h="338440">
                <a:tc>
                  <a:txBody>
                    <a:bodyPr/>
                    <a:lstStyle/>
                    <a:p>
                      <a:r>
                        <a:rPr lang="en-IE" dirty="0" err="1" smtClean="0"/>
                        <a:t>id:integer</a:t>
                      </a:r>
                      <a:endParaRPr lang="en-IE" dirty="0"/>
                    </a:p>
                  </a:txBody>
                  <a:tcPr/>
                </a:tc>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736813"/>
            <a:ext cx="7789862" cy="115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7603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E" dirty="0"/>
          </a:p>
          <a:p>
            <a:pPr lvl="1"/>
            <a:endParaRPr lang="en-IE" dirty="0" smtClean="0"/>
          </a:p>
          <a:p>
            <a:pPr lvl="1"/>
            <a:endParaRPr lang="en-IE" dirty="0"/>
          </a:p>
        </p:txBody>
      </p:sp>
      <p:sp>
        <p:nvSpPr>
          <p:cNvPr id="3" name="Title 2"/>
          <p:cNvSpPr>
            <a:spLocks noGrp="1"/>
          </p:cNvSpPr>
          <p:nvPr>
            <p:ph type="title"/>
          </p:nvPr>
        </p:nvSpPr>
        <p:spPr/>
        <p:txBody>
          <a:bodyPr/>
          <a:lstStyle/>
          <a:p>
            <a:r>
              <a:rPr lang="en-IE" dirty="0" smtClean="0"/>
              <a:t>Blog Example – Output</a:t>
            </a:r>
            <a:endParaRPr lang="en-IE"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1328738"/>
            <a:ext cx="3722340" cy="5004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009900" y="2708920"/>
            <a:ext cx="3722340" cy="2160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2989188" y="3815292"/>
            <a:ext cx="3722340" cy="2160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3009900" y="4509120"/>
            <a:ext cx="3722340" cy="2160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194809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Migration file can be found under: </a:t>
            </a:r>
            <a:r>
              <a:rPr lang="en-IE" dirty="0" err="1" smtClean="0"/>
              <a:t>db</a:t>
            </a:r>
            <a:r>
              <a:rPr lang="en-IE" dirty="0" smtClean="0"/>
              <a:t>\migrate.</a:t>
            </a:r>
          </a:p>
          <a:p>
            <a:endParaRPr lang="en-IE" dirty="0"/>
          </a:p>
          <a:p>
            <a:endParaRPr lang="en-IE" dirty="0" smtClean="0"/>
          </a:p>
          <a:p>
            <a:endParaRPr lang="en-IE" dirty="0"/>
          </a:p>
          <a:p>
            <a:r>
              <a:rPr lang="en-IE" dirty="0" smtClean="0"/>
              <a:t>Need to use rake </a:t>
            </a:r>
            <a:r>
              <a:rPr lang="en-IE" dirty="0" err="1" smtClean="0"/>
              <a:t>db:migrate</a:t>
            </a:r>
            <a:r>
              <a:rPr lang="en-IE" dirty="0" smtClean="0"/>
              <a:t> command to </a:t>
            </a:r>
            <a:r>
              <a:rPr lang="en-IE" dirty="0" err="1" smtClean="0"/>
              <a:t>creaete</a:t>
            </a:r>
            <a:r>
              <a:rPr lang="en-IE" dirty="0" smtClean="0"/>
              <a:t> model in db.</a:t>
            </a:r>
          </a:p>
          <a:p>
            <a:pPr lvl="1"/>
            <a:endParaRPr lang="en-IE" dirty="0"/>
          </a:p>
        </p:txBody>
      </p:sp>
      <p:sp>
        <p:nvSpPr>
          <p:cNvPr id="3" name="Title 2"/>
          <p:cNvSpPr>
            <a:spLocks noGrp="1"/>
          </p:cNvSpPr>
          <p:nvPr>
            <p:ph type="title"/>
          </p:nvPr>
        </p:nvSpPr>
        <p:spPr/>
        <p:txBody>
          <a:bodyPr/>
          <a:lstStyle/>
          <a:p>
            <a:r>
              <a:rPr lang="en-IE" dirty="0" smtClean="0"/>
              <a:t>Blog Example – Migration File</a:t>
            </a:r>
            <a:endParaRPr lang="en-I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348880"/>
            <a:ext cx="3631282" cy="1367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911" y="4941168"/>
            <a:ext cx="5946228"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4647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Check App runs as expected. </a:t>
            </a:r>
          </a:p>
          <a:p>
            <a:endParaRPr lang="en-IE" dirty="0"/>
          </a:p>
          <a:p>
            <a:endParaRPr lang="en-IE" dirty="0" smtClean="0"/>
          </a:p>
          <a:p>
            <a:endParaRPr lang="en-IE" dirty="0" smtClean="0"/>
          </a:p>
          <a:p>
            <a:endParaRPr lang="en-IE" dirty="0"/>
          </a:p>
          <a:p>
            <a:endParaRPr lang="en-IE" dirty="0" smtClean="0"/>
          </a:p>
          <a:p>
            <a:endParaRPr lang="en-IE" dirty="0"/>
          </a:p>
          <a:p>
            <a:pPr lvl="1"/>
            <a:endParaRPr lang="en-IE" dirty="0"/>
          </a:p>
        </p:txBody>
      </p:sp>
      <p:sp>
        <p:nvSpPr>
          <p:cNvPr id="3" name="Title 2"/>
          <p:cNvSpPr>
            <a:spLocks noGrp="1"/>
          </p:cNvSpPr>
          <p:nvPr>
            <p:ph type="title"/>
          </p:nvPr>
        </p:nvSpPr>
        <p:spPr/>
        <p:txBody>
          <a:bodyPr/>
          <a:lstStyle/>
          <a:p>
            <a:r>
              <a:rPr lang="en-IE" dirty="0" smtClean="0"/>
              <a:t>Blog Example – Run APP</a:t>
            </a:r>
            <a:endParaRPr lang="en-IE"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988840"/>
            <a:ext cx="47053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115" y="3143342"/>
            <a:ext cx="2922446"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6294" y="3143342"/>
            <a:ext cx="548640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812360" y="3143342"/>
            <a:ext cx="648072" cy="35766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406587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E" dirty="0" smtClean="0"/>
          </a:p>
          <a:p>
            <a:endParaRPr lang="en-IE" dirty="0"/>
          </a:p>
          <a:p>
            <a:endParaRPr lang="en-IE" dirty="0" smtClean="0"/>
          </a:p>
          <a:p>
            <a:endParaRPr lang="en-IE" dirty="0" smtClean="0"/>
          </a:p>
          <a:p>
            <a:endParaRPr lang="en-IE" dirty="0"/>
          </a:p>
          <a:p>
            <a:endParaRPr lang="en-IE" dirty="0" smtClean="0"/>
          </a:p>
          <a:p>
            <a:endParaRPr lang="en-IE" dirty="0"/>
          </a:p>
          <a:p>
            <a:pPr lvl="1"/>
            <a:endParaRPr lang="en-IE" dirty="0"/>
          </a:p>
        </p:txBody>
      </p:sp>
      <p:sp>
        <p:nvSpPr>
          <p:cNvPr id="3" name="Title 2"/>
          <p:cNvSpPr>
            <a:spLocks noGrp="1"/>
          </p:cNvSpPr>
          <p:nvPr>
            <p:ph type="title"/>
          </p:nvPr>
        </p:nvSpPr>
        <p:spPr/>
        <p:txBody>
          <a:bodyPr/>
          <a:lstStyle/>
          <a:p>
            <a:r>
              <a:rPr lang="en-IE" dirty="0" smtClean="0"/>
              <a:t>Blog Example – MVC Overview</a:t>
            </a:r>
            <a:endParaRPr lang="en-IE" dirty="0"/>
          </a:p>
        </p:txBody>
      </p:sp>
      <p:pic>
        <p:nvPicPr>
          <p:cNvPr id="6146" name="Picture 2" descr="C:\Users\jmdharkness\Pictures\MVC for User 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470" y="1399891"/>
            <a:ext cx="4190954" cy="43333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4323" y="6611779"/>
            <a:ext cx="3168352" cy="246221"/>
          </a:xfrm>
          <a:prstGeom prst="rect">
            <a:avLst/>
          </a:prstGeom>
        </p:spPr>
        <p:txBody>
          <a:bodyPr wrap="square">
            <a:spAutoFit/>
          </a:bodyPr>
          <a:lstStyle/>
          <a:p>
            <a:r>
              <a:rPr lang="en-IE" sz="1000" dirty="0"/>
              <a:t>https://www.railstutorial.org/book/toy_app</a:t>
            </a:r>
          </a:p>
        </p:txBody>
      </p:sp>
    </p:spTree>
    <p:extLst>
      <p:ext uri="{BB962C8B-B14F-4D97-AF65-F5344CB8AC3E}">
        <p14:creationId xmlns:p14="http://schemas.microsoft.com/office/powerpoint/2010/main" val="4175815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Routes file adds new Resource </a:t>
            </a:r>
            <a:r>
              <a:rPr lang="en-IE" b="1" dirty="0" smtClean="0"/>
              <a:t>users.</a:t>
            </a:r>
            <a:endParaRPr lang="en-IE" dirty="0" smtClean="0"/>
          </a:p>
          <a:p>
            <a:endParaRPr lang="en-IE" dirty="0"/>
          </a:p>
          <a:p>
            <a:endParaRPr lang="en-IE" dirty="0" smtClean="0"/>
          </a:p>
          <a:p>
            <a:endParaRPr lang="en-IE" dirty="0" smtClean="0"/>
          </a:p>
          <a:p>
            <a:endParaRPr lang="en-IE" dirty="0"/>
          </a:p>
          <a:p>
            <a:endParaRPr lang="en-IE" dirty="0" smtClean="0"/>
          </a:p>
          <a:p>
            <a:endParaRPr lang="en-IE" dirty="0"/>
          </a:p>
          <a:p>
            <a:pPr lvl="1"/>
            <a:endParaRPr lang="en-IE" dirty="0"/>
          </a:p>
        </p:txBody>
      </p:sp>
      <p:sp>
        <p:nvSpPr>
          <p:cNvPr id="3" name="Title 2"/>
          <p:cNvSpPr>
            <a:spLocks noGrp="1"/>
          </p:cNvSpPr>
          <p:nvPr>
            <p:ph type="title"/>
          </p:nvPr>
        </p:nvSpPr>
        <p:spPr/>
        <p:txBody>
          <a:bodyPr/>
          <a:lstStyle/>
          <a:p>
            <a:r>
              <a:rPr lang="en-IE" dirty="0" smtClean="0"/>
              <a:t>Blog Example – </a:t>
            </a:r>
            <a:r>
              <a:rPr lang="en-IE" dirty="0" err="1" smtClean="0"/>
              <a:t>Routes.rb</a:t>
            </a:r>
            <a:endParaRPr lang="en-IE"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060848"/>
            <a:ext cx="510540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7029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E" dirty="0"/>
          </a:p>
          <a:p>
            <a:endParaRPr lang="en-IE" dirty="0" smtClean="0"/>
          </a:p>
          <a:p>
            <a:endParaRPr lang="en-IE" dirty="0" smtClean="0"/>
          </a:p>
          <a:p>
            <a:endParaRPr lang="en-IE" dirty="0"/>
          </a:p>
          <a:p>
            <a:endParaRPr lang="en-IE" dirty="0" smtClean="0"/>
          </a:p>
          <a:p>
            <a:endParaRPr lang="en-IE" dirty="0"/>
          </a:p>
          <a:p>
            <a:pPr lvl="1"/>
            <a:endParaRPr lang="en-IE" dirty="0"/>
          </a:p>
        </p:txBody>
      </p:sp>
      <p:sp>
        <p:nvSpPr>
          <p:cNvPr id="3" name="Title 2"/>
          <p:cNvSpPr>
            <a:spLocks noGrp="1"/>
          </p:cNvSpPr>
          <p:nvPr>
            <p:ph type="title"/>
          </p:nvPr>
        </p:nvSpPr>
        <p:spPr/>
        <p:txBody>
          <a:bodyPr/>
          <a:lstStyle/>
          <a:p>
            <a:r>
              <a:rPr lang="en-IE" dirty="0" smtClean="0"/>
              <a:t>Blog Example – User Controller</a:t>
            </a:r>
            <a:endParaRPr lang="en-I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40" y="1247488"/>
            <a:ext cx="4766579" cy="264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470" y="1247488"/>
            <a:ext cx="5080577"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2915816" y="1247488"/>
            <a:ext cx="864096" cy="1788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6804248" y="1247488"/>
            <a:ext cx="648072" cy="2856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293095"/>
            <a:ext cx="7281267" cy="191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3318992" y="4293094"/>
            <a:ext cx="648072" cy="14282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TextBox 3"/>
          <p:cNvSpPr txBox="1"/>
          <p:nvPr/>
        </p:nvSpPr>
        <p:spPr>
          <a:xfrm>
            <a:off x="2365123" y="2663022"/>
            <a:ext cx="1308371" cy="369332"/>
          </a:xfrm>
          <a:prstGeom prst="rect">
            <a:avLst/>
          </a:prstGeom>
          <a:noFill/>
        </p:spPr>
        <p:txBody>
          <a:bodyPr wrap="none" rtlCol="0">
            <a:spAutoFit/>
          </a:bodyPr>
          <a:lstStyle/>
          <a:p>
            <a:r>
              <a:rPr lang="en-IE" dirty="0" smtClean="0">
                <a:solidFill>
                  <a:srgbClr val="00B050"/>
                </a:solidFill>
              </a:rPr>
              <a:t>Controller</a:t>
            </a:r>
            <a:endParaRPr lang="en-IE" dirty="0">
              <a:solidFill>
                <a:srgbClr val="00B050"/>
              </a:solidFill>
            </a:endParaRPr>
          </a:p>
        </p:txBody>
      </p:sp>
      <p:sp>
        <p:nvSpPr>
          <p:cNvPr id="15" name="TextBox 14"/>
          <p:cNvSpPr txBox="1"/>
          <p:nvPr/>
        </p:nvSpPr>
        <p:spPr>
          <a:xfrm>
            <a:off x="6972572" y="2060164"/>
            <a:ext cx="865943" cy="369332"/>
          </a:xfrm>
          <a:prstGeom prst="rect">
            <a:avLst/>
          </a:prstGeom>
          <a:noFill/>
        </p:spPr>
        <p:txBody>
          <a:bodyPr wrap="none" rtlCol="0">
            <a:spAutoFit/>
          </a:bodyPr>
          <a:lstStyle/>
          <a:p>
            <a:r>
              <a:rPr lang="en-IE" dirty="0" smtClean="0">
                <a:solidFill>
                  <a:srgbClr val="00B050"/>
                </a:solidFill>
              </a:rPr>
              <a:t>Model</a:t>
            </a:r>
            <a:endParaRPr lang="en-IE" dirty="0">
              <a:solidFill>
                <a:srgbClr val="00B050"/>
              </a:solidFill>
            </a:endParaRPr>
          </a:p>
        </p:txBody>
      </p:sp>
      <p:sp>
        <p:nvSpPr>
          <p:cNvPr id="16" name="TextBox 15"/>
          <p:cNvSpPr txBox="1"/>
          <p:nvPr/>
        </p:nvSpPr>
        <p:spPr>
          <a:xfrm>
            <a:off x="6371276" y="4653136"/>
            <a:ext cx="708848" cy="369332"/>
          </a:xfrm>
          <a:prstGeom prst="rect">
            <a:avLst/>
          </a:prstGeom>
          <a:noFill/>
        </p:spPr>
        <p:txBody>
          <a:bodyPr wrap="none" rtlCol="0">
            <a:spAutoFit/>
          </a:bodyPr>
          <a:lstStyle/>
          <a:p>
            <a:r>
              <a:rPr lang="en-IE" dirty="0" smtClean="0">
                <a:solidFill>
                  <a:srgbClr val="00B050"/>
                </a:solidFill>
              </a:rPr>
              <a:t>View</a:t>
            </a:r>
            <a:endParaRPr lang="en-IE" dirty="0">
              <a:solidFill>
                <a:srgbClr val="00B050"/>
              </a:solidFill>
            </a:endParaRPr>
          </a:p>
        </p:txBody>
      </p:sp>
      <p:sp>
        <p:nvSpPr>
          <p:cNvPr id="17" name="TextBox 16"/>
          <p:cNvSpPr txBox="1"/>
          <p:nvPr/>
        </p:nvSpPr>
        <p:spPr>
          <a:xfrm>
            <a:off x="3673494" y="6251805"/>
            <a:ext cx="3292889" cy="369332"/>
          </a:xfrm>
          <a:prstGeom prst="rect">
            <a:avLst/>
          </a:prstGeom>
          <a:noFill/>
        </p:spPr>
        <p:txBody>
          <a:bodyPr wrap="none" rtlCol="0">
            <a:spAutoFit/>
          </a:bodyPr>
          <a:lstStyle/>
          <a:p>
            <a:r>
              <a:rPr lang="en-IE" b="1" dirty="0" smtClean="0"/>
              <a:t>views\users\</a:t>
            </a:r>
            <a:r>
              <a:rPr lang="en-IE" b="1" dirty="0" err="1" smtClean="0"/>
              <a:t>index.html.erb</a:t>
            </a:r>
            <a:endParaRPr lang="en-IE" b="1" dirty="0"/>
          </a:p>
        </p:txBody>
      </p:sp>
    </p:spTree>
    <p:extLst>
      <p:ext uri="{BB962C8B-B14F-4D97-AF65-F5344CB8AC3E}">
        <p14:creationId xmlns:p14="http://schemas.microsoft.com/office/powerpoint/2010/main" val="2572881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Use Scaffolding to create the Blog table, </a:t>
            </a:r>
            <a:r>
              <a:rPr lang="en-IE" b="1" dirty="0" smtClean="0"/>
              <a:t>Controller</a:t>
            </a:r>
            <a:r>
              <a:rPr lang="en-IE" dirty="0" smtClean="0"/>
              <a:t>, </a:t>
            </a:r>
            <a:r>
              <a:rPr lang="en-IE" b="1" dirty="0" smtClean="0"/>
              <a:t>View</a:t>
            </a:r>
            <a:r>
              <a:rPr lang="en-IE" dirty="0" smtClean="0"/>
              <a:t> and Users </a:t>
            </a:r>
            <a:r>
              <a:rPr lang="en-IE" b="1" dirty="0" smtClean="0"/>
              <a:t>Model</a:t>
            </a:r>
            <a:r>
              <a:rPr lang="en-IE" dirty="0" smtClean="0"/>
              <a:t>.</a:t>
            </a:r>
          </a:p>
          <a:p>
            <a:endParaRPr lang="en-IE" dirty="0"/>
          </a:p>
          <a:p>
            <a:pPr lvl="1"/>
            <a:endParaRPr lang="en-IE" dirty="0" smtClean="0"/>
          </a:p>
          <a:p>
            <a:pPr lvl="1"/>
            <a:endParaRPr lang="en-IE" dirty="0"/>
          </a:p>
        </p:txBody>
      </p:sp>
      <p:sp>
        <p:nvSpPr>
          <p:cNvPr id="3" name="Title 2"/>
          <p:cNvSpPr>
            <a:spLocks noGrp="1"/>
          </p:cNvSpPr>
          <p:nvPr>
            <p:ph type="title"/>
          </p:nvPr>
        </p:nvSpPr>
        <p:spPr/>
        <p:txBody>
          <a:bodyPr/>
          <a:lstStyle/>
          <a:p>
            <a:r>
              <a:rPr lang="en-IE" dirty="0" smtClean="0"/>
              <a:t>Blog Example - Blog</a:t>
            </a:r>
            <a:endParaRPr lang="en-IE" dirty="0"/>
          </a:p>
        </p:txBody>
      </p:sp>
      <p:graphicFrame>
        <p:nvGraphicFramePr>
          <p:cNvPr id="6" name="Table 5"/>
          <p:cNvGraphicFramePr>
            <a:graphicFrameLocks noGrp="1"/>
          </p:cNvGraphicFramePr>
          <p:nvPr>
            <p:extLst>
              <p:ext uri="{D42A27DB-BD31-4B8C-83A1-F6EECF244321}">
                <p14:modId xmlns:p14="http://schemas.microsoft.com/office/powerpoint/2010/main" val="160262454"/>
              </p:ext>
            </p:extLst>
          </p:nvPr>
        </p:nvGraphicFramePr>
        <p:xfrm>
          <a:off x="3419872" y="4365104"/>
          <a:ext cx="3048000" cy="1854200"/>
        </p:xfrm>
        <a:graphic>
          <a:graphicData uri="http://schemas.openxmlformats.org/drawingml/2006/table">
            <a:tbl>
              <a:tblPr firstRow="1" bandRow="1">
                <a:tableStyleId>{5C22544A-7EE6-4342-B048-85BDC9FD1C3A}</a:tableStyleId>
              </a:tblPr>
              <a:tblGrid>
                <a:gridCol w="3048000"/>
              </a:tblGrid>
              <a:tr h="370840">
                <a:tc>
                  <a:txBody>
                    <a:bodyPr/>
                    <a:lstStyle/>
                    <a:p>
                      <a:r>
                        <a:rPr lang="en-IE" dirty="0" smtClean="0"/>
                        <a:t>Blogpost</a:t>
                      </a:r>
                      <a:endParaRPr lang="en-IE" dirty="0"/>
                    </a:p>
                  </a:txBody>
                  <a:tcPr/>
                </a:tc>
              </a:tr>
              <a:tr h="370840">
                <a:tc>
                  <a:txBody>
                    <a:bodyPr/>
                    <a:lstStyle/>
                    <a:p>
                      <a:r>
                        <a:rPr lang="en-IE" dirty="0" err="1" smtClean="0"/>
                        <a:t>content:text</a:t>
                      </a:r>
                      <a:endParaRPr lang="en-IE" dirty="0"/>
                    </a:p>
                  </a:txBody>
                  <a:tcPr/>
                </a:tc>
              </a:tr>
              <a:tr h="370840">
                <a:tc>
                  <a:txBody>
                    <a:bodyPr/>
                    <a:lstStyle/>
                    <a:p>
                      <a:r>
                        <a:rPr lang="en-IE" dirty="0" err="1" smtClean="0"/>
                        <a:t>user_id:integer</a:t>
                      </a:r>
                      <a:endParaRPr lang="en-IE" dirty="0"/>
                    </a:p>
                  </a:txBody>
                  <a:tcPr/>
                </a:tc>
              </a:tr>
              <a:tr h="370840">
                <a:tc>
                  <a:txBody>
                    <a:bodyPr/>
                    <a:lstStyle/>
                    <a:p>
                      <a:r>
                        <a:rPr lang="en-IE" dirty="0" err="1" smtClean="0"/>
                        <a:t>id:integer</a:t>
                      </a:r>
                      <a:endParaRPr lang="en-IE" dirty="0"/>
                    </a:p>
                  </a:txBody>
                  <a:tcPr/>
                </a:tc>
              </a:tr>
              <a:tr h="370840">
                <a:tc>
                  <a:txBody>
                    <a:bodyPr/>
                    <a:lstStyle/>
                    <a:p>
                      <a:endParaRPr lang="en-IE" dirty="0"/>
                    </a:p>
                  </a:txBody>
                  <a:tcPr/>
                </a:tc>
              </a:tr>
            </a:tbl>
          </a:graphicData>
        </a:graphic>
      </p:graphicFrame>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2636912"/>
            <a:ext cx="66675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541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dirty="0"/>
              <a:t>Is a directory for static assets of the application, such as JavaScript, Images, CSS etc..</a:t>
            </a:r>
          </a:p>
        </p:txBody>
      </p:sp>
      <p:sp>
        <p:nvSpPr>
          <p:cNvPr id="3" name="Title 2"/>
          <p:cNvSpPr>
            <a:spLocks noGrp="1"/>
          </p:cNvSpPr>
          <p:nvPr>
            <p:ph type="title"/>
          </p:nvPr>
        </p:nvSpPr>
        <p:spPr/>
        <p:txBody>
          <a:bodyPr/>
          <a:lstStyle/>
          <a:p>
            <a:r>
              <a:rPr lang="en-IE" dirty="0" smtClean="0"/>
              <a:t>Assets</a:t>
            </a:r>
            <a:endParaRPr lang="en-IE" dirty="0"/>
          </a:p>
        </p:txBody>
      </p:sp>
    </p:spTree>
    <p:extLst>
      <p:ext uri="{BB962C8B-B14F-4D97-AF65-F5344CB8AC3E}">
        <p14:creationId xmlns:p14="http://schemas.microsoft.com/office/powerpoint/2010/main" val="3959087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New Migration file can be found under: </a:t>
            </a:r>
            <a:r>
              <a:rPr lang="en-IE" dirty="0" err="1" smtClean="0"/>
              <a:t>db</a:t>
            </a:r>
            <a:r>
              <a:rPr lang="en-IE" dirty="0" smtClean="0"/>
              <a:t>\migrate.</a:t>
            </a:r>
          </a:p>
          <a:p>
            <a:endParaRPr lang="en-IE" dirty="0"/>
          </a:p>
          <a:p>
            <a:endParaRPr lang="en-IE" dirty="0" smtClean="0"/>
          </a:p>
          <a:p>
            <a:endParaRPr lang="en-IE" dirty="0"/>
          </a:p>
          <a:p>
            <a:endParaRPr lang="en-IE" dirty="0" smtClean="0"/>
          </a:p>
          <a:p>
            <a:r>
              <a:rPr lang="en-IE" dirty="0" smtClean="0"/>
              <a:t>Need to use rake </a:t>
            </a:r>
            <a:r>
              <a:rPr lang="en-IE" dirty="0" err="1" smtClean="0"/>
              <a:t>db:migrate</a:t>
            </a:r>
            <a:r>
              <a:rPr lang="en-IE" dirty="0" smtClean="0"/>
              <a:t> command to create model in db.</a:t>
            </a:r>
          </a:p>
          <a:p>
            <a:pPr lvl="1"/>
            <a:endParaRPr lang="en-IE" dirty="0"/>
          </a:p>
        </p:txBody>
      </p:sp>
      <p:sp>
        <p:nvSpPr>
          <p:cNvPr id="3" name="Title 2"/>
          <p:cNvSpPr>
            <a:spLocks noGrp="1"/>
          </p:cNvSpPr>
          <p:nvPr>
            <p:ph type="title"/>
          </p:nvPr>
        </p:nvSpPr>
        <p:spPr/>
        <p:txBody>
          <a:bodyPr/>
          <a:lstStyle/>
          <a:p>
            <a:r>
              <a:rPr lang="en-IE" dirty="0" smtClean="0"/>
              <a:t>Blog Example – Migration File</a:t>
            </a:r>
            <a:endParaRPr lang="en-IE"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420888"/>
            <a:ext cx="3096344" cy="173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5157192"/>
            <a:ext cx="56388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09586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As before, there is a new Resource in the </a:t>
            </a:r>
            <a:r>
              <a:rPr lang="en-IE" dirty="0" err="1" smtClean="0"/>
              <a:t>Routes.rb</a:t>
            </a:r>
            <a:r>
              <a:rPr lang="en-IE" dirty="0" smtClean="0"/>
              <a:t> file:</a:t>
            </a:r>
          </a:p>
          <a:p>
            <a:endParaRPr lang="en-IE" dirty="0"/>
          </a:p>
          <a:p>
            <a:endParaRPr lang="en-IE" dirty="0" smtClean="0"/>
          </a:p>
          <a:p>
            <a:endParaRPr lang="en-IE" dirty="0" smtClean="0"/>
          </a:p>
          <a:p>
            <a:endParaRPr lang="en-IE" dirty="0"/>
          </a:p>
          <a:p>
            <a:endParaRPr lang="en-IE" dirty="0" smtClean="0"/>
          </a:p>
          <a:p>
            <a:endParaRPr lang="en-IE" dirty="0"/>
          </a:p>
          <a:p>
            <a:pPr lvl="1"/>
            <a:endParaRPr lang="en-IE" dirty="0"/>
          </a:p>
        </p:txBody>
      </p:sp>
      <p:sp>
        <p:nvSpPr>
          <p:cNvPr id="3" name="Title 2"/>
          <p:cNvSpPr>
            <a:spLocks noGrp="1"/>
          </p:cNvSpPr>
          <p:nvPr>
            <p:ph type="title"/>
          </p:nvPr>
        </p:nvSpPr>
        <p:spPr/>
        <p:txBody>
          <a:bodyPr/>
          <a:lstStyle/>
          <a:p>
            <a:r>
              <a:rPr lang="en-IE" dirty="0" smtClean="0"/>
              <a:t>Blog Example – </a:t>
            </a:r>
            <a:r>
              <a:rPr lang="en-IE" dirty="0" err="1" smtClean="0"/>
              <a:t>Routes.rb</a:t>
            </a:r>
            <a:endParaRPr lang="en-IE"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2564904"/>
            <a:ext cx="674370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6193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E" dirty="0" smtClean="0"/>
              <a:t>We can set some validations across the data if we want. For example, what if we wanted to limit how big a post could be?</a:t>
            </a:r>
          </a:p>
          <a:p>
            <a:endParaRPr lang="en-IE" dirty="0"/>
          </a:p>
          <a:p>
            <a:r>
              <a:rPr lang="en-IE" dirty="0" smtClean="0"/>
              <a:t>In the </a:t>
            </a:r>
            <a:r>
              <a:rPr lang="en-IE" dirty="0" err="1" smtClean="0"/>
              <a:t>Blog.rb</a:t>
            </a:r>
            <a:r>
              <a:rPr lang="en-IE" dirty="0" smtClean="0"/>
              <a:t> file, we could add something like this:</a:t>
            </a:r>
          </a:p>
          <a:p>
            <a:endParaRPr lang="en-IE" dirty="0" smtClean="0"/>
          </a:p>
          <a:p>
            <a:pPr lvl="1"/>
            <a:r>
              <a:rPr lang="en-IE" b="1" i="1" dirty="0" smtClean="0"/>
              <a:t>validates :content, length: { maximum: 500 }</a:t>
            </a:r>
          </a:p>
          <a:p>
            <a:pPr lvl="1"/>
            <a:endParaRPr lang="en-IE" dirty="0" smtClean="0"/>
          </a:p>
          <a:p>
            <a:r>
              <a:rPr lang="en-IE" dirty="0" smtClean="0"/>
              <a:t>OR, if we want to have a min and max:</a:t>
            </a:r>
          </a:p>
          <a:p>
            <a:endParaRPr lang="en-IE" b="1" dirty="0"/>
          </a:p>
          <a:p>
            <a:pPr lvl="1"/>
            <a:r>
              <a:rPr lang="en-IE" b="1" i="1" dirty="0"/>
              <a:t>validates :content, length: { maximum: </a:t>
            </a:r>
            <a:r>
              <a:rPr lang="en-IE" b="1" i="1" dirty="0" smtClean="0"/>
              <a:t>500, </a:t>
            </a:r>
            <a:r>
              <a:rPr lang="en-IE" b="1" i="1" dirty="0" err="1" smtClean="0"/>
              <a:t>minumum</a:t>
            </a:r>
            <a:r>
              <a:rPr lang="en-IE" b="1" i="1" dirty="0" smtClean="0"/>
              <a:t>: 10 </a:t>
            </a:r>
            <a:r>
              <a:rPr lang="en-IE" b="1" i="1" dirty="0"/>
              <a:t>}</a:t>
            </a:r>
          </a:p>
          <a:p>
            <a:pPr lvl="1"/>
            <a:endParaRPr lang="en-IE" dirty="0" smtClean="0"/>
          </a:p>
          <a:p>
            <a:endParaRPr lang="en-IE" dirty="0" smtClean="0"/>
          </a:p>
          <a:p>
            <a:endParaRPr lang="en-IE" dirty="0"/>
          </a:p>
          <a:p>
            <a:endParaRPr lang="en-IE" dirty="0" smtClean="0"/>
          </a:p>
          <a:p>
            <a:endParaRPr lang="en-IE" dirty="0"/>
          </a:p>
          <a:p>
            <a:pPr lvl="1"/>
            <a:endParaRPr lang="en-IE" dirty="0"/>
          </a:p>
        </p:txBody>
      </p:sp>
      <p:sp>
        <p:nvSpPr>
          <p:cNvPr id="3" name="Title 2"/>
          <p:cNvSpPr>
            <a:spLocks noGrp="1"/>
          </p:cNvSpPr>
          <p:nvPr>
            <p:ph type="title"/>
          </p:nvPr>
        </p:nvSpPr>
        <p:spPr/>
        <p:txBody>
          <a:bodyPr/>
          <a:lstStyle/>
          <a:p>
            <a:r>
              <a:rPr lang="en-IE" dirty="0" smtClean="0"/>
              <a:t>Blog Example – Character Limit</a:t>
            </a:r>
            <a:endParaRPr lang="en-IE" dirty="0"/>
          </a:p>
        </p:txBody>
      </p:sp>
    </p:spTree>
    <p:extLst>
      <p:ext uri="{BB962C8B-B14F-4D97-AF65-F5344CB8AC3E}">
        <p14:creationId xmlns:p14="http://schemas.microsoft.com/office/powerpoint/2010/main" val="2243432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endParaRPr lang="en-IE" dirty="0" smtClean="0"/>
          </a:p>
          <a:p>
            <a:endParaRPr lang="en-IE" dirty="0" smtClean="0"/>
          </a:p>
          <a:p>
            <a:endParaRPr lang="en-IE" dirty="0"/>
          </a:p>
          <a:p>
            <a:endParaRPr lang="en-IE" dirty="0" smtClean="0"/>
          </a:p>
          <a:p>
            <a:endParaRPr lang="en-IE" dirty="0"/>
          </a:p>
          <a:p>
            <a:pPr lvl="1"/>
            <a:endParaRPr lang="en-IE" dirty="0"/>
          </a:p>
        </p:txBody>
      </p:sp>
      <p:sp>
        <p:nvSpPr>
          <p:cNvPr id="3" name="Title 2"/>
          <p:cNvSpPr>
            <a:spLocks noGrp="1"/>
          </p:cNvSpPr>
          <p:nvPr>
            <p:ph type="title"/>
          </p:nvPr>
        </p:nvSpPr>
        <p:spPr/>
        <p:txBody>
          <a:bodyPr/>
          <a:lstStyle/>
          <a:p>
            <a:r>
              <a:rPr lang="en-IE" dirty="0" smtClean="0"/>
              <a:t>Blog Example – Character Limit</a:t>
            </a:r>
            <a:endParaRPr lang="en-IE"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268760"/>
            <a:ext cx="59817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041" y="2349996"/>
            <a:ext cx="20097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2697658"/>
            <a:ext cx="299085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3943816" y="3321546"/>
            <a:ext cx="5040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2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4041" y="4549785"/>
            <a:ext cx="200977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3699" y="4414496"/>
            <a:ext cx="3225832" cy="2299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a:xfrm>
            <a:off x="4024860" y="5569676"/>
            <a:ext cx="5040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403648" y="2258735"/>
            <a:ext cx="6984776" cy="20343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1403648" y="4293096"/>
            <a:ext cx="6984776" cy="24208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82462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endParaRPr lang="en-IE" dirty="0" smtClean="0"/>
          </a:p>
          <a:p>
            <a:endParaRPr lang="en-IE" dirty="0" smtClean="0"/>
          </a:p>
          <a:p>
            <a:endParaRPr lang="en-IE" dirty="0"/>
          </a:p>
          <a:p>
            <a:endParaRPr lang="en-IE" dirty="0" smtClean="0"/>
          </a:p>
          <a:p>
            <a:endParaRPr lang="en-IE" dirty="0"/>
          </a:p>
          <a:p>
            <a:pPr lvl="1"/>
            <a:endParaRPr lang="en-IE" dirty="0"/>
          </a:p>
        </p:txBody>
      </p:sp>
      <p:sp>
        <p:nvSpPr>
          <p:cNvPr id="3" name="Title 2"/>
          <p:cNvSpPr>
            <a:spLocks noGrp="1"/>
          </p:cNvSpPr>
          <p:nvPr>
            <p:ph type="title"/>
          </p:nvPr>
        </p:nvSpPr>
        <p:spPr/>
        <p:txBody>
          <a:bodyPr/>
          <a:lstStyle/>
          <a:p>
            <a:r>
              <a:rPr lang="en-IE" dirty="0" smtClean="0"/>
              <a:t>Blog Example – Relating DB</a:t>
            </a:r>
            <a:endParaRPr lang="en-IE" dirty="0"/>
          </a:p>
        </p:txBody>
      </p:sp>
      <p:sp>
        <p:nvSpPr>
          <p:cNvPr id="5" name="Content Placeholder 1"/>
          <p:cNvSpPr txBox="1">
            <a:spLocks/>
          </p:cNvSpPr>
          <p:nvPr/>
        </p:nvSpPr>
        <p:spPr>
          <a:xfrm>
            <a:off x="609600" y="16337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IE" dirty="0" smtClean="0"/>
          </a:p>
          <a:p>
            <a:endParaRPr lang="en-IE" dirty="0"/>
          </a:p>
          <a:p>
            <a:r>
              <a:rPr lang="en-IE" dirty="0" smtClean="0"/>
              <a:t>The above diagram states that a user can have many blogs (</a:t>
            </a:r>
            <a:r>
              <a:rPr lang="en-IE" b="1" dirty="0" err="1" smtClean="0"/>
              <a:t>has_many</a:t>
            </a:r>
            <a:r>
              <a:rPr lang="en-IE" dirty="0" smtClean="0"/>
              <a:t>)</a:t>
            </a:r>
          </a:p>
          <a:p>
            <a:endParaRPr lang="en-IE" dirty="0"/>
          </a:p>
          <a:p>
            <a:r>
              <a:rPr lang="en-IE" dirty="0" smtClean="0"/>
              <a:t>The above also states that each blog, belongs to a particular user (</a:t>
            </a:r>
            <a:r>
              <a:rPr lang="en-IE" b="1" dirty="0" err="1" smtClean="0"/>
              <a:t>belongs_to</a:t>
            </a:r>
            <a:r>
              <a:rPr lang="en-IE" dirty="0" smtClean="0"/>
              <a:t>)</a:t>
            </a:r>
          </a:p>
          <a:p>
            <a:endParaRPr lang="en-IE" dirty="0"/>
          </a:p>
          <a:p>
            <a:r>
              <a:rPr lang="en-IE" dirty="0" smtClean="0"/>
              <a:t>We need to reflect this in the User and Blog Model (</a:t>
            </a:r>
            <a:r>
              <a:rPr lang="en-IE" dirty="0" err="1" smtClean="0"/>
              <a:t>ie</a:t>
            </a:r>
            <a:r>
              <a:rPr lang="en-IE" dirty="0" smtClean="0"/>
              <a:t>: </a:t>
            </a:r>
            <a:r>
              <a:rPr lang="en-IE" dirty="0" err="1" smtClean="0"/>
              <a:t>user.rb</a:t>
            </a:r>
            <a:r>
              <a:rPr lang="en-IE" dirty="0" smtClean="0"/>
              <a:t> and </a:t>
            </a:r>
            <a:r>
              <a:rPr lang="en-IE" dirty="0" err="1" smtClean="0"/>
              <a:t>blog.rb</a:t>
            </a:r>
            <a:r>
              <a:rPr lang="en-IE" dirty="0" smtClean="0"/>
              <a:t> files)</a:t>
            </a:r>
          </a:p>
          <a:p>
            <a:pPr lvl="1"/>
            <a:endParaRPr lang="en-IE" dirty="0" smtClean="0"/>
          </a:p>
          <a:p>
            <a:pPr lvl="1"/>
            <a:endParaRPr lang="en-IE" dirty="0" smtClean="0"/>
          </a:p>
          <a:p>
            <a:endParaRPr lang="en-IE" dirty="0" smtClean="0"/>
          </a:p>
          <a:p>
            <a:endParaRPr lang="en-IE" dirty="0" smtClean="0"/>
          </a:p>
          <a:p>
            <a:endParaRPr lang="en-IE" dirty="0" smtClean="0"/>
          </a:p>
          <a:p>
            <a:endParaRPr lang="en-IE" dirty="0" smtClean="0"/>
          </a:p>
          <a:p>
            <a:pPr lvl="1"/>
            <a:endParaRPr lang="en-IE" dirty="0"/>
          </a:p>
        </p:txBody>
      </p:sp>
      <p:graphicFrame>
        <p:nvGraphicFramePr>
          <p:cNvPr id="6" name="Table 5"/>
          <p:cNvGraphicFramePr>
            <a:graphicFrameLocks noGrp="1"/>
          </p:cNvGraphicFramePr>
          <p:nvPr>
            <p:extLst>
              <p:ext uri="{D42A27DB-BD31-4B8C-83A1-F6EECF244321}">
                <p14:modId xmlns:p14="http://schemas.microsoft.com/office/powerpoint/2010/main" val="771704951"/>
              </p:ext>
            </p:extLst>
          </p:nvPr>
        </p:nvGraphicFramePr>
        <p:xfrm>
          <a:off x="5148064" y="1340768"/>
          <a:ext cx="2808312" cy="1036320"/>
        </p:xfrm>
        <a:graphic>
          <a:graphicData uri="http://schemas.openxmlformats.org/drawingml/2006/table">
            <a:tbl>
              <a:tblPr firstRow="1" bandRow="1">
                <a:tableStyleId>{5C22544A-7EE6-4342-B048-85BDC9FD1C3A}</a:tableStyleId>
              </a:tblPr>
              <a:tblGrid>
                <a:gridCol w="1017984"/>
                <a:gridCol w="854224"/>
                <a:gridCol w="936104"/>
              </a:tblGrid>
              <a:tr h="252028">
                <a:tc>
                  <a:txBody>
                    <a:bodyPr/>
                    <a:lstStyle/>
                    <a:p>
                      <a:r>
                        <a:rPr lang="en-IE" sz="1100" dirty="0" smtClean="0"/>
                        <a:t>id</a:t>
                      </a:r>
                      <a:endParaRPr lang="en-IE" sz="1100" dirty="0"/>
                    </a:p>
                  </a:txBody>
                  <a:tcPr/>
                </a:tc>
                <a:tc>
                  <a:txBody>
                    <a:bodyPr/>
                    <a:lstStyle/>
                    <a:p>
                      <a:r>
                        <a:rPr lang="en-IE" sz="1100" dirty="0" smtClean="0"/>
                        <a:t>name</a:t>
                      </a:r>
                      <a:endParaRPr lang="en-IE" sz="1100" dirty="0"/>
                    </a:p>
                  </a:txBody>
                  <a:tcPr/>
                </a:tc>
                <a:tc>
                  <a:txBody>
                    <a:bodyPr/>
                    <a:lstStyle/>
                    <a:p>
                      <a:r>
                        <a:rPr lang="en-IE" sz="1100" dirty="0" smtClean="0"/>
                        <a:t>email</a:t>
                      </a:r>
                      <a:endParaRPr lang="en-IE" sz="1100" dirty="0"/>
                    </a:p>
                  </a:txBody>
                  <a:tcPr/>
                </a:tc>
              </a:tr>
              <a:tr h="252028">
                <a:tc>
                  <a:txBody>
                    <a:bodyPr/>
                    <a:lstStyle/>
                    <a:p>
                      <a:r>
                        <a:rPr lang="en-IE" sz="1100" dirty="0" smtClean="0"/>
                        <a:t>1</a:t>
                      </a:r>
                      <a:endParaRPr lang="en-IE" sz="1100" dirty="0"/>
                    </a:p>
                  </a:txBody>
                  <a:tcPr/>
                </a:tc>
                <a:tc>
                  <a:txBody>
                    <a:bodyPr/>
                    <a:lstStyle/>
                    <a:p>
                      <a:r>
                        <a:rPr lang="en-IE" sz="1100" dirty="0" smtClean="0"/>
                        <a:t>John</a:t>
                      </a:r>
                      <a:endParaRPr lang="en-IE" sz="1100" dirty="0"/>
                    </a:p>
                  </a:txBody>
                  <a:tcPr/>
                </a:tc>
                <a:tc>
                  <a:txBody>
                    <a:bodyPr/>
                    <a:lstStyle/>
                    <a:p>
                      <a:r>
                        <a:rPr lang="en-IE" sz="1100" dirty="0" smtClean="0"/>
                        <a:t>abc@o.ie</a:t>
                      </a:r>
                      <a:endParaRPr lang="en-IE" sz="1100" dirty="0"/>
                    </a:p>
                  </a:txBody>
                  <a:tcPr/>
                </a:tc>
              </a:tr>
              <a:tr h="252028">
                <a:tc>
                  <a:txBody>
                    <a:bodyPr/>
                    <a:lstStyle/>
                    <a:p>
                      <a:r>
                        <a:rPr lang="en-IE" sz="1100" dirty="0" smtClean="0"/>
                        <a:t>2</a:t>
                      </a:r>
                      <a:endParaRPr lang="en-IE" sz="1100" dirty="0"/>
                    </a:p>
                  </a:txBody>
                  <a:tcPr/>
                </a:tc>
                <a:tc>
                  <a:txBody>
                    <a:bodyPr/>
                    <a:lstStyle/>
                    <a:p>
                      <a:r>
                        <a:rPr lang="en-IE" sz="1100" dirty="0" smtClean="0"/>
                        <a:t>Derek</a:t>
                      </a:r>
                      <a:endParaRPr lang="en-IE" sz="1100" dirty="0"/>
                    </a:p>
                  </a:txBody>
                  <a:tcPr/>
                </a:tc>
                <a:tc>
                  <a:txBody>
                    <a:bodyPr/>
                    <a:lstStyle/>
                    <a:p>
                      <a:r>
                        <a:rPr lang="en-IE" sz="1100" dirty="0" smtClean="0">
                          <a:hlinkClick r:id="rId3"/>
                        </a:rPr>
                        <a:t>efg@m.ie</a:t>
                      </a:r>
                      <a:endParaRPr lang="en-IE" sz="1100" dirty="0"/>
                    </a:p>
                  </a:txBody>
                  <a:tcPr/>
                </a:tc>
              </a:tr>
              <a:tr h="252028">
                <a:tc>
                  <a:txBody>
                    <a:bodyPr/>
                    <a:lstStyle/>
                    <a:p>
                      <a:r>
                        <a:rPr lang="en-IE" sz="1100" dirty="0" smtClean="0"/>
                        <a:t>3</a:t>
                      </a:r>
                      <a:endParaRPr lang="en-IE" sz="1100" dirty="0"/>
                    </a:p>
                  </a:txBody>
                  <a:tcPr/>
                </a:tc>
                <a:tc>
                  <a:txBody>
                    <a:bodyPr/>
                    <a:lstStyle/>
                    <a:p>
                      <a:r>
                        <a:rPr lang="en-IE" sz="1100" dirty="0" smtClean="0"/>
                        <a:t>James</a:t>
                      </a:r>
                      <a:endParaRPr lang="en-IE" sz="1100" dirty="0"/>
                    </a:p>
                  </a:txBody>
                  <a:tcPr/>
                </a:tc>
                <a:tc>
                  <a:txBody>
                    <a:bodyPr/>
                    <a:lstStyle/>
                    <a:p>
                      <a:r>
                        <a:rPr lang="en-IE" sz="1100" dirty="0" smtClean="0"/>
                        <a:t>hij@l.ie</a:t>
                      </a:r>
                      <a:endParaRPr lang="en-IE" sz="11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081190353"/>
              </p:ext>
            </p:extLst>
          </p:nvPr>
        </p:nvGraphicFramePr>
        <p:xfrm>
          <a:off x="615292" y="1340768"/>
          <a:ext cx="3456384" cy="1036320"/>
        </p:xfrm>
        <a:graphic>
          <a:graphicData uri="http://schemas.openxmlformats.org/drawingml/2006/table">
            <a:tbl>
              <a:tblPr firstRow="1" bandRow="1">
                <a:tableStyleId>{5C22544A-7EE6-4342-B048-85BDC9FD1C3A}</a:tableStyleId>
              </a:tblPr>
              <a:tblGrid>
                <a:gridCol w="648072"/>
                <a:gridCol w="1656184"/>
                <a:gridCol w="1152128"/>
              </a:tblGrid>
              <a:tr h="252028">
                <a:tc>
                  <a:txBody>
                    <a:bodyPr/>
                    <a:lstStyle/>
                    <a:p>
                      <a:r>
                        <a:rPr lang="en-IE" sz="1100" dirty="0" smtClean="0"/>
                        <a:t>id</a:t>
                      </a:r>
                      <a:endParaRPr lang="en-IE" sz="1100" dirty="0"/>
                    </a:p>
                  </a:txBody>
                  <a:tcPr/>
                </a:tc>
                <a:tc>
                  <a:txBody>
                    <a:bodyPr/>
                    <a:lstStyle/>
                    <a:p>
                      <a:r>
                        <a:rPr lang="en-IE" sz="1100" dirty="0" smtClean="0"/>
                        <a:t>content</a:t>
                      </a:r>
                      <a:endParaRPr lang="en-IE" sz="1100" dirty="0"/>
                    </a:p>
                  </a:txBody>
                  <a:tcPr/>
                </a:tc>
                <a:tc>
                  <a:txBody>
                    <a:bodyPr/>
                    <a:lstStyle/>
                    <a:p>
                      <a:r>
                        <a:rPr lang="en-IE" sz="1100" dirty="0" err="1" smtClean="0"/>
                        <a:t>user_id</a:t>
                      </a:r>
                      <a:endParaRPr lang="en-IE" sz="1100" dirty="0"/>
                    </a:p>
                  </a:txBody>
                  <a:tcPr/>
                </a:tc>
              </a:tr>
              <a:tr h="252028">
                <a:tc>
                  <a:txBody>
                    <a:bodyPr/>
                    <a:lstStyle/>
                    <a:p>
                      <a:r>
                        <a:rPr lang="en-IE" sz="1100" dirty="0" smtClean="0"/>
                        <a:t>1</a:t>
                      </a:r>
                      <a:endParaRPr lang="en-IE" sz="1100" dirty="0"/>
                    </a:p>
                  </a:txBody>
                  <a:tcPr/>
                </a:tc>
                <a:tc>
                  <a:txBody>
                    <a:bodyPr/>
                    <a:lstStyle/>
                    <a:p>
                      <a:r>
                        <a:rPr lang="en-IE" sz="1100" dirty="0" smtClean="0"/>
                        <a:t>Some Content</a:t>
                      </a:r>
                      <a:endParaRPr lang="en-IE" sz="1100" dirty="0"/>
                    </a:p>
                  </a:txBody>
                  <a:tcPr/>
                </a:tc>
                <a:tc>
                  <a:txBody>
                    <a:bodyPr/>
                    <a:lstStyle/>
                    <a:p>
                      <a:r>
                        <a:rPr lang="en-IE" sz="1100" dirty="0" smtClean="0"/>
                        <a:t>1</a:t>
                      </a:r>
                      <a:endParaRPr lang="en-IE" sz="1100" dirty="0"/>
                    </a:p>
                  </a:txBody>
                  <a:tcPr/>
                </a:tc>
              </a:tr>
              <a:tr h="252028">
                <a:tc>
                  <a:txBody>
                    <a:bodyPr/>
                    <a:lstStyle/>
                    <a:p>
                      <a:r>
                        <a:rPr lang="en-IE" sz="1100" dirty="0" smtClean="0"/>
                        <a:t>2</a:t>
                      </a:r>
                      <a:endParaRPr lang="en-IE" sz="1100" dirty="0"/>
                    </a:p>
                  </a:txBody>
                  <a:tcPr/>
                </a:tc>
                <a:tc>
                  <a:txBody>
                    <a:bodyPr/>
                    <a:lstStyle/>
                    <a:p>
                      <a:r>
                        <a:rPr lang="en-IE" sz="1100" dirty="0" smtClean="0"/>
                        <a:t>First Content</a:t>
                      </a:r>
                      <a:endParaRPr lang="en-IE" sz="1100" dirty="0"/>
                    </a:p>
                  </a:txBody>
                  <a:tcPr/>
                </a:tc>
                <a:tc>
                  <a:txBody>
                    <a:bodyPr/>
                    <a:lstStyle/>
                    <a:p>
                      <a:r>
                        <a:rPr lang="en-IE" sz="1100" dirty="0" smtClean="0"/>
                        <a:t>2</a:t>
                      </a:r>
                      <a:endParaRPr lang="en-IE" sz="1100" dirty="0"/>
                    </a:p>
                  </a:txBody>
                  <a:tcPr/>
                </a:tc>
              </a:tr>
              <a:tr h="252028">
                <a:tc>
                  <a:txBody>
                    <a:bodyPr/>
                    <a:lstStyle/>
                    <a:p>
                      <a:r>
                        <a:rPr lang="en-IE" sz="1100" dirty="0" smtClean="0"/>
                        <a:t>3</a:t>
                      </a:r>
                      <a:endParaRPr lang="en-IE" sz="1100" dirty="0"/>
                    </a:p>
                  </a:txBody>
                  <a:tcPr/>
                </a:tc>
                <a:tc>
                  <a:txBody>
                    <a:bodyPr/>
                    <a:lstStyle/>
                    <a:p>
                      <a:r>
                        <a:rPr lang="en-IE" sz="1100" dirty="0" smtClean="0"/>
                        <a:t>More</a:t>
                      </a:r>
                      <a:r>
                        <a:rPr lang="en-IE" sz="1100" baseline="0" dirty="0" smtClean="0"/>
                        <a:t> Content</a:t>
                      </a:r>
                      <a:endParaRPr lang="en-IE" sz="1100" dirty="0"/>
                    </a:p>
                  </a:txBody>
                  <a:tcPr/>
                </a:tc>
                <a:tc>
                  <a:txBody>
                    <a:bodyPr/>
                    <a:lstStyle/>
                    <a:p>
                      <a:r>
                        <a:rPr lang="en-IE" sz="1100" dirty="0" smtClean="0"/>
                        <a:t>1</a:t>
                      </a:r>
                      <a:endParaRPr lang="en-IE" sz="1100" dirty="0"/>
                    </a:p>
                  </a:txBody>
                  <a:tcPr/>
                </a:tc>
              </a:tr>
            </a:tbl>
          </a:graphicData>
        </a:graphic>
      </p:graphicFrame>
      <p:cxnSp>
        <p:nvCxnSpPr>
          <p:cNvPr id="11" name="Straight Arrow Connector 10"/>
          <p:cNvCxnSpPr/>
          <p:nvPr/>
        </p:nvCxnSpPr>
        <p:spPr>
          <a:xfrm>
            <a:off x="4067944" y="170080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1"/>
          </p:cNvCxnSpPr>
          <p:nvPr/>
        </p:nvCxnSpPr>
        <p:spPr>
          <a:xfrm flipV="1">
            <a:off x="4067944" y="1858928"/>
            <a:ext cx="1080120" cy="417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067944" y="1988840"/>
            <a:ext cx="1080120" cy="0"/>
          </a:xfrm>
          <a:prstGeom prst="straightConnector1">
            <a:avLst/>
          </a:prstGeom>
          <a:ln>
            <a:solidFill>
              <a:schemeClr val="accent2"/>
            </a:solidFill>
            <a:prstDash val="dash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588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endParaRPr lang="en-IE" dirty="0" smtClean="0"/>
          </a:p>
          <a:p>
            <a:endParaRPr lang="en-IE" dirty="0" smtClean="0"/>
          </a:p>
          <a:p>
            <a:endParaRPr lang="en-IE" dirty="0"/>
          </a:p>
          <a:p>
            <a:endParaRPr lang="en-IE" dirty="0" smtClean="0"/>
          </a:p>
          <a:p>
            <a:endParaRPr lang="en-IE" dirty="0"/>
          </a:p>
          <a:p>
            <a:pPr lvl="1"/>
            <a:endParaRPr lang="en-IE" dirty="0"/>
          </a:p>
        </p:txBody>
      </p:sp>
      <p:sp>
        <p:nvSpPr>
          <p:cNvPr id="3" name="Title 2"/>
          <p:cNvSpPr>
            <a:spLocks noGrp="1"/>
          </p:cNvSpPr>
          <p:nvPr>
            <p:ph type="title"/>
          </p:nvPr>
        </p:nvSpPr>
        <p:spPr/>
        <p:txBody>
          <a:bodyPr/>
          <a:lstStyle/>
          <a:p>
            <a:r>
              <a:rPr lang="en-IE" dirty="0" smtClean="0"/>
              <a:t>Blog Example – Relating DB</a:t>
            </a:r>
            <a:endParaRPr lang="en-IE" dirty="0"/>
          </a:p>
        </p:txBody>
      </p:sp>
      <p:sp>
        <p:nvSpPr>
          <p:cNvPr id="5" name="Content Placeholder 1"/>
          <p:cNvSpPr txBox="1">
            <a:spLocks/>
          </p:cNvSpPr>
          <p:nvPr/>
        </p:nvSpPr>
        <p:spPr>
          <a:xfrm>
            <a:off x="609600" y="16337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IE" dirty="0" smtClean="0"/>
          </a:p>
          <a:p>
            <a:endParaRPr lang="en-IE" dirty="0" smtClean="0"/>
          </a:p>
          <a:p>
            <a:endParaRPr lang="en-IE" dirty="0"/>
          </a:p>
          <a:p>
            <a:endParaRPr lang="en-IE" dirty="0" smtClean="0"/>
          </a:p>
          <a:p>
            <a:endParaRPr lang="en-IE" dirty="0"/>
          </a:p>
          <a:p>
            <a:pPr lvl="1"/>
            <a:endParaRPr lang="en-IE" dirty="0" smtClean="0"/>
          </a:p>
          <a:p>
            <a:pPr lvl="1"/>
            <a:endParaRPr lang="en-IE" dirty="0" smtClean="0"/>
          </a:p>
          <a:p>
            <a:endParaRPr lang="en-IE" dirty="0" smtClean="0"/>
          </a:p>
          <a:p>
            <a:endParaRPr lang="en-IE" dirty="0" smtClean="0"/>
          </a:p>
          <a:p>
            <a:endParaRPr lang="en-IE" dirty="0" smtClean="0"/>
          </a:p>
          <a:p>
            <a:endParaRPr lang="en-IE" dirty="0" smtClean="0"/>
          </a:p>
          <a:p>
            <a:pPr lvl="1"/>
            <a:endParaRPr lang="en-IE"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504" y="1268760"/>
            <a:ext cx="6301791" cy="1828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504" y="3717032"/>
            <a:ext cx="6251593" cy="1476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53544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txBox="1">
            <a:spLocks/>
          </p:cNvSpPr>
          <p:nvPr/>
        </p:nvSpPr>
        <p:spPr>
          <a:xfrm>
            <a:off x="634421" y="151273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E" dirty="0" smtClean="0"/>
              <a:t>Use Rails Console to view DB and Relationship.</a:t>
            </a:r>
          </a:p>
          <a:p>
            <a:endParaRPr lang="en-IE" dirty="0"/>
          </a:p>
          <a:p>
            <a:endParaRPr lang="en-IE" dirty="0" smtClean="0"/>
          </a:p>
          <a:p>
            <a:endParaRPr lang="en-IE" dirty="0"/>
          </a:p>
          <a:p>
            <a:r>
              <a:rPr lang="en-IE" dirty="0" smtClean="0"/>
              <a:t>Can query fields such as name and email, but also related blog post.</a:t>
            </a:r>
          </a:p>
          <a:p>
            <a:endParaRPr lang="en-IE" dirty="0"/>
          </a:p>
          <a:p>
            <a:endParaRPr lang="en-IE" dirty="0" smtClean="0"/>
          </a:p>
          <a:p>
            <a:endParaRPr lang="en-IE" dirty="0" smtClean="0"/>
          </a:p>
          <a:p>
            <a:endParaRPr lang="en-IE" dirty="0"/>
          </a:p>
          <a:p>
            <a:pPr lvl="1"/>
            <a:endParaRPr lang="en-IE" dirty="0" smtClean="0"/>
          </a:p>
          <a:p>
            <a:pPr lvl="1"/>
            <a:endParaRPr lang="en-IE" dirty="0" smtClean="0"/>
          </a:p>
          <a:p>
            <a:endParaRPr lang="en-IE" dirty="0" smtClean="0"/>
          </a:p>
          <a:p>
            <a:endParaRPr lang="en-IE" dirty="0" smtClean="0"/>
          </a:p>
          <a:p>
            <a:endParaRPr lang="en-IE" dirty="0" smtClean="0"/>
          </a:p>
          <a:p>
            <a:endParaRPr lang="en-IE" dirty="0" smtClean="0"/>
          </a:p>
          <a:p>
            <a:pPr lvl="1"/>
            <a:endParaRPr lang="en-IE" dirty="0"/>
          </a:p>
        </p:txBody>
      </p:sp>
      <p:sp>
        <p:nvSpPr>
          <p:cNvPr id="2" name="Content Placeholder 1"/>
          <p:cNvSpPr>
            <a:spLocks noGrp="1"/>
          </p:cNvSpPr>
          <p:nvPr>
            <p:ph idx="1"/>
          </p:nvPr>
        </p:nvSpPr>
        <p:spPr/>
        <p:txBody>
          <a:bodyPr>
            <a:normAutofit/>
          </a:bodyPr>
          <a:lstStyle/>
          <a:p>
            <a:pPr lvl="1"/>
            <a:endParaRPr lang="en-IE" dirty="0" smtClean="0"/>
          </a:p>
          <a:p>
            <a:endParaRPr lang="en-IE" dirty="0" smtClean="0"/>
          </a:p>
          <a:p>
            <a:endParaRPr lang="en-IE" dirty="0"/>
          </a:p>
          <a:p>
            <a:endParaRPr lang="en-IE" dirty="0" smtClean="0"/>
          </a:p>
          <a:p>
            <a:endParaRPr lang="en-IE" dirty="0"/>
          </a:p>
          <a:p>
            <a:pPr marL="393192" lvl="1" indent="0">
              <a:buNone/>
            </a:pPr>
            <a:endParaRPr lang="en-IE" dirty="0"/>
          </a:p>
        </p:txBody>
      </p:sp>
      <p:sp>
        <p:nvSpPr>
          <p:cNvPr id="3" name="Title 2"/>
          <p:cNvSpPr>
            <a:spLocks noGrp="1"/>
          </p:cNvSpPr>
          <p:nvPr>
            <p:ph type="title"/>
          </p:nvPr>
        </p:nvSpPr>
        <p:spPr/>
        <p:txBody>
          <a:bodyPr/>
          <a:lstStyle/>
          <a:p>
            <a:r>
              <a:rPr lang="en-IE" dirty="0" smtClean="0"/>
              <a:t>Blog Example – Rails Console</a:t>
            </a:r>
            <a:endParaRPr lang="en-IE" dirty="0"/>
          </a:p>
        </p:txBody>
      </p:sp>
      <p:sp>
        <p:nvSpPr>
          <p:cNvPr id="5" name="Content Placeholder 1"/>
          <p:cNvSpPr txBox="1">
            <a:spLocks/>
          </p:cNvSpPr>
          <p:nvPr/>
        </p:nvSpPr>
        <p:spPr>
          <a:xfrm>
            <a:off x="609600" y="16337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IE" dirty="0" smtClean="0"/>
          </a:p>
          <a:p>
            <a:endParaRPr lang="en-IE" dirty="0" smtClean="0"/>
          </a:p>
          <a:p>
            <a:endParaRPr lang="en-IE" dirty="0"/>
          </a:p>
          <a:p>
            <a:endParaRPr lang="en-IE" dirty="0" smtClean="0"/>
          </a:p>
          <a:p>
            <a:endParaRPr lang="en-IE" dirty="0"/>
          </a:p>
          <a:p>
            <a:pPr lvl="1"/>
            <a:endParaRPr lang="en-IE" dirty="0" smtClean="0"/>
          </a:p>
          <a:p>
            <a:pPr lvl="1"/>
            <a:endParaRPr lang="en-IE" dirty="0" smtClean="0"/>
          </a:p>
          <a:p>
            <a:endParaRPr lang="en-IE" dirty="0" smtClean="0"/>
          </a:p>
          <a:p>
            <a:endParaRPr lang="en-IE" dirty="0" smtClean="0"/>
          </a:p>
          <a:p>
            <a:endParaRPr lang="en-IE" dirty="0" smtClean="0"/>
          </a:p>
          <a:p>
            <a:endParaRPr lang="en-IE" dirty="0" smtClean="0"/>
          </a:p>
          <a:p>
            <a:pPr lvl="1"/>
            <a:endParaRPr lang="en-IE"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420888"/>
            <a:ext cx="72294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282" y="4869159"/>
            <a:ext cx="730567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04905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The limitations of the App so far:</a:t>
            </a:r>
          </a:p>
          <a:p>
            <a:pPr lvl="1"/>
            <a:endParaRPr lang="en-IE" dirty="0" smtClean="0"/>
          </a:p>
          <a:p>
            <a:pPr marL="850392" lvl="1" indent="-457200">
              <a:buFont typeface="+mj-lt"/>
              <a:buAutoNum type="arabicPeriod"/>
            </a:pPr>
            <a:r>
              <a:rPr lang="en-IE" dirty="0" smtClean="0"/>
              <a:t>No Data Validation</a:t>
            </a:r>
          </a:p>
          <a:p>
            <a:pPr marL="850392" lvl="1" indent="-457200">
              <a:buFont typeface="+mj-lt"/>
              <a:buAutoNum type="arabicPeriod"/>
            </a:pPr>
            <a:endParaRPr lang="en-IE" dirty="0" smtClean="0"/>
          </a:p>
          <a:p>
            <a:pPr marL="850392" lvl="1" indent="-457200">
              <a:buFont typeface="+mj-lt"/>
              <a:buAutoNum type="arabicPeriod"/>
            </a:pPr>
            <a:r>
              <a:rPr lang="en-IE" dirty="0" smtClean="0"/>
              <a:t>No user verification</a:t>
            </a:r>
          </a:p>
          <a:p>
            <a:pPr marL="850392" lvl="1" indent="-457200">
              <a:buFont typeface="+mj-lt"/>
              <a:buAutoNum type="arabicPeriod"/>
            </a:pPr>
            <a:endParaRPr lang="en-IE" dirty="0" smtClean="0"/>
          </a:p>
          <a:p>
            <a:pPr marL="850392" lvl="1" indent="-457200">
              <a:buFont typeface="+mj-lt"/>
              <a:buAutoNum type="arabicPeriod"/>
            </a:pPr>
            <a:r>
              <a:rPr lang="en-IE" dirty="0" smtClean="0"/>
              <a:t>No Layout / Style</a:t>
            </a:r>
          </a:p>
          <a:p>
            <a:pPr marL="850392" lvl="1" indent="-457200">
              <a:buFont typeface="+mj-lt"/>
              <a:buAutoNum type="arabicPeriod"/>
            </a:pPr>
            <a:endParaRPr lang="en-IE" dirty="0"/>
          </a:p>
          <a:p>
            <a:pPr marL="850392" lvl="1" indent="-457200">
              <a:buFont typeface="+mj-lt"/>
              <a:buAutoNum type="arabicPeriod"/>
            </a:pPr>
            <a:r>
              <a:rPr lang="en-IE" dirty="0" smtClean="0"/>
              <a:t>No Real understanding</a:t>
            </a:r>
          </a:p>
          <a:p>
            <a:pPr lvl="1"/>
            <a:endParaRPr lang="en-IE" dirty="0" smtClean="0"/>
          </a:p>
          <a:p>
            <a:endParaRPr lang="en-IE" dirty="0"/>
          </a:p>
          <a:p>
            <a:endParaRPr lang="en-IE" dirty="0" smtClean="0"/>
          </a:p>
          <a:p>
            <a:endParaRPr lang="en-IE" dirty="0" smtClean="0"/>
          </a:p>
          <a:p>
            <a:endParaRPr lang="en-IE" dirty="0"/>
          </a:p>
          <a:p>
            <a:endParaRPr lang="en-IE" dirty="0" smtClean="0"/>
          </a:p>
          <a:p>
            <a:endParaRPr lang="en-IE" dirty="0"/>
          </a:p>
          <a:p>
            <a:pPr lvl="1"/>
            <a:endParaRPr lang="en-IE" dirty="0"/>
          </a:p>
        </p:txBody>
      </p:sp>
      <p:sp>
        <p:nvSpPr>
          <p:cNvPr id="3" name="Title 2"/>
          <p:cNvSpPr>
            <a:spLocks noGrp="1"/>
          </p:cNvSpPr>
          <p:nvPr>
            <p:ph type="title"/>
          </p:nvPr>
        </p:nvSpPr>
        <p:spPr/>
        <p:txBody>
          <a:bodyPr/>
          <a:lstStyle/>
          <a:p>
            <a:r>
              <a:rPr lang="en-IE" dirty="0" smtClean="0"/>
              <a:t>Blog Example – Limitations</a:t>
            </a:r>
            <a:endParaRPr lang="en-IE" dirty="0"/>
          </a:p>
        </p:txBody>
      </p:sp>
    </p:spTree>
    <p:extLst>
      <p:ext uri="{BB962C8B-B14F-4D97-AF65-F5344CB8AC3E}">
        <p14:creationId xmlns:p14="http://schemas.microsoft.com/office/powerpoint/2010/main" val="14872544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txBox="1">
            <a:spLocks/>
          </p:cNvSpPr>
          <p:nvPr/>
        </p:nvSpPr>
        <p:spPr>
          <a:xfrm>
            <a:off x="634421" y="1512738"/>
            <a:ext cx="8229600" cy="4525963"/>
          </a:xfrm>
          <a:prstGeom prst="rect">
            <a:avLst/>
          </a:prstGeom>
        </p:spPr>
        <p:txBody>
          <a:bodyPr vert="horz">
            <a:normAutofit fontScale="85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E" dirty="0" smtClean="0"/>
              <a:t>Follow the preceding slides to create your own Blog site.</a:t>
            </a:r>
          </a:p>
          <a:p>
            <a:endParaRPr lang="en-IE" dirty="0"/>
          </a:p>
          <a:p>
            <a:r>
              <a:rPr lang="en-IE" dirty="0" smtClean="0"/>
              <a:t>Modify the code so that the first page that displays is not the default Ruby page, but instead the users page.</a:t>
            </a:r>
          </a:p>
          <a:p>
            <a:endParaRPr lang="en-IE" dirty="0"/>
          </a:p>
          <a:p>
            <a:r>
              <a:rPr lang="en-IE" dirty="0" smtClean="0"/>
              <a:t>Put the code under version control, GIT, </a:t>
            </a:r>
            <a:r>
              <a:rPr lang="en-IE" dirty="0" err="1" smtClean="0"/>
              <a:t>Bitbucket</a:t>
            </a:r>
            <a:r>
              <a:rPr lang="en-IE" dirty="0"/>
              <a:t> </a:t>
            </a:r>
            <a:r>
              <a:rPr lang="en-IE" dirty="0" smtClean="0"/>
              <a:t>and upload to </a:t>
            </a:r>
            <a:r>
              <a:rPr lang="en-IE" dirty="0" err="1" smtClean="0"/>
              <a:t>Heroku</a:t>
            </a:r>
            <a:r>
              <a:rPr lang="en-IE" dirty="0" smtClean="0"/>
              <a:t>.</a:t>
            </a:r>
          </a:p>
          <a:p>
            <a:endParaRPr lang="en-IE" dirty="0"/>
          </a:p>
          <a:p>
            <a:r>
              <a:rPr lang="en-IE" dirty="0" smtClean="0"/>
              <a:t>Before pushing to </a:t>
            </a:r>
            <a:r>
              <a:rPr lang="en-IE" dirty="0" err="1" smtClean="0"/>
              <a:t>Heroku</a:t>
            </a:r>
            <a:r>
              <a:rPr lang="en-IE" dirty="0" smtClean="0"/>
              <a:t>, be sure to use the following command:</a:t>
            </a:r>
          </a:p>
          <a:p>
            <a:endParaRPr lang="en-IE" dirty="0" smtClean="0"/>
          </a:p>
          <a:p>
            <a:pPr lvl="3"/>
            <a:r>
              <a:rPr lang="en-IE" dirty="0" smtClean="0"/>
              <a:t>$</a:t>
            </a:r>
            <a:r>
              <a:rPr lang="en-IE" dirty="0" err="1" smtClean="0"/>
              <a:t>heroku</a:t>
            </a:r>
            <a:r>
              <a:rPr lang="en-IE" dirty="0" smtClean="0"/>
              <a:t> run rake </a:t>
            </a:r>
            <a:r>
              <a:rPr lang="en-IE" dirty="0" err="1" smtClean="0"/>
              <a:t>db:migrate</a:t>
            </a:r>
            <a:endParaRPr lang="en-IE" dirty="0"/>
          </a:p>
          <a:p>
            <a:endParaRPr lang="en-IE" dirty="0" smtClean="0"/>
          </a:p>
          <a:p>
            <a:endParaRPr lang="en-IE" dirty="0"/>
          </a:p>
          <a:p>
            <a:endParaRPr lang="en-IE" dirty="0"/>
          </a:p>
          <a:p>
            <a:endParaRPr lang="en-IE" dirty="0" smtClean="0"/>
          </a:p>
          <a:p>
            <a:endParaRPr lang="en-IE" dirty="0" smtClean="0"/>
          </a:p>
          <a:p>
            <a:endParaRPr lang="en-IE" dirty="0"/>
          </a:p>
          <a:p>
            <a:pPr lvl="1"/>
            <a:endParaRPr lang="en-IE" dirty="0" smtClean="0"/>
          </a:p>
          <a:p>
            <a:pPr lvl="1"/>
            <a:endParaRPr lang="en-IE" dirty="0" smtClean="0"/>
          </a:p>
          <a:p>
            <a:endParaRPr lang="en-IE" dirty="0" smtClean="0"/>
          </a:p>
          <a:p>
            <a:endParaRPr lang="en-IE" dirty="0" smtClean="0"/>
          </a:p>
          <a:p>
            <a:endParaRPr lang="en-IE" dirty="0" smtClean="0"/>
          </a:p>
          <a:p>
            <a:endParaRPr lang="en-IE" dirty="0" smtClean="0"/>
          </a:p>
          <a:p>
            <a:pPr lvl="1"/>
            <a:endParaRPr lang="en-IE" dirty="0"/>
          </a:p>
        </p:txBody>
      </p:sp>
      <p:sp>
        <p:nvSpPr>
          <p:cNvPr id="2" name="Content Placeholder 1"/>
          <p:cNvSpPr>
            <a:spLocks noGrp="1"/>
          </p:cNvSpPr>
          <p:nvPr>
            <p:ph idx="1"/>
          </p:nvPr>
        </p:nvSpPr>
        <p:spPr/>
        <p:txBody>
          <a:bodyPr>
            <a:normAutofit/>
          </a:bodyPr>
          <a:lstStyle/>
          <a:p>
            <a:pPr lvl="1"/>
            <a:endParaRPr lang="en-IE" dirty="0" smtClean="0"/>
          </a:p>
          <a:p>
            <a:endParaRPr lang="en-IE" dirty="0" smtClean="0"/>
          </a:p>
          <a:p>
            <a:endParaRPr lang="en-IE" dirty="0"/>
          </a:p>
          <a:p>
            <a:endParaRPr lang="en-IE" dirty="0" smtClean="0"/>
          </a:p>
          <a:p>
            <a:endParaRPr lang="en-IE" dirty="0"/>
          </a:p>
          <a:p>
            <a:pPr marL="393192" lvl="1" indent="0">
              <a:buNone/>
            </a:pPr>
            <a:endParaRPr lang="en-IE" dirty="0"/>
          </a:p>
        </p:txBody>
      </p:sp>
      <p:sp>
        <p:nvSpPr>
          <p:cNvPr id="3" name="Title 2"/>
          <p:cNvSpPr>
            <a:spLocks noGrp="1"/>
          </p:cNvSpPr>
          <p:nvPr>
            <p:ph type="title"/>
          </p:nvPr>
        </p:nvSpPr>
        <p:spPr/>
        <p:txBody>
          <a:bodyPr/>
          <a:lstStyle/>
          <a:p>
            <a:r>
              <a:rPr lang="en-IE" dirty="0" smtClean="0"/>
              <a:t>Practical Q2</a:t>
            </a:r>
            <a:endParaRPr lang="en-IE" dirty="0"/>
          </a:p>
        </p:txBody>
      </p:sp>
      <p:sp>
        <p:nvSpPr>
          <p:cNvPr id="5" name="Content Placeholder 1"/>
          <p:cNvSpPr txBox="1">
            <a:spLocks/>
          </p:cNvSpPr>
          <p:nvPr/>
        </p:nvSpPr>
        <p:spPr>
          <a:xfrm>
            <a:off x="609600" y="1633728"/>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IE" dirty="0" smtClean="0"/>
          </a:p>
          <a:p>
            <a:endParaRPr lang="en-IE" dirty="0" smtClean="0"/>
          </a:p>
          <a:p>
            <a:endParaRPr lang="en-IE" dirty="0"/>
          </a:p>
          <a:p>
            <a:endParaRPr lang="en-IE" dirty="0" smtClean="0"/>
          </a:p>
          <a:p>
            <a:endParaRPr lang="en-IE" dirty="0"/>
          </a:p>
          <a:p>
            <a:pPr lvl="1"/>
            <a:endParaRPr lang="en-IE" dirty="0" smtClean="0"/>
          </a:p>
          <a:p>
            <a:pPr lvl="1"/>
            <a:endParaRPr lang="en-IE" dirty="0" smtClean="0"/>
          </a:p>
          <a:p>
            <a:endParaRPr lang="en-IE" dirty="0" smtClean="0"/>
          </a:p>
          <a:p>
            <a:endParaRPr lang="en-IE" dirty="0" smtClean="0"/>
          </a:p>
          <a:p>
            <a:endParaRPr lang="en-IE" dirty="0" smtClean="0"/>
          </a:p>
          <a:p>
            <a:endParaRPr lang="en-IE" dirty="0" smtClean="0"/>
          </a:p>
          <a:p>
            <a:pPr lvl="1"/>
            <a:endParaRPr lang="en-IE" dirty="0"/>
          </a:p>
        </p:txBody>
      </p:sp>
    </p:spTree>
    <p:extLst>
      <p:ext uri="{BB962C8B-B14F-4D97-AF65-F5344CB8AC3E}">
        <p14:creationId xmlns:p14="http://schemas.microsoft.com/office/powerpoint/2010/main" val="4013966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r>
              <a:rPr lang="en-IE" dirty="0" smtClean="0"/>
              <a:t>Are small snippets of code that can be called from your VIEWS</a:t>
            </a:r>
          </a:p>
          <a:p>
            <a:pPr marL="457200" indent="-457200"/>
            <a:r>
              <a:rPr lang="en-IE" dirty="0" smtClean="0"/>
              <a:t>Any code that is used regularly can most likely be moved into a helper.</a:t>
            </a:r>
          </a:p>
          <a:p>
            <a:pPr marL="457200" indent="-457200"/>
            <a:r>
              <a:rPr lang="en-IE" dirty="0" smtClean="0"/>
              <a:t>It can be used across your entire application.</a:t>
            </a:r>
          </a:p>
          <a:p>
            <a:pPr marL="457200" indent="-457200"/>
            <a:r>
              <a:rPr lang="en-IE" dirty="0" smtClean="0"/>
              <a:t>Helpers can be though of like functions / methods.</a:t>
            </a:r>
            <a:endParaRPr lang="en-IE" dirty="0"/>
          </a:p>
        </p:txBody>
      </p:sp>
      <p:sp>
        <p:nvSpPr>
          <p:cNvPr id="3" name="Title 2"/>
          <p:cNvSpPr>
            <a:spLocks noGrp="1"/>
          </p:cNvSpPr>
          <p:nvPr>
            <p:ph type="title"/>
          </p:nvPr>
        </p:nvSpPr>
        <p:spPr/>
        <p:txBody>
          <a:bodyPr/>
          <a:lstStyle/>
          <a:p>
            <a:r>
              <a:rPr lang="en-IE" dirty="0" smtClean="0"/>
              <a:t>Helpers</a:t>
            </a:r>
            <a:endParaRPr lang="en-IE" dirty="0"/>
          </a:p>
        </p:txBody>
      </p:sp>
    </p:spTree>
    <p:extLst>
      <p:ext uri="{BB962C8B-B14F-4D97-AF65-F5344CB8AC3E}">
        <p14:creationId xmlns:p14="http://schemas.microsoft.com/office/powerpoint/2010/main" val="380456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r>
              <a:rPr lang="en-IE" dirty="0" smtClean="0"/>
              <a:t>In order to use e-mails in Rails, mailers must be created.</a:t>
            </a:r>
          </a:p>
          <a:p>
            <a:pPr marL="457200" indent="-457200"/>
            <a:endParaRPr lang="en-IE" dirty="0" smtClean="0"/>
          </a:p>
          <a:p>
            <a:pPr marL="457200" indent="-457200"/>
            <a:r>
              <a:rPr lang="en-IE" dirty="0" smtClean="0"/>
              <a:t>Mailers are stored in the app\mailers</a:t>
            </a:r>
          </a:p>
          <a:p>
            <a:pPr marL="457200" indent="-457200"/>
            <a:endParaRPr lang="en-IE" dirty="0" smtClean="0"/>
          </a:p>
          <a:p>
            <a:pPr marL="457200" indent="-457200"/>
            <a:r>
              <a:rPr lang="en-IE" dirty="0" smtClean="0"/>
              <a:t>Mailers inherit from </a:t>
            </a:r>
            <a:r>
              <a:rPr lang="en-IE" dirty="0" err="1" smtClean="0"/>
              <a:t>ActionMailer</a:t>
            </a:r>
            <a:r>
              <a:rPr lang="en-IE" dirty="0" smtClean="0"/>
              <a:t>::Base</a:t>
            </a:r>
          </a:p>
          <a:p>
            <a:pPr marL="457200" indent="-457200"/>
            <a:endParaRPr lang="en-IE" dirty="0" smtClean="0"/>
          </a:p>
          <a:p>
            <a:pPr marL="457200" indent="-457200"/>
            <a:r>
              <a:rPr lang="en-IE" dirty="0" smtClean="0"/>
              <a:t>Mailers have associated views that appear alongside controller view in app/views.</a:t>
            </a:r>
            <a:endParaRPr lang="en-IE" dirty="0"/>
          </a:p>
        </p:txBody>
      </p:sp>
      <p:sp>
        <p:nvSpPr>
          <p:cNvPr id="3" name="Title 2"/>
          <p:cNvSpPr>
            <a:spLocks noGrp="1"/>
          </p:cNvSpPr>
          <p:nvPr>
            <p:ph type="title"/>
          </p:nvPr>
        </p:nvSpPr>
        <p:spPr/>
        <p:txBody>
          <a:bodyPr/>
          <a:lstStyle/>
          <a:p>
            <a:r>
              <a:rPr lang="en-IE" dirty="0" smtClean="0"/>
              <a:t>Mailers</a:t>
            </a:r>
            <a:endParaRPr lang="en-IE" dirty="0"/>
          </a:p>
        </p:txBody>
      </p:sp>
    </p:spTree>
    <p:extLst>
      <p:ext uri="{BB962C8B-B14F-4D97-AF65-F5344CB8AC3E}">
        <p14:creationId xmlns:p14="http://schemas.microsoft.com/office/powerpoint/2010/main" val="308864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457200" indent="-457200"/>
            <a:r>
              <a:rPr lang="en-IE" dirty="0" smtClean="0"/>
              <a:t>Ruby on Rails organises application files into Three main directories: Model, View and Controller.</a:t>
            </a:r>
          </a:p>
          <a:p>
            <a:pPr marL="457200" indent="-457200"/>
            <a:endParaRPr lang="en-IE" dirty="0" smtClean="0"/>
          </a:p>
          <a:p>
            <a:pPr marL="457200" indent="-457200"/>
            <a:r>
              <a:rPr lang="en-IE" dirty="0" smtClean="0"/>
              <a:t>In software development, this is known as the Model-View-Controller architecture / design pattern.</a:t>
            </a:r>
          </a:p>
          <a:p>
            <a:pPr marL="457200" indent="-457200"/>
            <a:endParaRPr lang="en-IE" dirty="0" smtClean="0"/>
          </a:p>
          <a:p>
            <a:pPr marL="457200" indent="-457200"/>
            <a:r>
              <a:rPr lang="en-IE" dirty="0" smtClean="0"/>
              <a:t>Originally used in implementing user interfaces in desktop computers</a:t>
            </a:r>
          </a:p>
          <a:p>
            <a:pPr marL="457200" indent="-457200"/>
            <a:endParaRPr lang="en-IE" dirty="0" smtClean="0"/>
          </a:p>
          <a:p>
            <a:pPr marL="457200" indent="-457200"/>
            <a:r>
              <a:rPr lang="en-IE" dirty="0" smtClean="0"/>
              <a:t>Commonly used in Mobile App Development, Android and iOS. </a:t>
            </a:r>
            <a:endParaRPr lang="en-IE" dirty="0"/>
          </a:p>
        </p:txBody>
      </p:sp>
      <p:sp>
        <p:nvSpPr>
          <p:cNvPr id="3" name="Title 2"/>
          <p:cNvSpPr>
            <a:spLocks noGrp="1"/>
          </p:cNvSpPr>
          <p:nvPr>
            <p:ph type="title"/>
          </p:nvPr>
        </p:nvSpPr>
        <p:spPr/>
        <p:txBody>
          <a:bodyPr/>
          <a:lstStyle/>
          <a:p>
            <a:r>
              <a:rPr lang="en-IE" dirty="0" smtClean="0"/>
              <a:t>Model-View-Controller</a:t>
            </a:r>
            <a:endParaRPr lang="en-IE" dirty="0"/>
          </a:p>
        </p:txBody>
      </p:sp>
    </p:spTree>
    <p:extLst>
      <p:ext uri="{BB962C8B-B14F-4D97-AF65-F5344CB8AC3E}">
        <p14:creationId xmlns:p14="http://schemas.microsoft.com/office/powerpoint/2010/main" val="425195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457200" indent="-457200"/>
            <a:r>
              <a:rPr lang="en-IE" dirty="0" smtClean="0"/>
              <a:t>Browser Sends Request;</a:t>
            </a:r>
          </a:p>
          <a:p>
            <a:pPr marL="0" indent="0">
              <a:buNone/>
            </a:pPr>
            <a:endParaRPr lang="en-IE" dirty="0" smtClean="0"/>
          </a:p>
          <a:p>
            <a:pPr marL="457200" indent="-457200"/>
            <a:r>
              <a:rPr lang="en-IE" dirty="0" smtClean="0"/>
              <a:t>Web server receives the request and passes it on to a </a:t>
            </a:r>
            <a:r>
              <a:rPr lang="en-IE" b="1" dirty="0" smtClean="0"/>
              <a:t>controller</a:t>
            </a:r>
            <a:r>
              <a:rPr lang="en-IE" dirty="0" smtClean="0"/>
              <a:t>.</a:t>
            </a:r>
          </a:p>
          <a:p>
            <a:pPr marL="457200" indent="-457200"/>
            <a:endParaRPr lang="en-IE" dirty="0" smtClean="0"/>
          </a:p>
          <a:p>
            <a:pPr marL="457200" indent="-457200"/>
            <a:r>
              <a:rPr lang="en-IE" dirty="0" smtClean="0"/>
              <a:t>If the request requires data, the </a:t>
            </a:r>
            <a:r>
              <a:rPr lang="en-IE" b="1" dirty="0" smtClean="0"/>
              <a:t>controller</a:t>
            </a:r>
            <a:r>
              <a:rPr lang="en-IE" dirty="0" smtClean="0"/>
              <a:t> communicates with a </a:t>
            </a:r>
            <a:r>
              <a:rPr lang="en-IE" b="1" dirty="0" smtClean="0"/>
              <a:t>model</a:t>
            </a:r>
            <a:r>
              <a:rPr lang="en-IE" dirty="0" smtClean="0"/>
              <a:t>, which is in charge of the CRUD operations, before rendering the required </a:t>
            </a:r>
            <a:r>
              <a:rPr lang="en-IE" b="1" dirty="0" smtClean="0"/>
              <a:t>view</a:t>
            </a:r>
            <a:r>
              <a:rPr lang="en-IE" dirty="0" smtClean="0"/>
              <a:t>.</a:t>
            </a:r>
          </a:p>
          <a:p>
            <a:pPr marL="457200" indent="-457200"/>
            <a:endParaRPr lang="en-IE" dirty="0" smtClean="0"/>
          </a:p>
          <a:p>
            <a:pPr marL="457200" indent="-457200"/>
            <a:r>
              <a:rPr lang="en-IE" dirty="0" smtClean="0"/>
              <a:t>In software development, this is known as the Model-View-Controller architecture / design pattern.</a:t>
            </a:r>
          </a:p>
          <a:p>
            <a:pPr marL="457200" indent="-457200"/>
            <a:endParaRPr lang="en-IE" dirty="0" smtClean="0"/>
          </a:p>
          <a:p>
            <a:pPr marL="457200" indent="-457200"/>
            <a:r>
              <a:rPr lang="en-IE" dirty="0" smtClean="0"/>
              <a:t>Originally used in implementing user interfaces in desktop computers</a:t>
            </a:r>
          </a:p>
          <a:p>
            <a:pPr marL="457200" indent="-457200"/>
            <a:endParaRPr lang="en-IE" dirty="0" smtClean="0"/>
          </a:p>
          <a:p>
            <a:pPr marL="457200" indent="-457200"/>
            <a:r>
              <a:rPr lang="en-IE" dirty="0" smtClean="0"/>
              <a:t>Commonly used in Mobile App Development, Android and iOS. </a:t>
            </a:r>
            <a:endParaRPr lang="en-IE" dirty="0"/>
          </a:p>
        </p:txBody>
      </p:sp>
      <p:sp>
        <p:nvSpPr>
          <p:cNvPr id="3" name="Title 2"/>
          <p:cNvSpPr>
            <a:spLocks noGrp="1"/>
          </p:cNvSpPr>
          <p:nvPr>
            <p:ph type="title"/>
          </p:nvPr>
        </p:nvSpPr>
        <p:spPr/>
        <p:txBody>
          <a:bodyPr/>
          <a:lstStyle/>
          <a:p>
            <a:r>
              <a:rPr lang="en-IE" dirty="0" smtClean="0"/>
              <a:t>Model-View-Controller</a:t>
            </a:r>
            <a:endParaRPr lang="en-IE" dirty="0"/>
          </a:p>
        </p:txBody>
      </p:sp>
    </p:spTree>
    <p:extLst>
      <p:ext uri="{BB962C8B-B14F-4D97-AF65-F5344CB8AC3E}">
        <p14:creationId xmlns:p14="http://schemas.microsoft.com/office/powerpoint/2010/main" val="3677522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457200" indent="-457200"/>
            <a:r>
              <a:rPr lang="en-IE" dirty="0" smtClean="0"/>
              <a:t>Increases Code Reusability</a:t>
            </a:r>
          </a:p>
          <a:p>
            <a:pPr marL="713232" lvl="1" indent="-457200"/>
            <a:r>
              <a:rPr lang="en-IE" dirty="0" smtClean="0"/>
              <a:t>Model can be reused by multiple views and vice versa</a:t>
            </a:r>
            <a:r>
              <a:rPr lang="en-IE" dirty="0" smtClean="0"/>
              <a:t>.</a:t>
            </a:r>
          </a:p>
          <a:p>
            <a:pPr marL="713232" lvl="1" indent="-457200"/>
            <a:endParaRPr lang="en-IE" dirty="0" smtClean="0"/>
          </a:p>
          <a:p>
            <a:pPr marL="457200" indent="-457200"/>
            <a:r>
              <a:rPr lang="en-IE" dirty="0" smtClean="0"/>
              <a:t>Improves Scalability</a:t>
            </a:r>
          </a:p>
          <a:p>
            <a:pPr marL="713232" lvl="1" indent="-457200"/>
            <a:r>
              <a:rPr lang="en-IE" dirty="0" smtClean="0"/>
              <a:t>You can upgrade the hardware running the database without affecting other components</a:t>
            </a:r>
            <a:r>
              <a:rPr lang="en-IE" dirty="0" smtClean="0"/>
              <a:t>.</a:t>
            </a:r>
          </a:p>
          <a:p>
            <a:pPr marL="713232" lvl="1" indent="-457200"/>
            <a:endParaRPr lang="en-IE" dirty="0" smtClean="0"/>
          </a:p>
          <a:p>
            <a:pPr marL="457200" indent="-457200"/>
            <a:r>
              <a:rPr lang="en-IE" dirty="0" smtClean="0"/>
              <a:t>Simplifies Maintenance</a:t>
            </a:r>
          </a:p>
          <a:p>
            <a:pPr marL="713232" lvl="1" indent="-457200"/>
            <a:r>
              <a:rPr lang="en-IE" dirty="0" smtClean="0"/>
              <a:t>Components have low dependency on each other, meaning changes to one does not affect another. </a:t>
            </a:r>
          </a:p>
          <a:p>
            <a:pPr marL="950976" lvl="2" indent="-457200"/>
            <a:r>
              <a:rPr lang="en-IE" dirty="0" smtClean="0"/>
              <a:t>You can change a database that feeds an application, without changing the </a:t>
            </a:r>
            <a:r>
              <a:rPr lang="en-IE" dirty="0" err="1" smtClean="0"/>
              <a:t>applicaton</a:t>
            </a:r>
            <a:r>
              <a:rPr lang="en-IE" dirty="0" smtClean="0"/>
              <a:t>.</a:t>
            </a:r>
          </a:p>
          <a:p>
            <a:pPr marL="0" indent="0">
              <a:buNone/>
            </a:pPr>
            <a:endParaRPr lang="en-IE" dirty="0" smtClean="0"/>
          </a:p>
        </p:txBody>
      </p:sp>
      <p:sp>
        <p:nvSpPr>
          <p:cNvPr id="3" name="Title 2"/>
          <p:cNvSpPr>
            <a:spLocks noGrp="1"/>
          </p:cNvSpPr>
          <p:nvPr>
            <p:ph type="title"/>
          </p:nvPr>
        </p:nvSpPr>
        <p:spPr/>
        <p:txBody>
          <a:bodyPr>
            <a:normAutofit fontScale="90000"/>
          </a:bodyPr>
          <a:lstStyle/>
          <a:p>
            <a:r>
              <a:rPr lang="en-IE" dirty="0" smtClean="0"/>
              <a:t>Model-View-Controller 		     (The benefits)</a:t>
            </a:r>
            <a:endParaRPr lang="en-IE" dirty="0"/>
          </a:p>
        </p:txBody>
      </p:sp>
    </p:spTree>
    <p:extLst>
      <p:ext uri="{BB962C8B-B14F-4D97-AF65-F5344CB8AC3E}">
        <p14:creationId xmlns:p14="http://schemas.microsoft.com/office/powerpoint/2010/main" val="374968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r>
              <a:rPr lang="en-IE" dirty="0" smtClean="0"/>
              <a:t>It represents data of an application and the rules to manipulate it</a:t>
            </a:r>
          </a:p>
          <a:p>
            <a:pPr marL="713232" lvl="1" indent="-457200"/>
            <a:r>
              <a:rPr lang="en-IE" dirty="0" smtClean="0"/>
              <a:t>Think of Models as Ruby objects (similar to Java</a:t>
            </a:r>
            <a:r>
              <a:rPr lang="en-IE" dirty="0" smtClean="0"/>
              <a:t>)</a:t>
            </a:r>
          </a:p>
          <a:p>
            <a:pPr marL="713232" lvl="1" indent="-457200"/>
            <a:endParaRPr lang="en-IE" dirty="0" smtClean="0"/>
          </a:p>
          <a:p>
            <a:pPr marL="457200" indent="-457200"/>
            <a:r>
              <a:rPr lang="en-IE" dirty="0" smtClean="0"/>
              <a:t>Responsible for performing the business logic. </a:t>
            </a:r>
          </a:p>
          <a:p>
            <a:pPr marL="713232" lvl="1" indent="-457200"/>
            <a:r>
              <a:rPr lang="en-IE" dirty="0" smtClean="0"/>
              <a:t>Validation, association, transactions </a:t>
            </a:r>
            <a:r>
              <a:rPr lang="en-IE" dirty="0" err="1" smtClean="0"/>
              <a:t>etc</a:t>
            </a:r>
            <a:r>
              <a:rPr lang="en-IE" dirty="0" smtClean="0"/>
              <a:t>…</a:t>
            </a:r>
          </a:p>
          <a:p>
            <a:pPr marL="713232" lvl="1" indent="-457200"/>
            <a:endParaRPr lang="en-IE" dirty="0" smtClean="0"/>
          </a:p>
          <a:p>
            <a:pPr marL="457200" indent="-457200"/>
            <a:r>
              <a:rPr lang="en-IE" dirty="0" smtClean="0"/>
              <a:t>Maintains relationship with the database.</a:t>
            </a:r>
          </a:p>
          <a:p>
            <a:pPr marL="713232" lvl="1" indent="-457200"/>
            <a:r>
              <a:rPr lang="en-IE" dirty="0" smtClean="0"/>
              <a:t>In most cases, each table in your DB will correspond to one model in your application.</a:t>
            </a:r>
          </a:p>
          <a:p>
            <a:pPr marL="0" indent="0">
              <a:buNone/>
            </a:pPr>
            <a:endParaRPr lang="en-IE" dirty="0" smtClean="0"/>
          </a:p>
        </p:txBody>
      </p:sp>
      <p:sp>
        <p:nvSpPr>
          <p:cNvPr id="3" name="Title 2"/>
          <p:cNvSpPr>
            <a:spLocks noGrp="1"/>
          </p:cNvSpPr>
          <p:nvPr>
            <p:ph type="title"/>
          </p:nvPr>
        </p:nvSpPr>
        <p:spPr/>
        <p:txBody>
          <a:bodyPr>
            <a:normAutofit/>
          </a:bodyPr>
          <a:lstStyle/>
          <a:p>
            <a:r>
              <a:rPr lang="en-IE" dirty="0" smtClean="0"/>
              <a:t>Model</a:t>
            </a:r>
            <a:endParaRPr lang="en-IE" dirty="0"/>
          </a:p>
        </p:txBody>
      </p:sp>
    </p:spTree>
    <p:extLst>
      <p:ext uri="{BB962C8B-B14F-4D97-AF65-F5344CB8AC3E}">
        <p14:creationId xmlns:p14="http://schemas.microsoft.com/office/powerpoint/2010/main" val="1514166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499</TotalTime>
  <Words>1859</Words>
  <Application>Microsoft Office PowerPoint</Application>
  <PresentationFormat>On-screen Show (4:3)</PresentationFormat>
  <Paragraphs>468</Paragraphs>
  <Slides>38</Slides>
  <Notes>29</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Concourse</vt:lpstr>
      <vt:lpstr>Ruby on Rails</vt:lpstr>
      <vt:lpstr>Terms</vt:lpstr>
      <vt:lpstr>Assets</vt:lpstr>
      <vt:lpstr>Helpers</vt:lpstr>
      <vt:lpstr>Mailers</vt:lpstr>
      <vt:lpstr>Model-View-Controller</vt:lpstr>
      <vt:lpstr>Model-View-Controller</vt:lpstr>
      <vt:lpstr>Model-View-Controller        (The benefits)</vt:lpstr>
      <vt:lpstr>Model</vt:lpstr>
      <vt:lpstr>Generating a Model</vt:lpstr>
      <vt:lpstr>View</vt:lpstr>
      <vt:lpstr>Controller</vt:lpstr>
      <vt:lpstr>Example from Last Week.</vt:lpstr>
      <vt:lpstr>MVC in Action</vt:lpstr>
      <vt:lpstr>MVC in Action</vt:lpstr>
      <vt:lpstr>Practical Q1</vt:lpstr>
      <vt:lpstr>Scaffolding</vt:lpstr>
      <vt:lpstr>Scaffolding</vt:lpstr>
      <vt:lpstr>Migrations</vt:lpstr>
      <vt:lpstr>Blog Example – Create new App</vt:lpstr>
      <vt:lpstr>Blog Example – Model Design</vt:lpstr>
      <vt:lpstr>Blog Example - Scaffolding</vt:lpstr>
      <vt:lpstr>Blog Example – Output</vt:lpstr>
      <vt:lpstr>Blog Example – Migration File</vt:lpstr>
      <vt:lpstr>Blog Example – Run APP</vt:lpstr>
      <vt:lpstr>Blog Example – MVC Overview</vt:lpstr>
      <vt:lpstr>Blog Example – Routes.rb</vt:lpstr>
      <vt:lpstr>Blog Example – User Controller</vt:lpstr>
      <vt:lpstr>Blog Example - Blog</vt:lpstr>
      <vt:lpstr>Blog Example – Migration File</vt:lpstr>
      <vt:lpstr>Blog Example – Routes.rb</vt:lpstr>
      <vt:lpstr>Blog Example – Character Limit</vt:lpstr>
      <vt:lpstr>Blog Example – Character Limit</vt:lpstr>
      <vt:lpstr>Blog Example – Relating DB</vt:lpstr>
      <vt:lpstr>Blog Example – Relating DB</vt:lpstr>
      <vt:lpstr>Blog Example – Rails Console</vt:lpstr>
      <vt:lpstr>Blog Example – Limitations</vt:lpstr>
      <vt:lpstr>Practical Q2</vt:lpstr>
    </vt:vector>
  </TitlesOfParts>
  <Company>University College Dublin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 on Rails</dc:title>
  <dc:creator>jmdharkness</dc:creator>
  <cp:lastModifiedBy>jmdharkness</cp:lastModifiedBy>
  <cp:revision>89</cp:revision>
  <dcterms:created xsi:type="dcterms:W3CDTF">2016-02-07T21:21:56Z</dcterms:created>
  <dcterms:modified xsi:type="dcterms:W3CDTF">2016-02-15T18:08:41Z</dcterms:modified>
</cp:coreProperties>
</file>