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7" r:id="rId2"/>
    <p:sldId id="259" r:id="rId3"/>
    <p:sldId id="278" r:id="rId4"/>
    <p:sldId id="270" r:id="rId5"/>
    <p:sldId id="292" r:id="rId6"/>
    <p:sldId id="294" r:id="rId7"/>
    <p:sldId id="299" r:id="rId8"/>
    <p:sldId id="300" r:id="rId9"/>
    <p:sldId id="295" r:id="rId10"/>
    <p:sldId id="301" r:id="rId11"/>
    <p:sldId id="302" r:id="rId12"/>
    <p:sldId id="296" r:id="rId13"/>
    <p:sldId id="304" r:id="rId14"/>
    <p:sldId id="305" r:id="rId15"/>
    <p:sldId id="297" r:id="rId16"/>
    <p:sldId id="303" r:id="rId17"/>
    <p:sldId id="293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F41"/>
    <a:srgbClr val="A5A680"/>
    <a:srgbClr val="626458"/>
    <a:srgbClr val="656F5C"/>
    <a:srgbClr val="A9B7C6"/>
    <a:srgbClr val="FFFFFF"/>
    <a:srgbClr val="556063"/>
    <a:srgbClr val="8B959A"/>
    <a:srgbClr val="7F898D"/>
    <a:srgbClr val="737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4"/>
    <p:restoredTop sz="95581" autoAdjust="0"/>
  </p:normalViewPr>
  <p:slideViewPr>
    <p:cSldViewPr snapToGrid="0">
      <p:cViewPr varScale="1">
        <p:scale>
          <a:sx n="82" d="100"/>
          <a:sy n="82" d="100"/>
        </p:scale>
        <p:origin x="7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EFADF-A2F1-4A59-8AD4-926581BA1B1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EF8A8-EF24-491C-A19D-7D4D2A7FA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0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EF8A8-EF24-491C-A19D-7D4D2A7FA5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12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EF8A8-EF24-491C-A19D-7D4D2A7FA5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15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EF8A8-EF24-491C-A19D-7D4D2A7FA5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EF8A8-EF24-491C-A19D-7D4D2A7FA5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2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EF8A8-EF24-491C-A19D-7D4D2A7FA5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EF8A8-EF24-491C-A19D-7D4D2A7FA5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7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EF8A8-EF24-491C-A19D-7D4D2A7FA5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63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EF8A8-EF24-491C-A19D-7D4D2A7FA5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27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EF8A8-EF24-491C-A19D-7D4D2A7FA5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91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EF8A8-EF24-491C-A19D-7D4D2A7FA5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26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EF8A8-EF24-491C-A19D-7D4D2A7FA5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1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F303-7C1A-4AE3-B9CB-3347A482E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33BED-1D71-4141-B612-A9EF3EA77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C7EA1-AD2E-4332-8854-1A203B31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84BC-B72B-46E1-AB04-F0747843CFE4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C468-21B1-41FC-A7DE-A7FFB4DD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DB9EA-36F9-496A-A5F4-45BBAD0B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BF71-D225-4E1F-BEC5-8DA3A123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88ABC-DF85-446B-A16F-B47F778A5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9E615-299F-4219-89BC-E5F9CC47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84BC-B72B-46E1-AB04-F0747843CFE4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B8D0-2325-480C-A060-703CDA73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269A1-422F-49F2-8276-545684D4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0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A6222-BD82-4DA7-99C3-5EA8FB5DA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8506A-AF71-4F9E-9CB8-B333081F1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312EC-6787-4F66-BCB0-330A412E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84BC-B72B-46E1-AB04-F0747843CFE4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DAE36-BA27-4A21-BFC4-539376A3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D2999-37B8-4A9B-86D3-A30A9345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1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02E5-04B4-4EFD-AD2D-EEB96EBB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9CD9-62AE-48D9-B1A4-5221F182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FCE2D-5194-4A6F-8876-F0B24A52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84BC-B72B-46E1-AB04-F0747843CFE4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94311-5FB6-4CE6-88AF-36512C55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C3D9B-2083-4B45-80C6-FD38D19E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7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B0A8-2CE4-4031-B482-69D0803E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8E13D-4DB0-4D8F-91BC-8C6F3B446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EF654-81A9-4830-9B3E-DBFC9D90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84BC-B72B-46E1-AB04-F0747843CFE4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F69E-4A0C-423C-9311-0409E66B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B2CE0-3766-4486-8C4D-26D441BD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3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B520-A23A-4F0F-A3C8-01F19FE6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A34A-1E39-4C78-8764-75D70409B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15FF9-CC4D-450C-94F4-354668EC6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0E277-A16F-486E-B639-585078EB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84BC-B72B-46E1-AB04-F0747843CFE4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22625-1299-404A-889A-493DD611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9D4ED-DEF6-44D7-A827-B81E2E2D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8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18DC-7706-4FE1-BBFD-858D4655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ABEAC-D599-4156-A7EE-B073123EB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8ADC4-D942-4426-B1AE-45D5551FD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9CB82-9C26-49EF-8CE1-CEB6D83C5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3E9BA-AE31-4C15-930B-97DF95AA8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16152-22A9-413D-8FD7-4C1CC5B2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84BC-B72B-46E1-AB04-F0747843CFE4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ECDF7-1F5D-488D-AEE1-D97A4B1F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0AAC6-6866-47D2-9844-DEEA8539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4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D1D2-5AFC-496D-B9BC-3816D37E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5A518-C392-4505-B51E-834C960B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84BC-B72B-46E1-AB04-F0747843CFE4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2F08C-33BB-4390-A75B-2EF51B39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FFB8F-BFB2-4AB2-B9AC-64C4516E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4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4ABC6-91F5-4DA5-AD0C-DBA6B151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84BC-B72B-46E1-AB04-F0747843CFE4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BBC49-6EC5-4414-A639-59D0DA77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63C79-F6D0-4CAB-BD9C-65A0D18F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5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70CF-3B43-4D7C-B114-5A8A5D0C1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BDE7-0370-4996-820A-8AC27BC0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544C1-AC22-4472-96B4-2C7422644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03B50-ACF6-4476-9140-5ECF2E0C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84BC-B72B-46E1-AB04-F0747843CFE4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E0D5B-CA07-40D0-81D1-78D43C3E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6EADB-00F4-4C07-BCD3-28A3377B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341F-9327-4941-8436-2AC93720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78C19-5C90-4C0F-BDB5-02C7D02FB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7AD96-0239-4520-BCE0-BC4E325AA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FDAA5-24C9-4E33-B85D-9E6DC654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84BC-B72B-46E1-AB04-F0747843CFE4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30E-6292-4A02-BBA7-CD457C20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293ED-075A-44B3-9CFC-E7CBC97F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4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FBEFD-95AE-49E3-AA4D-BCFAFF30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68A2B-1022-4D5F-BF03-77E9DB3E1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ADC47-7076-4C16-A9B0-D4ADCFCFE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084BC-B72B-46E1-AB04-F0747843CFE4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D1A5F-61EA-4E3C-BD42-709A6CE58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57223-E66B-4BFE-AC09-795CC04F2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04498-0E83-4E2E-98CB-1F435C10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kaggle.com/ruslankl/european-union-lgbt-survey-201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895541"/>
            <a:ext cx="10718276" cy="5962459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endParaRPr lang="en-US" sz="3200" dirty="0">
              <a:solidFill>
                <a:srgbClr val="656F5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10718276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endParaRPr lang="en-US" sz="5400" dirty="0">
              <a:solidFill>
                <a:srgbClr val="A5A68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4A39FA-B3DA-40CA-868D-66626DF726F2}"/>
              </a:ext>
            </a:extLst>
          </p:cNvPr>
          <p:cNvSpPr/>
          <p:nvPr/>
        </p:nvSpPr>
        <p:spPr>
          <a:xfrm>
            <a:off x="169681" y="-2"/>
            <a:ext cx="8578393" cy="895543"/>
          </a:xfrm>
          <a:prstGeom prst="rect">
            <a:avLst/>
          </a:prstGeom>
          <a:solidFill>
            <a:srgbClr val="A5A68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5400" dirty="0">
                <a:latin typeface="Bahnschrift" panose="020B0502040204020203" pitchFamily="34" charset="0"/>
              </a:rPr>
              <a:t>Example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10718276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12</a:t>
            </a:r>
          </a:p>
        </p:txBody>
      </p:sp>
      <p:pic>
        <p:nvPicPr>
          <p:cNvPr id="4" name="Graphic 3" descr="Paper">
            <a:extLst>
              <a:ext uri="{FF2B5EF4-FFF2-40B4-BE49-F238E27FC236}">
                <a16:creationId xmlns:a16="http://schemas.microsoft.com/office/drawing/2014/main" id="{B936BFC8-10DB-4C3E-B9A3-9BD7D6EF1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089" y="94266"/>
            <a:ext cx="725864" cy="7258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851B13-3AC8-438B-AE41-AC1B68814564}"/>
              </a:ext>
            </a:extLst>
          </p:cNvPr>
          <p:cNvCxnSpPr>
            <a:cxnSpLocks/>
          </p:cNvCxnSpPr>
          <p:nvPr/>
        </p:nvCxnSpPr>
        <p:spPr>
          <a:xfrm>
            <a:off x="169682" y="914398"/>
            <a:ext cx="8578392" cy="0"/>
          </a:xfrm>
          <a:prstGeom prst="line">
            <a:avLst/>
          </a:prstGeom>
          <a:ln w="34925">
            <a:solidFill>
              <a:srgbClr val="A9B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CBF9EA54-5B17-4D02-BEEA-8115B0205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9342" y="216815"/>
            <a:ext cx="480768" cy="4807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6A45EB-B57B-4603-A71C-E2255C7F23E4}"/>
              </a:ext>
            </a:extLst>
          </p:cNvPr>
          <p:cNvSpPr txBox="1"/>
          <p:nvPr/>
        </p:nvSpPr>
        <p:spPr>
          <a:xfrm>
            <a:off x="339773" y="1515982"/>
            <a:ext cx="1002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B959A"/>
                </a:solidFill>
                <a:latin typeface="Bahnschrift" panose="020B0502040204020203" pitchFamily="34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0777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895541"/>
            <a:ext cx="10718276" cy="5962459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endParaRPr lang="en-US" sz="3200" dirty="0">
              <a:solidFill>
                <a:srgbClr val="656F5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10718276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endParaRPr lang="en-US" sz="5400" dirty="0">
              <a:solidFill>
                <a:srgbClr val="A5A68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4A39FA-B3DA-40CA-868D-66626DF726F2}"/>
              </a:ext>
            </a:extLst>
          </p:cNvPr>
          <p:cNvSpPr/>
          <p:nvPr/>
        </p:nvSpPr>
        <p:spPr>
          <a:xfrm>
            <a:off x="169681" y="-2"/>
            <a:ext cx="8578393" cy="895543"/>
          </a:xfrm>
          <a:prstGeom prst="rect">
            <a:avLst/>
          </a:prstGeom>
          <a:solidFill>
            <a:srgbClr val="A5A68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5400" dirty="0">
                <a:latin typeface="Bahnschrift" panose="020B0502040204020203" pitchFamily="34" charset="0"/>
              </a:rPr>
              <a:t>Country Distribution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10718276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12</a:t>
            </a:r>
          </a:p>
        </p:txBody>
      </p:sp>
      <p:pic>
        <p:nvPicPr>
          <p:cNvPr id="4" name="Graphic 3" descr="Paper">
            <a:extLst>
              <a:ext uri="{FF2B5EF4-FFF2-40B4-BE49-F238E27FC236}">
                <a16:creationId xmlns:a16="http://schemas.microsoft.com/office/drawing/2014/main" id="{B936BFC8-10DB-4C3E-B9A3-9BD7D6EF1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089" y="94266"/>
            <a:ext cx="725864" cy="7258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851B13-3AC8-438B-AE41-AC1B68814564}"/>
              </a:ext>
            </a:extLst>
          </p:cNvPr>
          <p:cNvCxnSpPr>
            <a:cxnSpLocks/>
          </p:cNvCxnSpPr>
          <p:nvPr/>
        </p:nvCxnSpPr>
        <p:spPr>
          <a:xfrm>
            <a:off x="169682" y="914398"/>
            <a:ext cx="8578392" cy="0"/>
          </a:xfrm>
          <a:prstGeom prst="line">
            <a:avLst/>
          </a:prstGeom>
          <a:ln w="34925">
            <a:solidFill>
              <a:srgbClr val="A9B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CBF9EA54-5B17-4D02-BEEA-8115B0205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9342" y="216815"/>
            <a:ext cx="480768" cy="48076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26D52A9-85EB-4D41-92E5-CCAAC9CA33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82" y="1277503"/>
            <a:ext cx="6245292" cy="52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895541"/>
            <a:ext cx="10718276" cy="5962459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endParaRPr lang="en-US" sz="3200" dirty="0">
              <a:solidFill>
                <a:srgbClr val="656F5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10718276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endParaRPr lang="en-US" sz="5400" dirty="0">
              <a:solidFill>
                <a:srgbClr val="A5A68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4A39FA-B3DA-40CA-868D-66626DF726F2}"/>
              </a:ext>
            </a:extLst>
          </p:cNvPr>
          <p:cNvSpPr/>
          <p:nvPr/>
        </p:nvSpPr>
        <p:spPr>
          <a:xfrm>
            <a:off x="169681" y="-2"/>
            <a:ext cx="8578393" cy="895543"/>
          </a:xfrm>
          <a:prstGeom prst="rect">
            <a:avLst/>
          </a:prstGeom>
          <a:solidFill>
            <a:srgbClr val="A5A68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5400" dirty="0">
                <a:latin typeface="Bahnschrift" panose="020B0502040204020203" pitchFamily="34" charset="0"/>
              </a:rPr>
              <a:t>Identity Distribution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10718276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12</a:t>
            </a:r>
          </a:p>
        </p:txBody>
      </p:sp>
      <p:pic>
        <p:nvPicPr>
          <p:cNvPr id="4" name="Graphic 3" descr="Paper">
            <a:extLst>
              <a:ext uri="{FF2B5EF4-FFF2-40B4-BE49-F238E27FC236}">
                <a16:creationId xmlns:a16="http://schemas.microsoft.com/office/drawing/2014/main" id="{B936BFC8-10DB-4C3E-B9A3-9BD7D6EF1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089" y="94266"/>
            <a:ext cx="725864" cy="7258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851B13-3AC8-438B-AE41-AC1B68814564}"/>
              </a:ext>
            </a:extLst>
          </p:cNvPr>
          <p:cNvCxnSpPr>
            <a:cxnSpLocks/>
          </p:cNvCxnSpPr>
          <p:nvPr/>
        </p:nvCxnSpPr>
        <p:spPr>
          <a:xfrm>
            <a:off x="169682" y="914398"/>
            <a:ext cx="8578392" cy="0"/>
          </a:xfrm>
          <a:prstGeom prst="line">
            <a:avLst/>
          </a:prstGeom>
          <a:ln w="34925">
            <a:solidFill>
              <a:srgbClr val="A9B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CBF9EA54-5B17-4D02-BEEA-8115B0205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9342" y="216815"/>
            <a:ext cx="480768" cy="48076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4C94CA1-88C6-4728-8853-3720BAE0D3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00" y="1264478"/>
            <a:ext cx="6543874" cy="52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7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4180-B35D-4626-972C-47C6236C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9690756" cy="1828797"/>
          </a:xfrm>
          <a:solidFill>
            <a:srgbClr val="3C3F41"/>
          </a:solidFill>
        </p:spPr>
        <p:txBody>
          <a:bodyPr>
            <a:normAutofit/>
          </a:bodyPr>
          <a:lstStyle/>
          <a:p>
            <a:pPr marL="2055813" algn="l"/>
            <a:r>
              <a:rPr lang="en-US" sz="4800" dirty="0">
                <a:solidFill>
                  <a:srgbClr val="A5A680"/>
                </a:solidFill>
                <a:latin typeface="Bahnschrift" panose="020B0502040204020203" pitchFamily="34" charset="0"/>
              </a:rPr>
              <a:t>Assignment 1: Iris Dataset</a:t>
            </a:r>
          </a:p>
        </p:txBody>
      </p:sp>
      <p:pic>
        <p:nvPicPr>
          <p:cNvPr id="5" name="Graphic 4" descr="Folder">
            <a:extLst>
              <a:ext uri="{FF2B5EF4-FFF2-40B4-BE49-F238E27FC236}">
                <a16:creationId xmlns:a16="http://schemas.microsoft.com/office/drawing/2014/main" id="{57F68299-DF1E-45AB-83E5-08A4EB3BA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934" y="914398"/>
            <a:ext cx="914400" cy="914400"/>
          </a:xfrm>
          <a:prstGeom prst="rect">
            <a:avLst/>
          </a:prstGeom>
        </p:spPr>
      </p:pic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D5CFD402-DFB9-4DA8-87D6-96B55115B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57114" y="914398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1828796"/>
            <a:ext cx="9690755" cy="5029204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Author: Garrett Powell &amp; Gale Proulx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Project Scope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Observations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Data Preprocessing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IV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Next Steps</a:t>
            </a:r>
          </a:p>
          <a:p>
            <a:pPr marL="2055813">
              <a:lnSpc>
                <a:spcPct val="200000"/>
              </a:lnSpc>
            </a:pPr>
            <a:endParaRPr lang="en-US" sz="3200" dirty="0">
              <a:solidFill>
                <a:srgbClr val="656F5C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Graphic 11" descr="Pencil">
            <a:extLst>
              <a:ext uri="{FF2B5EF4-FFF2-40B4-BE49-F238E27FC236}">
                <a16:creationId xmlns:a16="http://schemas.microsoft.com/office/drawing/2014/main" id="{78003576-1ABC-438B-9792-4FAD5FD0D0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8627" y="1866504"/>
            <a:ext cx="657568" cy="6575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9690755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r>
              <a:rPr lang="en-US" sz="5400" dirty="0">
                <a:solidFill>
                  <a:srgbClr val="A5A680"/>
                </a:solidFill>
                <a:latin typeface="Bahnschrift" panose="020B0502040204020203" pitchFamily="34" charset="0"/>
              </a:rPr>
              <a:t>Advanced Data Analytics</a:t>
            </a:r>
          </a:p>
        </p:txBody>
      </p:sp>
      <p:pic>
        <p:nvPicPr>
          <p:cNvPr id="15" name="Graphic 14" descr="Flip calendar">
            <a:extLst>
              <a:ext uri="{FF2B5EF4-FFF2-40B4-BE49-F238E27FC236}">
                <a16:creationId xmlns:a16="http://schemas.microsoft.com/office/drawing/2014/main" id="{72B5D24E-D3E4-4726-9F5F-88D2B3C6F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114" y="0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9690755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166481-A210-485C-B8B2-61E1C66E54DB}"/>
              </a:ext>
            </a:extLst>
          </p:cNvPr>
          <p:cNvSpPr/>
          <p:nvPr/>
        </p:nvSpPr>
        <p:spPr>
          <a:xfrm>
            <a:off x="1252949" y="4609550"/>
            <a:ext cx="8437805" cy="657568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Venn diagram">
            <a:extLst>
              <a:ext uri="{FF2B5EF4-FFF2-40B4-BE49-F238E27FC236}">
                <a16:creationId xmlns:a16="http://schemas.microsoft.com/office/drawing/2014/main" id="{4B31BFAA-F168-42E1-B1DC-850ABBB43F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2950" y="2656092"/>
            <a:ext cx="658368" cy="658368"/>
          </a:xfrm>
          <a:prstGeom prst="rect">
            <a:avLst/>
          </a:prstGeom>
        </p:spPr>
      </p:pic>
      <p:pic>
        <p:nvPicPr>
          <p:cNvPr id="20" name="Graphic 19" descr="Microscope">
            <a:extLst>
              <a:ext uri="{FF2B5EF4-FFF2-40B4-BE49-F238E27FC236}">
                <a16:creationId xmlns:a16="http://schemas.microsoft.com/office/drawing/2014/main" id="{6F5F6E21-A8ED-4A10-B5CD-97C65ABC6A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52949" y="3637474"/>
            <a:ext cx="658368" cy="65836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398023-02B7-4834-BBB4-554625B3CA35}"/>
              </a:ext>
            </a:extLst>
          </p:cNvPr>
          <p:cNvSpPr/>
          <p:nvPr/>
        </p:nvSpPr>
        <p:spPr>
          <a:xfrm>
            <a:off x="9690755" y="732541"/>
            <a:ext cx="2501245" cy="471334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Filter">
            <a:extLst>
              <a:ext uri="{FF2B5EF4-FFF2-40B4-BE49-F238E27FC236}">
                <a16:creationId xmlns:a16="http://schemas.microsoft.com/office/drawing/2014/main" id="{8F9FB996-FFC5-4C17-8694-027922504C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52949" y="4609550"/>
            <a:ext cx="658368" cy="658368"/>
          </a:xfrm>
          <a:prstGeom prst="rect">
            <a:avLst/>
          </a:prstGeom>
        </p:spPr>
      </p:pic>
      <p:pic>
        <p:nvPicPr>
          <p:cNvPr id="25" name="Graphic 24" descr="List">
            <a:extLst>
              <a:ext uri="{FF2B5EF4-FFF2-40B4-BE49-F238E27FC236}">
                <a16:creationId xmlns:a16="http://schemas.microsoft.com/office/drawing/2014/main" id="{52ABA150-1B00-44CA-A25D-2413D02C45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52949" y="5586201"/>
            <a:ext cx="658368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4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895541"/>
            <a:ext cx="10718276" cy="5962459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endParaRPr lang="en-US" sz="3200" dirty="0">
              <a:solidFill>
                <a:srgbClr val="656F5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10718276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endParaRPr lang="en-US" sz="5400" dirty="0">
              <a:solidFill>
                <a:srgbClr val="A5A68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4A39FA-B3DA-40CA-868D-66626DF726F2}"/>
              </a:ext>
            </a:extLst>
          </p:cNvPr>
          <p:cNvSpPr/>
          <p:nvPr/>
        </p:nvSpPr>
        <p:spPr>
          <a:xfrm>
            <a:off x="169681" y="-2"/>
            <a:ext cx="8578393" cy="895543"/>
          </a:xfrm>
          <a:prstGeom prst="rect">
            <a:avLst/>
          </a:prstGeom>
          <a:solidFill>
            <a:srgbClr val="A5A68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5400" dirty="0">
                <a:latin typeface="Bahnschrift" panose="020B0502040204020203" pitchFamily="34" charset="0"/>
              </a:rPr>
              <a:t>Example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10718276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12</a:t>
            </a:r>
          </a:p>
        </p:txBody>
      </p:sp>
      <p:pic>
        <p:nvPicPr>
          <p:cNvPr id="4" name="Graphic 3" descr="Paper">
            <a:extLst>
              <a:ext uri="{FF2B5EF4-FFF2-40B4-BE49-F238E27FC236}">
                <a16:creationId xmlns:a16="http://schemas.microsoft.com/office/drawing/2014/main" id="{B936BFC8-10DB-4C3E-B9A3-9BD7D6EF1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089" y="94266"/>
            <a:ext cx="725864" cy="7258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851B13-3AC8-438B-AE41-AC1B68814564}"/>
              </a:ext>
            </a:extLst>
          </p:cNvPr>
          <p:cNvCxnSpPr>
            <a:cxnSpLocks/>
          </p:cNvCxnSpPr>
          <p:nvPr/>
        </p:nvCxnSpPr>
        <p:spPr>
          <a:xfrm>
            <a:off x="169682" y="914398"/>
            <a:ext cx="8578392" cy="0"/>
          </a:xfrm>
          <a:prstGeom prst="line">
            <a:avLst/>
          </a:prstGeom>
          <a:ln w="34925">
            <a:solidFill>
              <a:srgbClr val="A9B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CBF9EA54-5B17-4D02-BEEA-8115B0205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9342" y="216815"/>
            <a:ext cx="480768" cy="4807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6A45EB-B57B-4603-A71C-E2255C7F23E4}"/>
              </a:ext>
            </a:extLst>
          </p:cNvPr>
          <p:cNvSpPr txBox="1"/>
          <p:nvPr/>
        </p:nvSpPr>
        <p:spPr>
          <a:xfrm>
            <a:off x="339773" y="1515982"/>
            <a:ext cx="10020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B959A"/>
                </a:solidFill>
                <a:latin typeface="Bahnschrift" panose="020B0502040204020203" pitchFamily="34" charset="0"/>
              </a:rPr>
              <a:t># Checking to see if columns have null values...</a:t>
            </a:r>
          </a:p>
          <a:p>
            <a:r>
              <a:rPr lang="en-US" sz="2800" dirty="0">
                <a:solidFill>
                  <a:srgbClr val="8B959A"/>
                </a:solidFill>
                <a:latin typeface="Bahnschrift" panose="020B0502040204020203" pitchFamily="34" charset="0"/>
              </a:rPr>
              <a:t>print(</a:t>
            </a:r>
            <a:r>
              <a:rPr lang="en-US" sz="2800" dirty="0" err="1">
                <a:solidFill>
                  <a:srgbClr val="8B959A"/>
                </a:solidFill>
                <a:latin typeface="Bahnschrift" panose="020B0502040204020203" pitchFamily="34" charset="0"/>
              </a:rPr>
              <a:t>df_master.isnull</a:t>
            </a:r>
            <a:r>
              <a:rPr lang="en-US" sz="2800" dirty="0">
                <a:solidFill>
                  <a:srgbClr val="8B959A"/>
                </a:solidFill>
                <a:latin typeface="Bahnschrift" panose="020B0502040204020203" pitchFamily="34" charset="0"/>
              </a:rPr>
              <a:t>().any())</a:t>
            </a:r>
            <a:endParaRPr lang="fr-FR" sz="2800" dirty="0">
              <a:solidFill>
                <a:srgbClr val="8B959A"/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BA5973A-649F-40ED-AD13-80A6A0015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790208"/>
              </p:ext>
            </p:extLst>
          </p:nvPr>
        </p:nvGraphicFramePr>
        <p:xfrm>
          <a:off x="422110" y="2742283"/>
          <a:ext cx="399127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5635">
                  <a:extLst>
                    <a:ext uri="{9D8B030D-6E8A-4147-A177-3AD203B41FA5}">
                      <a16:colId xmlns:a16="http://schemas.microsoft.com/office/drawing/2014/main" val="1226082552"/>
                    </a:ext>
                  </a:extLst>
                </a:gridCol>
                <a:gridCol w="1995635">
                  <a:extLst>
                    <a:ext uri="{9D8B030D-6E8A-4147-A177-3AD203B41FA5}">
                      <a16:colId xmlns:a16="http://schemas.microsoft.com/office/drawing/2014/main" val="907857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CountryCode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6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14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subset</a:t>
                      </a:r>
                    </a:p>
                  </a:txBody>
                  <a:tcPr>
                    <a:lnL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6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8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6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3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>
                    <a:lnL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6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10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6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92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895541"/>
            <a:ext cx="10718276" cy="5962459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endParaRPr lang="en-US" sz="3200" dirty="0">
              <a:solidFill>
                <a:srgbClr val="656F5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10718276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endParaRPr lang="en-US" sz="5400" dirty="0">
              <a:solidFill>
                <a:srgbClr val="A5A68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4A39FA-B3DA-40CA-868D-66626DF726F2}"/>
              </a:ext>
            </a:extLst>
          </p:cNvPr>
          <p:cNvSpPr/>
          <p:nvPr/>
        </p:nvSpPr>
        <p:spPr>
          <a:xfrm>
            <a:off x="169681" y="-2"/>
            <a:ext cx="8578393" cy="895543"/>
          </a:xfrm>
          <a:prstGeom prst="rect">
            <a:avLst/>
          </a:prstGeom>
          <a:solidFill>
            <a:srgbClr val="A5A68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5400" dirty="0">
                <a:latin typeface="Bahnschrift" panose="020B0502040204020203" pitchFamily="34" charset="0"/>
              </a:rPr>
              <a:t>Example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10718276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12</a:t>
            </a:r>
          </a:p>
        </p:txBody>
      </p:sp>
      <p:pic>
        <p:nvPicPr>
          <p:cNvPr id="4" name="Graphic 3" descr="Paper">
            <a:extLst>
              <a:ext uri="{FF2B5EF4-FFF2-40B4-BE49-F238E27FC236}">
                <a16:creationId xmlns:a16="http://schemas.microsoft.com/office/drawing/2014/main" id="{B936BFC8-10DB-4C3E-B9A3-9BD7D6EF1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089" y="94266"/>
            <a:ext cx="725864" cy="7258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851B13-3AC8-438B-AE41-AC1B68814564}"/>
              </a:ext>
            </a:extLst>
          </p:cNvPr>
          <p:cNvCxnSpPr>
            <a:cxnSpLocks/>
          </p:cNvCxnSpPr>
          <p:nvPr/>
        </p:nvCxnSpPr>
        <p:spPr>
          <a:xfrm>
            <a:off x="169682" y="914398"/>
            <a:ext cx="8578392" cy="0"/>
          </a:xfrm>
          <a:prstGeom prst="line">
            <a:avLst/>
          </a:prstGeom>
          <a:ln w="34925">
            <a:solidFill>
              <a:srgbClr val="A9B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CBF9EA54-5B17-4D02-BEEA-8115B0205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9342" y="216815"/>
            <a:ext cx="480768" cy="4807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6A45EB-B57B-4603-A71C-E2255C7F23E4}"/>
              </a:ext>
            </a:extLst>
          </p:cNvPr>
          <p:cNvSpPr txBox="1"/>
          <p:nvPr/>
        </p:nvSpPr>
        <p:spPr>
          <a:xfrm>
            <a:off x="339773" y="1515982"/>
            <a:ext cx="100202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B959A"/>
                </a:solidFill>
                <a:latin typeface="Bahnschrift" panose="020B0502040204020203" pitchFamily="34" charset="0"/>
              </a:rPr>
              <a:t># Double check to see if any code values overlap.</a:t>
            </a:r>
            <a:endParaRPr lang="fr-FR" sz="2800" dirty="0">
              <a:solidFill>
                <a:srgbClr val="8B959A"/>
              </a:solidFill>
              <a:latin typeface="Bahnschrift" panose="020B0502040204020203" pitchFamily="34" charset="0"/>
            </a:endParaRPr>
          </a:p>
          <a:p>
            <a:r>
              <a:rPr lang="fr-FR" sz="2800" dirty="0">
                <a:solidFill>
                  <a:srgbClr val="8B959A"/>
                </a:solidFill>
                <a:latin typeface="Bahnschrift" panose="020B0502040204020203" pitchFamily="34" charset="0"/>
              </a:rPr>
              <a:t>File 1 Survey Question Code Unique: 52</a:t>
            </a:r>
          </a:p>
          <a:p>
            <a:r>
              <a:rPr lang="fr-FR" sz="2800" dirty="0">
                <a:solidFill>
                  <a:srgbClr val="8B959A"/>
                </a:solidFill>
                <a:latin typeface="Bahnschrift" panose="020B0502040204020203" pitchFamily="34" charset="0"/>
              </a:rPr>
              <a:t>File 2 Survey Question Code Unique: 32</a:t>
            </a:r>
          </a:p>
          <a:p>
            <a:r>
              <a:rPr lang="fr-FR" sz="2800" dirty="0">
                <a:solidFill>
                  <a:srgbClr val="8B959A"/>
                </a:solidFill>
                <a:latin typeface="Bahnschrift" panose="020B0502040204020203" pitchFamily="34" charset="0"/>
              </a:rPr>
              <a:t>File 3 Survey Question Code Unique: 10</a:t>
            </a:r>
          </a:p>
          <a:p>
            <a:r>
              <a:rPr lang="fr-FR" sz="2800" dirty="0">
                <a:solidFill>
                  <a:srgbClr val="8B959A"/>
                </a:solidFill>
                <a:latin typeface="Bahnschrift" panose="020B0502040204020203" pitchFamily="34" charset="0"/>
              </a:rPr>
              <a:t>File 4 Survey Question Code Unique: 23</a:t>
            </a:r>
          </a:p>
          <a:p>
            <a:r>
              <a:rPr lang="fr-FR" sz="2800" dirty="0">
                <a:solidFill>
                  <a:srgbClr val="8B959A"/>
                </a:solidFill>
                <a:latin typeface="Bahnschrift" panose="020B0502040204020203" pitchFamily="34" charset="0"/>
              </a:rPr>
              <a:t>File 5 Survey Question Code Unique: 47</a:t>
            </a:r>
          </a:p>
          <a:p>
            <a:r>
              <a:rPr lang="fr-FR" sz="2800" dirty="0">
                <a:solidFill>
                  <a:srgbClr val="8B959A"/>
                </a:solidFill>
                <a:latin typeface="Bahnschrift" panose="020B0502040204020203" pitchFamily="34" charset="0"/>
              </a:rPr>
              <a:t>Total Unique Codes: 164</a:t>
            </a:r>
          </a:p>
        </p:txBody>
      </p:sp>
    </p:spTree>
    <p:extLst>
      <p:ext uri="{BB962C8B-B14F-4D97-AF65-F5344CB8AC3E}">
        <p14:creationId xmlns:p14="http://schemas.microsoft.com/office/powerpoint/2010/main" val="1304883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4180-B35D-4626-972C-47C6236C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9690756" cy="1828797"/>
          </a:xfrm>
          <a:solidFill>
            <a:srgbClr val="3C3F41"/>
          </a:solidFill>
        </p:spPr>
        <p:txBody>
          <a:bodyPr>
            <a:normAutofit/>
          </a:bodyPr>
          <a:lstStyle/>
          <a:p>
            <a:pPr marL="2055813" algn="l"/>
            <a:r>
              <a:rPr lang="en-US" sz="4800" dirty="0">
                <a:solidFill>
                  <a:srgbClr val="A5A680"/>
                </a:solidFill>
                <a:latin typeface="Bahnschrift" panose="020B0502040204020203" pitchFamily="34" charset="0"/>
              </a:rPr>
              <a:t>Assignment 1: Iris Dataset</a:t>
            </a:r>
          </a:p>
        </p:txBody>
      </p:sp>
      <p:pic>
        <p:nvPicPr>
          <p:cNvPr id="5" name="Graphic 4" descr="Folder">
            <a:extLst>
              <a:ext uri="{FF2B5EF4-FFF2-40B4-BE49-F238E27FC236}">
                <a16:creationId xmlns:a16="http://schemas.microsoft.com/office/drawing/2014/main" id="{57F68299-DF1E-45AB-83E5-08A4EB3BA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934" y="914398"/>
            <a:ext cx="914400" cy="914400"/>
          </a:xfrm>
          <a:prstGeom prst="rect">
            <a:avLst/>
          </a:prstGeom>
        </p:spPr>
      </p:pic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D5CFD402-DFB9-4DA8-87D6-96B55115B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57114" y="914398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1828796"/>
            <a:ext cx="9690755" cy="5029204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Author: Garrett Powell &amp; Gale Proulx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Project Scope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Observations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Data Preprocessing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IV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Next Steps</a:t>
            </a:r>
          </a:p>
          <a:p>
            <a:pPr marL="2055813">
              <a:lnSpc>
                <a:spcPct val="200000"/>
              </a:lnSpc>
            </a:pPr>
            <a:endParaRPr lang="en-US" sz="3200" dirty="0">
              <a:solidFill>
                <a:srgbClr val="656F5C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Graphic 11" descr="Pencil">
            <a:extLst>
              <a:ext uri="{FF2B5EF4-FFF2-40B4-BE49-F238E27FC236}">
                <a16:creationId xmlns:a16="http://schemas.microsoft.com/office/drawing/2014/main" id="{78003576-1ABC-438B-9792-4FAD5FD0D0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8627" y="1866504"/>
            <a:ext cx="657568" cy="6575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9690755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r>
              <a:rPr lang="en-US" sz="5400" dirty="0">
                <a:solidFill>
                  <a:srgbClr val="A5A680"/>
                </a:solidFill>
                <a:latin typeface="Bahnschrift" panose="020B0502040204020203" pitchFamily="34" charset="0"/>
              </a:rPr>
              <a:t>Advanced Data Analytics</a:t>
            </a:r>
          </a:p>
        </p:txBody>
      </p:sp>
      <p:pic>
        <p:nvPicPr>
          <p:cNvPr id="15" name="Graphic 14" descr="Flip calendar">
            <a:extLst>
              <a:ext uri="{FF2B5EF4-FFF2-40B4-BE49-F238E27FC236}">
                <a16:creationId xmlns:a16="http://schemas.microsoft.com/office/drawing/2014/main" id="{72B5D24E-D3E4-4726-9F5F-88D2B3C6F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114" y="0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9690755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166481-A210-485C-B8B2-61E1C66E54DB}"/>
              </a:ext>
            </a:extLst>
          </p:cNvPr>
          <p:cNvSpPr/>
          <p:nvPr/>
        </p:nvSpPr>
        <p:spPr>
          <a:xfrm>
            <a:off x="1252949" y="5587001"/>
            <a:ext cx="8437805" cy="657568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Venn diagram">
            <a:extLst>
              <a:ext uri="{FF2B5EF4-FFF2-40B4-BE49-F238E27FC236}">
                <a16:creationId xmlns:a16="http://schemas.microsoft.com/office/drawing/2014/main" id="{4B31BFAA-F168-42E1-B1DC-850ABBB43F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2950" y="2656092"/>
            <a:ext cx="658368" cy="658368"/>
          </a:xfrm>
          <a:prstGeom prst="rect">
            <a:avLst/>
          </a:prstGeom>
        </p:spPr>
      </p:pic>
      <p:pic>
        <p:nvPicPr>
          <p:cNvPr id="20" name="Graphic 19" descr="Microscope">
            <a:extLst>
              <a:ext uri="{FF2B5EF4-FFF2-40B4-BE49-F238E27FC236}">
                <a16:creationId xmlns:a16="http://schemas.microsoft.com/office/drawing/2014/main" id="{6F5F6E21-A8ED-4A10-B5CD-97C65ABC6A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52949" y="3637474"/>
            <a:ext cx="658368" cy="65836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398023-02B7-4834-BBB4-554625B3CA35}"/>
              </a:ext>
            </a:extLst>
          </p:cNvPr>
          <p:cNvSpPr/>
          <p:nvPr/>
        </p:nvSpPr>
        <p:spPr>
          <a:xfrm>
            <a:off x="9690755" y="732541"/>
            <a:ext cx="2501245" cy="471334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Filter">
            <a:extLst>
              <a:ext uri="{FF2B5EF4-FFF2-40B4-BE49-F238E27FC236}">
                <a16:creationId xmlns:a16="http://schemas.microsoft.com/office/drawing/2014/main" id="{8F9FB996-FFC5-4C17-8694-027922504C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52949" y="4609550"/>
            <a:ext cx="658368" cy="658368"/>
          </a:xfrm>
          <a:prstGeom prst="rect">
            <a:avLst/>
          </a:prstGeom>
        </p:spPr>
      </p:pic>
      <p:pic>
        <p:nvPicPr>
          <p:cNvPr id="25" name="Graphic 24" descr="List">
            <a:extLst>
              <a:ext uri="{FF2B5EF4-FFF2-40B4-BE49-F238E27FC236}">
                <a16:creationId xmlns:a16="http://schemas.microsoft.com/office/drawing/2014/main" id="{52ABA150-1B00-44CA-A25D-2413D02C45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52949" y="5586201"/>
            <a:ext cx="658368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5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895541"/>
            <a:ext cx="10718276" cy="5962459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endParaRPr lang="en-US" sz="3200" dirty="0">
              <a:solidFill>
                <a:srgbClr val="656F5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10718276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endParaRPr lang="en-US" sz="5400" dirty="0">
              <a:solidFill>
                <a:srgbClr val="A5A68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4A39FA-B3DA-40CA-868D-66626DF726F2}"/>
              </a:ext>
            </a:extLst>
          </p:cNvPr>
          <p:cNvSpPr/>
          <p:nvPr/>
        </p:nvSpPr>
        <p:spPr>
          <a:xfrm>
            <a:off x="169681" y="-2"/>
            <a:ext cx="8578393" cy="895543"/>
          </a:xfrm>
          <a:prstGeom prst="rect">
            <a:avLst/>
          </a:prstGeom>
          <a:solidFill>
            <a:srgbClr val="A5A68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5400" dirty="0">
                <a:latin typeface="Bahnschrift" panose="020B0502040204020203" pitchFamily="34" charset="0"/>
              </a:rPr>
              <a:t>Next Steps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10718276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12</a:t>
            </a:r>
          </a:p>
        </p:txBody>
      </p:sp>
      <p:pic>
        <p:nvPicPr>
          <p:cNvPr id="4" name="Graphic 3" descr="Paper">
            <a:extLst>
              <a:ext uri="{FF2B5EF4-FFF2-40B4-BE49-F238E27FC236}">
                <a16:creationId xmlns:a16="http://schemas.microsoft.com/office/drawing/2014/main" id="{B936BFC8-10DB-4C3E-B9A3-9BD7D6EF1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089" y="94266"/>
            <a:ext cx="725864" cy="7258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851B13-3AC8-438B-AE41-AC1B68814564}"/>
              </a:ext>
            </a:extLst>
          </p:cNvPr>
          <p:cNvCxnSpPr>
            <a:cxnSpLocks/>
          </p:cNvCxnSpPr>
          <p:nvPr/>
        </p:nvCxnSpPr>
        <p:spPr>
          <a:xfrm>
            <a:off x="169682" y="914398"/>
            <a:ext cx="8578392" cy="0"/>
          </a:xfrm>
          <a:prstGeom prst="line">
            <a:avLst/>
          </a:prstGeom>
          <a:ln w="34925">
            <a:solidFill>
              <a:srgbClr val="A9B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CBF9EA54-5B17-4D02-BEEA-8115B0205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9342" y="216815"/>
            <a:ext cx="480768" cy="4807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6A45EB-B57B-4603-A71C-E2255C7F23E4}"/>
              </a:ext>
            </a:extLst>
          </p:cNvPr>
          <p:cNvSpPr txBox="1"/>
          <p:nvPr/>
        </p:nvSpPr>
        <p:spPr>
          <a:xfrm>
            <a:off x="339773" y="1515982"/>
            <a:ext cx="100202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8B959A"/>
                </a:solidFill>
                <a:latin typeface="Bahnschrift" panose="020B0502040204020203" pitchFamily="34" charset="0"/>
              </a:rPr>
              <a:t>Determine what we want to cluster.</a:t>
            </a:r>
          </a:p>
          <a:p>
            <a:endParaRPr lang="en-US" sz="4000" dirty="0">
              <a:solidFill>
                <a:srgbClr val="8B959A"/>
              </a:solidFill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8B959A"/>
                </a:solidFill>
                <a:latin typeface="Bahnschrift" panose="020B0502040204020203" pitchFamily="34" charset="0"/>
              </a:rPr>
              <a:t>Determine how we want to use NMF.</a:t>
            </a:r>
          </a:p>
          <a:p>
            <a:endParaRPr lang="en-US" sz="4000" dirty="0">
              <a:solidFill>
                <a:srgbClr val="8B959A"/>
              </a:solidFill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8B959A"/>
                </a:solidFill>
                <a:latin typeface="Bahnschrift" panose="020B0502040204020203" pitchFamily="34" charset="0"/>
              </a:rPr>
              <a:t>Properly encode columns to accommodate each algorithm.</a:t>
            </a:r>
          </a:p>
        </p:txBody>
      </p:sp>
    </p:spTree>
    <p:extLst>
      <p:ext uri="{BB962C8B-B14F-4D97-AF65-F5344CB8AC3E}">
        <p14:creationId xmlns:p14="http://schemas.microsoft.com/office/powerpoint/2010/main" val="2971089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4180-B35D-4626-972C-47C6236C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9690756" cy="1828797"/>
          </a:xfrm>
          <a:solidFill>
            <a:srgbClr val="3C3F41"/>
          </a:solidFill>
        </p:spPr>
        <p:txBody>
          <a:bodyPr>
            <a:normAutofit/>
          </a:bodyPr>
          <a:lstStyle/>
          <a:p>
            <a:pPr marL="2055813" algn="l"/>
            <a:r>
              <a:rPr lang="en-US" sz="4800" dirty="0">
                <a:solidFill>
                  <a:srgbClr val="A5A680"/>
                </a:solidFill>
                <a:latin typeface="Bahnschrift" panose="020B0502040204020203" pitchFamily="34" charset="0"/>
              </a:rPr>
              <a:t>Assignment 1: Iris Dataset</a:t>
            </a:r>
          </a:p>
        </p:txBody>
      </p:sp>
      <p:pic>
        <p:nvPicPr>
          <p:cNvPr id="5" name="Graphic 4" descr="Folder">
            <a:extLst>
              <a:ext uri="{FF2B5EF4-FFF2-40B4-BE49-F238E27FC236}">
                <a16:creationId xmlns:a16="http://schemas.microsoft.com/office/drawing/2014/main" id="{57F68299-DF1E-45AB-83E5-08A4EB3BA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934" y="914398"/>
            <a:ext cx="914400" cy="914400"/>
          </a:xfrm>
          <a:prstGeom prst="rect">
            <a:avLst/>
          </a:prstGeom>
        </p:spPr>
      </p:pic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D5CFD402-DFB9-4DA8-87D6-96B55115B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57114" y="914398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1828796"/>
            <a:ext cx="9690755" cy="5029204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Author: Garrett Powell &amp; Gale Proulx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Project Scope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Observations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Data Preprocessing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IV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Next Steps</a:t>
            </a:r>
          </a:p>
          <a:p>
            <a:pPr marL="2055813">
              <a:lnSpc>
                <a:spcPct val="200000"/>
              </a:lnSpc>
            </a:pPr>
            <a:endParaRPr lang="en-US" sz="3200" dirty="0">
              <a:solidFill>
                <a:srgbClr val="656F5C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Graphic 11" descr="Pencil">
            <a:extLst>
              <a:ext uri="{FF2B5EF4-FFF2-40B4-BE49-F238E27FC236}">
                <a16:creationId xmlns:a16="http://schemas.microsoft.com/office/drawing/2014/main" id="{78003576-1ABC-438B-9792-4FAD5FD0D0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8627" y="1866504"/>
            <a:ext cx="657568" cy="6575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9690755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r>
              <a:rPr lang="en-US" sz="5400" dirty="0">
                <a:solidFill>
                  <a:srgbClr val="A5A680"/>
                </a:solidFill>
                <a:latin typeface="Bahnschrift" panose="020B0502040204020203" pitchFamily="34" charset="0"/>
              </a:rPr>
              <a:t>Advanced Data Analytics</a:t>
            </a:r>
          </a:p>
        </p:txBody>
      </p:sp>
      <p:pic>
        <p:nvPicPr>
          <p:cNvPr id="15" name="Graphic 14" descr="Flip calendar">
            <a:extLst>
              <a:ext uri="{FF2B5EF4-FFF2-40B4-BE49-F238E27FC236}">
                <a16:creationId xmlns:a16="http://schemas.microsoft.com/office/drawing/2014/main" id="{72B5D24E-D3E4-4726-9F5F-88D2B3C6F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114" y="0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9690755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166481-A210-485C-B8B2-61E1C66E54DB}"/>
              </a:ext>
            </a:extLst>
          </p:cNvPr>
          <p:cNvSpPr/>
          <p:nvPr/>
        </p:nvSpPr>
        <p:spPr>
          <a:xfrm>
            <a:off x="1252949" y="1866504"/>
            <a:ext cx="8437805" cy="657568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Venn diagram">
            <a:extLst>
              <a:ext uri="{FF2B5EF4-FFF2-40B4-BE49-F238E27FC236}">
                <a16:creationId xmlns:a16="http://schemas.microsoft.com/office/drawing/2014/main" id="{4B31BFAA-F168-42E1-B1DC-850ABBB43F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2950" y="2656092"/>
            <a:ext cx="658368" cy="658368"/>
          </a:xfrm>
          <a:prstGeom prst="rect">
            <a:avLst/>
          </a:prstGeom>
        </p:spPr>
      </p:pic>
      <p:pic>
        <p:nvPicPr>
          <p:cNvPr id="20" name="Graphic 19" descr="Microscope">
            <a:extLst>
              <a:ext uri="{FF2B5EF4-FFF2-40B4-BE49-F238E27FC236}">
                <a16:creationId xmlns:a16="http://schemas.microsoft.com/office/drawing/2014/main" id="{6F5F6E21-A8ED-4A10-B5CD-97C65ABC6A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52949" y="3637474"/>
            <a:ext cx="658368" cy="658368"/>
          </a:xfrm>
          <a:prstGeom prst="rect">
            <a:avLst/>
          </a:prstGeom>
        </p:spPr>
      </p:pic>
      <p:pic>
        <p:nvPicPr>
          <p:cNvPr id="23" name="Graphic 22" descr="Filter">
            <a:extLst>
              <a:ext uri="{FF2B5EF4-FFF2-40B4-BE49-F238E27FC236}">
                <a16:creationId xmlns:a16="http://schemas.microsoft.com/office/drawing/2014/main" id="{8F9FB996-FFC5-4C17-8694-027922504C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52949" y="4609550"/>
            <a:ext cx="658368" cy="658368"/>
          </a:xfrm>
          <a:prstGeom prst="rect">
            <a:avLst/>
          </a:prstGeom>
        </p:spPr>
      </p:pic>
      <p:pic>
        <p:nvPicPr>
          <p:cNvPr id="25" name="Graphic 24" descr="List">
            <a:extLst>
              <a:ext uri="{FF2B5EF4-FFF2-40B4-BE49-F238E27FC236}">
                <a16:creationId xmlns:a16="http://schemas.microsoft.com/office/drawing/2014/main" id="{52ABA150-1B00-44CA-A25D-2413D02C45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52949" y="5586201"/>
            <a:ext cx="658368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1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914398"/>
            <a:ext cx="10718276" cy="5943602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endParaRPr lang="en-US" sz="3200" dirty="0">
              <a:solidFill>
                <a:srgbClr val="656F5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10718276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endParaRPr lang="en-US" sz="5400" dirty="0">
              <a:solidFill>
                <a:srgbClr val="A5A68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4A39FA-B3DA-40CA-868D-66626DF726F2}"/>
              </a:ext>
            </a:extLst>
          </p:cNvPr>
          <p:cNvSpPr/>
          <p:nvPr/>
        </p:nvSpPr>
        <p:spPr>
          <a:xfrm>
            <a:off x="169681" y="-2"/>
            <a:ext cx="8578393" cy="895543"/>
          </a:xfrm>
          <a:prstGeom prst="rect">
            <a:avLst/>
          </a:prstGeom>
          <a:solidFill>
            <a:srgbClr val="A5A68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5400" dirty="0">
                <a:latin typeface="Bahnschrift" panose="020B0502040204020203" pitchFamily="34" charset="0"/>
              </a:rPr>
              <a:t>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10718276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12</a:t>
            </a:r>
          </a:p>
        </p:txBody>
      </p:sp>
      <p:pic>
        <p:nvPicPr>
          <p:cNvPr id="4" name="Graphic 3" descr="Paper">
            <a:extLst>
              <a:ext uri="{FF2B5EF4-FFF2-40B4-BE49-F238E27FC236}">
                <a16:creationId xmlns:a16="http://schemas.microsoft.com/office/drawing/2014/main" id="{B936BFC8-10DB-4C3E-B9A3-9BD7D6EF1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089" y="94266"/>
            <a:ext cx="725864" cy="7258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851B13-3AC8-438B-AE41-AC1B68814564}"/>
              </a:ext>
            </a:extLst>
          </p:cNvPr>
          <p:cNvCxnSpPr>
            <a:cxnSpLocks/>
          </p:cNvCxnSpPr>
          <p:nvPr/>
        </p:nvCxnSpPr>
        <p:spPr>
          <a:xfrm>
            <a:off x="169682" y="914398"/>
            <a:ext cx="8578392" cy="0"/>
          </a:xfrm>
          <a:prstGeom prst="line">
            <a:avLst/>
          </a:prstGeom>
          <a:ln w="34925">
            <a:solidFill>
              <a:srgbClr val="A9B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CBF9EA54-5B17-4D02-BEEA-8115B0205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9342" y="216815"/>
            <a:ext cx="480768" cy="480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7501E2-B6C1-41AF-B24E-5C9DB5A1B920}"/>
              </a:ext>
            </a:extLst>
          </p:cNvPr>
          <p:cNvSpPr/>
          <p:nvPr/>
        </p:nvSpPr>
        <p:spPr>
          <a:xfrm>
            <a:off x="1069942" y="1622372"/>
            <a:ext cx="8578393" cy="4321230"/>
          </a:xfrm>
          <a:prstGeom prst="rect">
            <a:avLst/>
          </a:prstGeom>
          <a:solidFill>
            <a:srgbClr val="A5A68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rtlCol="0" anchor="t"/>
          <a:lstStyle/>
          <a:p>
            <a:pPr marL="109538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 LGBT Survey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400" dirty="0">
                <a:latin typeface="Bahnschrift" panose="020B0502040204020203" pitchFamily="34" charset="0"/>
              </a:rPr>
              <a:t>Kaggle Dataset published by def me(x)</a:t>
            </a:r>
          </a:p>
        </p:txBody>
      </p:sp>
    </p:spTree>
    <p:extLst>
      <p:ext uri="{BB962C8B-B14F-4D97-AF65-F5344CB8AC3E}">
        <p14:creationId xmlns:p14="http://schemas.microsoft.com/office/powerpoint/2010/main" val="111726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914398"/>
            <a:ext cx="10718276" cy="5943602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endParaRPr lang="en-US" sz="3200" dirty="0">
              <a:solidFill>
                <a:srgbClr val="656F5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10718276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endParaRPr lang="en-US" sz="5400" dirty="0">
              <a:solidFill>
                <a:srgbClr val="A5A68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4A39FA-B3DA-40CA-868D-66626DF726F2}"/>
              </a:ext>
            </a:extLst>
          </p:cNvPr>
          <p:cNvSpPr/>
          <p:nvPr/>
        </p:nvSpPr>
        <p:spPr>
          <a:xfrm>
            <a:off x="169681" y="-2"/>
            <a:ext cx="8578393" cy="895543"/>
          </a:xfrm>
          <a:prstGeom prst="rect">
            <a:avLst/>
          </a:prstGeom>
          <a:solidFill>
            <a:srgbClr val="A5A68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5400" dirty="0">
                <a:latin typeface="Bahnschrift" panose="020B0502040204020203" pitchFamily="34" charset="0"/>
              </a:rPr>
              <a:t>Example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10718276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7D88A-42F2-4F9E-BFBD-160C55B85EE9}"/>
              </a:ext>
            </a:extLst>
          </p:cNvPr>
          <p:cNvSpPr/>
          <p:nvPr/>
        </p:nvSpPr>
        <p:spPr>
          <a:xfrm>
            <a:off x="10718275" y="1828796"/>
            <a:ext cx="2501245" cy="471334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phic 3" descr="Paper">
            <a:extLst>
              <a:ext uri="{FF2B5EF4-FFF2-40B4-BE49-F238E27FC236}">
                <a16:creationId xmlns:a16="http://schemas.microsoft.com/office/drawing/2014/main" id="{B936BFC8-10DB-4C3E-B9A3-9BD7D6EF1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089" y="94266"/>
            <a:ext cx="725864" cy="7258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851B13-3AC8-438B-AE41-AC1B68814564}"/>
              </a:ext>
            </a:extLst>
          </p:cNvPr>
          <p:cNvCxnSpPr>
            <a:cxnSpLocks/>
          </p:cNvCxnSpPr>
          <p:nvPr/>
        </p:nvCxnSpPr>
        <p:spPr>
          <a:xfrm>
            <a:off x="169682" y="914398"/>
            <a:ext cx="8578392" cy="0"/>
          </a:xfrm>
          <a:prstGeom prst="line">
            <a:avLst/>
          </a:prstGeom>
          <a:ln w="34925">
            <a:solidFill>
              <a:srgbClr val="A9B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CBF9EA54-5B17-4D02-BEEA-8115B0205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9342" y="216815"/>
            <a:ext cx="480768" cy="48076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8EB04A-770F-4F6B-840F-C76C6E7327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" t="10907" r="5169" b="2427"/>
          <a:stretch/>
        </p:blipFill>
        <p:spPr>
          <a:xfrm>
            <a:off x="605973" y="1166216"/>
            <a:ext cx="9506329" cy="540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7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914398"/>
            <a:ext cx="10718276" cy="5943602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endParaRPr lang="en-US" sz="3200" dirty="0">
              <a:solidFill>
                <a:srgbClr val="656F5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10718276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endParaRPr lang="en-US" sz="5400" dirty="0">
              <a:solidFill>
                <a:srgbClr val="A5A68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4A39FA-B3DA-40CA-868D-66626DF726F2}"/>
              </a:ext>
            </a:extLst>
          </p:cNvPr>
          <p:cNvSpPr/>
          <p:nvPr/>
        </p:nvSpPr>
        <p:spPr>
          <a:xfrm>
            <a:off x="169681" y="-2"/>
            <a:ext cx="8578393" cy="895543"/>
          </a:xfrm>
          <a:prstGeom prst="rect">
            <a:avLst/>
          </a:prstGeom>
          <a:solidFill>
            <a:srgbClr val="A5A68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5400" dirty="0">
                <a:latin typeface="Bahnschrift" panose="020B0502040204020203" pitchFamily="34" charset="0"/>
              </a:rPr>
              <a:t>Cluster 0 Persona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10718276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12</a:t>
            </a:r>
          </a:p>
        </p:txBody>
      </p:sp>
      <p:pic>
        <p:nvPicPr>
          <p:cNvPr id="4" name="Graphic 3" descr="Paper">
            <a:extLst>
              <a:ext uri="{FF2B5EF4-FFF2-40B4-BE49-F238E27FC236}">
                <a16:creationId xmlns:a16="http://schemas.microsoft.com/office/drawing/2014/main" id="{B936BFC8-10DB-4C3E-B9A3-9BD7D6EF1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089" y="94266"/>
            <a:ext cx="725864" cy="7258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851B13-3AC8-438B-AE41-AC1B68814564}"/>
              </a:ext>
            </a:extLst>
          </p:cNvPr>
          <p:cNvCxnSpPr>
            <a:cxnSpLocks/>
          </p:cNvCxnSpPr>
          <p:nvPr/>
        </p:nvCxnSpPr>
        <p:spPr>
          <a:xfrm>
            <a:off x="169682" y="914398"/>
            <a:ext cx="8578392" cy="0"/>
          </a:xfrm>
          <a:prstGeom prst="line">
            <a:avLst/>
          </a:prstGeom>
          <a:ln w="34925">
            <a:solidFill>
              <a:srgbClr val="A9B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CBF9EA54-5B17-4D02-BEEA-8115B0205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9342" y="216815"/>
            <a:ext cx="480768" cy="480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7501E2-B6C1-41AF-B24E-5C9DB5A1B920}"/>
              </a:ext>
            </a:extLst>
          </p:cNvPr>
          <p:cNvSpPr/>
          <p:nvPr/>
        </p:nvSpPr>
        <p:spPr>
          <a:xfrm>
            <a:off x="1069942" y="1622372"/>
            <a:ext cx="8578393" cy="4321230"/>
          </a:xfrm>
          <a:prstGeom prst="rect">
            <a:avLst/>
          </a:prstGeom>
          <a:solidFill>
            <a:srgbClr val="A5A68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rtlCol="0" anchor="ctr"/>
          <a:lstStyle/>
          <a:p>
            <a:pPr marL="109538" algn="ctr"/>
            <a:r>
              <a:rPr lang="en-US" sz="4800" dirty="0">
                <a:latin typeface="Bahnschrift" panose="020B0502040204020203" pitchFamily="34" charset="0"/>
              </a:rPr>
              <a:t>Low Blood Sugar Not Exercise</a:t>
            </a:r>
          </a:p>
          <a:p>
            <a:pPr marL="109538" algn="ctr"/>
            <a:r>
              <a:rPr lang="en-US" sz="4800" dirty="0">
                <a:latin typeface="Bahnschrift" panose="020B0502040204020203" pitchFamily="34" charset="0"/>
              </a:rPr>
              <a:t>(LBSNE Patient)</a:t>
            </a:r>
          </a:p>
          <a:p>
            <a:pPr marL="109538" algn="ctr"/>
            <a:endParaRPr lang="en-US" sz="2400" dirty="0">
              <a:latin typeface="Bahnschrift" panose="020B0502040204020203" pitchFamily="34" charset="0"/>
            </a:endParaRPr>
          </a:p>
          <a:p>
            <a:pPr marL="109538" algn="ctr"/>
            <a:r>
              <a:rPr lang="en-US" sz="2400" dirty="0">
                <a:latin typeface="Bahnschrift" panose="020B0502040204020203" pitchFamily="34" charset="0"/>
              </a:rPr>
              <a:t>The patient has a fasting blood sugar below 120 mg/dl with no exercise induced angina, and an upsloping peak exercise ST segment.</a:t>
            </a:r>
          </a:p>
        </p:txBody>
      </p:sp>
    </p:spTree>
    <p:extLst>
      <p:ext uri="{BB962C8B-B14F-4D97-AF65-F5344CB8AC3E}">
        <p14:creationId xmlns:p14="http://schemas.microsoft.com/office/powerpoint/2010/main" val="270784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4180-B35D-4626-972C-47C6236C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9690756" cy="1828797"/>
          </a:xfrm>
          <a:solidFill>
            <a:srgbClr val="3C3F41"/>
          </a:solidFill>
        </p:spPr>
        <p:txBody>
          <a:bodyPr>
            <a:normAutofit/>
          </a:bodyPr>
          <a:lstStyle/>
          <a:p>
            <a:pPr marL="2055813" algn="l"/>
            <a:r>
              <a:rPr lang="en-US" sz="4800" dirty="0">
                <a:solidFill>
                  <a:srgbClr val="A5A680"/>
                </a:solidFill>
                <a:latin typeface="Bahnschrift" panose="020B0502040204020203" pitchFamily="34" charset="0"/>
              </a:rPr>
              <a:t>Assignment 1: Iris Dataset</a:t>
            </a:r>
          </a:p>
        </p:txBody>
      </p:sp>
      <p:pic>
        <p:nvPicPr>
          <p:cNvPr id="5" name="Graphic 4" descr="Folder">
            <a:extLst>
              <a:ext uri="{FF2B5EF4-FFF2-40B4-BE49-F238E27FC236}">
                <a16:creationId xmlns:a16="http://schemas.microsoft.com/office/drawing/2014/main" id="{57F68299-DF1E-45AB-83E5-08A4EB3BA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934" y="914398"/>
            <a:ext cx="914400" cy="914400"/>
          </a:xfrm>
          <a:prstGeom prst="rect">
            <a:avLst/>
          </a:prstGeom>
        </p:spPr>
      </p:pic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D5CFD402-DFB9-4DA8-87D6-96B55115B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57114" y="914398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1828796"/>
            <a:ext cx="9690755" cy="5029204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Author: Garrett Powell &amp; Gale Proulx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Project Scope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Observations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Data Preprocessing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IV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Next Steps</a:t>
            </a:r>
          </a:p>
          <a:p>
            <a:pPr marL="2055813">
              <a:lnSpc>
                <a:spcPct val="200000"/>
              </a:lnSpc>
            </a:pPr>
            <a:endParaRPr lang="en-US" sz="3200" dirty="0">
              <a:solidFill>
                <a:srgbClr val="656F5C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Graphic 11" descr="Pencil">
            <a:extLst>
              <a:ext uri="{FF2B5EF4-FFF2-40B4-BE49-F238E27FC236}">
                <a16:creationId xmlns:a16="http://schemas.microsoft.com/office/drawing/2014/main" id="{78003576-1ABC-438B-9792-4FAD5FD0D0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8627" y="1866504"/>
            <a:ext cx="657568" cy="6575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9690755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r>
              <a:rPr lang="en-US" sz="5400" dirty="0">
                <a:solidFill>
                  <a:srgbClr val="A5A680"/>
                </a:solidFill>
                <a:latin typeface="Bahnschrift" panose="020B0502040204020203" pitchFamily="34" charset="0"/>
              </a:rPr>
              <a:t>Advanced Data Analytics</a:t>
            </a:r>
          </a:p>
        </p:txBody>
      </p:sp>
      <p:pic>
        <p:nvPicPr>
          <p:cNvPr id="15" name="Graphic 14" descr="Flip calendar">
            <a:extLst>
              <a:ext uri="{FF2B5EF4-FFF2-40B4-BE49-F238E27FC236}">
                <a16:creationId xmlns:a16="http://schemas.microsoft.com/office/drawing/2014/main" id="{72B5D24E-D3E4-4726-9F5F-88D2B3C6F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114" y="0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9690755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166481-A210-485C-B8B2-61E1C66E54DB}"/>
              </a:ext>
            </a:extLst>
          </p:cNvPr>
          <p:cNvSpPr/>
          <p:nvPr/>
        </p:nvSpPr>
        <p:spPr>
          <a:xfrm>
            <a:off x="1252949" y="1866504"/>
            <a:ext cx="8437805" cy="657568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Venn diagram">
            <a:extLst>
              <a:ext uri="{FF2B5EF4-FFF2-40B4-BE49-F238E27FC236}">
                <a16:creationId xmlns:a16="http://schemas.microsoft.com/office/drawing/2014/main" id="{4B31BFAA-F168-42E1-B1DC-850ABBB43F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2950" y="2656092"/>
            <a:ext cx="658368" cy="658368"/>
          </a:xfrm>
          <a:prstGeom prst="rect">
            <a:avLst/>
          </a:prstGeom>
        </p:spPr>
      </p:pic>
      <p:pic>
        <p:nvPicPr>
          <p:cNvPr id="20" name="Graphic 19" descr="Microscope">
            <a:extLst>
              <a:ext uri="{FF2B5EF4-FFF2-40B4-BE49-F238E27FC236}">
                <a16:creationId xmlns:a16="http://schemas.microsoft.com/office/drawing/2014/main" id="{6F5F6E21-A8ED-4A10-B5CD-97C65ABC6A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52949" y="3637474"/>
            <a:ext cx="658368" cy="65836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398023-02B7-4834-BBB4-554625B3CA35}"/>
              </a:ext>
            </a:extLst>
          </p:cNvPr>
          <p:cNvSpPr/>
          <p:nvPr/>
        </p:nvSpPr>
        <p:spPr>
          <a:xfrm>
            <a:off x="9690754" y="188544"/>
            <a:ext cx="2501245" cy="471334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Filter">
            <a:extLst>
              <a:ext uri="{FF2B5EF4-FFF2-40B4-BE49-F238E27FC236}">
                <a16:creationId xmlns:a16="http://schemas.microsoft.com/office/drawing/2014/main" id="{8F9FB996-FFC5-4C17-8694-027922504C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52949" y="4609550"/>
            <a:ext cx="658368" cy="658368"/>
          </a:xfrm>
          <a:prstGeom prst="rect">
            <a:avLst/>
          </a:prstGeom>
        </p:spPr>
      </p:pic>
      <p:pic>
        <p:nvPicPr>
          <p:cNvPr id="25" name="Graphic 24" descr="List">
            <a:extLst>
              <a:ext uri="{FF2B5EF4-FFF2-40B4-BE49-F238E27FC236}">
                <a16:creationId xmlns:a16="http://schemas.microsoft.com/office/drawing/2014/main" id="{52ABA150-1B00-44CA-A25D-2413D02C45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52949" y="5586201"/>
            <a:ext cx="658368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6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4180-B35D-4626-972C-47C6236C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9690756" cy="1828797"/>
          </a:xfrm>
          <a:solidFill>
            <a:srgbClr val="3C3F41"/>
          </a:solidFill>
        </p:spPr>
        <p:txBody>
          <a:bodyPr>
            <a:normAutofit/>
          </a:bodyPr>
          <a:lstStyle/>
          <a:p>
            <a:pPr marL="2055813" algn="l"/>
            <a:r>
              <a:rPr lang="en-US" sz="4800" dirty="0">
                <a:solidFill>
                  <a:srgbClr val="A5A680"/>
                </a:solidFill>
                <a:latin typeface="Bahnschrift" panose="020B0502040204020203" pitchFamily="34" charset="0"/>
              </a:rPr>
              <a:t>Assignment 1: Iris Dataset</a:t>
            </a:r>
          </a:p>
        </p:txBody>
      </p:sp>
      <p:pic>
        <p:nvPicPr>
          <p:cNvPr id="5" name="Graphic 4" descr="Folder">
            <a:extLst>
              <a:ext uri="{FF2B5EF4-FFF2-40B4-BE49-F238E27FC236}">
                <a16:creationId xmlns:a16="http://schemas.microsoft.com/office/drawing/2014/main" id="{57F68299-DF1E-45AB-83E5-08A4EB3BA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934" y="914398"/>
            <a:ext cx="914400" cy="914400"/>
          </a:xfrm>
          <a:prstGeom prst="rect">
            <a:avLst/>
          </a:prstGeom>
        </p:spPr>
      </p:pic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D5CFD402-DFB9-4DA8-87D6-96B55115B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57114" y="914398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1828796"/>
            <a:ext cx="9690755" cy="5029204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Author: Garrett Powell &amp; Gale Proulx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Project Scope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Observations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Data Preprocessing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IV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Next Steps</a:t>
            </a:r>
          </a:p>
          <a:p>
            <a:pPr marL="2055813">
              <a:lnSpc>
                <a:spcPct val="200000"/>
              </a:lnSpc>
            </a:pPr>
            <a:endParaRPr lang="en-US" sz="3200" dirty="0">
              <a:solidFill>
                <a:srgbClr val="656F5C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Graphic 11" descr="Pencil">
            <a:extLst>
              <a:ext uri="{FF2B5EF4-FFF2-40B4-BE49-F238E27FC236}">
                <a16:creationId xmlns:a16="http://schemas.microsoft.com/office/drawing/2014/main" id="{78003576-1ABC-438B-9792-4FAD5FD0D0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8627" y="1866504"/>
            <a:ext cx="657568" cy="6575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9690755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r>
              <a:rPr lang="en-US" sz="5400" dirty="0">
                <a:solidFill>
                  <a:srgbClr val="A5A680"/>
                </a:solidFill>
                <a:latin typeface="Bahnschrift" panose="020B0502040204020203" pitchFamily="34" charset="0"/>
              </a:rPr>
              <a:t>Advanced Data Analytics</a:t>
            </a:r>
          </a:p>
        </p:txBody>
      </p:sp>
      <p:pic>
        <p:nvPicPr>
          <p:cNvPr id="15" name="Graphic 14" descr="Flip calendar">
            <a:extLst>
              <a:ext uri="{FF2B5EF4-FFF2-40B4-BE49-F238E27FC236}">
                <a16:creationId xmlns:a16="http://schemas.microsoft.com/office/drawing/2014/main" id="{72B5D24E-D3E4-4726-9F5F-88D2B3C6F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114" y="0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9690755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166481-A210-485C-B8B2-61E1C66E54DB}"/>
              </a:ext>
            </a:extLst>
          </p:cNvPr>
          <p:cNvSpPr/>
          <p:nvPr/>
        </p:nvSpPr>
        <p:spPr>
          <a:xfrm>
            <a:off x="1252949" y="2661623"/>
            <a:ext cx="8437805" cy="657568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Venn diagram">
            <a:extLst>
              <a:ext uri="{FF2B5EF4-FFF2-40B4-BE49-F238E27FC236}">
                <a16:creationId xmlns:a16="http://schemas.microsoft.com/office/drawing/2014/main" id="{4B31BFAA-F168-42E1-B1DC-850ABBB43F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2950" y="2656092"/>
            <a:ext cx="658368" cy="658368"/>
          </a:xfrm>
          <a:prstGeom prst="rect">
            <a:avLst/>
          </a:prstGeom>
        </p:spPr>
      </p:pic>
      <p:pic>
        <p:nvPicPr>
          <p:cNvPr id="20" name="Graphic 19" descr="Microscope">
            <a:extLst>
              <a:ext uri="{FF2B5EF4-FFF2-40B4-BE49-F238E27FC236}">
                <a16:creationId xmlns:a16="http://schemas.microsoft.com/office/drawing/2014/main" id="{6F5F6E21-A8ED-4A10-B5CD-97C65ABC6A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52949" y="3637474"/>
            <a:ext cx="658368" cy="65836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398023-02B7-4834-BBB4-554625B3CA35}"/>
              </a:ext>
            </a:extLst>
          </p:cNvPr>
          <p:cNvSpPr/>
          <p:nvPr/>
        </p:nvSpPr>
        <p:spPr>
          <a:xfrm>
            <a:off x="9690755" y="732541"/>
            <a:ext cx="2501245" cy="471334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Filter">
            <a:extLst>
              <a:ext uri="{FF2B5EF4-FFF2-40B4-BE49-F238E27FC236}">
                <a16:creationId xmlns:a16="http://schemas.microsoft.com/office/drawing/2014/main" id="{8F9FB996-FFC5-4C17-8694-027922504C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52949" y="4609550"/>
            <a:ext cx="658368" cy="658368"/>
          </a:xfrm>
          <a:prstGeom prst="rect">
            <a:avLst/>
          </a:prstGeom>
        </p:spPr>
      </p:pic>
      <p:pic>
        <p:nvPicPr>
          <p:cNvPr id="25" name="Graphic 24" descr="List">
            <a:extLst>
              <a:ext uri="{FF2B5EF4-FFF2-40B4-BE49-F238E27FC236}">
                <a16:creationId xmlns:a16="http://schemas.microsoft.com/office/drawing/2014/main" id="{52ABA150-1B00-44CA-A25D-2413D02C45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52949" y="5586201"/>
            <a:ext cx="658368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8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895541"/>
            <a:ext cx="10718276" cy="5962459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endParaRPr lang="en-US" sz="3200" dirty="0">
              <a:solidFill>
                <a:srgbClr val="656F5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10718276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endParaRPr lang="en-US" sz="5400" dirty="0">
              <a:solidFill>
                <a:srgbClr val="A5A68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4A39FA-B3DA-40CA-868D-66626DF726F2}"/>
              </a:ext>
            </a:extLst>
          </p:cNvPr>
          <p:cNvSpPr/>
          <p:nvPr/>
        </p:nvSpPr>
        <p:spPr>
          <a:xfrm>
            <a:off x="169681" y="-2"/>
            <a:ext cx="8578393" cy="895543"/>
          </a:xfrm>
          <a:prstGeom prst="rect">
            <a:avLst/>
          </a:prstGeom>
          <a:solidFill>
            <a:srgbClr val="A5A68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5400" dirty="0">
                <a:latin typeface="Bahnschrift" panose="020B0502040204020203" pitchFamily="34" charset="0"/>
              </a:rPr>
              <a:t>Goal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10718276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12</a:t>
            </a:r>
          </a:p>
        </p:txBody>
      </p:sp>
      <p:pic>
        <p:nvPicPr>
          <p:cNvPr id="4" name="Graphic 3" descr="Paper">
            <a:extLst>
              <a:ext uri="{FF2B5EF4-FFF2-40B4-BE49-F238E27FC236}">
                <a16:creationId xmlns:a16="http://schemas.microsoft.com/office/drawing/2014/main" id="{B936BFC8-10DB-4C3E-B9A3-9BD7D6EF1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089" y="94266"/>
            <a:ext cx="725864" cy="7258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851B13-3AC8-438B-AE41-AC1B68814564}"/>
              </a:ext>
            </a:extLst>
          </p:cNvPr>
          <p:cNvCxnSpPr>
            <a:cxnSpLocks/>
          </p:cNvCxnSpPr>
          <p:nvPr/>
        </p:nvCxnSpPr>
        <p:spPr>
          <a:xfrm>
            <a:off x="169682" y="914398"/>
            <a:ext cx="8578392" cy="0"/>
          </a:xfrm>
          <a:prstGeom prst="line">
            <a:avLst/>
          </a:prstGeom>
          <a:ln w="34925">
            <a:solidFill>
              <a:srgbClr val="A9B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CBF9EA54-5B17-4D02-BEEA-8115B0205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9342" y="216815"/>
            <a:ext cx="480768" cy="4807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6A45EB-B57B-4603-A71C-E2255C7F23E4}"/>
              </a:ext>
            </a:extLst>
          </p:cNvPr>
          <p:cNvSpPr txBox="1"/>
          <p:nvPr/>
        </p:nvSpPr>
        <p:spPr>
          <a:xfrm>
            <a:off x="339773" y="1515982"/>
            <a:ext cx="1002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B959A"/>
                </a:solidFill>
                <a:latin typeface="Bahnschrift" panose="020B0502040204020203" pitchFamily="34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82323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895541"/>
            <a:ext cx="10718276" cy="5962459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endParaRPr lang="en-US" sz="3200" dirty="0">
              <a:solidFill>
                <a:srgbClr val="656F5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10718276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endParaRPr lang="en-US" sz="5400" dirty="0">
              <a:solidFill>
                <a:srgbClr val="A5A68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4A39FA-B3DA-40CA-868D-66626DF726F2}"/>
              </a:ext>
            </a:extLst>
          </p:cNvPr>
          <p:cNvSpPr/>
          <p:nvPr/>
        </p:nvSpPr>
        <p:spPr>
          <a:xfrm>
            <a:off x="169681" y="-2"/>
            <a:ext cx="8578393" cy="895543"/>
          </a:xfrm>
          <a:prstGeom prst="rect">
            <a:avLst/>
          </a:prstGeom>
          <a:solidFill>
            <a:srgbClr val="A5A68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5400" dirty="0">
                <a:latin typeface="Bahnschrift" panose="020B0502040204020203" pitchFamily="34" charset="0"/>
              </a:rPr>
              <a:t>Audience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10718276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12</a:t>
            </a:r>
          </a:p>
        </p:txBody>
      </p:sp>
      <p:pic>
        <p:nvPicPr>
          <p:cNvPr id="4" name="Graphic 3" descr="Paper">
            <a:extLst>
              <a:ext uri="{FF2B5EF4-FFF2-40B4-BE49-F238E27FC236}">
                <a16:creationId xmlns:a16="http://schemas.microsoft.com/office/drawing/2014/main" id="{B936BFC8-10DB-4C3E-B9A3-9BD7D6EF1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089" y="94266"/>
            <a:ext cx="725864" cy="7258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851B13-3AC8-438B-AE41-AC1B68814564}"/>
              </a:ext>
            </a:extLst>
          </p:cNvPr>
          <p:cNvCxnSpPr>
            <a:cxnSpLocks/>
          </p:cNvCxnSpPr>
          <p:nvPr/>
        </p:nvCxnSpPr>
        <p:spPr>
          <a:xfrm>
            <a:off x="169682" y="914398"/>
            <a:ext cx="8578392" cy="0"/>
          </a:xfrm>
          <a:prstGeom prst="line">
            <a:avLst/>
          </a:prstGeom>
          <a:ln w="34925">
            <a:solidFill>
              <a:srgbClr val="A9B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CBF9EA54-5B17-4D02-BEEA-8115B0205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9342" y="216815"/>
            <a:ext cx="480768" cy="4807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6A45EB-B57B-4603-A71C-E2255C7F23E4}"/>
              </a:ext>
            </a:extLst>
          </p:cNvPr>
          <p:cNvSpPr txBox="1"/>
          <p:nvPr/>
        </p:nvSpPr>
        <p:spPr>
          <a:xfrm>
            <a:off x="339773" y="1515982"/>
            <a:ext cx="1002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B959A"/>
                </a:solidFill>
                <a:latin typeface="Bahnschrift" panose="020B0502040204020203" pitchFamily="34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5065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895541"/>
            <a:ext cx="10718276" cy="5962459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endParaRPr lang="en-US" sz="3200" dirty="0">
              <a:solidFill>
                <a:srgbClr val="656F5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10718276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endParaRPr lang="en-US" sz="5400" dirty="0">
              <a:solidFill>
                <a:srgbClr val="A5A68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4A39FA-B3DA-40CA-868D-66626DF726F2}"/>
              </a:ext>
            </a:extLst>
          </p:cNvPr>
          <p:cNvSpPr/>
          <p:nvPr/>
        </p:nvSpPr>
        <p:spPr>
          <a:xfrm>
            <a:off x="169681" y="-2"/>
            <a:ext cx="8578393" cy="895543"/>
          </a:xfrm>
          <a:prstGeom prst="rect">
            <a:avLst/>
          </a:prstGeom>
          <a:solidFill>
            <a:srgbClr val="A5A68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5400" dirty="0">
                <a:latin typeface="Bahnschrift" panose="020B0502040204020203" pitchFamily="34" charset="0"/>
              </a:rPr>
              <a:t>Social Impact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10718276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</a:rPr>
              <a:t>12</a:t>
            </a:r>
          </a:p>
        </p:txBody>
      </p:sp>
      <p:pic>
        <p:nvPicPr>
          <p:cNvPr id="4" name="Graphic 3" descr="Paper">
            <a:extLst>
              <a:ext uri="{FF2B5EF4-FFF2-40B4-BE49-F238E27FC236}">
                <a16:creationId xmlns:a16="http://schemas.microsoft.com/office/drawing/2014/main" id="{B936BFC8-10DB-4C3E-B9A3-9BD7D6EF1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089" y="94266"/>
            <a:ext cx="725864" cy="7258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851B13-3AC8-438B-AE41-AC1B68814564}"/>
              </a:ext>
            </a:extLst>
          </p:cNvPr>
          <p:cNvCxnSpPr>
            <a:cxnSpLocks/>
          </p:cNvCxnSpPr>
          <p:nvPr/>
        </p:nvCxnSpPr>
        <p:spPr>
          <a:xfrm>
            <a:off x="169682" y="914398"/>
            <a:ext cx="8578392" cy="0"/>
          </a:xfrm>
          <a:prstGeom prst="line">
            <a:avLst/>
          </a:prstGeom>
          <a:ln w="34925">
            <a:solidFill>
              <a:srgbClr val="A9B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CBF9EA54-5B17-4D02-BEEA-8115B0205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9342" y="216815"/>
            <a:ext cx="480768" cy="4807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6A45EB-B57B-4603-A71C-E2255C7F23E4}"/>
              </a:ext>
            </a:extLst>
          </p:cNvPr>
          <p:cNvSpPr txBox="1"/>
          <p:nvPr/>
        </p:nvSpPr>
        <p:spPr>
          <a:xfrm>
            <a:off x="339773" y="1515982"/>
            <a:ext cx="1002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B959A"/>
                </a:solidFill>
                <a:latin typeface="Bahnschrift" panose="020B0502040204020203" pitchFamily="34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83211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4180-B35D-4626-972C-47C6236C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9690756" cy="1828797"/>
          </a:xfrm>
          <a:solidFill>
            <a:srgbClr val="3C3F41"/>
          </a:solidFill>
        </p:spPr>
        <p:txBody>
          <a:bodyPr>
            <a:normAutofit/>
          </a:bodyPr>
          <a:lstStyle/>
          <a:p>
            <a:pPr marL="2055813" algn="l"/>
            <a:r>
              <a:rPr lang="en-US" sz="4800" dirty="0">
                <a:solidFill>
                  <a:srgbClr val="A5A680"/>
                </a:solidFill>
                <a:latin typeface="Bahnschrift" panose="020B0502040204020203" pitchFamily="34" charset="0"/>
              </a:rPr>
              <a:t>Assignment 1: Iris Dataset</a:t>
            </a:r>
          </a:p>
        </p:txBody>
      </p:sp>
      <p:pic>
        <p:nvPicPr>
          <p:cNvPr id="5" name="Graphic 4" descr="Folder">
            <a:extLst>
              <a:ext uri="{FF2B5EF4-FFF2-40B4-BE49-F238E27FC236}">
                <a16:creationId xmlns:a16="http://schemas.microsoft.com/office/drawing/2014/main" id="{57F68299-DF1E-45AB-83E5-08A4EB3BA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934" y="914398"/>
            <a:ext cx="914400" cy="914400"/>
          </a:xfrm>
          <a:prstGeom prst="rect">
            <a:avLst/>
          </a:prstGeom>
        </p:spPr>
      </p:pic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D5CFD402-DFB9-4DA8-87D6-96B55115B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57114" y="914398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6A0463-004F-4C39-AF36-D0F3DE557DF0}"/>
              </a:ext>
            </a:extLst>
          </p:cNvPr>
          <p:cNvSpPr/>
          <p:nvPr/>
        </p:nvSpPr>
        <p:spPr>
          <a:xfrm>
            <a:off x="0" y="1828796"/>
            <a:ext cx="9690755" cy="5029204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055813"/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Author: Garrett Powell &amp; Gale Proulx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Project Scope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Observations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III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Data Preprocessing</a:t>
            </a:r>
          </a:p>
          <a:p>
            <a:pPr marL="2055813">
              <a:lnSpc>
                <a:spcPct val="200000"/>
              </a:lnSpc>
            </a:pPr>
            <a:r>
              <a:rPr lang="en-US" sz="3200" b="1" dirty="0">
                <a:solidFill>
                  <a:srgbClr val="656F5C"/>
                </a:solidFill>
                <a:latin typeface="Bahnschrift" panose="020B0502040204020203" pitchFamily="34" charset="0"/>
              </a:rPr>
              <a:t>PART IV</a:t>
            </a:r>
            <a:r>
              <a:rPr lang="en-US" sz="3200" dirty="0">
                <a:solidFill>
                  <a:srgbClr val="656F5C"/>
                </a:solidFill>
                <a:latin typeface="Bahnschrift" panose="020B0502040204020203" pitchFamily="34" charset="0"/>
              </a:rPr>
              <a:t>: Next Steps</a:t>
            </a:r>
          </a:p>
          <a:p>
            <a:pPr marL="2055813">
              <a:lnSpc>
                <a:spcPct val="200000"/>
              </a:lnSpc>
            </a:pPr>
            <a:endParaRPr lang="en-US" sz="3200" dirty="0">
              <a:solidFill>
                <a:srgbClr val="656F5C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Graphic 11" descr="Pencil">
            <a:extLst>
              <a:ext uri="{FF2B5EF4-FFF2-40B4-BE49-F238E27FC236}">
                <a16:creationId xmlns:a16="http://schemas.microsoft.com/office/drawing/2014/main" id="{78003576-1ABC-438B-9792-4FAD5FD0D0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8627" y="1866504"/>
            <a:ext cx="657568" cy="6575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A6964A-0185-414E-95A7-B5DE96EE2836}"/>
              </a:ext>
            </a:extLst>
          </p:cNvPr>
          <p:cNvSpPr/>
          <p:nvPr/>
        </p:nvSpPr>
        <p:spPr>
          <a:xfrm>
            <a:off x="0" y="-1"/>
            <a:ext cx="9690755" cy="914399"/>
          </a:xfrm>
          <a:prstGeom prst="rect">
            <a:avLst/>
          </a:prstGeom>
          <a:solidFill>
            <a:srgbClr val="3C3F41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3"/>
            <a:r>
              <a:rPr lang="en-US" sz="5400" dirty="0">
                <a:solidFill>
                  <a:srgbClr val="A5A680"/>
                </a:solidFill>
                <a:latin typeface="Bahnschrift" panose="020B0502040204020203" pitchFamily="34" charset="0"/>
              </a:rPr>
              <a:t>Advanced Data Analytics</a:t>
            </a:r>
          </a:p>
        </p:txBody>
      </p:sp>
      <p:pic>
        <p:nvPicPr>
          <p:cNvPr id="15" name="Graphic 14" descr="Flip calendar">
            <a:extLst>
              <a:ext uri="{FF2B5EF4-FFF2-40B4-BE49-F238E27FC236}">
                <a16:creationId xmlns:a16="http://schemas.microsoft.com/office/drawing/2014/main" id="{72B5D24E-D3E4-4726-9F5F-88D2B3C6F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114" y="0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6CC9E1-6927-445D-93FD-80F522A74002}"/>
              </a:ext>
            </a:extLst>
          </p:cNvPr>
          <p:cNvSpPr/>
          <p:nvPr/>
        </p:nvSpPr>
        <p:spPr>
          <a:xfrm>
            <a:off x="9690755" y="0"/>
            <a:ext cx="914400" cy="6858000"/>
          </a:xfrm>
          <a:prstGeom prst="rect">
            <a:avLst/>
          </a:prstGeom>
          <a:solidFill>
            <a:srgbClr val="313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2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3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4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5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6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7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8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9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10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11</a:t>
            </a:r>
          </a:p>
          <a:p>
            <a:pPr marL="112713"/>
            <a:endParaRPr lang="en-US" dirty="0">
              <a:solidFill>
                <a:srgbClr val="576265"/>
              </a:solidFill>
              <a:latin typeface="Bahnschrift" panose="020B0502040204020203" pitchFamily="34" charset="0"/>
            </a:endParaRPr>
          </a:p>
          <a:p>
            <a:pPr marL="112713"/>
            <a:r>
              <a:rPr lang="en-US" dirty="0">
                <a:solidFill>
                  <a:srgbClr val="576265"/>
                </a:solidFill>
                <a:latin typeface="Bahnschrift" panose="020B0502040204020203" pitchFamily="34" charset="0"/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166481-A210-485C-B8B2-61E1C66E54DB}"/>
              </a:ext>
            </a:extLst>
          </p:cNvPr>
          <p:cNvSpPr/>
          <p:nvPr/>
        </p:nvSpPr>
        <p:spPr>
          <a:xfrm>
            <a:off x="1252949" y="3623198"/>
            <a:ext cx="8437805" cy="657568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Venn diagram">
            <a:extLst>
              <a:ext uri="{FF2B5EF4-FFF2-40B4-BE49-F238E27FC236}">
                <a16:creationId xmlns:a16="http://schemas.microsoft.com/office/drawing/2014/main" id="{4B31BFAA-F168-42E1-B1DC-850ABBB43F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2950" y="2656092"/>
            <a:ext cx="658368" cy="658368"/>
          </a:xfrm>
          <a:prstGeom prst="rect">
            <a:avLst/>
          </a:prstGeom>
        </p:spPr>
      </p:pic>
      <p:pic>
        <p:nvPicPr>
          <p:cNvPr id="20" name="Graphic 19" descr="Microscope">
            <a:extLst>
              <a:ext uri="{FF2B5EF4-FFF2-40B4-BE49-F238E27FC236}">
                <a16:creationId xmlns:a16="http://schemas.microsoft.com/office/drawing/2014/main" id="{6F5F6E21-A8ED-4A10-B5CD-97C65ABC6A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52949" y="3637474"/>
            <a:ext cx="658368" cy="65836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398023-02B7-4834-BBB4-554625B3CA35}"/>
              </a:ext>
            </a:extLst>
          </p:cNvPr>
          <p:cNvSpPr/>
          <p:nvPr/>
        </p:nvSpPr>
        <p:spPr>
          <a:xfrm>
            <a:off x="9690755" y="732541"/>
            <a:ext cx="2501245" cy="471334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Filter">
            <a:extLst>
              <a:ext uri="{FF2B5EF4-FFF2-40B4-BE49-F238E27FC236}">
                <a16:creationId xmlns:a16="http://schemas.microsoft.com/office/drawing/2014/main" id="{8F9FB996-FFC5-4C17-8694-027922504C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52949" y="4609550"/>
            <a:ext cx="658368" cy="658368"/>
          </a:xfrm>
          <a:prstGeom prst="rect">
            <a:avLst/>
          </a:prstGeom>
        </p:spPr>
      </p:pic>
      <p:pic>
        <p:nvPicPr>
          <p:cNvPr id="25" name="Graphic 24" descr="List">
            <a:extLst>
              <a:ext uri="{FF2B5EF4-FFF2-40B4-BE49-F238E27FC236}">
                <a16:creationId xmlns:a16="http://schemas.microsoft.com/office/drawing/2014/main" id="{52ABA150-1B00-44CA-A25D-2413D02C45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52949" y="5586201"/>
            <a:ext cx="658368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609</Words>
  <Application>Microsoft Office PowerPoint</Application>
  <PresentationFormat>Widescreen</PresentationFormat>
  <Paragraphs>512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Assignment 1: Iris Dataset</vt:lpstr>
      <vt:lpstr>Assignment 1: Iris Dataset</vt:lpstr>
      <vt:lpstr>PowerPoint Presentation</vt:lpstr>
      <vt:lpstr>PowerPoint Presentation</vt:lpstr>
      <vt:lpstr>PowerPoint Presentation</vt:lpstr>
      <vt:lpstr>Assignment 1: Iris Dataset</vt:lpstr>
      <vt:lpstr>PowerPoint Presentation</vt:lpstr>
      <vt:lpstr>PowerPoint Presentation</vt:lpstr>
      <vt:lpstr>Assignment 1: Iris Dataset</vt:lpstr>
      <vt:lpstr>PowerPoint Presentation</vt:lpstr>
      <vt:lpstr>PowerPoint Presentation</vt:lpstr>
      <vt:lpstr>Assignment 1: Iris Dataset</vt:lpstr>
      <vt:lpstr>PowerPoint Presentation</vt:lpstr>
      <vt:lpstr>Assignment 1: Iris Dataset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1: Iris Dataset</dc:title>
  <dc:creator>Gale Proulx</dc:creator>
  <cp:lastModifiedBy>Red Mage</cp:lastModifiedBy>
  <cp:revision>56</cp:revision>
  <dcterms:created xsi:type="dcterms:W3CDTF">2020-01-30T03:31:08Z</dcterms:created>
  <dcterms:modified xsi:type="dcterms:W3CDTF">2020-02-23T18:25:10Z</dcterms:modified>
</cp:coreProperties>
</file>