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906000" cy="6858000" type="A4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2000" b="1" i="0" u="none" strike="noStrike" kern="1200" baseline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pt-BR" sz="2000" b="1" i="0" u="none" strike="noStrike" kern="1200" baseline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>Aké máte skúsenosti </a:t>
            </a:r>
            <a:r>
              <a:rPr lang="sk-SK" sz="2000" b="1" i="0" u="none" strike="noStrike" kern="1200" baseline="0" dirty="0" smtClean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/>
            </a:r>
            <a:br>
              <a:rPr lang="sk-SK" sz="2000" b="1" i="0" u="none" strike="noStrike" kern="1200" baseline="0" dirty="0" smtClean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</a:br>
            <a:r>
              <a:rPr lang="pt-BR" sz="2000" b="1" i="0" u="none" strike="noStrike" kern="1200" baseline="0" dirty="0" smtClean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>s </a:t>
            </a:r>
            <a:r>
              <a:rPr lang="pt-BR" sz="2000" b="1" i="0" u="none" strike="noStrike" kern="1200" baseline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>programovaním?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Aké máte skúsenosti s programovaním?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Hárok1!$A$2:$A$5</c:f>
              <c:strCache>
                <c:ptCount val="4"/>
                <c:pt idx="0">
                  <c:v>Začiatočník</c:v>
                </c:pt>
                <c:pt idx="1">
                  <c:v>Pokročilý</c:v>
                </c:pt>
                <c:pt idx="2">
                  <c:v>Expert</c:v>
                </c:pt>
                <c:pt idx="3">
                  <c:v>Neprogramujem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41</c:v>
                </c:pt>
                <c:pt idx="1">
                  <c:v>16</c:v>
                </c:pt>
                <c:pt idx="2">
                  <c:v>17</c:v>
                </c:pt>
                <c:pt idx="3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601985400315009"/>
          <c:y val="0.43347462261137654"/>
          <c:w val="0.30380709332949934"/>
          <c:h val="0.305947776635929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l-PL" sz="3000" b="1" i="0" u="none" strike="noStrike" kern="1200" baseline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pl-PL" sz="2000" b="1" i="0" u="none" strike="noStrike" kern="1200" baseline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>Ak by bola možnosť, chceli by ste sa naučiť programovať robota </a:t>
            </a:r>
            <a:r>
              <a:rPr lang="pl-PL" sz="2000" b="1" i="0" u="none" strike="noStrike" kern="1200" baseline="0" dirty="0" smtClean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/>
            </a:r>
            <a:br>
              <a:rPr lang="pl-PL" sz="2000" b="1" i="0" u="none" strike="noStrike" kern="1200" baseline="0" dirty="0" smtClean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</a:br>
            <a:r>
              <a:rPr lang="pl-PL" sz="2000" b="1" i="0" u="none" strike="noStrike" kern="1200" baseline="0" dirty="0" smtClean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>z </a:t>
            </a:r>
            <a:r>
              <a:rPr lang="pl-PL" sz="2000" b="1" i="0" u="none" strike="noStrike" kern="1200" baseline="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>elektroniky?</a:t>
            </a:r>
          </a:p>
        </c:rich>
      </c:tx>
      <c:layout>
        <c:manualLayout>
          <c:xMode val="edge"/>
          <c:yMode val="edge"/>
          <c:x val="5.6658997596115694E-2"/>
          <c:y val="2.247664287446175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Ak by bola možnosť, chceli by ste sa naučiť programovať robota z elektroniky?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Hárok1!$A$2:$A$3</c:f>
              <c:strCache>
                <c:ptCount val="2"/>
                <c:pt idx="0">
                  <c:v>Áno</c:v>
                </c:pt>
                <c:pt idx="1">
                  <c:v>Nie</c:v>
                </c:pt>
              </c:strCache>
            </c:strRef>
          </c:cat>
          <c:val>
            <c:numRef>
              <c:f>Hárok1!$B$2:$B$3</c:f>
              <c:numCache>
                <c:formatCode>General</c:formatCode>
                <c:ptCount val="2"/>
                <c:pt idx="0">
                  <c:v>84</c:v>
                </c:pt>
                <c:pt idx="1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188104252152693"/>
          <c:y val="0.86136807832962559"/>
          <c:w val="0.10686343153569017"/>
          <c:h val="0.138631921670374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en-US" sz="3000" b="1" i="0" u="none" strike="noStrike" kern="1200" baseline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sk-SK" dirty="0" smtClean="0"/>
              <a:t>Vek opýtaných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Koľko máte rokov?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</c:spPr>
          </c:dPt>
          <c:cat>
            <c:strRef>
              <c:f>Hárok1!$A$2:$A$8</c:f>
              <c:strCache>
                <c:ptCount val="7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16</c:v>
                </c:pt>
                <c:pt idx="6">
                  <c:v>16+</c:v>
                </c:pt>
              </c:strCache>
            </c:strRef>
          </c:cat>
          <c:val>
            <c:numRef>
              <c:f>Hárok1!$B$2:$B$8</c:f>
              <c:numCache>
                <c:formatCode>General</c:formatCode>
                <c:ptCount val="7"/>
                <c:pt idx="0">
                  <c:v>8</c:v>
                </c:pt>
                <c:pt idx="1">
                  <c:v>20</c:v>
                </c:pt>
                <c:pt idx="2">
                  <c:v>32</c:v>
                </c:pt>
                <c:pt idx="3">
                  <c:v>12</c:v>
                </c:pt>
                <c:pt idx="4">
                  <c:v>14</c:v>
                </c:pt>
                <c:pt idx="5">
                  <c:v>9</c:v>
                </c:pt>
                <c:pt idx="6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528832"/>
        <c:axId val="119475584"/>
      </c:barChart>
      <c:catAx>
        <c:axId val="115528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475584"/>
        <c:crosses val="autoZero"/>
        <c:auto val="1"/>
        <c:lblAlgn val="ctr"/>
        <c:lblOffset val="100"/>
        <c:noMultiLvlLbl val="0"/>
      </c:catAx>
      <c:valAx>
        <c:axId val="119475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528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 algn="ctr" rtl="0">
            <a:defRPr lang="en-US" sz="3000" b="1" i="0" u="none" strike="noStrike" kern="1200" baseline="0">
              <a:solidFill>
                <a:prstClr val="black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0.20972257661236662"/>
          <c:y val="0.30313302738164905"/>
          <c:w val="0.46426755391037139"/>
          <c:h val="0.62467921273908888"/>
        </c:manualLayout>
      </c:layout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Venujete sa programovaniu?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Hárok1!$A$2:$A$4</c:f>
              <c:strCache>
                <c:ptCount val="3"/>
                <c:pt idx="0">
                  <c:v>Áno</c:v>
                </c:pt>
                <c:pt idx="1">
                  <c:v>Chcem, ale neviem kde/ako začať</c:v>
                </c:pt>
                <c:pt idx="2">
                  <c:v>Nie</c:v>
                </c:pt>
              </c:strCache>
            </c:strRef>
          </c:cat>
          <c:val>
            <c:numRef>
              <c:f>Hárok1!$B$2:$B$4</c:f>
              <c:numCache>
                <c:formatCode>General</c:formatCode>
                <c:ptCount val="3"/>
                <c:pt idx="0">
                  <c:v>41</c:v>
                </c:pt>
                <c:pt idx="1">
                  <c:v>35</c:v>
                </c:pt>
                <c:pt idx="2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75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178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04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222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84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66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98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795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00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740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527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334A-5A15-4B0B-B421-3804B9F57E6A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135E-597A-4485-B69E-B5D0F218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67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2083" y="0"/>
            <a:ext cx="9777461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POSTUP</a:t>
            </a:r>
            <a:endParaRPr lang="sk-SK" sz="4800" b="1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Získavanie informácií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Vývoj </a:t>
            </a:r>
            <a:r>
              <a:rPr lang="sk-SK" sz="4200" dirty="0" smtClean="0">
                <a:latin typeface="Comic Sans MS" panose="030F0702030302020204" pitchFamily="66" charset="0"/>
              </a:rPr>
              <a:t>prototypu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Vznik prvej príručky</a:t>
            </a:r>
            <a:endParaRPr lang="sk-SK" sz="4200" dirty="0" smtClean="0">
              <a:latin typeface="Comic Sans MS" panose="030F0702030302020204" pitchFamily="66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Prezentácia </a:t>
            </a:r>
            <a:r>
              <a:rPr lang="sk-SK" sz="4200" dirty="0" smtClean="0">
                <a:latin typeface="Comic Sans MS" panose="030F0702030302020204" pitchFamily="66" charset="0"/>
              </a:rPr>
              <a:t>žiakom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Prezentácia pred odborníkmi</a:t>
            </a:r>
            <a:endParaRPr lang="sk-SK" sz="4200" dirty="0" smtClean="0">
              <a:latin typeface="Comic Sans MS" panose="030F0702030302020204" pitchFamily="66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Výučba </a:t>
            </a:r>
            <a:r>
              <a:rPr lang="sk-SK" sz="4200" dirty="0" smtClean="0">
                <a:latin typeface="Comic Sans MS" panose="030F0702030302020204" pitchFamily="66" charset="0"/>
              </a:rPr>
              <a:t>v </a:t>
            </a:r>
            <a:r>
              <a:rPr lang="sk-SK" sz="4200" dirty="0" smtClean="0">
                <a:latin typeface="Comic Sans MS" panose="030F0702030302020204" pitchFamily="66" charset="0"/>
              </a:rPr>
              <a:t>IT </a:t>
            </a:r>
            <a:r>
              <a:rPr lang="sk-SK" sz="4200" dirty="0" smtClean="0">
                <a:latin typeface="Comic Sans MS" panose="030F0702030302020204" pitchFamily="66" charset="0"/>
              </a:rPr>
              <a:t>táboroch</a:t>
            </a:r>
            <a:endParaRPr lang="sk-SK" sz="4200" dirty="0" smtClean="0">
              <a:latin typeface="Comic Sans MS" panose="030F0702030302020204" pitchFamily="66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Vytvorenie nových </a:t>
            </a:r>
            <a:r>
              <a:rPr lang="sk-SK" sz="4200" dirty="0" smtClean="0">
                <a:latin typeface="Comic Sans MS" panose="030F0702030302020204" pitchFamily="66" charset="0"/>
              </a:rPr>
              <a:t>modulov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Príprava príručiek a manuálov</a:t>
            </a:r>
            <a:endParaRPr lang="sk-SK" sz="4200" dirty="0" smtClean="0">
              <a:latin typeface="Comic Sans MS" panose="030F0702030302020204" pitchFamily="66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Prezentácia </a:t>
            </a:r>
            <a:r>
              <a:rPr lang="sk-SK" sz="4200" dirty="0" smtClean="0">
                <a:latin typeface="Comic Sans MS" panose="030F0702030302020204" pitchFamily="66" charset="0"/>
              </a:rPr>
              <a:t>projektu verejnosti</a:t>
            </a:r>
            <a:endParaRPr lang="sk-SK" sz="4200" dirty="0" smtClean="0">
              <a:latin typeface="Comic Sans MS" panose="030F0702030302020204" pitchFamily="66" charset="0"/>
            </a:endParaRPr>
          </a:p>
          <a:p>
            <a:pPr algn="ctr"/>
            <a:endParaRPr lang="sk-SK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" y="145077"/>
            <a:ext cx="9906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ÚDAJE</a:t>
            </a:r>
            <a:endParaRPr lang="sk-SK" sz="48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Výučba s robotom Cing v IT tábore: 3.-7.7. 2017,</a:t>
            </a:r>
            <a:r>
              <a:rPr lang="sk-SK" sz="4200" dirty="0">
                <a:latin typeface="Comic Sans MS" panose="030F0702030302020204" pitchFamily="66" charset="0"/>
              </a:rPr>
              <a:t> </a:t>
            </a:r>
            <a:r>
              <a:rPr lang="sk-SK" sz="4200" dirty="0" smtClean="0">
                <a:latin typeface="Comic Sans MS" panose="030F0702030302020204" pitchFamily="66" charset="0"/>
              </a:rPr>
              <a:t>13 účastníkov, 10 hodín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Prezentovanie Cinga žiakom:</a:t>
            </a:r>
            <a:br>
              <a:rPr lang="sk-SK" sz="4200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na dvoch hodinách informatiky 24</a:t>
            </a:r>
            <a:r>
              <a:rPr lang="sk-SK" sz="4200" dirty="0">
                <a:latin typeface="Comic Sans MS" panose="030F0702030302020204" pitchFamily="66" charset="0"/>
              </a:rPr>
              <a:t>ž</a:t>
            </a:r>
            <a:r>
              <a:rPr lang="sk-SK" sz="4200" dirty="0" smtClean="0">
                <a:latin typeface="Comic Sans MS" panose="030F0702030302020204" pitchFamily="66" charset="0"/>
              </a:rPr>
              <a:t>, </a:t>
            </a:r>
            <a:br>
              <a:rPr lang="sk-SK" sz="4200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na krúžku robotiky pre 17. členov,</a:t>
            </a:r>
            <a:br>
              <a:rPr lang="sk-SK" sz="4200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na hodinách robotiky prímam a I.A</a:t>
            </a:r>
            <a:endParaRPr lang="sk-SK" sz="4200" dirty="0">
              <a:latin typeface="Comic Sans MS" panose="030F0702030302020204" pitchFamily="66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4200" dirty="0" smtClean="0">
                <a:latin typeface="Comic Sans MS" panose="030F0702030302020204" pitchFamily="66" charset="0"/>
              </a:rPr>
              <a:t>Prezentovanie verejnosti:</a:t>
            </a:r>
            <a:br>
              <a:rPr lang="sk-SK" sz="4200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Noc výskumníkov – 29.9. 2017, KE</a:t>
            </a:r>
            <a:br>
              <a:rPr lang="sk-SK" sz="4200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Záver IT tábora pred rodičmi</a:t>
            </a:r>
            <a:endParaRPr lang="sk-SK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77021"/>
            <a:ext cx="990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4200" b="1" dirty="0" smtClean="0">
                <a:latin typeface="Comic Sans MS" panose="030F0702030302020204" pitchFamily="66" charset="0"/>
              </a:rPr>
              <a:t>Konzultácie </a:t>
            </a:r>
            <a:r>
              <a:rPr lang="sk-SK" sz="4200" b="1" dirty="0">
                <a:latin typeface="Comic Sans MS" panose="030F0702030302020204" pitchFamily="66" charset="0"/>
              </a:rPr>
              <a:t>s odborníkmi:</a:t>
            </a:r>
            <a:r>
              <a:rPr lang="sk-SK" sz="4200" dirty="0">
                <a:latin typeface="Comic Sans MS" panose="030F0702030302020204" pitchFamily="66" charset="0"/>
              </a:rPr>
              <a:t/>
            </a:r>
            <a:br>
              <a:rPr lang="sk-SK" sz="4200" dirty="0">
                <a:latin typeface="Comic Sans MS" panose="030F0702030302020204" pitchFamily="66" charset="0"/>
              </a:rPr>
            </a:br>
            <a:r>
              <a:rPr lang="sk-SK" sz="4200" dirty="0">
                <a:latin typeface="Comic Sans MS" panose="030F0702030302020204" pitchFamily="66" charset="0"/>
              </a:rPr>
              <a:t>Ing. Peter Papcun, FEI TU Košice</a:t>
            </a:r>
            <a:r>
              <a:rPr lang="sk-SK" sz="4200" dirty="0" smtClean="0">
                <a:latin typeface="Comic Sans MS" panose="030F0702030302020204" pitchFamily="66" charset="0"/>
              </a:rPr>
              <a:t>,</a:t>
            </a:r>
            <a:r>
              <a:rPr lang="sk-SK" sz="4200" dirty="0">
                <a:latin typeface="Comic Sans MS" panose="030F0702030302020204" pitchFamily="66" charset="0"/>
              </a:rPr>
              <a:t/>
            </a:r>
            <a:br>
              <a:rPr lang="sk-SK" sz="4200" dirty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Peter Proks, 2P, s.r.o. Košice</a:t>
            </a:r>
            <a:br>
              <a:rPr lang="sk-SK" sz="4200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Bc. Mikuláš Szabari, FSI Brno</a:t>
            </a:r>
            <a:br>
              <a:rPr lang="sk-SK" sz="4200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RNDr. Jana Plichtová, Gymnázium,  Alejová 1, Košice</a:t>
            </a:r>
            <a:r>
              <a:rPr lang="sk-SK" sz="4200" dirty="0" smtClean="0">
                <a:latin typeface="Comic Sans MS" panose="030F0702030302020204" pitchFamily="66" charset="0"/>
              </a:rPr>
              <a:t/>
            </a:r>
            <a:br>
              <a:rPr lang="sk-SK" sz="4200" dirty="0" smtClean="0">
                <a:latin typeface="Comic Sans MS" panose="030F0702030302020204" pitchFamily="66" charset="0"/>
              </a:rPr>
            </a:br>
            <a:endParaRPr lang="sk-SK" sz="4200" dirty="0" smtClean="0">
              <a:latin typeface="Comic Sans MS" panose="030F0702030302020204" pitchFamily="66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4200" b="1" dirty="0" smtClean="0">
                <a:latin typeface="Comic Sans MS" panose="030F0702030302020204" pitchFamily="66" charset="0"/>
              </a:rPr>
              <a:t>Dotazník k projektu:</a:t>
            </a:r>
            <a:br>
              <a:rPr lang="sk-SK" sz="4200" b="1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tlačená a elektronická forma</a:t>
            </a:r>
            <a:br>
              <a:rPr lang="sk-SK" sz="4200" dirty="0" smtClean="0">
                <a:latin typeface="Comic Sans MS" panose="030F0702030302020204" pitchFamily="66" charset="0"/>
              </a:rPr>
            </a:br>
            <a:r>
              <a:rPr lang="sk-SK" sz="4200" dirty="0" smtClean="0">
                <a:latin typeface="Comic Sans MS" panose="030F0702030302020204" pitchFamily="66" charset="0"/>
              </a:rPr>
              <a:t>vyplnilo ho 117 respondentov</a:t>
            </a:r>
            <a:endParaRPr lang="sk-SK" sz="4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94" y="116632"/>
            <a:ext cx="990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GRAFY</a:t>
            </a:r>
            <a:endParaRPr lang="sk-SK" sz="48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ctr"/>
            <a:endParaRPr lang="sk-SK" sz="4800" dirty="0">
              <a:latin typeface="Comic Sans MS" panose="030F0702030302020204" pitchFamily="66" charset="0"/>
            </a:endParaRPr>
          </a:p>
          <a:p>
            <a:pPr algn="ctr"/>
            <a:endParaRPr lang="sk-SK" sz="48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Graf 2"/>
          <p:cNvGraphicFramePr/>
          <p:nvPr>
            <p:extLst>
              <p:ext uri="{D42A27DB-BD31-4B8C-83A1-F6EECF244321}">
                <p14:modId xmlns:p14="http://schemas.microsoft.com/office/powerpoint/2010/main" val="3998055186"/>
              </p:ext>
            </p:extLst>
          </p:nvPr>
        </p:nvGraphicFramePr>
        <p:xfrm>
          <a:off x="-231576" y="1226122"/>
          <a:ext cx="612068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 7"/>
          <p:cNvGraphicFramePr/>
          <p:nvPr>
            <p:extLst>
              <p:ext uri="{D42A27DB-BD31-4B8C-83A1-F6EECF244321}">
                <p14:modId xmlns:p14="http://schemas.microsoft.com/office/powerpoint/2010/main" val="255167245"/>
              </p:ext>
            </p:extLst>
          </p:nvPr>
        </p:nvGraphicFramePr>
        <p:xfrm>
          <a:off x="4448944" y="1226122"/>
          <a:ext cx="6552728" cy="5085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38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 7"/>
          <p:cNvGraphicFramePr/>
          <p:nvPr>
            <p:extLst>
              <p:ext uri="{D42A27DB-BD31-4B8C-83A1-F6EECF244321}">
                <p14:modId xmlns:p14="http://schemas.microsoft.com/office/powerpoint/2010/main" val="1707580502"/>
              </p:ext>
            </p:extLst>
          </p:nvPr>
        </p:nvGraphicFramePr>
        <p:xfrm>
          <a:off x="4418830" y="1988840"/>
          <a:ext cx="5482838" cy="458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 9"/>
          <p:cNvGraphicFramePr/>
          <p:nvPr>
            <p:extLst>
              <p:ext uri="{D42A27DB-BD31-4B8C-83A1-F6EECF244321}">
                <p14:modId xmlns:p14="http://schemas.microsoft.com/office/powerpoint/2010/main" val="3182432250"/>
              </p:ext>
            </p:extLst>
          </p:nvPr>
        </p:nvGraphicFramePr>
        <p:xfrm>
          <a:off x="-303584" y="476672"/>
          <a:ext cx="6552728" cy="487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38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77</Words>
  <Application>Microsoft Office PowerPoint</Application>
  <PresentationFormat>A4 (210 x 297 mm)</PresentationFormat>
  <Paragraphs>21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Gymnázium Alejová 1, Košice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skola</cp:lastModifiedBy>
  <cp:revision>15</cp:revision>
  <dcterms:created xsi:type="dcterms:W3CDTF">2017-10-12T16:49:36Z</dcterms:created>
  <dcterms:modified xsi:type="dcterms:W3CDTF">2017-10-12T17:50:55Z</dcterms:modified>
</cp:coreProperties>
</file>