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1" r:id="rId7"/>
    <p:sldId id="263" r:id="rId8"/>
    <p:sldId id="274" r:id="rId9"/>
    <p:sldId id="262" r:id="rId10"/>
    <p:sldId id="272" r:id="rId11"/>
    <p:sldId id="269" r:id="rId12"/>
    <p:sldId id="264" r:id="rId13"/>
    <p:sldId id="270" r:id="rId14"/>
    <p:sldId id="267" r:id="rId15"/>
    <p:sldId id="266" r:id="rId16"/>
    <p:sldId id="26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">
          <p15:clr>
            <a:srgbClr val="A4A3A4"/>
          </p15:clr>
        </p15:guide>
        <p15:guide id="2" pos="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2" autoAdjust="0"/>
    <p:restoredTop sz="55410" autoAdjust="0"/>
  </p:normalViewPr>
  <p:slideViewPr>
    <p:cSldViewPr snapToGrid="0">
      <p:cViewPr varScale="1">
        <p:scale>
          <a:sx n="73" d="100"/>
          <a:sy n="73" d="100"/>
        </p:scale>
        <p:origin x="2418" y="72"/>
      </p:cViewPr>
      <p:guideLst>
        <p:guide orient="horz" pos="310"/>
        <p:guide pos="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DA035-92F0-43B4-832F-06201EA5CADB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72C1D-6CB2-4650-813D-474A6E0F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2000+ hours invested into this tooling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2000+ hours invested into this tooling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6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we’d like to</a:t>
            </a:r>
            <a:r>
              <a:rPr lang="en-US" baseline="0" dirty="0" smtClean="0"/>
              <a:t> provide guidance on setting up these details, along with providing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 Hale</a:t>
            </a:r>
          </a:p>
          <a:p>
            <a:r>
              <a:rPr lang="en-US" dirty="0" smtClean="0"/>
              <a:t>Julie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Lermein</a:t>
            </a:r>
            <a:endParaRPr lang="en-US" baseline="0" dirty="0" smtClean="0"/>
          </a:p>
          <a:p>
            <a:r>
              <a:rPr lang="en-US" baseline="0" dirty="0" smtClean="0"/>
              <a:t>Jason </a:t>
            </a:r>
            <a:r>
              <a:rPr lang="en-US" baseline="0" dirty="0" err="1" smtClean="0"/>
              <a:t>Pelleteir</a:t>
            </a:r>
            <a:r>
              <a:rPr lang="en-US" baseline="0" dirty="0" smtClean="0"/>
              <a:t>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solutions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RedGate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solutions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RedGate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72C1D-6CB2-4650-813D-474A6E0F11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ssi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galen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49826"/>
            <a:ext cx="1572862" cy="3856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634737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8"/>
          <a:stretch>
            <a:fillRect/>
          </a:stretch>
        </p:blipFill>
        <p:spPr>
          <a:xfrm>
            <a:off x="1" y="56445"/>
            <a:ext cx="9143999" cy="6759222"/>
          </a:xfrm>
          <a:prstGeom prst="rect">
            <a:avLst/>
          </a:prstGeom>
        </p:spPr>
      </p:pic>
      <p:pic>
        <p:nvPicPr>
          <p:cNvPr id="9" name="Picture 8" descr="ghs_logo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96" y="354111"/>
            <a:ext cx="1569686" cy="373930"/>
          </a:xfrm>
          <a:prstGeom prst="rect">
            <a:avLst/>
          </a:prstGeom>
        </p:spPr>
      </p:pic>
      <p:sp>
        <p:nvSpPr>
          <p:cNvPr id="12" name="Content Placeholder 17"/>
          <p:cNvSpPr>
            <a:spLocks noGrp="1"/>
          </p:cNvSpPr>
          <p:nvPr>
            <p:ph sz="quarter" idx="13"/>
          </p:nvPr>
        </p:nvSpPr>
        <p:spPr>
          <a:xfrm>
            <a:off x="2887478" y="1639274"/>
            <a:ext cx="8240713" cy="4729162"/>
          </a:xfrm>
        </p:spPr>
        <p:txBody>
          <a:bodyPr/>
          <a:lstStyle>
            <a:lvl1pPr>
              <a:buClr>
                <a:srgbClr val="15539B"/>
              </a:buClr>
              <a:buFont typeface="Wingdings" charset="2"/>
              <a:buNone/>
              <a:defRPr b="1" cap="all">
                <a:solidFill>
                  <a:srgbClr val="15539B"/>
                </a:solidFill>
                <a:latin typeface="Helvetica"/>
                <a:cs typeface="Helvetica"/>
              </a:defRPr>
            </a:lvl1pPr>
            <a:lvl2pPr>
              <a:buClr>
                <a:srgbClr val="15539B"/>
              </a:buClr>
              <a:buFont typeface="Wingdings" charset="2"/>
              <a:buChar char="§"/>
              <a:defRPr>
                <a:solidFill>
                  <a:srgbClr val="15539B"/>
                </a:solidFill>
                <a:latin typeface="Helvetica"/>
                <a:cs typeface="Helvetica"/>
              </a:defRPr>
            </a:lvl2pPr>
            <a:lvl3pPr>
              <a:buClr>
                <a:srgbClr val="15539B"/>
              </a:buClr>
              <a:buFont typeface="Arial"/>
              <a:buChar char="•"/>
              <a:defRPr>
                <a:solidFill>
                  <a:srgbClr val="15539B"/>
                </a:solidFill>
                <a:latin typeface="Helvetica"/>
                <a:cs typeface="Helvetica"/>
              </a:defRPr>
            </a:lvl3pPr>
            <a:lvl4pPr>
              <a:buClr>
                <a:srgbClr val="15539B"/>
              </a:buClr>
              <a:buFont typeface="Courier New"/>
              <a:buChar char="o"/>
              <a:defRPr>
                <a:solidFill>
                  <a:srgbClr val="15539B"/>
                </a:solidFill>
                <a:latin typeface="Helvetica"/>
                <a:cs typeface="Helvetica"/>
              </a:defRPr>
            </a:lvl4pPr>
            <a:lvl5pPr>
              <a:buClr>
                <a:srgbClr val="15539B"/>
              </a:buClr>
              <a:buFont typeface="Arial"/>
              <a:buChar char="•"/>
              <a:defRPr>
                <a:solidFill>
                  <a:srgbClr val="15539B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34946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l_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032" y="1543194"/>
            <a:ext cx="762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heinhardt bold"/>
                <a:cs typeface="Theinhardt bold"/>
              </a:rPr>
              <a:t>MUCH MORE THAN I.T</a:t>
            </a:r>
            <a:r>
              <a:rPr lang="en-US" sz="5400" b="1" dirty="0" smtClean="0">
                <a:solidFill>
                  <a:srgbClr val="FFFFFF"/>
                </a:solidFill>
                <a:latin typeface="Theinhardt bold"/>
                <a:cs typeface="Theinhardt bold"/>
              </a:rPr>
              <a:t>.</a:t>
            </a:r>
            <a:endParaRPr lang="en-US" sz="5400" b="1" dirty="0">
              <a:solidFill>
                <a:srgbClr val="FFFFFF"/>
              </a:solidFill>
              <a:latin typeface="Theinhardt bold"/>
              <a:cs typeface="Theinhardt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9633" y="4675372"/>
            <a:ext cx="40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einhardt BOLD"/>
                <a:cs typeface="Theinhardt BOLD"/>
              </a:rPr>
              <a:t>GALENHEALTHCARE.COM</a:t>
            </a:r>
            <a:endParaRPr lang="en-US" b="1" dirty="0">
              <a:solidFill>
                <a:schemeClr val="bg1"/>
              </a:solidFill>
              <a:latin typeface="Theinhardt BOLD"/>
              <a:cs typeface="Theinhardt BOLD"/>
            </a:endParaRPr>
          </a:p>
        </p:txBody>
      </p:sp>
      <p:pic>
        <p:nvPicPr>
          <p:cNvPr id="8" name="Picture 7" descr="letterhead_head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9" y="3687394"/>
            <a:ext cx="6886222" cy="8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943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gil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galen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49826"/>
            <a:ext cx="1572862" cy="385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78416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genu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galen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49826"/>
            <a:ext cx="1572862" cy="385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492786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pportun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galen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49826"/>
            <a:ext cx="1572862" cy="385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14597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mun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galen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49826"/>
            <a:ext cx="1572862" cy="385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800003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one_image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hs_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36" y="1509486"/>
            <a:ext cx="5613400" cy="1358900"/>
          </a:xfrm>
          <a:prstGeom prst="rect">
            <a:avLst/>
          </a:prstGeom>
        </p:spPr>
      </p:pic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80015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81" y="-8965"/>
            <a:ext cx="10626000" cy="6866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3858" y="3628570"/>
            <a:ext cx="7656285" cy="1403049"/>
          </a:xfrm>
          <a:prstGeom prst="rect">
            <a:avLst/>
          </a:prstGeom>
          <a:solidFill>
            <a:srgbClr val="3F4F5E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hs_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509486"/>
            <a:ext cx="5613400" cy="13589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3058" y="3455410"/>
            <a:ext cx="8229600" cy="1143000"/>
          </a:xfrm>
        </p:spPr>
        <p:txBody>
          <a:bodyPr>
            <a:normAutofit/>
          </a:bodyPr>
          <a:lstStyle>
            <a:lvl1pPr>
              <a:defRPr lang="en-US" sz="2800" kern="1200" cap="all" spc="200" smtClean="0">
                <a:solidFill>
                  <a:schemeClr val="bg1"/>
                </a:solidFill>
                <a:latin typeface="Theinhardt Bold"/>
                <a:ea typeface="Apple SD 산돌고딕 Neo"/>
                <a:cs typeface="Theinhardt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9"/>
          <p:cNvSpPr>
            <a:spLocks noGrp="1"/>
          </p:cNvSpPr>
          <p:nvPr>
            <p:ph sz="quarter" idx="10"/>
          </p:nvPr>
        </p:nvSpPr>
        <p:spPr>
          <a:xfrm>
            <a:off x="2170639" y="4416425"/>
            <a:ext cx="5029157" cy="615194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rgbClr val="FFFFFF"/>
                </a:solidFill>
                <a:latin typeface="Theinhardt Bold"/>
                <a:cs typeface="Theinhard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74634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len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49826"/>
            <a:ext cx="1572862" cy="385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18200" y="6491080"/>
            <a:ext cx="29164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solidFill>
                  <a:srgbClr val="0068AD"/>
                </a:solidFill>
                <a:latin typeface="Helvetica"/>
                <a:cs typeface="Helvetica"/>
              </a:rPr>
              <a:t>© 2015 Galen Healthcare Solutions</a:t>
            </a:r>
            <a:endParaRPr lang="en-US" sz="900" dirty="0">
              <a:solidFill>
                <a:srgbClr val="0068AD"/>
              </a:solidFill>
            </a:endParaRPr>
          </a:p>
        </p:txBody>
      </p:sp>
      <p:pic>
        <p:nvPicPr>
          <p:cNvPr id="11" name="Picture 10" descr="ghs_logo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96" y="354111"/>
            <a:ext cx="1569686" cy="3739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997940"/>
          </a:xfrm>
          <a:prstGeom prst="rect">
            <a:avLst/>
          </a:prstGeom>
          <a:solidFill>
            <a:srgbClr val="3F4F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galen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6" y="304466"/>
            <a:ext cx="1572862" cy="385605"/>
          </a:xfrm>
          <a:prstGeom prst="rect">
            <a:avLst/>
          </a:prstGeom>
        </p:spPr>
      </p:pic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454939" y="1454049"/>
            <a:ext cx="8240713" cy="4729162"/>
          </a:xfrm>
        </p:spPr>
        <p:txBody>
          <a:bodyPr/>
          <a:lstStyle>
            <a:lvl1pPr>
              <a:buClr>
                <a:srgbClr val="15539B"/>
              </a:buClr>
              <a:buFont typeface="Wingdings" charset="2"/>
              <a:buNone/>
              <a:defRPr b="1">
                <a:solidFill>
                  <a:srgbClr val="15539B"/>
                </a:solidFill>
                <a:latin typeface="Helvetica"/>
                <a:cs typeface="Helvetica"/>
              </a:defRPr>
            </a:lvl1pPr>
            <a:lvl2pPr>
              <a:buClr>
                <a:srgbClr val="15539B"/>
              </a:buClr>
              <a:buFont typeface="Wingdings" charset="2"/>
              <a:buChar char="§"/>
              <a:defRPr>
                <a:solidFill>
                  <a:srgbClr val="15539B"/>
                </a:solidFill>
                <a:latin typeface="Helvetica"/>
                <a:cs typeface="Helvetica"/>
              </a:defRPr>
            </a:lvl2pPr>
            <a:lvl3pPr>
              <a:buClr>
                <a:srgbClr val="15539B"/>
              </a:buClr>
              <a:buFont typeface="Arial"/>
              <a:buChar char="•"/>
              <a:defRPr>
                <a:solidFill>
                  <a:srgbClr val="15539B"/>
                </a:solidFill>
                <a:latin typeface="Helvetica"/>
                <a:cs typeface="Helvetica"/>
              </a:defRPr>
            </a:lvl3pPr>
            <a:lvl4pPr>
              <a:buClr>
                <a:srgbClr val="15539B"/>
              </a:buClr>
              <a:buFont typeface="Courier New"/>
              <a:buChar char="o"/>
              <a:defRPr>
                <a:solidFill>
                  <a:srgbClr val="15539B"/>
                </a:solidFill>
                <a:latin typeface="Helvetica"/>
                <a:cs typeface="Helvetica"/>
              </a:defRPr>
            </a:lvl4pPr>
            <a:lvl5pPr>
              <a:buClr>
                <a:srgbClr val="15539B"/>
              </a:buClr>
              <a:buFont typeface="Arial"/>
              <a:buChar char="•"/>
              <a:defRPr>
                <a:solidFill>
                  <a:srgbClr val="15539B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939" y="195944"/>
            <a:ext cx="6741681" cy="539487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Example Title that’s great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1431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_one_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ghs_logo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96" y="354111"/>
            <a:ext cx="1569686" cy="373930"/>
          </a:xfrm>
          <a:prstGeom prst="rect">
            <a:avLst/>
          </a:prstGeom>
        </p:spPr>
      </p:pic>
      <p:sp>
        <p:nvSpPr>
          <p:cNvPr id="6" name="Content Placeholder 17"/>
          <p:cNvSpPr>
            <a:spLocks noGrp="1"/>
          </p:cNvSpPr>
          <p:nvPr>
            <p:ph sz="quarter" idx="10"/>
          </p:nvPr>
        </p:nvSpPr>
        <p:spPr>
          <a:xfrm>
            <a:off x="2887478" y="1639274"/>
            <a:ext cx="8240713" cy="4729162"/>
          </a:xfrm>
        </p:spPr>
        <p:txBody>
          <a:bodyPr/>
          <a:lstStyle>
            <a:lvl1pPr>
              <a:buClr>
                <a:srgbClr val="15539B"/>
              </a:buClr>
              <a:buFont typeface="Wingdings" charset="2"/>
              <a:buNone/>
              <a:defRPr b="1" cap="all">
                <a:solidFill>
                  <a:srgbClr val="15539B"/>
                </a:solidFill>
                <a:latin typeface="Helvetica"/>
                <a:cs typeface="Helvetica"/>
              </a:defRPr>
            </a:lvl1pPr>
            <a:lvl2pPr>
              <a:buClr>
                <a:srgbClr val="15539B"/>
              </a:buClr>
              <a:buFont typeface="Wingdings" charset="2"/>
              <a:buChar char="§"/>
              <a:defRPr>
                <a:solidFill>
                  <a:srgbClr val="15539B"/>
                </a:solidFill>
                <a:latin typeface="Helvetica"/>
                <a:cs typeface="Helvetica"/>
              </a:defRPr>
            </a:lvl2pPr>
            <a:lvl3pPr>
              <a:buClr>
                <a:srgbClr val="15539B"/>
              </a:buClr>
              <a:buFont typeface="Arial"/>
              <a:buChar char="•"/>
              <a:defRPr>
                <a:solidFill>
                  <a:srgbClr val="15539B"/>
                </a:solidFill>
                <a:latin typeface="Helvetica"/>
                <a:cs typeface="Helvetica"/>
              </a:defRPr>
            </a:lvl3pPr>
            <a:lvl4pPr>
              <a:buClr>
                <a:srgbClr val="15539B"/>
              </a:buClr>
              <a:buFont typeface="Courier New"/>
              <a:buChar char="o"/>
              <a:defRPr>
                <a:solidFill>
                  <a:srgbClr val="15539B"/>
                </a:solidFill>
                <a:latin typeface="Helvetica"/>
                <a:cs typeface="Helvetica"/>
              </a:defRPr>
            </a:lvl4pPr>
            <a:lvl5pPr>
              <a:buClr>
                <a:srgbClr val="15539B"/>
              </a:buClr>
              <a:buFont typeface="Arial"/>
              <a:buChar char="•"/>
              <a:defRPr>
                <a:solidFill>
                  <a:srgbClr val="15539B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777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114E-37D1-D64F-A1BE-39768806D286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FD6A-F407-ED40-905E-15B9CC977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7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50" r:id="rId8"/>
    <p:sldLayoutId id="2147483651" r:id="rId9"/>
    <p:sldLayoutId id="2147483662" r:id="rId10"/>
    <p:sldLayoutId id="2147483655" r:id="rId11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3622766"/>
            <a:ext cx="7646126" cy="1367244"/>
          </a:xfrm>
        </p:spPr>
        <p:txBody>
          <a:bodyPr>
            <a:normAutofit/>
          </a:bodyPr>
          <a:lstStyle/>
          <a:p>
            <a:r>
              <a:rPr lang="en-US" b="1" dirty="0"/>
              <a:t>Automating Database Schema </a:t>
            </a:r>
            <a:r>
              <a:rPr lang="en-US" b="1" dirty="0" smtClean="0"/>
              <a:t>and Data Deployments</a:t>
            </a:r>
            <a:br>
              <a:rPr lang="en-US" b="1" dirty="0" smtClean="0"/>
            </a:br>
            <a:r>
              <a:rPr lang="en-US" sz="1600" b="1" dirty="0" smtClean="0"/>
              <a:t>WITH Entity </a:t>
            </a:r>
            <a:r>
              <a:rPr lang="en-US" sz="1600" b="1" dirty="0" err="1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381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4400" b="0" dirty="0" smtClean="0"/>
          </a:p>
          <a:p>
            <a:r>
              <a:rPr lang="en-US" sz="4400" b="0" dirty="0" smtClean="0"/>
              <a:t>Galen EF </a:t>
            </a:r>
            <a:r>
              <a:rPr lang="en-US" sz="4400" b="0" dirty="0" err="1" smtClean="0"/>
              <a:t>Deployer</a:t>
            </a:r>
            <a:endParaRPr lang="en-US" sz="4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4614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4.5.1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LocalDB</a:t>
            </a:r>
            <a:r>
              <a:rPr lang="en-US" dirty="0" smtClean="0"/>
              <a:t>, SQL Server, or SQL Azure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Recommended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Galen EF </a:t>
            </a:r>
            <a:r>
              <a:rPr lang="en-US" dirty="0" err="1" smtClean="0"/>
              <a:t>Deployer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030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Features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Sharded</a:t>
            </a:r>
            <a:r>
              <a:rPr lang="en-US" dirty="0" smtClean="0"/>
              <a:t> schemas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Schema changes, </a:t>
            </a:r>
            <a:r>
              <a:rPr lang="en-US" dirty="0"/>
              <a:t>up and down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Test and reference data </a:t>
            </a:r>
            <a:r>
              <a:rPr lang="en-US" dirty="0"/>
              <a:t>insert and </a:t>
            </a:r>
            <a:r>
              <a:rPr lang="en-US" dirty="0" smtClean="0"/>
              <a:t>update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F5 experience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</a:t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MIT </a:t>
            </a:r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Galen EF </a:t>
            </a:r>
            <a:r>
              <a:rPr lang="en-US" dirty="0" err="1" smtClean="0"/>
              <a:t>Deployer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96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Galen EF </a:t>
            </a:r>
            <a:r>
              <a:rPr lang="en-US" dirty="0" err="1" smtClean="0"/>
              <a:t>Deployer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87640" y="1288472"/>
            <a:ext cx="5968721" cy="5118208"/>
            <a:chOff x="1105322" y="1288472"/>
            <a:chExt cx="5968721" cy="5118208"/>
          </a:xfrm>
        </p:grpSpPr>
        <p:sp>
          <p:nvSpPr>
            <p:cNvPr id="5" name="Rectangle 4"/>
            <p:cNvSpPr/>
            <p:nvPr/>
          </p:nvSpPr>
          <p:spPr>
            <a:xfrm>
              <a:off x="2092494" y="5298316"/>
              <a:ext cx="4981549" cy="1108363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Microsoft Libraries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Entity Framework, Azure Elastic Scaling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92494" y="2625087"/>
              <a:ext cx="4981549" cy="1108363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Thin PowerShell Wrappers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2494" y="3961702"/>
              <a:ext cx="4981549" cy="1108363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Galen.Ci.EntityFramework.exe </a:t>
              </a:r>
            </a:p>
            <a:p>
              <a:pPr algn="ctr"/>
              <a:r>
                <a:rPr lang="en-US" sz="2400" dirty="0" smtClean="0"/>
                <a:t>Galen.Ci.Azure.Sql.Sharding.exe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92494" y="1288472"/>
              <a:ext cx="4981549" cy="1108363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Application-specific Scripts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105322" y="1288472"/>
              <a:ext cx="40194" cy="5118208"/>
            </a:xfrm>
            <a:prstGeom prst="straightConnector1">
              <a:avLst/>
            </a:prstGeom>
            <a:ln w="101600">
              <a:solidFill>
                <a:schemeClr val="tx2">
                  <a:lumMod val="20000"/>
                  <a:lumOff val="8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20763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endParaRPr lang="en-US" sz="4400" b="0" dirty="0" smtClean="0"/>
          </a:p>
          <a:p>
            <a:pPr marL="0" indent="0"/>
            <a:r>
              <a:rPr lang="en-US" sz="4400" b="0" dirty="0" smtClean="0"/>
              <a:t>Single database</a:t>
            </a:r>
            <a:br>
              <a:rPr lang="en-US" sz="4400" b="0" dirty="0" smtClean="0"/>
            </a:br>
            <a:endParaRPr lang="en-US" sz="4400" b="0" dirty="0" smtClean="0"/>
          </a:p>
          <a:p>
            <a:pPr marL="0" indent="0"/>
            <a:r>
              <a:rPr lang="en-US" sz="4400" b="0" dirty="0" err="1"/>
              <a:t>S</a:t>
            </a:r>
            <a:r>
              <a:rPr lang="en-US" sz="4400" b="0" dirty="0" err="1" smtClean="0"/>
              <a:t>harded</a:t>
            </a:r>
            <a:r>
              <a:rPr lang="en-US" sz="4400" b="0" dirty="0" smtClean="0"/>
              <a:t> databases</a:t>
            </a:r>
          </a:p>
          <a:p>
            <a:pPr marL="514350" indent="-514350">
              <a:buFont typeface="+mj-lt"/>
              <a:buAutoNum type="arabicPeriod"/>
            </a:pPr>
            <a:endParaRPr lang="en-US" sz="4800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0822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Pre-cooked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0" dirty="0" smtClean="0"/>
              <a:t>	</a:t>
            </a:r>
            <a:r>
              <a:rPr lang="en-US" sz="3500" b="0" dirty="0" smtClean="0"/>
              <a:t>Visual Studio C# solution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Code First </a:t>
            </a:r>
            <a:r>
              <a:rPr lang="en-US" dirty="0"/>
              <a:t>M</a:t>
            </a:r>
            <a:r>
              <a:rPr lang="en-US" dirty="0" smtClean="0"/>
              <a:t>igrations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Domain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ackages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Entity Framework v6.1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Microsoft.Azure.SqlDatabase.ElasticScale.Client</a:t>
            </a:r>
            <a:r>
              <a:rPr lang="en-US" dirty="0" smtClean="0"/>
              <a:t> v1.1</a:t>
            </a:r>
          </a:p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500" b="0" dirty="0" err="1" smtClean="0"/>
              <a:t>LocalDB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500" b="0" dirty="0" smtClean="0"/>
              <a:t>PowerShell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16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</a:t>
            </a:r>
            <a:r>
              <a:rPr lang="en-US" sz="2800" dirty="0" smtClean="0"/>
              <a:t>github.com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/</a:t>
            </a:r>
            <a:r>
              <a:rPr lang="en-US" sz="2800" dirty="0" err="1" smtClean="0"/>
              <a:t>GalenHealthcare</a:t>
            </a:r>
            <a:r>
              <a:rPr lang="en-US" sz="2800" dirty="0" smtClean="0"/>
              <a:t>/</a:t>
            </a:r>
            <a:r>
              <a:rPr lang="en-US" sz="2800" dirty="0" err="1" smtClean="0"/>
              <a:t>Galen.Ef.Deployer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Galen commitment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MIT licensed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Feedback and participation </a:t>
            </a:r>
            <a:r>
              <a:rPr lang="en-US" dirty="0" smtClean="0"/>
              <a:t>welcomed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8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dirty="0" smtClean="0"/>
              <a:t>Questions</a:t>
            </a:r>
            <a:r>
              <a:rPr lang="en-US" sz="2800" dirty="0" smtClean="0"/>
              <a:t>?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7896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800" b="0" dirty="0" smtClean="0"/>
              <a:t>Welcome, thanks for </a:t>
            </a:r>
            <a:r>
              <a:rPr lang="en-US" sz="2800" b="0" dirty="0" smtClean="0"/>
              <a:t>coming.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lang="en-US" sz="2800" b="0" dirty="0"/>
          </a:p>
          <a:p>
            <a:pPr marL="571500" indent="-5715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800" b="0" dirty="0" smtClean="0"/>
              <a:t>SQL schema deployments should be </a:t>
            </a:r>
            <a:r>
              <a:rPr lang="en-US" sz="2800" b="0" dirty="0" smtClean="0"/>
              <a:t>manageable.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lang="en-US" sz="2800" b="0" dirty="0"/>
          </a:p>
          <a:p>
            <a:pPr marL="571500" indent="-5715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800" b="0" dirty="0" smtClean="0"/>
              <a:t>Entity framework code first migrations are the foundation to one </a:t>
            </a:r>
            <a:r>
              <a:rPr lang="en-US" sz="2800" b="0" dirty="0" smtClean="0"/>
              <a:t>solution.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lang="en-US" sz="2800" b="0" dirty="0"/>
          </a:p>
          <a:p>
            <a:pPr marL="571500" indent="-5715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800" b="0" dirty="0" smtClean="0"/>
              <a:t>Our tooling completes that </a:t>
            </a:r>
            <a:r>
              <a:rPr lang="en-US" sz="2800" b="0" dirty="0" smtClean="0"/>
              <a:t>solution.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lang="en-US" sz="2800" b="0" dirty="0"/>
          </a:p>
          <a:p>
            <a:pPr marL="571500" indent="-5715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800" b="0" dirty="0" smtClean="0"/>
              <a:t>Let’s see some </a:t>
            </a:r>
            <a:r>
              <a:rPr lang="en-US" sz="2800" b="0" dirty="0" smtClean="0"/>
              <a:t>demos.</a:t>
            </a:r>
            <a:endParaRPr lang="en-US" sz="2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642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Michael Tamlyn </a:t>
            </a:r>
          </a:p>
          <a:p>
            <a:endParaRPr lang="en-US" b="0" dirty="0"/>
          </a:p>
          <a:p>
            <a:r>
              <a:rPr lang="en-US" b="0" dirty="0" smtClean="0"/>
              <a:t>Michael Commo</a:t>
            </a:r>
          </a:p>
          <a:p>
            <a:endParaRPr lang="en-US" b="0" dirty="0"/>
          </a:p>
          <a:p>
            <a:r>
              <a:rPr lang="en-US" b="0" dirty="0" smtClean="0"/>
              <a:t>Chris Howell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1830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 smtClean="0"/>
              <a:t>Opportunity to share ideas and code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7245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SQL schema deployments are harder than they should </a:t>
            </a:r>
            <a:r>
              <a:rPr lang="en-US" dirty="0" smtClean="0"/>
              <a:t>be.</a:t>
            </a:r>
            <a:endParaRPr lang="en-US" dirty="0" smtClean="0"/>
          </a:p>
          <a:p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Source/version </a:t>
            </a:r>
            <a:r>
              <a:rPr lang="en-US" dirty="0"/>
              <a:t>control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pgrades and roll-backs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Test and reference data deployment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System test support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Local development support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646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 smtClean="0"/>
              <a:t>Pique your interest in one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3348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Entity Framework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b="0" dirty="0" err="1" smtClean="0"/>
              <a:t>NuGet</a:t>
            </a:r>
            <a:endParaRPr lang="en-US" b="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Package Manager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0379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PowerShell</a:t>
            </a:r>
            <a:endParaRPr lang="en-US" b="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Cmdlet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b="0" dirty="0" err="1" smtClean="0"/>
              <a:t>Sharding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err="1" smtClean="0"/>
              <a:t>Idempotency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3817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4400" b="0" dirty="0" smtClean="0"/>
          </a:p>
          <a:p>
            <a:r>
              <a:rPr lang="en-US" sz="4400" b="0" dirty="0" smtClean="0"/>
              <a:t>Code First + Migrations</a:t>
            </a:r>
            <a:endParaRPr lang="en-US" sz="4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380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8DF55F7-2FF6-43C3-AA00-F83DDFC1E75F}" vid="{D4C9D4E4-7CAD-496D-971F-B43539C45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2250</TotalTime>
  <Words>211</Words>
  <Application>Microsoft Office PowerPoint</Application>
  <PresentationFormat>On-screen Show (4:3)</PresentationFormat>
  <Paragraphs>119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Apple SD 산돌고딕 Neo</vt:lpstr>
      <vt:lpstr>Arial</vt:lpstr>
      <vt:lpstr>Calibri</vt:lpstr>
      <vt:lpstr>Courier New</vt:lpstr>
      <vt:lpstr>Helvetica</vt:lpstr>
      <vt:lpstr>Theinhardt Bold</vt:lpstr>
      <vt:lpstr>Theinhardt Bold</vt:lpstr>
      <vt:lpstr>Theinhardt Bold</vt:lpstr>
      <vt:lpstr>Wingdings</vt:lpstr>
      <vt:lpstr>Theme1</vt:lpstr>
      <vt:lpstr>Automating Database Schema and Data Deployments WITH Entity FrameworK</vt:lpstr>
      <vt:lpstr>Agenda</vt:lpstr>
      <vt:lpstr>Intros</vt:lpstr>
      <vt:lpstr>Thank You</vt:lpstr>
      <vt:lpstr>The Problem</vt:lpstr>
      <vt:lpstr>Our Goal</vt:lpstr>
      <vt:lpstr>Prereqs</vt:lpstr>
      <vt:lpstr>Prereqs</vt:lpstr>
      <vt:lpstr>Entity Framework</vt:lpstr>
      <vt:lpstr>Entity Framework</vt:lpstr>
      <vt:lpstr>Galen EF Deployer</vt:lpstr>
      <vt:lpstr>Galen EF Deployer</vt:lpstr>
      <vt:lpstr>Galen EF Deployer</vt:lpstr>
      <vt:lpstr>Demos</vt:lpstr>
      <vt:lpstr>Demos</vt:lpstr>
      <vt:lpstr>Code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Tamlyn</dc:creator>
  <cp:lastModifiedBy>Michael Tamlyn</cp:lastModifiedBy>
  <cp:revision>99</cp:revision>
  <dcterms:created xsi:type="dcterms:W3CDTF">2015-09-15T19:11:52Z</dcterms:created>
  <dcterms:modified xsi:type="dcterms:W3CDTF">2015-09-19T04:17:53Z</dcterms:modified>
</cp:coreProperties>
</file>