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9" r:id="rId4"/>
    <p:sldId id="261" r:id="rId5"/>
    <p:sldId id="260" r:id="rId6"/>
    <p:sldId id="263" r:id="rId7"/>
    <p:sldId id="262" r:id="rId8"/>
    <p:sldId id="264" r:id="rId9"/>
    <p:sldId id="265" r:id="rId10"/>
    <p:sldId id="266" r:id="rId11"/>
    <p:sldId id="267" r:id="rId12"/>
    <p:sldId id="269" r:id="rId13"/>
    <p:sldId id="268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990000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9" d="100"/>
          <a:sy n="89" d="100"/>
        </p:scale>
        <p:origin x="88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113AD-B5C0-482D-A34F-82E0BFE146EC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95111-1116-4158-91E3-264BB7C03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846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113AD-B5C0-482D-A34F-82E0BFE146EC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95111-1116-4158-91E3-264BB7C03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628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113AD-B5C0-482D-A34F-82E0BFE146EC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95111-1116-4158-91E3-264BB7C03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048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113AD-B5C0-482D-A34F-82E0BFE146EC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95111-1116-4158-91E3-264BB7C03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112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113AD-B5C0-482D-A34F-82E0BFE146EC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95111-1116-4158-91E3-264BB7C03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7276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113AD-B5C0-482D-A34F-82E0BFE146EC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95111-1116-4158-91E3-264BB7C03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111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113AD-B5C0-482D-A34F-82E0BFE146EC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95111-1116-4158-91E3-264BB7C03A4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552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113AD-B5C0-482D-A34F-82E0BFE146EC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95111-1116-4158-91E3-264BB7C03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986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113AD-B5C0-482D-A34F-82E0BFE146EC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95111-1116-4158-91E3-264BB7C03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950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113AD-B5C0-482D-A34F-82E0BFE146EC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95111-1116-4158-91E3-264BB7C03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650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740113AD-B5C0-482D-A34F-82E0BFE146EC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95111-1116-4158-91E3-264BB7C03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727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740113AD-B5C0-482D-A34F-82E0BFE146EC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27395111-1116-4158-91E3-264BB7C03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146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file:///C:\_projects\GitHub\Presentations\AxisAndAlliesOdds\A10_D8_Exact.gif" TargetMode="External"/><Relationship Id="rId1" Type="http://schemas.microsoft.com/office/2007/relationships/media" Target="file:///C:\_projects\GitHub\Presentations\AxisAndAlliesOdds\A10_D8_Exact.gif" TargetMode="External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file:///C:\_projects\GitHub\Presentations\AxisAndAlliesOdds\A10_D8_Simulated.gif" TargetMode="External"/><Relationship Id="rId1" Type="http://schemas.microsoft.com/office/2007/relationships/media" Target="file:///C:\_projects\GitHub\Presentations\AxisAndAlliesOdds\A10_D8_Simulated.gif" TargetMode="External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file:///C:\_projects\GitHub\Presentations\AxisAndAlliesOdds\LargeBattle.gif" TargetMode="External"/><Relationship Id="rId1" Type="http://schemas.microsoft.com/office/2007/relationships/media" Target="file:///C:\_projects\GitHub\Presentations\AxisAndAlliesOdds\LargeBattle.gif" TargetMode="External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4.png"/><Relationship Id="rId10" Type="http://schemas.openxmlformats.org/officeDocument/2006/relationships/image" Target="../media/image16.png"/><Relationship Id="rId4" Type="http://schemas.openxmlformats.org/officeDocument/2006/relationships/image" Target="../media/image3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4.png"/><Relationship Id="rId10" Type="http://schemas.openxmlformats.org/officeDocument/2006/relationships/image" Target="../media/image16.png"/><Relationship Id="rId4" Type="http://schemas.openxmlformats.org/officeDocument/2006/relationships/image" Target="../media/image3.png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8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E4293-3F38-46B8-9519-A07EBDED9D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Axis and Allies</a:t>
            </a:r>
            <a:br>
              <a:rPr lang="en-US" dirty="0"/>
            </a:br>
            <a:r>
              <a:rPr lang="en-US" dirty="0"/>
              <a:t>Odds Calculations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D92124-701D-47EA-9C98-2C73541D9C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Exact Outcomes and </a:t>
            </a:r>
          </a:p>
          <a:p>
            <a:r>
              <a:rPr lang="en-US" sz="2800" dirty="0"/>
              <a:t>Simulate Battle Outcomes</a:t>
            </a:r>
          </a:p>
        </p:txBody>
      </p:sp>
    </p:spTree>
    <p:extLst>
      <p:ext uri="{BB962C8B-B14F-4D97-AF65-F5344CB8AC3E}">
        <p14:creationId xmlns:p14="http://schemas.microsoft.com/office/powerpoint/2010/main" val="2209006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9AE77-2989-4C29-97CD-D7BA708CC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575" y="1"/>
            <a:ext cx="10515600" cy="643466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one round distribution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583955-BBFA-4051-BDC7-B5C1ED93F6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357" y="1033957"/>
            <a:ext cx="3862357" cy="347666"/>
          </a:xfrm>
          <a:prstGeom prst="rect">
            <a:avLst/>
          </a:prstGeom>
          <a:ln>
            <a:solidFill>
              <a:srgbClr val="40404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49E4CEC-17B0-497D-BE1B-56C54D4E97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4358" y="1548461"/>
            <a:ext cx="3862356" cy="1508158"/>
          </a:xfrm>
          <a:prstGeom prst="rect">
            <a:avLst/>
          </a:prstGeom>
          <a:ln>
            <a:solidFill>
              <a:srgbClr val="40404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B290E0F-87B3-4558-A7A4-7F654788E0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1952" y="4466558"/>
            <a:ext cx="3442066" cy="397581"/>
          </a:xfrm>
          <a:prstGeom prst="rect">
            <a:avLst/>
          </a:prstGeom>
          <a:ln>
            <a:solidFill>
              <a:srgbClr val="404040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8713E30-2EE9-4D9A-B7E0-D1680280ED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1952" y="4966373"/>
            <a:ext cx="3442067" cy="1265363"/>
          </a:xfrm>
          <a:prstGeom prst="rect">
            <a:avLst/>
          </a:prstGeom>
          <a:ln>
            <a:solidFill>
              <a:srgbClr val="404040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DD0A8ED-4B43-4CBC-9581-3BBF6CC2A1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76772" y="1708999"/>
            <a:ext cx="3874719" cy="3257374"/>
          </a:xfrm>
          <a:prstGeom prst="rect">
            <a:avLst/>
          </a:prstGeom>
          <a:ln>
            <a:solidFill>
              <a:srgbClr val="404040"/>
            </a:solidFill>
          </a:ln>
        </p:spPr>
      </p:pic>
      <p:sp>
        <p:nvSpPr>
          <p:cNvPr id="14" name="Arc 13">
            <a:extLst>
              <a:ext uri="{FF2B5EF4-FFF2-40B4-BE49-F238E27FC236}">
                <a16:creationId xmlns:a16="http://schemas.microsoft.com/office/drawing/2014/main" id="{C0D614A0-32EA-4071-8C5D-6839C8139F8A}"/>
              </a:ext>
            </a:extLst>
          </p:cNvPr>
          <p:cNvSpPr/>
          <p:nvPr/>
        </p:nvSpPr>
        <p:spPr>
          <a:xfrm flipV="1">
            <a:off x="1322126" y="2606694"/>
            <a:ext cx="7680764" cy="2885349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A6F50B6-78BB-46A0-8C6D-A674CE105FE7}"/>
              </a:ext>
            </a:extLst>
          </p:cNvPr>
          <p:cNvSpPr txBox="1"/>
          <p:nvPr/>
        </p:nvSpPr>
        <p:spPr>
          <a:xfrm>
            <a:off x="6158796" y="5713674"/>
            <a:ext cx="2844094" cy="52322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Apply Defender total Hits.  Decreases Attacker units remaining.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A37D09-5B7E-4804-A119-D8A208E46B4B}"/>
              </a:ext>
            </a:extLst>
          </p:cNvPr>
          <p:cNvSpPr txBox="1"/>
          <p:nvPr/>
        </p:nvSpPr>
        <p:spPr>
          <a:xfrm>
            <a:off x="4329996" y="3278162"/>
            <a:ext cx="2844094" cy="52322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Apply Attacker total Hits.  Decreases Defender units remaining.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8CF8F8D-7740-4920-9F9B-7269A7DAAA4D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5036714" y="2302540"/>
            <a:ext cx="3315434" cy="11189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42118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9AE77-2989-4C29-97CD-D7BA708CC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575" y="1"/>
            <a:ext cx="10515600" cy="643466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Second round distribution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CC2BDBE-FA1D-4B5A-9CDD-EE5E377340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906" y="1934776"/>
            <a:ext cx="3874719" cy="3257374"/>
          </a:xfrm>
          <a:prstGeom prst="rect">
            <a:avLst/>
          </a:prstGeom>
          <a:ln>
            <a:solidFill>
              <a:schemeClr val="accent3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8402DD9-5F3A-4442-BD3B-E83ECBE3C9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3443" y="1906341"/>
            <a:ext cx="4016023" cy="3314243"/>
          </a:xfrm>
          <a:prstGeom prst="rect">
            <a:avLst/>
          </a:prstGeom>
          <a:ln>
            <a:solidFill>
              <a:schemeClr val="accent3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FD3C246-972A-4912-9D39-19E2D056C044}"/>
              </a:ext>
            </a:extLst>
          </p:cNvPr>
          <p:cNvSpPr txBox="1"/>
          <p:nvPr/>
        </p:nvSpPr>
        <p:spPr>
          <a:xfrm>
            <a:off x="4673953" y="1537009"/>
            <a:ext cx="2788003" cy="95410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For every cell in round one’s probability distribution grid, calculate outcomes and add to cumulative round two’s distribution.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086D1C3-1D37-43F8-89D2-9FD65F71D9A4}"/>
              </a:ext>
            </a:extLst>
          </p:cNvPr>
          <p:cNvSpPr/>
          <p:nvPr/>
        </p:nvSpPr>
        <p:spPr>
          <a:xfrm>
            <a:off x="1343911" y="3251259"/>
            <a:ext cx="298621" cy="279361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2BD3F29-7285-47DD-B1C7-6DF63F4A0773}"/>
              </a:ext>
            </a:extLst>
          </p:cNvPr>
          <p:cNvCxnSpPr>
            <a:cxnSpLocks/>
          </p:cNvCxnSpPr>
          <p:nvPr/>
        </p:nvCxnSpPr>
        <p:spPr>
          <a:xfrm flipV="1">
            <a:off x="1766711" y="3132667"/>
            <a:ext cx="3155245" cy="208844"/>
          </a:xfrm>
          <a:prstGeom prst="straightConnector1">
            <a:avLst/>
          </a:prstGeom>
          <a:ln w="381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C718F923-2A7B-4100-894D-B68A94D291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7386" y="3126547"/>
            <a:ext cx="901770" cy="1105396"/>
          </a:xfrm>
          <a:prstGeom prst="rect">
            <a:avLst/>
          </a:prstGeom>
          <a:ln>
            <a:solidFill>
              <a:schemeClr val="accent3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F6B4090-A00D-4CE9-A1DD-05A118EC3A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8751" y="2722475"/>
            <a:ext cx="1042913" cy="808145"/>
          </a:xfrm>
          <a:prstGeom prst="rect">
            <a:avLst/>
          </a:prstGeom>
          <a:ln>
            <a:solidFill>
              <a:schemeClr val="accent3"/>
            </a:solidFill>
          </a:ln>
        </p:spPr>
      </p:pic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B5681DA-9F7A-4F28-9B77-814C38B9CFE7}"/>
              </a:ext>
            </a:extLst>
          </p:cNvPr>
          <p:cNvSpPr/>
          <p:nvPr/>
        </p:nvSpPr>
        <p:spPr>
          <a:xfrm>
            <a:off x="2256975" y="3563462"/>
            <a:ext cx="298621" cy="279361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C7203FF-4874-4444-B549-BD67560B62A6}"/>
              </a:ext>
            </a:extLst>
          </p:cNvPr>
          <p:cNvCxnSpPr>
            <a:cxnSpLocks/>
          </p:cNvCxnSpPr>
          <p:nvPr/>
        </p:nvCxnSpPr>
        <p:spPr>
          <a:xfrm flipV="1">
            <a:off x="2690092" y="3679245"/>
            <a:ext cx="2940115" cy="9762"/>
          </a:xfrm>
          <a:prstGeom prst="straightConnector1">
            <a:avLst/>
          </a:prstGeom>
          <a:ln w="381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2" name="Picture 8" descr="Image result for math sum symbol">
            <a:extLst>
              <a:ext uri="{FF2B5EF4-FFF2-40B4-BE49-F238E27FC236}">
                <a16:creationId xmlns:a16="http://schemas.microsoft.com/office/drawing/2014/main" id="{9C1074F3-AF11-45C8-80F5-1F01AED3D6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3196" y="4402677"/>
            <a:ext cx="789131" cy="789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98F257A-11B5-40AF-8055-86183B7178A6}"/>
              </a:ext>
            </a:extLst>
          </p:cNvPr>
          <p:cNvCxnSpPr>
            <a:cxnSpLocks/>
          </p:cNvCxnSpPr>
          <p:nvPr/>
        </p:nvCxnSpPr>
        <p:spPr>
          <a:xfrm>
            <a:off x="6339840" y="4710651"/>
            <a:ext cx="1257582" cy="0"/>
          </a:xfrm>
          <a:prstGeom prst="straightConnector1">
            <a:avLst/>
          </a:prstGeom>
          <a:ln w="381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02031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9AE77-2989-4C29-97CD-D7BA708CC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575" y="1"/>
            <a:ext cx="10515600" cy="643466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Exact outcomes calculation code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E32C0F-05E3-4C08-9225-83988FF3B4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6577" y="4569202"/>
            <a:ext cx="4730046" cy="196645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21EAFE1-A183-4BA0-9CA4-54D0492F50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150" y="1049891"/>
            <a:ext cx="4938539" cy="364567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0C79A7A-FE87-4876-A827-34B10DAEFA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7804" y="892442"/>
            <a:ext cx="4601395" cy="348483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8BB97E1-711F-47C9-89A4-1350DEE4B3C0}"/>
              </a:ext>
            </a:extLst>
          </p:cNvPr>
          <p:cNvSpPr txBox="1"/>
          <p:nvPr/>
        </p:nvSpPr>
        <p:spPr>
          <a:xfrm>
            <a:off x="484953" y="5223333"/>
            <a:ext cx="5022851" cy="116955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Iterate over battle rounds until done.</a:t>
            </a:r>
          </a:p>
          <a:p>
            <a:endParaRPr lang="en-US" sz="1400" dirty="0"/>
          </a:p>
          <a:p>
            <a:r>
              <a:rPr lang="en-US" sz="1400" dirty="0"/>
              <a:t>For each outcome in grid calculated next outcomes and sum.</a:t>
            </a:r>
          </a:p>
          <a:p>
            <a:endParaRPr lang="en-US" sz="1400" dirty="0"/>
          </a:p>
          <a:p>
            <a:r>
              <a:rPr lang="en-US" sz="1400" dirty="0"/>
              <a:t>For given cell calculate outcomes.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529B100-DC0D-480B-A0D2-D519011B3266}"/>
              </a:ext>
            </a:extLst>
          </p:cNvPr>
          <p:cNvCxnSpPr>
            <a:cxnSpLocks/>
          </p:cNvCxnSpPr>
          <p:nvPr/>
        </p:nvCxnSpPr>
        <p:spPr>
          <a:xfrm flipV="1">
            <a:off x="3364089" y="4786489"/>
            <a:ext cx="0" cy="5813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C76DC9A-7441-46E6-A5D0-6CBCFFA72232}"/>
              </a:ext>
            </a:extLst>
          </p:cNvPr>
          <p:cNvCxnSpPr>
            <a:cxnSpLocks/>
          </p:cNvCxnSpPr>
          <p:nvPr/>
        </p:nvCxnSpPr>
        <p:spPr>
          <a:xfrm flipV="1">
            <a:off x="5085644" y="4634089"/>
            <a:ext cx="728134" cy="11796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879870A-6266-467A-B138-9A549185DBCD}"/>
              </a:ext>
            </a:extLst>
          </p:cNvPr>
          <p:cNvCxnSpPr>
            <a:cxnSpLocks/>
          </p:cNvCxnSpPr>
          <p:nvPr/>
        </p:nvCxnSpPr>
        <p:spPr>
          <a:xfrm flipV="1">
            <a:off x="3234267" y="6259691"/>
            <a:ext cx="327942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26772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9AE77-2989-4C29-97CD-D7BA708CC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575" y="1"/>
            <a:ext cx="10515600" cy="643466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exact outcomes</a:t>
            </a:r>
          </a:p>
        </p:txBody>
      </p:sp>
      <p:pic>
        <p:nvPicPr>
          <p:cNvPr id="4" name="A10_D8_Exact">
            <a:hlinkClick r:id="" action="ppaction://media"/>
            <a:extLst>
              <a:ext uri="{FF2B5EF4-FFF2-40B4-BE49-F238E27FC236}">
                <a16:creationId xmlns:a16="http://schemas.microsoft.com/office/drawing/2014/main" id="{F9717EE3-5D55-4159-A4E3-1910373475C1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040467" y="801247"/>
            <a:ext cx="7903633" cy="5532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772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5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9AE77-2989-4C29-97CD-D7BA708CC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575" y="1"/>
            <a:ext cx="10515600" cy="643466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Simulated outcomes (10,000,000)</a:t>
            </a:r>
          </a:p>
        </p:txBody>
      </p:sp>
      <p:pic>
        <p:nvPicPr>
          <p:cNvPr id="4" name="A10_D8_Simulated">
            <a:hlinkClick r:id="" action="ppaction://media"/>
            <a:extLst>
              <a:ext uri="{FF2B5EF4-FFF2-40B4-BE49-F238E27FC236}">
                <a16:creationId xmlns:a16="http://schemas.microsoft.com/office/drawing/2014/main" id="{1496DC04-C361-41F8-925A-CFADD5ECE498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035174" y="803276"/>
            <a:ext cx="7923213" cy="554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207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5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9AE77-2989-4C29-97CD-D7BA708CC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575" y="1"/>
            <a:ext cx="10515600" cy="643466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Large Battle - Simulated &amp; Exact</a:t>
            </a:r>
          </a:p>
        </p:txBody>
      </p:sp>
      <p:pic>
        <p:nvPicPr>
          <p:cNvPr id="3" name="LargeBattle">
            <a:hlinkClick r:id="" action="ppaction://media"/>
            <a:extLst>
              <a:ext uri="{FF2B5EF4-FFF2-40B4-BE49-F238E27FC236}">
                <a16:creationId xmlns:a16="http://schemas.microsoft.com/office/drawing/2014/main" id="{41195959-7234-46A9-8F7E-A9857C06564A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030413" y="831850"/>
            <a:ext cx="7847012" cy="5493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59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63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9AE77-2989-4C29-97CD-D7BA708CC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575" y="1"/>
            <a:ext cx="10515600" cy="643466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Slides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0CAAF-A547-4E85-8CAE-0634E857A6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3963"/>
            <a:ext cx="10515600" cy="4953000"/>
          </a:xfrm>
        </p:spPr>
        <p:txBody>
          <a:bodyPr>
            <a:normAutofit/>
          </a:bodyPr>
          <a:lstStyle/>
          <a:p>
            <a:r>
              <a:rPr lang="en-US" sz="2800" dirty="0"/>
              <a:t>Battle Board</a:t>
            </a:r>
          </a:p>
          <a:p>
            <a:r>
              <a:rPr lang="en-US" sz="2800" dirty="0"/>
              <a:t>An Example Battle</a:t>
            </a:r>
          </a:p>
          <a:p>
            <a:r>
              <a:rPr lang="en-US" sz="2800" dirty="0"/>
              <a:t>Unit Dice Roll Hit Distributions</a:t>
            </a:r>
          </a:p>
          <a:p>
            <a:r>
              <a:rPr lang="en-US" sz="2800" dirty="0"/>
              <a:t>Attacker X Defender Outcomes</a:t>
            </a:r>
          </a:p>
          <a:p>
            <a:r>
              <a:rPr lang="en-US" sz="2800" dirty="0"/>
              <a:t>Exact Outcome Code</a:t>
            </a:r>
          </a:p>
          <a:p>
            <a:r>
              <a:rPr lang="en-US" sz="2800" dirty="0"/>
              <a:t>Exact Outcome Animation</a:t>
            </a:r>
          </a:p>
          <a:p>
            <a:r>
              <a:rPr lang="en-US" sz="2800" dirty="0"/>
              <a:t>Simulation Animation</a:t>
            </a:r>
          </a:p>
          <a:p>
            <a:r>
              <a:rPr lang="en-US" sz="2800" dirty="0"/>
              <a:t>Simulation Code</a:t>
            </a:r>
          </a:p>
        </p:txBody>
      </p:sp>
    </p:spTree>
    <p:extLst>
      <p:ext uri="{BB962C8B-B14F-4D97-AF65-F5344CB8AC3E}">
        <p14:creationId xmlns:p14="http://schemas.microsoft.com/office/powerpoint/2010/main" val="3949385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9AE77-2989-4C29-97CD-D7BA708CC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575" y="1"/>
            <a:ext cx="10515600" cy="643466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Axis &amp; Allies Battle Board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CB8E41-67A6-46EF-83A5-71A179550A15}"/>
              </a:ext>
            </a:extLst>
          </p:cNvPr>
          <p:cNvCxnSpPr>
            <a:cxnSpLocks/>
          </p:cNvCxnSpPr>
          <p:nvPr/>
        </p:nvCxnSpPr>
        <p:spPr>
          <a:xfrm>
            <a:off x="3097805" y="1122943"/>
            <a:ext cx="0" cy="5180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A901179-7E56-4CDB-83D3-5613105A35E6}"/>
              </a:ext>
            </a:extLst>
          </p:cNvPr>
          <p:cNvSpPr txBox="1"/>
          <p:nvPr/>
        </p:nvSpPr>
        <p:spPr>
          <a:xfrm>
            <a:off x="5476848" y="6118657"/>
            <a:ext cx="996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Attacker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3F043F-1223-4AF3-A36F-ACC773D03AA8}"/>
              </a:ext>
            </a:extLst>
          </p:cNvPr>
          <p:cNvSpPr txBox="1"/>
          <p:nvPr/>
        </p:nvSpPr>
        <p:spPr>
          <a:xfrm>
            <a:off x="5528815" y="960654"/>
            <a:ext cx="1068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Defender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AECF7CD-270C-4444-B672-81E924BCC787}"/>
              </a:ext>
            </a:extLst>
          </p:cNvPr>
          <p:cNvCxnSpPr>
            <a:cxnSpLocks/>
          </p:cNvCxnSpPr>
          <p:nvPr/>
        </p:nvCxnSpPr>
        <p:spPr>
          <a:xfrm>
            <a:off x="6011289" y="1465943"/>
            <a:ext cx="0" cy="46068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794B350-7784-4508-9BEE-10354800DB7C}"/>
              </a:ext>
            </a:extLst>
          </p:cNvPr>
          <p:cNvCxnSpPr>
            <a:cxnSpLocks/>
          </p:cNvCxnSpPr>
          <p:nvPr/>
        </p:nvCxnSpPr>
        <p:spPr>
          <a:xfrm>
            <a:off x="9028706" y="1122943"/>
            <a:ext cx="0" cy="5180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01ED70D-FE04-4B06-B1F1-7319F613813D}"/>
              </a:ext>
            </a:extLst>
          </p:cNvPr>
          <p:cNvSpPr txBox="1"/>
          <p:nvPr/>
        </p:nvSpPr>
        <p:spPr>
          <a:xfrm>
            <a:off x="790575" y="3205301"/>
            <a:ext cx="83067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Die Role</a:t>
            </a:r>
          </a:p>
          <a:p>
            <a:pPr algn="ctr"/>
            <a:r>
              <a:rPr lang="en-US" sz="1400" dirty="0"/>
              <a:t>Needed</a:t>
            </a:r>
          </a:p>
          <a:p>
            <a:pPr algn="ctr"/>
            <a:r>
              <a:rPr lang="en-US" sz="1400" dirty="0"/>
              <a:t>For Hit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707D8C4-5875-418B-BBBF-709F587F4A55}"/>
              </a:ext>
            </a:extLst>
          </p:cNvPr>
          <p:cNvSpPr txBox="1"/>
          <p:nvPr/>
        </p:nvSpPr>
        <p:spPr>
          <a:xfrm>
            <a:off x="1655743" y="3343801"/>
            <a:ext cx="6719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&lt;= </a:t>
            </a:r>
            <a:r>
              <a:rPr lang="en-US" sz="2400" dirty="0"/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5583910-A3D4-436F-BD95-6A29B3317B0B}"/>
              </a:ext>
            </a:extLst>
          </p:cNvPr>
          <p:cNvSpPr txBox="1"/>
          <p:nvPr/>
        </p:nvSpPr>
        <p:spPr>
          <a:xfrm>
            <a:off x="4218558" y="3343801"/>
            <a:ext cx="6719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&lt;= </a:t>
            </a:r>
            <a:r>
              <a:rPr lang="en-US" sz="2400" dirty="0"/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1CF9F81-8AB9-4E49-9AE5-8B1AD7DF9093}"/>
              </a:ext>
            </a:extLst>
          </p:cNvPr>
          <p:cNvSpPr txBox="1"/>
          <p:nvPr/>
        </p:nvSpPr>
        <p:spPr>
          <a:xfrm>
            <a:off x="7184008" y="3343801"/>
            <a:ext cx="6719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&lt;= </a:t>
            </a:r>
            <a:r>
              <a:rPr lang="en-US" sz="2400" dirty="0"/>
              <a:t>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2F78C1E-FED6-4F96-88C0-D9BC62869E0C}"/>
              </a:ext>
            </a:extLst>
          </p:cNvPr>
          <p:cNvSpPr txBox="1"/>
          <p:nvPr/>
        </p:nvSpPr>
        <p:spPr>
          <a:xfrm>
            <a:off x="10138637" y="3343801"/>
            <a:ext cx="6719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&lt;= </a:t>
            </a:r>
            <a:r>
              <a:rPr lang="en-US" sz="2400" dirty="0"/>
              <a:t>4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A29ACCB-BF45-4E4B-93F3-11BE3DA663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8820" y="5780620"/>
            <a:ext cx="372400" cy="64904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8817B03B-8C30-4E1A-931E-AF83723BF7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7702" y="980756"/>
            <a:ext cx="372400" cy="64904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E6EF780-83F8-4C29-9ABB-2CA8D5D327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0685" y="1108953"/>
            <a:ext cx="1073258" cy="3430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2EDB7B4B-DB07-4BF5-BA44-253EA80C8E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9723" y="6131822"/>
            <a:ext cx="1073258" cy="3430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6F8E4D0D-9B79-4AC7-8A60-A94770B811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5844" y="5982287"/>
            <a:ext cx="533412" cy="642071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E9CCBC1B-B601-454D-A1D9-EDD3498C71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84180" y="968788"/>
            <a:ext cx="533412" cy="642071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590397E5-BB4C-4C9B-BF9D-D15531BE1C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94058" y="5889212"/>
            <a:ext cx="710011" cy="616588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9561A6A2-BC47-4E43-BE9E-D15356A725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2869" y="1021692"/>
            <a:ext cx="710011" cy="616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299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9AE77-2989-4C29-97CD-D7BA708CC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575" y="1"/>
            <a:ext cx="10515600" cy="643466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Axis &amp; Allies Units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CB8E41-67A6-46EF-83A5-71A179550A15}"/>
              </a:ext>
            </a:extLst>
          </p:cNvPr>
          <p:cNvCxnSpPr>
            <a:cxnSpLocks/>
          </p:cNvCxnSpPr>
          <p:nvPr/>
        </p:nvCxnSpPr>
        <p:spPr>
          <a:xfrm>
            <a:off x="3097805" y="1122943"/>
            <a:ext cx="0" cy="5180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A901179-7E56-4CDB-83D3-5613105A35E6}"/>
              </a:ext>
            </a:extLst>
          </p:cNvPr>
          <p:cNvSpPr txBox="1"/>
          <p:nvPr/>
        </p:nvSpPr>
        <p:spPr>
          <a:xfrm>
            <a:off x="5476848" y="6118657"/>
            <a:ext cx="996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Attacker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3F043F-1223-4AF3-A36F-ACC773D03AA8}"/>
              </a:ext>
            </a:extLst>
          </p:cNvPr>
          <p:cNvSpPr txBox="1"/>
          <p:nvPr/>
        </p:nvSpPr>
        <p:spPr>
          <a:xfrm>
            <a:off x="5528815" y="960654"/>
            <a:ext cx="1068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Defender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AECF7CD-270C-4444-B672-81E924BCC787}"/>
              </a:ext>
            </a:extLst>
          </p:cNvPr>
          <p:cNvCxnSpPr>
            <a:cxnSpLocks/>
          </p:cNvCxnSpPr>
          <p:nvPr/>
        </p:nvCxnSpPr>
        <p:spPr>
          <a:xfrm>
            <a:off x="6011289" y="1465943"/>
            <a:ext cx="0" cy="46068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794B350-7784-4508-9BEE-10354800DB7C}"/>
              </a:ext>
            </a:extLst>
          </p:cNvPr>
          <p:cNvCxnSpPr>
            <a:cxnSpLocks/>
          </p:cNvCxnSpPr>
          <p:nvPr/>
        </p:nvCxnSpPr>
        <p:spPr>
          <a:xfrm>
            <a:off x="9028706" y="1122943"/>
            <a:ext cx="0" cy="5180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707D8C4-5875-418B-BBBF-709F587F4A55}"/>
              </a:ext>
            </a:extLst>
          </p:cNvPr>
          <p:cNvSpPr txBox="1"/>
          <p:nvPr/>
        </p:nvSpPr>
        <p:spPr>
          <a:xfrm>
            <a:off x="1655743" y="3343801"/>
            <a:ext cx="6719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&lt;= </a:t>
            </a:r>
            <a:r>
              <a:rPr lang="en-US" sz="2400" dirty="0"/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5583910-A3D4-436F-BD95-6A29B3317B0B}"/>
              </a:ext>
            </a:extLst>
          </p:cNvPr>
          <p:cNvSpPr txBox="1"/>
          <p:nvPr/>
        </p:nvSpPr>
        <p:spPr>
          <a:xfrm>
            <a:off x="4218558" y="3343801"/>
            <a:ext cx="6719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&lt;= </a:t>
            </a:r>
            <a:r>
              <a:rPr lang="en-US" sz="2400" dirty="0"/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1CF9F81-8AB9-4E49-9AE5-8B1AD7DF9093}"/>
              </a:ext>
            </a:extLst>
          </p:cNvPr>
          <p:cNvSpPr txBox="1"/>
          <p:nvPr/>
        </p:nvSpPr>
        <p:spPr>
          <a:xfrm>
            <a:off x="7184008" y="3343801"/>
            <a:ext cx="6719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&lt;= </a:t>
            </a:r>
            <a:r>
              <a:rPr lang="en-US" sz="2400" dirty="0"/>
              <a:t>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2F78C1E-FED6-4F96-88C0-D9BC62869E0C}"/>
              </a:ext>
            </a:extLst>
          </p:cNvPr>
          <p:cNvSpPr txBox="1"/>
          <p:nvPr/>
        </p:nvSpPr>
        <p:spPr>
          <a:xfrm>
            <a:off x="10138637" y="3343801"/>
            <a:ext cx="6719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&lt;= </a:t>
            </a:r>
            <a:r>
              <a:rPr lang="en-US" sz="2400" dirty="0"/>
              <a:t>4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A29ACCB-BF45-4E4B-93F3-11BE3DA663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8820" y="5780620"/>
            <a:ext cx="372400" cy="64904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8817B03B-8C30-4E1A-931E-AF83723BF7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7702" y="980756"/>
            <a:ext cx="372400" cy="64904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E6EF780-83F8-4C29-9ABB-2CA8D5D327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0685" y="1108953"/>
            <a:ext cx="1073258" cy="3430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2EDB7B4B-DB07-4BF5-BA44-253EA80C8E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9723" y="6131822"/>
            <a:ext cx="1073258" cy="3430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6F8E4D0D-9B79-4AC7-8A60-A94770B811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5844" y="5982287"/>
            <a:ext cx="533412" cy="642071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E9CCBC1B-B601-454D-A1D9-EDD3498C71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84180" y="968788"/>
            <a:ext cx="533412" cy="642071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590397E5-BB4C-4C9B-BF9D-D15531BE1C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94058" y="5889212"/>
            <a:ext cx="710011" cy="616588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9561A6A2-BC47-4E43-BE9E-D15356A725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2869" y="1021692"/>
            <a:ext cx="710011" cy="616588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3CCCDC0A-3059-4D77-A518-E1C301790C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39894" y="4485386"/>
            <a:ext cx="482771" cy="419249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54681FE6-83F1-4EF0-8E73-67D742E8B2A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42310" y="4485386"/>
            <a:ext cx="419110" cy="504485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19786F16-3FE2-4030-9D05-701121C1B21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30535" y="2362120"/>
            <a:ext cx="428637" cy="515952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E0A98303-1977-40A4-84AC-25EDF1FC179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624628" y="2362120"/>
            <a:ext cx="428637" cy="515952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F4160870-81F2-4370-9A3E-56C4D2A14A5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93640" y="4613094"/>
            <a:ext cx="779341" cy="249068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D5E86D46-788D-4149-8656-87CA56BAAC5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74638" y="4613094"/>
            <a:ext cx="779341" cy="249068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46F30F31-8060-4B44-91C8-DD34BC07AB6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13348" y="4220100"/>
            <a:ext cx="290514" cy="506325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C121A0A3-A933-481C-A9B6-699E3A37A35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759502" y="4218260"/>
            <a:ext cx="290514" cy="506325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F9184C0D-9261-40E3-9C6D-BC6A2FCEA24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33227" y="4226203"/>
            <a:ext cx="290514" cy="506325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FE271C28-CF61-4A0E-86E5-ACD260D6615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83667" y="4913647"/>
            <a:ext cx="290514" cy="506325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0B61C5B9-5F06-4D4E-81C6-EFD22E4D70D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729821" y="4911807"/>
            <a:ext cx="290514" cy="506325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DE0B496E-3203-4BDB-A188-C0CF1D03FB5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03546" y="4919750"/>
            <a:ext cx="290514" cy="506325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2C8221DF-5691-46C8-8582-4948F66357B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184008" y="2519626"/>
            <a:ext cx="764931" cy="249068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1213FBF8-655F-4BD6-9F62-29AC4F7EEB6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680269" y="1912089"/>
            <a:ext cx="290510" cy="506318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F5797060-FB3B-4E2F-B1DE-EBF78B7341D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455411" y="1912089"/>
            <a:ext cx="290510" cy="506318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72E3A8F9-6C3D-4DA6-A6CD-2B9842F5A68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200148" y="1912089"/>
            <a:ext cx="290510" cy="506318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74A74BEE-D46B-49CE-89E6-6BA7849D039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663080" y="2592858"/>
            <a:ext cx="290510" cy="506318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A8B7CC66-D5B5-4839-BC32-525328CDD50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463672" y="2592858"/>
            <a:ext cx="290510" cy="506318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5549BE81-0BD5-4D67-BDBC-52F65D82BBC0}"/>
              </a:ext>
            </a:extLst>
          </p:cNvPr>
          <p:cNvSpPr txBox="1"/>
          <p:nvPr/>
        </p:nvSpPr>
        <p:spPr>
          <a:xfrm>
            <a:off x="790575" y="3205301"/>
            <a:ext cx="83067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Die Role</a:t>
            </a:r>
          </a:p>
          <a:p>
            <a:pPr algn="ctr"/>
            <a:r>
              <a:rPr lang="en-US" sz="1400" dirty="0"/>
              <a:t>Needed</a:t>
            </a:r>
          </a:p>
          <a:p>
            <a:pPr algn="ctr"/>
            <a:r>
              <a:rPr lang="en-US" sz="1400" dirty="0"/>
              <a:t>For Hit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EED66A4-B20E-4376-9BD0-F3AB63ABBC19}"/>
              </a:ext>
            </a:extLst>
          </p:cNvPr>
          <p:cNvSpPr txBox="1"/>
          <p:nvPr/>
        </p:nvSpPr>
        <p:spPr>
          <a:xfrm>
            <a:off x="145760" y="2073350"/>
            <a:ext cx="56938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990000"/>
                </a:solidFill>
              </a:rPr>
              <a:t>8</a:t>
            </a:r>
          </a:p>
          <a:p>
            <a:pPr algn="ctr"/>
            <a:r>
              <a:rPr lang="en-US" sz="1400" dirty="0"/>
              <a:t>Total</a:t>
            </a:r>
          </a:p>
          <a:p>
            <a:pPr algn="ctr"/>
            <a:r>
              <a:rPr lang="en-US" sz="1400" dirty="0"/>
              <a:t>Units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C056EE8-2DF9-4933-AA51-71771DBA8BBF}"/>
              </a:ext>
            </a:extLst>
          </p:cNvPr>
          <p:cNvSpPr txBox="1"/>
          <p:nvPr/>
        </p:nvSpPr>
        <p:spPr>
          <a:xfrm>
            <a:off x="139349" y="4346468"/>
            <a:ext cx="58221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0099"/>
                </a:solidFill>
              </a:rPr>
              <a:t>10</a:t>
            </a:r>
          </a:p>
          <a:p>
            <a:pPr algn="ctr"/>
            <a:r>
              <a:rPr lang="en-US" sz="1400" dirty="0"/>
              <a:t>Total</a:t>
            </a:r>
          </a:p>
          <a:p>
            <a:pPr algn="ctr"/>
            <a:r>
              <a:rPr lang="en-US" sz="1400" dirty="0"/>
              <a:t>Units</a:t>
            </a:r>
          </a:p>
        </p:txBody>
      </p:sp>
    </p:spTree>
    <p:extLst>
      <p:ext uri="{BB962C8B-B14F-4D97-AF65-F5344CB8AC3E}">
        <p14:creationId xmlns:p14="http://schemas.microsoft.com/office/powerpoint/2010/main" val="1031587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9AE77-2989-4C29-97CD-D7BA708CC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575" y="1"/>
            <a:ext cx="10515600" cy="643466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Axis &amp; Allies Unit Rolls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CB8E41-67A6-46EF-83A5-71A179550A15}"/>
              </a:ext>
            </a:extLst>
          </p:cNvPr>
          <p:cNvCxnSpPr>
            <a:cxnSpLocks/>
          </p:cNvCxnSpPr>
          <p:nvPr/>
        </p:nvCxnSpPr>
        <p:spPr>
          <a:xfrm>
            <a:off x="3097805" y="1122943"/>
            <a:ext cx="0" cy="5180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A901179-7E56-4CDB-83D3-5613105A35E6}"/>
              </a:ext>
            </a:extLst>
          </p:cNvPr>
          <p:cNvSpPr txBox="1"/>
          <p:nvPr/>
        </p:nvSpPr>
        <p:spPr>
          <a:xfrm>
            <a:off x="5476848" y="6118657"/>
            <a:ext cx="996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Attacker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3F043F-1223-4AF3-A36F-ACC773D03AA8}"/>
              </a:ext>
            </a:extLst>
          </p:cNvPr>
          <p:cNvSpPr txBox="1"/>
          <p:nvPr/>
        </p:nvSpPr>
        <p:spPr>
          <a:xfrm>
            <a:off x="5528815" y="960654"/>
            <a:ext cx="1068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Defender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AECF7CD-270C-4444-B672-81E924BCC787}"/>
              </a:ext>
            </a:extLst>
          </p:cNvPr>
          <p:cNvCxnSpPr>
            <a:cxnSpLocks/>
          </p:cNvCxnSpPr>
          <p:nvPr/>
        </p:nvCxnSpPr>
        <p:spPr>
          <a:xfrm>
            <a:off x="6011289" y="1465943"/>
            <a:ext cx="0" cy="46068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794B350-7784-4508-9BEE-10354800DB7C}"/>
              </a:ext>
            </a:extLst>
          </p:cNvPr>
          <p:cNvCxnSpPr>
            <a:cxnSpLocks/>
          </p:cNvCxnSpPr>
          <p:nvPr/>
        </p:nvCxnSpPr>
        <p:spPr>
          <a:xfrm>
            <a:off x="9028706" y="1122943"/>
            <a:ext cx="0" cy="5180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707D8C4-5875-418B-BBBF-709F587F4A55}"/>
              </a:ext>
            </a:extLst>
          </p:cNvPr>
          <p:cNvSpPr txBox="1"/>
          <p:nvPr/>
        </p:nvSpPr>
        <p:spPr>
          <a:xfrm>
            <a:off x="1655743" y="3343801"/>
            <a:ext cx="6719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&lt;= </a:t>
            </a:r>
            <a:r>
              <a:rPr lang="en-US" sz="2400" dirty="0"/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5583910-A3D4-436F-BD95-6A29B3317B0B}"/>
              </a:ext>
            </a:extLst>
          </p:cNvPr>
          <p:cNvSpPr txBox="1"/>
          <p:nvPr/>
        </p:nvSpPr>
        <p:spPr>
          <a:xfrm>
            <a:off x="4218558" y="3343801"/>
            <a:ext cx="6719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&lt;= </a:t>
            </a:r>
            <a:r>
              <a:rPr lang="en-US" sz="2400" dirty="0"/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1CF9F81-8AB9-4E49-9AE5-8B1AD7DF9093}"/>
              </a:ext>
            </a:extLst>
          </p:cNvPr>
          <p:cNvSpPr txBox="1"/>
          <p:nvPr/>
        </p:nvSpPr>
        <p:spPr>
          <a:xfrm>
            <a:off x="7184008" y="3343801"/>
            <a:ext cx="6719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&lt;= </a:t>
            </a:r>
            <a:r>
              <a:rPr lang="en-US" sz="2400" dirty="0"/>
              <a:t>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2F78C1E-FED6-4F96-88C0-D9BC62869E0C}"/>
              </a:ext>
            </a:extLst>
          </p:cNvPr>
          <p:cNvSpPr txBox="1"/>
          <p:nvPr/>
        </p:nvSpPr>
        <p:spPr>
          <a:xfrm>
            <a:off x="10138637" y="3343801"/>
            <a:ext cx="6719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&lt;= </a:t>
            </a:r>
            <a:r>
              <a:rPr lang="en-US" sz="2400" dirty="0"/>
              <a:t>4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A29ACCB-BF45-4E4B-93F3-11BE3DA663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8820" y="5780620"/>
            <a:ext cx="372400" cy="64904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8817B03B-8C30-4E1A-931E-AF83723BF7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7702" y="980756"/>
            <a:ext cx="372400" cy="64904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E6EF780-83F8-4C29-9ABB-2CA8D5D327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0685" y="1108953"/>
            <a:ext cx="1073258" cy="3430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2EDB7B4B-DB07-4BF5-BA44-253EA80C8E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9723" y="6131822"/>
            <a:ext cx="1073258" cy="3430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6F8E4D0D-9B79-4AC7-8A60-A94770B811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5844" y="5982287"/>
            <a:ext cx="533412" cy="642071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E9CCBC1B-B601-454D-A1D9-EDD3498C71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84180" y="968788"/>
            <a:ext cx="533412" cy="642071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590397E5-BB4C-4C9B-BF9D-D15531BE1C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94058" y="5889212"/>
            <a:ext cx="710011" cy="616588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9561A6A2-BC47-4E43-BE9E-D15356A725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2869" y="1021692"/>
            <a:ext cx="710011" cy="616588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D1F7F5BF-5AC8-48CA-B265-543AE16AFC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10079" y="2409767"/>
            <a:ext cx="329052" cy="329052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D0E653A2-1195-4A82-BDA3-11BE444C98C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41571" y="2409767"/>
            <a:ext cx="335212" cy="335212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68D1BC81-5A1B-4284-B3F7-536124EA082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93901" y="2420865"/>
            <a:ext cx="329054" cy="329054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48B52E55-9878-4E23-8ACA-41791393DCF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39047" y="2669263"/>
            <a:ext cx="329052" cy="329052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25D62FB3-8C2D-4D9A-8189-2826FA2E9A5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97428" y="2002059"/>
            <a:ext cx="329052" cy="329052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1BBFCC05-D633-4793-A615-8D8FCF2F2C6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397428" y="2669260"/>
            <a:ext cx="329055" cy="329055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DF80F9CB-4178-4643-8397-4C6C99495FB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72470" y="2004873"/>
            <a:ext cx="329054" cy="329054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1A993F60-860B-485D-8974-7D71A1D8D60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639047" y="2002059"/>
            <a:ext cx="329052" cy="329052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1F0DEC3C-5BCB-4395-80F2-2D33EB80273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490346" y="4387865"/>
            <a:ext cx="329055" cy="329055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C9C466A8-4BDE-4A9D-BD1F-E674BC97DC9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738802" y="5012637"/>
            <a:ext cx="329055" cy="329055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157FC350-ED27-45AE-8AF3-942EC2E02DE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93730" y="4603803"/>
            <a:ext cx="329055" cy="329055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0EA9968D-0705-4E4E-ADD9-ACB29B614FB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60009" y="4393152"/>
            <a:ext cx="335212" cy="335212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BBA69C7D-C1FA-4051-BFFC-F28AB30B8C3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454268" y="5012887"/>
            <a:ext cx="329052" cy="329052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BC060E07-9F1E-4CCD-9845-EBE414548CF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30124" y="5012640"/>
            <a:ext cx="329052" cy="329052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729F0121-F867-4FBA-B683-1392EA4F6D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3833" y="4390332"/>
            <a:ext cx="329052" cy="329052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C3466202-00B8-4E8D-9D40-0C806FDDC92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32185" y="4601325"/>
            <a:ext cx="329052" cy="329052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B10DE19D-BD36-474D-A5E2-FB0DB2638C0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55276" y="4601323"/>
            <a:ext cx="329054" cy="329054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8E2FCFD3-4D06-48DD-9AD1-B2E2C66859E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286360" y="4603789"/>
            <a:ext cx="329052" cy="329052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4B3E2CFB-37E6-4B48-8E1D-ABD5BBC80C6F}"/>
              </a:ext>
            </a:extLst>
          </p:cNvPr>
          <p:cNvSpPr txBox="1"/>
          <p:nvPr/>
        </p:nvSpPr>
        <p:spPr>
          <a:xfrm>
            <a:off x="790575" y="3205301"/>
            <a:ext cx="83067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Die Role</a:t>
            </a:r>
          </a:p>
          <a:p>
            <a:pPr algn="ctr"/>
            <a:r>
              <a:rPr lang="en-US" sz="1400" dirty="0"/>
              <a:t>Needed</a:t>
            </a:r>
          </a:p>
          <a:p>
            <a:pPr algn="ctr"/>
            <a:r>
              <a:rPr lang="en-US" sz="1400" dirty="0"/>
              <a:t>For Hit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EC9703F-8F57-47C2-AED1-CC2470115003}"/>
              </a:ext>
            </a:extLst>
          </p:cNvPr>
          <p:cNvSpPr txBox="1"/>
          <p:nvPr/>
        </p:nvSpPr>
        <p:spPr>
          <a:xfrm>
            <a:off x="145760" y="2073350"/>
            <a:ext cx="56938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990000"/>
                </a:solidFill>
              </a:rPr>
              <a:t>8</a:t>
            </a:r>
          </a:p>
          <a:p>
            <a:pPr algn="ctr"/>
            <a:r>
              <a:rPr lang="en-US" sz="1400" dirty="0"/>
              <a:t>Total</a:t>
            </a:r>
          </a:p>
          <a:p>
            <a:pPr algn="ctr"/>
            <a:r>
              <a:rPr lang="en-US" sz="1400" dirty="0"/>
              <a:t>Units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AEB5232-A35B-435D-8A80-FF5A39C0596E}"/>
              </a:ext>
            </a:extLst>
          </p:cNvPr>
          <p:cNvSpPr txBox="1"/>
          <p:nvPr/>
        </p:nvSpPr>
        <p:spPr>
          <a:xfrm>
            <a:off x="139349" y="4346468"/>
            <a:ext cx="58221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0099"/>
                </a:solidFill>
              </a:rPr>
              <a:t>10</a:t>
            </a:r>
          </a:p>
          <a:p>
            <a:pPr algn="ctr"/>
            <a:r>
              <a:rPr lang="en-US" sz="1400" dirty="0"/>
              <a:t>Total</a:t>
            </a:r>
          </a:p>
          <a:p>
            <a:pPr algn="ctr"/>
            <a:r>
              <a:rPr lang="en-US" sz="1400" dirty="0"/>
              <a:t>Units</a:t>
            </a:r>
          </a:p>
        </p:txBody>
      </p:sp>
    </p:spTree>
    <p:extLst>
      <p:ext uri="{BB962C8B-B14F-4D97-AF65-F5344CB8AC3E}">
        <p14:creationId xmlns:p14="http://schemas.microsoft.com/office/powerpoint/2010/main" val="2377836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9AE77-2989-4C29-97CD-D7BA708CC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575" y="1"/>
            <a:ext cx="10515600" cy="643466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Axis &amp; Allies Unit Roll Results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CB8E41-67A6-46EF-83A5-71A179550A15}"/>
              </a:ext>
            </a:extLst>
          </p:cNvPr>
          <p:cNvCxnSpPr>
            <a:cxnSpLocks/>
          </p:cNvCxnSpPr>
          <p:nvPr/>
        </p:nvCxnSpPr>
        <p:spPr>
          <a:xfrm>
            <a:off x="3097805" y="1122943"/>
            <a:ext cx="0" cy="5180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A901179-7E56-4CDB-83D3-5613105A35E6}"/>
              </a:ext>
            </a:extLst>
          </p:cNvPr>
          <p:cNvSpPr txBox="1"/>
          <p:nvPr/>
        </p:nvSpPr>
        <p:spPr>
          <a:xfrm>
            <a:off x="5476848" y="6118657"/>
            <a:ext cx="996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Attacker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3F043F-1223-4AF3-A36F-ACC773D03AA8}"/>
              </a:ext>
            </a:extLst>
          </p:cNvPr>
          <p:cNvSpPr txBox="1"/>
          <p:nvPr/>
        </p:nvSpPr>
        <p:spPr>
          <a:xfrm>
            <a:off x="5528815" y="960654"/>
            <a:ext cx="1068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Defender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AECF7CD-270C-4444-B672-81E924BCC787}"/>
              </a:ext>
            </a:extLst>
          </p:cNvPr>
          <p:cNvCxnSpPr>
            <a:cxnSpLocks/>
          </p:cNvCxnSpPr>
          <p:nvPr/>
        </p:nvCxnSpPr>
        <p:spPr>
          <a:xfrm>
            <a:off x="6011289" y="1465943"/>
            <a:ext cx="0" cy="46068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794B350-7784-4508-9BEE-10354800DB7C}"/>
              </a:ext>
            </a:extLst>
          </p:cNvPr>
          <p:cNvCxnSpPr>
            <a:cxnSpLocks/>
          </p:cNvCxnSpPr>
          <p:nvPr/>
        </p:nvCxnSpPr>
        <p:spPr>
          <a:xfrm>
            <a:off x="9028706" y="1122943"/>
            <a:ext cx="0" cy="5180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707D8C4-5875-418B-BBBF-709F587F4A55}"/>
              </a:ext>
            </a:extLst>
          </p:cNvPr>
          <p:cNvSpPr txBox="1"/>
          <p:nvPr/>
        </p:nvSpPr>
        <p:spPr>
          <a:xfrm>
            <a:off x="1655743" y="3343801"/>
            <a:ext cx="6719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&lt;= </a:t>
            </a:r>
            <a:r>
              <a:rPr lang="en-US" sz="2400" dirty="0"/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5583910-A3D4-436F-BD95-6A29B3317B0B}"/>
              </a:ext>
            </a:extLst>
          </p:cNvPr>
          <p:cNvSpPr txBox="1"/>
          <p:nvPr/>
        </p:nvSpPr>
        <p:spPr>
          <a:xfrm>
            <a:off x="4218558" y="3343801"/>
            <a:ext cx="6719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&lt;= </a:t>
            </a:r>
            <a:r>
              <a:rPr lang="en-US" sz="2400" dirty="0"/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1CF9F81-8AB9-4E49-9AE5-8B1AD7DF9093}"/>
              </a:ext>
            </a:extLst>
          </p:cNvPr>
          <p:cNvSpPr txBox="1"/>
          <p:nvPr/>
        </p:nvSpPr>
        <p:spPr>
          <a:xfrm>
            <a:off x="7184008" y="3343801"/>
            <a:ext cx="6719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&lt;= </a:t>
            </a:r>
            <a:r>
              <a:rPr lang="en-US" sz="2400" dirty="0"/>
              <a:t>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2F78C1E-FED6-4F96-88C0-D9BC62869E0C}"/>
              </a:ext>
            </a:extLst>
          </p:cNvPr>
          <p:cNvSpPr txBox="1"/>
          <p:nvPr/>
        </p:nvSpPr>
        <p:spPr>
          <a:xfrm>
            <a:off x="10138637" y="3343801"/>
            <a:ext cx="6719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&lt;= </a:t>
            </a:r>
            <a:r>
              <a:rPr lang="en-US" sz="2400" dirty="0"/>
              <a:t>4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A29ACCB-BF45-4E4B-93F3-11BE3DA663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8820" y="5780620"/>
            <a:ext cx="372400" cy="64904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8817B03B-8C30-4E1A-931E-AF83723BF7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7702" y="980756"/>
            <a:ext cx="372400" cy="64904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E6EF780-83F8-4C29-9ABB-2CA8D5D327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0685" y="1108953"/>
            <a:ext cx="1073258" cy="3430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2EDB7B4B-DB07-4BF5-BA44-253EA80C8E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9723" y="6131822"/>
            <a:ext cx="1073258" cy="3430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6F8E4D0D-9B79-4AC7-8A60-A94770B811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5844" y="5982287"/>
            <a:ext cx="533412" cy="642071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E9CCBC1B-B601-454D-A1D9-EDD3498C71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84180" y="968788"/>
            <a:ext cx="533412" cy="642071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590397E5-BB4C-4C9B-BF9D-D15531BE1C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94058" y="5889212"/>
            <a:ext cx="710011" cy="616588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9561A6A2-BC47-4E43-BE9E-D15356A725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2869" y="1021692"/>
            <a:ext cx="710011" cy="616588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D1F7F5BF-5AC8-48CA-B265-543AE16AFC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10079" y="2409767"/>
            <a:ext cx="329052" cy="329052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D0E653A2-1195-4A82-BDA3-11BE444C98C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41571" y="2409767"/>
            <a:ext cx="335212" cy="335212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68D1BC81-5A1B-4284-B3F7-536124EA082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93901" y="2420865"/>
            <a:ext cx="329054" cy="329054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48B52E55-9878-4E23-8ACA-41791393DCF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39047" y="2669263"/>
            <a:ext cx="329052" cy="329052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25D62FB3-8C2D-4D9A-8189-2826FA2E9A5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97428" y="2002059"/>
            <a:ext cx="329052" cy="329052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1BBFCC05-D633-4793-A615-8D8FCF2F2C6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397428" y="2669260"/>
            <a:ext cx="329055" cy="329055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DF80F9CB-4178-4643-8397-4C6C99495FB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72470" y="2004873"/>
            <a:ext cx="329054" cy="329054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1A993F60-860B-485D-8974-7D71A1D8D60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639047" y="2002059"/>
            <a:ext cx="329052" cy="329052"/>
          </a:xfrm>
          <a:prstGeom prst="rect">
            <a:avLst/>
          </a:prstGeom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234F004-A8D3-4546-AB03-254DC22D910C}"/>
              </a:ext>
            </a:extLst>
          </p:cNvPr>
          <p:cNvSpPr/>
          <p:nvPr/>
        </p:nvSpPr>
        <p:spPr>
          <a:xfrm>
            <a:off x="4352400" y="2631340"/>
            <a:ext cx="413965" cy="408194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7DDF1714-8D2B-4CA4-8506-5697E17A3C7E}"/>
              </a:ext>
            </a:extLst>
          </p:cNvPr>
          <p:cNvSpPr/>
          <p:nvPr/>
        </p:nvSpPr>
        <p:spPr>
          <a:xfrm>
            <a:off x="5126149" y="1965295"/>
            <a:ext cx="413965" cy="408194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1E0704B2-6852-4BFA-8840-86768C84652E}"/>
              </a:ext>
            </a:extLst>
          </p:cNvPr>
          <p:cNvSpPr/>
          <p:nvPr/>
        </p:nvSpPr>
        <p:spPr>
          <a:xfrm>
            <a:off x="7350421" y="4560758"/>
            <a:ext cx="413965" cy="408194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66448B91-2EA3-4649-A3C3-332847977B59}"/>
              </a:ext>
            </a:extLst>
          </p:cNvPr>
          <p:cNvSpPr/>
          <p:nvPr/>
        </p:nvSpPr>
        <p:spPr>
          <a:xfrm>
            <a:off x="9867622" y="2369443"/>
            <a:ext cx="413965" cy="408194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1F0DEC3C-5BCB-4395-80F2-2D33EB80273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490346" y="4387865"/>
            <a:ext cx="329055" cy="329055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C9C466A8-4BDE-4A9D-BD1F-E674BC97DC9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738802" y="5012637"/>
            <a:ext cx="329055" cy="329055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157FC350-ED27-45AE-8AF3-942EC2E02DE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93730" y="4603803"/>
            <a:ext cx="329055" cy="329055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0EA9968D-0705-4E4E-ADD9-ACB29B614FB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60009" y="4393152"/>
            <a:ext cx="335212" cy="335212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BBA69C7D-C1FA-4051-BFFC-F28AB30B8C3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454268" y="5012887"/>
            <a:ext cx="329052" cy="329052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BC060E07-9F1E-4CCD-9845-EBE414548CF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30124" y="5012640"/>
            <a:ext cx="329052" cy="329052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729F0121-F867-4FBA-B683-1392EA4F6D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3833" y="4390332"/>
            <a:ext cx="329052" cy="329052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C3466202-00B8-4E8D-9D40-0C806FDDC92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32185" y="4601325"/>
            <a:ext cx="329052" cy="329052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B10DE19D-BD36-474D-A5E2-FB0DB2638C0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55276" y="4601323"/>
            <a:ext cx="329054" cy="329054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8E2FCFD3-4D06-48DD-9AD1-B2E2C66859E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286360" y="4603789"/>
            <a:ext cx="329052" cy="329052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4B3E2CFB-37E6-4B48-8E1D-ABD5BBC80C6F}"/>
              </a:ext>
            </a:extLst>
          </p:cNvPr>
          <p:cNvSpPr txBox="1"/>
          <p:nvPr/>
        </p:nvSpPr>
        <p:spPr>
          <a:xfrm>
            <a:off x="790575" y="3205301"/>
            <a:ext cx="83067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Die Role</a:t>
            </a:r>
          </a:p>
          <a:p>
            <a:pPr algn="ctr"/>
            <a:r>
              <a:rPr lang="en-US" sz="1400" dirty="0"/>
              <a:t>Needed</a:t>
            </a:r>
          </a:p>
          <a:p>
            <a:pPr algn="ctr"/>
            <a:r>
              <a:rPr lang="en-US" sz="1400" dirty="0"/>
              <a:t>For Hit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EC9703F-8F57-47C2-AED1-CC2470115003}"/>
              </a:ext>
            </a:extLst>
          </p:cNvPr>
          <p:cNvSpPr txBox="1"/>
          <p:nvPr/>
        </p:nvSpPr>
        <p:spPr>
          <a:xfrm>
            <a:off x="145760" y="2073350"/>
            <a:ext cx="56938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990000"/>
                </a:solidFill>
              </a:rPr>
              <a:t>8</a:t>
            </a:r>
          </a:p>
          <a:p>
            <a:pPr algn="ctr"/>
            <a:r>
              <a:rPr lang="en-US" sz="1400" dirty="0"/>
              <a:t>Total</a:t>
            </a:r>
          </a:p>
          <a:p>
            <a:pPr algn="ctr"/>
            <a:r>
              <a:rPr lang="en-US" sz="1400" dirty="0"/>
              <a:t>Units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AEB5232-A35B-435D-8A80-FF5A39C0596E}"/>
              </a:ext>
            </a:extLst>
          </p:cNvPr>
          <p:cNvSpPr txBox="1"/>
          <p:nvPr/>
        </p:nvSpPr>
        <p:spPr>
          <a:xfrm>
            <a:off x="139349" y="4346468"/>
            <a:ext cx="58221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0099"/>
                </a:solidFill>
              </a:rPr>
              <a:t>10</a:t>
            </a:r>
          </a:p>
          <a:p>
            <a:pPr algn="ctr"/>
            <a:r>
              <a:rPr lang="en-US" sz="1400" dirty="0"/>
              <a:t>Total</a:t>
            </a:r>
          </a:p>
          <a:p>
            <a:pPr algn="ctr"/>
            <a:r>
              <a:rPr lang="en-US" sz="1400" dirty="0"/>
              <a:t>Units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50806B2-D4C6-4F36-9F14-8F36E1393903}"/>
              </a:ext>
            </a:extLst>
          </p:cNvPr>
          <p:cNvSpPr txBox="1"/>
          <p:nvPr/>
        </p:nvSpPr>
        <p:spPr>
          <a:xfrm>
            <a:off x="11395467" y="2073350"/>
            <a:ext cx="54245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990000"/>
                </a:solidFill>
              </a:rPr>
              <a:t>4</a:t>
            </a:r>
          </a:p>
          <a:p>
            <a:pPr algn="ctr"/>
            <a:r>
              <a:rPr lang="en-US" sz="1400" dirty="0"/>
              <a:t>Total</a:t>
            </a:r>
          </a:p>
          <a:p>
            <a:pPr algn="ctr"/>
            <a:r>
              <a:rPr lang="en-US" sz="1400" dirty="0"/>
              <a:t>Hits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1A11ABC-F339-4078-A6F0-F667A8827BC0}"/>
              </a:ext>
            </a:extLst>
          </p:cNvPr>
          <p:cNvSpPr txBox="1"/>
          <p:nvPr/>
        </p:nvSpPr>
        <p:spPr>
          <a:xfrm>
            <a:off x="11395468" y="4346468"/>
            <a:ext cx="54245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0099"/>
                </a:solidFill>
              </a:rPr>
              <a:t>5</a:t>
            </a:r>
          </a:p>
          <a:p>
            <a:pPr algn="ctr"/>
            <a:r>
              <a:rPr lang="en-US" sz="1400" dirty="0"/>
              <a:t>Total</a:t>
            </a:r>
          </a:p>
          <a:p>
            <a:pPr algn="ctr"/>
            <a:r>
              <a:rPr lang="en-US" sz="1400" dirty="0"/>
              <a:t>Hits</a:t>
            </a: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FB908618-47A5-4A49-B344-901388765729}"/>
              </a:ext>
            </a:extLst>
          </p:cNvPr>
          <p:cNvSpPr/>
          <p:nvPr/>
        </p:nvSpPr>
        <p:spPr>
          <a:xfrm>
            <a:off x="1697686" y="4973067"/>
            <a:ext cx="413965" cy="408194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A8A755E7-4B09-4376-AC05-F535CB905638}"/>
              </a:ext>
            </a:extLst>
          </p:cNvPr>
          <p:cNvSpPr/>
          <p:nvPr/>
        </p:nvSpPr>
        <p:spPr>
          <a:xfrm>
            <a:off x="2449618" y="4348295"/>
            <a:ext cx="413965" cy="408194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0227D57C-CE13-40F7-A84B-5FCB9C96026D}"/>
              </a:ext>
            </a:extLst>
          </p:cNvPr>
          <p:cNvSpPr/>
          <p:nvPr/>
        </p:nvSpPr>
        <p:spPr>
          <a:xfrm>
            <a:off x="6612820" y="4560758"/>
            <a:ext cx="413965" cy="408194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0894BEB2-F358-41F9-A168-8837CE9DA809}"/>
              </a:ext>
            </a:extLst>
          </p:cNvPr>
          <p:cNvSpPr/>
          <p:nvPr/>
        </p:nvSpPr>
        <p:spPr>
          <a:xfrm>
            <a:off x="7350421" y="2381295"/>
            <a:ext cx="413965" cy="408194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1E332F76-80B4-4764-B044-DF5059C85CE9}"/>
              </a:ext>
            </a:extLst>
          </p:cNvPr>
          <p:cNvSpPr/>
          <p:nvPr/>
        </p:nvSpPr>
        <p:spPr>
          <a:xfrm>
            <a:off x="7351445" y="2381295"/>
            <a:ext cx="413965" cy="408194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E9C668D3-6003-4925-BBD0-2FAD3D64A0CB}"/>
              </a:ext>
            </a:extLst>
          </p:cNvPr>
          <p:cNvSpPr/>
          <p:nvPr/>
        </p:nvSpPr>
        <p:spPr>
          <a:xfrm>
            <a:off x="10243903" y="4560758"/>
            <a:ext cx="413965" cy="408194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926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9AE77-2989-4C29-97CD-D7BA708CC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575" y="1"/>
            <a:ext cx="10515600" cy="643466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Axis &amp; Allies Round One Results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CB8E41-67A6-46EF-83A5-71A179550A15}"/>
              </a:ext>
            </a:extLst>
          </p:cNvPr>
          <p:cNvCxnSpPr>
            <a:cxnSpLocks/>
          </p:cNvCxnSpPr>
          <p:nvPr/>
        </p:nvCxnSpPr>
        <p:spPr>
          <a:xfrm>
            <a:off x="3097805" y="1122943"/>
            <a:ext cx="0" cy="5180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A901179-7E56-4CDB-83D3-5613105A35E6}"/>
              </a:ext>
            </a:extLst>
          </p:cNvPr>
          <p:cNvSpPr txBox="1"/>
          <p:nvPr/>
        </p:nvSpPr>
        <p:spPr>
          <a:xfrm>
            <a:off x="5476848" y="6118657"/>
            <a:ext cx="996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Attacker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3F043F-1223-4AF3-A36F-ACC773D03AA8}"/>
              </a:ext>
            </a:extLst>
          </p:cNvPr>
          <p:cNvSpPr txBox="1"/>
          <p:nvPr/>
        </p:nvSpPr>
        <p:spPr>
          <a:xfrm>
            <a:off x="5528815" y="960654"/>
            <a:ext cx="1068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Defender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AECF7CD-270C-4444-B672-81E924BCC787}"/>
              </a:ext>
            </a:extLst>
          </p:cNvPr>
          <p:cNvCxnSpPr>
            <a:cxnSpLocks/>
          </p:cNvCxnSpPr>
          <p:nvPr/>
        </p:nvCxnSpPr>
        <p:spPr>
          <a:xfrm>
            <a:off x="6011289" y="1465943"/>
            <a:ext cx="0" cy="46068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794B350-7784-4508-9BEE-10354800DB7C}"/>
              </a:ext>
            </a:extLst>
          </p:cNvPr>
          <p:cNvCxnSpPr>
            <a:cxnSpLocks/>
          </p:cNvCxnSpPr>
          <p:nvPr/>
        </p:nvCxnSpPr>
        <p:spPr>
          <a:xfrm>
            <a:off x="9028706" y="1122943"/>
            <a:ext cx="0" cy="5180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707D8C4-5875-418B-BBBF-709F587F4A55}"/>
              </a:ext>
            </a:extLst>
          </p:cNvPr>
          <p:cNvSpPr txBox="1"/>
          <p:nvPr/>
        </p:nvSpPr>
        <p:spPr>
          <a:xfrm>
            <a:off x="1655743" y="3343801"/>
            <a:ext cx="6719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&lt;= </a:t>
            </a:r>
            <a:r>
              <a:rPr lang="en-US" sz="2400" dirty="0"/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5583910-A3D4-436F-BD95-6A29B3317B0B}"/>
              </a:ext>
            </a:extLst>
          </p:cNvPr>
          <p:cNvSpPr txBox="1"/>
          <p:nvPr/>
        </p:nvSpPr>
        <p:spPr>
          <a:xfrm>
            <a:off x="4218558" y="3343801"/>
            <a:ext cx="6719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&lt;= </a:t>
            </a:r>
            <a:r>
              <a:rPr lang="en-US" sz="2400" dirty="0"/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1CF9F81-8AB9-4E49-9AE5-8B1AD7DF9093}"/>
              </a:ext>
            </a:extLst>
          </p:cNvPr>
          <p:cNvSpPr txBox="1"/>
          <p:nvPr/>
        </p:nvSpPr>
        <p:spPr>
          <a:xfrm>
            <a:off x="7184008" y="3343801"/>
            <a:ext cx="6719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&lt;= </a:t>
            </a:r>
            <a:r>
              <a:rPr lang="en-US" sz="2400" dirty="0"/>
              <a:t>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2F78C1E-FED6-4F96-88C0-D9BC62869E0C}"/>
              </a:ext>
            </a:extLst>
          </p:cNvPr>
          <p:cNvSpPr txBox="1"/>
          <p:nvPr/>
        </p:nvSpPr>
        <p:spPr>
          <a:xfrm>
            <a:off x="10138637" y="3343801"/>
            <a:ext cx="6719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&lt;= </a:t>
            </a:r>
            <a:r>
              <a:rPr lang="en-US" sz="2400" dirty="0"/>
              <a:t>4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A29ACCB-BF45-4E4B-93F3-11BE3DA663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8820" y="5780620"/>
            <a:ext cx="372400" cy="64904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8817B03B-8C30-4E1A-931E-AF83723BF7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7702" y="980756"/>
            <a:ext cx="372400" cy="64904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E6EF780-83F8-4C29-9ABB-2CA8D5D327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0685" y="1108953"/>
            <a:ext cx="1073258" cy="3430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2EDB7B4B-DB07-4BF5-BA44-253EA80C8E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9723" y="6131822"/>
            <a:ext cx="1073258" cy="3430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6F8E4D0D-9B79-4AC7-8A60-A94770B811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5844" y="5982287"/>
            <a:ext cx="533412" cy="642071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E9CCBC1B-B601-454D-A1D9-EDD3498C71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84180" y="968788"/>
            <a:ext cx="533412" cy="642071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590397E5-BB4C-4C9B-BF9D-D15531BE1C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94058" y="5889212"/>
            <a:ext cx="710011" cy="616588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9561A6A2-BC47-4E43-BE9E-D15356A725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2869" y="1021692"/>
            <a:ext cx="710011" cy="616588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3CCCDC0A-3059-4D77-A518-E1C301790C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39894" y="4485386"/>
            <a:ext cx="482771" cy="419249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54681FE6-83F1-4EF0-8E73-67D742E8B2A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42310" y="4485386"/>
            <a:ext cx="419110" cy="504485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19786F16-3FE2-4030-9D05-701121C1B21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30535" y="2362120"/>
            <a:ext cx="428637" cy="515952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E0A98303-1977-40A4-84AC-25EDF1FC179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624628" y="2362120"/>
            <a:ext cx="428637" cy="515952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F4160870-81F2-4370-9A3E-56C4D2A14A5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93640" y="4613094"/>
            <a:ext cx="779341" cy="249068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D5E86D46-788D-4149-8656-87CA56BAAC5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74638" y="4613094"/>
            <a:ext cx="779341" cy="249068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46F30F31-8060-4B44-91C8-DD34BC07AB6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13348" y="4220100"/>
            <a:ext cx="290514" cy="506325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C121A0A3-A933-481C-A9B6-699E3A37A35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759502" y="4218260"/>
            <a:ext cx="290514" cy="506325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F9184C0D-9261-40E3-9C6D-BC6A2FCEA24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33227" y="4226203"/>
            <a:ext cx="290514" cy="506325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FE271C28-CF61-4A0E-86E5-ACD260D6615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83667" y="4913647"/>
            <a:ext cx="290514" cy="506325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0B61C5B9-5F06-4D4E-81C6-EFD22E4D70D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729821" y="4911807"/>
            <a:ext cx="290514" cy="506325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DE0B496E-3203-4BDB-A188-C0CF1D03FB5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03546" y="4919750"/>
            <a:ext cx="290514" cy="506325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2C8221DF-5691-46C8-8582-4948F66357B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184008" y="2519626"/>
            <a:ext cx="764931" cy="249068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1213FBF8-655F-4BD6-9F62-29AC4F7EEB6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680269" y="1912089"/>
            <a:ext cx="290510" cy="506318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F5797060-FB3B-4E2F-B1DE-EBF78B7341D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455411" y="1912089"/>
            <a:ext cx="290510" cy="506318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72E3A8F9-6C3D-4DA6-A6CD-2B9842F5A68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200148" y="1912089"/>
            <a:ext cx="290510" cy="506318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74A74BEE-D46B-49CE-89E6-6BA7849D039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663080" y="2592858"/>
            <a:ext cx="290510" cy="506318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A8B7CC66-D5B5-4839-BC32-525328CDD50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463672" y="2592858"/>
            <a:ext cx="290510" cy="506318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5549BE81-0BD5-4D67-BDBC-52F65D82BBC0}"/>
              </a:ext>
            </a:extLst>
          </p:cNvPr>
          <p:cNvSpPr txBox="1"/>
          <p:nvPr/>
        </p:nvSpPr>
        <p:spPr>
          <a:xfrm>
            <a:off x="790575" y="3205301"/>
            <a:ext cx="83067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Die Role</a:t>
            </a:r>
          </a:p>
          <a:p>
            <a:pPr algn="ctr"/>
            <a:r>
              <a:rPr lang="en-US" sz="1400" dirty="0"/>
              <a:t>Needed</a:t>
            </a:r>
          </a:p>
          <a:p>
            <a:pPr algn="ctr"/>
            <a:r>
              <a:rPr lang="en-US" sz="1400" dirty="0"/>
              <a:t>For Hit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EED66A4-B20E-4376-9BD0-F3AB63ABBC19}"/>
              </a:ext>
            </a:extLst>
          </p:cNvPr>
          <p:cNvSpPr txBox="1"/>
          <p:nvPr/>
        </p:nvSpPr>
        <p:spPr>
          <a:xfrm>
            <a:off x="145760" y="2073350"/>
            <a:ext cx="56938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990000"/>
                </a:solidFill>
              </a:rPr>
              <a:t>3</a:t>
            </a:r>
          </a:p>
          <a:p>
            <a:pPr algn="ctr"/>
            <a:r>
              <a:rPr lang="en-US" sz="1400" dirty="0"/>
              <a:t>Units</a:t>
            </a:r>
          </a:p>
          <a:p>
            <a:pPr algn="ctr"/>
            <a:r>
              <a:rPr lang="en-US" sz="1400" dirty="0"/>
              <a:t>Left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C056EE8-2DF9-4933-AA51-71771DBA8BBF}"/>
              </a:ext>
            </a:extLst>
          </p:cNvPr>
          <p:cNvSpPr txBox="1"/>
          <p:nvPr/>
        </p:nvSpPr>
        <p:spPr>
          <a:xfrm>
            <a:off x="145761" y="4346468"/>
            <a:ext cx="56938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0099"/>
                </a:solidFill>
              </a:rPr>
              <a:t>6</a:t>
            </a:r>
          </a:p>
          <a:p>
            <a:pPr algn="ctr"/>
            <a:r>
              <a:rPr lang="en-US" sz="1400" dirty="0"/>
              <a:t>Units</a:t>
            </a:r>
          </a:p>
          <a:p>
            <a:pPr algn="ctr"/>
            <a:r>
              <a:rPr lang="en-US" sz="1400" dirty="0"/>
              <a:t>Left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23FD0A2-7388-48D9-9A19-18B112B60A59}"/>
              </a:ext>
            </a:extLst>
          </p:cNvPr>
          <p:cNvSpPr txBox="1"/>
          <p:nvPr/>
        </p:nvSpPr>
        <p:spPr>
          <a:xfrm>
            <a:off x="11395467" y="2073350"/>
            <a:ext cx="5424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990000"/>
                </a:solidFill>
              </a:rPr>
              <a:t>4</a:t>
            </a:r>
          </a:p>
          <a:p>
            <a:pPr algn="ctr"/>
            <a:r>
              <a:rPr lang="en-US" sz="1400" dirty="0"/>
              <a:t>Total</a:t>
            </a:r>
          </a:p>
          <a:p>
            <a:pPr algn="ctr"/>
            <a:r>
              <a:rPr lang="en-US" sz="1400" dirty="0"/>
              <a:t>Hits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94147AE-8A05-469D-AF02-6B509EC41B60}"/>
              </a:ext>
            </a:extLst>
          </p:cNvPr>
          <p:cNvSpPr txBox="1"/>
          <p:nvPr/>
        </p:nvSpPr>
        <p:spPr>
          <a:xfrm>
            <a:off x="11395468" y="4346468"/>
            <a:ext cx="54245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0099"/>
                </a:solidFill>
              </a:rPr>
              <a:t>5</a:t>
            </a:r>
          </a:p>
          <a:p>
            <a:pPr algn="ctr"/>
            <a:r>
              <a:rPr lang="en-US" sz="1400" dirty="0"/>
              <a:t>Total</a:t>
            </a:r>
          </a:p>
          <a:p>
            <a:pPr algn="ctr"/>
            <a:r>
              <a:rPr lang="en-US" sz="1400" dirty="0"/>
              <a:t>Hits</a:t>
            </a:r>
          </a:p>
        </p:txBody>
      </p:sp>
      <p:pic>
        <p:nvPicPr>
          <p:cNvPr id="58" name="Picture 6" descr="Red X">
            <a:extLst>
              <a:ext uri="{FF2B5EF4-FFF2-40B4-BE49-F238E27FC236}">
                <a16:creationId xmlns:a16="http://schemas.microsoft.com/office/drawing/2014/main" id="{EDC28BD3-406B-4D10-830F-1A5E43FBBB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2921" y="1756386"/>
            <a:ext cx="626315" cy="805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6" descr="Red X">
            <a:extLst>
              <a:ext uri="{FF2B5EF4-FFF2-40B4-BE49-F238E27FC236}">
                <a16:creationId xmlns:a16="http://schemas.microsoft.com/office/drawing/2014/main" id="{BC2863FE-4886-4480-A368-C88B2D52E9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9521" y="1756386"/>
            <a:ext cx="626315" cy="805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6" descr="Red X">
            <a:extLst>
              <a:ext uri="{FF2B5EF4-FFF2-40B4-BE49-F238E27FC236}">
                <a16:creationId xmlns:a16="http://schemas.microsoft.com/office/drawing/2014/main" id="{464A33B7-5519-431C-B928-2A0E28982A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0750" y="2443386"/>
            <a:ext cx="626315" cy="805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6" descr="Red X">
            <a:extLst>
              <a:ext uri="{FF2B5EF4-FFF2-40B4-BE49-F238E27FC236}">
                <a16:creationId xmlns:a16="http://schemas.microsoft.com/office/drawing/2014/main" id="{A79A1DA8-F2DC-449D-8B59-0DD40F4EB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2921" y="2443386"/>
            <a:ext cx="626315" cy="805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6" descr="Red X">
            <a:extLst>
              <a:ext uri="{FF2B5EF4-FFF2-40B4-BE49-F238E27FC236}">
                <a16:creationId xmlns:a16="http://schemas.microsoft.com/office/drawing/2014/main" id="{CBA2C0EA-88C2-4CE5-B8D7-45889BAEC8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659" y="4056900"/>
            <a:ext cx="626315" cy="805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6" descr="Red X">
            <a:extLst>
              <a:ext uri="{FF2B5EF4-FFF2-40B4-BE49-F238E27FC236}">
                <a16:creationId xmlns:a16="http://schemas.microsoft.com/office/drawing/2014/main" id="{382B01D2-B9E3-4296-B2E6-8A791AF457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3319" y="4056900"/>
            <a:ext cx="626315" cy="805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6" descr="Red X">
            <a:extLst>
              <a:ext uri="{FF2B5EF4-FFF2-40B4-BE49-F238E27FC236}">
                <a16:creationId xmlns:a16="http://schemas.microsoft.com/office/drawing/2014/main" id="{EB93E3C5-DEB6-4498-B771-69CAB1711A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9466" y="4076734"/>
            <a:ext cx="626315" cy="805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6" descr="Red X">
            <a:extLst>
              <a:ext uri="{FF2B5EF4-FFF2-40B4-BE49-F238E27FC236}">
                <a16:creationId xmlns:a16="http://schemas.microsoft.com/office/drawing/2014/main" id="{119A6B87-856D-47E2-AC05-4DCF640C45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593" y="4762338"/>
            <a:ext cx="626315" cy="805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A6FE32B-AB51-4ACF-A4BD-78515710E3BE}"/>
              </a:ext>
            </a:extLst>
          </p:cNvPr>
          <p:cNvCxnSpPr>
            <a:cxnSpLocks/>
          </p:cNvCxnSpPr>
          <p:nvPr/>
        </p:nvCxnSpPr>
        <p:spPr>
          <a:xfrm flipH="1" flipV="1">
            <a:off x="5645837" y="2710446"/>
            <a:ext cx="5749630" cy="1704870"/>
          </a:xfrm>
          <a:prstGeom prst="straightConnector1">
            <a:avLst/>
          </a:prstGeom>
          <a:ln w="47625">
            <a:solidFill>
              <a:srgbClr val="CC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D5FF3F9-1262-4BA4-8971-3141E28B8C2A}"/>
              </a:ext>
            </a:extLst>
          </p:cNvPr>
          <p:cNvCxnSpPr>
            <a:cxnSpLocks/>
          </p:cNvCxnSpPr>
          <p:nvPr/>
        </p:nvCxnSpPr>
        <p:spPr>
          <a:xfrm flipH="1">
            <a:off x="3395663" y="3048639"/>
            <a:ext cx="7977894" cy="1751961"/>
          </a:xfrm>
          <a:prstGeom prst="straightConnector1">
            <a:avLst/>
          </a:prstGeom>
          <a:ln w="47625">
            <a:solidFill>
              <a:srgbClr val="CC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6" descr="Red X">
            <a:extLst>
              <a:ext uri="{FF2B5EF4-FFF2-40B4-BE49-F238E27FC236}">
                <a16:creationId xmlns:a16="http://schemas.microsoft.com/office/drawing/2014/main" id="{196808F5-4C58-462D-9D06-CCC1687741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3577" y="1787596"/>
            <a:ext cx="626315" cy="805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DA93A36B-F31E-499D-8B9F-9FF3CE2F7238}"/>
              </a:ext>
            </a:extLst>
          </p:cNvPr>
          <p:cNvSpPr/>
          <p:nvPr/>
        </p:nvSpPr>
        <p:spPr>
          <a:xfrm>
            <a:off x="11316652" y="2136585"/>
            <a:ext cx="700086" cy="926731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F01386F5-A363-48E7-9D2A-36138EC42EBF}"/>
              </a:ext>
            </a:extLst>
          </p:cNvPr>
          <p:cNvSpPr/>
          <p:nvPr/>
        </p:nvSpPr>
        <p:spPr>
          <a:xfrm>
            <a:off x="11335287" y="4401742"/>
            <a:ext cx="700086" cy="926731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738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9AE77-2989-4C29-97CD-D7BA708CC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575" y="1"/>
            <a:ext cx="10515600" cy="643466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Hit Probability Distribution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A522E1-D7BF-42C2-AF62-833C0BD384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387" y="841513"/>
            <a:ext cx="10431226" cy="55987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9189DAA-8A37-456A-AABE-5A5958662964}"/>
              </a:ext>
            </a:extLst>
          </p:cNvPr>
          <p:cNvSpPr txBox="1"/>
          <p:nvPr/>
        </p:nvSpPr>
        <p:spPr>
          <a:xfrm>
            <a:off x="7219950" y="1674356"/>
            <a:ext cx="4043363" cy="73866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Example: Number of Hits probability distribution for Defender having 2 Fighters, 1 Tank and 3 Infantry.  Unit hit powers (4, 4, 3, 2, 2, 2).</a:t>
            </a:r>
          </a:p>
        </p:txBody>
      </p:sp>
    </p:spTree>
    <p:extLst>
      <p:ext uri="{BB962C8B-B14F-4D97-AF65-F5344CB8AC3E}">
        <p14:creationId xmlns:p14="http://schemas.microsoft.com/office/powerpoint/2010/main" val="3595801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9AE77-2989-4C29-97CD-D7BA708CC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575" y="1"/>
            <a:ext cx="10515600" cy="643466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Hit Probability Distribution Code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2184FE0-A47E-463A-B60C-2F3161B45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725" y="1268599"/>
            <a:ext cx="2676525" cy="49686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8B2B460-01B3-4355-872D-CD23FFFFAFEB}"/>
              </a:ext>
            </a:extLst>
          </p:cNvPr>
          <p:cNvSpPr/>
          <p:nvPr/>
        </p:nvSpPr>
        <p:spPr>
          <a:xfrm>
            <a:off x="2057175" y="4952209"/>
            <a:ext cx="7962900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defDists</a:t>
            </a:r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[array([1.]), </a:t>
            </a:r>
          </a:p>
          <a:p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array([0.33333333, 0.66666667]), </a:t>
            </a:r>
          </a:p>
          <a:p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array([0.11111111, 0.44444444, 0.44444444]), </a:t>
            </a:r>
          </a:p>
          <a:p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array([0.05555556, 0.27777778, 0.44444444, 0.22222222]), </a:t>
            </a:r>
          </a:p>
          <a:p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array([0.03703704, 0.2037037 , 0.38888889, 0.2962963 , 0.07407407]),</a:t>
            </a:r>
          </a:p>
          <a:p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array([0.02469136, 0.14814815, 0.32716049, 0.32716049, 0.14814815, 0.02469136]),</a:t>
            </a:r>
          </a:p>
          <a:p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array([0.01646091, 0.10699588, 0.26748971, 0.32716049, 0.20781893, 0.06584362, 0.00823045])]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5ECC350-883C-4BD5-A0D3-C97DA792DD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8212" y="873468"/>
            <a:ext cx="4188962" cy="442623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2CA73B7-E078-4658-984F-59EC58C7BBD8}"/>
              </a:ext>
            </a:extLst>
          </p:cNvPr>
          <p:cNvCxnSpPr/>
          <p:nvPr/>
        </p:nvCxnSpPr>
        <p:spPr>
          <a:xfrm flipH="1">
            <a:off x="4652963" y="985838"/>
            <a:ext cx="747712" cy="571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6535157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751</TotalTime>
  <Words>373</Words>
  <Application>Microsoft Office PowerPoint</Application>
  <PresentationFormat>Widescreen</PresentationFormat>
  <Paragraphs>123</Paragraphs>
  <Slides>15</Slides>
  <Notes>0</Notes>
  <HiddenSlides>0</HiddenSlides>
  <MMClips>3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Consolas</vt:lpstr>
      <vt:lpstr>Courier New</vt:lpstr>
      <vt:lpstr>Gill Sans MT</vt:lpstr>
      <vt:lpstr>Parcel</vt:lpstr>
      <vt:lpstr>Axis and Allies Odds Calculations</vt:lpstr>
      <vt:lpstr>Slides</vt:lpstr>
      <vt:lpstr>Axis &amp; Allies Battle Board</vt:lpstr>
      <vt:lpstr>Axis &amp; Allies Units</vt:lpstr>
      <vt:lpstr>Axis &amp; Allies Unit Rolls</vt:lpstr>
      <vt:lpstr>Axis &amp; Allies Unit Roll Results</vt:lpstr>
      <vt:lpstr>Axis &amp; Allies Round One Results</vt:lpstr>
      <vt:lpstr>Hit Probability Distribution</vt:lpstr>
      <vt:lpstr>Hit Probability Distribution Code</vt:lpstr>
      <vt:lpstr>one round distribution</vt:lpstr>
      <vt:lpstr>Second round distribution</vt:lpstr>
      <vt:lpstr>Exact outcomes calculation code</vt:lpstr>
      <vt:lpstr>exact outcomes</vt:lpstr>
      <vt:lpstr>Simulated outcomes (10,000,000)</vt:lpstr>
      <vt:lpstr>Large Battle - Simulated &amp; Exact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Wadzinski, Galen L</dc:creator>
  <cp:lastModifiedBy>Wadzinski, Galen L</cp:lastModifiedBy>
  <cp:revision>169</cp:revision>
  <dcterms:created xsi:type="dcterms:W3CDTF">2019-11-28T19:03:18Z</dcterms:created>
  <dcterms:modified xsi:type="dcterms:W3CDTF">2019-12-05T00:01:32Z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678064c-6cdb-49bd-bb4f-c75de829b25b_Enabled">
    <vt:lpwstr>True</vt:lpwstr>
  </property>
  <property fmtid="{D5CDD505-2E9C-101B-9397-08002B2CF9AE}" pid="3" name="MSIP_Label_d678064c-6cdb-49bd-bb4f-c75de829b25b_SiteId">
    <vt:lpwstr>a9691d3f-49e3-46a8-8b23-ddad274d0523</vt:lpwstr>
  </property>
  <property fmtid="{D5CDD505-2E9C-101B-9397-08002B2CF9AE}" pid="4" name="MSIP_Label_d678064c-6cdb-49bd-bb4f-c75de829b25b_Owner">
    <vt:lpwstr>GWadzinski@jjkeller.com</vt:lpwstr>
  </property>
  <property fmtid="{D5CDD505-2E9C-101B-9397-08002B2CF9AE}" pid="5" name="MSIP_Label_d678064c-6cdb-49bd-bb4f-c75de829b25b_SetDate">
    <vt:lpwstr>2019-11-29T15:51:03.1335804Z</vt:lpwstr>
  </property>
  <property fmtid="{D5CDD505-2E9C-101B-9397-08002B2CF9AE}" pid="6" name="MSIP_Label_d678064c-6cdb-49bd-bb4f-c75de829b25b_Name">
    <vt:lpwstr>Public</vt:lpwstr>
  </property>
  <property fmtid="{D5CDD505-2E9C-101B-9397-08002B2CF9AE}" pid="7" name="MSIP_Label_d678064c-6cdb-49bd-bb4f-c75de829b25b_Application">
    <vt:lpwstr>Microsoft Azure Information Protection</vt:lpwstr>
  </property>
  <property fmtid="{D5CDD505-2E9C-101B-9397-08002B2CF9AE}" pid="8" name="MSIP_Label_d678064c-6cdb-49bd-bb4f-c75de829b25b_ActionId">
    <vt:lpwstr>d5e9ca73-79ee-4f0b-a9c9-ebc755bf9171</vt:lpwstr>
  </property>
  <property fmtid="{D5CDD505-2E9C-101B-9397-08002B2CF9AE}" pid="9" name="MSIP_Label_d678064c-6cdb-49bd-bb4f-c75de829b25b_Extended_MSFT_Method">
    <vt:lpwstr>Manual</vt:lpwstr>
  </property>
  <property fmtid="{D5CDD505-2E9C-101B-9397-08002B2CF9AE}" pid="10" name="Sensitivity">
    <vt:lpwstr>Public</vt:lpwstr>
  </property>
</Properties>
</file>