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5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40113AD-B5C0-482D-A34F-82E0BFE146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395111-1116-4158-91E3-264BB7C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_projects\GitHub\Presentations\AxisAndAlliesOdds\A10_D8_Exact.gif" TargetMode="External"/><Relationship Id="rId1" Type="http://schemas.microsoft.com/office/2007/relationships/media" Target="file:///C:\_projects\GitHub\Presentations\AxisAndAlliesOdds\A10_D8_Exact.gif" TargetMode="Externa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_projects\GitHub\Presentations\AxisAndAlliesOdds\A10_D8_Simulated.gif" TargetMode="External"/><Relationship Id="rId1" Type="http://schemas.microsoft.com/office/2007/relationships/media" Target="file:///C:\_projects\GitHub\Presentations\AxisAndAlliesOdds\A10_D8_Simulated.gif" TargetMode="Externa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_projects\GitHub\Presentations\AxisAndAlliesOdds\LargeBattle.gif" TargetMode="External"/><Relationship Id="rId1" Type="http://schemas.microsoft.com/office/2007/relationships/media" Target="file:///C:\_projects\GitHub\Presentations\AxisAndAlliesOdds\LargeBattle.gif" TargetMode="Externa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4293-3F38-46B8-9519-A07EBDED9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Axis and Allies</a:t>
            </a:r>
            <a:br>
              <a:rPr lang="en-US" dirty="0"/>
            </a:br>
            <a:r>
              <a:rPr lang="en-US" dirty="0"/>
              <a:t>Odds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92124-701D-47EA-9C98-2C73541D9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Exact Outcomes and </a:t>
            </a:r>
          </a:p>
          <a:p>
            <a:r>
              <a:rPr lang="en-US" sz="2800" dirty="0"/>
              <a:t>Simulate Battle Outcomes</a:t>
            </a:r>
          </a:p>
        </p:txBody>
      </p:sp>
    </p:spTree>
    <p:extLst>
      <p:ext uri="{BB962C8B-B14F-4D97-AF65-F5344CB8AC3E}">
        <p14:creationId xmlns:p14="http://schemas.microsoft.com/office/powerpoint/2010/main" val="220900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one round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83955-BBFA-4051-BDC7-B5C1ED93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57" y="1033957"/>
            <a:ext cx="3862357" cy="347666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E4CEC-17B0-497D-BE1B-56C54D4E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58" y="1548461"/>
            <a:ext cx="3862356" cy="1508158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290E0F-87B3-4558-A7A4-7F654788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952" y="4466558"/>
            <a:ext cx="3442066" cy="397581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13E30-2EE9-4D9A-B7E0-D1680280E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52" y="4966373"/>
            <a:ext cx="3442067" cy="1265363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D0A8ED-4B43-4CBC-9581-3BBF6CC2A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772" y="1708999"/>
            <a:ext cx="3874719" cy="3257374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C0D614A0-32EA-4071-8C5D-6839C8139F8A}"/>
              </a:ext>
            </a:extLst>
          </p:cNvPr>
          <p:cNvSpPr/>
          <p:nvPr/>
        </p:nvSpPr>
        <p:spPr>
          <a:xfrm flipV="1">
            <a:off x="1322126" y="2606694"/>
            <a:ext cx="7680764" cy="28853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F50B6-78BB-46A0-8C6D-A674CE105FE7}"/>
              </a:ext>
            </a:extLst>
          </p:cNvPr>
          <p:cNvSpPr txBox="1"/>
          <p:nvPr/>
        </p:nvSpPr>
        <p:spPr>
          <a:xfrm>
            <a:off x="6158796" y="5713674"/>
            <a:ext cx="284409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Apply Defender total Hits.  Decreases Attacker units remaining.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A37D09-5B7E-4804-A119-D8A208E46B4B}"/>
              </a:ext>
            </a:extLst>
          </p:cNvPr>
          <p:cNvSpPr txBox="1"/>
          <p:nvPr/>
        </p:nvSpPr>
        <p:spPr>
          <a:xfrm>
            <a:off x="4329996" y="3278162"/>
            <a:ext cx="284409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Apply Attacker total Hits.  Decreases Defender units remaining.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CF8F8D-7740-4920-9F9B-7269A7DAAA4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36714" y="2302540"/>
            <a:ext cx="3315434" cy="1118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Second round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2BDBE-FA1D-4B5A-9CDD-EE5E3773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6" y="1934776"/>
            <a:ext cx="3874719" cy="325737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02DD9-5F3A-4442-BD3B-E83ECBE3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443" y="1906341"/>
            <a:ext cx="4016023" cy="331424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D3C246-972A-4912-9D39-19E2D056C044}"/>
              </a:ext>
            </a:extLst>
          </p:cNvPr>
          <p:cNvSpPr txBox="1"/>
          <p:nvPr/>
        </p:nvSpPr>
        <p:spPr>
          <a:xfrm>
            <a:off x="4673953" y="1537009"/>
            <a:ext cx="278800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every cell in round one’s probability distribution grid, calculate outcomes and add to cumulative round two’s distribution.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86D1C3-1D37-43F8-89D2-9FD65F71D9A4}"/>
              </a:ext>
            </a:extLst>
          </p:cNvPr>
          <p:cNvSpPr/>
          <p:nvPr/>
        </p:nvSpPr>
        <p:spPr>
          <a:xfrm>
            <a:off x="1343911" y="3251259"/>
            <a:ext cx="298621" cy="27936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BD3F29-7285-47DD-B1C7-6DF63F4A0773}"/>
              </a:ext>
            </a:extLst>
          </p:cNvPr>
          <p:cNvCxnSpPr>
            <a:cxnSpLocks/>
          </p:cNvCxnSpPr>
          <p:nvPr/>
        </p:nvCxnSpPr>
        <p:spPr>
          <a:xfrm flipV="1">
            <a:off x="1766711" y="3132667"/>
            <a:ext cx="3155245" cy="20884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718F923-2A7B-4100-894D-B68A94D29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86" y="3126547"/>
            <a:ext cx="901770" cy="11053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B4090-A00D-4CE9-A1DD-05A118EC3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751" y="2722475"/>
            <a:ext cx="1042913" cy="80814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5681DA-9F7A-4F28-9B77-814C38B9CFE7}"/>
              </a:ext>
            </a:extLst>
          </p:cNvPr>
          <p:cNvSpPr/>
          <p:nvPr/>
        </p:nvSpPr>
        <p:spPr>
          <a:xfrm>
            <a:off x="2256975" y="3563462"/>
            <a:ext cx="298621" cy="27936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7203FF-4874-4444-B549-BD67560B62A6}"/>
              </a:ext>
            </a:extLst>
          </p:cNvPr>
          <p:cNvCxnSpPr>
            <a:cxnSpLocks/>
          </p:cNvCxnSpPr>
          <p:nvPr/>
        </p:nvCxnSpPr>
        <p:spPr>
          <a:xfrm flipV="1">
            <a:off x="2690092" y="3679245"/>
            <a:ext cx="2940115" cy="976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math sum symbol">
            <a:extLst>
              <a:ext uri="{FF2B5EF4-FFF2-40B4-BE49-F238E27FC236}">
                <a16:creationId xmlns:a16="http://schemas.microsoft.com/office/drawing/2014/main" id="{9C1074F3-AF11-45C8-80F5-1F01AED3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96" y="4402677"/>
            <a:ext cx="789131" cy="7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8F257A-11B5-40AF-8055-86183B7178A6}"/>
              </a:ext>
            </a:extLst>
          </p:cNvPr>
          <p:cNvCxnSpPr>
            <a:cxnSpLocks/>
          </p:cNvCxnSpPr>
          <p:nvPr/>
        </p:nvCxnSpPr>
        <p:spPr>
          <a:xfrm>
            <a:off x="6339840" y="4710651"/>
            <a:ext cx="1257582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0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Exact outcomes calculation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32C0F-05E3-4C08-9225-83988FF3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77" y="4569202"/>
            <a:ext cx="4730046" cy="19664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EAFE1-A183-4BA0-9CA4-54D0492F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0" y="1049891"/>
            <a:ext cx="4938539" cy="36456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C79A7A-FE87-4876-A827-34B10DAEF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804" y="892442"/>
            <a:ext cx="4601395" cy="3484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BB97E1-711F-47C9-89A4-1350DEE4B3C0}"/>
              </a:ext>
            </a:extLst>
          </p:cNvPr>
          <p:cNvSpPr txBox="1"/>
          <p:nvPr/>
        </p:nvSpPr>
        <p:spPr>
          <a:xfrm>
            <a:off x="484953" y="5223333"/>
            <a:ext cx="5022851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Iterate over battle rounds until done.</a:t>
            </a:r>
          </a:p>
          <a:p>
            <a:endParaRPr lang="en-US" sz="1400" dirty="0"/>
          </a:p>
          <a:p>
            <a:r>
              <a:rPr lang="en-US" sz="1400" dirty="0"/>
              <a:t>For each outcome in grid calculated next outcomes and sum.</a:t>
            </a:r>
          </a:p>
          <a:p>
            <a:endParaRPr lang="en-US" sz="1400" dirty="0"/>
          </a:p>
          <a:p>
            <a:r>
              <a:rPr lang="en-US" sz="1400" dirty="0"/>
              <a:t>For given cell calculate outcomes.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9B100-DC0D-480B-A0D2-D519011B3266}"/>
              </a:ext>
            </a:extLst>
          </p:cNvPr>
          <p:cNvCxnSpPr>
            <a:cxnSpLocks/>
          </p:cNvCxnSpPr>
          <p:nvPr/>
        </p:nvCxnSpPr>
        <p:spPr>
          <a:xfrm flipV="1">
            <a:off x="3364089" y="4786489"/>
            <a:ext cx="0" cy="581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76DC9A-7441-46E6-A5D0-6CBCFFA72232}"/>
              </a:ext>
            </a:extLst>
          </p:cNvPr>
          <p:cNvCxnSpPr>
            <a:cxnSpLocks/>
          </p:cNvCxnSpPr>
          <p:nvPr/>
        </p:nvCxnSpPr>
        <p:spPr>
          <a:xfrm flipV="1">
            <a:off x="5085644" y="4634089"/>
            <a:ext cx="728134" cy="1179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79870A-6266-467A-B138-9A549185DBCD}"/>
              </a:ext>
            </a:extLst>
          </p:cNvPr>
          <p:cNvCxnSpPr>
            <a:cxnSpLocks/>
          </p:cNvCxnSpPr>
          <p:nvPr/>
        </p:nvCxnSpPr>
        <p:spPr>
          <a:xfrm flipV="1">
            <a:off x="3234267" y="6259691"/>
            <a:ext cx="32794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7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exact outcomes</a:t>
            </a:r>
          </a:p>
        </p:txBody>
      </p:sp>
      <p:pic>
        <p:nvPicPr>
          <p:cNvPr id="4" name="A10_D8_Exact">
            <a:hlinkClick r:id="" action="ppaction://media"/>
            <a:extLst>
              <a:ext uri="{FF2B5EF4-FFF2-40B4-BE49-F238E27FC236}">
                <a16:creationId xmlns:a16="http://schemas.microsoft.com/office/drawing/2014/main" id="{F9717EE3-5D55-4159-A4E3-1910373475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0467" y="801247"/>
            <a:ext cx="7903633" cy="55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Simulated outcomes (10,000,000)</a:t>
            </a:r>
          </a:p>
        </p:txBody>
      </p:sp>
      <p:pic>
        <p:nvPicPr>
          <p:cNvPr id="4" name="A10_D8_Simulated">
            <a:hlinkClick r:id="" action="ppaction://media"/>
            <a:extLst>
              <a:ext uri="{FF2B5EF4-FFF2-40B4-BE49-F238E27FC236}">
                <a16:creationId xmlns:a16="http://schemas.microsoft.com/office/drawing/2014/main" id="{1496DC04-C361-41F8-925A-CFADD5ECE49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5174" y="803276"/>
            <a:ext cx="7923213" cy="55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Large Battle - Simulated &amp; Exact</a:t>
            </a:r>
          </a:p>
        </p:txBody>
      </p:sp>
      <p:pic>
        <p:nvPicPr>
          <p:cNvPr id="3" name="LargeBattle">
            <a:hlinkClick r:id="" action="ppaction://media"/>
            <a:extLst>
              <a:ext uri="{FF2B5EF4-FFF2-40B4-BE49-F238E27FC236}">
                <a16:creationId xmlns:a16="http://schemas.microsoft.com/office/drawing/2014/main" id="{41195959-7234-46A9-8F7E-A9857C065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0413" y="831850"/>
            <a:ext cx="7847012" cy="54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3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CAAF-A547-4E85-8CAE-0634E857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963"/>
            <a:ext cx="10515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Axis and Allies Battle Board</a:t>
            </a:r>
          </a:p>
          <a:p>
            <a:r>
              <a:rPr lang="en-US" sz="2800" dirty="0"/>
              <a:t>Example of a Battle</a:t>
            </a:r>
          </a:p>
          <a:p>
            <a:r>
              <a:rPr lang="en-US" sz="2800" dirty="0"/>
              <a:t>Dice Roll Hit Distribution</a:t>
            </a:r>
          </a:p>
          <a:p>
            <a:r>
              <a:rPr lang="en-US" sz="2800" dirty="0"/>
              <a:t>One Round Outcomes Explained</a:t>
            </a:r>
          </a:p>
          <a:p>
            <a:r>
              <a:rPr lang="en-US" sz="2800" dirty="0"/>
              <a:t>Exact Outcome Code</a:t>
            </a:r>
          </a:p>
          <a:p>
            <a:r>
              <a:rPr lang="en-US" sz="2800" dirty="0"/>
              <a:t>Exact Outcome Animation (Full Battle)</a:t>
            </a:r>
          </a:p>
          <a:p>
            <a:r>
              <a:rPr lang="en-US" sz="2800" dirty="0"/>
              <a:t>Simulated Outcome Animation</a:t>
            </a:r>
          </a:p>
          <a:p>
            <a:r>
              <a:rPr lang="en-US" sz="2800" dirty="0"/>
              <a:t>Simulation Outcome Code</a:t>
            </a:r>
          </a:p>
        </p:txBody>
      </p:sp>
    </p:spTree>
    <p:extLst>
      <p:ext uri="{BB962C8B-B14F-4D97-AF65-F5344CB8AC3E}">
        <p14:creationId xmlns:p14="http://schemas.microsoft.com/office/powerpoint/2010/main" val="39493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Battle Board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1ED70D-FE04-4B06-B1F1-7319F613813D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9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Units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CCDC0A-3059-4D77-A518-E1C301790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94" y="4485386"/>
            <a:ext cx="482771" cy="419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681FE6-83F1-4EF0-8E73-67D742E8B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310" y="4485386"/>
            <a:ext cx="419110" cy="5044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786F16-3FE2-4030-9D05-701121C1B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0535" y="2362120"/>
            <a:ext cx="428637" cy="515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A98303-1977-40A4-84AC-25EDF1FC1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4628" y="2362120"/>
            <a:ext cx="428637" cy="5159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160870-81F2-4370-9A3E-56C4D2A14A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3640" y="4613094"/>
            <a:ext cx="779341" cy="2490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5E86D46-788D-4149-8656-87CA56BAA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638" y="4613094"/>
            <a:ext cx="779341" cy="2490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6F30F31-8060-4B44-91C8-DD34BC07AB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348" y="4220100"/>
            <a:ext cx="290514" cy="5063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21A0A3-A933-481C-A9B6-699E3A37A3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502" y="4218260"/>
            <a:ext cx="290514" cy="5063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9184C0D-9261-40E3-9C6D-BC6A2FCEA2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227" y="4226203"/>
            <a:ext cx="290514" cy="5063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E271C28-CF61-4A0E-86E5-ACD260D661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67" y="4913647"/>
            <a:ext cx="290514" cy="506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B61C5B9-5F06-4D4E-81C6-EFD22E4D70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9821" y="4911807"/>
            <a:ext cx="290514" cy="5063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0B496E-3203-4BDB-A188-C0CF1D03F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3546" y="4919750"/>
            <a:ext cx="290514" cy="5063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C8221DF-5691-46C8-8582-4948F66357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4008" y="2519626"/>
            <a:ext cx="764931" cy="24906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213FBF8-655F-4BD6-9F62-29AC4F7EEB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0269" y="1912089"/>
            <a:ext cx="290510" cy="5063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5797060-FB3B-4E2F-B1DE-EBF78B7341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5411" y="1912089"/>
            <a:ext cx="290510" cy="5063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2E3A8F9-6C3D-4DA6-A6CD-2B9842F5A6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0148" y="1912089"/>
            <a:ext cx="290510" cy="50631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4A74BEE-D46B-49CE-89E6-6BA7849D0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3080" y="2592858"/>
            <a:ext cx="290510" cy="50631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8B7CC66-D5B5-4839-BC32-525328CDD5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3672" y="2592858"/>
            <a:ext cx="290510" cy="5063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549BE81-0BD5-4D67-BDBC-52F65D82BBC0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ED66A4-B20E-4376-9BD0-F3AB63ABBC19}"/>
              </a:ext>
            </a:extLst>
          </p:cNvPr>
          <p:cNvSpPr txBox="1"/>
          <p:nvPr/>
        </p:nvSpPr>
        <p:spPr>
          <a:xfrm>
            <a:off x="145760" y="2073350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8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056EE8-2DF9-4933-AA51-71771DBA8BBF}"/>
              </a:ext>
            </a:extLst>
          </p:cNvPr>
          <p:cNvSpPr txBox="1"/>
          <p:nvPr/>
        </p:nvSpPr>
        <p:spPr>
          <a:xfrm>
            <a:off x="139349" y="4346468"/>
            <a:ext cx="58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10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103158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Unit Rolls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1F7F5BF-5AC8-48CA-B265-543AE16AF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079" y="2409767"/>
            <a:ext cx="329052" cy="32905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0E653A2-1195-4A82-BDA3-11BE444C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1571" y="2409767"/>
            <a:ext cx="335212" cy="3352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8D1BC81-5A1B-4284-B3F7-536124EA0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3901" y="2420865"/>
            <a:ext cx="329054" cy="3290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8B52E55-9878-4E23-8ACA-41791393DC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9047" y="2669263"/>
            <a:ext cx="329052" cy="32905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5D62FB3-8C2D-4D9A-8189-2826FA2E9A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7428" y="2002059"/>
            <a:ext cx="329052" cy="3290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BBFCC05-D633-4793-A615-8D8FCF2F2C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7428" y="2669260"/>
            <a:ext cx="329055" cy="32905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F80F9CB-4178-4643-8397-4C6C99495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470" y="2004873"/>
            <a:ext cx="329054" cy="329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A993F60-860B-485D-8974-7D71A1D8D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9047" y="2002059"/>
            <a:ext cx="329052" cy="3290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F0DEC3C-5BCB-4395-80F2-2D33EB8027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0346" y="4387865"/>
            <a:ext cx="329055" cy="32905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9C466A8-4BDE-4A9D-BD1F-E674BC97D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802" y="5012637"/>
            <a:ext cx="329055" cy="32905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57FC350-ED27-45AE-8AF3-942EC2E02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730" y="4603803"/>
            <a:ext cx="329055" cy="32905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EA9968D-0705-4E4E-ADD9-ACB29B614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0009" y="4393152"/>
            <a:ext cx="335212" cy="33521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BA69C7D-C1FA-4051-BFFC-F28AB30B8C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4268" y="5012887"/>
            <a:ext cx="329052" cy="32905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C060E07-9F1E-4CCD-9845-EBE414548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124" y="5012640"/>
            <a:ext cx="329052" cy="32905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9F0121-F867-4FBA-B683-1392EA4F6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33" y="4390332"/>
            <a:ext cx="329052" cy="32905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466202-00B8-4E8D-9D40-0C806FDDC9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2185" y="4601325"/>
            <a:ext cx="329052" cy="32905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10DE19D-BD36-474D-A5E2-FB0DB2638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5276" y="4601323"/>
            <a:ext cx="329054" cy="32905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E2FCFD3-4D06-48DD-9AD1-B2E2C66859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6360" y="4603789"/>
            <a:ext cx="329052" cy="32905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B3E2CFB-37E6-4B48-8E1D-ABD5BBC80C6F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C9703F-8F57-47C2-AED1-CC2470115003}"/>
              </a:ext>
            </a:extLst>
          </p:cNvPr>
          <p:cNvSpPr txBox="1"/>
          <p:nvPr/>
        </p:nvSpPr>
        <p:spPr>
          <a:xfrm>
            <a:off x="145760" y="2073350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8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EB5232-A35B-435D-8A80-FF5A39C0596E}"/>
              </a:ext>
            </a:extLst>
          </p:cNvPr>
          <p:cNvSpPr txBox="1"/>
          <p:nvPr/>
        </p:nvSpPr>
        <p:spPr>
          <a:xfrm>
            <a:off x="139349" y="4346468"/>
            <a:ext cx="58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10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23778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Unit Roll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1F7F5BF-5AC8-48CA-B265-543AE16AF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079" y="2409767"/>
            <a:ext cx="329052" cy="32905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0E653A2-1195-4A82-BDA3-11BE444C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1571" y="2409767"/>
            <a:ext cx="335212" cy="3352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8D1BC81-5A1B-4284-B3F7-536124EA0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3901" y="2420865"/>
            <a:ext cx="329054" cy="3290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8B52E55-9878-4E23-8ACA-41791393DC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9047" y="2669263"/>
            <a:ext cx="329052" cy="32905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5D62FB3-8C2D-4D9A-8189-2826FA2E9A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7428" y="2002059"/>
            <a:ext cx="329052" cy="3290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BBFCC05-D633-4793-A615-8D8FCF2F2C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7428" y="2669260"/>
            <a:ext cx="329055" cy="32905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F80F9CB-4178-4643-8397-4C6C99495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470" y="2004873"/>
            <a:ext cx="329054" cy="329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A993F60-860B-485D-8974-7D71A1D8D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9047" y="2002059"/>
            <a:ext cx="329052" cy="32905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34F004-A8D3-4546-AB03-254DC22D910C}"/>
              </a:ext>
            </a:extLst>
          </p:cNvPr>
          <p:cNvSpPr/>
          <p:nvPr/>
        </p:nvSpPr>
        <p:spPr>
          <a:xfrm>
            <a:off x="4352400" y="2631340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DDF1714-8D2B-4CA4-8506-5697E17A3C7E}"/>
              </a:ext>
            </a:extLst>
          </p:cNvPr>
          <p:cNvSpPr/>
          <p:nvPr/>
        </p:nvSpPr>
        <p:spPr>
          <a:xfrm>
            <a:off x="5126149" y="1965295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E0704B2-6852-4BFA-8840-86768C84652E}"/>
              </a:ext>
            </a:extLst>
          </p:cNvPr>
          <p:cNvSpPr/>
          <p:nvPr/>
        </p:nvSpPr>
        <p:spPr>
          <a:xfrm>
            <a:off x="7350421" y="4560758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6448B91-2EA3-4649-A3C3-332847977B59}"/>
              </a:ext>
            </a:extLst>
          </p:cNvPr>
          <p:cNvSpPr/>
          <p:nvPr/>
        </p:nvSpPr>
        <p:spPr>
          <a:xfrm>
            <a:off x="9867622" y="2369443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F0DEC3C-5BCB-4395-80F2-2D33EB8027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0346" y="4387865"/>
            <a:ext cx="329055" cy="32905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9C466A8-4BDE-4A9D-BD1F-E674BC97D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802" y="5012637"/>
            <a:ext cx="329055" cy="32905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57FC350-ED27-45AE-8AF3-942EC2E02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730" y="4603803"/>
            <a:ext cx="329055" cy="32905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EA9968D-0705-4E4E-ADD9-ACB29B614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0009" y="4393152"/>
            <a:ext cx="335212" cy="33521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BA69C7D-C1FA-4051-BFFC-F28AB30B8C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4268" y="5012887"/>
            <a:ext cx="329052" cy="32905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C060E07-9F1E-4CCD-9845-EBE414548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124" y="5012640"/>
            <a:ext cx="329052" cy="32905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9F0121-F867-4FBA-B683-1392EA4F6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33" y="4390332"/>
            <a:ext cx="329052" cy="32905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466202-00B8-4E8D-9D40-0C806FDDC9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2185" y="4601325"/>
            <a:ext cx="329052" cy="32905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10DE19D-BD36-474D-A5E2-FB0DB2638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5276" y="4601323"/>
            <a:ext cx="329054" cy="32905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E2FCFD3-4D06-48DD-9AD1-B2E2C66859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6360" y="4603789"/>
            <a:ext cx="329052" cy="32905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B3E2CFB-37E6-4B48-8E1D-ABD5BBC80C6F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C9703F-8F57-47C2-AED1-CC2470115003}"/>
              </a:ext>
            </a:extLst>
          </p:cNvPr>
          <p:cNvSpPr txBox="1"/>
          <p:nvPr/>
        </p:nvSpPr>
        <p:spPr>
          <a:xfrm>
            <a:off x="145760" y="2073350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8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EB5232-A35B-435D-8A80-FF5A39C0596E}"/>
              </a:ext>
            </a:extLst>
          </p:cNvPr>
          <p:cNvSpPr txBox="1"/>
          <p:nvPr/>
        </p:nvSpPr>
        <p:spPr>
          <a:xfrm>
            <a:off x="139349" y="4346468"/>
            <a:ext cx="58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10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Units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0806B2-D4C6-4F36-9F14-8F36E1393903}"/>
              </a:ext>
            </a:extLst>
          </p:cNvPr>
          <p:cNvSpPr txBox="1"/>
          <p:nvPr/>
        </p:nvSpPr>
        <p:spPr>
          <a:xfrm>
            <a:off x="11395467" y="2073350"/>
            <a:ext cx="542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4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Hits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A11ABC-F339-4078-A6F0-F667A8827BC0}"/>
              </a:ext>
            </a:extLst>
          </p:cNvPr>
          <p:cNvSpPr txBox="1"/>
          <p:nvPr/>
        </p:nvSpPr>
        <p:spPr>
          <a:xfrm>
            <a:off x="11395468" y="4346468"/>
            <a:ext cx="542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5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Hits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B908618-47A5-4A49-B344-901388765729}"/>
              </a:ext>
            </a:extLst>
          </p:cNvPr>
          <p:cNvSpPr/>
          <p:nvPr/>
        </p:nvSpPr>
        <p:spPr>
          <a:xfrm>
            <a:off x="1697686" y="4973067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8A755E7-4B09-4376-AC05-F535CB905638}"/>
              </a:ext>
            </a:extLst>
          </p:cNvPr>
          <p:cNvSpPr/>
          <p:nvPr/>
        </p:nvSpPr>
        <p:spPr>
          <a:xfrm>
            <a:off x="2449618" y="4348295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227D57C-CE13-40F7-A84B-5FCB9C96026D}"/>
              </a:ext>
            </a:extLst>
          </p:cNvPr>
          <p:cNvSpPr/>
          <p:nvPr/>
        </p:nvSpPr>
        <p:spPr>
          <a:xfrm>
            <a:off x="6612820" y="4560758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894BEB2-F358-41F9-A168-8837CE9DA809}"/>
              </a:ext>
            </a:extLst>
          </p:cNvPr>
          <p:cNvSpPr/>
          <p:nvPr/>
        </p:nvSpPr>
        <p:spPr>
          <a:xfrm>
            <a:off x="7350421" y="2381295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E332F76-80B4-4764-B044-DF5059C85CE9}"/>
              </a:ext>
            </a:extLst>
          </p:cNvPr>
          <p:cNvSpPr/>
          <p:nvPr/>
        </p:nvSpPr>
        <p:spPr>
          <a:xfrm>
            <a:off x="7351445" y="2381295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9C668D3-6003-4925-BBD0-2FAD3D64A0CB}"/>
              </a:ext>
            </a:extLst>
          </p:cNvPr>
          <p:cNvSpPr/>
          <p:nvPr/>
        </p:nvSpPr>
        <p:spPr>
          <a:xfrm>
            <a:off x="10243903" y="4560758"/>
            <a:ext cx="413965" cy="4081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Axis &amp; Allies Round One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B8E41-67A6-46EF-83A5-71A179550A15}"/>
              </a:ext>
            </a:extLst>
          </p:cNvPr>
          <p:cNvCxnSpPr>
            <a:cxnSpLocks/>
          </p:cNvCxnSpPr>
          <p:nvPr/>
        </p:nvCxnSpPr>
        <p:spPr>
          <a:xfrm>
            <a:off x="3097805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179-7E56-4CDB-83D3-5613105A35E6}"/>
              </a:ext>
            </a:extLst>
          </p:cNvPr>
          <p:cNvSpPr txBox="1"/>
          <p:nvPr/>
        </p:nvSpPr>
        <p:spPr>
          <a:xfrm>
            <a:off x="5476848" y="6118657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F043F-1223-4AF3-A36F-ACC773D03AA8}"/>
              </a:ext>
            </a:extLst>
          </p:cNvPr>
          <p:cNvSpPr txBox="1"/>
          <p:nvPr/>
        </p:nvSpPr>
        <p:spPr>
          <a:xfrm>
            <a:off x="5528815" y="960654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CF7CD-270C-4444-B672-81E924BCC787}"/>
              </a:ext>
            </a:extLst>
          </p:cNvPr>
          <p:cNvCxnSpPr>
            <a:cxnSpLocks/>
          </p:cNvCxnSpPr>
          <p:nvPr/>
        </p:nvCxnSpPr>
        <p:spPr>
          <a:xfrm>
            <a:off x="6011289" y="1465943"/>
            <a:ext cx="0" cy="4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4B350-7784-4508-9BEE-10354800DB7C}"/>
              </a:ext>
            </a:extLst>
          </p:cNvPr>
          <p:cNvCxnSpPr>
            <a:cxnSpLocks/>
          </p:cNvCxnSpPr>
          <p:nvPr/>
        </p:nvCxnSpPr>
        <p:spPr>
          <a:xfrm>
            <a:off x="9028706" y="1122943"/>
            <a:ext cx="0" cy="51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07D8C4-5875-418B-BBBF-709F587F4A55}"/>
              </a:ext>
            </a:extLst>
          </p:cNvPr>
          <p:cNvSpPr txBox="1"/>
          <p:nvPr/>
        </p:nvSpPr>
        <p:spPr>
          <a:xfrm>
            <a:off x="1655743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83910-A3D4-436F-BD95-6A29B3317B0B}"/>
              </a:ext>
            </a:extLst>
          </p:cNvPr>
          <p:cNvSpPr txBox="1"/>
          <p:nvPr/>
        </p:nvSpPr>
        <p:spPr>
          <a:xfrm>
            <a:off x="421855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F9F81-8AB9-4E49-9AE5-8B1AD7DF9093}"/>
              </a:ext>
            </a:extLst>
          </p:cNvPr>
          <p:cNvSpPr txBox="1"/>
          <p:nvPr/>
        </p:nvSpPr>
        <p:spPr>
          <a:xfrm>
            <a:off x="7184008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8C1E-FED6-4F96-88C0-D9BC62869E0C}"/>
              </a:ext>
            </a:extLst>
          </p:cNvPr>
          <p:cNvSpPr txBox="1"/>
          <p:nvPr/>
        </p:nvSpPr>
        <p:spPr>
          <a:xfrm>
            <a:off x="10138637" y="334380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&lt;= </a:t>
            </a:r>
            <a:r>
              <a:rPr lang="en-US" sz="2400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29ACCB-BF45-4E4B-93F3-11BE3DA6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20" y="5780620"/>
            <a:ext cx="372400" cy="649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17B03B-8C30-4E1A-931E-AF83723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02" y="980756"/>
            <a:ext cx="372400" cy="64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F780-83F8-4C29-9ABB-2CA8D5D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5" y="1108953"/>
            <a:ext cx="1073258" cy="34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DB7B4B-DB07-4BF5-BA44-253EA80C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23" y="6131822"/>
            <a:ext cx="1073258" cy="3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8E4D0D-9B79-4AC7-8A60-A94770B8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44" y="5982287"/>
            <a:ext cx="533412" cy="642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CCBC1B-B601-454D-A1D9-EDD3498C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80" y="968788"/>
            <a:ext cx="533412" cy="642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0397E5-BB4C-4C9B-BF9D-D15531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058" y="5889212"/>
            <a:ext cx="710011" cy="616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61A6A2-BC47-4E43-BE9E-D15356A7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69" y="1021692"/>
            <a:ext cx="710011" cy="6165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CCDC0A-3059-4D77-A518-E1C301790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94" y="4485386"/>
            <a:ext cx="482771" cy="419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681FE6-83F1-4EF0-8E73-67D742E8B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310" y="4485386"/>
            <a:ext cx="419110" cy="5044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786F16-3FE2-4030-9D05-701121C1B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0535" y="2362120"/>
            <a:ext cx="428637" cy="515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A98303-1977-40A4-84AC-25EDF1FC1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4628" y="2362120"/>
            <a:ext cx="428637" cy="5159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160870-81F2-4370-9A3E-56C4D2A14A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3640" y="4613094"/>
            <a:ext cx="779341" cy="2490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5E86D46-788D-4149-8656-87CA56BAA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638" y="4613094"/>
            <a:ext cx="779341" cy="2490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6F30F31-8060-4B44-91C8-DD34BC07AB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348" y="4220100"/>
            <a:ext cx="290514" cy="5063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21A0A3-A933-481C-A9B6-699E3A37A3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502" y="4218260"/>
            <a:ext cx="290514" cy="5063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9184C0D-9261-40E3-9C6D-BC6A2FCEA2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227" y="4226203"/>
            <a:ext cx="290514" cy="5063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E271C28-CF61-4A0E-86E5-ACD260D661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67" y="4913647"/>
            <a:ext cx="290514" cy="506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B61C5B9-5F06-4D4E-81C6-EFD22E4D70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9821" y="4911807"/>
            <a:ext cx="290514" cy="5063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0B496E-3203-4BDB-A188-C0CF1D03F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3546" y="4919750"/>
            <a:ext cx="290514" cy="5063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C8221DF-5691-46C8-8582-4948F66357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4008" y="2519626"/>
            <a:ext cx="764931" cy="24906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213FBF8-655F-4BD6-9F62-29AC4F7EEB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0269" y="1912089"/>
            <a:ext cx="290510" cy="5063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5797060-FB3B-4E2F-B1DE-EBF78B7341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5411" y="1912089"/>
            <a:ext cx="290510" cy="5063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2E3A8F9-6C3D-4DA6-A6CD-2B9842F5A6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0148" y="1912089"/>
            <a:ext cx="290510" cy="50631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4A74BEE-D46B-49CE-89E6-6BA7849D0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3080" y="2592858"/>
            <a:ext cx="290510" cy="50631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8B7CC66-D5B5-4839-BC32-525328CDD5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3672" y="2592858"/>
            <a:ext cx="290510" cy="5063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549BE81-0BD5-4D67-BDBC-52F65D82BBC0}"/>
              </a:ext>
            </a:extLst>
          </p:cNvPr>
          <p:cNvSpPr txBox="1"/>
          <p:nvPr/>
        </p:nvSpPr>
        <p:spPr>
          <a:xfrm>
            <a:off x="790575" y="320530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Die Role</a:t>
            </a:r>
          </a:p>
          <a:p>
            <a:pPr algn="ctr"/>
            <a:r>
              <a:rPr lang="en-US" sz="1400" dirty="0"/>
              <a:t>Needed</a:t>
            </a:r>
          </a:p>
          <a:p>
            <a:pPr algn="ctr"/>
            <a:r>
              <a:rPr lang="en-US" sz="1400" dirty="0"/>
              <a:t>For 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ED66A4-B20E-4376-9BD0-F3AB63ABBC19}"/>
              </a:ext>
            </a:extLst>
          </p:cNvPr>
          <p:cNvSpPr txBox="1"/>
          <p:nvPr/>
        </p:nvSpPr>
        <p:spPr>
          <a:xfrm>
            <a:off x="145760" y="2073350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3</a:t>
            </a:r>
          </a:p>
          <a:p>
            <a:pPr algn="ctr"/>
            <a:r>
              <a:rPr lang="en-US" sz="1400" dirty="0"/>
              <a:t>Units</a:t>
            </a:r>
          </a:p>
          <a:p>
            <a:pPr algn="ctr"/>
            <a:r>
              <a:rPr lang="en-US" sz="1400" dirty="0"/>
              <a:t>Left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056EE8-2DF9-4933-AA51-71771DBA8BBF}"/>
              </a:ext>
            </a:extLst>
          </p:cNvPr>
          <p:cNvSpPr txBox="1"/>
          <p:nvPr/>
        </p:nvSpPr>
        <p:spPr>
          <a:xfrm>
            <a:off x="145761" y="4346468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6</a:t>
            </a:r>
          </a:p>
          <a:p>
            <a:pPr algn="ctr"/>
            <a:r>
              <a:rPr lang="en-US" sz="1400" dirty="0"/>
              <a:t>Units</a:t>
            </a:r>
          </a:p>
          <a:p>
            <a:pPr algn="ctr"/>
            <a:r>
              <a:rPr lang="en-US" sz="1400" dirty="0"/>
              <a:t>Left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3FD0A2-7388-48D9-9A19-18B112B60A59}"/>
              </a:ext>
            </a:extLst>
          </p:cNvPr>
          <p:cNvSpPr txBox="1"/>
          <p:nvPr/>
        </p:nvSpPr>
        <p:spPr>
          <a:xfrm>
            <a:off x="11395467" y="2073350"/>
            <a:ext cx="542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4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Hits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4147AE-8A05-469D-AF02-6B509EC41B60}"/>
              </a:ext>
            </a:extLst>
          </p:cNvPr>
          <p:cNvSpPr txBox="1"/>
          <p:nvPr/>
        </p:nvSpPr>
        <p:spPr>
          <a:xfrm>
            <a:off x="11395468" y="4346468"/>
            <a:ext cx="542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9"/>
                </a:solidFill>
              </a:rPr>
              <a:t>5</a:t>
            </a:r>
          </a:p>
          <a:p>
            <a:pPr algn="ctr"/>
            <a:r>
              <a:rPr lang="en-US" sz="1400" dirty="0"/>
              <a:t>Total</a:t>
            </a:r>
          </a:p>
          <a:p>
            <a:pPr algn="ctr"/>
            <a:r>
              <a:rPr lang="en-US" sz="1400" dirty="0"/>
              <a:t>Hits</a:t>
            </a:r>
          </a:p>
        </p:txBody>
      </p:sp>
      <p:pic>
        <p:nvPicPr>
          <p:cNvPr id="58" name="Picture 6" descr="Red X">
            <a:extLst>
              <a:ext uri="{FF2B5EF4-FFF2-40B4-BE49-F238E27FC236}">
                <a16:creationId xmlns:a16="http://schemas.microsoft.com/office/drawing/2014/main" id="{EDC28BD3-406B-4D10-830F-1A5E43FB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21" y="175638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Red X">
            <a:extLst>
              <a:ext uri="{FF2B5EF4-FFF2-40B4-BE49-F238E27FC236}">
                <a16:creationId xmlns:a16="http://schemas.microsoft.com/office/drawing/2014/main" id="{BC2863FE-4886-4480-A368-C88B2D52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21" y="175638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Red X">
            <a:extLst>
              <a:ext uri="{FF2B5EF4-FFF2-40B4-BE49-F238E27FC236}">
                <a16:creationId xmlns:a16="http://schemas.microsoft.com/office/drawing/2014/main" id="{464A33B7-5519-431C-B928-2A0E2898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50" y="244338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Red X">
            <a:extLst>
              <a:ext uri="{FF2B5EF4-FFF2-40B4-BE49-F238E27FC236}">
                <a16:creationId xmlns:a16="http://schemas.microsoft.com/office/drawing/2014/main" id="{A79A1DA8-F2DC-449D-8B59-0DD40F4E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21" y="244338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Red X">
            <a:extLst>
              <a:ext uri="{FF2B5EF4-FFF2-40B4-BE49-F238E27FC236}">
                <a16:creationId xmlns:a16="http://schemas.microsoft.com/office/drawing/2014/main" id="{CBA2C0EA-88C2-4CE5-B8D7-45889BAE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59" y="4056900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ed X">
            <a:extLst>
              <a:ext uri="{FF2B5EF4-FFF2-40B4-BE49-F238E27FC236}">
                <a16:creationId xmlns:a16="http://schemas.microsoft.com/office/drawing/2014/main" id="{382B01D2-B9E3-4296-B2E6-8A791AF45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19" y="4056900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Red X">
            <a:extLst>
              <a:ext uri="{FF2B5EF4-FFF2-40B4-BE49-F238E27FC236}">
                <a16:creationId xmlns:a16="http://schemas.microsoft.com/office/drawing/2014/main" id="{EB93E3C5-DEB6-4498-B771-69CAB171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66" y="4076734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Red X">
            <a:extLst>
              <a:ext uri="{FF2B5EF4-FFF2-40B4-BE49-F238E27FC236}">
                <a16:creationId xmlns:a16="http://schemas.microsoft.com/office/drawing/2014/main" id="{119A6B87-856D-47E2-AC05-4DCF640C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93" y="4762338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6FE32B-AB51-4ACF-A4BD-78515710E3BE}"/>
              </a:ext>
            </a:extLst>
          </p:cNvPr>
          <p:cNvCxnSpPr>
            <a:cxnSpLocks/>
          </p:cNvCxnSpPr>
          <p:nvPr/>
        </p:nvCxnSpPr>
        <p:spPr>
          <a:xfrm flipH="1" flipV="1">
            <a:off x="5645837" y="2710446"/>
            <a:ext cx="5749630" cy="1704870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5FF3F9-1262-4BA4-8971-3141E28B8C2A}"/>
              </a:ext>
            </a:extLst>
          </p:cNvPr>
          <p:cNvCxnSpPr>
            <a:cxnSpLocks/>
          </p:cNvCxnSpPr>
          <p:nvPr/>
        </p:nvCxnSpPr>
        <p:spPr>
          <a:xfrm flipH="1">
            <a:off x="3395663" y="3048639"/>
            <a:ext cx="7977894" cy="1751961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" descr="Red X">
            <a:extLst>
              <a:ext uri="{FF2B5EF4-FFF2-40B4-BE49-F238E27FC236}">
                <a16:creationId xmlns:a16="http://schemas.microsoft.com/office/drawing/2014/main" id="{196808F5-4C58-462D-9D06-CCC16877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77" y="1787596"/>
            <a:ext cx="626315" cy="8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A93A36B-F31E-499D-8B9F-9FF3CE2F7238}"/>
              </a:ext>
            </a:extLst>
          </p:cNvPr>
          <p:cNvSpPr/>
          <p:nvPr/>
        </p:nvSpPr>
        <p:spPr>
          <a:xfrm>
            <a:off x="11316652" y="2136585"/>
            <a:ext cx="700086" cy="9267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01386F5-A363-48E7-9D2A-36138EC42EBF}"/>
              </a:ext>
            </a:extLst>
          </p:cNvPr>
          <p:cNvSpPr/>
          <p:nvPr/>
        </p:nvSpPr>
        <p:spPr>
          <a:xfrm>
            <a:off x="11335287" y="4401742"/>
            <a:ext cx="700086" cy="9267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Hit Probability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522E1-D7BF-42C2-AF62-833C0BD3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87" y="841513"/>
            <a:ext cx="10431226" cy="5598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89DAA-8A37-456A-AABE-5A5958662964}"/>
              </a:ext>
            </a:extLst>
          </p:cNvPr>
          <p:cNvSpPr txBox="1"/>
          <p:nvPr/>
        </p:nvSpPr>
        <p:spPr>
          <a:xfrm>
            <a:off x="7219950" y="1674356"/>
            <a:ext cx="404336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Example: Number of Hits probability distribution for Defender having 2 Fighters, 1 Tank and 3 Infantry.  Unit hit powers (4, 4, 3, 2, 2, 2).</a:t>
            </a:r>
          </a:p>
        </p:txBody>
      </p:sp>
    </p:spTree>
    <p:extLst>
      <p:ext uri="{BB962C8B-B14F-4D97-AF65-F5344CB8AC3E}">
        <p14:creationId xmlns:p14="http://schemas.microsoft.com/office/powerpoint/2010/main" val="359580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E77-2989-4C29-97CD-D7BA708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"/>
            <a:ext cx="10515600" cy="643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Hit Probability Distribution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84FE0-A47E-463A-B60C-2F3161B4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25" y="1268599"/>
            <a:ext cx="2676525" cy="496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B2B460-01B3-4355-872D-CD23FFFFAFEB}"/>
              </a:ext>
            </a:extLst>
          </p:cNvPr>
          <p:cNvSpPr/>
          <p:nvPr/>
        </p:nvSpPr>
        <p:spPr>
          <a:xfrm>
            <a:off x="2057175" y="4952209"/>
            <a:ext cx="79629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defDists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[array([1.]),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array([0.33333333, 0.66666667]),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array([0.11111111, 0.44444444, 0.44444444]),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array([0.05555556, 0.27777778, 0.44444444, 0.22222222]),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array([0.03703704, 0.2037037 , 0.38888889, 0.2962963 , 0.07407407]),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array([0.02469136, 0.14814815, 0.32716049, 0.32716049, 0.14814815, 0.02469136]),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array([0.01646091, 0.10699588, 0.26748971, 0.32716049, 0.20781893, 0.06584362, 0.00823045])]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CC350-883C-4BD5-A0D3-C97DA792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12" y="873468"/>
            <a:ext cx="4188962" cy="4426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CA73B7-E078-4658-984F-59EC58C7BBD8}"/>
              </a:ext>
            </a:extLst>
          </p:cNvPr>
          <p:cNvCxnSpPr/>
          <p:nvPr/>
        </p:nvCxnSpPr>
        <p:spPr>
          <a:xfrm flipH="1">
            <a:off x="4652963" y="985838"/>
            <a:ext cx="747712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351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758</TotalTime>
  <Words>382</Words>
  <Application>Microsoft Office PowerPoint</Application>
  <PresentationFormat>Widescreen</PresentationFormat>
  <Paragraphs>123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Courier New</vt:lpstr>
      <vt:lpstr>Gill Sans MT</vt:lpstr>
      <vt:lpstr>Parcel</vt:lpstr>
      <vt:lpstr>Axis and Allies Odds Calculations</vt:lpstr>
      <vt:lpstr>Slides</vt:lpstr>
      <vt:lpstr>Axis &amp; Allies Battle Board</vt:lpstr>
      <vt:lpstr>Axis &amp; Allies Units</vt:lpstr>
      <vt:lpstr>Axis &amp; Allies Unit Rolls</vt:lpstr>
      <vt:lpstr>Axis &amp; Allies Unit Roll Results</vt:lpstr>
      <vt:lpstr>Axis &amp; Allies Round One Results</vt:lpstr>
      <vt:lpstr>Hit Probability Distribution</vt:lpstr>
      <vt:lpstr>Hit Probability Distribution Code</vt:lpstr>
      <vt:lpstr>one round distribution</vt:lpstr>
      <vt:lpstr>Second round distribution</vt:lpstr>
      <vt:lpstr>Exact outcomes calculation code</vt:lpstr>
      <vt:lpstr>exact outcomes</vt:lpstr>
      <vt:lpstr>Simulated outcomes (10,000,000)</vt:lpstr>
      <vt:lpstr>Large Battle - Simulated &amp; Exact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Wadzinski, Galen L</dc:creator>
  <cp:lastModifiedBy>Wadzinski, Galen L</cp:lastModifiedBy>
  <cp:revision>170</cp:revision>
  <dcterms:created xsi:type="dcterms:W3CDTF">2019-11-28T19:03:18Z</dcterms:created>
  <dcterms:modified xsi:type="dcterms:W3CDTF">2019-12-05T12:09:28Z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678064c-6cdb-49bd-bb4f-c75de829b25b_Enabled">
    <vt:lpwstr>True</vt:lpwstr>
  </property>
  <property fmtid="{D5CDD505-2E9C-101B-9397-08002B2CF9AE}" pid="3" name="MSIP_Label_d678064c-6cdb-49bd-bb4f-c75de829b25b_SiteId">
    <vt:lpwstr>a9691d3f-49e3-46a8-8b23-ddad274d0523</vt:lpwstr>
  </property>
  <property fmtid="{D5CDD505-2E9C-101B-9397-08002B2CF9AE}" pid="4" name="MSIP_Label_d678064c-6cdb-49bd-bb4f-c75de829b25b_Owner">
    <vt:lpwstr>GWadzinski@jjkeller.com</vt:lpwstr>
  </property>
  <property fmtid="{D5CDD505-2E9C-101B-9397-08002B2CF9AE}" pid="5" name="MSIP_Label_d678064c-6cdb-49bd-bb4f-c75de829b25b_SetDate">
    <vt:lpwstr>2019-11-29T15:51:03.1335804Z</vt:lpwstr>
  </property>
  <property fmtid="{D5CDD505-2E9C-101B-9397-08002B2CF9AE}" pid="6" name="MSIP_Label_d678064c-6cdb-49bd-bb4f-c75de829b25b_Name">
    <vt:lpwstr>Public</vt:lpwstr>
  </property>
  <property fmtid="{D5CDD505-2E9C-101B-9397-08002B2CF9AE}" pid="7" name="MSIP_Label_d678064c-6cdb-49bd-bb4f-c75de829b25b_Application">
    <vt:lpwstr>Microsoft Azure Information Protection</vt:lpwstr>
  </property>
  <property fmtid="{D5CDD505-2E9C-101B-9397-08002B2CF9AE}" pid="8" name="MSIP_Label_d678064c-6cdb-49bd-bb4f-c75de829b25b_ActionId">
    <vt:lpwstr>d5e9ca73-79ee-4f0b-a9c9-ebc755bf9171</vt:lpwstr>
  </property>
  <property fmtid="{D5CDD505-2E9C-101B-9397-08002B2CF9AE}" pid="9" name="MSIP_Label_d678064c-6cdb-49bd-bb4f-c75de829b25b_Extended_MSFT_Method">
    <vt:lpwstr>Manual</vt:lpwstr>
  </property>
  <property fmtid="{D5CDD505-2E9C-101B-9397-08002B2CF9AE}" pid="10" name="Sensitivity">
    <vt:lpwstr>Public</vt:lpwstr>
  </property>
</Properties>
</file>