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4"/>
  </p:sldMasterIdLst>
  <p:notesMasterIdLst>
    <p:notesMasterId r:id="rId12"/>
  </p:notesMasterIdLst>
  <p:sldIdLst>
    <p:sldId id="265" r:id="rId5"/>
    <p:sldId id="266" r:id="rId6"/>
    <p:sldId id="267" r:id="rId7"/>
    <p:sldId id="269" r:id="rId8"/>
    <p:sldId id="268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894"/>
    <a:srgbClr val="D1D84C"/>
    <a:srgbClr val="E3E791"/>
    <a:srgbClr val="F8F9E3"/>
    <a:srgbClr val="0070C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7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42A0B-6E83-4BCE-87FF-C4A130B92CD0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9121E-C796-427B-BE88-D2A40D32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2A40BE6-BB1C-48E0-A782-84DB670C1AA5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E9EBA6C-9ED7-4D2F-B442-1E093DF70F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Cryptarithmetic Puzzles</a:t>
            </a:r>
          </a:p>
          <a:p>
            <a:r>
              <a:rPr lang="en-US" dirty="0"/>
              <a:t>Risk Battle Odds</a:t>
            </a:r>
          </a:p>
        </p:txBody>
      </p:sp>
    </p:spTree>
    <p:extLst>
      <p:ext uri="{BB962C8B-B14F-4D97-AF65-F5344CB8AC3E}">
        <p14:creationId xmlns:p14="http://schemas.microsoft.com/office/powerpoint/2010/main" val="211899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A85CEB-ADBF-41D2-B29E-DE40B585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Cryptarithmetic Puzzles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7AA96-4DC6-4B01-8FFD-B0B20A15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cryptarithmetic puzzle is a mathematical exercise where the digits of some numbers are represented by letters (or symbols). Each letter represents a unique digit. The goal is to find the digits such that a given mathematical equation is verified: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777D8-F13F-45F5-81A9-DC5972DC7C9F}"/>
              </a:ext>
            </a:extLst>
          </p:cNvPr>
          <p:cNvSpPr txBox="1"/>
          <p:nvPr/>
        </p:nvSpPr>
        <p:spPr>
          <a:xfrm>
            <a:off x="2286000" y="3505200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   SEND</a:t>
            </a:r>
          </a:p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+  MORE</a:t>
            </a:r>
          </a:p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-------</a:t>
            </a:r>
          </a:p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= MONEY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DE3FE-415C-42AC-AF3D-20B93400F367}"/>
              </a:ext>
            </a:extLst>
          </p:cNvPr>
          <p:cNvSpPr txBox="1"/>
          <p:nvPr/>
        </p:nvSpPr>
        <p:spPr>
          <a:xfrm>
            <a:off x="5562600" y="4336196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lines or logical steps of code to solve this in R?</a:t>
            </a:r>
          </a:p>
        </p:txBody>
      </p:sp>
    </p:spTree>
    <p:extLst>
      <p:ext uri="{BB962C8B-B14F-4D97-AF65-F5344CB8AC3E}">
        <p14:creationId xmlns:p14="http://schemas.microsoft.com/office/powerpoint/2010/main" val="28082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64F917-87B1-4616-9495-07F8CB6E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17A6-13A2-4005-8290-33E8B1FB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6306858" cy="2236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5F142-AD82-4398-A0A9-E17AEBAF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764029"/>
            <a:ext cx="3886200" cy="2419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03B7A-CB74-437E-AEDF-616F81655DD4}"/>
              </a:ext>
            </a:extLst>
          </p:cNvPr>
          <p:cNvSpPr txBox="1"/>
          <p:nvPr/>
        </p:nvSpPr>
        <p:spPr>
          <a:xfrm>
            <a:off x="7614920" y="14969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1AB2A-E1F2-4FD4-9984-1CC291A7EB9E}"/>
              </a:ext>
            </a:extLst>
          </p:cNvPr>
          <p:cNvSpPr txBox="1"/>
          <p:nvPr/>
        </p:nvSpPr>
        <p:spPr>
          <a:xfrm>
            <a:off x="761492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2568D-47C7-459C-AA70-09E0EC37F5E6}"/>
              </a:ext>
            </a:extLst>
          </p:cNvPr>
          <p:cNvSpPr txBox="1"/>
          <p:nvPr/>
        </p:nvSpPr>
        <p:spPr>
          <a:xfrm>
            <a:off x="7620000" y="27051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319CF-14B3-4A49-B075-F602DC3F7BCD}"/>
              </a:ext>
            </a:extLst>
          </p:cNvPr>
          <p:cNvCxnSpPr>
            <a:cxnSpLocks/>
          </p:cNvCxnSpPr>
          <p:nvPr/>
        </p:nvCxnSpPr>
        <p:spPr>
          <a:xfrm flipH="1">
            <a:off x="6248400" y="1676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A3446-FF94-4423-A0AF-ADB6A59BD606}"/>
              </a:ext>
            </a:extLst>
          </p:cNvPr>
          <p:cNvCxnSpPr>
            <a:cxnSpLocks/>
          </p:cNvCxnSpPr>
          <p:nvPr/>
        </p:nvCxnSpPr>
        <p:spPr>
          <a:xfrm flipH="1">
            <a:off x="6324600" y="218524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211F0-A8F3-4A68-9750-81CF6140D9C8}"/>
              </a:ext>
            </a:extLst>
          </p:cNvPr>
          <p:cNvCxnSpPr>
            <a:cxnSpLocks/>
          </p:cNvCxnSpPr>
          <p:nvPr/>
        </p:nvCxnSpPr>
        <p:spPr>
          <a:xfrm flipH="1">
            <a:off x="4876800" y="2889766"/>
            <a:ext cx="2593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4C7501-889D-46D0-A926-CA19378AD3ED}"/>
              </a:ext>
            </a:extLst>
          </p:cNvPr>
          <p:cNvSpPr txBox="1"/>
          <p:nvPr/>
        </p:nvSpPr>
        <p:spPr>
          <a:xfrm>
            <a:off x="5410200" y="3753075"/>
            <a:ext cx="2447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   9567</a:t>
            </a:r>
          </a:p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+  1085</a:t>
            </a:r>
          </a:p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-------</a:t>
            </a:r>
          </a:p>
          <a:p>
            <a:r>
              <a:rPr lang="en-US" sz="3600" dirty="0">
                <a:latin typeface="Courier New" panose="02070309020205020404" pitchFamily="49" charset="0"/>
                <a:ea typeface="DotumChe" panose="020B0609000101010101" pitchFamily="49" charset="-127"/>
                <a:cs typeface="Courier New" panose="02070309020205020404" pitchFamily="49" charset="0"/>
              </a:rPr>
              <a:t>= 10652</a:t>
            </a:r>
          </a:p>
        </p:txBody>
      </p:sp>
    </p:spTree>
    <p:extLst>
      <p:ext uri="{BB962C8B-B14F-4D97-AF65-F5344CB8AC3E}">
        <p14:creationId xmlns:p14="http://schemas.microsoft.com/office/powerpoint/2010/main" val="40364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4139-88F3-43F4-8D42-E4932809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Game of Risk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EA4A-0DC2-436B-90D5-40B63296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dirty="0"/>
              <a:t>What are the possible outcomes of a battle?</a:t>
            </a:r>
          </a:p>
          <a:p>
            <a:endParaRPr lang="en-US" dirty="0"/>
          </a:p>
          <a:p>
            <a:r>
              <a:rPr lang="en-US" dirty="0"/>
              <a:t>What is the expected value of a battle?</a:t>
            </a:r>
          </a:p>
          <a:p>
            <a:endParaRPr lang="en-US" dirty="0"/>
          </a:p>
          <a:p>
            <a:r>
              <a:rPr lang="en-US" dirty="0"/>
              <a:t>How many lines of code to solve this in R?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multiple battles (random walk)?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4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B68D-9E40-40F1-8D71-176CBF54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Game of Risk Battles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84912-267C-4CD5-95D2-F07111A12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44" y="1676400"/>
            <a:ext cx="1016112" cy="1016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81D8B3-3242-488A-A956-C799841BC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488" y="1676400"/>
            <a:ext cx="1016112" cy="1016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0F95F-281F-4FAA-8363-310F043D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344" y="1676400"/>
            <a:ext cx="1016112" cy="1016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F1FF7-A435-4B35-9BAA-65955922C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6344" y="3124200"/>
            <a:ext cx="1016112" cy="101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338C2-A2A7-48DA-8E3A-BAF3C836D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344" y="3133146"/>
            <a:ext cx="1016112" cy="1016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FA0D7-91E2-4322-9BAF-17B36341B81D}"/>
              </a:ext>
            </a:extLst>
          </p:cNvPr>
          <p:cNvSpPr txBox="1"/>
          <p:nvPr/>
        </p:nvSpPr>
        <p:spPr>
          <a:xfrm>
            <a:off x="381000" y="1058330"/>
            <a:ext cx="3378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Game of Risk ® battle are resolved as follows: </a:t>
            </a:r>
          </a:p>
          <a:p>
            <a:endParaRPr lang="en-US" dirty="0"/>
          </a:p>
          <a:p>
            <a:r>
              <a:rPr lang="en-US" dirty="0"/>
              <a:t>Attacker roles 3 dice and arranges highest to lowest: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Defender roles 2 dice and arranges highest to lowest: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Align dice to determine outcome.  Ties go the defender so the outcome of this battle 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88597-7996-4B89-83D5-702D8D5CBA8A}"/>
              </a:ext>
            </a:extLst>
          </p:cNvPr>
          <p:cNvSpPr txBox="1"/>
          <p:nvPr/>
        </p:nvSpPr>
        <p:spPr>
          <a:xfrm>
            <a:off x="5638800" y="4724400"/>
            <a:ext cx="1378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Defender wins</a:t>
            </a:r>
          </a:p>
          <a:p>
            <a:pPr algn="ctr"/>
            <a:r>
              <a:rPr lang="en-US" dirty="0"/>
              <a:t>Attacker</a:t>
            </a:r>
          </a:p>
          <a:p>
            <a:pPr algn="ctr"/>
            <a:r>
              <a:rPr lang="en-US" dirty="0"/>
              <a:t>losses 1 </a:t>
            </a:r>
          </a:p>
          <a:p>
            <a:pPr algn="ctr"/>
            <a:r>
              <a:rPr lang="en-US" dirty="0"/>
              <a:t>army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D7C5C-C1AB-43D2-BF2B-8E53554BE36F}"/>
              </a:ext>
            </a:extLst>
          </p:cNvPr>
          <p:cNvSpPr txBox="1"/>
          <p:nvPr/>
        </p:nvSpPr>
        <p:spPr>
          <a:xfrm>
            <a:off x="4038600" y="4724400"/>
            <a:ext cx="1378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 wins</a:t>
            </a:r>
          </a:p>
          <a:p>
            <a:pPr algn="ctr"/>
            <a:r>
              <a:rPr lang="en-US" dirty="0"/>
              <a:t>Defender</a:t>
            </a:r>
          </a:p>
          <a:p>
            <a:pPr algn="ctr"/>
            <a:r>
              <a:rPr lang="en-US" dirty="0"/>
              <a:t>losses 1 </a:t>
            </a:r>
          </a:p>
          <a:p>
            <a:pPr algn="ctr"/>
            <a:r>
              <a:rPr lang="en-US" dirty="0"/>
              <a:t>army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B5062E-4486-4C0F-AD29-AC97F610E761}"/>
              </a:ext>
            </a:extLst>
          </p:cNvPr>
          <p:cNvCxnSpPr>
            <a:cxnSpLocks/>
          </p:cNvCxnSpPr>
          <p:nvPr/>
        </p:nvCxnSpPr>
        <p:spPr>
          <a:xfrm>
            <a:off x="4101564" y="4495800"/>
            <a:ext cx="12324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0B8FD2-6014-4B63-891E-65186E7B3A75}"/>
              </a:ext>
            </a:extLst>
          </p:cNvPr>
          <p:cNvCxnSpPr>
            <a:cxnSpLocks/>
          </p:cNvCxnSpPr>
          <p:nvPr/>
        </p:nvCxnSpPr>
        <p:spPr>
          <a:xfrm>
            <a:off x="5638800" y="4495800"/>
            <a:ext cx="123243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7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74AB-73BC-40C2-8227-4BBD0549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Game of Risk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A949A-3170-4349-BAE2-3AF2E13A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5638800" cy="273122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40F8D-884D-41C7-83C3-5C196BA6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" y="3874223"/>
            <a:ext cx="1528572" cy="29051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E0D33-55D3-4F4B-AAC2-2D8F02AC9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710"/>
            <a:ext cx="5334000" cy="298836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2A262-EBCD-4D99-803B-872A49C406D1}"/>
              </a:ext>
            </a:extLst>
          </p:cNvPr>
          <p:cNvSpPr txBox="1"/>
          <p:nvPr/>
        </p:nvSpPr>
        <p:spPr>
          <a:xfrm>
            <a:off x="6477000" y="914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47466-7DD8-4D2B-813F-1B7610CE7984}"/>
              </a:ext>
            </a:extLst>
          </p:cNvPr>
          <p:cNvSpPr txBox="1"/>
          <p:nvPr/>
        </p:nvSpPr>
        <p:spPr>
          <a:xfrm>
            <a:off x="6489192" y="13959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9A754-746D-4C3E-8B03-34BE6FCFF73F}"/>
              </a:ext>
            </a:extLst>
          </p:cNvPr>
          <p:cNvSpPr txBox="1"/>
          <p:nvPr/>
        </p:nvSpPr>
        <p:spPr>
          <a:xfrm>
            <a:off x="6477000" y="177624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86EF03-ADE2-4056-AC99-9615966A08DF}"/>
              </a:ext>
            </a:extLst>
          </p:cNvPr>
          <p:cNvCxnSpPr>
            <a:cxnSpLocks/>
          </p:cNvCxnSpPr>
          <p:nvPr/>
        </p:nvCxnSpPr>
        <p:spPr>
          <a:xfrm flipH="1">
            <a:off x="5715000" y="1143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1AC131-7F1B-4445-B11D-9F76DFE3E428}"/>
              </a:ext>
            </a:extLst>
          </p:cNvPr>
          <p:cNvCxnSpPr>
            <a:cxnSpLocks/>
          </p:cNvCxnSpPr>
          <p:nvPr/>
        </p:nvCxnSpPr>
        <p:spPr>
          <a:xfrm flipH="1">
            <a:off x="5826252" y="1600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C7CC94-2FC2-4F73-A76D-39E844FA603C}"/>
              </a:ext>
            </a:extLst>
          </p:cNvPr>
          <p:cNvCxnSpPr>
            <a:cxnSpLocks/>
          </p:cNvCxnSpPr>
          <p:nvPr/>
        </p:nvCxnSpPr>
        <p:spPr>
          <a:xfrm flipH="1">
            <a:off x="3657600" y="3232666"/>
            <a:ext cx="266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4DDF97-D200-4027-87EB-F70C1EF5357C}"/>
              </a:ext>
            </a:extLst>
          </p:cNvPr>
          <p:cNvSpPr txBox="1"/>
          <p:nvPr/>
        </p:nvSpPr>
        <p:spPr>
          <a:xfrm>
            <a:off x="7063740" y="1489501"/>
            <a:ext cx="1775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would consider this 5 lines (logical steps).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EA6D78-A2E8-4F25-9391-35951B78C6DF}"/>
              </a:ext>
            </a:extLst>
          </p:cNvPr>
          <p:cNvCxnSpPr>
            <a:cxnSpLocks/>
          </p:cNvCxnSpPr>
          <p:nvPr/>
        </p:nvCxnSpPr>
        <p:spPr>
          <a:xfrm flipH="1">
            <a:off x="5369052" y="1905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E958AA-D878-4184-A75E-FDC014044B27}"/>
              </a:ext>
            </a:extLst>
          </p:cNvPr>
          <p:cNvCxnSpPr>
            <a:cxnSpLocks/>
          </p:cNvCxnSpPr>
          <p:nvPr/>
        </p:nvCxnSpPr>
        <p:spPr>
          <a:xfrm flipH="1">
            <a:off x="5369052" y="2438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65B409-1F8C-4A29-9294-295D48FCC180}"/>
              </a:ext>
            </a:extLst>
          </p:cNvPr>
          <p:cNvSpPr txBox="1"/>
          <p:nvPr/>
        </p:nvSpPr>
        <p:spPr>
          <a:xfrm>
            <a:off x="6469380" y="225351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26AC9-316F-4E21-9D4D-9FB992F2D021}"/>
              </a:ext>
            </a:extLst>
          </p:cNvPr>
          <p:cNvSpPr txBox="1"/>
          <p:nvPr/>
        </p:nvSpPr>
        <p:spPr>
          <a:xfrm>
            <a:off x="6469380" y="30378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8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659D-70B6-4EC8-B3A6-B1E30070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/>
              <a:t>Game of Risk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1D32C-FBA5-4327-9D59-52567B70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12260"/>
            <a:ext cx="5638800" cy="2731223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2A36CA-44B2-41BD-959C-95958ABD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5195883"/>
            <a:ext cx="1528572" cy="29051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2E16A1-F7AF-4AD7-B085-4BF969C43BCB}"/>
              </a:ext>
            </a:extLst>
          </p:cNvPr>
          <p:cNvCxnSpPr>
            <a:cxnSpLocks/>
          </p:cNvCxnSpPr>
          <p:nvPr/>
        </p:nvCxnSpPr>
        <p:spPr>
          <a:xfrm flipH="1">
            <a:off x="4191000" y="1427946"/>
            <a:ext cx="1295400" cy="70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74080B-06B9-42F6-A853-DF5A63605FE4}"/>
              </a:ext>
            </a:extLst>
          </p:cNvPr>
          <p:cNvSpPr txBox="1"/>
          <p:nvPr/>
        </p:nvSpPr>
        <p:spPr>
          <a:xfrm>
            <a:off x="5791200" y="1016860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 7,776 records 6*6*6*6*6,</a:t>
            </a:r>
          </a:p>
          <a:p>
            <a:r>
              <a:rPr lang="en-US" sz="1400" dirty="0"/>
              <a:t>each outcome.  The 1</a:t>
            </a:r>
            <a:r>
              <a:rPr lang="en-US" sz="1400" baseline="30000" dirty="0"/>
              <a:t>st</a:t>
            </a:r>
            <a:r>
              <a:rPr lang="en-US" sz="1400" dirty="0"/>
              <a:t> 3 columns can be the attacker outcomes and the last 2 columns the defender.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C2420-F1E9-4D06-A497-55CA3156D289}"/>
              </a:ext>
            </a:extLst>
          </p:cNvPr>
          <p:cNvSpPr txBox="1"/>
          <p:nvPr/>
        </p:nvSpPr>
        <p:spPr>
          <a:xfrm>
            <a:off x="6477000" y="2166688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inline function to each row, generating results in new “outcomes” column.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9DE629-3F16-48E5-BDBF-2D01714ACF6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896278" y="2536020"/>
            <a:ext cx="580722" cy="19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F0EB30-DE22-41C0-9E50-87022BEBF124}"/>
              </a:ext>
            </a:extLst>
          </p:cNvPr>
          <p:cNvSpPr txBox="1"/>
          <p:nvPr/>
        </p:nvSpPr>
        <p:spPr>
          <a:xfrm>
            <a:off x="6497053" y="2998542"/>
            <a:ext cx="2312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Given row, sort first 3 columns from highest to lowest (attacker).  Sort last 2 columns (defender).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95D506-D039-4A14-901B-EC3552E19FE2}"/>
              </a:ext>
            </a:extLst>
          </p:cNvPr>
          <p:cNvCxnSpPr>
            <a:cxnSpLocks/>
          </p:cNvCxnSpPr>
          <p:nvPr/>
        </p:nvCxnSpPr>
        <p:spPr>
          <a:xfrm flipH="1">
            <a:off x="5315556" y="3267286"/>
            <a:ext cx="1161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C26101-2E0E-40EE-B40E-26229F596FDD}"/>
              </a:ext>
            </a:extLst>
          </p:cNvPr>
          <p:cNvSpPr txBox="1"/>
          <p:nvPr/>
        </p:nvSpPr>
        <p:spPr>
          <a:xfrm>
            <a:off x="6371122" y="420889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Determine attacker result for given row and store in “outcomes” column.</a:t>
            </a:r>
          </a:p>
          <a:p>
            <a:r>
              <a:rPr lang="en-US" sz="1400" dirty="0"/>
              <a:t>Tie goes to defender.</a:t>
            </a:r>
          </a:p>
          <a:p>
            <a:r>
              <a:rPr lang="en-US" sz="1400" dirty="0"/>
              <a:t>Outcomes +2, 0, -2.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1B3B82-907D-456B-8880-D9C4C2DB061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101396" y="4069870"/>
            <a:ext cx="1269726" cy="72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C28472-0EF6-4970-9717-AA578BADE565}"/>
              </a:ext>
            </a:extLst>
          </p:cNvPr>
          <p:cNvSpPr txBox="1"/>
          <p:nvPr/>
        </p:nvSpPr>
        <p:spPr>
          <a:xfrm>
            <a:off x="2590800" y="5378441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Calculate the expected value for the Attacker (mean).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7F25F0-8B88-43A3-B801-FDEFA44400F3}"/>
              </a:ext>
            </a:extLst>
          </p:cNvPr>
          <p:cNvCxnSpPr>
            <a:cxnSpLocks/>
          </p:cNvCxnSpPr>
          <p:nvPr/>
        </p:nvCxnSpPr>
        <p:spPr>
          <a:xfrm flipH="1" flipV="1">
            <a:off x="2438400" y="4833158"/>
            <a:ext cx="685800" cy="50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6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6133D96035EE48BF2B69C7252CA8BE" ma:contentTypeVersion="2" ma:contentTypeDescription="Create a new document." ma:contentTypeScope="" ma:versionID="eed9df1c1bf905270af20734fa96ee2b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c79c8594d4fa4c9fd200c91a62336472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D7B6DB-C287-42C9-98A6-4CE0B8063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2B893-5EE5-4153-A7A0-D2FB0E37BAB1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4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E8065A-673D-4D7B-BCED-4680B7998C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3168</TotalTime>
  <Words>314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DotumChe</vt:lpstr>
      <vt:lpstr>Arial</vt:lpstr>
      <vt:lpstr>Calibri</vt:lpstr>
      <vt:lpstr>Century Gothic</vt:lpstr>
      <vt:lpstr>Courier New</vt:lpstr>
      <vt:lpstr>Palatino Linotype</vt:lpstr>
      <vt:lpstr>Executive</vt:lpstr>
      <vt:lpstr>Slide</vt:lpstr>
      <vt:lpstr>Cryptarithmetic Puzzles</vt:lpstr>
      <vt:lpstr>Answer</vt:lpstr>
      <vt:lpstr>Game of Risk Odds</vt:lpstr>
      <vt:lpstr>Game of Risk Battles</vt:lpstr>
      <vt:lpstr>Game of Risk Result</vt:lpstr>
      <vt:lpstr>Game of Risk Result</vt:lpstr>
    </vt:vector>
  </TitlesOfParts>
  <Company>Humana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(IOC)  and Unit Testing</dc:title>
  <dc:creator>Galen Wadzinski</dc:creator>
  <cp:lastModifiedBy>Wadzinski, Galen L</cp:lastModifiedBy>
  <cp:revision>441</cp:revision>
  <dcterms:created xsi:type="dcterms:W3CDTF">2014-06-27T00:03:10Z</dcterms:created>
  <dcterms:modified xsi:type="dcterms:W3CDTF">2019-12-05T18:44:28Z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0x010100D76133D96035EE48BF2B69C7252CA8BE</vt:lpwstr>
  </property>
  <property fmtid="{D5CDD505-2E9C-101B-9397-08002B2CF9AE}" pid="3" name="MSIP_Label_d678064c-6cdb-49bd-bb4f-c75de829b25b_Enabled">
    <vt:lpwstr>True</vt:lpwstr>
  </property>
  <property fmtid="{D5CDD505-2E9C-101B-9397-08002B2CF9AE}" pid="4" name="MSIP_Label_d678064c-6cdb-49bd-bb4f-c75de829b25b_SiteId">
    <vt:lpwstr>a9691d3f-49e3-46a8-8b23-ddad274d0523</vt:lpwstr>
  </property>
  <property fmtid="{D5CDD505-2E9C-101B-9397-08002B2CF9AE}" pid="5" name="MSIP_Label_d678064c-6cdb-49bd-bb4f-c75de829b25b_Owner">
    <vt:lpwstr>GWadzinski@jjkeller.com</vt:lpwstr>
  </property>
  <property fmtid="{D5CDD505-2E9C-101B-9397-08002B2CF9AE}" pid="6" name="MSIP_Label_d678064c-6cdb-49bd-bb4f-c75de829b25b_SetDate">
    <vt:lpwstr>2019-11-28T18:30:07.5093976Z</vt:lpwstr>
  </property>
  <property fmtid="{D5CDD505-2E9C-101B-9397-08002B2CF9AE}" pid="7" name="MSIP_Label_d678064c-6cdb-49bd-bb4f-c75de829b25b_Name">
    <vt:lpwstr>Public</vt:lpwstr>
  </property>
  <property fmtid="{D5CDD505-2E9C-101B-9397-08002B2CF9AE}" pid="8" name="MSIP_Label_d678064c-6cdb-49bd-bb4f-c75de829b25b_Application">
    <vt:lpwstr>Microsoft Azure Information Protection</vt:lpwstr>
  </property>
  <property fmtid="{D5CDD505-2E9C-101B-9397-08002B2CF9AE}" pid="9" name="MSIP_Label_d678064c-6cdb-49bd-bb4f-c75de829b25b_ActionId">
    <vt:lpwstr>a2162b54-4c24-45ce-b670-52514675e754</vt:lpwstr>
  </property>
  <property fmtid="{D5CDD505-2E9C-101B-9397-08002B2CF9AE}" pid="10" name="MSIP_Label_d678064c-6cdb-49bd-bb4f-c75de829b25b_Extended_MSFT_Method">
    <vt:lpwstr>Manual</vt:lpwstr>
  </property>
  <property fmtid="{D5CDD505-2E9C-101B-9397-08002B2CF9AE}" pid="11" name="Sensitivity">
    <vt:lpwstr>Public</vt:lpwstr>
  </property>
</Properties>
</file>