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4"/>
  </p:sldMasterIdLst>
  <p:notesMasterIdLst>
    <p:notesMasterId r:id="rId30"/>
  </p:notesMasterIdLst>
  <p:sldIdLst>
    <p:sldId id="298" r:id="rId5"/>
    <p:sldId id="355" r:id="rId6"/>
    <p:sldId id="299" r:id="rId7"/>
    <p:sldId id="300" r:id="rId8"/>
    <p:sldId id="312" r:id="rId9"/>
    <p:sldId id="263" r:id="rId10"/>
    <p:sldId id="265" r:id="rId11"/>
    <p:sldId id="302" r:id="rId12"/>
    <p:sldId id="267" r:id="rId13"/>
    <p:sldId id="268" r:id="rId14"/>
    <p:sldId id="269" r:id="rId15"/>
    <p:sldId id="270" r:id="rId16"/>
    <p:sldId id="271" r:id="rId17"/>
    <p:sldId id="304" r:id="rId18"/>
    <p:sldId id="305" r:id="rId19"/>
    <p:sldId id="306" r:id="rId20"/>
    <p:sldId id="296" r:id="rId21"/>
    <p:sldId id="307" r:id="rId22"/>
    <p:sldId id="308" r:id="rId23"/>
    <p:sldId id="309" r:id="rId24"/>
    <p:sldId id="281" r:id="rId25"/>
    <p:sldId id="310" r:id="rId26"/>
    <p:sldId id="313" r:id="rId27"/>
    <p:sldId id="356" r:id="rId28"/>
    <p:sldId id="353" r:id="rId29"/>
  </p:sldIdLst>
  <p:sldSz cx="12192000" cy="6858000"/>
  <p:notesSz cx="6858000" cy="198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D050"/>
    <a:srgbClr val="FFFFFF"/>
    <a:srgbClr val="B8ED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3204E1-D536-488C-806C-90C6C725F262}" v="429" dt="2020-07-01T10:47:12.915"/>
    <p1510:client id="{384B751D-4107-44D5-AE1E-1F73A0944D0D}" v="1" dt="2020-07-01T04:18:23.878"/>
    <p1510:client id="{D70B96EF-7818-4C2B-863C-7F0B97139ABD}" v="4" dt="2020-07-01T11:09:08.5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ol Shinde" userId="S::amol.shinde@bentley.com::6c619a1f-ef48-420e-ae81-964149c7938f" providerId="AD" clId="Web-{D70B96EF-7818-4C2B-863C-7F0B97139ABD}"/>
    <pc:docChg chg="modSld">
      <pc:chgData name="Amol Shinde" userId="S::amol.shinde@bentley.com::6c619a1f-ef48-420e-ae81-964149c7938f" providerId="AD" clId="Web-{D70B96EF-7818-4C2B-863C-7F0B97139ABD}" dt="2020-07-01T11:09:07.281" v="1"/>
      <pc:docMkLst>
        <pc:docMk/>
      </pc:docMkLst>
      <pc:sldChg chg="addSp delSp modSp">
        <pc:chgData name="Amol Shinde" userId="S::amol.shinde@bentley.com::6c619a1f-ef48-420e-ae81-964149c7938f" providerId="AD" clId="Web-{D70B96EF-7818-4C2B-863C-7F0B97139ABD}" dt="2020-07-01T11:09:07.281" v="1"/>
        <pc:sldMkLst>
          <pc:docMk/>
          <pc:sldMk cId="4049783113" sldId="356"/>
        </pc:sldMkLst>
        <pc:picChg chg="add del mod">
          <ac:chgData name="Amol Shinde" userId="S::amol.shinde@bentley.com::6c619a1f-ef48-420e-ae81-964149c7938f" providerId="AD" clId="Web-{D70B96EF-7818-4C2B-863C-7F0B97139ABD}" dt="2020-07-01T11:09:07.281" v="1"/>
          <ac:picMkLst>
            <pc:docMk/>
            <pc:sldMk cId="4049783113" sldId="356"/>
            <ac:picMk id="4" creationId="{C3D1652A-027D-4A0A-9890-1515EDCCA958}"/>
          </ac:picMkLst>
        </pc:picChg>
      </pc:sldChg>
    </pc:docChg>
  </pc:docChgLst>
  <pc:docChgLst>
    <pc:chgData name="Mangesh Shelar" userId="S::mangesh.shelar@bentley.com::12aedadf-b4fa-42c7-b2e2-062a58deada9" providerId="AD" clId="Web-{28923EAE-19B0-487E-87A8-35A80B400E02}"/>
    <pc:docChg chg="modSld">
      <pc:chgData name="Mangesh Shelar" userId="S::mangesh.shelar@bentley.com::12aedadf-b4fa-42c7-b2e2-062a58deada9" providerId="AD" clId="Web-{28923EAE-19B0-487E-87A8-35A80B400E02}" dt="2020-06-11T12:25:53.238" v="5" actId="20577"/>
      <pc:docMkLst>
        <pc:docMk/>
      </pc:docMkLst>
      <pc:sldChg chg="modSp">
        <pc:chgData name="Mangesh Shelar" userId="S::mangesh.shelar@bentley.com::12aedadf-b4fa-42c7-b2e2-062a58deada9" providerId="AD" clId="Web-{28923EAE-19B0-487E-87A8-35A80B400E02}" dt="2020-06-11T12:25:53.238" v="4" actId="20577"/>
        <pc:sldMkLst>
          <pc:docMk/>
          <pc:sldMk cId="0" sldId="298"/>
        </pc:sldMkLst>
        <pc:spChg chg="mod">
          <ac:chgData name="Mangesh Shelar" userId="S::mangesh.shelar@bentley.com::12aedadf-b4fa-42c7-b2e2-062a58deada9" providerId="AD" clId="Web-{28923EAE-19B0-487E-87A8-35A80B400E02}" dt="2020-06-11T12:25:53.238" v="4" actId="20577"/>
          <ac:spMkLst>
            <pc:docMk/>
            <pc:sldMk cId="0" sldId="298"/>
            <ac:spMk id="4" creationId="{9543CF99-1049-4B95-BD14-DBC13484289E}"/>
          </ac:spMkLst>
        </pc:spChg>
      </pc:sldChg>
    </pc:docChg>
  </pc:docChgLst>
  <pc:docChgLst>
    <pc:chgData name="Mangesh Shelar" userId="S::mangesh.shelar@bentley.com::12aedadf-b4fa-42c7-b2e2-062a58deada9" providerId="AD" clId="Web-{384B751D-4107-44D5-AE1E-1F73A0944D0D}"/>
    <pc:docChg chg="modSld">
      <pc:chgData name="Mangesh Shelar" userId="S::mangesh.shelar@bentley.com::12aedadf-b4fa-42c7-b2e2-062a58deada9" providerId="AD" clId="Web-{384B751D-4107-44D5-AE1E-1F73A0944D0D}" dt="2020-07-01T04:20:39.880" v="2"/>
      <pc:docMkLst>
        <pc:docMk/>
      </pc:docMkLst>
      <pc:sldChg chg="modNotes">
        <pc:chgData name="Mangesh Shelar" userId="S::mangesh.shelar@bentley.com::12aedadf-b4fa-42c7-b2e2-062a58deada9" providerId="AD" clId="Web-{384B751D-4107-44D5-AE1E-1F73A0944D0D}" dt="2020-07-01T04:20:39.880" v="2"/>
        <pc:sldMkLst>
          <pc:docMk/>
          <pc:sldMk cId="404926542" sldId="299"/>
        </pc:sldMkLst>
      </pc:sldChg>
    </pc:docChg>
  </pc:docChgLst>
  <pc:docChgLst>
    <pc:chgData name="Mangesh Shelar" userId="12aedadf-b4fa-42c7-b2e2-062a58deada9" providerId="ADAL" clId="{293204E1-D536-488C-806C-90C6C725F262}"/>
    <pc:docChg chg="undo custSel mod addSld delSld modSld sldOrd">
      <pc:chgData name="Mangesh Shelar" userId="12aedadf-b4fa-42c7-b2e2-062a58deada9" providerId="ADAL" clId="{293204E1-D536-488C-806C-90C6C725F262}" dt="2020-07-01T11:03:52.581" v="13936" actId="20577"/>
      <pc:docMkLst>
        <pc:docMk/>
      </pc:docMkLst>
      <pc:sldChg chg="del">
        <pc:chgData name="Mangesh Shelar" userId="12aedadf-b4fa-42c7-b2e2-062a58deada9" providerId="ADAL" clId="{293204E1-D536-488C-806C-90C6C725F262}" dt="2020-06-06T14:21:50.124" v="1471" actId="2696"/>
        <pc:sldMkLst>
          <pc:docMk/>
          <pc:sldMk cId="1867435624" sldId="259"/>
        </pc:sldMkLst>
      </pc:sldChg>
      <pc:sldChg chg="modNotesTx">
        <pc:chgData name="Mangesh Shelar" userId="12aedadf-b4fa-42c7-b2e2-062a58deada9" providerId="ADAL" clId="{293204E1-D536-488C-806C-90C6C725F262}" dt="2020-07-01T10:27:38.778" v="12857" actId="20577"/>
        <pc:sldMkLst>
          <pc:docMk/>
          <pc:sldMk cId="238239231" sldId="263"/>
        </pc:sldMkLst>
      </pc:sldChg>
      <pc:sldChg chg="ord modNotesTx">
        <pc:chgData name="Mangesh Shelar" userId="12aedadf-b4fa-42c7-b2e2-062a58deada9" providerId="ADAL" clId="{293204E1-D536-488C-806C-90C6C725F262}" dt="2020-07-01T10:28:48.569" v="12863" actId="20577"/>
        <pc:sldMkLst>
          <pc:docMk/>
          <pc:sldMk cId="925298021" sldId="265"/>
        </pc:sldMkLst>
      </pc:sldChg>
      <pc:sldChg chg="modAnim modNotesTx">
        <pc:chgData name="Mangesh Shelar" userId="12aedadf-b4fa-42c7-b2e2-062a58deada9" providerId="ADAL" clId="{293204E1-D536-488C-806C-90C6C725F262}" dt="2020-07-01T10:31:01.490" v="12918"/>
        <pc:sldMkLst>
          <pc:docMk/>
          <pc:sldMk cId="375141336" sldId="267"/>
        </pc:sldMkLst>
      </pc:sldChg>
      <pc:sldChg chg="modNotesTx">
        <pc:chgData name="Mangesh Shelar" userId="12aedadf-b4fa-42c7-b2e2-062a58deada9" providerId="ADAL" clId="{293204E1-D536-488C-806C-90C6C725F262}" dt="2020-07-01T06:00:44.933" v="8685" actId="313"/>
        <pc:sldMkLst>
          <pc:docMk/>
          <pc:sldMk cId="1133294232" sldId="268"/>
        </pc:sldMkLst>
      </pc:sldChg>
      <pc:sldChg chg="modAnim modNotesTx">
        <pc:chgData name="Mangesh Shelar" userId="12aedadf-b4fa-42c7-b2e2-062a58deada9" providerId="ADAL" clId="{293204E1-D536-488C-806C-90C6C725F262}" dt="2020-07-01T06:01:51.838" v="8688"/>
        <pc:sldMkLst>
          <pc:docMk/>
          <pc:sldMk cId="3579385822" sldId="269"/>
        </pc:sldMkLst>
      </pc:sldChg>
      <pc:sldChg chg="modSp modAnim modNotesTx">
        <pc:chgData name="Mangesh Shelar" userId="12aedadf-b4fa-42c7-b2e2-062a58deada9" providerId="ADAL" clId="{293204E1-D536-488C-806C-90C6C725F262}" dt="2020-07-01T10:34:13.394" v="12976" actId="20577"/>
        <pc:sldMkLst>
          <pc:docMk/>
          <pc:sldMk cId="1479818365" sldId="270"/>
        </pc:sldMkLst>
        <pc:spChg chg="mod">
          <ac:chgData name="Mangesh Shelar" userId="12aedadf-b4fa-42c7-b2e2-062a58deada9" providerId="ADAL" clId="{293204E1-D536-488C-806C-90C6C725F262}" dt="2020-07-01T06:06:07.609" v="8696" actId="20577"/>
          <ac:spMkLst>
            <pc:docMk/>
            <pc:sldMk cId="1479818365" sldId="270"/>
            <ac:spMk id="41" creationId="{00000000-0000-0000-0000-000000000000}"/>
          </ac:spMkLst>
        </pc:spChg>
      </pc:sldChg>
      <pc:sldChg chg="modNotesTx">
        <pc:chgData name="Mangesh Shelar" userId="12aedadf-b4fa-42c7-b2e2-062a58deada9" providerId="ADAL" clId="{293204E1-D536-488C-806C-90C6C725F262}" dt="2020-06-06T15:07:13.384" v="5694" actId="20577"/>
        <pc:sldMkLst>
          <pc:docMk/>
          <pc:sldMk cId="2769366244" sldId="271"/>
        </pc:sldMkLst>
      </pc:sldChg>
      <pc:sldChg chg="del">
        <pc:chgData name="Mangesh Shelar" userId="12aedadf-b4fa-42c7-b2e2-062a58deada9" providerId="ADAL" clId="{293204E1-D536-488C-806C-90C6C725F262}" dt="2020-06-06T14:29:29.354" v="2020" actId="2696"/>
        <pc:sldMkLst>
          <pc:docMk/>
          <pc:sldMk cId="148882166" sldId="278"/>
        </pc:sldMkLst>
      </pc:sldChg>
      <pc:sldChg chg="delSp modAnim modNotesTx">
        <pc:chgData name="Mangesh Shelar" userId="12aedadf-b4fa-42c7-b2e2-062a58deada9" providerId="ADAL" clId="{293204E1-D536-488C-806C-90C6C725F262}" dt="2020-07-01T10:51:59.155" v="13751" actId="20577"/>
        <pc:sldMkLst>
          <pc:docMk/>
          <pc:sldMk cId="4083480209" sldId="281"/>
        </pc:sldMkLst>
        <pc:spChg chg="del">
          <ac:chgData name="Mangesh Shelar" userId="12aedadf-b4fa-42c7-b2e2-062a58deada9" providerId="ADAL" clId="{293204E1-D536-488C-806C-90C6C725F262}" dt="2020-07-01T06:46:06.401" v="11964" actId="478"/>
          <ac:spMkLst>
            <pc:docMk/>
            <pc:sldMk cId="4083480209" sldId="281"/>
            <ac:spMk id="5" creationId="{00000000-0000-0000-0000-000000000000}"/>
          </ac:spMkLst>
        </pc:spChg>
        <pc:spChg chg="del">
          <ac:chgData name="Mangesh Shelar" userId="12aedadf-b4fa-42c7-b2e2-062a58deada9" providerId="ADAL" clId="{293204E1-D536-488C-806C-90C6C725F262}" dt="2020-07-01T06:46:08.664" v="11965" actId="478"/>
          <ac:spMkLst>
            <pc:docMk/>
            <pc:sldMk cId="4083480209" sldId="281"/>
            <ac:spMk id="6" creationId="{00000000-0000-0000-0000-000000000000}"/>
          </ac:spMkLst>
        </pc:spChg>
        <pc:spChg chg="del">
          <ac:chgData name="Mangesh Shelar" userId="12aedadf-b4fa-42c7-b2e2-062a58deada9" providerId="ADAL" clId="{293204E1-D536-488C-806C-90C6C725F262}" dt="2020-07-01T06:46:11.046" v="11966" actId="478"/>
          <ac:spMkLst>
            <pc:docMk/>
            <pc:sldMk cId="4083480209" sldId="281"/>
            <ac:spMk id="7" creationId="{00000000-0000-0000-0000-000000000000}"/>
          </ac:spMkLst>
        </pc:spChg>
      </pc:sldChg>
      <pc:sldChg chg="modSp ord modAnim modNotesTx">
        <pc:chgData name="Mangesh Shelar" userId="12aedadf-b4fa-42c7-b2e2-062a58deada9" providerId="ADAL" clId="{293204E1-D536-488C-806C-90C6C725F262}" dt="2020-07-01T10:47:15.773" v="13673" actId="20577"/>
        <pc:sldMkLst>
          <pc:docMk/>
          <pc:sldMk cId="0" sldId="296"/>
        </pc:sldMkLst>
        <pc:spChg chg="mod">
          <ac:chgData name="Mangesh Shelar" userId="12aedadf-b4fa-42c7-b2e2-062a58deada9" providerId="ADAL" clId="{293204E1-D536-488C-806C-90C6C725F262}" dt="2020-06-06T17:00:15.822" v="7751" actId="20577"/>
          <ac:spMkLst>
            <pc:docMk/>
            <pc:sldMk cId="0" sldId="296"/>
            <ac:spMk id="10" creationId="{00000000-0000-0000-0000-000000000000}"/>
          </ac:spMkLst>
        </pc:spChg>
        <pc:spChg chg="mod">
          <ac:chgData name="Mangesh Shelar" userId="12aedadf-b4fa-42c7-b2e2-062a58deada9" providerId="ADAL" clId="{293204E1-D536-488C-806C-90C6C725F262}" dt="2020-06-06T16:46:25.137" v="7462" actId="20577"/>
          <ac:spMkLst>
            <pc:docMk/>
            <pc:sldMk cId="0" sldId="296"/>
            <ac:spMk id="11" creationId="{00000000-0000-0000-0000-000000000000}"/>
          </ac:spMkLst>
        </pc:spChg>
        <pc:spChg chg="mod">
          <ac:chgData name="Mangesh Shelar" userId="12aedadf-b4fa-42c7-b2e2-062a58deada9" providerId="ADAL" clId="{293204E1-D536-488C-806C-90C6C725F262}" dt="2020-06-06T16:43:38.738" v="7045" actId="20577"/>
          <ac:spMkLst>
            <pc:docMk/>
            <pc:sldMk cId="0" sldId="296"/>
            <ac:spMk id="13" creationId="{00000000-0000-0000-0000-000000000000}"/>
          </ac:spMkLst>
        </pc:spChg>
        <pc:spChg chg="mod">
          <ac:chgData name="Mangesh Shelar" userId="12aedadf-b4fa-42c7-b2e2-062a58deada9" providerId="ADAL" clId="{293204E1-D536-488C-806C-90C6C725F262}" dt="2020-06-06T17:00:17.699" v="7752" actId="20577"/>
          <ac:spMkLst>
            <pc:docMk/>
            <pc:sldMk cId="0" sldId="296"/>
            <ac:spMk id="31" creationId="{00000000-0000-0000-0000-000000000000}"/>
          </ac:spMkLst>
        </pc:spChg>
        <pc:spChg chg="mod">
          <ac:chgData name="Mangesh Shelar" userId="12aedadf-b4fa-42c7-b2e2-062a58deada9" providerId="ADAL" clId="{293204E1-D536-488C-806C-90C6C725F262}" dt="2020-06-06T16:46:27.483" v="7463" actId="20577"/>
          <ac:spMkLst>
            <pc:docMk/>
            <pc:sldMk cId="0" sldId="296"/>
            <ac:spMk id="32" creationId="{00000000-0000-0000-0000-000000000000}"/>
          </ac:spMkLst>
        </pc:spChg>
        <pc:spChg chg="mod">
          <ac:chgData name="Mangesh Shelar" userId="12aedadf-b4fa-42c7-b2e2-062a58deada9" providerId="ADAL" clId="{293204E1-D536-488C-806C-90C6C725F262}" dt="2020-06-06T17:00:19.730" v="7753" actId="20577"/>
          <ac:spMkLst>
            <pc:docMk/>
            <pc:sldMk cId="0" sldId="296"/>
            <ac:spMk id="35" creationId="{00000000-0000-0000-0000-000000000000}"/>
          </ac:spMkLst>
        </pc:spChg>
        <pc:spChg chg="mod">
          <ac:chgData name="Mangesh Shelar" userId="12aedadf-b4fa-42c7-b2e2-062a58deada9" providerId="ADAL" clId="{293204E1-D536-488C-806C-90C6C725F262}" dt="2020-06-06T16:46:29.947" v="7464" actId="20577"/>
          <ac:spMkLst>
            <pc:docMk/>
            <pc:sldMk cId="0" sldId="296"/>
            <ac:spMk id="36" creationId="{00000000-0000-0000-0000-000000000000}"/>
          </ac:spMkLst>
        </pc:spChg>
        <pc:cxnChg chg="mod">
          <ac:chgData name="Mangesh Shelar" userId="12aedadf-b4fa-42c7-b2e2-062a58deada9" providerId="ADAL" clId="{293204E1-D536-488C-806C-90C6C725F262}" dt="2020-06-06T16:43:26.357" v="7033" actId="14100"/>
          <ac:cxnSpMkLst>
            <pc:docMk/>
            <pc:sldMk cId="0" sldId="296"/>
            <ac:cxnSpMk id="5" creationId="{00000000-0000-0000-0000-000000000000}"/>
          </ac:cxnSpMkLst>
        </pc:cxnChg>
        <pc:cxnChg chg="mod">
          <ac:chgData name="Mangesh Shelar" userId="12aedadf-b4fa-42c7-b2e2-062a58deada9" providerId="ADAL" clId="{293204E1-D536-488C-806C-90C6C725F262}" dt="2020-06-06T16:43:26.357" v="7033" actId="14100"/>
          <ac:cxnSpMkLst>
            <pc:docMk/>
            <pc:sldMk cId="0" sldId="296"/>
            <ac:cxnSpMk id="8" creationId="{00000000-0000-0000-0000-000000000000}"/>
          </ac:cxnSpMkLst>
        </pc:cxnChg>
        <pc:cxnChg chg="mod">
          <ac:chgData name="Mangesh Shelar" userId="12aedadf-b4fa-42c7-b2e2-062a58deada9" providerId="ADAL" clId="{293204E1-D536-488C-806C-90C6C725F262}" dt="2020-06-06T16:43:26.357" v="7033" actId="14100"/>
          <ac:cxnSpMkLst>
            <pc:docMk/>
            <pc:sldMk cId="0" sldId="296"/>
            <ac:cxnSpMk id="9" creationId="{00000000-0000-0000-0000-000000000000}"/>
          </ac:cxnSpMkLst>
        </pc:cxnChg>
      </pc:sldChg>
      <pc:sldChg chg="addSp delSp modSp modNotesTx">
        <pc:chgData name="Mangesh Shelar" userId="12aedadf-b4fa-42c7-b2e2-062a58deada9" providerId="ADAL" clId="{293204E1-D536-488C-806C-90C6C725F262}" dt="2020-07-01T11:03:38.101" v="13912" actId="20577"/>
        <pc:sldMkLst>
          <pc:docMk/>
          <pc:sldMk cId="0" sldId="298"/>
        </pc:sldMkLst>
        <pc:spChg chg="mod">
          <ac:chgData name="Mangesh Shelar" userId="12aedadf-b4fa-42c7-b2e2-062a58deada9" providerId="ADAL" clId="{293204E1-D536-488C-806C-90C6C725F262}" dt="2020-07-01T04:48:58.469" v="8343" actId="20577"/>
          <ac:spMkLst>
            <pc:docMk/>
            <pc:sldMk cId="0" sldId="298"/>
            <ac:spMk id="2" creationId="{00000000-0000-0000-0000-000000000000}"/>
          </ac:spMkLst>
        </pc:spChg>
        <pc:spChg chg="del">
          <ac:chgData name="Mangesh Shelar" userId="12aedadf-b4fa-42c7-b2e2-062a58deada9" providerId="ADAL" clId="{293204E1-D536-488C-806C-90C6C725F262}" dt="2020-06-11T12:33:53.330" v="8202" actId="478"/>
          <ac:spMkLst>
            <pc:docMk/>
            <pc:sldMk cId="0" sldId="298"/>
            <ac:spMk id="4" creationId="{9543CF99-1049-4B95-BD14-DBC13484289E}"/>
          </ac:spMkLst>
        </pc:spChg>
        <pc:spChg chg="add">
          <ac:chgData name="Mangesh Shelar" userId="12aedadf-b4fa-42c7-b2e2-062a58deada9" providerId="ADAL" clId="{293204E1-D536-488C-806C-90C6C725F262}" dt="2020-06-11T12:33:54.204" v="8203"/>
          <ac:spMkLst>
            <pc:docMk/>
            <pc:sldMk cId="0" sldId="298"/>
            <ac:spMk id="5" creationId="{1CDE2D80-02B0-46A6-B8FE-6F1943F366FF}"/>
          </ac:spMkLst>
        </pc:spChg>
      </pc:sldChg>
      <pc:sldChg chg="modNotesTx">
        <pc:chgData name="Mangesh Shelar" userId="12aedadf-b4fa-42c7-b2e2-062a58deada9" providerId="ADAL" clId="{293204E1-D536-488C-806C-90C6C725F262}" dt="2020-07-01T11:03:52.581" v="13936" actId="20577"/>
        <pc:sldMkLst>
          <pc:docMk/>
          <pc:sldMk cId="404926542" sldId="299"/>
        </pc:sldMkLst>
      </pc:sldChg>
      <pc:sldChg chg="modSp modNotesTx">
        <pc:chgData name="Mangesh Shelar" userId="12aedadf-b4fa-42c7-b2e2-062a58deada9" providerId="ADAL" clId="{293204E1-D536-488C-806C-90C6C725F262}" dt="2020-06-06T14:22:29.357" v="1473" actId="20577"/>
        <pc:sldMkLst>
          <pc:docMk/>
          <pc:sldMk cId="815285054" sldId="300"/>
        </pc:sldMkLst>
        <pc:spChg chg="mod">
          <ac:chgData name="Mangesh Shelar" userId="12aedadf-b4fa-42c7-b2e2-062a58deada9" providerId="ADAL" clId="{293204E1-D536-488C-806C-90C6C725F262}" dt="2020-06-06T14:05:00.733" v="537" actId="20577"/>
          <ac:spMkLst>
            <pc:docMk/>
            <pc:sldMk cId="815285054" sldId="300"/>
            <ac:spMk id="14" creationId="{3A4811EB-D6F3-4DA5-8ECD-2D9B0D29A36B}"/>
          </ac:spMkLst>
        </pc:spChg>
      </pc:sldChg>
      <pc:sldChg chg="del modNotesTx">
        <pc:chgData name="Mangesh Shelar" userId="12aedadf-b4fa-42c7-b2e2-062a58deada9" providerId="ADAL" clId="{293204E1-D536-488C-806C-90C6C725F262}" dt="2020-06-06T14:21:06.829" v="1447" actId="2696"/>
        <pc:sldMkLst>
          <pc:docMk/>
          <pc:sldMk cId="2667857578" sldId="301"/>
        </pc:sldMkLst>
      </pc:sldChg>
      <pc:sldChg chg="modNotesTx">
        <pc:chgData name="Mangesh Shelar" userId="12aedadf-b4fa-42c7-b2e2-062a58deada9" providerId="ADAL" clId="{293204E1-D536-488C-806C-90C6C725F262}" dt="2020-07-01T10:29:54.191" v="12917" actId="20577"/>
        <pc:sldMkLst>
          <pc:docMk/>
          <pc:sldMk cId="1048074473" sldId="302"/>
        </pc:sldMkLst>
      </pc:sldChg>
      <pc:sldChg chg="del modNotesTx">
        <pc:chgData name="Mangesh Shelar" userId="12aedadf-b4fa-42c7-b2e2-062a58deada9" providerId="ADAL" clId="{293204E1-D536-488C-806C-90C6C725F262}" dt="2020-06-06T14:42:03.995" v="3432" actId="2696"/>
        <pc:sldMkLst>
          <pc:docMk/>
          <pc:sldMk cId="2387156294" sldId="303"/>
        </pc:sldMkLst>
      </pc:sldChg>
      <pc:sldChg chg="modNotesTx">
        <pc:chgData name="Mangesh Shelar" userId="12aedadf-b4fa-42c7-b2e2-062a58deada9" providerId="ADAL" clId="{293204E1-D536-488C-806C-90C6C725F262}" dt="2020-07-01T10:37:51.100" v="13219" actId="20577"/>
        <pc:sldMkLst>
          <pc:docMk/>
          <pc:sldMk cId="3082981954" sldId="304"/>
        </pc:sldMkLst>
      </pc:sldChg>
      <pc:sldChg chg="addSp modSp modNotesTx">
        <pc:chgData name="Mangesh Shelar" userId="12aedadf-b4fa-42c7-b2e2-062a58deada9" providerId="ADAL" clId="{293204E1-D536-488C-806C-90C6C725F262}" dt="2020-07-01T10:41:47.729" v="13473" actId="20577"/>
        <pc:sldMkLst>
          <pc:docMk/>
          <pc:sldMk cId="2321532993" sldId="305"/>
        </pc:sldMkLst>
        <pc:spChg chg="mod">
          <ac:chgData name="Mangesh Shelar" userId="12aedadf-b4fa-42c7-b2e2-062a58deada9" providerId="ADAL" clId="{293204E1-D536-488C-806C-90C6C725F262}" dt="2020-07-01T06:23:29.659" v="9791" actId="27636"/>
          <ac:spMkLst>
            <pc:docMk/>
            <pc:sldMk cId="2321532993" sldId="305"/>
            <ac:spMk id="3" creationId="{00000000-0000-0000-0000-000000000000}"/>
          </ac:spMkLst>
        </pc:spChg>
        <pc:spChg chg="add mod">
          <ac:chgData name="Mangesh Shelar" userId="12aedadf-b4fa-42c7-b2e2-062a58deada9" providerId="ADAL" clId="{293204E1-D536-488C-806C-90C6C725F262}" dt="2020-07-01T06:23:29.659" v="9790" actId="27636"/>
          <ac:spMkLst>
            <pc:docMk/>
            <pc:sldMk cId="2321532993" sldId="305"/>
            <ac:spMk id="5" creationId="{659E4EA8-4A08-444C-9918-FCC4BD1A2519}"/>
          </ac:spMkLst>
        </pc:spChg>
      </pc:sldChg>
      <pc:sldChg chg="modNotesTx">
        <pc:chgData name="Mangesh Shelar" userId="12aedadf-b4fa-42c7-b2e2-062a58deada9" providerId="ADAL" clId="{293204E1-D536-488C-806C-90C6C725F262}" dt="2020-07-01T10:43:20.416" v="13487" actId="20577"/>
        <pc:sldMkLst>
          <pc:docMk/>
          <pc:sldMk cId="960471973" sldId="306"/>
        </pc:sldMkLst>
      </pc:sldChg>
      <pc:sldChg chg="modSp ord modNotesTx">
        <pc:chgData name="Mangesh Shelar" userId="12aedadf-b4fa-42c7-b2e2-062a58deada9" providerId="ADAL" clId="{293204E1-D536-488C-806C-90C6C725F262}" dt="2020-07-01T10:48:39.046" v="13677" actId="20577"/>
        <pc:sldMkLst>
          <pc:docMk/>
          <pc:sldMk cId="3757276650" sldId="307"/>
        </pc:sldMkLst>
        <pc:spChg chg="mod">
          <ac:chgData name="Mangesh Shelar" userId="12aedadf-b4fa-42c7-b2e2-062a58deada9" providerId="ADAL" clId="{293204E1-D536-488C-806C-90C6C725F262}" dt="2020-06-06T17:01:06.771" v="7780" actId="20577"/>
          <ac:spMkLst>
            <pc:docMk/>
            <pc:sldMk cId="3757276650" sldId="307"/>
            <ac:spMk id="3" creationId="{00000000-0000-0000-0000-000000000000}"/>
          </ac:spMkLst>
        </pc:spChg>
      </pc:sldChg>
      <pc:sldChg chg="modSp modNotesTx">
        <pc:chgData name="Mangesh Shelar" userId="12aedadf-b4fa-42c7-b2e2-062a58deada9" providerId="ADAL" clId="{293204E1-D536-488C-806C-90C6C725F262}" dt="2020-07-01T10:49:25.206" v="13686" actId="20577"/>
        <pc:sldMkLst>
          <pc:docMk/>
          <pc:sldMk cId="1839632184" sldId="308"/>
        </pc:sldMkLst>
        <pc:spChg chg="mod">
          <ac:chgData name="Mangesh Shelar" userId="12aedadf-b4fa-42c7-b2e2-062a58deada9" providerId="ADAL" clId="{293204E1-D536-488C-806C-90C6C725F262}" dt="2020-07-01T06:37:06.500" v="10997" actId="20577"/>
          <ac:spMkLst>
            <pc:docMk/>
            <pc:sldMk cId="1839632184" sldId="308"/>
            <ac:spMk id="3" creationId="{00000000-0000-0000-0000-000000000000}"/>
          </ac:spMkLst>
        </pc:spChg>
      </pc:sldChg>
      <pc:sldChg chg="modSp modNotesTx">
        <pc:chgData name="Mangesh Shelar" userId="12aedadf-b4fa-42c7-b2e2-062a58deada9" providerId="ADAL" clId="{293204E1-D536-488C-806C-90C6C725F262}" dt="2020-07-01T10:50:53.806" v="13741" actId="20577"/>
        <pc:sldMkLst>
          <pc:docMk/>
          <pc:sldMk cId="4216514597" sldId="309"/>
        </pc:sldMkLst>
        <pc:spChg chg="mod">
          <ac:chgData name="Mangesh Shelar" userId="12aedadf-b4fa-42c7-b2e2-062a58deada9" providerId="ADAL" clId="{293204E1-D536-488C-806C-90C6C725F262}" dt="2020-07-01T06:43:25.116" v="11721" actId="20577"/>
          <ac:spMkLst>
            <pc:docMk/>
            <pc:sldMk cId="4216514597" sldId="309"/>
            <ac:spMk id="3" creationId="{00000000-0000-0000-0000-000000000000}"/>
          </ac:spMkLst>
        </pc:spChg>
      </pc:sldChg>
      <pc:sldChg chg="modAnim modNotesTx">
        <pc:chgData name="Mangesh Shelar" userId="12aedadf-b4fa-42c7-b2e2-062a58deada9" providerId="ADAL" clId="{293204E1-D536-488C-806C-90C6C725F262}" dt="2020-07-01T06:49:57.097" v="12533" actId="20577"/>
        <pc:sldMkLst>
          <pc:docMk/>
          <pc:sldMk cId="4254599750" sldId="310"/>
        </pc:sldMkLst>
      </pc:sldChg>
      <pc:sldChg chg="del">
        <pc:chgData name="Mangesh Shelar" userId="12aedadf-b4fa-42c7-b2e2-062a58deada9" providerId="ADAL" clId="{293204E1-D536-488C-806C-90C6C725F262}" dt="2020-06-06T15:07:59.606" v="5695" actId="2696"/>
        <pc:sldMkLst>
          <pc:docMk/>
          <pc:sldMk cId="593561898" sldId="311"/>
        </pc:sldMkLst>
      </pc:sldChg>
      <pc:sldChg chg="addSp delSp modSp add ord modNotesTx">
        <pc:chgData name="Mangesh Shelar" userId="12aedadf-b4fa-42c7-b2e2-062a58deada9" providerId="ADAL" clId="{293204E1-D536-488C-806C-90C6C725F262}" dt="2020-07-01T04:51:42.529" v="8528" actId="20577"/>
        <pc:sldMkLst>
          <pc:docMk/>
          <pc:sldMk cId="3168841419" sldId="312"/>
        </pc:sldMkLst>
        <pc:spChg chg="del">
          <ac:chgData name="Mangesh Shelar" userId="12aedadf-b4fa-42c7-b2e2-062a58deada9" providerId="ADAL" clId="{293204E1-D536-488C-806C-90C6C725F262}" dt="2020-06-06T14:21:29.212" v="1452" actId="478"/>
          <ac:spMkLst>
            <pc:docMk/>
            <pc:sldMk cId="3168841419" sldId="312"/>
            <ac:spMk id="2" creationId="{00000000-0000-0000-0000-000000000000}"/>
          </ac:spMkLst>
        </pc:spChg>
        <pc:spChg chg="del">
          <ac:chgData name="Mangesh Shelar" userId="12aedadf-b4fa-42c7-b2e2-062a58deada9" providerId="ADAL" clId="{293204E1-D536-488C-806C-90C6C725F262}" dt="2020-06-06T14:21:26.824" v="1451" actId="478"/>
          <ac:spMkLst>
            <pc:docMk/>
            <pc:sldMk cId="3168841419" sldId="312"/>
            <ac:spMk id="3" creationId="{00000000-0000-0000-0000-000000000000}"/>
          </ac:spMkLst>
        </pc:spChg>
        <pc:spChg chg="add del mod">
          <ac:chgData name="Mangesh Shelar" userId="12aedadf-b4fa-42c7-b2e2-062a58deada9" providerId="ADAL" clId="{293204E1-D536-488C-806C-90C6C725F262}" dt="2020-06-06T14:21:32.979" v="1453" actId="478"/>
          <ac:spMkLst>
            <pc:docMk/>
            <pc:sldMk cId="3168841419" sldId="312"/>
            <ac:spMk id="6" creationId="{09304F4B-9FB9-46A2-8839-913FFE427D63}"/>
          </ac:spMkLst>
        </pc:spChg>
        <pc:spChg chg="add mod">
          <ac:chgData name="Mangesh Shelar" userId="12aedadf-b4fa-42c7-b2e2-062a58deada9" providerId="ADAL" clId="{293204E1-D536-488C-806C-90C6C725F262}" dt="2020-06-06T14:21:43.817" v="1470" actId="20577"/>
          <ac:spMkLst>
            <pc:docMk/>
            <pc:sldMk cId="3168841419" sldId="312"/>
            <ac:spMk id="8" creationId="{2E66043A-568B-4788-9AB0-11720CCE5BB4}"/>
          </ac:spMkLst>
        </pc:spChg>
        <pc:cxnChg chg="del">
          <ac:chgData name="Mangesh Shelar" userId="12aedadf-b4fa-42c7-b2e2-062a58deada9" providerId="ADAL" clId="{293204E1-D536-488C-806C-90C6C725F262}" dt="2020-06-06T14:21:24.660" v="1450" actId="478"/>
          <ac:cxnSpMkLst>
            <pc:docMk/>
            <pc:sldMk cId="3168841419" sldId="312"/>
            <ac:cxnSpMk id="4" creationId="{63E9A4B9-CC49-4C6A-95DC-FBBF7E29E2FB}"/>
          </ac:cxnSpMkLst>
        </pc:cxnChg>
      </pc:sldChg>
      <pc:sldChg chg="modSp add modNotesTx">
        <pc:chgData name="Mangesh Shelar" userId="12aedadf-b4fa-42c7-b2e2-062a58deada9" providerId="ADAL" clId="{293204E1-D536-488C-806C-90C6C725F262}" dt="2020-07-01T07:19:45.592" v="12695" actId="20577"/>
        <pc:sldMkLst>
          <pc:docMk/>
          <pc:sldMk cId="3873332955" sldId="313"/>
        </pc:sldMkLst>
        <pc:spChg chg="mod">
          <ac:chgData name="Mangesh Shelar" userId="12aedadf-b4fa-42c7-b2e2-062a58deada9" providerId="ADAL" clId="{293204E1-D536-488C-806C-90C6C725F262}" dt="2020-06-06T17:03:40.653" v="7924" actId="20577"/>
          <ac:spMkLst>
            <pc:docMk/>
            <pc:sldMk cId="3873332955" sldId="313"/>
            <ac:spMk id="2" creationId="{00000000-0000-0000-0000-000000000000}"/>
          </ac:spMkLst>
        </pc:spChg>
        <pc:spChg chg="mod">
          <ac:chgData name="Mangesh Shelar" userId="12aedadf-b4fa-42c7-b2e2-062a58deada9" providerId="ADAL" clId="{293204E1-D536-488C-806C-90C6C725F262}" dt="2020-07-01T07:18:59.207" v="12583" actId="313"/>
          <ac:spMkLst>
            <pc:docMk/>
            <pc:sldMk cId="3873332955" sldId="313"/>
            <ac:spMk id="3" creationId="{00000000-0000-0000-0000-000000000000}"/>
          </ac:spMkLst>
        </pc:spChg>
      </pc:sldChg>
      <pc:sldChg chg="modSp del">
        <pc:chgData name="Mangesh Shelar" userId="12aedadf-b4fa-42c7-b2e2-062a58deada9" providerId="ADAL" clId="{293204E1-D536-488C-806C-90C6C725F262}" dt="2020-07-01T04:46:57.842" v="8333" actId="2696"/>
        <pc:sldMkLst>
          <pc:docMk/>
          <pc:sldMk cId="1523801582" sldId="352"/>
        </pc:sldMkLst>
        <pc:graphicFrameChg chg="modGraphic">
          <ac:chgData name="Mangesh Shelar" userId="12aedadf-b4fa-42c7-b2e2-062a58deada9" providerId="ADAL" clId="{293204E1-D536-488C-806C-90C6C725F262}" dt="2020-06-11T12:30:50.533" v="8198" actId="20577"/>
          <ac:graphicFrameMkLst>
            <pc:docMk/>
            <pc:sldMk cId="1523801582" sldId="352"/>
            <ac:graphicFrameMk id="4" creationId="{86AFF57C-EE06-4C86-AB9D-B1FDCE101EE6}"/>
          </ac:graphicFrameMkLst>
        </pc:graphicFrameChg>
      </pc:sldChg>
      <pc:sldChg chg="modNotesTx">
        <pc:chgData name="Mangesh Shelar" userId="12aedadf-b4fa-42c7-b2e2-062a58deada9" providerId="ADAL" clId="{293204E1-D536-488C-806C-90C6C725F262}" dt="2020-07-01T10:58:25.832" v="13766" actId="20577"/>
        <pc:sldMkLst>
          <pc:docMk/>
          <pc:sldMk cId="2824208384" sldId="353"/>
        </pc:sldMkLst>
      </pc:sldChg>
      <pc:sldChg chg="addSp delSp del">
        <pc:chgData name="Mangesh Shelar" userId="12aedadf-b4fa-42c7-b2e2-062a58deada9" providerId="ADAL" clId="{293204E1-D536-488C-806C-90C6C725F262}" dt="2020-07-01T05:06:21.089" v="8554" actId="2696"/>
        <pc:sldMkLst>
          <pc:docMk/>
          <pc:sldMk cId="1591350180" sldId="354"/>
        </pc:sldMkLst>
        <pc:spChg chg="del">
          <ac:chgData name="Mangesh Shelar" userId="12aedadf-b4fa-42c7-b2e2-062a58deada9" providerId="ADAL" clId="{293204E1-D536-488C-806C-90C6C725F262}" dt="2020-06-11T12:31:48.476" v="8200" actId="478"/>
          <ac:spMkLst>
            <pc:docMk/>
            <pc:sldMk cId="1591350180" sldId="354"/>
            <ac:spMk id="3" creationId="{00000000-0000-0000-0000-000000000000}"/>
          </ac:spMkLst>
        </pc:spChg>
        <pc:picChg chg="del">
          <ac:chgData name="Mangesh Shelar" userId="12aedadf-b4fa-42c7-b2e2-062a58deada9" providerId="ADAL" clId="{293204E1-D536-488C-806C-90C6C725F262}" dt="2020-06-11T12:31:44.676" v="8199"/>
          <ac:picMkLst>
            <pc:docMk/>
            <pc:sldMk cId="1591350180" sldId="354"/>
            <ac:picMk id="5" creationId="{00000000-0000-0000-0000-000000000000}"/>
          </ac:picMkLst>
        </pc:picChg>
        <pc:picChg chg="add">
          <ac:chgData name="Mangesh Shelar" userId="12aedadf-b4fa-42c7-b2e2-062a58deada9" providerId="ADAL" clId="{293204E1-D536-488C-806C-90C6C725F262}" dt="2020-06-11T12:31:49.414" v="8201"/>
          <ac:picMkLst>
            <pc:docMk/>
            <pc:sldMk cId="1591350180" sldId="354"/>
            <ac:picMk id="6" creationId="{55CB19BD-AFC6-46AB-B622-834D0481438F}"/>
          </ac:picMkLst>
        </pc:picChg>
      </pc:sldChg>
      <pc:sldChg chg="addSp delSp modSp add mod ord setBg modNotesTx">
        <pc:chgData name="Mangesh Shelar" userId="12aedadf-b4fa-42c7-b2e2-062a58deada9" providerId="ADAL" clId="{293204E1-D536-488C-806C-90C6C725F262}" dt="2020-07-01T10:26:34.685" v="12851" actId="20577"/>
        <pc:sldMkLst>
          <pc:docMk/>
          <pc:sldMk cId="1181687485" sldId="355"/>
        </pc:sldMkLst>
        <pc:spChg chg="mod">
          <ac:chgData name="Mangesh Shelar" userId="12aedadf-b4fa-42c7-b2e2-062a58deada9" providerId="ADAL" clId="{293204E1-D536-488C-806C-90C6C725F262}" dt="2020-07-01T04:39:11.922" v="8254" actId="26606"/>
          <ac:spMkLst>
            <pc:docMk/>
            <pc:sldMk cId="1181687485" sldId="355"/>
            <ac:spMk id="2" creationId="{797DB81A-57E8-4EF4-9A09-451C41E0FAE8}"/>
          </ac:spMkLst>
        </pc:spChg>
        <pc:spChg chg="mod ord">
          <ac:chgData name="Mangesh Shelar" userId="12aedadf-b4fa-42c7-b2e2-062a58deada9" providerId="ADAL" clId="{293204E1-D536-488C-806C-90C6C725F262}" dt="2020-07-01T09:53:19.600" v="12811" actId="20577"/>
          <ac:spMkLst>
            <pc:docMk/>
            <pc:sldMk cId="1181687485" sldId="355"/>
            <ac:spMk id="3" creationId="{9D3C4A53-D97A-4193-8731-00A27E1C4B9A}"/>
          </ac:spMkLst>
        </pc:spChg>
        <pc:spChg chg="add del mod">
          <ac:chgData name="Mangesh Shelar" userId="12aedadf-b4fa-42c7-b2e2-062a58deada9" providerId="ADAL" clId="{293204E1-D536-488C-806C-90C6C725F262}" dt="2020-07-01T04:36:47.002" v="8229"/>
          <ac:spMkLst>
            <pc:docMk/>
            <pc:sldMk cId="1181687485" sldId="355"/>
            <ac:spMk id="4" creationId="{3DB5BB22-8E35-4D0B-BABF-1B69AE8E0516}"/>
          </ac:spMkLst>
        </pc:spChg>
        <pc:spChg chg="add del mod">
          <ac:chgData name="Mangesh Shelar" userId="12aedadf-b4fa-42c7-b2e2-062a58deada9" providerId="ADAL" clId="{293204E1-D536-488C-806C-90C6C725F262}" dt="2020-07-01T09:46:02.755" v="12768" actId="478"/>
          <ac:spMkLst>
            <pc:docMk/>
            <pc:sldMk cId="1181687485" sldId="355"/>
            <ac:spMk id="8" creationId="{3E01FBB9-02B0-4FC4-B32E-A2F7E4A322F1}"/>
          </ac:spMkLst>
        </pc:spChg>
        <pc:spChg chg="add del">
          <ac:chgData name="Mangesh Shelar" userId="12aedadf-b4fa-42c7-b2e2-062a58deada9" providerId="ADAL" clId="{293204E1-D536-488C-806C-90C6C725F262}" dt="2020-07-01T04:38:35.647" v="8252" actId="26606"/>
          <ac:spMkLst>
            <pc:docMk/>
            <pc:sldMk cId="1181687485" sldId="355"/>
            <ac:spMk id="10" creationId="{F56F5174-31D9-4DBB-AAB7-A1FD7BDB1352}"/>
          </ac:spMkLst>
        </pc:spChg>
        <pc:spChg chg="add del">
          <ac:chgData name="Mangesh Shelar" userId="12aedadf-b4fa-42c7-b2e2-062a58deada9" providerId="ADAL" clId="{293204E1-D536-488C-806C-90C6C725F262}" dt="2020-07-01T04:37:33.775" v="8237" actId="26606"/>
          <ac:spMkLst>
            <pc:docMk/>
            <pc:sldMk cId="1181687485" sldId="355"/>
            <ac:spMk id="12" creationId="{79477870-C64A-4E35-8F2F-05B7114F3C74}"/>
          </ac:spMkLst>
        </pc:spChg>
        <pc:spChg chg="add del">
          <ac:chgData name="Mangesh Shelar" userId="12aedadf-b4fa-42c7-b2e2-062a58deada9" providerId="ADAL" clId="{293204E1-D536-488C-806C-90C6C725F262}" dt="2020-07-01T04:38:35.647" v="8252" actId="26606"/>
          <ac:spMkLst>
            <pc:docMk/>
            <pc:sldMk cId="1181687485" sldId="355"/>
            <ac:spMk id="13" creationId="{F9A95BEE-6BB1-4A28-A8E6-A34B2E42EF87}"/>
          </ac:spMkLst>
        </pc:spChg>
        <pc:spChg chg="add del">
          <ac:chgData name="Mangesh Shelar" userId="12aedadf-b4fa-42c7-b2e2-062a58deada9" providerId="ADAL" clId="{293204E1-D536-488C-806C-90C6C725F262}" dt="2020-07-01T04:37:33.775" v="8237" actId="26606"/>
          <ac:spMkLst>
            <pc:docMk/>
            <pc:sldMk cId="1181687485" sldId="355"/>
            <ac:spMk id="14" creationId="{8AEA628B-C8FF-4D0B-B111-F101F580B15D}"/>
          </ac:spMkLst>
        </pc:spChg>
        <pc:spChg chg="add del">
          <ac:chgData name="Mangesh Shelar" userId="12aedadf-b4fa-42c7-b2e2-062a58deada9" providerId="ADAL" clId="{293204E1-D536-488C-806C-90C6C725F262}" dt="2020-07-01T04:37:33.775" v="8237" actId="26606"/>
          <ac:spMkLst>
            <pc:docMk/>
            <pc:sldMk cId="1181687485" sldId="355"/>
            <ac:spMk id="16" creationId="{42663BD0-064C-40FC-A331-F49FCA9536AA}"/>
          </ac:spMkLst>
        </pc:spChg>
        <pc:picChg chg="add del">
          <ac:chgData name="Mangesh Shelar" userId="12aedadf-b4fa-42c7-b2e2-062a58deada9" providerId="ADAL" clId="{293204E1-D536-488C-806C-90C6C725F262}" dt="2020-07-01T04:37:02.005" v="8231" actId="478"/>
          <ac:picMkLst>
            <pc:docMk/>
            <pc:sldMk cId="1181687485" sldId="355"/>
            <ac:picMk id="5" creationId="{4BCAA505-F79E-429A-80C1-E5F6A84D8AD1}"/>
          </ac:picMkLst>
        </pc:picChg>
        <pc:picChg chg="add mod ord modCrop">
          <ac:chgData name="Mangesh Shelar" userId="12aedadf-b4fa-42c7-b2e2-062a58deada9" providerId="ADAL" clId="{293204E1-D536-488C-806C-90C6C725F262}" dt="2020-07-01T10:01:58.540" v="12813" actId="1076"/>
          <ac:picMkLst>
            <pc:docMk/>
            <pc:sldMk cId="1181687485" sldId="355"/>
            <ac:picMk id="7" creationId="{C1383875-DD0E-4410-9BE2-D7E418300FB1}"/>
          </ac:picMkLst>
        </pc:picChg>
        <pc:picChg chg="add del">
          <ac:chgData name="Mangesh Shelar" userId="12aedadf-b4fa-42c7-b2e2-062a58deada9" providerId="ADAL" clId="{293204E1-D536-488C-806C-90C6C725F262}" dt="2020-07-01T04:38:28.292" v="8250" actId="26606"/>
          <ac:picMkLst>
            <pc:docMk/>
            <pc:sldMk cId="1181687485" sldId="355"/>
            <ac:picMk id="9" creationId="{54DDEBDD-D8BD-41A6-8A0D-B00E3768B0F9}"/>
          </ac:picMkLst>
        </pc:picChg>
        <pc:picChg chg="add del">
          <ac:chgData name="Mangesh Shelar" userId="12aedadf-b4fa-42c7-b2e2-062a58deada9" providerId="ADAL" clId="{293204E1-D536-488C-806C-90C6C725F262}" dt="2020-07-01T04:38:35.647" v="8252" actId="26606"/>
          <ac:picMkLst>
            <pc:docMk/>
            <pc:sldMk cId="1181687485" sldId="355"/>
            <ac:picMk id="11" creationId="{AE113210-7872-481A-ADE6-3A05CCAF5EB2}"/>
          </ac:picMkLst>
        </pc:picChg>
        <pc:picChg chg="add del">
          <ac:chgData name="Mangesh Shelar" userId="12aedadf-b4fa-42c7-b2e2-062a58deada9" providerId="ADAL" clId="{293204E1-D536-488C-806C-90C6C725F262}" dt="2020-07-01T04:39:11.922" v="8254" actId="26606"/>
          <ac:picMkLst>
            <pc:docMk/>
            <pc:sldMk cId="1181687485" sldId="355"/>
            <ac:picMk id="15" creationId="{19AE98B8-B73A-4724-B639-017087F9239F}"/>
          </ac:picMkLst>
        </pc:picChg>
      </pc:sldChg>
      <pc:sldChg chg="addSp add del">
        <pc:chgData name="Mangesh Shelar" userId="12aedadf-b4fa-42c7-b2e2-062a58deada9" providerId="ADAL" clId="{293204E1-D536-488C-806C-90C6C725F262}" dt="2020-07-01T04:33:27.607" v="8206" actId="2696"/>
        <pc:sldMkLst>
          <pc:docMk/>
          <pc:sldMk cId="3789561589" sldId="355"/>
        </pc:sldMkLst>
        <pc:spChg chg="add">
          <ac:chgData name="Mangesh Shelar" userId="12aedadf-b4fa-42c7-b2e2-062a58deada9" providerId="ADAL" clId="{293204E1-D536-488C-806C-90C6C725F262}" dt="2020-07-01T04:33:22.722" v="8205"/>
          <ac:spMkLst>
            <pc:docMk/>
            <pc:sldMk cId="3789561589" sldId="355"/>
            <ac:spMk id="4" creationId="{790C4B39-2B2C-4F01-81BA-A07CAAD201AF}"/>
          </ac:spMkLst>
        </pc:spChg>
      </pc:sldChg>
      <pc:sldChg chg="modNotesTx">
        <pc:chgData name="Mangesh Shelar" userId="12aedadf-b4fa-42c7-b2e2-062a58deada9" providerId="ADAL" clId="{293204E1-D536-488C-806C-90C6C725F262}" dt="2020-07-01T07:03:39.478" v="12537" actId="20577"/>
        <pc:sldMkLst>
          <pc:docMk/>
          <pc:sldMk cId="4049783113" sldId="356"/>
        </pc:sldMkLst>
      </pc:sldChg>
      <pc:sldMasterChg chg="delSldLayout">
        <pc:chgData name="Mangesh Shelar" userId="12aedadf-b4fa-42c7-b2e2-062a58deada9" providerId="ADAL" clId="{293204E1-D536-488C-806C-90C6C725F262}" dt="2020-07-01T04:46:57.844" v="8334" actId="2696"/>
        <pc:sldMasterMkLst>
          <pc:docMk/>
          <pc:sldMasterMk cId="1642283459" sldId="2147483780"/>
        </pc:sldMasterMkLst>
        <pc:sldLayoutChg chg="del">
          <pc:chgData name="Mangesh Shelar" userId="12aedadf-b4fa-42c7-b2e2-062a58deada9" providerId="ADAL" clId="{293204E1-D536-488C-806C-90C6C725F262}" dt="2020-07-01T04:46:57.844" v="8334" actId="2696"/>
          <pc:sldLayoutMkLst>
            <pc:docMk/>
            <pc:sldMasterMk cId="1642283459" sldId="2147483780"/>
            <pc:sldLayoutMk cId="1145588172" sldId="2147483788"/>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0B8618-538B-45FB-9BFC-B7A6D2811B3B}" type="datetimeFigureOut">
              <a:rPr lang="en-US" smtClean="0"/>
              <a:t>7/1/2020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96AAEE-6326-44DE-A5FC-06A990474E73}" type="slidenum">
              <a:rPr lang="en-US" smtClean="0"/>
              <a:t>‹#›</a:t>
            </a:fld>
            <a:endParaRPr lang="en-US"/>
          </a:p>
        </p:txBody>
      </p:sp>
    </p:spTree>
    <p:extLst>
      <p:ext uri="{BB962C8B-B14F-4D97-AF65-F5344CB8AC3E}">
        <p14:creationId xmlns:p14="http://schemas.microsoft.com/office/powerpoint/2010/main" val="2400627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inside.bentley.com/sites/bsw-community/ECFramework/Shared%20Documents/ECF%20Public%20API/topaz/html/4646f8b0-e8a3-4ae9-86d6-b1a3058efa4a.htm"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Hello everyone! Today, we will learn about ECFramework core concepts.</a:t>
            </a:r>
          </a:p>
        </p:txBody>
      </p:sp>
      <p:sp>
        <p:nvSpPr>
          <p:cNvPr id="4" name="Slide Number Placeholder 3"/>
          <p:cNvSpPr>
            <a:spLocks noGrp="1"/>
          </p:cNvSpPr>
          <p:nvPr>
            <p:ph type="sldNum" sz="quarter" idx="5"/>
          </p:nvPr>
        </p:nvSpPr>
        <p:spPr/>
        <p:txBody>
          <a:bodyPr/>
          <a:lstStyle/>
          <a:p>
            <a:fld id="{7796AAEE-6326-44DE-A5FC-06A990474E73}" type="slidenum">
              <a:rPr lang="en-US" smtClean="0"/>
              <a:t>1</a:t>
            </a:fld>
            <a:endParaRPr lang="en-US"/>
          </a:p>
        </p:txBody>
      </p:sp>
    </p:spTree>
    <p:extLst>
      <p:ext uri="{BB962C8B-B14F-4D97-AF65-F5344CB8AC3E}">
        <p14:creationId xmlns:p14="http://schemas.microsoft.com/office/powerpoint/2010/main" val="40573001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Let’s have a closer look for </a:t>
            </a:r>
            <a:r>
              <a:rPr lang="en-US" err="1"/>
              <a:t>ECCustomAttribute</a:t>
            </a:r>
            <a:r>
              <a:rPr lang="en-US"/>
              <a:t>. They are used to define custom metadata for ECSchema, ECClass or ECProperty.</a:t>
            </a:r>
          </a:p>
          <a:p>
            <a:r>
              <a:rPr lang="en-US"/>
              <a:t>These are patterned based on .NET custom attributes.</a:t>
            </a:r>
          </a:p>
        </p:txBody>
      </p:sp>
      <p:sp>
        <p:nvSpPr>
          <p:cNvPr id="4" name="Slide Number Placeholder 3"/>
          <p:cNvSpPr>
            <a:spLocks noGrp="1"/>
          </p:cNvSpPr>
          <p:nvPr>
            <p:ph type="sldNum" sz="quarter" idx="5"/>
          </p:nvPr>
        </p:nvSpPr>
        <p:spPr/>
        <p:txBody>
          <a:bodyPr/>
          <a:lstStyle/>
          <a:p>
            <a:fld id="{7796AAEE-6326-44DE-A5FC-06A990474E73}" type="slidenum">
              <a:rPr lang="en-US" smtClean="0"/>
              <a:t>10</a:t>
            </a:fld>
            <a:endParaRPr lang="en-US"/>
          </a:p>
        </p:txBody>
      </p:sp>
    </p:spTree>
    <p:extLst>
      <p:ext uri="{BB962C8B-B14F-4D97-AF65-F5344CB8AC3E}">
        <p14:creationId xmlns:p14="http://schemas.microsoft.com/office/powerpoint/2010/main" val="9670581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 in .NET you define custom attribute class by deriving </a:t>
            </a:r>
            <a:r>
              <a:rPr lang="en-US" err="1"/>
              <a:t>System.Attribute</a:t>
            </a:r>
            <a:r>
              <a:rPr lang="en-US"/>
              <a:t> then you can use it to extend your class, properties, methods etc.</a:t>
            </a:r>
          </a:p>
          <a:p>
            <a:endParaRPr lang="en-US"/>
          </a:p>
        </p:txBody>
      </p:sp>
      <p:sp>
        <p:nvSpPr>
          <p:cNvPr id="4" name="Slide Number Placeholder 3"/>
          <p:cNvSpPr>
            <a:spLocks noGrp="1"/>
          </p:cNvSpPr>
          <p:nvPr>
            <p:ph type="sldNum" sz="quarter" idx="5"/>
          </p:nvPr>
        </p:nvSpPr>
        <p:spPr/>
        <p:txBody>
          <a:bodyPr/>
          <a:lstStyle/>
          <a:p>
            <a:fld id="{7796AAEE-6326-44DE-A5FC-06A990474E73}" type="slidenum">
              <a:rPr lang="en-US" smtClean="0"/>
              <a:t>11</a:t>
            </a:fld>
            <a:endParaRPr lang="en-US"/>
          </a:p>
        </p:txBody>
      </p:sp>
    </p:spTree>
    <p:extLst>
      <p:ext uri="{BB962C8B-B14F-4D97-AF65-F5344CB8AC3E}">
        <p14:creationId xmlns:p14="http://schemas.microsoft.com/office/powerpoint/2010/main" val="36768193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Similarly, for EC, you need to define our regular ECClass. Set </a:t>
            </a:r>
            <a:r>
              <a:rPr lang="en-US" err="1"/>
              <a:t>IsCustomAttribute</a:t>
            </a:r>
            <a:r>
              <a:rPr lang="en-US"/>
              <a:t>=True.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Here is an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We will define new ECClass: Units. Mark </a:t>
            </a:r>
            <a:r>
              <a:rPr lang="en-US" err="1"/>
              <a:t>IsCustomAttribute</a:t>
            </a:r>
            <a:r>
              <a:rPr lang="en-US"/>
              <a:t>=true. Have a property </a:t>
            </a:r>
            <a:r>
              <a:rPr lang="en-US" err="1"/>
              <a:t>UnitName</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Now take our Pump ECClass.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Attach </a:t>
            </a:r>
            <a:r>
              <a:rPr lang="en-US" err="1"/>
              <a:t>UnitClass</a:t>
            </a:r>
            <a:r>
              <a:rPr lang="en-US"/>
              <a:t> to </a:t>
            </a:r>
            <a:r>
              <a:rPr lang="en-US" err="1"/>
              <a:t>PressureDrop</a:t>
            </a:r>
            <a:r>
              <a:rPr lang="en-US"/>
              <a:t> property, set </a:t>
            </a:r>
            <a:r>
              <a:rPr lang="en-US" err="1"/>
              <a:t>UnitName</a:t>
            </a:r>
            <a:r>
              <a:rPr lang="en-US"/>
              <a:t> = PSI</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Attach </a:t>
            </a:r>
            <a:r>
              <a:rPr lang="en-US" err="1"/>
              <a:t>UnitClass</a:t>
            </a:r>
            <a:r>
              <a:rPr lang="en-US"/>
              <a:t> to </a:t>
            </a:r>
            <a:r>
              <a:rPr lang="en-US" err="1"/>
              <a:t>FlowRate</a:t>
            </a:r>
            <a:r>
              <a:rPr lang="en-US"/>
              <a:t> property, set </a:t>
            </a:r>
            <a:r>
              <a:rPr lang="en-US" err="1"/>
              <a:t>UnitName</a:t>
            </a:r>
            <a:r>
              <a:rPr lang="en-US"/>
              <a:t> = GPM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Now, when we have ECInstance of Pump, we should see </a:t>
            </a:r>
            <a:r>
              <a:rPr lang="en-US" err="1"/>
              <a:t>pressureDrop</a:t>
            </a:r>
            <a:r>
              <a:rPr lang="en-US"/>
              <a:t> value with unit like 4.5 PSI, same with </a:t>
            </a:r>
            <a:r>
              <a:rPr lang="en-US" err="1"/>
              <a:t>FlowRate</a:t>
            </a:r>
            <a:r>
              <a:rPr lang="en-US"/>
              <a:t> property.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These custom attribute definition and application, is confined to ECSchema. And, type converters or some other code needed to comprehend custom attributes and manipulate </a:t>
            </a:r>
            <a:r>
              <a:rPr lang="en-US" err="1"/>
              <a:t>ECPropertyValue</a:t>
            </a:r>
            <a:r>
              <a:rPr lang="en-US"/>
              <a:t> or </a:t>
            </a:r>
            <a:r>
              <a:rPr lang="en-US" err="1"/>
              <a:t>ECInstances</a:t>
            </a:r>
            <a:r>
              <a:rPr lang="en-US"/>
              <a:t> accordingly.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5"/>
          </p:nvPr>
        </p:nvSpPr>
        <p:spPr/>
        <p:txBody>
          <a:bodyPr/>
          <a:lstStyle/>
          <a:p>
            <a:fld id="{7796AAEE-6326-44DE-A5FC-06A990474E73}" type="slidenum">
              <a:rPr lang="en-US" smtClean="0"/>
              <a:t>12</a:t>
            </a:fld>
            <a:endParaRPr lang="en-US"/>
          </a:p>
        </p:txBody>
      </p:sp>
    </p:spTree>
    <p:extLst>
      <p:ext uri="{BB962C8B-B14F-4D97-AF65-F5344CB8AC3E}">
        <p14:creationId xmlns:p14="http://schemas.microsoft.com/office/powerpoint/2010/main" val="32854476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After extending property, our schema ECXML will look like this. Unit specification custom attribute class instance is wrapped under </a:t>
            </a:r>
            <a:r>
              <a:rPr lang="en-US" err="1"/>
              <a:t>ECCustomAttributes</a:t>
            </a:r>
            <a:r>
              <a:rPr lang="en-US"/>
              <a:t> tag.</a:t>
            </a:r>
          </a:p>
        </p:txBody>
      </p:sp>
      <p:sp>
        <p:nvSpPr>
          <p:cNvPr id="4" name="Slide Number Placeholder 3"/>
          <p:cNvSpPr>
            <a:spLocks noGrp="1"/>
          </p:cNvSpPr>
          <p:nvPr>
            <p:ph type="sldNum" sz="quarter" idx="5"/>
          </p:nvPr>
        </p:nvSpPr>
        <p:spPr/>
        <p:txBody>
          <a:bodyPr/>
          <a:lstStyle/>
          <a:p>
            <a:fld id="{7796AAEE-6326-44DE-A5FC-06A990474E73}" type="slidenum">
              <a:rPr lang="en-US" smtClean="0"/>
              <a:t>13</a:t>
            </a:fld>
            <a:endParaRPr lang="en-US"/>
          </a:p>
        </p:txBody>
      </p:sp>
    </p:spTree>
    <p:extLst>
      <p:ext uri="{BB962C8B-B14F-4D97-AF65-F5344CB8AC3E}">
        <p14:creationId xmlns:p14="http://schemas.microsoft.com/office/powerpoint/2010/main" val="10861687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Here are standard list of custom attributes EC offers.</a:t>
            </a:r>
          </a:p>
          <a:p>
            <a:pPr>
              <a:buNone/>
            </a:pPr>
            <a:r>
              <a:rPr lang="en-US" err="1"/>
              <a:t>UnitSpecification</a:t>
            </a:r>
            <a:r>
              <a:rPr lang="en-US"/>
              <a:t> – for defining units for numeric properties</a:t>
            </a:r>
          </a:p>
          <a:p>
            <a:pPr>
              <a:buNone/>
            </a:pPr>
            <a:r>
              <a:rPr lang="en-US" err="1"/>
              <a:t>CalculatedECPropertySpecification</a:t>
            </a:r>
            <a:r>
              <a:rPr lang="en-US"/>
              <a:t> – for Calculated Properties</a:t>
            </a:r>
          </a:p>
          <a:p>
            <a:pPr>
              <a:buNone/>
            </a:pPr>
            <a:r>
              <a:rPr lang="en-US" err="1"/>
              <a:t>BusinessKeySpecification</a:t>
            </a:r>
            <a:r>
              <a:rPr lang="en-US"/>
              <a:t> – for business key property</a:t>
            </a:r>
          </a:p>
          <a:p>
            <a:pPr>
              <a:buNone/>
            </a:pPr>
            <a:r>
              <a:rPr lang="en-US" err="1"/>
              <a:t>InstanceLabelSpecification</a:t>
            </a:r>
            <a:r>
              <a:rPr lang="en-US"/>
              <a:t> – for instance label in UI</a:t>
            </a:r>
          </a:p>
          <a:p>
            <a:pPr>
              <a:buNone/>
            </a:pPr>
            <a:r>
              <a:rPr lang="en-US"/>
              <a:t>Display metadata – for Categorizing EC properties and sorting in Property Pane UI.</a:t>
            </a:r>
            <a:endParaRPr lang="en-US">
              <a:cs typeface="Arial"/>
            </a:endParaRPr>
          </a:p>
          <a:p>
            <a:pPr>
              <a:buNone/>
            </a:pPr>
            <a:r>
              <a:rPr lang="en-US"/>
              <a:t>Mapping to other systems (e.g. a database table)</a:t>
            </a:r>
            <a:endParaRPr lang="en-US">
              <a:cs typeface="Arial"/>
            </a:endParaRPr>
          </a:p>
          <a:p>
            <a:endParaRPr lang="en-US"/>
          </a:p>
        </p:txBody>
      </p:sp>
      <p:sp>
        <p:nvSpPr>
          <p:cNvPr id="4" name="Slide Number Placeholder 3"/>
          <p:cNvSpPr>
            <a:spLocks noGrp="1"/>
          </p:cNvSpPr>
          <p:nvPr>
            <p:ph type="sldNum" sz="quarter" idx="5"/>
          </p:nvPr>
        </p:nvSpPr>
        <p:spPr/>
        <p:txBody>
          <a:bodyPr/>
          <a:lstStyle/>
          <a:p>
            <a:fld id="{7796AAEE-6326-44DE-A5FC-06A990474E73}" type="slidenum">
              <a:rPr lang="en-US" smtClean="0"/>
              <a:t>14</a:t>
            </a:fld>
            <a:endParaRPr lang="en-US"/>
          </a:p>
        </p:txBody>
      </p:sp>
    </p:spTree>
    <p:extLst>
      <p:ext uri="{BB962C8B-B14F-4D97-AF65-F5344CB8AC3E}">
        <p14:creationId xmlns:p14="http://schemas.microsoft.com/office/powerpoint/2010/main" val="34603096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ECRelationship</a:t>
            </a:r>
            <a:r>
              <a:rPr lang="en-US"/>
              <a:t> is special type of ECClass who links two </a:t>
            </a:r>
            <a:r>
              <a:rPr lang="en-US" err="1"/>
              <a:t>ECInstances</a:t>
            </a:r>
            <a:r>
              <a:rPr lang="en-US"/>
              <a:t>. It matches the way the database links two tables.</a:t>
            </a:r>
          </a:p>
          <a:p>
            <a:r>
              <a:rPr lang="en-US" err="1"/>
              <a:t>ECRelationship</a:t>
            </a:r>
            <a:r>
              <a:rPr lang="en-US"/>
              <a:t> class has following attributes:</a:t>
            </a:r>
          </a:p>
          <a:p>
            <a:r>
              <a:rPr lang="en-US"/>
              <a:t>Strength -&gt; has three values. Referencing: whether source instance refers to target. Holding: whether source instance holds target instance. Embedding: whether source instance embeds target instance.</a:t>
            </a:r>
          </a:p>
          <a:p>
            <a:r>
              <a:rPr lang="en-US"/>
              <a:t>Source and target constraint: has following attributes</a:t>
            </a:r>
          </a:p>
          <a:p>
            <a:r>
              <a:rPr lang="en-US"/>
              <a:t>        cardinality: we will talk about this in coming slides.</a:t>
            </a:r>
          </a:p>
          <a:p>
            <a:r>
              <a:rPr lang="en-US"/>
              <a:t>        </a:t>
            </a:r>
            <a:r>
              <a:rPr lang="en-US" err="1"/>
              <a:t>RoleLable</a:t>
            </a:r>
            <a:r>
              <a:rPr lang="en-US"/>
              <a:t>: Describes role of constraint</a:t>
            </a:r>
          </a:p>
          <a:p>
            <a:r>
              <a:rPr lang="en-US"/>
              <a:t>        Polymorphic: whether constraint class is polymorphic or not.</a:t>
            </a:r>
          </a:p>
          <a:p>
            <a:r>
              <a:rPr lang="en-US"/>
              <a:t>        &amp; Constrain Class.</a:t>
            </a:r>
          </a:p>
          <a:p>
            <a:endParaRPr lang="en-US"/>
          </a:p>
          <a:p>
            <a:r>
              <a:rPr lang="en-US"/>
              <a:t>Here we have example relationship, </a:t>
            </a:r>
            <a:r>
              <a:rPr lang="en-US" sz="1200" err="1">
                <a:solidFill>
                  <a:srgbClr val="0000FF"/>
                </a:solidFill>
                <a:latin typeface="Consolas" panose="020B0609020204030204" pitchFamily="49" charset="0"/>
              </a:rPr>
              <a:t>WidgetHasGadgets</a:t>
            </a:r>
            <a:r>
              <a:rPr lang="en-US" sz="1200">
                <a:solidFill>
                  <a:srgbClr val="0000FF"/>
                </a:solidFill>
                <a:latin typeface="Consolas" panose="020B0609020204030204" pitchFamily="49" charset="0"/>
              </a:rPr>
              <a:t>. Where Source constraint class is Widget and Target constraint class is Gadget.</a:t>
            </a:r>
          </a:p>
          <a:p>
            <a:r>
              <a:rPr lang="en-US" sz="1200">
                <a:solidFill>
                  <a:srgbClr val="0000FF"/>
                </a:solidFill>
                <a:latin typeface="Consolas" panose="020B0609020204030204" pitchFamily="49" charset="0"/>
              </a:rPr>
              <a:t>Cardinality of our relationship is 1 to Many.</a:t>
            </a:r>
            <a:endParaRPr lang="en-US"/>
          </a:p>
          <a:p>
            <a:endParaRPr lang="en-US"/>
          </a:p>
        </p:txBody>
      </p:sp>
      <p:sp>
        <p:nvSpPr>
          <p:cNvPr id="4" name="Slide Number Placeholder 3"/>
          <p:cNvSpPr>
            <a:spLocks noGrp="1"/>
          </p:cNvSpPr>
          <p:nvPr>
            <p:ph type="sldNum" sz="quarter" idx="5"/>
          </p:nvPr>
        </p:nvSpPr>
        <p:spPr/>
        <p:txBody>
          <a:bodyPr/>
          <a:lstStyle/>
          <a:p>
            <a:fld id="{7796AAEE-6326-44DE-A5FC-06A990474E73}" type="slidenum">
              <a:rPr lang="en-US" smtClean="0"/>
              <a:t>15</a:t>
            </a:fld>
            <a:endParaRPr lang="en-US"/>
          </a:p>
        </p:txBody>
      </p:sp>
    </p:spTree>
    <p:extLst>
      <p:ext uri="{BB962C8B-B14F-4D97-AF65-F5344CB8AC3E}">
        <p14:creationId xmlns:p14="http://schemas.microsoft.com/office/powerpoint/2010/main" val="34488154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t>Cardinality shows, in what number source and target instances relates to each other. There are four type of cardinality values. </a:t>
            </a:r>
            <a:r>
              <a:rPr lang="en-US" err="1"/>
              <a:t>OneOne</a:t>
            </a:r>
            <a:r>
              <a:rPr lang="en-US"/>
              <a:t> </a:t>
            </a:r>
            <a:r>
              <a:rPr lang="en-US" err="1"/>
              <a:t>ZeroOne</a:t>
            </a:r>
            <a:r>
              <a:rPr lang="en-US"/>
              <a:t>, </a:t>
            </a:r>
            <a:r>
              <a:rPr lang="en-US" err="1"/>
              <a:t>ZeroMany</a:t>
            </a:r>
            <a:r>
              <a:rPr lang="en-US"/>
              <a:t>, </a:t>
            </a:r>
            <a:r>
              <a:rPr lang="en-US" err="1"/>
              <a:t>OneMany</a:t>
            </a:r>
            <a:endParaRPr lang="en-US"/>
          </a:p>
          <a:p>
            <a:endParaRPr lang="en-US"/>
          </a:p>
          <a:p>
            <a:r>
              <a:rPr lang="en-US"/>
              <a:t>Cardinality refers to one end of relationship.</a:t>
            </a:r>
          </a:p>
          <a:p>
            <a:r>
              <a:rPr lang="en-US"/>
              <a:t>So, one-to-one relationship will have, source cardinality as (1,1) and target cardinality as (1,1)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And, one-to-many relationship will have, source cardinality as (1,1) and target cardinality as (1,n) or (0,n)</a:t>
            </a:r>
          </a:p>
          <a:p>
            <a:endParaRPr lang="en-US"/>
          </a:p>
          <a:p>
            <a:endParaRPr lang="en-US"/>
          </a:p>
          <a:p>
            <a:endParaRPr lang="en-US"/>
          </a:p>
        </p:txBody>
      </p:sp>
      <p:sp>
        <p:nvSpPr>
          <p:cNvPr id="4" name="Slide Number Placeholder 3"/>
          <p:cNvSpPr>
            <a:spLocks noGrp="1"/>
          </p:cNvSpPr>
          <p:nvPr>
            <p:ph type="sldNum" sz="quarter" idx="5"/>
          </p:nvPr>
        </p:nvSpPr>
        <p:spPr/>
        <p:txBody>
          <a:bodyPr/>
          <a:lstStyle/>
          <a:p>
            <a:fld id="{7796AAEE-6326-44DE-A5FC-06A990474E73}" type="slidenum">
              <a:rPr lang="en-US" smtClean="0"/>
              <a:t>16</a:t>
            </a:fld>
            <a:endParaRPr lang="en-US"/>
          </a:p>
        </p:txBody>
      </p:sp>
    </p:spTree>
    <p:extLst>
      <p:ext uri="{BB962C8B-B14F-4D97-AF65-F5344CB8AC3E}">
        <p14:creationId xmlns:p14="http://schemas.microsoft.com/office/powerpoint/2010/main" val="37498774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Consider we have </a:t>
            </a:r>
            <a:r>
              <a:rPr lang="en-US" err="1"/>
              <a:t>Class:A</a:t>
            </a:r>
            <a:r>
              <a:rPr lang="en-US"/>
              <a:t> and </a:t>
            </a:r>
            <a:r>
              <a:rPr lang="en-US" err="1"/>
              <a:t>Class:B</a:t>
            </a:r>
            <a:r>
              <a:rPr lang="en-US"/>
              <a:t>. They are related to each other via Relationship, Class R.</a:t>
            </a:r>
          </a:p>
          <a:p>
            <a:r>
              <a:rPr lang="en-US"/>
              <a:t>Now, say you have instance A of Class A and Instance B of Class B. And you need to establish relationship between them. So, you create relationship instance R1. And point Instance A to Source side and Instance B1 to Target side. Now, say we have cardinality at Source as (1,1) and for target (1,n) </a:t>
            </a:r>
            <a:r>
              <a:rPr lang="en-US" err="1"/>
              <a:t>i.e</a:t>
            </a:r>
            <a:r>
              <a:rPr lang="en-US"/>
              <a:t> we want to achieve one-to-many relationship. And you have 3 instances of B i.e. B1, B2 and B3 and only one instance of A. </a:t>
            </a:r>
          </a:p>
          <a:p>
            <a:r>
              <a:rPr lang="en-US"/>
              <a:t>Here, you need to create three instances of Relationship class R, i.e. R1,R2 and R3. For each relationship instance, you will assign instance A at source and at target side you, will assign instances of B.</a:t>
            </a:r>
          </a:p>
          <a:p>
            <a:r>
              <a:rPr lang="en-US"/>
              <a:t>R1 =&gt; at source A -</a:t>
            </a:r>
            <a:r>
              <a:rPr lang="en-US">
                <a:sym typeface="Wingdings" panose="05000000000000000000" pitchFamily="2" charset="2"/>
              </a:rPr>
              <a:t> at target B1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R2 =&gt; at source A -</a:t>
            </a:r>
            <a:r>
              <a:rPr lang="en-US">
                <a:sym typeface="Wingdings" panose="05000000000000000000" pitchFamily="2" charset="2"/>
              </a:rPr>
              <a:t> at target B2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R3 =&gt; at source A -</a:t>
            </a:r>
            <a:r>
              <a:rPr lang="en-US">
                <a:sym typeface="Wingdings" panose="05000000000000000000" pitchFamily="2" charset="2"/>
              </a:rPr>
              <a:t> at target B3</a:t>
            </a:r>
          </a:p>
          <a:p>
            <a:endParaRPr lang="en-US"/>
          </a:p>
          <a:p>
            <a:endParaRPr lang="en-US"/>
          </a:p>
        </p:txBody>
      </p:sp>
      <p:sp>
        <p:nvSpPr>
          <p:cNvPr id="4" name="Slide Number Placeholder 3"/>
          <p:cNvSpPr>
            <a:spLocks noGrp="1"/>
          </p:cNvSpPr>
          <p:nvPr>
            <p:ph type="sldNum" sz="quarter" idx="5"/>
          </p:nvPr>
        </p:nvSpPr>
        <p:spPr/>
        <p:txBody>
          <a:bodyPr/>
          <a:lstStyle/>
          <a:p>
            <a:fld id="{7796AAEE-6326-44DE-A5FC-06A990474E73}" type="slidenum">
              <a:rPr lang="en-US" smtClean="0"/>
              <a:t>17</a:t>
            </a:fld>
            <a:endParaRPr lang="en-US"/>
          </a:p>
        </p:txBody>
      </p:sp>
    </p:spTree>
    <p:extLst>
      <p:ext uri="{BB962C8B-B14F-4D97-AF65-F5344CB8AC3E}">
        <p14:creationId xmlns:p14="http://schemas.microsoft.com/office/powerpoint/2010/main" val="35829281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 </a:t>
            </a:r>
            <a:r>
              <a:rPr lang="en-US" err="1"/>
              <a:t>ECRelationship</a:t>
            </a:r>
            <a:r>
              <a:rPr lang="en-US"/>
              <a:t> instance holds reference to source instance and target instance. It represents a row in a link table.</a:t>
            </a:r>
          </a:p>
          <a:p>
            <a:r>
              <a:rPr lang="en-US"/>
              <a:t>Now, in case of one-to-many relationships, If we have one source instance and 3 target instances, there will be 3 relationship instances, where source of each relationship instance will point to common source and target of each relationship will point to each individual relationship instance.</a:t>
            </a:r>
          </a:p>
          <a:p>
            <a:endParaRPr lang="en-US"/>
          </a:p>
        </p:txBody>
      </p:sp>
      <p:sp>
        <p:nvSpPr>
          <p:cNvPr id="4" name="Slide Number Placeholder 3"/>
          <p:cNvSpPr>
            <a:spLocks noGrp="1"/>
          </p:cNvSpPr>
          <p:nvPr>
            <p:ph type="sldNum" sz="quarter" idx="5"/>
          </p:nvPr>
        </p:nvSpPr>
        <p:spPr/>
        <p:txBody>
          <a:bodyPr/>
          <a:lstStyle/>
          <a:p>
            <a:fld id="{7796AAEE-6326-44DE-A5FC-06A990474E73}" type="slidenum">
              <a:rPr lang="en-US" smtClean="0"/>
              <a:t>18</a:t>
            </a:fld>
            <a:endParaRPr lang="en-US"/>
          </a:p>
        </p:txBody>
      </p:sp>
    </p:spTree>
    <p:extLst>
      <p:ext uri="{BB962C8B-B14F-4D97-AF65-F5344CB8AC3E}">
        <p14:creationId xmlns:p14="http://schemas.microsoft.com/office/powerpoint/2010/main" val="33128806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ECObject</a:t>
            </a:r>
            <a:r>
              <a:rPr lang="en-US"/>
              <a:t> </a:t>
            </a:r>
            <a:r>
              <a:rPr lang="en-US" err="1"/>
              <a:t>implmentations</a:t>
            </a:r>
            <a:r>
              <a:rPr lang="en-US"/>
              <a:t>:</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For .NET, we have default implementation for </a:t>
            </a:r>
            <a:r>
              <a:rPr lang="en-US" sz="1200" err="1"/>
              <a:t>IECClass</a:t>
            </a:r>
            <a:r>
              <a:rPr lang="en-US" sz="1200"/>
              <a:t> (ECClass) and </a:t>
            </a:r>
            <a:r>
              <a:rPr lang="en-US" sz="1200" err="1"/>
              <a:t>IECInstance</a:t>
            </a:r>
            <a:r>
              <a:rPr lang="en-US" sz="1200"/>
              <a:t> (ECInstance), EC delegates like get/set to other object, Native-backed </a:t>
            </a:r>
            <a:r>
              <a:rPr lang="en-US"/>
              <a:t>or </a:t>
            </a:r>
            <a:r>
              <a:rPr lang="en-US" err="1"/>
              <a:t>MixedMode</a:t>
            </a:r>
            <a:r>
              <a:rPr lang="en-US"/>
              <a:t> implementations.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For C++, we have one </a:t>
            </a:r>
            <a:r>
              <a:rPr lang="en-US" sz="1200"/>
              <a:t>concrete implementation of ECSchema/ECClass. Abstract base class </a:t>
            </a:r>
            <a:r>
              <a:rPr lang="en-US" sz="1200" err="1"/>
              <a:t>IECInstance</a:t>
            </a:r>
            <a:r>
              <a:rPr lang="en-US" sz="1200"/>
              <a:t> with one default implementation and other implementations in DgnEC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For both .NET and C++: we offer </a:t>
            </a:r>
            <a:r>
              <a:rPr lang="en-US" sz="1200"/>
              <a:t>XML and Binary serialization/deserialization</a:t>
            </a:r>
          </a:p>
          <a:p>
            <a:endParaRPr lang="en-US"/>
          </a:p>
        </p:txBody>
      </p:sp>
      <p:sp>
        <p:nvSpPr>
          <p:cNvPr id="4" name="Slide Number Placeholder 3"/>
          <p:cNvSpPr>
            <a:spLocks noGrp="1"/>
          </p:cNvSpPr>
          <p:nvPr>
            <p:ph type="sldNum" sz="quarter" idx="5"/>
          </p:nvPr>
        </p:nvSpPr>
        <p:spPr/>
        <p:txBody>
          <a:bodyPr/>
          <a:lstStyle/>
          <a:p>
            <a:fld id="{7796AAEE-6326-44DE-A5FC-06A990474E73}" type="slidenum">
              <a:rPr lang="en-US" smtClean="0"/>
              <a:t>19</a:t>
            </a:fld>
            <a:endParaRPr lang="en-US"/>
          </a:p>
        </p:txBody>
      </p:sp>
    </p:spTree>
    <p:extLst>
      <p:ext uri="{BB962C8B-B14F-4D97-AF65-F5344CB8AC3E}">
        <p14:creationId xmlns:p14="http://schemas.microsoft.com/office/powerpoint/2010/main" val="70027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 am Mangesh Shelar. I am a Senior Manager, Software Development for MicroStation and PowerPlatform team.</a:t>
            </a:r>
          </a:p>
          <a:p>
            <a:r>
              <a:rPr lang="en-US"/>
              <a:t>Here are some important links which will help you, to get started quickly. I recommend Developer.Bentley.com – it is mainly built for Software Developers.</a:t>
            </a:r>
          </a:p>
        </p:txBody>
      </p:sp>
      <p:sp>
        <p:nvSpPr>
          <p:cNvPr id="4" name="Slide Number Placeholder 3"/>
          <p:cNvSpPr>
            <a:spLocks noGrp="1"/>
          </p:cNvSpPr>
          <p:nvPr>
            <p:ph type="sldNum" sz="quarter" idx="5"/>
          </p:nvPr>
        </p:nvSpPr>
        <p:spPr/>
        <p:txBody>
          <a:bodyPr/>
          <a:lstStyle/>
          <a:p>
            <a:fld id="{5A759874-2F11-4582-8757-D26ED139F31A}" type="slidenum">
              <a:rPr lang="en-US" smtClean="0"/>
              <a:t>2</a:t>
            </a:fld>
            <a:endParaRPr lang="en-US"/>
          </a:p>
        </p:txBody>
      </p:sp>
    </p:spTree>
    <p:extLst>
      <p:ext uri="{BB962C8B-B14F-4D97-AF65-F5344CB8AC3E}">
        <p14:creationId xmlns:p14="http://schemas.microsoft.com/office/powerpoint/2010/main" val="42378604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In V8i: we had </a:t>
            </a:r>
            <a:r>
              <a:rPr lang="en-US" err="1"/>
              <a:t>Xattributes</a:t>
            </a:r>
            <a:r>
              <a:rPr lang="en-US"/>
              <a:t> </a:t>
            </a:r>
            <a:r>
              <a:rPr lang="en-US" sz="1200"/>
              <a:t>(blob on a </a:t>
            </a:r>
            <a:r>
              <a:rPr lang="en-US" sz="1200" err="1"/>
              <a:t>DgnElement</a:t>
            </a:r>
            <a:r>
              <a:rPr lang="en-US" sz="1200"/>
              <a:t>) that holds an ECInstance (serialized to binary). You need to scan elements, fetch </a:t>
            </a:r>
            <a:r>
              <a:rPr lang="en-US" sz="1200" err="1"/>
              <a:t>Xattributes</a:t>
            </a:r>
            <a:r>
              <a:rPr lang="en-US" sz="1200"/>
              <a:t> and use ECXAttributes.NET APIs to convert </a:t>
            </a:r>
            <a:r>
              <a:rPr lang="en-US" sz="1200" err="1"/>
              <a:t>Xattributes</a:t>
            </a:r>
            <a:r>
              <a:rPr lang="en-US" sz="1200"/>
              <a:t> to EC. Many APIs may not be available.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Alternatively, you can use managed </a:t>
            </a:r>
            <a:r>
              <a:rPr lang="en-US" sz="1200" err="1"/>
              <a:t>DgnECPlugin</a:t>
            </a:r>
            <a:r>
              <a:rPr lang="en-US" sz="1200"/>
              <a:t> to query EC information. Also we have property enablers.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In CE, still EC is persisted on elements via </a:t>
            </a:r>
            <a:r>
              <a:rPr lang="en-US" sz="1200" err="1"/>
              <a:t>Xattributes</a:t>
            </a:r>
            <a:r>
              <a:rPr lang="en-US" sz="1200"/>
              <a:t>. However, we have comprehensive DgnEC APIs to query EC information from Microstation Elements.</a:t>
            </a:r>
          </a:p>
          <a:p>
            <a:endParaRPr lang="en-US"/>
          </a:p>
        </p:txBody>
      </p:sp>
      <p:sp>
        <p:nvSpPr>
          <p:cNvPr id="4" name="Slide Number Placeholder 3"/>
          <p:cNvSpPr>
            <a:spLocks noGrp="1"/>
          </p:cNvSpPr>
          <p:nvPr>
            <p:ph type="sldNum" sz="quarter" idx="5"/>
          </p:nvPr>
        </p:nvSpPr>
        <p:spPr/>
        <p:txBody>
          <a:bodyPr/>
          <a:lstStyle/>
          <a:p>
            <a:fld id="{7796AAEE-6326-44DE-A5FC-06A990474E73}" type="slidenum">
              <a:rPr lang="en-US" smtClean="0"/>
              <a:t>20</a:t>
            </a:fld>
            <a:endParaRPr lang="en-US"/>
          </a:p>
        </p:txBody>
      </p:sp>
    </p:spTree>
    <p:extLst>
      <p:ext uri="{BB962C8B-B14F-4D97-AF65-F5344CB8AC3E}">
        <p14:creationId xmlns:p14="http://schemas.microsoft.com/office/powerpoint/2010/main" val="7709943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err="1"/>
              <a:t>ECQuery</a:t>
            </a:r>
            <a:r>
              <a:rPr lang="en-US"/>
              <a:t> is interface EC is providing for query EC information from your datastore. It’s conceptually similar to SQL queries. However its an object graph, it’s not in TSQL format. </a:t>
            </a:r>
          </a:p>
          <a:p>
            <a:r>
              <a:rPr lang="en-US"/>
              <a:t>For </a:t>
            </a:r>
            <a:r>
              <a:rPr lang="en-US" err="1"/>
              <a:t>ECQuery</a:t>
            </a:r>
            <a:r>
              <a:rPr lang="en-US"/>
              <a:t>, you need to specify:</a:t>
            </a:r>
          </a:p>
          <a:p>
            <a:r>
              <a:rPr lang="en-US"/>
              <a:t>Search Classes: which define, instances of which ECClasses you are looking for.</a:t>
            </a:r>
          </a:p>
          <a:p>
            <a:r>
              <a:rPr lang="en-US"/>
              <a:t>Select Criteria: if you want related instances of </a:t>
            </a:r>
            <a:r>
              <a:rPr lang="en-US" err="1"/>
              <a:t>searchclass</a:t>
            </a:r>
            <a:r>
              <a:rPr lang="en-US"/>
              <a:t> instances, you need to specify select related criteria.</a:t>
            </a:r>
          </a:p>
          <a:p>
            <a:r>
              <a:rPr lang="en-US"/>
              <a:t>Where criteria: here you need to specify where criteria's.</a:t>
            </a:r>
          </a:p>
          <a:p>
            <a:r>
              <a:rPr lang="en-US"/>
              <a:t>OrderBy criteria: here you can specify ordering criteria for results.</a:t>
            </a:r>
          </a:p>
          <a:p>
            <a:endParaRPr lang="en-US"/>
          </a:p>
          <a:p>
            <a:r>
              <a:rPr lang="en-US"/>
              <a:t>We will learn more about </a:t>
            </a:r>
            <a:r>
              <a:rPr lang="en-US" err="1"/>
              <a:t>ECQuery</a:t>
            </a:r>
            <a:r>
              <a:rPr lang="en-US"/>
              <a:t>, during DgnEC API chapter.</a:t>
            </a:r>
          </a:p>
        </p:txBody>
      </p:sp>
      <p:sp>
        <p:nvSpPr>
          <p:cNvPr id="4" name="Slide Number Placeholder 3"/>
          <p:cNvSpPr>
            <a:spLocks noGrp="1"/>
          </p:cNvSpPr>
          <p:nvPr>
            <p:ph type="sldNum" sz="quarter" idx="10"/>
          </p:nvPr>
        </p:nvSpPr>
        <p:spPr/>
        <p:txBody>
          <a:bodyPr/>
          <a:lstStyle/>
          <a:p>
            <a:fld id="{FBBE00DA-7BE1-4DD2-8F7D-B8C3D46B368C}"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t>An ECExpression is an interpreted expression language with first class access to the values of </a:t>
            </a:r>
            <a:r>
              <a:rPr lang="en-US" sz="1200" err="1">
                <a:hlinkClick r:id="rId3"/>
              </a:rPr>
              <a:t>ECInstances</a:t>
            </a:r>
            <a:r>
              <a:rPr lang="en-US" sz="1200"/>
              <a:t>.</a:t>
            </a:r>
          </a:p>
          <a:p>
            <a:r>
              <a:rPr lang="en-US" sz="1200"/>
              <a:t>From Microstation U14, we are introducing ECExpression support for ItemTypes. We will learn it in detail during ItemType sessions.</a:t>
            </a:r>
          </a:p>
        </p:txBody>
      </p:sp>
      <p:sp>
        <p:nvSpPr>
          <p:cNvPr id="4" name="Slide Number Placeholder 3"/>
          <p:cNvSpPr>
            <a:spLocks noGrp="1"/>
          </p:cNvSpPr>
          <p:nvPr>
            <p:ph type="sldNum" sz="quarter" idx="5"/>
          </p:nvPr>
        </p:nvSpPr>
        <p:spPr/>
        <p:txBody>
          <a:bodyPr/>
          <a:lstStyle/>
          <a:p>
            <a:fld id="{7796AAEE-6326-44DE-A5FC-06A990474E73}" type="slidenum">
              <a:rPr lang="en-US" smtClean="0"/>
              <a:t>22</a:t>
            </a:fld>
            <a:endParaRPr lang="en-US"/>
          </a:p>
        </p:txBody>
      </p:sp>
    </p:spTree>
    <p:extLst>
      <p:ext uri="{BB962C8B-B14F-4D97-AF65-F5344CB8AC3E}">
        <p14:creationId xmlns:p14="http://schemas.microsoft.com/office/powerpoint/2010/main" val="38493360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further learnings, refer to ECObjects.chm in SDK. Also, please watch DgnEC training session for learning actual EC APIs.</a:t>
            </a:r>
          </a:p>
        </p:txBody>
      </p:sp>
      <p:sp>
        <p:nvSpPr>
          <p:cNvPr id="4" name="Slide Number Placeholder 3"/>
          <p:cNvSpPr>
            <a:spLocks noGrp="1"/>
          </p:cNvSpPr>
          <p:nvPr>
            <p:ph type="sldNum" sz="quarter" idx="5"/>
          </p:nvPr>
        </p:nvSpPr>
        <p:spPr/>
        <p:txBody>
          <a:bodyPr/>
          <a:lstStyle/>
          <a:p>
            <a:fld id="{7796AAEE-6326-44DE-A5FC-06A990474E73}" type="slidenum">
              <a:rPr lang="en-US" smtClean="0"/>
              <a:t>23</a:t>
            </a:fld>
            <a:endParaRPr lang="en-US"/>
          </a:p>
        </p:txBody>
      </p:sp>
    </p:spTree>
    <p:extLst>
      <p:ext uri="{BB962C8B-B14F-4D97-AF65-F5344CB8AC3E}">
        <p14:creationId xmlns:p14="http://schemas.microsoft.com/office/powerpoint/2010/main" val="18401009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Here are some key links to get started and get additional help. </a:t>
            </a:r>
          </a:p>
          <a:p>
            <a:r>
              <a:rPr lang="en-US"/>
              <a:t>you can get a lot of samples and documentation on your own computer in the location where the SDK is installed.</a:t>
            </a:r>
          </a:p>
          <a:p>
            <a:endParaRPr lang="en-US"/>
          </a:p>
        </p:txBody>
      </p:sp>
      <p:sp>
        <p:nvSpPr>
          <p:cNvPr id="4" name="Slide Number Placeholder 3"/>
          <p:cNvSpPr>
            <a:spLocks noGrp="1"/>
          </p:cNvSpPr>
          <p:nvPr>
            <p:ph type="sldNum" sz="quarter" idx="5"/>
          </p:nvPr>
        </p:nvSpPr>
        <p:spPr/>
        <p:txBody>
          <a:bodyPr/>
          <a:lstStyle/>
          <a:p>
            <a:fld id="{5A759874-2F11-4582-8757-D26ED139F31A}" type="slidenum">
              <a:rPr lang="en-US" smtClean="0"/>
              <a:t>24</a:t>
            </a:fld>
            <a:endParaRPr lang="en-US"/>
          </a:p>
        </p:txBody>
      </p:sp>
    </p:spTree>
    <p:extLst>
      <p:ext uri="{BB962C8B-B14F-4D97-AF65-F5344CB8AC3E}">
        <p14:creationId xmlns:p14="http://schemas.microsoft.com/office/powerpoint/2010/main" val="40319517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Make sure to Connect and Follow Us on Social Media by clicking on links related to: Bentley, its Software Developer Program, or MicroStation and PowerPlatform SDK!</a:t>
            </a:r>
          </a:p>
          <a:p>
            <a:r>
              <a:rPr lang="en-US"/>
              <a:t>Thank you!</a:t>
            </a:r>
          </a:p>
          <a:p>
            <a:endParaRPr lang="en-US"/>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5E3B95C-E6AF-8A41-AF3C-223C1A889331}"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25</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6888026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Why do we must know EC? EC stands for engineering content. All engineering information including business properties or domain specific properties, are stored and presented in DGN or any other data store, in EC format. So, whether you are MicroStation CE user or working with </a:t>
            </a:r>
            <a:r>
              <a:rPr lang="en-US" err="1"/>
              <a:t>i</a:t>
            </a:r>
            <a:r>
              <a:rPr lang="en-US"/>
              <a:t>-models or </a:t>
            </a:r>
            <a:r>
              <a:rPr lang="en-US" err="1"/>
              <a:t>iModelHub</a:t>
            </a:r>
            <a:r>
              <a:rPr lang="en-US"/>
              <a:t> or vertical products like OpenPlant, Openroads etc. and you want to deal with business properties, you must know EC.</a:t>
            </a:r>
          </a:p>
        </p:txBody>
      </p:sp>
      <p:sp>
        <p:nvSpPr>
          <p:cNvPr id="4" name="Slide Number Placeholder 3"/>
          <p:cNvSpPr>
            <a:spLocks noGrp="1"/>
          </p:cNvSpPr>
          <p:nvPr>
            <p:ph type="sldNum" sz="quarter" idx="5"/>
          </p:nvPr>
        </p:nvSpPr>
        <p:spPr/>
        <p:txBody>
          <a:bodyPr/>
          <a:lstStyle/>
          <a:p>
            <a:fld id="{7796AAEE-6326-44DE-A5FC-06A990474E73}" type="slidenum">
              <a:rPr lang="en-US" smtClean="0"/>
              <a:t>3</a:t>
            </a:fld>
            <a:endParaRPr lang="en-US"/>
          </a:p>
        </p:txBody>
      </p:sp>
    </p:spTree>
    <p:extLst>
      <p:ext uri="{BB962C8B-B14F-4D97-AF65-F5344CB8AC3E}">
        <p14:creationId xmlns:p14="http://schemas.microsoft.com/office/powerpoint/2010/main" val="3619453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CONNECT Edition, the framework EC offers is version 2.0, and we term it as EC 2.0. </a:t>
            </a:r>
          </a:p>
          <a:p>
            <a:r>
              <a:rPr lang="en-US"/>
              <a:t>ECXML is xml representation of EC data. Then we have native </a:t>
            </a:r>
            <a:r>
              <a:rPr lang="en-US" err="1"/>
              <a:t>ECObjects</a:t>
            </a:r>
            <a:r>
              <a:rPr lang="en-US"/>
              <a:t> and Managed </a:t>
            </a:r>
            <a:r>
              <a:rPr lang="en-US" err="1"/>
              <a:t>ECObjects</a:t>
            </a:r>
            <a:r>
              <a:rPr lang="en-US"/>
              <a:t>.</a:t>
            </a:r>
          </a:p>
          <a:p>
            <a:r>
              <a:rPr lang="en-US"/>
              <a:t>DgnEC native APIs are based on native </a:t>
            </a:r>
            <a:r>
              <a:rPr lang="en-US" err="1"/>
              <a:t>ECObjects</a:t>
            </a:r>
            <a:r>
              <a:rPr lang="en-US"/>
              <a:t>. </a:t>
            </a:r>
          </a:p>
          <a:p>
            <a:r>
              <a:rPr lang="en-US"/>
              <a:t>And DgnEC managed APIs, </a:t>
            </a:r>
            <a:r>
              <a:rPr lang="en-US" err="1"/>
              <a:t>DgnECPlugin</a:t>
            </a:r>
            <a:r>
              <a:rPr lang="en-US"/>
              <a:t>, EC controls like Property Pane, Explorer, EC grid used managed </a:t>
            </a:r>
            <a:r>
              <a:rPr lang="en-US" err="1"/>
              <a:t>ECObjects</a:t>
            </a:r>
            <a:r>
              <a:rPr lang="en-US"/>
              <a:t>.</a:t>
            </a:r>
          </a:p>
          <a:p>
            <a:r>
              <a:rPr lang="en-US"/>
              <a:t>In this training, we will be focusing on EC concepts that are mainly needed while dealing with Microstation.</a:t>
            </a:r>
          </a:p>
        </p:txBody>
      </p:sp>
      <p:sp>
        <p:nvSpPr>
          <p:cNvPr id="4" name="Slide Number Placeholder 3"/>
          <p:cNvSpPr>
            <a:spLocks noGrp="1"/>
          </p:cNvSpPr>
          <p:nvPr>
            <p:ph type="sldNum" sz="quarter" idx="5"/>
          </p:nvPr>
        </p:nvSpPr>
        <p:spPr/>
        <p:txBody>
          <a:bodyPr/>
          <a:lstStyle/>
          <a:p>
            <a:fld id="{7796AAEE-6326-44DE-A5FC-06A990474E73}" type="slidenum">
              <a:rPr lang="en-US" smtClean="0"/>
              <a:t>4</a:t>
            </a:fld>
            <a:endParaRPr lang="en-US"/>
          </a:p>
        </p:txBody>
      </p:sp>
    </p:spTree>
    <p:extLst>
      <p:ext uri="{BB962C8B-B14F-4D97-AF65-F5344CB8AC3E}">
        <p14:creationId xmlns:p14="http://schemas.microsoft.com/office/powerpoint/2010/main" val="31349377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Lets see EC core concepts in detail.</a:t>
            </a:r>
          </a:p>
        </p:txBody>
      </p:sp>
      <p:sp>
        <p:nvSpPr>
          <p:cNvPr id="4" name="Slide Number Placeholder 3"/>
          <p:cNvSpPr>
            <a:spLocks noGrp="1"/>
          </p:cNvSpPr>
          <p:nvPr>
            <p:ph type="sldNum" sz="quarter" idx="5"/>
          </p:nvPr>
        </p:nvSpPr>
        <p:spPr/>
        <p:txBody>
          <a:bodyPr/>
          <a:lstStyle/>
          <a:p>
            <a:fld id="{7796AAEE-6326-44DE-A5FC-06A990474E73}" type="slidenum">
              <a:rPr lang="en-US" smtClean="0"/>
              <a:t>5</a:t>
            </a:fld>
            <a:endParaRPr lang="en-US"/>
          </a:p>
        </p:txBody>
      </p:sp>
    </p:spTree>
    <p:extLst>
      <p:ext uri="{BB962C8B-B14F-4D97-AF65-F5344CB8AC3E}">
        <p14:creationId xmlns:p14="http://schemas.microsoft.com/office/powerpoint/2010/main" val="33283741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There is nothing like physical </a:t>
            </a:r>
            <a:r>
              <a:rPr lang="en-US" err="1"/>
              <a:t>ECObject</a:t>
            </a:r>
            <a:r>
              <a:rPr lang="en-US"/>
              <a:t>. It’s rather a concept.</a:t>
            </a:r>
          </a:p>
          <a:p>
            <a:r>
              <a:rPr lang="en-US"/>
              <a:t>ECClass, is skeleton of your data, is Entity Type, and defines an object.</a:t>
            </a:r>
          </a:p>
          <a:p>
            <a:r>
              <a:rPr lang="en-US"/>
              <a:t>ECInstance is an instance of an object, instance of your ECClass.</a:t>
            </a:r>
          </a:p>
          <a:p>
            <a:r>
              <a:rPr lang="en-US"/>
              <a:t>ECProperty is an attribute in your ECClass and </a:t>
            </a:r>
            <a:r>
              <a:rPr lang="en-US" err="1"/>
              <a:t>ECPropertyValue</a:t>
            </a:r>
            <a:r>
              <a:rPr lang="en-US"/>
              <a:t> is attribute value.</a:t>
            </a:r>
          </a:p>
          <a:p>
            <a:r>
              <a:rPr lang="en-US"/>
              <a:t>So </a:t>
            </a:r>
            <a:r>
              <a:rPr lang="en-US" err="1"/>
              <a:t>ECObject</a:t>
            </a:r>
            <a:r>
              <a:rPr lang="en-US"/>
              <a:t> is concept revolving around ECClass -&gt; </a:t>
            </a:r>
            <a:r>
              <a:rPr lang="en-US" err="1"/>
              <a:t>ECInstances</a:t>
            </a:r>
            <a:r>
              <a:rPr lang="en-US"/>
              <a:t>, ECProperty -&gt; </a:t>
            </a:r>
            <a:r>
              <a:rPr lang="en-US" err="1"/>
              <a:t>ECPropertyValue</a:t>
            </a:r>
            <a:r>
              <a:rPr lang="en-US"/>
              <a:t>.</a:t>
            </a:r>
          </a:p>
        </p:txBody>
      </p:sp>
      <p:sp>
        <p:nvSpPr>
          <p:cNvPr id="4" name="Slide Number Placeholder 3"/>
          <p:cNvSpPr>
            <a:spLocks noGrp="1"/>
          </p:cNvSpPr>
          <p:nvPr>
            <p:ph type="sldNum" sz="quarter" idx="5"/>
          </p:nvPr>
        </p:nvSpPr>
        <p:spPr/>
        <p:txBody>
          <a:bodyPr/>
          <a:lstStyle/>
          <a:p>
            <a:fld id="{7796AAEE-6326-44DE-A5FC-06A990474E73}" type="slidenum">
              <a:rPr lang="en-US" smtClean="0"/>
              <a:t>6</a:t>
            </a:fld>
            <a:endParaRPr lang="en-US"/>
          </a:p>
        </p:txBody>
      </p:sp>
    </p:spTree>
    <p:extLst>
      <p:ext uri="{BB962C8B-B14F-4D97-AF65-F5344CB8AC3E}">
        <p14:creationId xmlns:p14="http://schemas.microsoft.com/office/powerpoint/2010/main" val="3097608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Here is the example. </a:t>
            </a:r>
          </a:p>
          <a:p>
            <a:r>
              <a:rPr lang="en-US"/>
              <a:t>ECClass Pump is skeleton. It has two string ECProperties (</a:t>
            </a:r>
            <a:r>
              <a:rPr lang="en-US" err="1"/>
              <a:t>AssetTag</a:t>
            </a:r>
            <a:r>
              <a:rPr lang="en-US"/>
              <a:t> and Manufacturer) and two double properties (</a:t>
            </a:r>
            <a:r>
              <a:rPr lang="en-US" err="1"/>
              <a:t>PressureDrop</a:t>
            </a:r>
            <a:r>
              <a:rPr lang="en-US"/>
              <a:t> and Flowrate).</a:t>
            </a:r>
          </a:p>
          <a:p>
            <a:r>
              <a:rPr lang="en-US"/>
              <a:t>Using EC APIs, we will create an object of it. It will be termed as ECInstance. So *Pump* is an ECInstance of </a:t>
            </a:r>
            <a:r>
              <a:rPr lang="en-US" err="1"/>
              <a:t>Eclass:Pump</a:t>
            </a:r>
            <a:r>
              <a:rPr lang="en-US"/>
              <a:t>.</a:t>
            </a:r>
          </a:p>
          <a:p>
            <a:r>
              <a:rPr lang="en-US"/>
              <a:t>This Pump ECInstance will have unique </a:t>
            </a:r>
            <a:r>
              <a:rPr lang="en-US" err="1"/>
              <a:t>InstanceId</a:t>
            </a:r>
            <a:r>
              <a:rPr lang="en-US"/>
              <a:t> and it holds </a:t>
            </a:r>
            <a:r>
              <a:rPr lang="en-US" err="1"/>
              <a:t>ECPropertyValues</a:t>
            </a:r>
            <a:r>
              <a:rPr lang="en-US"/>
              <a:t>.</a:t>
            </a:r>
          </a:p>
          <a:p>
            <a:r>
              <a:rPr lang="en-US" err="1"/>
              <a:t>AssetTag</a:t>
            </a:r>
            <a:r>
              <a:rPr lang="en-US"/>
              <a:t> </a:t>
            </a:r>
            <a:r>
              <a:rPr lang="en-US" err="1"/>
              <a:t>ECPropertyValue</a:t>
            </a:r>
            <a:r>
              <a:rPr lang="en-US"/>
              <a:t> in Pump ECInstance references </a:t>
            </a:r>
            <a:r>
              <a:rPr lang="en-US" err="1"/>
              <a:t>AssetTag</a:t>
            </a:r>
            <a:r>
              <a:rPr lang="en-US"/>
              <a:t> ECProperty in ECClass Pump and it holds value “P-101”.</a:t>
            </a:r>
          </a:p>
          <a:p>
            <a:r>
              <a:rPr lang="en-US"/>
              <a:t>We will see more of </a:t>
            </a:r>
            <a:r>
              <a:rPr lang="en-US" err="1"/>
              <a:t>ECRelationship</a:t>
            </a:r>
            <a:r>
              <a:rPr lang="en-US"/>
              <a:t> instances in coming slides.</a:t>
            </a:r>
          </a:p>
        </p:txBody>
      </p:sp>
      <p:sp>
        <p:nvSpPr>
          <p:cNvPr id="4" name="Slide Number Placeholder 3"/>
          <p:cNvSpPr>
            <a:spLocks noGrp="1"/>
          </p:cNvSpPr>
          <p:nvPr>
            <p:ph type="sldNum" sz="quarter" idx="5"/>
          </p:nvPr>
        </p:nvSpPr>
        <p:spPr/>
        <p:txBody>
          <a:bodyPr/>
          <a:lstStyle/>
          <a:p>
            <a:fld id="{7796AAEE-6326-44DE-A5FC-06A990474E73}" type="slidenum">
              <a:rPr lang="en-US" smtClean="0"/>
              <a:t>7</a:t>
            </a:fld>
            <a:endParaRPr lang="en-US"/>
          </a:p>
        </p:txBody>
      </p:sp>
    </p:spTree>
    <p:extLst>
      <p:ext uri="{BB962C8B-B14F-4D97-AF65-F5344CB8AC3E}">
        <p14:creationId xmlns:p14="http://schemas.microsoft.com/office/powerpoint/2010/main" val="18524925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 these are the core concepts we will encounter many times in EC related training like DgnEC CRUD, ItemTypes, Expressions etc.</a:t>
            </a:r>
          </a:p>
          <a:p>
            <a:r>
              <a:rPr lang="en-US"/>
              <a:t>ECSchema is collection of our ECClasses. If your schema references to some other schema, you need to mention </a:t>
            </a:r>
            <a:r>
              <a:rPr lang="en-US" err="1"/>
              <a:t>ECSchemaRefrerence</a:t>
            </a:r>
            <a:r>
              <a:rPr lang="en-US"/>
              <a:t> to that schema.</a:t>
            </a:r>
          </a:p>
          <a:p>
            <a:r>
              <a:rPr lang="en-US"/>
              <a:t>ECProperty, which we saw in previous slides, can support array and structures. EC relationships offers a way to establish relationship between two </a:t>
            </a:r>
            <a:r>
              <a:rPr lang="en-US" err="1"/>
              <a:t>ECInstances</a:t>
            </a:r>
            <a:r>
              <a:rPr lang="en-US"/>
              <a:t>.</a:t>
            </a:r>
          </a:p>
          <a:p>
            <a:r>
              <a:rPr lang="en-US"/>
              <a:t>And, ECCustomAttriubtes offers a way to define custom metadata for ECSchema, ECClass or ECProperty.</a:t>
            </a:r>
          </a:p>
        </p:txBody>
      </p:sp>
      <p:sp>
        <p:nvSpPr>
          <p:cNvPr id="4" name="Slide Number Placeholder 3"/>
          <p:cNvSpPr>
            <a:spLocks noGrp="1"/>
          </p:cNvSpPr>
          <p:nvPr>
            <p:ph type="sldNum" sz="quarter" idx="5"/>
          </p:nvPr>
        </p:nvSpPr>
        <p:spPr/>
        <p:txBody>
          <a:bodyPr/>
          <a:lstStyle/>
          <a:p>
            <a:fld id="{7796AAEE-6326-44DE-A5FC-06A990474E73}" type="slidenum">
              <a:rPr lang="en-US" smtClean="0"/>
              <a:t>8</a:t>
            </a:fld>
            <a:endParaRPr lang="en-US"/>
          </a:p>
        </p:txBody>
      </p:sp>
    </p:spTree>
    <p:extLst>
      <p:ext uri="{BB962C8B-B14F-4D97-AF65-F5344CB8AC3E}">
        <p14:creationId xmlns:p14="http://schemas.microsoft.com/office/powerpoint/2010/main" val="37510377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Let’s have a close look to ECXML representation of our ECSchema. </a:t>
            </a:r>
          </a:p>
          <a:p>
            <a:r>
              <a:rPr lang="en-US"/>
              <a:t>Here, our </a:t>
            </a:r>
            <a:r>
              <a:rPr lang="en-US" err="1"/>
              <a:t>SchemaName</a:t>
            </a:r>
            <a:r>
              <a:rPr lang="en-US"/>
              <a:t> is “demo” namespace prefix is “d”. If you define new schema say “</a:t>
            </a:r>
            <a:r>
              <a:rPr lang="en-US" err="1"/>
              <a:t>newDemo</a:t>
            </a:r>
            <a:r>
              <a:rPr lang="en-US"/>
              <a:t>” and refer “demo” schema there, then to access entities of “Demo” schema, you will need namespace prefix. Then you need to define version in {major}.{minor} format. Description and Display label are optional.</a:t>
            </a:r>
          </a:p>
          <a:p>
            <a:r>
              <a:rPr lang="en-US"/>
              <a:t>Then we define our ECClass, Pump. It’s a domain class therefore, we need to mark it as IsDomainClass=true. If it would have been structure, we need to set </a:t>
            </a:r>
            <a:r>
              <a:rPr lang="en-US" err="1"/>
              <a:t>IsStructure</a:t>
            </a:r>
            <a:r>
              <a:rPr lang="en-US"/>
              <a:t>=True. Structure ECClasses are being used as a EC property type for some other ECClass. Do not set both IsDomainClass and </a:t>
            </a:r>
            <a:r>
              <a:rPr lang="en-US" err="1"/>
              <a:t>IsStructure</a:t>
            </a:r>
            <a:r>
              <a:rPr lang="en-US"/>
              <a:t> true for one particular class.</a:t>
            </a:r>
          </a:p>
          <a:p>
            <a:r>
              <a:rPr lang="en-US"/>
              <a:t>Then comes our ECProperties. For </a:t>
            </a:r>
            <a:r>
              <a:rPr lang="en-US" err="1"/>
              <a:t>e.g</a:t>
            </a:r>
            <a:r>
              <a:rPr lang="en-US"/>
              <a:t> “</a:t>
            </a:r>
            <a:r>
              <a:rPr lang="en-US" err="1"/>
              <a:t>AssetTag</a:t>
            </a:r>
            <a:r>
              <a:rPr lang="en-US"/>
              <a:t>”, datatype is string.</a:t>
            </a:r>
          </a:p>
          <a:p>
            <a:r>
              <a:rPr lang="en-US"/>
              <a:t>If we create instance of Pump class and serialize it in ECXML. It will be seen as standard XML.</a:t>
            </a:r>
          </a:p>
        </p:txBody>
      </p:sp>
      <p:sp>
        <p:nvSpPr>
          <p:cNvPr id="4" name="Slide Number Placeholder 3"/>
          <p:cNvSpPr>
            <a:spLocks noGrp="1"/>
          </p:cNvSpPr>
          <p:nvPr>
            <p:ph type="sldNum" sz="quarter" idx="5"/>
          </p:nvPr>
        </p:nvSpPr>
        <p:spPr/>
        <p:txBody>
          <a:bodyPr/>
          <a:lstStyle/>
          <a:p>
            <a:fld id="{7796AAEE-6326-44DE-A5FC-06A990474E73}" type="slidenum">
              <a:rPr lang="en-US" smtClean="0"/>
              <a:t>9</a:t>
            </a:fld>
            <a:endParaRPr lang="en-US"/>
          </a:p>
        </p:txBody>
      </p:sp>
    </p:spTree>
    <p:extLst>
      <p:ext uri="{BB962C8B-B14F-4D97-AF65-F5344CB8AC3E}">
        <p14:creationId xmlns:p14="http://schemas.microsoft.com/office/powerpoint/2010/main" val="42211160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Main Corp Title Slide">
    <p:spTree>
      <p:nvGrpSpPr>
        <p:cNvPr id="1" name=""/>
        <p:cNvGrpSpPr/>
        <p:nvPr/>
      </p:nvGrpSpPr>
      <p:grpSpPr>
        <a:xfrm>
          <a:off x="0" y="0"/>
          <a:ext cx="0" cy="0"/>
          <a:chOff x="0" y="0"/>
          <a:chExt cx="0" cy="0"/>
        </a:xfrm>
      </p:grpSpPr>
      <p:pic>
        <p:nvPicPr>
          <p:cNvPr id="20" name="Picture 19"/>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14300"/>
            <a:ext cx="12192003" cy="5943600"/>
          </a:xfrm>
          <a:prstGeom prst="rect">
            <a:avLst/>
          </a:prstGeom>
        </p:spPr>
      </p:pic>
      <p:sp>
        <p:nvSpPr>
          <p:cNvPr id="10" name="Rectangle 9"/>
          <p:cNvSpPr/>
          <p:nvPr userDrawn="1"/>
        </p:nvSpPr>
        <p:spPr>
          <a:xfrm>
            <a:off x="1588" y="5686446"/>
            <a:ext cx="12188825" cy="117155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Slide Number Placeholder 1"/>
          <p:cNvSpPr txBox="1">
            <a:spLocks/>
          </p:cNvSpPr>
          <p:nvPr userDrawn="1"/>
        </p:nvSpPr>
        <p:spPr>
          <a:xfrm>
            <a:off x="9397861" y="6599502"/>
            <a:ext cx="2548332" cy="268287"/>
          </a:xfrm>
          <a:prstGeom prst="rect">
            <a:avLst/>
          </a:prstGeom>
        </p:spPr>
        <p:txBody>
          <a:bodyPr lIns="121899" tIns="60949" rIns="121899" bIns="60949"/>
          <a:lstStyle>
            <a:lvl1pPr>
              <a:defRPr sz="800"/>
            </a:lvl1pPr>
          </a:lstStyle>
          <a:p>
            <a:pPr marL="0" marR="0" lvl="0" indent="0" algn="r" defTabSz="1218987" rtl="0" eaLnBrk="1" fontAlgn="auto" latinLnBrk="0" hangingPunct="1">
              <a:lnSpc>
                <a:spcPct val="100000"/>
              </a:lnSpc>
              <a:spcBef>
                <a:spcPts val="0"/>
              </a:spcBef>
              <a:spcAft>
                <a:spcPts val="0"/>
              </a:spcAft>
              <a:buClrTx/>
              <a:buSzTx/>
              <a:buFontTx/>
              <a:buNone/>
              <a:tabLst/>
              <a:defRPr/>
            </a:pPr>
            <a:r>
              <a:rPr lang="en-US" sz="800">
                <a:solidFill>
                  <a:schemeClr val="bg1">
                    <a:lumMod val="50000"/>
                  </a:schemeClr>
                </a:solidFill>
                <a:latin typeface="+mn-lt"/>
              </a:rPr>
              <a:t>©  2020 Bentley</a:t>
            </a:r>
            <a:r>
              <a:rPr lang="en-US" sz="800" baseline="0">
                <a:solidFill>
                  <a:schemeClr val="bg1">
                    <a:lumMod val="50000"/>
                  </a:schemeClr>
                </a:solidFill>
                <a:latin typeface="+mn-lt"/>
              </a:rPr>
              <a:t> Systems, Incorporated</a:t>
            </a:r>
            <a:endParaRPr lang="en-US" sz="800">
              <a:solidFill>
                <a:schemeClr val="bg1">
                  <a:lumMod val="50000"/>
                </a:schemeClr>
              </a:solidFill>
              <a:latin typeface="+mn-lt"/>
            </a:endParaRP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schemeClr val="bg1">
                  <a:lumMod val="65000"/>
                </a:schemeClr>
              </a:solidFill>
              <a:effectLst/>
              <a:uLnTx/>
              <a:uFillTx/>
              <a:latin typeface="+mn-lt"/>
              <a:ea typeface="+mn-ea"/>
              <a:cs typeface="+mn-cs"/>
            </a:endParaRPr>
          </a:p>
        </p:txBody>
      </p:sp>
      <p:sp>
        <p:nvSpPr>
          <p:cNvPr id="12" name="Rectangle 11"/>
          <p:cNvSpPr/>
          <p:nvPr userDrawn="1"/>
        </p:nvSpPr>
        <p:spPr>
          <a:xfrm>
            <a:off x="0" y="3273004"/>
            <a:ext cx="12188825" cy="2413439"/>
          </a:xfrm>
          <a:prstGeom prst="rect">
            <a:avLst/>
          </a:prstGeom>
          <a:gradFill>
            <a:gsLst>
              <a:gs pos="0">
                <a:srgbClr val="000000">
                  <a:alpha val="0"/>
                </a:srgbClr>
              </a:gs>
              <a:gs pos="100000">
                <a:srgbClr val="000000">
                  <a:alpha val="90000"/>
                </a:srgbClr>
              </a:gs>
            </a:gsLst>
            <a:lin ang="5400000" scaled="1"/>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3" name="Picture 12" descr="Box_InnerShad.png"/>
          <p:cNvPicPr>
            <a:picLocks noChangeAspect="1"/>
          </p:cNvPicPr>
          <p:nvPr userDrawn="1"/>
        </p:nvPicPr>
        <p:blipFill>
          <a:blip r:embed="rId3">
            <a:alphaModFix amt="48000"/>
            <a:extLst>
              <a:ext uri="{28A0092B-C50C-407E-A947-70E740481C1C}">
                <a14:useLocalDpi xmlns:a14="http://schemas.microsoft.com/office/drawing/2010/main" val="0"/>
              </a:ext>
            </a:extLst>
          </a:blip>
          <a:stretch>
            <a:fillRect/>
          </a:stretch>
        </p:blipFill>
        <p:spPr>
          <a:xfrm>
            <a:off x="1588" y="5734009"/>
            <a:ext cx="12188825" cy="404069"/>
          </a:xfrm>
          <a:prstGeom prst="rect">
            <a:avLst/>
          </a:prstGeom>
        </p:spPr>
      </p:pic>
      <p:sp>
        <p:nvSpPr>
          <p:cNvPr id="14" name="Rectangle 13"/>
          <p:cNvSpPr/>
          <p:nvPr userDrawn="1"/>
        </p:nvSpPr>
        <p:spPr>
          <a:xfrm>
            <a:off x="1588" y="0"/>
            <a:ext cx="12188825" cy="42730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6" name="Group 15"/>
          <p:cNvGrpSpPr/>
          <p:nvPr userDrawn="1"/>
        </p:nvGrpSpPr>
        <p:grpSpPr>
          <a:xfrm>
            <a:off x="-1" y="427305"/>
            <a:ext cx="12190414" cy="407515"/>
            <a:chOff x="-1" y="695590"/>
            <a:chExt cx="12190414" cy="407515"/>
          </a:xfrm>
        </p:grpSpPr>
        <p:pic>
          <p:nvPicPr>
            <p:cNvPr id="17" name="Picture 16" descr="Box_InnerShad.png"/>
            <p:cNvPicPr>
              <a:picLocks noChangeAspect="1"/>
            </p:cNvPicPr>
            <p:nvPr userDrawn="1"/>
          </p:nvPicPr>
          <p:blipFill>
            <a:blip r:embed="rId3">
              <a:alphaModFix amt="48000"/>
              <a:extLst>
                <a:ext uri="{28A0092B-C50C-407E-A947-70E740481C1C}">
                  <a14:useLocalDpi xmlns:a14="http://schemas.microsoft.com/office/drawing/2010/main" val="0"/>
                </a:ext>
              </a:extLst>
            </a:blip>
            <a:stretch>
              <a:fillRect/>
            </a:stretch>
          </p:blipFill>
          <p:spPr>
            <a:xfrm>
              <a:off x="1588" y="698090"/>
              <a:ext cx="12188825" cy="404069"/>
            </a:xfrm>
            <a:prstGeom prst="rect">
              <a:avLst/>
            </a:prstGeom>
          </p:spPr>
        </p:pic>
        <p:pic>
          <p:nvPicPr>
            <p:cNvPr id="18" name="Picture 17" descr="Box_InnerShad.png"/>
            <p:cNvPicPr>
              <a:picLocks noChangeAspect="1"/>
            </p:cNvPicPr>
            <p:nvPr userDrawn="1"/>
          </p:nvPicPr>
          <p:blipFill>
            <a:blip r:embed="rId3">
              <a:alphaModFix amt="48000"/>
              <a:extLst>
                <a:ext uri="{28A0092B-C50C-407E-A947-70E740481C1C}">
                  <a14:useLocalDpi xmlns:a14="http://schemas.microsoft.com/office/drawing/2010/main" val="0"/>
                </a:ext>
              </a:extLst>
            </a:blip>
            <a:stretch>
              <a:fillRect/>
            </a:stretch>
          </p:blipFill>
          <p:spPr>
            <a:xfrm>
              <a:off x="1588" y="699036"/>
              <a:ext cx="12188825" cy="404069"/>
            </a:xfrm>
            <a:prstGeom prst="rect">
              <a:avLst/>
            </a:prstGeom>
          </p:spPr>
        </p:pic>
        <p:pic>
          <p:nvPicPr>
            <p:cNvPr id="19" name="Picture 18" descr="Box_InnerShad.png"/>
            <p:cNvPicPr>
              <a:picLocks noChangeAspect="1"/>
            </p:cNvPicPr>
            <p:nvPr userDrawn="1"/>
          </p:nvPicPr>
          <p:blipFill>
            <a:blip r:embed="rId3">
              <a:alphaModFix amt="48000"/>
              <a:extLst>
                <a:ext uri="{28A0092B-C50C-407E-A947-70E740481C1C}">
                  <a14:useLocalDpi xmlns:a14="http://schemas.microsoft.com/office/drawing/2010/main" val="0"/>
                </a:ext>
              </a:extLst>
            </a:blip>
            <a:stretch>
              <a:fillRect/>
            </a:stretch>
          </p:blipFill>
          <p:spPr>
            <a:xfrm>
              <a:off x="-1" y="695590"/>
              <a:ext cx="12188825" cy="404069"/>
            </a:xfrm>
            <a:prstGeom prst="rect">
              <a:avLst/>
            </a:prstGeom>
          </p:spPr>
        </p:pic>
      </p:grpSp>
      <p:sp>
        <p:nvSpPr>
          <p:cNvPr id="2" name="Title 1"/>
          <p:cNvSpPr>
            <a:spLocks noGrp="1"/>
          </p:cNvSpPr>
          <p:nvPr>
            <p:ph type="ctrTitle"/>
          </p:nvPr>
        </p:nvSpPr>
        <p:spPr>
          <a:xfrm>
            <a:off x="393192" y="4041648"/>
            <a:ext cx="11411712" cy="1563624"/>
          </a:xfrm>
        </p:spPr>
        <p:txBody>
          <a:bodyPr lIns="0" tIns="64008" rIns="118872" bIns="64008" anchor="b">
            <a:normAutofit/>
          </a:bodyPr>
          <a:lstStyle>
            <a:lvl1pPr algn="l">
              <a:defRPr sz="3600">
                <a:solidFill>
                  <a:schemeClr val="bg1"/>
                </a:solidFill>
              </a:defRPr>
            </a:lvl1pPr>
          </a:lstStyle>
          <a:p>
            <a:r>
              <a:rPr lang="en-US"/>
              <a:t>Click to edit Master title style</a:t>
            </a:r>
          </a:p>
        </p:txBody>
      </p:sp>
      <p:sp>
        <p:nvSpPr>
          <p:cNvPr id="3" name="Subtitle 2"/>
          <p:cNvSpPr>
            <a:spLocks noGrp="1"/>
          </p:cNvSpPr>
          <p:nvPr>
            <p:ph type="subTitle" idx="1"/>
          </p:nvPr>
        </p:nvSpPr>
        <p:spPr>
          <a:xfrm>
            <a:off x="393192" y="5852160"/>
            <a:ext cx="8723376" cy="731520"/>
          </a:xfrm>
        </p:spPr>
        <p:txBody>
          <a:bodyPr lIns="0" tIns="64008" rIns="118872" bIns="64008">
            <a:normAutofit/>
          </a:bodyPr>
          <a:lstStyle>
            <a:lvl1pPr marL="0" indent="0" algn="l">
              <a:buNone/>
              <a:defRPr sz="22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21" name="Picture 20">
            <a:extLst>
              <a:ext uri="{FF2B5EF4-FFF2-40B4-BE49-F238E27FC236}">
                <a16:creationId xmlns:a16="http://schemas.microsoft.com/office/drawing/2014/main" id="{F43753E3-8CAD-4222-8BD1-F0D2EE169539}"/>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141526" y="5870141"/>
            <a:ext cx="1745671" cy="554251"/>
          </a:xfrm>
          <a:prstGeom prst="rect">
            <a:avLst/>
          </a:prstGeom>
        </p:spPr>
      </p:pic>
    </p:spTree>
    <p:extLst>
      <p:ext uri="{BB962C8B-B14F-4D97-AF65-F5344CB8AC3E}">
        <p14:creationId xmlns:p14="http://schemas.microsoft.com/office/powerpoint/2010/main" val="86778757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ody - Title + 1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1528731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Body - Title + 2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12064" y="1444752"/>
            <a:ext cx="5285232" cy="46451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82512" y="1444752"/>
            <a:ext cx="5285232" cy="46451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27324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ody - Title + 1 Content / 1 Graphi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12064" y="1444752"/>
            <a:ext cx="5285232" cy="46451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5"/>
          <p:cNvSpPr>
            <a:spLocks noGrp="1"/>
          </p:cNvSpPr>
          <p:nvPr>
            <p:ph type="pic" sz="quarter" idx="10" hasCustomPrompt="1"/>
          </p:nvPr>
        </p:nvSpPr>
        <p:spPr>
          <a:xfrm>
            <a:off x="6386027" y="1447800"/>
            <a:ext cx="5281824" cy="4648200"/>
          </a:xfrm>
          <a:solidFill>
            <a:schemeClr val="bg2">
              <a:lumMod val="40000"/>
              <a:lumOff val="60000"/>
            </a:schemeClr>
          </a:solidFill>
        </p:spPr>
        <p:txBody>
          <a:bodyPr bIns="975189" anchor="ctr" anchorCtr="1"/>
          <a:lstStyle>
            <a:lvl1pPr marL="0" indent="0">
              <a:buNone/>
              <a:defRPr baseline="0"/>
            </a:lvl1pPr>
          </a:lstStyle>
          <a:p>
            <a:r>
              <a:rPr lang="en-US"/>
              <a:t>Graphic / Photo</a:t>
            </a:r>
          </a:p>
        </p:txBody>
      </p:sp>
    </p:spTree>
    <p:extLst>
      <p:ext uri="{BB962C8B-B14F-4D97-AF65-F5344CB8AC3E}">
        <p14:creationId xmlns:p14="http://schemas.microsoft.com/office/powerpoint/2010/main" val="251717323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ody - Title + 1 Graphic / 1 Content Graphic / 1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382512" y="1444752"/>
            <a:ext cx="5285232" cy="46451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5"/>
          <p:cNvSpPr>
            <a:spLocks noGrp="1"/>
          </p:cNvSpPr>
          <p:nvPr>
            <p:ph type="pic" sz="quarter" idx="10" hasCustomPrompt="1"/>
          </p:nvPr>
        </p:nvSpPr>
        <p:spPr>
          <a:xfrm>
            <a:off x="507868" y="1447800"/>
            <a:ext cx="5281824" cy="4648200"/>
          </a:xfrm>
          <a:solidFill>
            <a:schemeClr val="bg2">
              <a:lumMod val="40000"/>
              <a:lumOff val="60000"/>
            </a:schemeClr>
          </a:solidFill>
        </p:spPr>
        <p:txBody>
          <a:bodyPr bIns="975189" anchor="ctr" anchorCtr="1"/>
          <a:lstStyle>
            <a:lvl1pPr marL="0" indent="0">
              <a:buNone/>
              <a:defRPr baseline="0"/>
            </a:lvl1pPr>
          </a:lstStyle>
          <a:p>
            <a:r>
              <a:rPr lang="en-US"/>
              <a:t>Graphic / Photo</a:t>
            </a:r>
          </a:p>
        </p:txBody>
      </p:sp>
    </p:spTree>
    <p:extLst>
      <p:ext uri="{BB962C8B-B14F-4D97-AF65-F5344CB8AC3E}">
        <p14:creationId xmlns:p14="http://schemas.microsoft.com/office/powerpoint/2010/main" val="347295946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Body - 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584216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dy -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1062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776" y="237744"/>
            <a:ext cx="11173968" cy="75895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502920" y="1453896"/>
            <a:ext cx="11173968" cy="4572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7" name="Slide Number Placeholder 1"/>
          <p:cNvSpPr txBox="1">
            <a:spLocks/>
          </p:cNvSpPr>
          <p:nvPr userDrawn="1"/>
        </p:nvSpPr>
        <p:spPr>
          <a:xfrm>
            <a:off x="45603" y="6549958"/>
            <a:ext cx="5727875" cy="268287"/>
          </a:xfrm>
          <a:prstGeom prst="rect">
            <a:avLst/>
          </a:prstGeom>
        </p:spPr>
        <p:txBody>
          <a:bodyPr lIns="121899" tIns="60949" rIns="121899" bIns="60949"/>
          <a:lstStyle>
            <a:lvl1pPr>
              <a:defRPr sz="800"/>
            </a:lvl1pPr>
          </a:lstStyle>
          <a:p>
            <a:pPr marL="0" marR="0" lvl="0" indent="0" algn="l" defTabSz="1218987" rtl="0" eaLnBrk="1" fontAlgn="auto" latinLnBrk="0" hangingPunct="1">
              <a:lnSpc>
                <a:spcPct val="100000"/>
              </a:lnSpc>
              <a:spcBef>
                <a:spcPts val="0"/>
              </a:spcBef>
              <a:spcAft>
                <a:spcPts val="0"/>
              </a:spcAft>
              <a:buClrTx/>
              <a:buSzTx/>
              <a:buFontTx/>
              <a:buNone/>
              <a:tabLst/>
              <a:defRPr/>
            </a:pPr>
            <a:fld id="{7401AE62-ACEE-4CBF-ABCE-6DEA53F53216}" type="slidenum">
              <a:rPr kumimoji="0" lang="en-US" sz="900" b="1" i="0" u="none" strike="noStrike" kern="1200" cap="none" spc="0" normalizeH="0" baseline="0" noProof="0" smtClean="0">
                <a:ln>
                  <a:noFill/>
                </a:ln>
                <a:solidFill>
                  <a:schemeClr val="tx1">
                    <a:lumMod val="90000"/>
                    <a:lumOff val="10000"/>
                  </a:schemeClr>
                </a:solidFill>
                <a:effectLst/>
                <a:uLnTx/>
                <a:uFillTx/>
                <a:latin typeface="+mn-lt"/>
                <a:ea typeface="+mn-ea"/>
                <a:cs typeface="+mn-cs"/>
              </a:rPr>
              <a:pPr marL="0" marR="0" lvl="0" indent="0" algn="l" defTabSz="1218987" rtl="0" eaLnBrk="1" fontAlgn="auto" latinLnBrk="0" hangingPunct="1">
                <a:lnSpc>
                  <a:spcPct val="100000"/>
                </a:lnSpc>
                <a:spcBef>
                  <a:spcPts val="0"/>
                </a:spcBef>
                <a:spcAft>
                  <a:spcPts val="0"/>
                </a:spcAft>
                <a:buClrTx/>
                <a:buSzTx/>
                <a:buFontTx/>
                <a:buNone/>
                <a:tabLst/>
                <a:defRPr/>
              </a:pPr>
              <a:t>‹#›</a:t>
            </a:fld>
            <a:r>
              <a:rPr kumimoji="0" lang="en-US" sz="900" b="1" i="0" u="none" strike="noStrike" kern="1200" cap="none" spc="0" normalizeH="0" baseline="0" noProof="0">
                <a:ln>
                  <a:noFill/>
                </a:ln>
                <a:solidFill>
                  <a:schemeClr val="tx1">
                    <a:lumMod val="90000"/>
                    <a:lumOff val="10000"/>
                  </a:schemeClr>
                </a:solidFill>
                <a:effectLst/>
                <a:uLnTx/>
                <a:uFillTx/>
                <a:latin typeface="+mn-lt"/>
                <a:ea typeface="+mn-ea"/>
                <a:cs typeface="+mn-cs"/>
              </a:rPr>
              <a:t>  </a:t>
            </a:r>
            <a:r>
              <a:rPr kumimoji="0" lang="en-US" sz="900" b="0" i="0" u="none" strike="noStrike" kern="1200" cap="none" spc="0" normalizeH="0" baseline="0" noProof="0">
                <a:ln>
                  <a:noFill/>
                </a:ln>
                <a:solidFill>
                  <a:schemeClr val="bg1">
                    <a:lumMod val="50000"/>
                  </a:schemeClr>
                </a:solidFill>
                <a:effectLst/>
                <a:uLnTx/>
                <a:uFillTx/>
                <a:latin typeface="+mn-lt"/>
                <a:ea typeface="+mn-ea"/>
                <a:cs typeface="+mn-cs"/>
              </a:rPr>
              <a:t> </a:t>
            </a:r>
            <a:r>
              <a:rPr kumimoji="0" lang="en-US" sz="800" b="0" i="0" u="none" strike="noStrike" kern="1200" cap="none" spc="0" normalizeH="0" baseline="0" noProof="0">
                <a:ln>
                  <a:noFill/>
                </a:ln>
                <a:solidFill>
                  <a:schemeClr val="bg1">
                    <a:lumMod val="50000"/>
                  </a:schemeClr>
                </a:solidFill>
                <a:effectLst/>
                <a:uLnTx/>
                <a:uFillTx/>
                <a:latin typeface="+mn-lt"/>
                <a:ea typeface="+mn-ea"/>
                <a:cs typeface="+mn-cs"/>
              </a:rPr>
              <a:t>|   WWW.BENTLEY.COM    |    </a:t>
            </a:r>
            <a:r>
              <a:rPr lang="en-US" sz="800">
                <a:solidFill>
                  <a:schemeClr val="bg1">
                    <a:lumMod val="50000"/>
                  </a:schemeClr>
                </a:solidFill>
                <a:latin typeface="+mn-lt"/>
              </a:rPr>
              <a:t>©  2020 Bentley</a:t>
            </a:r>
            <a:r>
              <a:rPr lang="en-US" sz="800" baseline="0">
                <a:solidFill>
                  <a:schemeClr val="bg1">
                    <a:lumMod val="50000"/>
                  </a:schemeClr>
                </a:solidFill>
                <a:latin typeface="+mn-lt"/>
              </a:rPr>
              <a:t> Systems, Incorporated</a:t>
            </a:r>
            <a:r>
              <a:rPr kumimoji="0" lang="en-US" sz="800" b="1" i="0" u="none" strike="noStrike" kern="1200" cap="none" spc="0" normalizeH="0" baseline="0" noProof="0">
                <a:ln>
                  <a:noFill/>
                </a:ln>
                <a:solidFill>
                  <a:schemeClr val="bg1">
                    <a:lumMod val="50000"/>
                  </a:schemeClr>
                </a:solidFill>
                <a:effectLst/>
                <a:uLnTx/>
                <a:uFillTx/>
                <a:latin typeface="+mn-lt"/>
                <a:ea typeface="+mn-ea"/>
                <a:cs typeface="+mn-cs"/>
              </a:rPr>
              <a:t> </a:t>
            </a:r>
            <a:r>
              <a:rPr kumimoji="0" lang="en-US" sz="800" b="0" i="0" u="none" strike="noStrike" kern="1200" cap="none" spc="0" normalizeH="0" baseline="0" noProof="0">
                <a:ln>
                  <a:noFill/>
                </a:ln>
                <a:solidFill>
                  <a:schemeClr val="bg1">
                    <a:lumMod val="50000"/>
                  </a:schemeClr>
                </a:solidFill>
                <a:effectLst/>
                <a:uLnTx/>
                <a:uFillTx/>
                <a:latin typeface="+mn-lt"/>
                <a:ea typeface="+mn-ea"/>
                <a:cs typeface="+mn-cs"/>
              </a:rPr>
              <a:t>  </a:t>
            </a:r>
          </a:p>
        </p:txBody>
      </p:sp>
      <p:pic>
        <p:nvPicPr>
          <p:cNvPr id="8" name="Picture 7"/>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11029446" y="6537362"/>
            <a:ext cx="974463" cy="226745"/>
          </a:xfrm>
          <a:prstGeom prst="rect">
            <a:avLst/>
          </a:prstGeom>
        </p:spPr>
      </p:pic>
    </p:spTree>
    <p:extLst>
      <p:ext uri="{BB962C8B-B14F-4D97-AF65-F5344CB8AC3E}">
        <p14:creationId xmlns:p14="http://schemas.microsoft.com/office/powerpoint/2010/main" val="1642283459"/>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Lst>
  <p:transition>
    <p:fade/>
  </p:transition>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3"/>
        </a:buClr>
        <a:buSzPct val="100000"/>
        <a:buFont typeface="Arial" panose="020B0604020202020204" pitchFamily="34" charset="0"/>
        <a:buChar char="•"/>
        <a:defRPr sz="2800" kern="1200">
          <a:solidFill>
            <a:schemeClr val="tx1"/>
          </a:solidFill>
          <a:latin typeface="+mn-lt"/>
          <a:ea typeface="+mn-ea"/>
          <a:cs typeface="+mn-cs"/>
        </a:defRPr>
      </a:lvl1pPr>
      <a:lvl2pPr marL="685800" indent="-301752" algn="l" defTabSz="914400" rtl="0" eaLnBrk="1" latinLnBrk="0" hangingPunct="1">
        <a:lnSpc>
          <a:spcPct val="90000"/>
        </a:lnSpc>
        <a:spcBef>
          <a:spcPts val="800"/>
        </a:spcBef>
        <a:buClr>
          <a:schemeClr val="accent3"/>
        </a:buClr>
        <a:buFont typeface="Arial" panose="020B0604020202020204" pitchFamily="34" charset="0"/>
        <a:buChar char="–"/>
        <a:defRPr sz="2400" kern="1200">
          <a:solidFill>
            <a:schemeClr val="tx1"/>
          </a:solidFill>
          <a:latin typeface="+mn-lt"/>
          <a:ea typeface="+mn-ea"/>
          <a:cs typeface="+mn-cs"/>
        </a:defRPr>
      </a:lvl2pPr>
      <a:lvl3pPr marL="1143000" indent="-182880" algn="l" defTabSz="914400" rtl="0" eaLnBrk="1" latinLnBrk="0" hangingPunct="1">
        <a:lnSpc>
          <a:spcPct val="90000"/>
        </a:lnSpc>
        <a:spcBef>
          <a:spcPts val="800"/>
        </a:spcBef>
        <a:buClr>
          <a:schemeClr val="accent3"/>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800"/>
        </a:spcBef>
        <a:buClr>
          <a:schemeClr val="accent3"/>
        </a:buClr>
        <a:buFont typeface="Arial" panose="020B0604020202020204" pitchFamily="34" charset="0"/>
        <a:buChar char="–"/>
        <a:defRPr sz="1800" kern="1200">
          <a:solidFill>
            <a:schemeClr val="tx1"/>
          </a:solidFill>
          <a:latin typeface="+mn-lt"/>
          <a:ea typeface="+mn-ea"/>
          <a:cs typeface="+mn-cs"/>
        </a:defRPr>
      </a:lvl4pPr>
      <a:lvl5pPr marL="2057400" indent="-137160" algn="l" defTabSz="914400" rtl="0" eaLnBrk="1" latinLnBrk="0" hangingPunct="1">
        <a:lnSpc>
          <a:spcPct val="90000"/>
        </a:lnSpc>
        <a:spcBef>
          <a:spcPts val="800"/>
        </a:spcBef>
        <a:buClr>
          <a:schemeClr val="accent3"/>
        </a:buClr>
        <a:buFont typeface="Arial" panose="020B0604020202020204" pitchFamily="34" charset="0"/>
        <a:buChar char="•"/>
        <a:defRPr sz="1600" kern="1200">
          <a:solidFill>
            <a:schemeClr val="tx1"/>
          </a:solidFill>
          <a:latin typeface="+mn-lt"/>
          <a:ea typeface="+mn-ea"/>
          <a:cs typeface="+mn-cs"/>
        </a:defRPr>
      </a:lvl5pPr>
      <a:lvl6pPr marL="2628900" indent="-182880" algn="l" defTabSz="914400" rtl="0" eaLnBrk="1" latinLnBrk="0" hangingPunct="1">
        <a:lnSpc>
          <a:spcPct val="90000"/>
        </a:lnSpc>
        <a:spcBef>
          <a:spcPts val="800"/>
        </a:spcBef>
        <a:buClr>
          <a:schemeClr val="accent3"/>
        </a:buClr>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www.facebook.com/MicroStation" TargetMode="External"/><Relationship Id="rId3" Type="http://schemas.openxmlformats.org/officeDocument/2006/relationships/image" Target="../media/image5.png"/><Relationship Id="rId7" Type="http://schemas.openxmlformats.org/officeDocument/2006/relationships/hyperlink" Target="https://twitter.com/MicroStation"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Developer.Bentley.com" TargetMode="External"/><Relationship Id="rId5" Type="http://schemas.openxmlformats.org/officeDocument/2006/relationships/hyperlink" Target="http://www.bentley.com/" TargetMode="External"/><Relationship Id="rId10" Type="http://schemas.openxmlformats.org/officeDocument/2006/relationships/hyperlink" Target="https://www.youtube.com/channel/UC1G4bUAnMFhDvkKu3kqHKUg" TargetMode="External"/><Relationship Id="rId4" Type="http://schemas.microsoft.com/office/2007/relationships/hdphoto" Target="../media/hdphoto1.wdp"/><Relationship Id="rId9" Type="http://schemas.openxmlformats.org/officeDocument/2006/relationships/hyperlink" Target="http://www.linkedin.com/in/mangeshshelar2020"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inside.bentley.com/sites/bsw-community/ECFramework/Shared%20Documents/ECF%20Public%20API/topaz/html/4646f8b0-e8a3-4ae9-86d6-b1a3058efa4a.htm"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hyperlink" Target="https://inside.bentley.com/sites/bsw-community/ECFramework/Shared%20Documents/ECF%20Public%20API/topaz/html/7270131f-9f31-48ac-b07d-111c2f212f3d.htm"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developer.bentley.com/"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hyperlink" Target="https://communities.bentley.com/products/programming/microstation_programming/b/weblog" TargetMode="External"/><Relationship Id="rId5" Type="http://schemas.openxmlformats.org/officeDocument/2006/relationships/hyperlink" Target="https://communities.bentley.com/products/programming/microstation_programming/" TargetMode="External"/><Relationship Id="rId4" Type="http://schemas.openxmlformats.org/officeDocument/2006/relationships/hyperlink" Target="https://communities.bentley.com/products/programming/" TargetMode="External"/></Relationships>
</file>

<file path=ppt/slides/_rels/slide25.xml.rels><?xml version="1.0" encoding="UTF-8" standalone="yes"?>
<Relationships xmlns="http://schemas.openxmlformats.org/package/2006/relationships"><Relationship Id="rId8" Type="http://schemas.openxmlformats.org/officeDocument/2006/relationships/hyperlink" Target="https://www.facebook.com/BentleySystems/" TargetMode="External"/><Relationship Id="rId13" Type="http://schemas.openxmlformats.org/officeDocument/2006/relationships/image" Target="../media/image15.png"/><Relationship Id="rId18" Type="http://schemas.openxmlformats.org/officeDocument/2006/relationships/hyperlink" Target="https://communities.bentley.com/" TargetMode="External"/><Relationship Id="rId3" Type="http://schemas.openxmlformats.org/officeDocument/2006/relationships/hyperlink" Target="https://developer.bentley.com/" TargetMode="External"/><Relationship Id="rId7" Type="http://schemas.openxmlformats.org/officeDocument/2006/relationships/image" Target="../media/image12.png"/><Relationship Id="rId12" Type="http://schemas.openxmlformats.org/officeDocument/2006/relationships/hyperlink" Target="https://twitter.com/bentleysystems" TargetMode="External"/><Relationship Id="rId17" Type="http://schemas.openxmlformats.org/officeDocument/2006/relationships/image" Target="../media/image17.png"/><Relationship Id="rId2" Type="http://schemas.openxmlformats.org/officeDocument/2006/relationships/notesSlide" Target="../notesSlides/notesSlide25.xml"/><Relationship Id="rId16" Type="http://schemas.openxmlformats.org/officeDocument/2006/relationships/hyperlink" Target="https://www.instagram.com/bentleysystems/" TargetMode="External"/><Relationship Id="rId1" Type="http://schemas.openxmlformats.org/officeDocument/2006/relationships/slideLayout" Target="../slideLayouts/slideLayout2.xml"/><Relationship Id="rId6" Type="http://schemas.openxmlformats.org/officeDocument/2006/relationships/hyperlink" Target="https://medium.com/microstation-connect-edition-sdk" TargetMode="External"/><Relationship Id="rId11" Type="http://schemas.openxmlformats.org/officeDocument/2006/relationships/image" Target="../media/image14.png"/><Relationship Id="rId5" Type="http://schemas.openxmlformats.org/officeDocument/2006/relationships/hyperlink" Target="https://medium.com/@microstationconnectedition" TargetMode="External"/><Relationship Id="rId15" Type="http://schemas.openxmlformats.org/officeDocument/2006/relationships/image" Target="../media/image16.png"/><Relationship Id="rId10" Type="http://schemas.openxmlformats.org/officeDocument/2006/relationships/hyperlink" Target="http://www.linkedin.com/company/bentley-systems" TargetMode="External"/><Relationship Id="rId19" Type="http://schemas.openxmlformats.org/officeDocument/2006/relationships/image" Target="../media/image18.png"/><Relationship Id="rId4" Type="http://schemas.openxmlformats.org/officeDocument/2006/relationships/hyperlink" Target="https://communities.bentley.com/products/programming" TargetMode="External"/><Relationship Id="rId9" Type="http://schemas.openxmlformats.org/officeDocument/2006/relationships/image" Target="../media/image13.png"/><Relationship Id="rId14" Type="http://schemas.openxmlformats.org/officeDocument/2006/relationships/hyperlink" Target="http://www.youtube.com/BentleySystem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t>Understanding ECFramework…</a:t>
            </a:r>
          </a:p>
        </p:txBody>
      </p:sp>
      <p:sp>
        <p:nvSpPr>
          <p:cNvPr id="5" name="Subtitle 2">
            <a:extLst>
              <a:ext uri="{FF2B5EF4-FFF2-40B4-BE49-F238E27FC236}">
                <a16:creationId xmlns:a16="http://schemas.microsoft.com/office/drawing/2014/main" id="{1CDE2D80-02B0-46A6-B8FE-6F1943F366FF}"/>
              </a:ext>
            </a:extLst>
          </p:cNvPr>
          <p:cNvSpPr>
            <a:spLocks noGrp="1"/>
          </p:cNvSpPr>
          <p:nvPr>
            <p:ph type="subTitle" idx="1"/>
          </p:nvPr>
        </p:nvSpPr>
        <p:spPr>
          <a:xfrm>
            <a:off x="393192" y="5852160"/>
            <a:ext cx="8723376" cy="731520"/>
          </a:xfrm>
        </p:spPr>
        <p:txBody>
          <a:bodyPr>
            <a:normAutofit fontScale="92500" lnSpcReduction="20000"/>
          </a:bodyPr>
          <a:lstStyle/>
          <a:p>
            <a:r>
              <a:rPr lang="en-US"/>
              <a:t>MicroStation CONNECT Edition SDK Training</a:t>
            </a:r>
          </a:p>
          <a:p>
            <a:r>
              <a:rPr lang="en-US"/>
              <a:t>Bentley Systems, Inc.</a:t>
            </a:r>
          </a:p>
        </p:txBody>
      </p:sp>
      <p:sp>
        <p:nvSpPr>
          <p:cNvPr id="3" name="Rectangle 2">
            <a:extLst>
              <a:ext uri="{FF2B5EF4-FFF2-40B4-BE49-F238E27FC236}">
                <a16:creationId xmlns:a16="http://schemas.microsoft.com/office/drawing/2014/main" id="{ABF03521-4692-4ABE-82C0-14AC8F47C4F1}"/>
              </a:ext>
            </a:extLst>
          </p:cNvPr>
          <p:cNvSpPr/>
          <p:nvPr/>
        </p:nvSpPr>
        <p:spPr>
          <a:xfrm>
            <a:off x="5974813" y="3244334"/>
            <a:ext cx="242374" cy="369332"/>
          </a:xfrm>
          <a:prstGeom prst="rect">
            <a:avLst/>
          </a:prstGeom>
        </p:spPr>
        <p:txBody>
          <a:bodyPr wrap="none">
            <a:spAutoFit/>
          </a:bodyPr>
          <a:lstStyle/>
          <a:p>
            <a:r>
              <a:rPr lang="en-US">
                <a:solidFill>
                  <a:srgbClr val="000000"/>
                </a:solidFill>
                <a:latin typeface="Times New Roman" panose="02020603050405020304" pitchFamily="18" charset="0"/>
              </a:rPr>
              <a:t> </a:t>
            </a:r>
            <a:endParaRPr lang="en-US"/>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ECCustomAttributes</a:t>
            </a:r>
          </a:p>
        </p:txBody>
      </p:sp>
      <p:sp>
        <p:nvSpPr>
          <p:cNvPr id="3" name="Content Placeholder 2"/>
          <p:cNvSpPr>
            <a:spLocks noGrp="1"/>
          </p:cNvSpPr>
          <p:nvPr>
            <p:ph idx="1"/>
          </p:nvPr>
        </p:nvSpPr>
        <p:spPr/>
        <p:txBody>
          <a:bodyPr/>
          <a:lstStyle/>
          <a:p>
            <a:r>
              <a:rPr lang="en-US"/>
              <a:t>Extensible metadata</a:t>
            </a:r>
          </a:p>
          <a:p>
            <a:r>
              <a:rPr lang="en-US"/>
              <a:t>Not a “custom” or “user-defined” property</a:t>
            </a:r>
          </a:p>
          <a:p>
            <a:r>
              <a:rPr lang="en-US"/>
              <a:t>Patterned after .NET “custom attributes”</a:t>
            </a:r>
          </a:p>
        </p:txBody>
      </p:sp>
      <p:cxnSp>
        <p:nvCxnSpPr>
          <p:cNvPr id="4" name="Straight Connector 3">
            <a:extLst>
              <a:ext uri="{FF2B5EF4-FFF2-40B4-BE49-F238E27FC236}">
                <a16:creationId xmlns:a16="http://schemas.microsoft.com/office/drawing/2014/main" id="{0BA033CD-6C91-4FF3-AA93-E5D1F5EC2592}"/>
              </a:ext>
            </a:extLst>
          </p:cNvPr>
          <p:cNvCxnSpPr>
            <a:cxnSpLocks/>
          </p:cNvCxnSpPr>
          <p:nvPr/>
        </p:nvCxnSpPr>
        <p:spPr bwMode="auto">
          <a:xfrm>
            <a:off x="516784" y="1087821"/>
            <a:ext cx="10803493" cy="0"/>
          </a:xfrm>
          <a:prstGeom prst="line">
            <a:avLst/>
          </a:prstGeom>
          <a:noFill/>
          <a:ln w="25400" cap="flat" cmpd="sng" algn="ctr">
            <a:solidFill>
              <a:srgbClr val="A6AFB7"/>
            </a:solidFill>
            <a:prstDash val="solid"/>
            <a:headEnd type="none" w="med" len="med"/>
            <a:tailEnd type="none" w="med" len="med"/>
          </a:ln>
          <a:effectLst>
            <a:outerShdw blurRad="63500" dist="25400" dir="14700000" algn="t" rotWithShape="0">
              <a:srgbClr val="000000">
                <a:alpha val="50000"/>
              </a:srgbClr>
            </a:outerShdw>
          </a:effectLst>
        </p:spPr>
      </p:cxnSp>
    </p:spTree>
    <p:extLst>
      <p:ext uri="{BB962C8B-B14F-4D97-AF65-F5344CB8AC3E}">
        <p14:creationId xmlns:p14="http://schemas.microsoft.com/office/powerpoint/2010/main" val="113329423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Extensible metadata in .NET</a:t>
            </a:r>
          </a:p>
        </p:txBody>
      </p:sp>
      <p:sp>
        <p:nvSpPr>
          <p:cNvPr id="3" name="Content Placeholder 2"/>
          <p:cNvSpPr>
            <a:spLocks noGrp="1"/>
          </p:cNvSpPr>
          <p:nvPr>
            <p:ph idx="1"/>
          </p:nvPr>
        </p:nvSpPr>
        <p:spPr>
          <a:xfrm>
            <a:off x="1905000" y="1219200"/>
            <a:ext cx="8305800" cy="1905000"/>
          </a:xfrm>
        </p:spPr>
        <p:txBody>
          <a:bodyPr/>
          <a:lstStyle/>
          <a:p>
            <a:pPr>
              <a:buNone/>
            </a:pPr>
            <a:r>
              <a:rPr lang="en-US"/>
              <a:t>.NET Custom Attributes “extend” classes, properties, methods, etc with custom metadata...</a:t>
            </a:r>
          </a:p>
        </p:txBody>
      </p:sp>
      <p:sp>
        <p:nvSpPr>
          <p:cNvPr id="7" name="Content Placeholder 2"/>
          <p:cNvSpPr txBox="1">
            <a:spLocks/>
          </p:cNvSpPr>
          <p:nvPr/>
        </p:nvSpPr>
        <p:spPr bwMode="auto">
          <a:xfrm>
            <a:off x="1905000" y="5338439"/>
            <a:ext cx="80772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90000"/>
              </a:lnSpc>
              <a:spcBef>
                <a:spcPts val="1600"/>
              </a:spcBef>
              <a:spcAft>
                <a:spcPct val="0"/>
              </a:spcAft>
              <a:buClrTx/>
              <a:buSzTx/>
              <a:tabLst/>
              <a:defRPr/>
            </a:pPr>
            <a:r>
              <a:rPr lang="en-US" sz="2400" kern="0">
                <a:latin typeface="+mn-lt"/>
                <a:ea typeface="+mn-ea"/>
              </a:rPr>
              <a:t>Each custom attribute is defined by a .NET class that derives from </a:t>
            </a:r>
            <a:r>
              <a:rPr lang="en-US" sz="2400" kern="0" err="1">
                <a:latin typeface="+mn-lt"/>
                <a:ea typeface="+mn-ea"/>
              </a:rPr>
              <a:t>System.Attribute</a:t>
            </a:r>
            <a:endParaRPr lang="en-US" sz="2400" kern="0">
              <a:latin typeface="+mn-lt"/>
              <a:ea typeface="+mn-ea"/>
            </a:endParaRPr>
          </a:p>
        </p:txBody>
      </p:sp>
      <p:pic>
        <p:nvPicPr>
          <p:cNvPr id="1026" name="Picture 2"/>
          <p:cNvPicPr>
            <a:picLocks noChangeAspect="1" noChangeArrowheads="1"/>
          </p:cNvPicPr>
          <p:nvPr/>
        </p:nvPicPr>
        <p:blipFill>
          <a:blip r:embed="rId3" cstate="print"/>
          <a:srcRect/>
          <a:stretch>
            <a:fillRect/>
          </a:stretch>
        </p:blipFill>
        <p:spPr bwMode="auto">
          <a:xfrm>
            <a:off x="1940076" y="2314855"/>
            <a:ext cx="7692572" cy="2743200"/>
          </a:xfrm>
          <a:prstGeom prst="rect">
            <a:avLst/>
          </a:prstGeom>
          <a:noFill/>
          <a:ln w="9525">
            <a:noFill/>
            <a:miter lim="800000"/>
            <a:headEnd/>
            <a:tailEnd/>
          </a:ln>
          <a:effectLst/>
        </p:spPr>
      </p:pic>
      <p:cxnSp>
        <p:nvCxnSpPr>
          <p:cNvPr id="6" name="Straight Connector 5">
            <a:extLst>
              <a:ext uri="{FF2B5EF4-FFF2-40B4-BE49-F238E27FC236}">
                <a16:creationId xmlns:a16="http://schemas.microsoft.com/office/drawing/2014/main" id="{D616A399-98C5-4D3B-8911-F29DC2125BCB}"/>
              </a:ext>
            </a:extLst>
          </p:cNvPr>
          <p:cNvCxnSpPr>
            <a:cxnSpLocks/>
          </p:cNvCxnSpPr>
          <p:nvPr/>
        </p:nvCxnSpPr>
        <p:spPr bwMode="auto">
          <a:xfrm>
            <a:off x="516784" y="1087821"/>
            <a:ext cx="10803493" cy="0"/>
          </a:xfrm>
          <a:prstGeom prst="line">
            <a:avLst/>
          </a:prstGeom>
          <a:noFill/>
          <a:ln w="25400" cap="flat" cmpd="sng" algn="ctr">
            <a:solidFill>
              <a:srgbClr val="A6AFB7"/>
            </a:solidFill>
            <a:prstDash val="solid"/>
            <a:headEnd type="none" w="med" len="med"/>
            <a:tailEnd type="none" w="med" len="med"/>
          </a:ln>
          <a:effectLst>
            <a:outerShdw blurRad="63500" dist="25400" dir="14700000" algn="t" rotWithShape="0">
              <a:srgbClr val="000000">
                <a:alpha val="50000"/>
              </a:srgbClr>
            </a:outerShdw>
          </a:effectLst>
        </p:spPr>
      </p:cxnSp>
    </p:spTree>
    <p:extLst>
      <p:ext uri="{BB962C8B-B14F-4D97-AF65-F5344CB8AC3E}">
        <p14:creationId xmlns:p14="http://schemas.microsoft.com/office/powerpoint/2010/main" val="357938582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ounded Rectangle 62"/>
          <p:cNvSpPr/>
          <p:nvPr/>
        </p:nvSpPr>
        <p:spPr bwMode="auto">
          <a:xfrm>
            <a:off x="1752600" y="3352800"/>
            <a:ext cx="5943600" cy="3124200"/>
          </a:xfrm>
          <a:prstGeom prst="roundRect">
            <a:avLst/>
          </a:prstGeom>
          <a:ln>
            <a:headEnd type="none" w="med" len="med"/>
            <a:tailEnd type="none" w="med" len="med"/>
          </a:ln>
          <a:effectLst>
            <a:outerShdw blurRad="50800" dist="38100" dir="18900000" algn="b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vert="horz" wrap="square" lIns="0" tIns="0" rIns="0" bIns="18288" numCol="1" rtlCol="0" anchor="t"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err="1">
                <a:ln>
                  <a:noFill/>
                </a:ln>
                <a:solidFill>
                  <a:schemeClr val="tx1"/>
                </a:solidFill>
                <a:effectLst/>
                <a:latin typeface="+mn-lt"/>
                <a:ea typeface="MS PGothic"/>
                <a:cs typeface="MS PGothic"/>
              </a:rPr>
              <a:t>ECSchema</a:t>
            </a:r>
            <a:endParaRPr kumimoji="0" lang="en-US" sz="1800" i="0" u="none" strike="noStrike" cap="none" normalizeH="0" baseline="0">
              <a:ln>
                <a:noFill/>
              </a:ln>
              <a:solidFill>
                <a:schemeClr val="tx1"/>
              </a:solidFill>
              <a:effectLst/>
              <a:latin typeface="+mn-lt"/>
              <a:ea typeface="MS PGothic"/>
              <a:cs typeface="MS PGothic"/>
            </a:endParaRPr>
          </a:p>
        </p:txBody>
      </p:sp>
      <p:sp>
        <p:nvSpPr>
          <p:cNvPr id="2" name="Title 1"/>
          <p:cNvSpPr>
            <a:spLocks noGrp="1"/>
          </p:cNvSpPr>
          <p:nvPr>
            <p:ph type="title"/>
          </p:nvPr>
        </p:nvSpPr>
        <p:spPr>
          <a:xfrm>
            <a:off x="493776" y="273256"/>
            <a:ext cx="11173968" cy="758952"/>
          </a:xfrm>
        </p:spPr>
        <p:txBody>
          <a:bodyPr>
            <a:normAutofit fontScale="90000"/>
          </a:bodyPr>
          <a:lstStyle/>
          <a:p>
            <a:pPr algn="ctr"/>
            <a:r>
              <a:rPr lang="en-US"/>
              <a:t>ECCustomAttributes extend Metadata in </a:t>
            </a:r>
            <a:r>
              <a:rPr lang="en-US" err="1"/>
              <a:t>ECObjects</a:t>
            </a:r>
            <a:br>
              <a:rPr lang="en-US"/>
            </a:br>
            <a:endParaRPr lang="en-US"/>
          </a:p>
        </p:txBody>
      </p:sp>
      <p:sp>
        <p:nvSpPr>
          <p:cNvPr id="3" name="Content Placeholder 2"/>
          <p:cNvSpPr>
            <a:spLocks noGrp="1"/>
          </p:cNvSpPr>
          <p:nvPr>
            <p:ph idx="1"/>
          </p:nvPr>
        </p:nvSpPr>
        <p:spPr>
          <a:xfrm>
            <a:off x="1889806" y="1234464"/>
            <a:ext cx="8077200" cy="2057400"/>
          </a:xfrm>
        </p:spPr>
        <p:txBody>
          <a:bodyPr>
            <a:normAutofit lnSpcReduction="10000"/>
          </a:bodyPr>
          <a:lstStyle/>
          <a:p>
            <a:pPr>
              <a:buNone/>
            </a:pPr>
            <a:r>
              <a:rPr lang="en-US"/>
              <a:t>An “ECCustomAttribute ECClass” is an ECClass with </a:t>
            </a:r>
            <a:r>
              <a:rPr lang="en-US" err="1"/>
              <a:t>IsCustomAttribute</a:t>
            </a:r>
            <a:r>
              <a:rPr lang="en-US"/>
              <a:t> = true.</a:t>
            </a:r>
          </a:p>
          <a:p>
            <a:pPr>
              <a:buNone/>
            </a:pPr>
            <a:r>
              <a:rPr lang="en-US"/>
              <a:t>Attach ECInstances of an ECCustomAttribute to </a:t>
            </a:r>
            <a:r>
              <a:rPr lang="en-US" err="1"/>
              <a:t>ECClasses</a:t>
            </a:r>
            <a:r>
              <a:rPr lang="en-US"/>
              <a:t>, ECProperties, and </a:t>
            </a:r>
            <a:r>
              <a:rPr lang="en-US" err="1"/>
              <a:t>ECSchemas</a:t>
            </a:r>
            <a:r>
              <a:rPr lang="en-US"/>
              <a:t> to extend them.</a:t>
            </a:r>
          </a:p>
        </p:txBody>
      </p:sp>
      <p:grpSp>
        <p:nvGrpSpPr>
          <p:cNvPr id="4" name="Group 3"/>
          <p:cNvGrpSpPr/>
          <p:nvPr/>
        </p:nvGrpSpPr>
        <p:grpSpPr>
          <a:xfrm>
            <a:off x="5007864" y="3886200"/>
            <a:ext cx="2438400" cy="1447800"/>
            <a:chOff x="2743200" y="3733800"/>
            <a:chExt cx="2514600" cy="1447800"/>
          </a:xfrm>
        </p:grpSpPr>
        <p:sp>
          <p:nvSpPr>
            <p:cNvPr id="5" name="Rounded Rectangle 4"/>
            <p:cNvSpPr/>
            <p:nvPr/>
          </p:nvSpPr>
          <p:spPr bwMode="auto">
            <a:xfrm>
              <a:off x="2743200" y="3733800"/>
              <a:ext cx="2438400" cy="1447800"/>
            </a:xfrm>
            <a:prstGeom prst="roundRect">
              <a:avLst/>
            </a:prstGeom>
            <a:solidFill>
              <a:schemeClr val="accent1">
                <a:lumMod val="50000"/>
              </a:schemeClr>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0" tIns="0" rIns="0" bIns="45720" numCol="1" rtlCol="0" anchor="t"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mn-lt"/>
                  <a:ea typeface="MS PGothic"/>
                  <a:cs typeface="MS PGothic"/>
                </a:rPr>
                <a:t>ECClass: Pump</a:t>
              </a:r>
            </a:p>
          </p:txBody>
        </p:sp>
        <p:cxnSp>
          <p:nvCxnSpPr>
            <p:cNvPr id="6" name="Straight Connector 5"/>
            <p:cNvCxnSpPr/>
            <p:nvPr/>
          </p:nvCxnSpPr>
          <p:spPr bwMode="auto">
            <a:xfrm>
              <a:off x="2836985" y="4113827"/>
              <a:ext cx="2250831" cy="973"/>
            </a:xfrm>
            <a:prstGeom prst="line">
              <a:avLst/>
            </a:prstGeom>
            <a:solidFill>
              <a:schemeClr val="accent1"/>
            </a:solidFill>
            <a:ln w="19050" cap="flat" cmpd="sng" algn="ctr">
              <a:solidFill>
                <a:schemeClr val="bg1"/>
              </a:solidFill>
              <a:prstDash val="solid"/>
              <a:round/>
              <a:headEnd type="none" w="med" len="med"/>
              <a:tailEnd type="none" w="med" len="med"/>
            </a:ln>
            <a:effectLst/>
          </p:spPr>
        </p:cxnSp>
        <p:sp>
          <p:nvSpPr>
            <p:cNvPr id="7" name="TextBox 6"/>
            <p:cNvSpPr txBox="1"/>
            <p:nvPr/>
          </p:nvSpPr>
          <p:spPr>
            <a:xfrm>
              <a:off x="2743200" y="4191000"/>
              <a:ext cx="2514600" cy="954107"/>
            </a:xfrm>
            <a:prstGeom prst="rect">
              <a:avLst/>
            </a:prstGeom>
            <a:noFill/>
          </p:spPr>
          <p:txBody>
            <a:bodyPr wrap="square" rtlCol="0">
              <a:spAutoFit/>
            </a:bodyPr>
            <a:lstStyle/>
            <a:p>
              <a:pPr>
                <a:tabLst>
                  <a:tab pos="1371600" algn="l"/>
                </a:tabLst>
              </a:pPr>
              <a:r>
                <a:rPr lang="en-US" sz="1400" err="1">
                  <a:solidFill>
                    <a:schemeClr val="bg1"/>
                  </a:solidFill>
                  <a:latin typeface="+mn-lt"/>
                </a:rPr>
                <a:t>AssetTag</a:t>
              </a:r>
              <a:r>
                <a:rPr lang="en-US" sz="1400">
                  <a:solidFill>
                    <a:schemeClr val="bg1"/>
                  </a:solidFill>
                  <a:latin typeface="+mn-lt"/>
                </a:rPr>
                <a:t> 	(string)</a:t>
              </a:r>
            </a:p>
            <a:p>
              <a:pPr>
                <a:tabLst>
                  <a:tab pos="1371600" algn="l"/>
                </a:tabLst>
              </a:pPr>
              <a:r>
                <a:rPr lang="en-US" sz="1400">
                  <a:solidFill>
                    <a:schemeClr val="bg1"/>
                  </a:solidFill>
                  <a:latin typeface="+mn-lt"/>
                </a:rPr>
                <a:t>Manufacturer	(string)</a:t>
              </a:r>
              <a:br>
                <a:rPr lang="en-US" sz="1400">
                  <a:solidFill>
                    <a:schemeClr val="bg1"/>
                  </a:solidFill>
                  <a:latin typeface="+mn-lt"/>
                </a:rPr>
              </a:br>
              <a:r>
                <a:rPr lang="en-US" sz="1400" err="1">
                  <a:solidFill>
                    <a:schemeClr val="bg1"/>
                  </a:solidFill>
                  <a:latin typeface="+mn-lt"/>
                </a:rPr>
                <a:t>PressureDrop</a:t>
              </a:r>
              <a:r>
                <a:rPr lang="en-US" sz="1400">
                  <a:solidFill>
                    <a:schemeClr val="bg1"/>
                  </a:solidFill>
                  <a:latin typeface="+mn-lt"/>
                </a:rPr>
                <a:t>	(double)</a:t>
              </a:r>
            </a:p>
            <a:p>
              <a:pPr>
                <a:tabLst>
                  <a:tab pos="1371600" algn="l"/>
                </a:tabLst>
              </a:pPr>
              <a:r>
                <a:rPr lang="en-US" sz="1400" err="1">
                  <a:solidFill>
                    <a:schemeClr val="bg1"/>
                  </a:solidFill>
                  <a:latin typeface="+mn-lt"/>
                </a:rPr>
                <a:t>Flowrate</a:t>
              </a:r>
              <a:r>
                <a:rPr lang="en-US" sz="1400">
                  <a:solidFill>
                    <a:schemeClr val="bg1"/>
                  </a:solidFill>
                  <a:latin typeface="+mn-lt"/>
                </a:rPr>
                <a:t> 	(double)</a:t>
              </a:r>
            </a:p>
          </p:txBody>
        </p:sp>
      </p:grpSp>
      <p:grpSp>
        <p:nvGrpSpPr>
          <p:cNvPr id="17" name="Group 30"/>
          <p:cNvGrpSpPr/>
          <p:nvPr/>
        </p:nvGrpSpPr>
        <p:grpSpPr>
          <a:xfrm>
            <a:off x="2133600" y="3810000"/>
            <a:ext cx="2438400" cy="1066800"/>
            <a:chOff x="-762000" y="3505200"/>
            <a:chExt cx="2438400" cy="1066800"/>
          </a:xfrm>
        </p:grpSpPr>
        <p:sp>
          <p:nvSpPr>
            <p:cNvPr id="19" name="Rounded Rectangle 18"/>
            <p:cNvSpPr/>
            <p:nvPr/>
          </p:nvSpPr>
          <p:spPr bwMode="auto">
            <a:xfrm>
              <a:off x="-762000" y="3505200"/>
              <a:ext cx="2364509" cy="1066800"/>
            </a:xfrm>
            <a:prstGeom prst="roundRect">
              <a:avLst/>
            </a:prstGeom>
            <a:solidFill>
              <a:schemeClr val="accent1">
                <a:lumMod val="50000"/>
              </a:schemeClr>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0" tIns="0" rIns="0" bIns="45720" numCol="1" rtlCol="0" anchor="t"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mn-lt"/>
                  <a:ea typeface="MS PGothic"/>
                  <a:cs typeface="MS PGothic"/>
                </a:rPr>
                <a:t>ECClass: Units</a:t>
              </a:r>
            </a:p>
            <a:p>
              <a:pPr marL="0" marR="0" indent="0" algn="ctr" defTabSz="914400" rtl="0" eaLnBrk="0" fontAlgn="base" latinLnBrk="0" hangingPunct="0">
                <a:lnSpc>
                  <a:spcPct val="100000"/>
                </a:lnSpc>
                <a:spcBef>
                  <a:spcPct val="0"/>
                </a:spcBef>
                <a:spcAft>
                  <a:spcPct val="0"/>
                </a:spcAft>
                <a:buClrTx/>
                <a:buSzTx/>
                <a:buFontTx/>
                <a:buNone/>
                <a:tabLst/>
              </a:pPr>
              <a:r>
                <a:rPr lang="en-US" sz="1400" err="1">
                  <a:solidFill>
                    <a:schemeClr val="bg1"/>
                  </a:solidFill>
                  <a:ea typeface="MS PGothic"/>
                  <a:cs typeface="MS PGothic"/>
                </a:rPr>
                <a:t>IsCustomAttribute</a:t>
              </a:r>
              <a:r>
                <a:rPr lang="en-US" sz="1400">
                  <a:solidFill>
                    <a:schemeClr val="bg1"/>
                  </a:solidFill>
                  <a:ea typeface="MS PGothic"/>
                  <a:cs typeface="MS PGothic"/>
                </a:rPr>
                <a:t>=true</a:t>
              </a:r>
              <a:endParaRPr kumimoji="0" lang="en-US" sz="1400" i="0" u="none" strike="noStrike" cap="none" normalizeH="0" baseline="0">
                <a:ln>
                  <a:noFill/>
                </a:ln>
                <a:solidFill>
                  <a:schemeClr val="bg1"/>
                </a:solidFill>
                <a:effectLst/>
                <a:latin typeface="+mn-lt"/>
                <a:ea typeface="MS PGothic"/>
                <a:cs typeface="MS PGothic"/>
              </a:endParaRPr>
            </a:p>
          </p:txBody>
        </p:sp>
        <p:cxnSp>
          <p:nvCxnSpPr>
            <p:cNvPr id="20" name="Straight Connector 19"/>
            <p:cNvCxnSpPr/>
            <p:nvPr/>
          </p:nvCxnSpPr>
          <p:spPr bwMode="auto">
            <a:xfrm>
              <a:off x="-671057" y="4124038"/>
              <a:ext cx="2182624" cy="973"/>
            </a:xfrm>
            <a:prstGeom prst="line">
              <a:avLst/>
            </a:prstGeom>
            <a:solidFill>
              <a:schemeClr val="accent1"/>
            </a:solidFill>
            <a:ln w="19050" cap="flat" cmpd="sng" algn="ctr">
              <a:solidFill>
                <a:schemeClr val="bg1"/>
              </a:solidFill>
              <a:prstDash val="solid"/>
              <a:round/>
              <a:headEnd type="none" w="med" len="med"/>
              <a:tailEnd type="none" w="med" len="med"/>
            </a:ln>
            <a:effectLst/>
          </p:spPr>
        </p:cxnSp>
        <p:sp>
          <p:nvSpPr>
            <p:cNvPr id="21" name="TextBox 20"/>
            <p:cNvSpPr txBox="1"/>
            <p:nvPr/>
          </p:nvSpPr>
          <p:spPr>
            <a:xfrm>
              <a:off x="-762000" y="4188023"/>
              <a:ext cx="2438400" cy="307777"/>
            </a:xfrm>
            <a:prstGeom prst="rect">
              <a:avLst/>
            </a:prstGeom>
            <a:noFill/>
          </p:spPr>
          <p:txBody>
            <a:bodyPr wrap="square" rtlCol="0">
              <a:spAutoFit/>
            </a:bodyPr>
            <a:lstStyle/>
            <a:p>
              <a:pPr>
                <a:tabLst>
                  <a:tab pos="1371600" algn="l"/>
                </a:tabLst>
              </a:pPr>
              <a:r>
                <a:rPr lang="en-US" sz="1400" err="1">
                  <a:solidFill>
                    <a:schemeClr val="bg1"/>
                  </a:solidFill>
                  <a:latin typeface="+mn-lt"/>
                </a:rPr>
                <a:t>UnitName</a:t>
              </a:r>
              <a:r>
                <a:rPr lang="en-US" sz="1400">
                  <a:solidFill>
                    <a:schemeClr val="bg1"/>
                  </a:solidFill>
                  <a:latin typeface="+mn-lt"/>
                </a:rPr>
                <a:t>	(string)</a:t>
              </a:r>
            </a:p>
          </p:txBody>
        </p:sp>
      </p:grpSp>
      <p:grpSp>
        <p:nvGrpSpPr>
          <p:cNvPr id="18" name="Group 41"/>
          <p:cNvGrpSpPr/>
          <p:nvPr/>
        </p:nvGrpSpPr>
        <p:grpSpPr>
          <a:xfrm>
            <a:off x="2209800" y="5029201"/>
            <a:ext cx="1752600" cy="612577"/>
            <a:chOff x="990600" y="4648200"/>
            <a:chExt cx="1752600" cy="612577"/>
          </a:xfrm>
        </p:grpSpPr>
        <p:sp>
          <p:nvSpPr>
            <p:cNvPr id="23" name="Rounded Rectangle 22"/>
            <p:cNvSpPr/>
            <p:nvPr/>
          </p:nvSpPr>
          <p:spPr bwMode="auto">
            <a:xfrm>
              <a:off x="990600" y="4648200"/>
              <a:ext cx="1752600" cy="609600"/>
            </a:xfrm>
            <a:prstGeom prst="round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0" rIns="0" bIns="45720" numCol="1" rtlCol="0" anchor="t"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b="1">
                  <a:solidFill>
                    <a:schemeClr val="tx1"/>
                  </a:solidFill>
                  <a:ea typeface="MS PGothic"/>
                  <a:cs typeface="MS PGothic"/>
                </a:rPr>
                <a:t>Units</a:t>
              </a:r>
              <a:endParaRPr kumimoji="0" lang="en-US" sz="1000" i="0" u="none" strike="noStrike" cap="none" normalizeH="0" baseline="0">
                <a:ln>
                  <a:noFill/>
                </a:ln>
                <a:solidFill>
                  <a:schemeClr val="tx1"/>
                </a:solidFill>
                <a:effectLst/>
                <a:latin typeface="+mn-lt"/>
                <a:ea typeface="MS PGothic"/>
                <a:cs typeface="MS PGothic"/>
              </a:endParaRPr>
            </a:p>
          </p:txBody>
        </p:sp>
        <p:cxnSp>
          <p:nvCxnSpPr>
            <p:cNvPr id="24" name="Straight Connector 23"/>
            <p:cNvCxnSpPr/>
            <p:nvPr/>
          </p:nvCxnSpPr>
          <p:spPr bwMode="auto">
            <a:xfrm>
              <a:off x="1071328" y="4953000"/>
              <a:ext cx="1617784" cy="2181"/>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25" name="TextBox 24"/>
            <p:cNvSpPr txBox="1"/>
            <p:nvPr/>
          </p:nvSpPr>
          <p:spPr>
            <a:xfrm>
              <a:off x="990600" y="4953000"/>
              <a:ext cx="1752600" cy="307777"/>
            </a:xfrm>
            <a:prstGeom prst="rect">
              <a:avLst/>
            </a:prstGeom>
            <a:noFill/>
          </p:spPr>
          <p:txBody>
            <a:bodyPr wrap="square" rtlCol="0">
              <a:spAutoFit/>
            </a:bodyPr>
            <a:lstStyle/>
            <a:p>
              <a:pPr>
                <a:tabLst>
                  <a:tab pos="1371600" algn="l"/>
                </a:tabLst>
              </a:pPr>
              <a:r>
                <a:rPr lang="en-US" sz="1400" err="1">
                  <a:latin typeface="+mn-lt"/>
                </a:rPr>
                <a:t>UnitName</a:t>
              </a:r>
              <a:r>
                <a:rPr lang="en-US" sz="1400">
                  <a:latin typeface="+mn-lt"/>
                </a:rPr>
                <a:t> = </a:t>
              </a:r>
              <a:r>
                <a:rPr lang="en-US" sz="1400" b="1">
                  <a:latin typeface="+mn-lt"/>
                </a:rPr>
                <a:t>PSI</a:t>
              </a:r>
            </a:p>
          </p:txBody>
        </p:sp>
      </p:grpSp>
      <p:grpSp>
        <p:nvGrpSpPr>
          <p:cNvPr id="22" name="Group 42"/>
          <p:cNvGrpSpPr/>
          <p:nvPr/>
        </p:nvGrpSpPr>
        <p:grpSpPr>
          <a:xfrm>
            <a:off x="2209800" y="5788224"/>
            <a:ext cx="1905000" cy="612577"/>
            <a:chOff x="990600" y="4648200"/>
            <a:chExt cx="1892808" cy="612577"/>
          </a:xfrm>
        </p:grpSpPr>
        <p:sp>
          <p:nvSpPr>
            <p:cNvPr id="44" name="Rounded Rectangle 43"/>
            <p:cNvSpPr/>
            <p:nvPr/>
          </p:nvSpPr>
          <p:spPr bwMode="auto">
            <a:xfrm>
              <a:off x="990600" y="4648200"/>
              <a:ext cx="1752600" cy="609600"/>
            </a:xfrm>
            <a:prstGeom prst="round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0" rIns="0" bIns="45720" numCol="1" rtlCol="0" anchor="t"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b="1">
                  <a:solidFill>
                    <a:schemeClr val="tx1"/>
                  </a:solidFill>
                  <a:ea typeface="MS PGothic"/>
                  <a:cs typeface="MS PGothic"/>
                </a:rPr>
                <a:t>Units</a:t>
              </a:r>
              <a:endParaRPr kumimoji="0" lang="en-US" sz="1000" i="0" u="none" strike="noStrike" cap="none" normalizeH="0" baseline="0">
                <a:ln>
                  <a:noFill/>
                </a:ln>
                <a:solidFill>
                  <a:schemeClr val="tx1"/>
                </a:solidFill>
                <a:effectLst/>
                <a:latin typeface="+mn-lt"/>
                <a:ea typeface="MS PGothic"/>
                <a:cs typeface="MS PGothic"/>
              </a:endParaRPr>
            </a:p>
          </p:txBody>
        </p:sp>
        <p:cxnSp>
          <p:nvCxnSpPr>
            <p:cNvPr id="45" name="Straight Connector 44"/>
            <p:cNvCxnSpPr/>
            <p:nvPr/>
          </p:nvCxnSpPr>
          <p:spPr bwMode="auto">
            <a:xfrm>
              <a:off x="1071328" y="4953000"/>
              <a:ext cx="1617784" cy="2181"/>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46" name="TextBox 45"/>
            <p:cNvSpPr txBox="1"/>
            <p:nvPr/>
          </p:nvSpPr>
          <p:spPr>
            <a:xfrm>
              <a:off x="990600" y="4953000"/>
              <a:ext cx="1892808" cy="307777"/>
            </a:xfrm>
            <a:prstGeom prst="rect">
              <a:avLst/>
            </a:prstGeom>
            <a:noFill/>
          </p:spPr>
          <p:txBody>
            <a:bodyPr wrap="square" rtlCol="0">
              <a:spAutoFit/>
            </a:bodyPr>
            <a:lstStyle/>
            <a:p>
              <a:pPr>
                <a:tabLst>
                  <a:tab pos="1371600" algn="l"/>
                </a:tabLst>
              </a:pPr>
              <a:r>
                <a:rPr lang="en-US" sz="1400" err="1">
                  <a:latin typeface="+mn-lt"/>
                </a:rPr>
                <a:t>UnitName</a:t>
              </a:r>
              <a:r>
                <a:rPr lang="en-US" sz="1400">
                  <a:latin typeface="+mn-lt"/>
                </a:rPr>
                <a:t> = </a:t>
              </a:r>
              <a:r>
                <a:rPr lang="en-US" sz="1400" b="1">
                  <a:latin typeface="+mn-lt"/>
                </a:rPr>
                <a:t>GPM</a:t>
              </a:r>
            </a:p>
          </p:txBody>
        </p:sp>
      </p:grpSp>
      <p:cxnSp>
        <p:nvCxnSpPr>
          <p:cNvPr id="47" name="Straight Arrow Connector 36"/>
          <p:cNvCxnSpPr/>
          <p:nvPr/>
        </p:nvCxnSpPr>
        <p:spPr bwMode="auto">
          <a:xfrm rot="10800000" flipV="1">
            <a:off x="3962400" y="4924719"/>
            <a:ext cx="1124146" cy="409281"/>
          </a:xfrm>
          <a:prstGeom prst="curvedConnector3">
            <a:avLst>
              <a:gd name="adj1" fmla="val 50000"/>
            </a:avLst>
          </a:prstGeom>
          <a:solidFill>
            <a:schemeClr val="accent1"/>
          </a:solidFill>
          <a:ln w="38100" cap="flat" cmpd="sng" algn="ctr">
            <a:solidFill>
              <a:schemeClr val="tx2">
                <a:lumMod val="95000"/>
                <a:lumOff val="5000"/>
              </a:schemeClr>
            </a:solidFill>
            <a:prstDash val="solid"/>
            <a:round/>
            <a:headEnd type="none" w="med" len="med"/>
            <a:tailEnd type="arrow"/>
          </a:ln>
          <a:effectLst/>
        </p:spPr>
      </p:cxnSp>
      <p:cxnSp>
        <p:nvCxnSpPr>
          <p:cNvPr id="49" name="Straight Arrow Connector 36"/>
          <p:cNvCxnSpPr/>
          <p:nvPr/>
        </p:nvCxnSpPr>
        <p:spPr bwMode="auto">
          <a:xfrm rot="10800000" flipV="1">
            <a:off x="3962400" y="5162746"/>
            <a:ext cx="1104508" cy="930277"/>
          </a:xfrm>
          <a:prstGeom prst="curvedConnector3">
            <a:avLst>
              <a:gd name="adj1" fmla="val 50000"/>
            </a:avLst>
          </a:prstGeom>
          <a:solidFill>
            <a:schemeClr val="accent1"/>
          </a:solidFill>
          <a:ln w="38100" cap="flat" cmpd="sng" algn="ctr">
            <a:solidFill>
              <a:schemeClr val="tx2">
                <a:lumMod val="95000"/>
                <a:lumOff val="5000"/>
              </a:schemeClr>
            </a:solidFill>
            <a:prstDash val="solid"/>
            <a:round/>
            <a:headEnd type="none" w="med" len="med"/>
            <a:tailEnd type="arrow"/>
          </a:ln>
          <a:effectLst/>
        </p:spPr>
      </p:cxnSp>
      <p:cxnSp>
        <p:nvCxnSpPr>
          <p:cNvPr id="57" name="Straight Arrow Connector 36"/>
          <p:cNvCxnSpPr/>
          <p:nvPr/>
        </p:nvCxnSpPr>
        <p:spPr bwMode="auto">
          <a:xfrm rot="10800000">
            <a:off x="2133600" y="4343400"/>
            <a:ext cx="76200" cy="990600"/>
          </a:xfrm>
          <a:prstGeom prst="curvedConnector3">
            <a:avLst>
              <a:gd name="adj1" fmla="val 400000"/>
            </a:avLst>
          </a:prstGeom>
          <a:solidFill>
            <a:schemeClr val="accent1"/>
          </a:solidFill>
          <a:ln w="28575" cap="flat" cmpd="sng" algn="ctr">
            <a:solidFill>
              <a:srgbClr val="FF0000"/>
            </a:solidFill>
            <a:prstDash val="dashDot"/>
            <a:round/>
            <a:headEnd type="none" w="med" len="med"/>
            <a:tailEnd type="arrow"/>
          </a:ln>
          <a:effectLst/>
        </p:spPr>
      </p:cxnSp>
      <p:cxnSp>
        <p:nvCxnSpPr>
          <p:cNvPr id="60" name="Straight Arrow Connector 36"/>
          <p:cNvCxnSpPr/>
          <p:nvPr/>
        </p:nvCxnSpPr>
        <p:spPr bwMode="auto">
          <a:xfrm rot="10800000">
            <a:off x="2133600" y="4343402"/>
            <a:ext cx="76200" cy="1749623"/>
          </a:xfrm>
          <a:prstGeom prst="curvedConnector3">
            <a:avLst>
              <a:gd name="adj1" fmla="val 400000"/>
            </a:avLst>
          </a:prstGeom>
          <a:solidFill>
            <a:schemeClr val="accent1"/>
          </a:solidFill>
          <a:ln w="28575" cap="flat" cmpd="sng" algn="ctr">
            <a:solidFill>
              <a:srgbClr val="FF0000"/>
            </a:solidFill>
            <a:prstDash val="dashDot"/>
            <a:round/>
            <a:headEnd type="none" w="med" len="med"/>
            <a:tailEnd type="arrow"/>
          </a:ln>
          <a:effectLst/>
        </p:spPr>
      </p:cxnSp>
      <p:sp>
        <p:nvSpPr>
          <p:cNvPr id="34" name="Rectangle 33"/>
          <p:cNvSpPr/>
          <p:nvPr/>
        </p:nvSpPr>
        <p:spPr bwMode="auto">
          <a:xfrm>
            <a:off x="2231889" y="4128980"/>
            <a:ext cx="2194561" cy="259088"/>
          </a:xfrm>
          <a:prstGeom prst="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err="1">
              <a:ln>
                <a:noFill/>
              </a:ln>
              <a:solidFill>
                <a:schemeClr val="bg1"/>
              </a:solidFill>
              <a:effectLst/>
              <a:latin typeface="+mn-lt"/>
              <a:ea typeface="MS PGothic"/>
              <a:cs typeface="MS PGothic"/>
            </a:endParaRPr>
          </a:p>
        </p:txBody>
      </p:sp>
      <p:sp>
        <p:nvSpPr>
          <p:cNvPr id="39" name="Rounded Rectangle 38"/>
          <p:cNvSpPr/>
          <p:nvPr/>
        </p:nvSpPr>
        <p:spPr bwMode="auto">
          <a:xfrm>
            <a:off x="7845126" y="3611880"/>
            <a:ext cx="1274064" cy="1707653"/>
          </a:xfrm>
          <a:prstGeom prst="round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0" rIns="0" bIns="45720" numCol="1" rtlCol="0" anchor="t"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b="1">
                <a:solidFill>
                  <a:schemeClr val="tx1"/>
                </a:solidFill>
                <a:ea typeface="MS PGothic"/>
                <a:cs typeface="MS PGothic"/>
              </a:rPr>
              <a:t>Pump</a:t>
            </a:r>
          </a:p>
          <a:p>
            <a:pPr marL="0" marR="0" indent="0" algn="ctr" defTabSz="914400" rtl="0" eaLnBrk="0" fontAlgn="base" latinLnBrk="0" hangingPunct="0">
              <a:lnSpc>
                <a:spcPct val="100000"/>
              </a:lnSpc>
              <a:spcBef>
                <a:spcPct val="0"/>
              </a:spcBef>
              <a:spcAft>
                <a:spcPct val="0"/>
              </a:spcAft>
              <a:buClrTx/>
              <a:buSzTx/>
              <a:buFontTx/>
              <a:buNone/>
              <a:tabLst/>
            </a:pPr>
            <a:r>
              <a:rPr lang="en-US" sz="1800" b="1">
                <a:solidFill>
                  <a:schemeClr val="tx1"/>
                </a:solidFill>
                <a:ea typeface="MS PGothic"/>
                <a:cs typeface="MS PGothic"/>
              </a:rPr>
              <a:t> </a:t>
            </a:r>
            <a:r>
              <a:rPr lang="en-US" sz="1000">
                <a:solidFill>
                  <a:schemeClr val="tx1"/>
                </a:solidFill>
                <a:ea typeface="MS PGothic"/>
                <a:cs typeface="MS PGothic"/>
              </a:rPr>
              <a:t>(InstanceId=47)</a:t>
            </a:r>
            <a:endParaRPr kumimoji="0" lang="en-US" sz="1000" i="0" u="none" strike="noStrike" cap="none" normalizeH="0" baseline="0">
              <a:ln>
                <a:noFill/>
              </a:ln>
              <a:solidFill>
                <a:schemeClr val="tx1"/>
              </a:solidFill>
              <a:effectLst/>
              <a:latin typeface="+mn-lt"/>
              <a:ea typeface="MS PGothic"/>
              <a:cs typeface="MS PGothic"/>
            </a:endParaRPr>
          </a:p>
        </p:txBody>
      </p:sp>
      <p:cxnSp>
        <p:nvCxnSpPr>
          <p:cNvPr id="40" name="Straight Connector 39"/>
          <p:cNvCxnSpPr/>
          <p:nvPr/>
        </p:nvCxnSpPr>
        <p:spPr bwMode="auto">
          <a:xfrm>
            <a:off x="7897768" y="4251760"/>
            <a:ext cx="1180279" cy="193"/>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41" name="TextBox 40"/>
          <p:cNvSpPr txBox="1"/>
          <p:nvPr/>
        </p:nvSpPr>
        <p:spPr>
          <a:xfrm>
            <a:off x="7845126" y="4328933"/>
            <a:ext cx="1182580" cy="954107"/>
          </a:xfrm>
          <a:prstGeom prst="rect">
            <a:avLst/>
          </a:prstGeom>
          <a:noFill/>
        </p:spPr>
        <p:txBody>
          <a:bodyPr wrap="square" rtlCol="0">
            <a:spAutoFit/>
          </a:bodyPr>
          <a:lstStyle/>
          <a:p>
            <a:pPr>
              <a:tabLst>
                <a:tab pos="1371600" algn="l"/>
              </a:tabLst>
            </a:pPr>
            <a:r>
              <a:rPr lang="en-US" sz="1400">
                <a:latin typeface="+mn-lt"/>
              </a:rPr>
              <a:t> </a:t>
            </a:r>
            <a:r>
              <a:rPr lang="en-US" sz="1400" b="1">
                <a:latin typeface="+mn-lt"/>
              </a:rPr>
              <a:t>P-101</a:t>
            </a:r>
          </a:p>
          <a:p>
            <a:pPr>
              <a:tabLst>
                <a:tab pos="1371600" algn="l"/>
              </a:tabLst>
            </a:pPr>
            <a:r>
              <a:rPr lang="en-US" sz="1400">
                <a:latin typeface="+mn-lt"/>
              </a:rPr>
              <a:t> GE</a:t>
            </a:r>
            <a:br>
              <a:rPr lang="en-US" sz="1400">
                <a:latin typeface="+mn-lt"/>
              </a:rPr>
            </a:br>
            <a:r>
              <a:rPr lang="en-US" sz="1400">
                <a:latin typeface="+mn-lt"/>
              </a:rPr>
              <a:t> 4.5 psi</a:t>
            </a:r>
          </a:p>
          <a:p>
            <a:pPr>
              <a:tabLst>
                <a:tab pos="1371600" algn="l"/>
              </a:tabLst>
            </a:pPr>
            <a:r>
              <a:rPr lang="en-US" sz="1400">
                <a:latin typeface="+mn-lt"/>
              </a:rPr>
              <a:t> 9.7 </a:t>
            </a:r>
            <a:r>
              <a:rPr lang="en-US" sz="1400" err="1">
                <a:latin typeface="+mn-lt"/>
              </a:rPr>
              <a:t>gpm</a:t>
            </a:r>
            <a:endParaRPr lang="en-US" sz="1400">
              <a:latin typeface="+mn-lt"/>
            </a:endParaRPr>
          </a:p>
        </p:txBody>
      </p:sp>
      <p:cxnSp>
        <p:nvCxnSpPr>
          <p:cNvPr id="42" name="Straight Arrow Connector 36"/>
          <p:cNvCxnSpPr>
            <a:stCxn id="39" idx="0"/>
          </p:cNvCxnSpPr>
          <p:nvPr/>
        </p:nvCxnSpPr>
        <p:spPr bwMode="auto">
          <a:xfrm rot="16200000" flipH="1" flipV="1">
            <a:off x="7205270" y="2594049"/>
            <a:ext cx="259059" cy="2294718"/>
          </a:xfrm>
          <a:prstGeom prst="curvedConnector4">
            <a:avLst>
              <a:gd name="adj1" fmla="val -88242"/>
              <a:gd name="adj2" fmla="val 100072"/>
            </a:avLst>
          </a:prstGeom>
          <a:solidFill>
            <a:schemeClr val="accent1"/>
          </a:solidFill>
          <a:ln w="28575" cap="flat" cmpd="sng" algn="ctr">
            <a:solidFill>
              <a:srgbClr val="FF0000"/>
            </a:solidFill>
            <a:prstDash val="dashDot"/>
            <a:round/>
            <a:headEnd type="none" w="med" len="med"/>
            <a:tailEnd type="arrow"/>
          </a:ln>
          <a:effectLst/>
        </p:spPr>
      </p:cxnSp>
      <p:cxnSp>
        <p:nvCxnSpPr>
          <p:cNvPr id="13" name="Straight Arrow Connector 36"/>
          <p:cNvCxnSpPr/>
          <p:nvPr/>
        </p:nvCxnSpPr>
        <p:spPr bwMode="auto">
          <a:xfrm rot="10800000" flipV="1">
            <a:off x="7141464" y="4495005"/>
            <a:ext cx="762000" cy="795"/>
          </a:xfrm>
          <a:prstGeom prst="curvedConnector3">
            <a:avLst>
              <a:gd name="adj1" fmla="val 50000"/>
            </a:avLst>
          </a:prstGeom>
          <a:solidFill>
            <a:schemeClr val="accent1"/>
          </a:solidFill>
          <a:ln w="28575" cap="flat" cmpd="sng" algn="ctr">
            <a:solidFill>
              <a:srgbClr val="FF0000"/>
            </a:solidFill>
            <a:prstDash val="dashDot"/>
            <a:round/>
            <a:headEnd type="none" w="med" len="med"/>
            <a:tailEnd type="arrow"/>
          </a:ln>
          <a:effectLst/>
        </p:spPr>
      </p:cxnSp>
      <p:cxnSp>
        <p:nvCxnSpPr>
          <p:cNvPr id="14" name="Straight Arrow Connector 36"/>
          <p:cNvCxnSpPr/>
          <p:nvPr/>
        </p:nvCxnSpPr>
        <p:spPr bwMode="auto">
          <a:xfrm rot="10800000" flipV="1">
            <a:off x="7141466" y="4723605"/>
            <a:ext cx="761998" cy="795"/>
          </a:xfrm>
          <a:prstGeom prst="curvedConnector3">
            <a:avLst>
              <a:gd name="adj1" fmla="val 50000"/>
            </a:avLst>
          </a:prstGeom>
          <a:solidFill>
            <a:schemeClr val="accent1"/>
          </a:solidFill>
          <a:ln w="28575" cap="flat" cmpd="sng" algn="ctr">
            <a:solidFill>
              <a:srgbClr val="FF0000"/>
            </a:solidFill>
            <a:prstDash val="dashDot"/>
            <a:round/>
            <a:headEnd type="none" w="med" len="med"/>
            <a:tailEnd type="arrow"/>
          </a:ln>
          <a:effectLst/>
        </p:spPr>
      </p:cxnSp>
      <p:cxnSp>
        <p:nvCxnSpPr>
          <p:cNvPr id="15" name="Straight Arrow Connector 36"/>
          <p:cNvCxnSpPr/>
          <p:nvPr/>
        </p:nvCxnSpPr>
        <p:spPr bwMode="auto">
          <a:xfrm rot="10800000" flipV="1">
            <a:off x="7217664" y="4952205"/>
            <a:ext cx="685800" cy="795"/>
          </a:xfrm>
          <a:prstGeom prst="curvedConnector3">
            <a:avLst>
              <a:gd name="adj1" fmla="val 50000"/>
            </a:avLst>
          </a:prstGeom>
          <a:solidFill>
            <a:schemeClr val="accent1"/>
          </a:solidFill>
          <a:ln w="28575" cap="flat" cmpd="sng" algn="ctr">
            <a:solidFill>
              <a:srgbClr val="FF0000"/>
            </a:solidFill>
            <a:prstDash val="dashDot"/>
            <a:round/>
            <a:headEnd type="none" w="med" len="med"/>
            <a:tailEnd type="arrow"/>
          </a:ln>
          <a:effectLst/>
        </p:spPr>
      </p:cxnSp>
      <p:cxnSp>
        <p:nvCxnSpPr>
          <p:cNvPr id="16" name="Straight Arrow Connector 36"/>
          <p:cNvCxnSpPr/>
          <p:nvPr/>
        </p:nvCxnSpPr>
        <p:spPr bwMode="auto">
          <a:xfrm rot="10800000" flipV="1">
            <a:off x="7217664" y="5162517"/>
            <a:ext cx="685800" cy="795"/>
          </a:xfrm>
          <a:prstGeom prst="curvedConnector3">
            <a:avLst>
              <a:gd name="adj1" fmla="val 50000"/>
            </a:avLst>
          </a:prstGeom>
          <a:solidFill>
            <a:schemeClr val="accent1"/>
          </a:solidFill>
          <a:ln w="28575" cap="flat" cmpd="sng" algn="ctr">
            <a:solidFill>
              <a:srgbClr val="FF0000"/>
            </a:solidFill>
            <a:prstDash val="dashDot"/>
            <a:round/>
            <a:headEnd type="none" w="med" len="med"/>
            <a:tailEnd type="arrow"/>
          </a:ln>
          <a:effectLst/>
        </p:spPr>
      </p:cxnSp>
      <p:cxnSp>
        <p:nvCxnSpPr>
          <p:cNvPr id="35" name="Straight Connector 34">
            <a:extLst>
              <a:ext uri="{FF2B5EF4-FFF2-40B4-BE49-F238E27FC236}">
                <a16:creationId xmlns:a16="http://schemas.microsoft.com/office/drawing/2014/main" id="{5CAEE74C-352A-4FD8-B498-DABB481A2EC5}"/>
              </a:ext>
            </a:extLst>
          </p:cNvPr>
          <p:cNvCxnSpPr>
            <a:cxnSpLocks/>
          </p:cNvCxnSpPr>
          <p:nvPr/>
        </p:nvCxnSpPr>
        <p:spPr bwMode="auto">
          <a:xfrm>
            <a:off x="516784" y="1087821"/>
            <a:ext cx="10803493" cy="0"/>
          </a:xfrm>
          <a:prstGeom prst="line">
            <a:avLst/>
          </a:prstGeom>
          <a:noFill/>
          <a:ln w="25400" cap="flat" cmpd="sng" algn="ctr">
            <a:solidFill>
              <a:srgbClr val="A6AFB7"/>
            </a:solidFill>
            <a:prstDash val="solid"/>
            <a:headEnd type="none" w="med" len="med"/>
            <a:tailEnd type="none" w="med" len="med"/>
          </a:ln>
          <a:effectLst>
            <a:outerShdw blurRad="63500" dist="25400" dir="14700000" algn="t" rotWithShape="0">
              <a:srgbClr val="000000">
                <a:alpha val="50000"/>
              </a:srgbClr>
            </a:outerShdw>
          </a:effectLst>
        </p:spPr>
      </p:cxnSp>
    </p:spTree>
    <p:extLst>
      <p:ext uri="{BB962C8B-B14F-4D97-AF65-F5344CB8AC3E}">
        <p14:creationId xmlns:p14="http://schemas.microsoft.com/office/powerpoint/2010/main" val="147981836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ECCustomAttributes in </a:t>
            </a:r>
            <a:r>
              <a:rPr lang="en-US" err="1"/>
              <a:t>ECSchemaXML</a:t>
            </a:r>
            <a:endParaRPr lang="en-US"/>
          </a:p>
        </p:txBody>
      </p:sp>
      <p:pic>
        <p:nvPicPr>
          <p:cNvPr id="3075" name="Picture 3"/>
          <p:cNvPicPr>
            <a:picLocks noChangeAspect="1" noChangeArrowheads="1"/>
          </p:cNvPicPr>
          <p:nvPr/>
        </p:nvPicPr>
        <p:blipFill>
          <a:blip r:embed="rId3" cstate="print"/>
          <a:srcRect/>
          <a:stretch>
            <a:fillRect/>
          </a:stretch>
        </p:blipFill>
        <p:spPr bwMode="auto">
          <a:xfrm>
            <a:off x="1860550" y="1587501"/>
            <a:ext cx="8470536" cy="3222625"/>
          </a:xfrm>
          <a:prstGeom prst="rect">
            <a:avLst/>
          </a:prstGeom>
          <a:noFill/>
          <a:ln w="9525">
            <a:noFill/>
            <a:miter lim="800000"/>
            <a:headEnd/>
            <a:tailEnd/>
          </a:ln>
          <a:effectLst/>
        </p:spPr>
      </p:pic>
      <p:sp>
        <p:nvSpPr>
          <p:cNvPr id="8" name="Rectangle 7"/>
          <p:cNvSpPr/>
          <p:nvPr/>
        </p:nvSpPr>
        <p:spPr bwMode="auto">
          <a:xfrm>
            <a:off x="2320926" y="2650065"/>
            <a:ext cx="5800725" cy="1289050"/>
          </a:xfrm>
          <a:prstGeom prst="rect">
            <a:avLst/>
          </a:prstGeom>
          <a:noFill/>
          <a:ln w="57150" cap="flat" cmpd="sng" algn="ctr">
            <a:solidFill>
              <a:srgbClr val="FFC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err="1">
              <a:ln>
                <a:noFill/>
              </a:ln>
              <a:solidFill>
                <a:schemeClr val="bg1"/>
              </a:solidFill>
              <a:effectLst/>
              <a:latin typeface="+mn-lt"/>
              <a:ea typeface="MS PGothic"/>
              <a:cs typeface="MS PGothic"/>
            </a:endParaRPr>
          </a:p>
        </p:txBody>
      </p:sp>
      <p:cxnSp>
        <p:nvCxnSpPr>
          <p:cNvPr id="5" name="Straight Connector 4">
            <a:extLst>
              <a:ext uri="{FF2B5EF4-FFF2-40B4-BE49-F238E27FC236}">
                <a16:creationId xmlns:a16="http://schemas.microsoft.com/office/drawing/2014/main" id="{74C0BBAA-F8DD-4FCF-A71E-BE7748EC8B5E}"/>
              </a:ext>
            </a:extLst>
          </p:cNvPr>
          <p:cNvCxnSpPr>
            <a:cxnSpLocks/>
          </p:cNvCxnSpPr>
          <p:nvPr/>
        </p:nvCxnSpPr>
        <p:spPr bwMode="auto">
          <a:xfrm>
            <a:off x="516784" y="1087821"/>
            <a:ext cx="10803493" cy="0"/>
          </a:xfrm>
          <a:prstGeom prst="line">
            <a:avLst/>
          </a:prstGeom>
          <a:noFill/>
          <a:ln w="25400" cap="flat" cmpd="sng" algn="ctr">
            <a:solidFill>
              <a:srgbClr val="A6AFB7"/>
            </a:solidFill>
            <a:prstDash val="solid"/>
            <a:headEnd type="none" w="med" len="med"/>
            <a:tailEnd type="none" w="med" len="med"/>
          </a:ln>
          <a:effectLst>
            <a:outerShdw blurRad="63500" dist="25400" dir="14700000" algn="t" rotWithShape="0">
              <a:srgbClr val="000000">
                <a:alpha val="50000"/>
              </a:srgbClr>
            </a:outerShdw>
          </a:effectLst>
        </p:spPr>
      </p:cxnSp>
    </p:spTree>
    <p:extLst>
      <p:ext uri="{BB962C8B-B14F-4D97-AF65-F5344CB8AC3E}">
        <p14:creationId xmlns:p14="http://schemas.microsoft.com/office/powerpoint/2010/main" val="276936624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Examples of </a:t>
            </a:r>
            <a:r>
              <a:rPr lang="en-US" err="1"/>
              <a:t>ECCustomAttributes</a:t>
            </a:r>
            <a:endParaRPr lang="en-US"/>
          </a:p>
        </p:txBody>
      </p:sp>
      <p:sp>
        <p:nvSpPr>
          <p:cNvPr id="3" name="Content Placeholder 2"/>
          <p:cNvSpPr>
            <a:spLocks noGrp="1"/>
          </p:cNvSpPr>
          <p:nvPr>
            <p:ph idx="1"/>
          </p:nvPr>
        </p:nvSpPr>
        <p:spPr/>
        <p:txBody>
          <a:bodyPr vert="horz" lIns="91440" tIns="45720" rIns="91440" bIns="45720" rtlCol="0" anchor="t">
            <a:normAutofit/>
          </a:bodyPr>
          <a:lstStyle/>
          <a:p>
            <a:pPr>
              <a:buNone/>
            </a:pPr>
            <a:r>
              <a:rPr lang="en-US" err="1"/>
              <a:t>UnitSpecification</a:t>
            </a:r>
            <a:endParaRPr lang="en-US"/>
          </a:p>
          <a:p>
            <a:pPr>
              <a:buNone/>
            </a:pPr>
            <a:r>
              <a:rPr lang="en-US" err="1"/>
              <a:t>CalculatedECPropertySpecification</a:t>
            </a:r>
            <a:endParaRPr lang="en-US"/>
          </a:p>
          <a:p>
            <a:pPr>
              <a:buNone/>
            </a:pPr>
            <a:r>
              <a:rPr lang="en-US" err="1"/>
              <a:t>BusinessKeySpecification</a:t>
            </a:r>
            <a:endParaRPr lang="en-US"/>
          </a:p>
          <a:p>
            <a:pPr>
              <a:buNone/>
            </a:pPr>
            <a:r>
              <a:rPr lang="en-US" err="1"/>
              <a:t>InstanceLabelSpecification</a:t>
            </a:r>
            <a:endParaRPr lang="en-US"/>
          </a:p>
          <a:p>
            <a:pPr>
              <a:buNone/>
            </a:pPr>
            <a:r>
              <a:rPr lang="en-US"/>
              <a:t>Display metadata (e.g. “Category” for an ECProperty)</a:t>
            </a:r>
            <a:endParaRPr lang="en-US">
              <a:cs typeface="Arial"/>
            </a:endParaRPr>
          </a:p>
          <a:p>
            <a:pPr>
              <a:buNone/>
            </a:pPr>
            <a:r>
              <a:rPr lang="en-US"/>
              <a:t>Mapping to other systems (e.g. a database table)</a:t>
            </a:r>
            <a:endParaRPr lang="en-US">
              <a:cs typeface="Arial"/>
            </a:endParaRPr>
          </a:p>
          <a:p>
            <a:pPr>
              <a:buNone/>
            </a:pPr>
            <a:r>
              <a:rPr lang="en-US"/>
              <a:t>Name of a .NET class to supply “behaviors” for </a:t>
            </a:r>
            <a:r>
              <a:rPr lang="en-US" err="1"/>
              <a:t>ECInstances</a:t>
            </a:r>
            <a:r>
              <a:rPr lang="en-US"/>
              <a:t>.</a:t>
            </a:r>
            <a:endParaRPr lang="en-US">
              <a:cs typeface="Arial"/>
            </a:endParaRPr>
          </a:p>
          <a:p>
            <a:pPr>
              <a:buNone/>
            </a:pPr>
            <a:endParaRPr lang="en-US">
              <a:cs typeface="Arial"/>
            </a:endParaRPr>
          </a:p>
        </p:txBody>
      </p:sp>
      <p:cxnSp>
        <p:nvCxnSpPr>
          <p:cNvPr id="4" name="Straight Connector 3">
            <a:extLst>
              <a:ext uri="{FF2B5EF4-FFF2-40B4-BE49-F238E27FC236}">
                <a16:creationId xmlns:a16="http://schemas.microsoft.com/office/drawing/2014/main" id="{0BA033CD-6C91-4FF3-AA93-E5D1F5EC2592}"/>
              </a:ext>
            </a:extLst>
          </p:cNvPr>
          <p:cNvCxnSpPr>
            <a:cxnSpLocks/>
          </p:cNvCxnSpPr>
          <p:nvPr/>
        </p:nvCxnSpPr>
        <p:spPr bwMode="auto">
          <a:xfrm>
            <a:off x="516784" y="1087821"/>
            <a:ext cx="10803493" cy="0"/>
          </a:xfrm>
          <a:prstGeom prst="line">
            <a:avLst/>
          </a:prstGeom>
          <a:noFill/>
          <a:ln w="25400" cap="flat" cmpd="sng" algn="ctr">
            <a:solidFill>
              <a:srgbClr val="A6AFB7"/>
            </a:solidFill>
            <a:prstDash val="solid"/>
            <a:headEnd type="none" w="med" len="med"/>
            <a:tailEnd type="none" w="med" len="med"/>
          </a:ln>
          <a:effectLst>
            <a:outerShdw blurRad="63500" dist="25400" dir="14700000" algn="t" rotWithShape="0">
              <a:srgbClr val="000000">
                <a:alpha val="50000"/>
              </a:srgbClr>
            </a:outerShdw>
          </a:effectLst>
        </p:spPr>
      </p:cxnSp>
    </p:spTree>
    <p:extLst>
      <p:ext uri="{BB962C8B-B14F-4D97-AF65-F5344CB8AC3E}">
        <p14:creationId xmlns:p14="http://schemas.microsoft.com/office/powerpoint/2010/main" val="308298195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err="1"/>
              <a:t>ECRelationshipClass</a:t>
            </a:r>
            <a:endParaRPr lang="en-US"/>
          </a:p>
        </p:txBody>
      </p:sp>
      <p:sp>
        <p:nvSpPr>
          <p:cNvPr id="3" name="Content Placeholder 2"/>
          <p:cNvSpPr>
            <a:spLocks noGrp="1"/>
          </p:cNvSpPr>
          <p:nvPr>
            <p:ph sz="half" idx="1"/>
          </p:nvPr>
        </p:nvSpPr>
        <p:spPr/>
        <p:txBody>
          <a:bodyPr>
            <a:normAutofit fontScale="92500" lnSpcReduction="10000"/>
          </a:bodyPr>
          <a:lstStyle/>
          <a:p>
            <a:r>
              <a:rPr lang="en-US"/>
              <a:t>Like DB “link table”</a:t>
            </a:r>
          </a:p>
          <a:p>
            <a:r>
              <a:rPr lang="en-US"/>
              <a:t>Is an ECClass</a:t>
            </a:r>
          </a:p>
          <a:p>
            <a:r>
              <a:rPr lang="en-US"/>
              <a:t>Strength (Referencing, Holding, Embedding)</a:t>
            </a:r>
          </a:p>
          <a:p>
            <a:r>
              <a:rPr lang="en-US"/>
              <a:t>Source and Target</a:t>
            </a:r>
          </a:p>
          <a:p>
            <a:pPr lvl="1"/>
            <a:r>
              <a:rPr lang="en-US"/>
              <a:t>Constraints (Which class? Polymorphic?)</a:t>
            </a:r>
          </a:p>
          <a:p>
            <a:pPr lvl="1"/>
            <a:r>
              <a:rPr lang="en-US"/>
              <a:t>Cardinality on this “end”</a:t>
            </a:r>
          </a:p>
          <a:p>
            <a:pPr lvl="1"/>
            <a:r>
              <a:rPr lang="en-US" err="1"/>
              <a:t>RoleLabel</a:t>
            </a:r>
            <a:r>
              <a:rPr lang="en-US"/>
              <a:t> (when “reading” starting from </a:t>
            </a:r>
            <a:r>
              <a:rPr lang="en-US" u="sng"/>
              <a:t>this</a:t>
            </a:r>
            <a:r>
              <a:rPr lang="en-US"/>
              <a:t> end)</a:t>
            </a:r>
          </a:p>
          <a:p>
            <a:pPr lvl="2"/>
            <a:r>
              <a:rPr lang="en-US"/>
              <a:t>“holds” from source end</a:t>
            </a:r>
          </a:p>
          <a:p>
            <a:pPr lvl="2"/>
            <a:r>
              <a:rPr lang="en-US"/>
              <a:t>“is held by” from target end</a:t>
            </a:r>
          </a:p>
          <a:p>
            <a:pPr>
              <a:buNone/>
            </a:pPr>
            <a:endParaRPr lang="en-US"/>
          </a:p>
        </p:txBody>
      </p:sp>
      <p:sp>
        <p:nvSpPr>
          <p:cNvPr id="5" name="Content Placeholder 4">
            <a:extLst>
              <a:ext uri="{FF2B5EF4-FFF2-40B4-BE49-F238E27FC236}">
                <a16:creationId xmlns:a16="http://schemas.microsoft.com/office/drawing/2014/main" id="{659E4EA8-4A08-444C-9918-FCC4BD1A2519}"/>
              </a:ext>
            </a:extLst>
          </p:cNvPr>
          <p:cNvSpPr>
            <a:spLocks noGrp="1"/>
          </p:cNvSpPr>
          <p:nvPr>
            <p:ph sz="half" idx="2"/>
          </p:nvPr>
        </p:nvSpPr>
        <p:spPr>
          <a:xfrm>
            <a:off x="5797296" y="1444752"/>
            <a:ext cx="6242304" cy="4645152"/>
          </a:xfrm>
        </p:spPr>
        <p:txBody>
          <a:bodyPr>
            <a:normAutofit fontScale="92500" lnSpcReduction="10000"/>
          </a:bodyPr>
          <a:lstStyle/>
          <a:p>
            <a:pPr marL="0" indent="0">
              <a:buNone/>
            </a:pPr>
            <a:r>
              <a:rPr lang="en-US" sz="1400">
                <a:solidFill>
                  <a:srgbClr val="0000FF"/>
                </a:solidFill>
                <a:latin typeface="Consolas" panose="020B0609020204030204" pitchFamily="49" charset="0"/>
              </a:rPr>
              <a:t>&lt;</a:t>
            </a:r>
            <a:r>
              <a:rPr lang="en-US" sz="1400" err="1">
                <a:solidFill>
                  <a:srgbClr val="A31515"/>
                </a:solidFill>
                <a:latin typeface="Consolas" panose="020B0609020204030204" pitchFamily="49" charset="0"/>
              </a:rPr>
              <a:t>ECRelationshipClass</a:t>
            </a:r>
            <a:r>
              <a:rPr lang="en-US" sz="1400">
                <a:solidFill>
                  <a:srgbClr val="0000FF"/>
                </a:solidFill>
                <a:latin typeface="Consolas" panose="020B0609020204030204" pitchFamily="49" charset="0"/>
              </a:rPr>
              <a:t> </a:t>
            </a:r>
            <a:r>
              <a:rPr lang="en-US" sz="1400">
                <a:solidFill>
                  <a:srgbClr val="FF0000"/>
                </a:solidFill>
                <a:latin typeface="Consolas" panose="020B0609020204030204" pitchFamily="49" charset="0"/>
              </a:rPr>
              <a:t>typeName</a:t>
            </a:r>
            <a:r>
              <a:rPr lang="en-US" sz="1400">
                <a:solidFill>
                  <a:srgbClr val="0000FF"/>
                </a:solidFill>
                <a:latin typeface="Consolas" panose="020B0609020204030204" pitchFamily="49" charset="0"/>
              </a:rPr>
              <a:t>=</a:t>
            </a:r>
            <a:r>
              <a:rPr lang="en-US" sz="1400">
                <a:solidFill>
                  <a:srgbClr val="000000"/>
                </a:solidFill>
                <a:latin typeface="Consolas" panose="020B0609020204030204" pitchFamily="49" charset="0"/>
              </a:rPr>
              <a:t>"</a:t>
            </a:r>
            <a:r>
              <a:rPr lang="en-US" sz="1400" err="1">
                <a:solidFill>
                  <a:srgbClr val="0000FF"/>
                </a:solidFill>
                <a:latin typeface="Consolas" panose="020B0609020204030204" pitchFamily="49" charset="0"/>
              </a:rPr>
              <a:t>WidgetHasGadgets</a:t>
            </a:r>
            <a:r>
              <a:rPr lang="en-US" sz="1400">
                <a:solidFill>
                  <a:srgbClr val="000000"/>
                </a:solidFill>
                <a:latin typeface="Consolas" panose="020B0609020204030204" pitchFamily="49" charset="0"/>
              </a:rPr>
              <a:t>"</a:t>
            </a:r>
            <a:r>
              <a:rPr lang="en-US" sz="1400">
                <a:solidFill>
                  <a:srgbClr val="0000FF"/>
                </a:solidFill>
                <a:latin typeface="Consolas" panose="020B0609020204030204" pitchFamily="49" charset="0"/>
              </a:rPr>
              <a:t>   </a:t>
            </a:r>
            <a:r>
              <a:rPr lang="en-US" sz="1400">
                <a:solidFill>
                  <a:srgbClr val="FF0000"/>
                </a:solidFill>
                <a:latin typeface="Consolas" panose="020B0609020204030204" pitchFamily="49" charset="0"/>
              </a:rPr>
              <a:t>description</a:t>
            </a:r>
            <a:r>
              <a:rPr lang="en-US" sz="1400">
                <a:solidFill>
                  <a:srgbClr val="0000FF"/>
                </a:solidFill>
                <a:latin typeface="Consolas" panose="020B0609020204030204" pitchFamily="49" charset="0"/>
              </a:rPr>
              <a:t>=</a:t>
            </a:r>
            <a:r>
              <a:rPr lang="en-US" sz="1400">
                <a:solidFill>
                  <a:srgbClr val="000000"/>
                </a:solidFill>
                <a:latin typeface="Consolas" panose="020B0609020204030204" pitchFamily="49" charset="0"/>
              </a:rPr>
              <a:t>"</a:t>
            </a:r>
            <a:r>
              <a:rPr lang="en-US" sz="1400" err="1">
                <a:solidFill>
                  <a:srgbClr val="0000FF"/>
                </a:solidFill>
                <a:latin typeface="Consolas" panose="020B0609020204030204" pitchFamily="49" charset="0"/>
              </a:rPr>
              <a:t>WidgetHasGadgets</a:t>
            </a:r>
            <a:r>
              <a:rPr lang="en-US" sz="1400">
                <a:solidFill>
                  <a:srgbClr val="000000"/>
                </a:solidFill>
                <a:latin typeface="Consolas" panose="020B0609020204030204" pitchFamily="49" charset="0"/>
              </a:rPr>
              <a:t>"</a:t>
            </a:r>
            <a:r>
              <a:rPr lang="en-US" sz="1400">
                <a:solidFill>
                  <a:srgbClr val="0000FF"/>
                </a:solidFill>
                <a:latin typeface="Consolas" panose="020B0609020204030204" pitchFamily="49" charset="0"/>
              </a:rPr>
              <a:t> </a:t>
            </a:r>
            <a:r>
              <a:rPr lang="en-US" sz="1400">
                <a:solidFill>
                  <a:srgbClr val="FF0000"/>
                </a:solidFill>
                <a:latin typeface="Consolas" panose="020B0609020204030204" pitchFamily="49" charset="0"/>
              </a:rPr>
              <a:t>strength</a:t>
            </a:r>
            <a:r>
              <a:rPr lang="en-US" sz="1400">
                <a:solidFill>
                  <a:srgbClr val="0000FF"/>
                </a:solidFill>
                <a:latin typeface="Consolas" panose="020B0609020204030204" pitchFamily="49" charset="0"/>
              </a:rPr>
              <a:t>=</a:t>
            </a:r>
            <a:r>
              <a:rPr lang="en-US" sz="1400">
                <a:solidFill>
                  <a:srgbClr val="000000"/>
                </a:solidFill>
                <a:latin typeface="Consolas" panose="020B0609020204030204" pitchFamily="49" charset="0"/>
              </a:rPr>
              <a:t>"</a:t>
            </a:r>
            <a:r>
              <a:rPr lang="en-US" sz="1400">
                <a:solidFill>
                  <a:srgbClr val="0000FF"/>
                </a:solidFill>
                <a:latin typeface="Consolas" panose="020B0609020204030204" pitchFamily="49" charset="0"/>
              </a:rPr>
              <a:t>referencing</a:t>
            </a:r>
            <a:r>
              <a:rPr lang="en-US" sz="1400">
                <a:solidFill>
                  <a:srgbClr val="000000"/>
                </a:solidFill>
                <a:latin typeface="Consolas" panose="020B0609020204030204" pitchFamily="49" charset="0"/>
              </a:rPr>
              <a:t>"</a:t>
            </a:r>
            <a:r>
              <a:rPr lang="en-US" sz="1400">
                <a:solidFill>
                  <a:srgbClr val="0000FF"/>
                </a:solidFill>
                <a:latin typeface="Consolas" panose="020B0609020204030204" pitchFamily="49" charset="0"/>
              </a:rPr>
              <a:t>&gt;</a:t>
            </a:r>
            <a:endParaRPr lang="en-US" sz="1400">
              <a:solidFill>
                <a:srgbClr val="000000"/>
              </a:solidFill>
              <a:latin typeface="Consolas" panose="020B0609020204030204" pitchFamily="49" charset="0"/>
            </a:endParaRPr>
          </a:p>
          <a:p>
            <a:pPr marL="0" indent="0">
              <a:buNone/>
            </a:pPr>
            <a:r>
              <a:rPr lang="en-US" sz="1400">
                <a:solidFill>
                  <a:srgbClr val="0000FF"/>
                </a:solidFill>
                <a:latin typeface="Consolas" panose="020B0609020204030204" pitchFamily="49" charset="0"/>
              </a:rPr>
              <a:t>    &lt;</a:t>
            </a:r>
            <a:r>
              <a:rPr lang="en-US" sz="1400">
                <a:solidFill>
                  <a:srgbClr val="A31515"/>
                </a:solidFill>
                <a:latin typeface="Consolas" panose="020B0609020204030204" pitchFamily="49" charset="0"/>
              </a:rPr>
              <a:t>Source</a:t>
            </a:r>
            <a:r>
              <a:rPr lang="en-US" sz="1400">
                <a:solidFill>
                  <a:srgbClr val="0000FF"/>
                </a:solidFill>
                <a:latin typeface="Consolas" panose="020B0609020204030204" pitchFamily="49" charset="0"/>
              </a:rPr>
              <a:t> </a:t>
            </a:r>
            <a:r>
              <a:rPr lang="en-US" sz="1400">
                <a:solidFill>
                  <a:srgbClr val="FF0000"/>
                </a:solidFill>
                <a:latin typeface="Consolas" panose="020B0609020204030204" pitchFamily="49" charset="0"/>
              </a:rPr>
              <a:t>cardinality</a:t>
            </a:r>
            <a:r>
              <a:rPr lang="en-US" sz="1400">
                <a:solidFill>
                  <a:srgbClr val="0000FF"/>
                </a:solidFill>
                <a:latin typeface="Consolas" panose="020B0609020204030204" pitchFamily="49" charset="0"/>
              </a:rPr>
              <a:t>=</a:t>
            </a:r>
            <a:r>
              <a:rPr lang="en-US" sz="1400">
                <a:solidFill>
                  <a:srgbClr val="000000"/>
                </a:solidFill>
                <a:latin typeface="Consolas" panose="020B0609020204030204" pitchFamily="49" charset="0"/>
              </a:rPr>
              <a:t>"</a:t>
            </a:r>
            <a:r>
              <a:rPr lang="en-US" sz="1400">
                <a:solidFill>
                  <a:srgbClr val="0000FF"/>
                </a:solidFill>
                <a:latin typeface="Consolas" panose="020B0609020204030204" pitchFamily="49" charset="0"/>
              </a:rPr>
              <a:t>(1,1)</a:t>
            </a:r>
            <a:r>
              <a:rPr lang="en-US" sz="1400">
                <a:solidFill>
                  <a:srgbClr val="000000"/>
                </a:solidFill>
                <a:latin typeface="Consolas" panose="020B0609020204030204" pitchFamily="49" charset="0"/>
              </a:rPr>
              <a:t>"</a:t>
            </a:r>
            <a:r>
              <a:rPr lang="en-US" sz="1400">
                <a:solidFill>
                  <a:srgbClr val="0000FF"/>
                </a:solidFill>
                <a:latin typeface="Consolas" panose="020B0609020204030204" pitchFamily="49" charset="0"/>
              </a:rPr>
              <a:t> </a:t>
            </a:r>
            <a:r>
              <a:rPr lang="en-US" sz="1400" err="1">
                <a:solidFill>
                  <a:srgbClr val="FF0000"/>
                </a:solidFill>
                <a:latin typeface="Consolas" panose="020B0609020204030204" pitchFamily="49" charset="0"/>
              </a:rPr>
              <a:t>roleLabel</a:t>
            </a:r>
            <a:r>
              <a:rPr lang="en-US" sz="1400">
                <a:solidFill>
                  <a:srgbClr val="0000FF"/>
                </a:solidFill>
                <a:latin typeface="Consolas" panose="020B0609020204030204" pitchFamily="49" charset="0"/>
              </a:rPr>
              <a:t>=</a:t>
            </a:r>
            <a:r>
              <a:rPr lang="en-US" sz="1400">
                <a:solidFill>
                  <a:srgbClr val="000000"/>
                </a:solidFill>
                <a:latin typeface="Consolas" panose="020B0609020204030204" pitchFamily="49" charset="0"/>
              </a:rPr>
              <a:t>"</a:t>
            </a:r>
            <a:r>
              <a:rPr lang="en-US" sz="1400">
                <a:solidFill>
                  <a:srgbClr val="0000FF"/>
                </a:solidFill>
                <a:latin typeface="Consolas" panose="020B0609020204030204" pitchFamily="49" charset="0"/>
              </a:rPr>
              <a:t>has Gadgets</a:t>
            </a:r>
            <a:r>
              <a:rPr lang="en-US" sz="1400">
                <a:solidFill>
                  <a:srgbClr val="000000"/>
                </a:solidFill>
                <a:latin typeface="Consolas" panose="020B0609020204030204" pitchFamily="49" charset="0"/>
              </a:rPr>
              <a:t>"</a:t>
            </a:r>
            <a:r>
              <a:rPr lang="en-US" sz="1400">
                <a:solidFill>
                  <a:srgbClr val="0000FF"/>
                </a:solidFill>
                <a:latin typeface="Consolas" panose="020B0609020204030204" pitchFamily="49" charset="0"/>
              </a:rPr>
              <a:t> </a:t>
            </a:r>
            <a:r>
              <a:rPr lang="en-US" sz="1400">
                <a:solidFill>
                  <a:srgbClr val="FF0000"/>
                </a:solidFill>
                <a:latin typeface="Consolas" panose="020B0609020204030204" pitchFamily="49" charset="0"/>
              </a:rPr>
              <a:t>polymorphic</a:t>
            </a:r>
            <a:r>
              <a:rPr lang="en-US" sz="1400">
                <a:solidFill>
                  <a:srgbClr val="0000FF"/>
                </a:solidFill>
                <a:latin typeface="Consolas" panose="020B0609020204030204" pitchFamily="49" charset="0"/>
              </a:rPr>
              <a:t>=</a:t>
            </a:r>
            <a:r>
              <a:rPr lang="en-US" sz="1400">
                <a:solidFill>
                  <a:srgbClr val="000000"/>
                </a:solidFill>
                <a:latin typeface="Consolas" panose="020B0609020204030204" pitchFamily="49" charset="0"/>
              </a:rPr>
              <a:t>"</a:t>
            </a:r>
            <a:r>
              <a:rPr lang="en-US" sz="1400">
                <a:solidFill>
                  <a:srgbClr val="0000FF"/>
                </a:solidFill>
                <a:latin typeface="Consolas" panose="020B0609020204030204" pitchFamily="49" charset="0"/>
              </a:rPr>
              <a:t>False</a:t>
            </a:r>
            <a:r>
              <a:rPr lang="en-US" sz="1400">
                <a:solidFill>
                  <a:srgbClr val="000000"/>
                </a:solidFill>
                <a:latin typeface="Consolas" panose="020B0609020204030204" pitchFamily="49" charset="0"/>
              </a:rPr>
              <a:t>"</a:t>
            </a:r>
            <a:r>
              <a:rPr lang="en-US" sz="1400">
                <a:solidFill>
                  <a:srgbClr val="0000FF"/>
                </a:solidFill>
                <a:latin typeface="Consolas" panose="020B0609020204030204" pitchFamily="49" charset="0"/>
              </a:rPr>
              <a:t>&gt;</a:t>
            </a:r>
            <a:endParaRPr lang="en-US" sz="1400">
              <a:solidFill>
                <a:srgbClr val="000000"/>
              </a:solidFill>
              <a:latin typeface="Consolas" panose="020B0609020204030204" pitchFamily="49" charset="0"/>
            </a:endParaRPr>
          </a:p>
          <a:p>
            <a:pPr marL="0" indent="0">
              <a:buNone/>
            </a:pPr>
            <a:r>
              <a:rPr lang="en-US" sz="1400">
                <a:solidFill>
                  <a:srgbClr val="0000FF"/>
                </a:solidFill>
                <a:latin typeface="Consolas" panose="020B0609020204030204" pitchFamily="49" charset="0"/>
              </a:rPr>
              <a:t>        &lt;</a:t>
            </a:r>
            <a:r>
              <a:rPr lang="en-US" sz="1400">
                <a:solidFill>
                  <a:srgbClr val="A31515"/>
                </a:solidFill>
                <a:latin typeface="Consolas" panose="020B0609020204030204" pitchFamily="49" charset="0"/>
              </a:rPr>
              <a:t>Class</a:t>
            </a:r>
            <a:r>
              <a:rPr lang="en-US" sz="1400">
                <a:solidFill>
                  <a:srgbClr val="0000FF"/>
                </a:solidFill>
                <a:latin typeface="Consolas" panose="020B0609020204030204" pitchFamily="49" charset="0"/>
              </a:rPr>
              <a:t> </a:t>
            </a:r>
            <a:r>
              <a:rPr lang="en-US" sz="1400">
                <a:solidFill>
                  <a:srgbClr val="FF0000"/>
                </a:solidFill>
                <a:latin typeface="Consolas" panose="020B0609020204030204" pitchFamily="49" charset="0"/>
              </a:rPr>
              <a:t>class</a:t>
            </a:r>
            <a:r>
              <a:rPr lang="en-US" sz="1400">
                <a:solidFill>
                  <a:srgbClr val="0000FF"/>
                </a:solidFill>
                <a:latin typeface="Consolas" panose="020B0609020204030204" pitchFamily="49" charset="0"/>
              </a:rPr>
              <a:t>=</a:t>
            </a:r>
            <a:r>
              <a:rPr lang="en-US" sz="1400">
                <a:solidFill>
                  <a:srgbClr val="000000"/>
                </a:solidFill>
                <a:latin typeface="Consolas" panose="020B0609020204030204" pitchFamily="49" charset="0"/>
              </a:rPr>
              <a:t>"</a:t>
            </a:r>
            <a:r>
              <a:rPr lang="en-US" sz="1400">
                <a:solidFill>
                  <a:srgbClr val="0000FF"/>
                </a:solidFill>
                <a:latin typeface="Consolas" panose="020B0609020204030204" pitchFamily="49" charset="0"/>
              </a:rPr>
              <a:t>Widget</a:t>
            </a:r>
            <a:r>
              <a:rPr lang="en-US" sz="1400">
                <a:solidFill>
                  <a:srgbClr val="000000"/>
                </a:solidFill>
                <a:latin typeface="Consolas" panose="020B0609020204030204" pitchFamily="49" charset="0"/>
              </a:rPr>
              <a:t>"</a:t>
            </a:r>
            <a:r>
              <a:rPr lang="en-US" sz="1400">
                <a:solidFill>
                  <a:srgbClr val="0000FF"/>
                </a:solidFill>
                <a:latin typeface="Consolas" panose="020B0609020204030204" pitchFamily="49" charset="0"/>
              </a:rPr>
              <a:t> /&gt;</a:t>
            </a:r>
            <a:endParaRPr lang="en-US" sz="1400">
              <a:solidFill>
                <a:srgbClr val="000000"/>
              </a:solidFill>
              <a:latin typeface="Consolas" panose="020B0609020204030204" pitchFamily="49" charset="0"/>
            </a:endParaRPr>
          </a:p>
          <a:p>
            <a:pPr marL="0" indent="0">
              <a:buNone/>
            </a:pPr>
            <a:r>
              <a:rPr lang="en-US" sz="1400">
                <a:solidFill>
                  <a:srgbClr val="0000FF"/>
                </a:solidFill>
                <a:latin typeface="Consolas" panose="020B0609020204030204" pitchFamily="49" charset="0"/>
              </a:rPr>
              <a:t>    &lt;/</a:t>
            </a:r>
            <a:r>
              <a:rPr lang="en-US" sz="1400">
                <a:solidFill>
                  <a:srgbClr val="A31515"/>
                </a:solidFill>
                <a:latin typeface="Consolas" panose="020B0609020204030204" pitchFamily="49" charset="0"/>
              </a:rPr>
              <a:t>Source</a:t>
            </a:r>
            <a:r>
              <a:rPr lang="en-US" sz="1400">
                <a:solidFill>
                  <a:srgbClr val="0000FF"/>
                </a:solidFill>
                <a:latin typeface="Consolas" panose="020B0609020204030204" pitchFamily="49" charset="0"/>
              </a:rPr>
              <a:t>&gt;</a:t>
            </a:r>
            <a:endParaRPr lang="en-US" sz="1400">
              <a:solidFill>
                <a:srgbClr val="000000"/>
              </a:solidFill>
              <a:latin typeface="Consolas" panose="020B0609020204030204" pitchFamily="49" charset="0"/>
            </a:endParaRPr>
          </a:p>
          <a:p>
            <a:pPr marL="0" indent="0">
              <a:buNone/>
            </a:pPr>
            <a:r>
              <a:rPr lang="en-US" sz="1400">
                <a:solidFill>
                  <a:srgbClr val="0000FF"/>
                </a:solidFill>
                <a:latin typeface="Consolas" panose="020B0609020204030204" pitchFamily="49" charset="0"/>
              </a:rPr>
              <a:t>    &lt;</a:t>
            </a:r>
            <a:r>
              <a:rPr lang="en-US" sz="1400">
                <a:solidFill>
                  <a:srgbClr val="A31515"/>
                </a:solidFill>
                <a:latin typeface="Consolas" panose="020B0609020204030204" pitchFamily="49" charset="0"/>
              </a:rPr>
              <a:t>Target</a:t>
            </a:r>
            <a:r>
              <a:rPr lang="en-US" sz="1400">
                <a:solidFill>
                  <a:srgbClr val="0000FF"/>
                </a:solidFill>
                <a:latin typeface="Consolas" panose="020B0609020204030204" pitchFamily="49" charset="0"/>
              </a:rPr>
              <a:t> </a:t>
            </a:r>
            <a:r>
              <a:rPr lang="en-US" sz="1400">
                <a:solidFill>
                  <a:srgbClr val="FF0000"/>
                </a:solidFill>
                <a:latin typeface="Consolas" panose="020B0609020204030204" pitchFamily="49" charset="0"/>
              </a:rPr>
              <a:t>cardinality</a:t>
            </a:r>
            <a:r>
              <a:rPr lang="en-US" sz="1400">
                <a:solidFill>
                  <a:srgbClr val="0000FF"/>
                </a:solidFill>
                <a:latin typeface="Consolas" panose="020B0609020204030204" pitchFamily="49" charset="0"/>
              </a:rPr>
              <a:t>=</a:t>
            </a:r>
            <a:r>
              <a:rPr lang="en-US" sz="1400">
                <a:solidFill>
                  <a:srgbClr val="000000"/>
                </a:solidFill>
                <a:latin typeface="Consolas" panose="020B0609020204030204" pitchFamily="49" charset="0"/>
              </a:rPr>
              <a:t>"</a:t>
            </a:r>
            <a:r>
              <a:rPr lang="en-US" sz="1400">
                <a:solidFill>
                  <a:srgbClr val="0000FF"/>
                </a:solidFill>
                <a:latin typeface="Consolas" panose="020B0609020204030204" pitchFamily="49" charset="0"/>
              </a:rPr>
              <a:t>(1,N)</a:t>
            </a:r>
            <a:r>
              <a:rPr lang="en-US" sz="1400">
                <a:solidFill>
                  <a:srgbClr val="000000"/>
                </a:solidFill>
                <a:latin typeface="Consolas" panose="020B0609020204030204" pitchFamily="49" charset="0"/>
              </a:rPr>
              <a:t>"</a:t>
            </a:r>
            <a:r>
              <a:rPr lang="en-US" sz="1400">
                <a:solidFill>
                  <a:srgbClr val="0000FF"/>
                </a:solidFill>
                <a:latin typeface="Consolas" panose="020B0609020204030204" pitchFamily="49" charset="0"/>
              </a:rPr>
              <a:t> </a:t>
            </a:r>
            <a:r>
              <a:rPr lang="en-US" sz="1400" err="1">
                <a:solidFill>
                  <a:srgbClr val="FF0000"/>
                </a:solidFill>
                <a:latin typeface="Consolas" panose="020B0609020204030204" pitchFamily="49" charset="0"/>
              </a:rPr>
              <a:t>roleLabel</a:t>
            </a:r>
            <a:r>
              <a:rPr lang="en-US" sz="1400">
                <a:solidFill>
                  <a:srgbClr val="0000FF"/>
                </a:solidFill>
                <a:latin typeface="Consolas" panose="020B0609020204030204" pitchFamily="49" charset="0"/>
              </a:rPr>
              <a:t>=</a:t>
            </a:r>
            <a:r>
              <a:rPr lang="en-US" sz="1400">
                <a:solidFill>
                  <a:srgbClr val="000000"/>
                </a:solidFill>
                <a:latin typeface="Consolas" panose="020B0609020204030204" pitchFamily="49" charset="0"/>
              </a:rPr>
              <a:t>"</a:t>
            </a:r>
            <a:r>
              <a:rPr lang="en-US" sz="1400">
                <a:solidFill>
                  <a:srgbClr val="0000FF"/>
                </a:solidFill>
                <a:latin typeface="Consolas" panose="020B0609020204030204" pitchFamily="49" charset="0"/>
              </a:rPr>
              <a:t>are held by Widget</a:t>
            </a:r>
            <a:r>
              <a:rPr lang="en-US" sz="1400">
                <a:solidFill>
                  <a:srgbClr val="000000"/>
                </a:solidFill>
                <a:latin typeface="Consolas" panose="020B0609020204030204" pitchFamily="49" charset="0"/>
              </a:rPr>
              <a:t>"</a:t>
            </a:r>
            <a:r>
              <a:rPr lang="en-US" sz="1400">
                <a:solidFill>
                  <a:srgbClr val="0000FF"/>
                </a:solidFill>
                <a:latin typeface="Consolas" panose="020B0609020204030204" pitchFamily="49" charset="0"/>
              </a:rPr>
              <a:t> </a:t>
            </a:r>
            <a:r>
              <a:rPr lang="en-US" sz="1400">
                <a:solidFill>
                  <a:srgbClr val="FF0000"/>
                </a:solidFill>
                <a:latin typeface="Consolas" panose="020B0609020204030204" pitchFamily="49" charset="0"/>
              </a:rPr>
              <a:t>polymorphic</a:t>
            </a:r>
            <a:r>
              <a:rPr lang="en-US" sz="1400">
                <a:solidFill>
                  <a:srgbClr val="0000FF"/>
                </a:solidFill>
                <a:latin typeface="Consolas" panose="020B0609020204030204" pitchFamily="49" charset="0"/>
              </a:rPr>
              <a:t>=</a:t>
            </a:r>
            <a:r>
              <a:rPr lang="en-US" sz="1400">
                <a:solidFill>
                  <a:srgbClr val="000000"/>
                </a:solidFill>
                <a:latin typeface="Consolas" panose="020B0609020204030204" pitchFamily="49" charset="0"/>
              </a:rPr>
              <a:t>"</a:t>
            </a:r>
            <a:r>
              <a:rPr lang="en-US" sz="1400">
                <a:solidFill>
                  <a:srgbClr val="0000FF"/>
                </a:solidFill>
                <a:latin typeface="Consolas" panose="020B0609020204030204" pitchFamily="49" charset="0"/>
              </a:rPr>
              <a:t>False</a:t>
            </a:r>
            <a:r>
              <a:rPr lang="en-US" sz="1400">
                <a:solidFill>
                  <a:srgbClr val="000000"/>
                </a:solidFill>
                <a:latin typeface="Consolas" panose="020B0609020204030204" pitchFamily="49" charset="0"/>
              </a:rPr>
              <a:t>"</a:t>
            </a:r>
            <a:r>
              <a:rPr lang="en-US" sz="1400">
                <a:solidFill>
                  <a:srgbClr val="0000FF"/>
                </a:solidFill>
                <a:latin typeface="Consolas" panose="020B0609020204030204" pitchFamily="49" charset="0"/>
              </a:rPr>
              <a:t>&gt;</a:t>
            </a:r>
            <a:endParaRPr lang="en-US" sz="1400">
              <a:solidFill>
                <a:srgbClr val="000000"/>
              </a:solidFill>
              <a:latin typeface="Consolas" panose="020B0609020204030204" pitchFamily="49" charset="0"/>
            </a:endParaRPr>
          </a:p>
          <a:p>
            <a:pPr marL="0" indent="0">
              <a:buNone/>
            </a:pPr>
            <a:r>
              <a:rPr lang="en-US" sz="1400">
                <a:solidFill>
                  <a:srgbClr val="0000FF"/>
                </a:solidFill>
                <a:latin typeface="Consolas" panose="020B0609020204030204" pitchFamily="49" charset="0"/>
              </a:rPr>
              <a:t>        &lt;</a:t>
            </a:r>
            <a:r>
              <a:rPr lang="en-US" sz="1400">
                <a:solidFill>
                  <a:srgbClr val="A31515"/>
                </a:solidFill>
                <a:latin typeface="Consolas" panose="020B0609020204030204" pitchFamily="49" charset="0"/>
              </a:rPr>
              <a:t>Class</a:t>
            </a:r>
            <a:r>
              <a:rPr lang="en-US" sz="1400">
                <a:solidFill>
                  <a:srgbClr val="0000FF"/>
                </a:solidFill>
                <a:latin typeface="Consolas" panose="020B0609020204030204" pitchFamily="49" charset="0"/>
              </a:rPr>
              <a:t> </a:t>
            </a:r>
            <a:r>
              <a:rPr lang="en-US" sz="1400">
                <a:solidFill>
                  <a:srgbClr val="FF0000"/>
                </a:solidFill>
                <a:latin typeface="Consolas" panose="020B0609020204030204" pitchFamily="49" charset="0"/>
              </a:rPr>
              <a:t>class</a:t>
            </a:r>
            <a:r>
              <a:rPr lang="en-US" sz="1400">
                <a:solidFill>
                  <a:srgbClr val="0000FF"/>
                </a:solidFill>
                <a:latin typeface="Consolas" panose="020B0609020204030204" pitchFamily="49" charset="0"/>
              </a:rPr>
              <a:t>=</a:t>
            </a:r>
            <a:r>
              <a:rPr lang="en-US" sz="1400">
                <a:solidFill>
                  <a:srgbClr val="000000"/>
                </a:solidFill>
                <a:latin typeface="Consolas" panose="020B0609020204030204" pitchFamily="49" charset="0"/>
              </a:rPr>
              <a:t>"</a:t>
            </a:r>
            <a:r>
              <a:rPr lang="en-US" sz="1400">
                <a:solidFill>
                  <a:srgbClr val="0000FF"/>
                </a:solidFill>
                <a:latin typeface="Consolas" panose="020B0609020204030204" pitchFamily="49" charset="0"/>
              </a:rPr>
              <a:t>Gadget</a:t>
            </a:r>
            <a:r>
              <a:rPr lang="en-US" sz="1400">
                <a:solidFill>
                  <a:srgbClr val="000000"/>
                </a:solidFill>
                <a:latin typeface="Consolas" panose="020B0609020204030204" pitchFamily="49" charset="0"/>
              </a:rPr>
              <a:t>"</a:t>
            </a:r>
            <a:r>
              <a:rPr lang="en-US" sz="1400">
                <a:solidFill>
                  <a:srgbClr val="0000FF"/>
                </a:solidFill>
                <a:latin typeface="Consolas" panose="020B0609020204030204" pitchFamily="49" charset="0"/>
              </a:rPr>
              <a:t> /&gt;</a:t>
            </a:r>
            <a:endParaRPr lang="en-US" sz="1400">
              <a:solidFill>
                <a:srgbClr val="000000"/>
              </a:solidFill>
              <a:latin typeface="Consolas" panose="020B0609020204030204" pitchFamily="49" charset="0"/>
            </a:endParaRPr>
          </a:p>
          <a:p>
            <a:pPr marL="0" indent="0">
              <a:buNone/>
            </a:pPr>
            <a:r>
              <a:rPr lang="en-US" sz="1400">
                <a:solidFill>
                  <a:srgbClr val="0000FF"/>
                </a:solidFill>
                <a:latin typeface="Consolas" panose="020B0609020204030204" pitchFamily="49" charset="0"/>
              </a:rPr>
              <a:t>    &lt;/</a:t>
            </a:r>
            <a:r>
              <a:rPr lang="en-US" sz="1400">
                <a:solidFill>
                  <a:srgbClr val="A31515"/>
                </a:solidFill>
                <a:latin typeface="Consolas" panose="020B0609020204030204" pitchFamily="49" charset="0"/>
              </a:rPr>
              <a:t>Target</a:t>
            </a:r>
            <a:r>
              <a:rPr lang="en-US" sz="1400">
                <a:solidFill>
                  <a:srgbClr val="0000FF"/>
                </a:solidFill>
                <a:latin typeface="Consolas" panose="020B0609020204030204" pitchFamily="49" charset="0"/>
              </a:rPr>
              <a:t>&gt;</a:t>
            </a:r>
            <a:endParaRPr lang="en-US" sz="1400">
              <a:solidFill>
                <a:srgbClr val="000000"/>
              </a:solidFill>
              <a:latin typeface="Consolas" panose="020B0609020204030204" pitchFamily="49" charset="0"/>
            </a:endParaRPr>
          </a:p>
          <a:p>
            <a:pPr marL="0" indent="0">
              <a:buNone/>
            </a:pPr>
            <a:r>
              <a:rPr lang="en-US" sz="1400">
                <a:solidFill>
                  <a:srgbClr val="0000FF"/>
                </a:solidFill>
                <a:latin typeface="Consolas" panose="020B0609020204030204" pitchFamily="49" charset="0"/>
              </a:rPr>
              <a:t>&lt;/</a:t>
            </a:r>
            <a:r>
              <a:rPr lang="en-US" sz="1400" err="1">
                <a:solidFill>
                  <a:srgbClr val="A31515"/>
                </a:solidFill>
                <a:latin typeface="Consolas" panose="020B0609020204030204" pitchFamily="49" charset="0"/>
              </a:rPr>
              <a:t>ECRelationshipClass</a:t>
            </a:r>
            <a:r>
              <a:rPr lang="en-US" sz="1400">
                <a:solidFill>
                  <a:srgbClr val="0000FF"/>
                </a:solidFill>
                <a:latin typeface="Consolas" panose="020B0609020204030204" pitchFamily="49" charset="0"/>
              </a:rPr>
              <a:t>&gt;</a:t>
            </a:r>
            <a:endParaRPr lang="en-US" sz="1400"/>
          </a:p>
        </p:txBody>
      </p:sp>
      <p:cxnSp>
        <p:nvCxnSpPr>
          <p:cNvPr id="4" name="Straight Connector 3">
            <a:extLst>
              <a:ext uri="{FF2B5EF4-FFF2-40B4-BE49-F238E27FC236}">
                <a16:creationId xmlns:a16="http://schemas.microsoft.com/office/drawing/2014/main" id="{0BA033CD-6C91-4FF3-AA93-E5D1F5EC2592}"/>
              </a:ext>
            </a:extLst>
          </p:cNvPr>
          <p:cNvCxnSpPr>
            <a:cxnSpLocks/>
          </p:cNvCxnSpPr>
          <p:nvPr/>
        </p:nvCxnSpPr>
        <p:spPr bwMode="auto">
          <a:xfrm>
            <a:off x="516784" y="1087821"/>
            <a:ext cx="10803493" cy="0"/>
          </a:xfrm>
          <a:prstGeom prst="line">
            <a:avLst/>
          </a:prstGeom>
          <a:noFill/>
          <a:ln w="25400" cap="flat" cmpd="sng" algn="ctr">
            <a:solidFill>
              <a:srgbClr val="A6AFB7"/>
            </a:solidFill>
            <a:prstDash val="solid"/>
            <a:headEnd type="none" w="med" len="med"/>
            <a:tailEnd type="none" w="med" len="med"/>
          </a:ln>
          <a:effectLst>
            <a:outerShdw blurRad="63500" dist="25400" dir="14700000" algn="t" rotWithShape="0">
              <a:srgbClr val="000000">
                <a:alpha val="50000"/>
              </a:srgbClr>
            </a:outerShdw>
          </a:effectLst>
        </p:spPr>
      </p:cxnSp>
    </p:spTree>
    <p:extLst>
      <p:ext uri="{BB962C8B-B14F-4D97-AF65-F5344CB8AC3E}">
        <p14:creationId xmlns:p14="http://schemas.microsoft.com/office/powerpoint/2010/main" val="232153299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Cardinality</a:t>
            </a:r>
          </a:p>
        </p:txBody>
      </p:sp>
      <p:sp>
        <p:nvSpPr>
          <p:cNvPr id="3" name="Content Placeholder 2"/>
          <p:cNvSpPr>
            <a:spLocks noGrp="1"/>
          </p:cNvSpPr>
          <p:nvPr>
            <p:ph idx="1"/>
          </p:nvPr>
        </p:nvSpPr>
        <p:spPr/>
        <p:txBody>
          <a:bodyPr>
            <a:normAutofit fontScale="92500" lnSpcReduction="10000"/>
          </a:bodyPr>
          <a:lstStyle/>
          <a:p>
            <a:r>
              <a:rPr lang="en-US" err="1"/>
              <a:t>Bentley.ECObjects.Schema.StandardCardinality</a:t>
            </a:r>
            <a:endParaRPr lang="en-US"/>
          </a:p>
          <a:p>
            <a:pPr lvl="1"/>
            <a:r>
              <a:rPr lang="en-US" err="1"/>
              <a:t>OneOne</a:t>
            </a:r>
            <a:r>
              <a:rPr lang="en-US"/>
              <a:t> (1,1)</a:t>
            </a:r>
          </a:p>
          <a:p>
            <a:pPr lvl="1"/>
            <a:r>
              <a:rPr lang="en-US" err="1"/>
              <a:t>ZeroOne</a:t>
            </a:r>
            <a:r>
              <a:rPr lang="en-US"/>
              <a:t> (0,1)</a:t>
            </a:r>
          </a:p>
          <a:p>
            <a:pPr lvl="1"/>
            <a:r>
              <a:rPr lang="en-US" err="1"/>
              <a:t>ZeroMany</a:t>
            </a:r>
            <a:r>
              <a:rPr lang="en-US"/>
              <a:t> (0,n)</a:t>
            </a:r>
          </a:p>
          <a:p>
            <a:pPr lvl="1"/>
            <a:r>
              <a:rPr lang="en-US" err="1"/>
              <a:t>OneMany</a:t>
            </a:r>
            <a:r>
              <a:rPr lang="en-US"/>
              <a:t> (1,n)</a:t>
            </a:r>
          </a:p>
          <a:p>
            <a:r>
              <a:rPr lang="en-US"/>
              <a:t>Only referring to </a:t>
            </a:r>
            <a:r>
              <a:rPr lang="en-US" b="1"/>
              <a:t>one</a:t>
            </a:r>
            <a:r>
              <a:rPr lang="en-US"/>
              <a:t> “end” of the relationship!</a:t>
            </a:r>
          </a:p>
          <a:p>
            <a:pPr lvl="1"/>
            <a:r>
              <a:rPr lang="en-US"/>
              <a:t>A one-to-one </a:t>
            </a:r>
            <a:r>
              <a:rPr lang="en-US" err="1"/>
              <a:t>ECRelationship</a:t>
            </a:r>
            <a:r>
              <a:rPr lang="en-US"/>
              <a:t> will have </a:t>
            </a:r>
          </a:p>
          <a:p>
            <a:pPr lvl="2"/>
            <a:r>
              <a:rPr lang="en-US"/>
              <a:t>source cardinality of (1,1)</a:t>
            </a:r>
          </a:p>
          <a:p>
            <a:pPr lvl="2"/>
            <a:r>
              <a:rPr lang="en-US"/>
              <a:t>Target cardinality of (1,1)</a:t>
            </a:r>
          </a:p>
          <a:p>
            <a:pPr lvl="1"/>
            <a:r>
              <a:rPr lang="en-US"/>
              <a:t>A one-to-many </a:t>
            </a:r>
            <a:r>
              <a:rPr lang="en-US" err="1"/>
              <a:t>ECRelationship</a:t>
            </a:r>
            <a:r>
              <a:rPr lang="en-US"/>
              <a:t> will have </a:t>
            </a:r>
          </a:p>
          <a:p>
            <a:pPr lvl="2"/>
            <a:r>
              <a:rPr lang="en-US"/>
              <a:t>source cardinality of (1,1)</a:t>
            </a:r>
          </a:p>
          <a:p>
            <a:pPr lvl="2"/>
            <a:r>
              <a:rPr lang="en-US"/>
              <a:t>Target cardinality of (1,n) or (0, n)</a:t>
            </a:r>
          </a:p>
          <a:p>
            <a:pPr lvl="2"/>
            <a:endParaRPr lang="en-US"/>
          </a:p>
          <a:p>
            <a:pPr>
              <a:buNone/>
            </a:pPr>
            <a:endParaRPr lang="en-US"/>
          </a:p>
        </p:txBody>
      </p:sp>
      <p:cxnSp>
        <p:nvCxnSpPr>
          <p:cNvPr id="4" name="Straight Connector 3">
            <a:extLst>
              <a:ext uri="{FF2B5EF4-FFF2-40B4-BE49-F238E27FC236}">
                <a16:creationId xmlns:a16="http://schemas.microsoft.com/office/drawing/2014/main" id="{0BA033CD-6C91-4FF3-AA93-E5D1F5EC2592}"/>
              </a:ext>
            </a:extLst>
          </p:cNvPr>
          <p:cNvCxnSpPr>
            <a:cxnSpLocks/>
          </p:cNvCxnSpPr>
          <p:nvPr/>
        </p:nvCxnSpPr>
        <p:spPr bwMode="auto">
          <a:xfrm>
            <a:off x="516784" y="1087821"/>
            <a:ext cx="10803493" cy="0"/>
          </a:xfrm>
          <a:prstGeom prst="line">
            <a:avLst/>
          </a:prstGeom>
          <a:noFill/>
          <a:ln w="25400" cap="flat" cmpd="sng" algn="ctr">
            <a:solidFill>
              <a:srgbClr val="A6AFB7"/>
            </a:solidFill>
            <a:prstDash val="solid"/>
            <a:headEnd type="none" w="med" len="med"/>
            <a:tailEnd type="none" w="med" len="med"/>
          </a:ln>
          <a:effectLst>
            <a:outerShdw blurRad="63500" dist="25400" dir="14700000" algn="t" rotWithShape="0">
              <a:srgbClr val="000000">
                <a:alpha val="50000"/>
              </a:srgbClr>
            </a:outerShdw>
          </a:effectLst>
        </p:spPr>
      </p:cxnSp>
    </p:spTree>
    <p:extLst>
      <p:ext uri="{BB962C8B-B14F-4D97-AF65-F5344CB8AC3E}">
        <p14:creationId xmlns:p14="http://schemas.microsoft.com/office/powerpoint/2010/main" val="96047197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5467" y="126370"/>
            <a:ext cx="8077200" cy="762000"/>
          </a:xfrm>
        </p:spPr>
        <p:txBody>
          <a:bodyPr/>
          <a:lstStyle/>
          <a:p>
            <a:pPr algn="ctr"/>
            <a:r>
              <a:rPr lang="en-US"/>
              <a:t>ECRelationships</a:t>
            </a:r>
          </a:p>
        </p:txBody>
      </p:sp>
      <p:sp>
        <p:nvSpPr>
          <p:cNvPr id="39" name="Content Placeholder 2"/>
          <p:cNvSpPr>
            <a:spLocks noGrp="1"/>
          </p:cNvSpPr>
          <p:nvPr>
            <p:ph idx="1"/>
          </p:nvPr>
        </p:nvSpPr>
        <p:spPr>
          <a:xfrm>
            <a:off x="1390095" y="5832313"/>
            <a:ext cx="6202658" cy="548689"/>
          </a:xfrm>
        </p:spPr>
        <p:txBody>
          <a:bodyPr>
            <a:normAutofit fontScale="55000" lnSpcReduction="20000"/>
          </a:bodyPr>
          <a:lstStyle/>
          <a:p>
            <a:r>
              <a:rPr lang="en-US"/>
              <a:t>Like a “row” in a link table</a:t>
            </a:r>
          </a:p>
          <a:p>
            <a:r>
              <a:rPr lang="en-US"/>
              <a:t>Allows property values</a:t>
            </a:r>
          </a:p>
        </p:txBody>
      </p:sp>
      <p:cxnSp>
        <p:nvCxnSpPr>
          <p:cNvPr id="4" name="Straight Connector 3"/>
          <p:cNvCxnSpPr>
            <a:stCxn id="14" idx="2"/>
            <a:endCxn id="11" idx="0"/>
          </p:cNvCxnSpPr>
          <p:nvPr/>
        </p:nvCxnSpPr>
        <p:spPr bwMode="auto">
          <a:xfrm rot="5400000">
            <a:off x="8598174" y="2571091"/>
            <a:ext cx="1070800" cy="25161"/>
          </a:xfrm>
          <a:prstGeom prst="line">
            <a:avLst/>
          </a:prstGeom>
          <a:solidFill>
            <a:schemeClr val="accent1"/>
          </a:solidFill>
          <a:ln w="28575" cap="flat" cmpd="sng" algn="ctr">
            <a:solidFill>
              <a:schemeClr val="bg1">
                <a:lumMod val="65000"/>
              </a:schemeClr>
            </a:solidFill>
            <a:prstDash val="sysDot"/>
            <a:round/>
            <a:headEnd type="none" w="med" len="med"/>
            <a:tailEnd type="none" w="med" len="med"/>
          </a:ln>
          <a:effectLst/>
        </p:spPr>
      </p:cxnSp>
      <p:cxnSp>
        <p:nvCxnSpPr>
          <p:cNvPr id="5" name="Straight Connector 4"/>
          <p:cNvCxnSpPr>
            <a:cxnSpLocks/>
            <a:stCxn id="13" idx="2"/>
            <a:endCxn id="10" idx="0"/>
          </p:cNvCxnSpPr>
          <p:nvPr/>
        </p:nvCxnSpPr>
        <p:spPr bwMode="auto">
          <a:xfrm rot="16200000" flipH="1">
            <a:off x="5524114" y="2272517"/>
            <a:ext cx="1023927" cy="794"/>
          </a:xfrm>
          <a:prstGeom prst="line">
            <a:avLst/>
          </a:prstGeom>
          <a:solidFill>
            <a:schemeClr val="accent1"/>
          </a:solidFill>
          <a:ln w="28575" cap="flat" cmpd="sng" algn="ctr">
            <a:solidFill>
              <a:schemeClr val="bg1">
                <a:lumMod val="65000"/>
              </a:schemeClr>
            </a:solidFill>
            <a:prstDash val="sysDot"/>
            <a:round/>
            <a:headEnd type="none" w="med" len="med"/>
            <a:tailEnd type="none" w="med" len="med"/>
          </a:ln>
          <a:effectLst/>
        </p:spPr>
      </p:cxnSp>
      <p:cxnSp>
        <p:nvCxnSpPr>
          <p:cNvPr id="6" name="Straight Connector 5"/>
          <p:cNvCxnSpPr>
            <a:stCxn id="12" idx="2"/>
            <a:endCxn id="7" idx="0"/>
          </p:cNvCxnSpPr>
          <p:nvPr/>
        </p:nvCxnSpPr>
        <p:spPr bwMode="auto">
          <a:xfrm rot="16200000" flipH="1">
            <a:off x="2437571" y="2625337"/>
            <a:ext cx="962823" cy="794"/>
          </a:xfrm>
          <a:prstGeom prst="line">
            <a:avLst/>
          </a:prstGeom>
          <a:solidFill>
            <a:schemeClr val="accent1"/>
          </a:solidFill>
          <a:ln w="28575" cap="flat" cmpd="sng" algn="ctr">
            <a:solidFill>
              <a:schemeClr val="bg1">
                <a:lumMod val="65000"/>
              </a:schemeClr>
            </a:solidFill>
            <a:prstDash val="sysDot"/>
            <a:round/>
            <a:headEnd type="none" w="med" len="med"/>
            <a:tailEnd type="none" w="med" len="med"/>
          </a:ln>
          <a:effectLst/>
        </p:spPr>
      </p:cxnSp>
      <p:sp>
        <p:nvSpPr>
          <p:cNvPr id="7" name="Rectangle 6"/>
          <p:cNvSpPr/>
          <p:nvPr/>
        </p:nvSpPr>
        <p:spPr bwMode="auto">
          <a:xfrm>
            <a:off x="2044656" y="3107146"/>
            <a:ext cx="1749444" cy="88061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b="1">
                <a:solidFill>
                  <a:schemeClr val="bg1"/>
                </a:solidFill>
                <a:ea typeface="MS PGothic"/>
                <a:cs typeface="MS PGothic"/>
              </a:rPr>
              <a:t>Instance: </a:t>
            </a:r>
            <a:r>
              <a:rPr lang="en-US" sz="2400" b="1">
                <a:solidFill>
                  <a:srgbClr val="FFFF00"/>
                </a:solidFill>
                <a:ea typeface="MS PGothic"/>
                <a:cs typeface="MS PGothic"/>
              </a:rPr>
              <a:t>A</a:t>
            </a:r>
            <a:endParaRPr lang="en-US" b="1">
              <a:solidFill>
                <a:srgbClr val="FFFF00"/>
              </a:solidFill>
              <a:ea typeface="MS PGothic"/>
              <a:cs typeface="MS PGothic"/>
            </a:endParaRPr>
          </a:p>
          <a:p>
            <a:pPr algn="ctr" eaLnBrk="0" fontAlgn="base" hangingPunct="0">
              <a:spcBef>
                <a:spcPct val="0"/>
              </a:spcBef>
              <a:spcAft>
                <a:spcPct val="0"/>
              </a:spcAft>
            </a:pPr>
            <a:r>
              <a:rPr lang="en-US">
                <a:solidFill>
                  <a:schemeClr val="bg1"/>
                </a:solidFill>
                <a:ea typeface="MS PGothic"/>
                <a:cs typeface="MS PGothic"/>
              </a:rPr>
              <a:t>- property values</a:t>
            </a:r>
          </a:p>
        </p:txBody>
      </p:sp>
      <p:cxnSp>
        <p:nvCxnSpPr>
          <p:cNvPr id="8" name="Straight Arrow Connector 26"/>
          <p:cNvCxnSpPr>
            <a:cxnSpLocks/>
            <a:stCxn id="11" idx="1"/>
            <a:endCxn id="10" idx="3"/>
          </p:cNvCxnSpPr>
          <p:nvPr/>
        </p:nvCxnSpPr>
        <p:spPr bwMode="auto">
          <a:xfrm rot="10800000">
            <a:off x="7200912" y="3122630"/>
            <a:ext cx="1058874" cy="429190"/>
          </a:xfrm>
          <a:prstGeom prst="curvedConnector3">
            <a:avLst>
              <a:gd name="adj1" fmla="val 50000"/>
            </a:avLst>
          </a:prstGeom>
          <a:solidFill>
            <a:schemeClr val="accent1"/>
          </a:solidFill>
          <a:ln w="28575" cap="flat" cmpd="sng" algn="ctr">
            <a:solidFill>
              <a:schemeClr val="tx1"/>
            </a:solidFill>
            <a:prstDash val="sysDot"/>
            <a:round/>
            <a:headEnd type="triangle" w="lg" len="lg"/>
            <a:tailEnd type="triangle" w="lg" len="lg"/>
          </a:ln>
          <a:effectLst/>
        </p:spPr>
      </p:cxnSp>
      <p:cxnSp>
        <p:nvCxnSpPr>
          <p:cNvPr id="9" name="Straight Arrow Connector 26"/>
          <p:cNvCxnSpPr>
            <a:cxnSpLocks/>
            <a:stCxn id="7" idx="3"/>
            <a:endCxn id="10" idx="1"/>
          </p:cNvCxnSpPr>
          <p:nvPr/>
        </p:nvCxnSpPr>
        <p:spPr bwMode="auto">
          <a:xfrm flipV="1">
            <a:off x="3794101" y="3122631"/>
            <a:ext cx="1077933" cy="424825"/>
          </a:xfrm>
          <a:prstGeom prst="curvedConnector3">
            <a:avLst>
              <a:gd name="adj1" fmla="val 50000"/>
            </a:avLst>
          </a:prstGeom>
          <a:solidFill>
            <a:schemeClr val="accent1"/>
          </a:solidFill>
          <a:ln w="28575" cap="flat" cmpd="sng" algn="ctr">
            <a:solidFill>
              <a:schemeClr val="tx1"/>
            </a:solidFill>
            <a:prstDash val="sysDot"/>
            <a:round/>
            <a:headEnd type="triangle" w="lg" len="lg"/>
            <a:tailEnd type="triangle" w="lg" len="lg"/>
          </a:ln>
          <a:effectLst/>
        </p:spPr>
      </p:cxnSp>
      <p:sp>
        <p:nvSpPr>
          <p:cNvPr id="10" name="Rounded Rectangle 9"/>
          <p:cNvSpPr/>
          <p:nvPr/>
        </p:nvSpPr>
        <p:spPr bwMode="auto">
          <a:xfrm>
            <a:off x="4872034" y="2784879"/>
            <a:ext cx="2328879" cy="675503"/>
          </a:xfrm>
          <a:prstGeom prst="roundRect">
            <a:avLst>
              <a:gd name="adj" fmla="val 50000"/>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eaLnBrk="0" fontAlgn="base" hangingPunct="0">
              <a:spcBef>
                <a:spcPct val="0"/>
              </a:spcBef>
              <a:spcAft>
                <a:spcPct val="0"/>
              </a:spcAft>
            </a:pPr>
            <a:r>
              <a:rPr lang="en-US" b="1">
                <a:solidFill>
                  <a:schemeClr val="bg1"/>
                </a:solidFill>
              </a:rPr>
              <a:t>Relationship: </a:t>
            </a:r>
            <a:r>
              <a:rPr lang="en-US" sz="2400" b="1">
                <a:solidFill>
                  <a:srgbClr val="FFFF00"/>
                </a:solidFill>
              </a:rPr>
              <a:t>R1</a:t>
            </a:r>
            <a:endParaRPr lang="en-US" b="1">
              <a:solidFill>
                <a:srgbClr val="FFFF00"/>
              </a:solidFill>
            </a:endParaRPr>
          </a:p>
          <a:p>
            <a:pPr algn="ctr" eaLnBrk="0" fontAlgn="base" hangingPunct="0">
              <a:spcBef>
                <a:spcPct val="0"/>
              </a:spcBef>
              <a:spcAft>
                <a:spcPct val="0"/>
              </a:spcAft>
            </a:pPr>
            <a:r>
              <a:rPr lang="en-US">
                <a:solidFill>
                  <a:schemeClr val="bg1"/>
                </a:solidFill>
              </a:rPr>
              <a:t>- property values</a:t>
            </a:r>
            <a:endParaRPr lang="en-US" b="1">
              <a:solidFill>
                <a:schemeClr val="bg1"/>
              </a:solidFill>
            </a:endParaRPr>
          </a:p>
        </p:txBody>
      </p:sp>
      <p:sp>
        <p:nvSpPr>
          <p:cNvPr id="11" name="Rectangle 10"/>
          <p:cNvSpPr/>
          <p:nvPr/>
        </p:nvSpPr>
        <p:spPr bwMode="auto">
          <a:xfrm>
            <a:off x="8259786" y="3119071"/>
            <a:ext cx="1722414" cy="86549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b="1">
                <a:solidFill>
                  <a:schemeClr val="bg1"/>
                </a:solidFill>
                <a:ea typeface="MS PGothic"/>
                <a:cs typeface="MS PGothic"/>
              </a:rPr>
              <a:t>Instance: </a:t>
            </a:r>
            <a:r>
              <a:rPr lang="en-US" sz="2400" b="1">
                <a:solidFill>
                  <a:srgbClr val="FFFF00"/>
                </a:solidFill>
                <a:ea typeface="MS PGothic"/>
                <a:cs typeface="MS PGothic"/>
              </a:rPr>
              <a:t>B1</a:t>
            </a:r>
            <a:endParaRPr lang="en-US" b="1">
              <a:solidFill>
                <a:srgbClr val="FFFF00"/>
              </a:solidFill>
              <a:ea typeface="MS PGothic"/>
              <a:cs typeface="MS PGothic"/>
            </a:endParaRPr>
          </a:p>
          <a:p>
            <a:pPr algn="ctr" eaLnBrk="0" fontAlgn="base" hangingPunct="0">
              <a:spcBef>
                <a:spcPct val="0"/>
              </a:spcBef>
              <a:spcAft>
                <a:spcPct val="0"/>
              </a:spcAft>
            </a:pPr>
            <a:r>
              <a:rPr lang="en-US">
                <a:solidFill>
                  <a:schemeClr val="bg1"/>
                </a:solidFill>
                <a:ea typeface="MS PGothic"/>
                <a:cs typeface="MS PGothic"/>
              </a:rPr>
              <a:t>- property values</a:t>
            </a:r>
          </a:p>
        </p:txBody>
      </p:sp>
      <p:sp>
        <p:nvSpPr>
          <p:cNvPr id="12" name="Rectangle 11"/>
          <p:cNvSpPr/>
          <p:nvPr/>
        </p:nvSpPr>
        <p:spPr bwMode="auto">
          <a:xfrm>
            <a:off x="2135938" y="1553779"/>
            <a:ext cx="1565292" cy="590545"/>
          </a:xfrm>
          <a:prstGeom prst="rect">
            <a:avLst/>
          </a:prstGeom>
          <a:solidFill>
            <a:schemeClr val="accent1"/>
          </a:solidFill>
          <a:ln w="762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b="1">
                <a:solidFill>
                  <a:schemeClr val="bg1"/>
                </a:solidFill>
                <a:ea typeface="MS PGothic"/>
                <a:cs typeface="MS PGothic"/>
              </a:rPr>
              <a:t>Class: </a:t>
            </a:r>
            <a:r>
              <a:rPr lang="en-US" b="1">
                <a:solidFill>
                  <a:srgbClr val="FFFF00"/>
                </a:solidFill>
                <a:ea typeface="MS PGothic"/>
                <a:cs typeface="MS PGothic"/>
              </a:rPr>
              <a:t>A</a:t>
            </a:r>
            <a:endParaRPr lang="en-US">
              <a:solidFill>
                <a:srgbClr val="FFFF00"/>
              </a:solidFill>
              <a:ea typeface="MS PGothic"/>
              <a:cs typeface="MS PGothic"/>
            </a:endParaRPr>
          </a:p>
        </p:txBody>
      </p:sp>
      <p:sp>
        <p:nvSpPr>
          <p:cNvPr id="13" name="Rounded Rectangle 12"/>
          <p:cNvSpPr/>
          <p:nvPr/>
        </p:nvSpPr>
        <p:spPr bwMode="auto">
          <a:xfrm>
            <a:off x="4871240" y="1131487"/>
            <a:ext cx="2328879" cy="629464"/>
          </a:xfrm>
          <a:prstGeom prst="roundRect">
            <a:avLst>
              <a:gd name="adj" fmla="val 50000"/>
            </a:avLst>
          </a:prstGeom>
          <a:solidFill>
            <a:srgbClr val="0070C0"/>
          </a:solidFill>
          <a:ln w="76200"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eaLnBrk="0" fontAlgn="base" hangingPunct="0">
              <a:spcBef>
                <a:spcPct val="0"/>
              </a:spcBef>
              <a:spcAft>
                <a:spcPct val="0"/>
              </a:spcAft>
            </a:pPr>
            <a:r>
              <a:rPr lang="en-US" b="1">
                <a:solidFill>
                  <a:schemeClr val="bg1"/>
                </a:solidFill>
              </a:rPr>
              <a:t>Relationship </a:t>
            </a:r>
          </a:p>
          <a:p>
            <a:pPr algn="ctr" eaLnBrk="0" fontAlgn="base" hangingPunct="0">
              <a:spcBef>
                <a:spcPct val="0"/>
              </a:spcBef>
              <a:spcAft>
                <a:spcPct val="0"/>
              </a:spcAft>
            </a:pPr>
            <a:r>
              <a:rPr lang="en-US" b="1">
                <a:solidFill>
                  <a:schemeClr val="bg1"/>
                </a:solidFill>
              </a:rPr>
              <a:t>Class: </a:t>
            </a:r>
            <a:r>
              <a:rPr lang="en-US" b="1">
                <a:solidFill>
                  <a:srgbClr val="FFFF00"/>
                </a:solidFill>
              </a:rPr>
              <a:t>R</a:t>
            </a:r>
          </a:p>
        </p:txBody>
      </p:sp>
      <p:sp>
        <p:nvSpPr>
          <p:cNvPr id="14" name="Rectangle 13"/>
          <p:cNvSpPr/>
          <p:nvPr/>
        </p:nvSpPr>
        <p:spPr bwMode="auto">
          <a:xfrm>
            <a:off x="8363508" y="1457726"/>
            <a:ext cx="1565292" cy="590545"/>
          </a:xfrm>
          <a:prstGeom prst="rect">
            <a:avLst/>
          </a:prstGeom>
          <a:solidFill>
            <a:schemeClr val="accent1"/>
          </a:solidFill>
          <a:ln w="762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b="1">
                <a:solidFill>
                  <a:schemeClr val="bg1"/>
                </a:solidFill>
                <a:ea typeface="MS PGothic"/>
                <a:cs typeface="MS PGothic"/>
              </a:rPr>
              <a:t>Class: </a:t>
            </a:r>
            <a:r>
              <a:rPr lang="en-US" b="1">
                <a:solidFill>
                  <a:srgbClr val="FFFF00"/>
                </a:solidFill>
                <a:ea typeface="MS PGothic"/>
                <a:cs typeface="MS PGothic"/>
              </a:rPr>
              <a:t>B</a:t>
            </a:r>
            <a:endParaRPr lang="en-US">
              <a:solidFill>
                <a:srgbClr val="FFFF00"/>
              </a:solidFill>
              <a:ea typeface="MS PGothic"/>
              <a:cs typeface="MS PGothic"/>
            </a:endParaRPr>
          </a:p>
        </p:txBody>
      </p:sp>
      <p:cxnSp>
        <p:nvCxnSpPr>
          <p:cNvPr id="15" name="Straight Arrow Connector 26"/>
          <p:cNvCxnSpPr>
            <a:cxnSpLocks/>
            <a:endCxn id="13" idx="3"/>
          </p:cNvCxnSpPr>
          <p:nvPr/>
        </p:nvCxnSpPr>
        <p:spPr bwMode="auto">
          <a:xfrm rot="10800000">
            <a:off x="7200118" y="1446219"/>
            <a:ext cx="1163390" cy="314732"/>
          </a:xfrm>
          <a:prstGeom prst="curvedConnector3">
            <a:avLst>
              <a:gd name="adj1" fmla="val 50000"/>
            </a:avLst>
          </a:prstGeom>
          <a:solidFill>
            <a:schemeClr val="accent1"/>
          </a:solidFill>
          <a:ln w="28575" cap="flat" cmpd="sng" algn="ctr">
            <a:solidFill>
              <a:schemeClr val="tx1"/>
            </a:solidFill>
            <a:prstDash val="sysDot"/>
            <a:round/>
            <a:headEnd type="triangle" w="lg" len="lg"/>
            <a:tailEnd type="triangle" w="lg" len="lg"/>
          </a:ln>
          <a:effectLst/>
        </p:spPr>
      </p:cxnSp>
      <p:cxnSp>
        <p:nvCxnSpPr>
          <p:cNvPr id="16" name="Straight Arrow Connector 26"/>
          <p:cNvCxnSpPr>
            <a:cxnSpLocks/>
            <a:stCxn id="12" idx="3"/>
            <a:endCxn id="13" idx="1"/>
          </p:cNvCxnSpPr>
          <p:nvPr/>
        </p:nvCxnSpPr>
        <p:spPr bwMode="auto">
          <a:xfrm flipV="1">
            <a:off x="3701231" y="1446219"/>
            <a:ext cx="1170009" cy="402832"/>
          </a:xfrm>
          <a:prstGeom prst="curvedConnector3">
            <a:avLst>
              <a:gd name="adj1" fmla="val 50000"/>
            </a:avLst>
          </a:prstGeom>
          <a:solidFill>
            <a:schemeClr val="accent1"/>
          </a:solidFill>
          <a:ln w="28575" cap="flat" cmpd="sng" algn="ctr">
            <a:solidFill>
              <a:schemeClr val="tx1"/>
            </a:solidFill>
            <a:prstDash val="sysDot"/>
            <a:round/>
            <a:headEnd type="triangle" w="lg" len="lg"/>
            <a:tailEnd type="triangle" w="lg" len="lg"/>
          </a:ln>
          <a:effectLst/>
        </p:spPr>
      </p:cxnSp>
      <p:sp>
        <p:nvSpPr>
          <p:cNvPr id="17" name="TextBox 16"/>
          <p:cNvSpPr txBox="1"/>
          <p:nvPr/>
        </p:nvSpPr>
        <p:spPr>
          <a:xfrm>
            <a:off x="3663114" y="1185479"/>
            <a:ext cx="1050953" cy="307777"/>
          </a:xfrm>
          <a:prstGeom prst="rect">
            <a:avLst/>
          </a:prstGeom>
          <a:noFill/>
        </p:spPr>
        <p:txBody>
          <a:bodyPr wrap="square" lIns="0" rIns="0" rtlCol="0">
            <a:spAutoFit/>
          </a:bodyPr>
          <a:lstStyle/>
          <a:p>
            <a:pPr algn="ctr"/>
            <a:r>
              <a:rPr lang="en-US" sz="1400">
                <a:solidFill>
                  <a:srgbClr val="C00000"/>
                </a:solidFill>
              </a:rPr>
              <a:t>Constraint</a:t>
            </a:r>
          </a:p>
        </p:txBody>
      </p:sp>
      <p:sp>
        <p:nvSpPr>
          <p:cNvPr id="18" name="TextBox 17"/>
          <p:cNvSpPr txBox="1"/>
          <p:nvPr/>
        </p:nvSpPr>
        <p:spPr>
          <a:xfrm>
            <a:off x="7300116" y="1185479"/>
            <a:ext cx="1050953" cy="307777"/>
          </a:xfrm>
          <a:prstGeom prst="rect">
            <a:avLst/>
          </a:prstGeom>
          <a:noFill/>
        </p:spPr>
        <p:txBody>
          <a:bodyPr wrap="square" lIns="0" rIns="0" rtlCol="0">
            <a:spAutoFit/>
          </a:bodyPr>
          <a:lstStyle/>
          <a:p>
            <a:pPr algn="ctr"/>
            <a:r>
              <a:rPr lang="en-US" sz="1400">
                <a:solidFill>
                  <a:srgbClr val="C00000"/>
                </a:solidFill>
              </a:rPr>
              <a:t>Constraint</a:t>
            </a:r>
          </a:p>
        </p:txBody>
      </p:sp>
      <p:sp>
        <p:nvSpPr>
          <p:cNvPr id="19" name="TextBox 18"/>
          <p:cNvSpPr txBox="1"/>
          <p:nvPr/>
        </p:nvSpPr>
        <p:spPr>
          <a:xfrm>
            <a:off x="7292989" y="2849383"/>
            <a:ext cx="1050953" cy="307777"/>
          </a:xfrm>
          <a:prstGeom prst="rect">
            <a:avLst/>
          </a:prstGeom>
          <a:noFill/>
        </p:spPr>
        <p:txBody>
          <a:bodyPr wrap="square" lIns="0" rIns="0" rtlCol="0">
            <a:spAutoFit/>
          </a:bodyPr>
          <a:lstStyle/>
          <a:p>
            <a:pPr algn="ctr"/>
            <a:r>
              <a:rPr lang="en-US" sz="1400">
                <a:solidFill>
                  <a:srgbClr val="C00000"/>
                </a:solidFill>
              </a:rPr>
              <a:t>Pointer</a:t>
            </a:r>
          </a:p>
        </p:txBody>
      </p:sp>
      <p:sp>
        <p:nvSpPr>
          <p:cNvPr id="20" name="TextBox 19"/>
          <p:cNvSpPr txBox="1"/>
          <p:nvPr/>
        </p:nvSpPr>
        <p:spPr>
          <a:xfrm>
            <a:off x="3794101" y="2834894"/>
            <a:ext cx="1050953" cy="307777"/>
          </a:xfrm>
          <a:prstGeom prst="rect">
            <a:avLst/>
          </a:prstGeom>
          <a:noFill/>
        </p:spPr>
        <p:txBody>
          <a:bodyPr wrap="square" lIns="0" rIns="0" rtlCol="0">
            <a:spAutoFit/>
          </a:bodyPr>
          <a:lstStyle/>
          <a:p>
            <a:pPr algn="ctr"/>
            <a:r>
              <a:rPr lang="en-US" sz="1400">
                <a:solidFill>
                  <a:srgbClr val="C00000"/>
                </a:solidFill>
              </a:rPr>
              <a:t>Pointer</a:t>
            </a:r>
          </a:p>
        </p:txBody>
      </p:sp>
      <p:cxnSp>
        <p:nvCxnSpPr>
          <p:cNvPr id="29" name="Straight Arrow Connector 26"/>
          <p:cNvCxnSpPr>
            <a:stCxn id="32" idx="1"/>
            <a:endCxn id="31" idx="3"/>
          </p:cNvCxnSpPr>
          <p:nvPr/>
        </p:nvCxnSpPr>
        <p:spPr bwMode="auto">
          <a:xfrm rot="10800000">
            <a:off x="7216837" y="4230882"/>
            <a:ext cx="1058874" cy="429190"/>
          </a:xfrm>
          <a:prstGeom prst="curvedConnector3">
            <a:avLst>
              <a:gd name="adj1" fmla="val 50000"/>
            </a:avLst>
          </a:prstGeom>
          <a:solidFill>
            <a:schemeClr val="accent1"/>
          </a:solidFill>
          <a:ln w="28575" cap="flat" cmpd="sng" algn="ctr">
            <a:solidFill>
              <a:schemeClr val="tx1"/>
            </a:solidFill>
            <a:prstDash val="sysDot"/>
            <a:round/>
            <a:headEnd type="triangle" w="lg" len="lg"/>
            <a:tailEnd type="triangle" w="lg" len="lg"/>
          </a:ln>
          <a:effectLst/>
        </p:spPr>
      </p:cxnSp>
      <p:cxnSp>
        <p:nvCxnSpPr>
          <p:cNvPr id="30" name="Straight Arrow Connector 26"/>
          <p:cNvCxnSpPr>
            <a:stCxn id="7" idx="3"/>
            <a:endCxn id="31" idx="1"/>
          </p:cNvCxnSpPr>
          <p:nvPr/>
        </p:nvCxnSpPr>
        <p:spPr bwMode="auto">
          <a:xfrm>
            <a:off x="3794100" y="3547456"/>
            <a:ext cx="1093858" cy="683427"/>
          </a:xfrm>
          <a:prstGeom prst="curvedConnector3">
            <a:avLst>
              <a:gd name="adj1" fmla="val 50000"/>
            </a:avLst>
          </a:prstGeom>
          <a:solidFill>
            <a:schemeClr val="accent1"/>
          </a:solidFill>
          <a:ln w="28575" cap="flat" cmpd="sng" algn="ctr">
            <a:solidFill>
              <a:schemeClr val="tx1"/>
            </a:solidFill>
            <a:prstDash val="sysDot"/>
            <a:round/>
            <a:headEnd type="triangle" w="lg" len="lg"/>
            <a:tailEnd type="triangle" w="lg" len="lg"/>
          </a:ln>
          <a:effectLst/>
        </p:spPr>
      </p:cxnSp>
      <p:sp>
        <p:nvSpPr>
          <p:cNvPr id="31" name="Rounded Rectangle 30"/>
          <p:cNvSpPr/>
          <p:nvPr/>
        </p:nvSpPr>
        <p:spPr bwMode="auto">
          <a:xfrm>
            <a:off x="4887959" y="3893131"/>
            <a:ext cx="2328879" cy="675503"/>
          </a:xfrm>
          <a:prstGeom prst="roundRect">
            <a:avLst>
              <a:gd name="adj" fmla="val 50000"/>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eaLnBrk="0" fontAlgn="base" hangingPunct="0">
              <a:spcBef>
                <a:spcPct val="0"/>
              </a:spcBef>
              <a:spcAft>
                <a:spcPct val="0"/>
              </a:spcAft>
            </a:pPr>
            <a:r>
              <a:rPr lang="en-US" b="1">
                <a:solidFill>
                  <a:schemeClr val="bg1"/>
                </a:solidFill>
              </a:rPr>
              <a:t>Relationship: </a:t>
            </a:r>
            <a:r>
              <a:rPr lang="en-US" sz="2400" b="1">
                <a:solidFill>
                  <a:srgbClr val="FFFF00"/>
                </a:solidFill>
              </a:rPr>
              <a:t>R2</a:t>
            </a:r>
            <a:endParaRPr lang="en-US" b="1">
              <a:solidFill>
                <a:srgbClr val="FFFF00"/>
              </a:solidFill>
            </a:endParaRPr>
          </a:p>
          <a:p>
            <a:pPr algn="ctr" eaLnBrk="0" fontAlgn="base" hangingPunct="0">
              <a:spcBef>
                <a:spcPct val="0"/>
              </a:spcBef>
              <a:spcAft>
                <a:spcPct val="0"/>
              </a:spcAft>
            </a:pPr>
            <a:r>
              <a:rPr lang="en-US">
                <a:solidFill>
                  <a:schemeClr val="bg1"/>
                </a:solidFill>
              </a:rPr>
              <a:t>- property values</a:t>
            </a:r>
            <a:endParaRPr lang="en-US" b="1">
              <a:solidFill>
                <a:schemeClr val="bg1"/>
              </a:solidFill>
            </a:endParaRPr>
          </a:p>
        </p:txBody>
      </p:sp>
      <p:sp>
        <p:nvSpPr>
          <p:cNvPr id="32" name="Rectangle 31"/>
          <p:cNvSpPr/>
          <p:nvPr/>
        </p:nvSpPr>
        <p:spPr bwMode="auto">
          <a:xfrm>
            <a:off x="8275711" y="4227323"/>
            <a:ext cx="1722414" cy="86549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b="1">
                <a:solidFill>
                  <a:schemeClr val="bg1"/>
                </a:solidFill>
                <a:ea typeface="MS PGothic"/>
                <a:cs typeface="MS PGothic"/>
              </a:rPr>
              <a:t>Instance: </a:t>
            </a:r>
            <a:r>
              <a:rPr lang="en-US" sz="2400" b="1">
                <a:solidFill>
                  <a:srgbClr val="FFFF00"/>
                </a:solidFill>
                <a:ea typeface="MS PGothic"/>
                <a:cs typeface="MS PGothic"/>
              </a:rPr>
              <a:t>B2</a:t>
            </a:r>
            <a:endParaRPr lang="en-US" b="1">
              <a:solidFill>
                <a:srgbClr val="FFFF00"/>
              </a:solidFill>
              <a:ea typeface="MS PGothic"/>
              <a:cs typeface="MS PGothic"/>
            </a:endParaRPr>
          </a:p>
          <a:p>
            <a:pPr algn="ctr" eaLnBrk="0" fontAlgn="base" hangingPunct="0">
              <a:spcBef>
                <a:spcPct val="0"/>
              </a:spcBef>
              <a:spcAft>
                <a:spcPct val="0"/>
              </a:spcAft>
            </a:pPr>
            <a:r>
              <a:rPr lang="en-US">
                <a:solidFill>
                  <a:schemeClr val="bg1"/>
                </a:solidFill>
                <a:ea typeface="MS PGothic"/>
                <a:cs typeface="MS PGothic"/>
              </a:rPr>
              <a:t>- property values</a:t>
            </a:r>
          </a:p>
        </p:txBody>
      </p:sp>
      <p:cxnSp>
        <p:nvCxnSpPr>
          <p:cNvPr id="33" name="Straight Arrow Connector 26"/>
          <p:cNvCxnSpPr>
            <a:stCxn id="36" idx="1"/>
            <a:endCxn id="35" idx="3"/>
          </p:cNvCxnSpPr>
          <p:nvPr/>
        </p:nvCxnSpPr>
        <p:spPr bwMode="auto">
          <a:xfrm rot="10800000">
            <a:off x="7216837" y="5236711"/>
            <a:ext cx="1058874" cy="429190"/>
          </a:xfrm>
          <a:prstGeom prst="curvedConnector3">
            <a:avLst>
              <a:gd name="adj1" fmla="val 50000"/>
            </a:avLst>
          </a:prstGeom>
          <a:solidFill>
            <a:schemeClr val="accent1"/>
          </a:solidFill>
          <a:ln w="28575" cap="flat" cmpd="sng" algn="ctr">
            <a:solidFill>
              <a:schemeClr val="tx1"/>
            </a:solidFill>
            <a:prstDash val="sysDot"/>
            <a:round/>
            <a:headEnd type="triangle" w="lg" len="lg"/>
            <a:tailEnd type="triangle" w="lg" len="lg"/>
          </a:ln>
          <a:effectLst/>
        </p:spPr>
      </p:cxnSp>
      <p:cxnSp>
        <p:nvCxnSpPr>
          <p:cNvPr id="34" name="Straight Arrow Connector 26"/>
          <p:cNvCxnSpPr>
            <a:stCxn id="7" idx="3"/>
            <a:endCxn id="35" idx="1"/>
          </p:cNvCxnSpPr>
          <p:nvPr/>
        </p:nvCxnSpPr>
        <p:spPr bwMode="auto">
          <a:xfrm>
            <a:off x="3794100" y="3547455"/>
            <a:ext cx="1093858" cy="1689256"/>
          </a:xfrm>
          <a:prstGeom prst="curvedConnector3">
            <a:avLst>
              <a:gd name="adj1" fmla="val 50000"/>
            </a:avLst>
          </a:prstGeom>
          <a:solidFill>
            <a:schemeClr val="accent1"/>
          </a:solidFill>
          <a:ln w="28575" cap="flat" cmpd="sng" algn="ctr">
            <a:solidFill>
              <a:schemeClr val="tx1"/>
            </a:solidFill>
            <a:prstDash val="sysDot"/>
            <a:round/>
            <a:headEnd type="triangle" w="lg" len="lg"/>
            <a:tailEnd type="triangle" w="lg" len="lg"/>
          </a:ln>
          <a:effectLst/>
        </p:spPr>
      </p:cxnSp>
      <p:sp>
        <p:nvSpPr>
          <p:cNvPr id="35" name="Rounded Rectangle 34"/>
          <p:cNvSpPr/>
          <p:nvPr/>
        </p:nvSpPr>
        <p:spPr bwMode="auto">
          <a:xfrm>
            <a:off x="4887959" y="4898960"/>
            <a:ext cx="2328879" cy="675503"/>
          </a:xfrm>
          <a:prstGeom prst="roundRect">
            <a:avLst>
              <a:gd name="adj" fmla="val 50000"/>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eaLnBrk="0" fontAlgn="base" hangingPunct="0">
              <a:spcBef>
                <a:spcPct val="0"/>
              </a:spcBef>
              <a:spcAft>
                <a:spcPct val="0"/>
              </a:spcAft>
            </a:pPr>
            <a:r>
              <a:rPr lang="en-US" b="1">
                <a:solidFill>
                  <a:schemeClr val="bg1"/>
                </a:solidFill>
              </a:rPr>
              <a:t>Relationship: </a:t>
            </a:r>
            <a:r>
              <a:rPr lang="en-US" sz="2400" b="1">
                <a:solidFill>
                  <a:srgbClr val="FFFF00"/>
                </a:solidFill>
              </a:rPr>
              <a:t>R3</a:t>
            </a:r>
            <a:endParaRPr lang="en-US" b="1">
              <a:solidFill>
                <a:srgbClr val="FFFF00"/>
              </a:solidFill>
            </a:endParaRPr>
          </a:p>
          <a:p>
            <a:pPr algn="ctr" eaLnBrk="0" fontAlgn="base" hangingPunct="0">
              <a:spcBef>
                <a:spcPct val="0"/>
              </a:spcBef>
              <a:spcAft>
                <a:spcPct val="0"/>
              </a:spcAft>
            </a:pPr>
            <a:r>
              <a:rPr lang="en-US">
                <a:solidFill>
                  <a:schemeClr val="bg1"/>
                </a:solidFill>
              </a:rPr>
              <a:t>- property values</a:t>
            </a:r>
            <a:endParaRPr lang="en-US" b="1">
              <a:solidFill>
                <a:schemeClr val="bg1"/>
              </a:solidFill>
            </a:endParaRPr>
          </a:p>
        </p:txBody>
      </p:sp>
      <p:sp>
        <p:nvSpPr>
          <p:cNvPr id="36" name="Rectangle 35"/>
          <p:cNvSpPr/>
          <p:nvPr/>
        </p:nvSpPr>
        <p:spPr bwMode="auto">
          <a:xfrm>
            <a:off x="8275711" y="5233152"/>
            <a:ext cx="1722414" cy="86549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b="1">
                <a:solidFill>
                  <a:schemeClr val="bg1"/>
                </a:solidFill>
                <a:ea typeface="MS PGothic"/>
                <a:cs typeface="MS PGothic"/>
              </a:rPr>
              <a:t>Instance: </a:t>
            </a:r>
            <a:r>
              <a:rPr lang="en-US" sz="2400" b="1">
                <a:solidFill>
                  <a:srgbClr val="FFFF00"/>
                </a:solidFill>
                <a:ea typeface="MS PGothic"/>
                <a:cs typeface="MS PGothic"/>
              </a:rPr>
              <a:t>B3</a:t>
            </a:r>
            <a:endParaRPr lang="en-US" b="1">
              <a:solidFill>
                <a:srgbClr val="FFFF00"/>
              </a:solidFill>
              <a:ea typeface="MS PGothic"/>
              <a:cs typeface="MS PGothic"/>
            </a:endParaRPr>
          </a:p>
          <a:p>
            <a:pPr algn="ctr" eaLnBrk="0" fontAlgn="base" hangingPunct="0">
              <a:spcBef>
                <a:spcPct val="0"/>
              </a:spcBef>
              <a:spcAft>
                <a:spcPct val="0"/>
              </a:spcAft>
            </a:pPr>
            <a:r>
              <a:rPr lang="en-US">
                <a:solidFill>
                  <a:schemeClr val="bg1"/>
                </a:solidFill>
                <a:ea typeface="MS PGothic"/>
                <a:cs typeface="MS PGothic"/>
              </a:rPr>
              <a:t>- property values</a:t>
            </a:r>
          </a:p>
        </p:txBody>
      </p:sp>
      <p:cxnSp>
        <p:nvCxnSpPr>
          <p:cNvPr id="37" name="Straight Connector 36">
            <a:extLst>
              <a:ext uri="{FF2B5EF4-FFF2-40B4-BE49-F238E27FC236}">
                <a16:creationId xmlns:a16="http://schemas.microsoft.com/office/drawing/2014/main" id="{4888E54E-6C23-4C8E-955A-041E2D500E6A}"/>
              </a:ext>
            </a:extLst>
          </p:cNvPr>
          <p:cNvCxnSpPr>
            <a:cxnSpLocks/>
          </p:cNvCxnSpPr>
          <p:nvPr/>
        </p:nvCxnSpPr>
        <p:spPr bwMode="auto">
          <a:xfrm>
            <a:off x="516784" y="883631"/>
            <a:ext cx="10803493" cy="0"/>
          </a:xfrm>
          <a:prstGeom prst="line">
            <a:avLst/>
          </a:prstGeom>
          <a:noFill/>
          <a:ln w="25400" cap="flat" cmpd="sng" algn="ctr">
            <a:solidFill>
              <a:srgbClr val="A6AFB7"/>
            </a:solidFill>
            <a:prstDash val="solid"/>
            <a:headEnd type="none" w="med" len="med"/>
            <a:tailEnd type="none" w="med" len="med"/>
          </a:ln>
          <a:effectLst>
            <a:outerShdw blurRad="63500" dist="25400" dir="14700000" algn="t" rotWithShape="0">
              <a:srgbClr val="000000">
                <a:alpha val="50000"/>
              </a:srgbClr>
            </a:outerShdw>
          </a:effectLst>
        </p:spPr>
      </p:cxn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err="1"/>
              <a:t>ECRelationshipInstances</a:t>
            </a:r>
            <a:endParaRPr lang="en-US"/>
          </a:p>
        </p:txBody>
      </p:sp>
      <p:sp>
        <p:nvSpPr>
          <p:cNvPr id="3" name="Content Placeholder 2"/>
          <p:cNvSpPr>
            <a:spLocks noGrp="1"/>
          </p:cNvSpPr>
          <p:nvPr>
            <p:ph idx="1"/>
          </p:nvPr>
        </p:nvSpPr>
        <p:spPr/>
        <p:txBody>
          <a:bodyPr>
            <a:normAutofit/>
          </a:bodyPr>
          <a:lstStyle/>
          <a:p>
            <a:r>
              <a:rPr lang="en-US"/>
              <a:t>Hold a reference to the source ECInstance and target ECInstance</a:t>
            </a:r>
          </a:p>
          <a:p>
            <a:r>
              <a:rPr lang="en-US"/>
              <a:t>Like a “row” in a link table</a:t>
            </a:r>
          </a:p>
          <a:p>
            <a:r>
              <a:rPr lang="en-US"/>
              <a:t>In a one-to-many relationship where “many”=3, there will be 3 </a:t>
            </a:r>
            <a:r>
              <a:rPr lang="en-US" err="1"/>
              <a:t>ECRelationshipInstances</a:t>
            </a:r>
            <a:endParaRPr lang="en-US"/>
          </a:p>
          <a:p>
            <a:pPr lvl="2"/>
            <a:endParaRPr lang="en-US"/>
          </a:p>
          <a:p>
            <a:pPr>
              <a:buNone/>
            </a:pPr>
            <a:endParaRPr lang="en-US"/>
          </a:p>
        </p:txBody>
      </p:sp>
      <p:cxnSp>
        <p:nvCxnSpPr>
          <p:cNvPr id="4" name="Straight Connector 3">
            <a:extLst>
              <a:ext uri="{FF2B5EF4-FFF2-40B4-BE49-F238E27FC236}">
                <a16:creationId xmlns:a16="http://schemas.microsoft.com/office/drawing/2014/main" id="{0BA033CD-6C91-4FF3-AA93-E5D1F5EC2592}"/>
              </a:ext>
            </a:extLst>
          </p:cNvPr>
          <p:cNvCxnSpPr>
            <a:cxnSpLocks/>
          </p:cNvCxnSpPr>
          <p:nvPr/>
        </p:nvCxnSpPr>
        <p:spPr bwMode="auto">
          <a:xfrm>
            <a:off x="516784" y="1087821"/>
            <a:ext cx="10803493" cy="0"/>
          </a:xfrm>
          <a:prstGeom prst="line">
            <a:avLst/>
          </a:prstGeom>
          <a:noFill/>
          <a:ln w="25400" cap="flat" cmpd="sng" algn="ctr">
            <a:solidFill>
              <a:srgbClr val="A6AFB7"/>
            </a:solidFill>
            <a:prstDash val="solid"/>
            <a:headEnd type="none" w="med" len="med"/>
            <a:tailEnd type="none" w="med" len="med"/>
          </a:ln>
          <a:effectLst>
            <a:outerShdw blurRad="63500" dist="25400" dir="14700000" algn="t" rotWithShape="0">
              <a:srgbClr val="000000">
                <a:alpha val="50000"/>
              </a:srgbClr>
            </a:outerShdw>
          </a:effectLst>
        </p:spPr>
      </p:cxnSp>
    </p:spTree>
    <p:extLst>
      <p:ext uri="{BB962C8B-B14F-4D97-AF65-F5344CB8AC3E}">
        <p14:creationId xmlns:p14="http://schemas.microsoft.com/office/powerpoint/2010/main" val="375727665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err="1"/>
              <a:t>ECObjects</a:t>
            </a:r>
            <a:r>
              <a:rPr lang="en-US"/>
              <a:t> Implementations</a:t>
            </a:r>
          </a:p>
        </p:txBody>
      </p:sp>
      <p:sp>
        <p:nvSpPr>
          <p:cNvPr id="3" name="Content Placeholder 2"/>
          <p:cNvSpPr>
            <a:spLocks noGrp="1"/>
          </p:cNvSpPr>
          <p:nvPr>
            <p:ph idx="1"/>
          </p:nvPr>
        </p:nvSpPr>
        <p:spPr>
          <a:xfrm>
            <a:off x="502920" y="1269510"/>
            <a:ext cx="11173968" cy="4756386"/>
          </a:xfrm>
        </p:spPr>
        <p:txBody>
          <a:bodyPr>
            <a:normAutofit/>
          </a:bodyPr>
          <a:lstStyle/>
          <a:p>
            <a:r>
              <a:rPr lang="en-US" sz="1500"/>
              <a:t>.NET</a:t>
            </a:r>
          </a:p>
          <a:p>
            <a:pPr lvl="1"/>
            <a:r>
              <a:rPr lang="en-US" sz="1500"/>
              <a:t>Default implementation of </a:t>
            </a:r>
            <a:r>
              <a:rPr lang="en-US" sz="1500" err="1"/>
              <a:t>IECClass</a:t>
            </a:r>
            <a:r>
              <a:rPr lang="en-US" sz="1500"/>
              <a:t> (ECClass) and </a:t>
            </a:r>
            <a:r>
              <a:rPr lang="en-US" sz="1500" err="1"/>
              <a:t>IECInstance</a:t>
            </a:r>
            <a:r>
              <a:rPr lang="en-US" sz="1500"/>
              <a:t> (ECInstance), etc.</a:t>
            </a:r>
          </a:p>
          <a:p>
            <a:pPr lvl="1"/>
            <a:r>
              <a:rPr lang="en-US" sz="1500"/>
              <a:t>EC delegates get/set to other object.</a:t>
            </a:r>
          </a:p>
          <a:p>
            <a:pPr lvl="1"/>
            <a:r>
              <a:rPr lang="en-US" sz="1500"/>
              <a:t>Native-backed</a:t>
            </a:r>
          </a:p>
          <a:p>
            <a:r>
              <a:rPr lang="en-US" sz="1500"/>
              <a:t>C++</a:t>
            </a:r>
          </a:p>
          <a:p>
            <a:pPr lvl="1"/>
            <a:r>
              <a:rPr lang="en-US" sz="1500"/>
              <a:t>One concrete implementation of ECSchema/ECClass</a:t>
            </a:r>
          </a:p>
          <a:p>
            <a:pPr lvl="1"/>
            <a:r>
              <a:rPr lang="en-US" sz="1500"/>
              <a:t>Abstract base class </a:t>
            </a:r>
            <a:r>
              <a:rPr lang="en-US" sz="1500" err="1"/>
              <a:t>IECInstance</a:t>
            </a:r>
            <a:r>
              <a:rPr lang="en-US" sz="1500"/>
              <a:t> with one default implementation and other implementations in DgnEC</a:t>
            </a:r>
          </a:p>
          <a:p>
            <a:r>
              <a:rPr lang="en-US" sz="1500"/>
              <a:t>In both .NET and C++</a:t>
            </a:r>
          </a:p>
          <a:p>
            <a:pPr lvl="1"/>
            <a:r>
              <a:rPr lang="en-US" sz="1500"/>
              <a:t>XML serialization/deserialization</a:t>
            </a:r>
          </a:p>
          <a:p>
            <a:pPr lvl="1"/>
            <a:r>
              <a:rPr lang="en-US" sz="1500"/>
              <a:t>Binary serialization/deserialization</a:t>
            </a:r>
          </a:p>
          <a:p>
            <a:pPr lvl="2"/>
            <a:endParaRPr lang="en-US"/>
          </a:p>
          <a:p>
            <a:pPr>
              <a:buNone/>
            </a:pPr>
            <a:endParaRPr lang="en-US"/>
          </a:p>
        </p:txBody>
      </p:sp>
      <p:cxnSp>
        <p:nvCxnSpPr>
          <p:cNvPr id="4" name="Straight Connector 3">
            <a:extLst>
              <a:ext uri="{FF2B5EF4-FFF2-40B4-BE49-F238E27FC236}">
                <a16:creationId xmlns:a16="http://schemas.microsoft.com/office/drawing/2014/main" id="{0BA033CD-6C91-4FF3-AA93-E5D1F5EC2592}"/>
              </a:ext>
            </a:extLst>
          </p:cNvPr>
          <p:cNvCxnSpPr>
            <a:cxnSpLocks/>
          </p:cNvCxnSpPr>
          <p:nvPr/>
        </p:nvCxnSpPr>
        <p:spPr bwMode="auto">
          <a:xfrm>
            <a:off x="516784" y="1087821"/>
            <a:ext cx="10803493" cy="0"/>
          </a:xfrm>
          <a:prstGeom prst="line">
            <a:avLst/>
          </a:prstGeom>
          <a:noFill/>
          <a:ln w="25400" cap="flat" cmpd="sng" algn="ctr">
            <a:solidFill>
              <a:srgbClr val="A6AFB7"/>
            </a:solidFill>
            <a:prstDash val="solid"/>
            <a:headEnd type="none" w="med" len="med"/>
            <a:tailEnd type="none" w="med" len="med"/>
          </a:ln>
          <a:effectLst>
            <a:outerShdw blurRad="63500" dist="25400" dir="14700000" algn="t" rotWithShape="0">
              <a:srgbClr val="000000">
                <a:alpha val="50000"/>
              </a:srgbClr>
            </a:outerShdw>
          </a:effectLst>
        </p:spPr>
      </p:cxnSp>
    </p:spTree>
    <p:extLst>
      <p:ext uri="{BB962C8B-B14F-4D97-AF65-F5344CB8AC3E}">
        <p14:creationId xmlns:p14="http://schemas.microsoft.com/office/powerpoint/2010/main" val="183963218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erson smiling for the camera&#10;&#10;Description automatically generated">
            <a:extLst>
              <a:ext uri="{FF2B5EF4-FFF2-40B4-BE49-F238E27FC236}">
                <a16:creationId xmlns:a16="http://schemas.microsoft.com/office/drawing/2014/main" id="{C1383875-DD0E-4410-9BE2-D7E418300FB1}"/>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5085" b="88620" l="9831" r="89831">
                        <a14:foregroundMark x1="31525" y1="9443" x2="42373" y2="6053"/>
                        <a14:foregroundMark x1="42373" y1="6053" x2="53559" y2="5085"/>
                        <a14:foregroundMark x1="53559" y1="5085" x2="71525" y2="10412"/>
                      </a14:backgroundRemoval>
                    </a14:imgEffect>
                  </a14:imgLayer>
                </a14:imgProps>
              </a:ext>
              <a:ext uri="{28A0092B-C50C-407E-A947-70E740481C1C}">
                <a14:useLocalDpi xmlns:a14="http://schemas.microsoft.com/office/drawing/2010/main" val="0"/>
              </a:ext>
            </a:extLst>
          </a:blip>
          <a:srcRect r="-430" b="1274"/>
          <a:stretch/>
        </p:blipFill>
        <p:spPr>
          <a:xfrm>
            <a:off x="6985207" y="0"/>
            <a:ext cx="4914329" cy="7039429"/>
          </a:xfrm>
          <a:prstGeom prst="rect">
            <a:avLst/>
          </a:prstGeom>
        </p:spPr>
      </p:pic>
      <p:sp>
        <p:nvSpPr>
          <p:cNvPr id="2" name="Title 1">
            <a:extLst>
              <a:ext uri="{FF2B5EF4-FFF2-40B4-BE49-F238E27FC236}">
                <a16:creationId xmlns:a16="http://schemas.microsoft.com/office/drawing/2014/main" id="{797DB81A-57E8-4EF4-9A09-451C41E0FAE8}"/>
              </a:ext>
            </a:extLst>
          </p:cNvPr>
          <p:cNvSpPr>
            <a:spLocks noGrp="1"/>
          </p:cNvSpPr>
          <p:nvPr>
            <p:ph type="title"/>
          </p:nvPr>
        </p:nvSpPr>
        <p:spPr>
          <a:xfrm>
            <a:off x="655320" y="365125"/>
            <a:ext cx="5120114" cy="1692794"/>
          </a:xfrm>
        </p:spPr>
        <p:txBody>
          <a:bodyPr>
            <a:normAutofit/>
          </a:bodyPr>
          <a:lstStyle/>
          <a:p>
            <a:r>
              <a:rPr lang="en-US"/>
              <a:t>Mangesh Shelar</a:t>
            </a:r>
          </a:p>
        </p:txBody>
      </p:sp>
      <p:sp>
        <p:nvSpPr>
          <p:cNvPr id="3" name="Content Placeholder 2">
            <a:extLst>
              <a:ext uri="{FF2B5EF4-FFF2-40B4-BE49-F238E27FC236}">
                <a16:creationId xmlns:a16="http://schemas.microsoft.com/office/drawing/2014/main" id="{9D3C4A53-D97A-4193-8731-00A27E1C4B9A}"/>
              </a:ext>
            </a:extLst>
          </p:cNvPr>
          <p:cNvSpPr>
            <a:spLocks noGrp="1"/>
          </p:cNvSpPr>
          <p:nvPr>
            <p:ph idx="1"/>
          </p:nvPr>
        </p:nvSpPr>
        <p:spPr>
          <a:xfrm>
            <a:off x="655321" y="1500554"/>
            <a:ext cx="5967029" cy="4536708"/>
          </a:xfrm>
        </p:spPr>
        <p:txBody>
          <a:bodyPr>
            <a:normAutofit/>
          </a:bodyPr>
          <a:lstStyle/>
          <a:p>
            <a:pPr marL="0" indent="0">
              <a:buNone/>
            </a:pPr>
            <a:r>
              <a:rPr lang="en-US" sz="1800"/>
              <a:t>Senior Manager, Software Development</a:t>
            </a:r>
          </a:p>
          <a:p>
            <a:pPr marL="0" indent="0">
              <a:buNone/>
            </a:pPr>
            <a:r>
              <a:rPr lang="en-US" sz="1800"/>
              <a:t>Microstation and PowerPlatform team.</a:t>
            </a:r>
          </a:p>
          <a:p>
            <a:pPr marL="0" indent="0">
              <a:buNone/>
            </a:pPr>
            <a:endParaRPr lang="en-US" sz="1800"/>
          </a:p>
          <a:p>
            <a:pPr marL="0" indent="0">
              <a:buNone/>
            </a:pPr>
            <a:r>
              <a:rPr lang="en-US" sz="1800">
                <a:hlinkClick r:id="rId5"/>
              </a:rPr>
              <a:t>Bentley.com</a:t>
            </a:r>
            <a:r>
              <a:rPr lang="en-US" sz="1800"/>
              <a:t> </a:t>
            </a:r>
          </a:p>
          <a:p>
            <a:pPr marL="0" indent="0">
              <a:buNone/>
            </a:pPr>
            <a:r>
              <a:rPr lang="en-US" sz="1800">
                <a:hlinkClick r:id="rId6"/>
              </a:rPr>
              <a:t>Developer.Bentley.com</a:t>
            </a:r>
            <a:endParaRPr lang="en-US" sz="1800"/>
          </a:p>
          <a:p>
            <a:pPr marL="0" indent="0">
              <a:buNone/>
            </a:pPr>
            <a:r>
              <a:rPr lang="en-US" sz="1800">
                <a:hlinkClick r:id="rId7"/>
              </a:rPr>
              <a:t>twitter.com/MicroStation</a:t>
            </a:r>
            <a:endParaRPr lang="en-US" sz="1800"/>
          </a:p>
          <a:p>
            <a:pPr marL="0" indent="0">
              <a:buNone/>
            </a:pPr>
            <a:r>
              <a:rPr lang="en-US" sz="1800">
                <a:hlinkClick r:id="rId8"/>
              </a:rPr>
              <a:t>facebook.com/MicroStation</a:t>
            </a:r>
            <a:endParaRPr lang="en-US" sz="1800"/>
          </a:p>
          <a:p>
            <a:pPr marL="0" indent="0">
              <a:buNone/>
            </a:pPr>
            <a:r>
              <a:rPr lang="en-US" sz="1800">
                <a:hlinkClick r:id="rId9"/>
              </a:rPr>
              <a:t>linkedin.com/in/mangeshshelar2020/</a:t>
            </a:r>
            <a:endParaRPr lang="en-US" sz="1800"/>
          </a:p>
          <a:p>
            <a:pPr marL="0" indent="0">
              <a:buNone/>
            </a:pPr>
            <a:r>
              <a:rPr lang="en-US" sz="1800">
                <a:hlinkClick r:id="rId10"/>
              </a:rPr>
              <a:t>youtube.com/channel/UC1G4bUAnMFhDvkKu3kqHKUg</a:t>
            </a:r>
            <a:endParaRPr lang="en-US" sz="1800"/>
          </a:p>
        </p:txBody>
      </p:sp>
    </p:spTree>
    <p:extLst>
      <p:ext uri="{BB962C8B-B14F-4D97-AF65-F5344CB8AC3E}">
        <p14:creationId xmlns:p14="http://schemas.microsoft.com/office/powerpoint/2010/main" val="118168748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err="1"/>
              <a:t>ECObjects</a:t>
            </a:r>
            <a:r>
              <a:rPr lang="en-US"/>
              <a:t> in DGN</a:t>
            </a:r>
          </a:p>
        </p:txBody>
      </p:sp>
      <p:sp>
        <p:nvSpPr>
          <p:cNvPr id="3" name="Content Placeholder 2"/>
          <p:cNvSpPr>
            <a:spLocks noGrp="1"/>
          </p:cNvSpPr>
          <p:nvPr>
            <p:ph idx="1"/>
          </p:nvPr>
        </p:nvSpPr>
        <p:spPr/>
        <p:txBody>
          <a:bodyPr>
            <a:normAutofit/>
          </a:bodyPr>
          <a:lstStyle/>
          <a:p>
            <a:r>
              <a:rPr lang="en-US" sz="1400"/>
              <a:t>V8i (.NET Only)</a:t>
            </a:r>
          </a:p>
          <a:p>
            <a:pPr lvl="1"/>
            <a:r>
              <a:rPr lang="en-US" sz="1400"/>
              <a:t>An </a:t>
            </a:r>
            <a:r>
              <a:rPr lang="en-US" sz="1400" err="1"/>
              <a:t>XAttribute</a:t>
            </a:r>
            <a:r>
              <a:rPr lang="en-US" sz="1400"/>
              <a:t> (blob on a </a:t>
            </a:r>
            <a:r>
              <a:rPr lang="en-US" sz="1400" err="1"/>
              <a:t>DgnElement</a:t>
            </a:r>
            <a:r>
              <a:rPr lang="en-US" sz="1400"/>
              <a:t>) that holds an ECInstance (serialized to binary)</a:t>
            </a:r>
          </a:p>
          <a:p>
            <a:pPr lvl="1"/>
            <a:r>
              <a:rPr lang="en-US" sz="1400"/>
              <a:t>ECXAttributes.NET API</a:t>
            </a:r>
          </a:p>
          <a:p>
            <a:pPr lvl="1"/>
            <a:r>
              <a:rPr lang="en-US" sz="1400" err="1"/>
              <a:t>PropertyManager</a:t>
            </a:r>
            <a:r>
              <a:rPr lang="en-US" sz="1400"/>
              <a:t> (data from </a:t>
            </a:r>
            <a:r>
              <a:rPr lang="en-US" sz="1400" err="1"/>
              <a:t>ECPropertyEnablers</a:t>
            </a:r>
            <a:r>
              <a:rPr lang="en-US" sz="1400"/>
              <a:t>)</a:t>
            </a:r>
          </a:p>
          <a:p>
            <a:pPr lvl="1"/>
            <a:r>
              <a:rPr lang="en-US" sz="1400" err="1"/>
              <a:t>DgnECPlugin</a:t>
            </a:r>
            <a:r>
              <a:rPr lang="en-US" sz="1400"/>
              <a:t> (extend via </a:t>
            </a:r>
            <a:r>
              <a:rPr lang="en-US" sz="1400" err="1"/>
              <a:t>PersistenceStrategies</a:t>
            </a:r>
            <a:r>
              <a:rPr lang="en-US" sz="1400"/>
              <a:t>)</a:t>
            </a:r>
          </a:p>
          <a:p>
            <a:r>
              <a:rPr lang="en-US" sz="1400"/>
              <a:t>CONNECT (.NET and C++)</a:t>
            </a:r>
          </a:p>
          <a:p>
            <a:pPr lvl="1"/>
            <a:r>
              <a:rPr lang="en-US" sz="1400" err="1"/>
              <a:t>DgnECManager.native</a:t>
            </a:r>
            <a:r>
              <a:rPr lang="en-US" sz="1400"/>
              <a:t> </a:t>
            </a:r>
          </a:p>
          <a:p>
            <a:pPr lvl="1"/>
            <a:r>
              <a:rPr lang="en-US" sz="1400"/>
              <a:t>DgnECManager.NET</a:t>
            </a:r>
          </a:p>
          <a:p>
            <a:pPr lvl="1"/>
            <a:r>
              <a:rPr lang="en-US" sz="1400"/>
              <a:t>DgnECPlugin3</a:t>
            </a:r>
            <a:endParaRPr lang="en-US"/>
          </a:p>
          <a:p>
            <a:pPr>
              <a:buNone/>
            </a:pPr>
            <a:endParaRPr lang="en-US"/>
          </a:p>
        </p:txBody>
      </p:sp>
      <p:cxnSp>
        <p:nvCxnSpPr>
          <p:cNvPr id="4" name="Straight Connector 3">
            <a:extLst>
              <a:ext uri="{FF2B5EF4-FFF2-40B4-BE49-F238E27FC236}">
                <a16:creationId xmlns:a16="http://schemas.microsoft.com/office/drawing/2014/main" id="{0BA033CD-6C91-4FF3-AA93-E5D1F5EC2592}"/>
              </a:ext>
            </a:extLst>
          </p:cNvPr>
          <p:cNvCxnSpPr>
            <a:cxnSpLocks/>
          </p:cNvCxnSpPr>
          <p:nvPr/>
        </p:nvCxnSpPr>
        <p:spPr bwMode="auto">
          <a:xfrm>
            <a:off x="516784" y="1087821"/>
            <a:ext cx="10803493" cy="0"/>
          </a:xfrm>
          <a:prstGeom prst="line">
            <a:avLst/>
          </a:prstGeom>
          <a:noFill/>
          <a:ln w="25400" cap="flat" cmpd="sng" algn="ctr">
            <a:solidFill>
              <a:srgbClr val="A6AFB7"/>
            </a:solidFill>
            <a:prstDash val="solid"/>
            <a:headEnd type="none" w="med" len="med"/>
            <a:tailEnd type="none" w="med" len="med"/>
          </a:ln>
          <a:effectLst>
            <a:outerShdw blurRad="63500" dist="25400" dir="14700000" algn="t" rotWithShape="0">
              <a:srgbClr val="000000">
                <a:alpha val="50000"/>
              </a:srgbClr>
            </a:outerShdw>
          </a:effectLst>
        </p:spPr>
      </p:cxnSp>
    </p:spTree>
    <p:extLst>
      <p:ext uri="{BB962C8B-B14F-4D97-AF65-F5344CB8AC3E}">
        <p14:creationId xmlns:p14="http://schemas.microsoft.com/office/powerpoint/2010/main" val="421651459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152400"/>
            <a:ext cx="8077200" cy="762000"/>
          </a:xfrm>
        </p:spPr>
        <p:txBody>
          <a:bodyPr/>
          <a:lstStyle/>
          <a:p>
            <a:pPr algn="ctr"/>
            <a:r>
              <a:rPr lang="en-US"/>
              <a:t>ECQuery</a:t>
            </a:r>
          </a:p>
        </p:txBody>
      </p:sp>
      <p:sp>
        <p:nvSpPr>
          <p:cNvPr id="3" name="Content Placeholder 2"/>
          <p:cNvSpPr>
            <a:spLocks noGrp="1"/>
          </p:cNvSpPr>
          <p:nvPr>
            <p:ph idx="1"/>
          </p:nvPr>
        </p:nvSpPr>
        <p:spPr>
          <a:xfrm>
            <a:off x="1905000" y="1154099"/>
            <a:ext cx="8077200" cy="1066800"/>
          </a:xfrm>
        </p:spPr>
        <p:txBody>
          <a:bodyPr/>
          <a:lstStyle/>
          <a:p>
            <a:pPr>
              <a:buNone/>
            </a:pPr>
            <a:r>
              <a:rPr lang="en-US" b="1"/>
              <a:t>Conceptually similar to SQL Queries</a:t>
            </a:r>
          </a:p>
          <a:p>
            <a:pPr>
              <a:buNone/>
            </a:pPr>
            <a:r>
              <a:rPr lang="en-US" b="1"/>
              <a:t>Not a text format, but an object graph</a:t>
            </a:r>
          </a:p>
          <a:p>
            <a:endParaRPr lang="en-US"/>
          </a:p>
        </p:txBody>
      </p:sp>
      <p:pic>
        <p:nvPicPr>
          <p:cNvPr id="8195" name="Picture 3"/>
          <p:cNvPicPr>
            <a:picLocks noChangeAspect="1" noChangeArrowheads="1"/>
          </p:cNvPicPr>
          <p:nvPr/>
        </p:nvPicPr>
        <p:blipFill>
          <a:blip r:embed="rId3" cstate="print"/>
          <a:srcRect/>
          <a:stretch>
            <a:fillRect/>
          </a:stretch>
        </p:blipFill>
        <p:spPr bwMode="auto">
          <a:xfrm>
            <a:off x="3429001" y="2277864"/>
            <a:ext cx="5153025" cy="4162425"/>
          </a:xfrm>
          <a:prstGeom prst="rect">
            <a:avLst/>
          </a:prstGeom>
          <a:noFill/>
          <a:ln w="9525">
            <a:noFill/>
            <a:miter lim="800000"/>
            <a:headEnd/>
            <a:tailEnd/>
          </a:ln>
          <a:effectLst/>
        </p:spPr>
      </p:pic>
      <p:cxnSp>
        <p:nvCxnSpPr>
          <p:cNvPr id="8" name="Straight Connector 7">
            <a:extLst>
              <a:ext uri="{FF2B5EF4-FFF2-40B4-BE49-F238E27FC236}">
                <a16:creationId xmlns:a16="http://schemas.microsoft.com/office/drawing/2014/main" id="{76C2D02C-DFA0-432C-96E4-56F7F18803FD}"/>
              </a:ext>
            </a:extLst>
          </p:cNvPr>
          <p:cNvCxnSpPr>
            <a:cxnSpLocks/>
          </p:cNvCxnSpPr>
          <p:nvPr/>
        </p:nvCxnSpPr>
        <p:spPr bwMode="auto">
          <a:xfrm>
            <a:off x="516784" y="972409"/>
            <a:ext cx="10803493" cy="0"/>
          </a:xfrm>
          <a:prstGeom prst="line">
            <a:avLst/>
          </a:prstGeom>
          <a:noFill/>
          <a:ln w="25400" cap="flat" cmpd="sng" algn="ctr">
            <a:solidFill>
              <a:srgbClr val="A6AFB7"/>
            </a:solidFill>
            <a:prstDash val="solid"/>
            <a:headEnd type="none" w="med" len="med"/>
            <a:tailEnd type="none" w="med" len="med"/>
          </a:ln>
          <a:effectLst>
            <a:outerShdw blurRad="63500" dist="25400" dir="14700000" algn="t" rotWithShape="0">
              <a:srgbClr val="000000">
                <a:alpha val="50000"/>
              </a:srgbClr>
            </a:outerShdw>
          </a:effectLst>
        </p:spPr>
      </p:cxnSp>
    </p:spTree>
    <p:extLst>
      <p:ext uri="{BB962C8B-B14F-4D97-AF65-F5344CB8AC3E}">
        <p14:creationId xmlns:p14="http://schemas.microsoft.com/office/powerpoint/2010/main" val="408348020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EC Expressions</a:t>
            </a:r>
          </a:p>
        </p:txBody>
      </p:sp>
      <p:sp>
        <p:nvSpPr>
          <p:cNvPr id="3" name="Content Placeholder 2"/>
          <p:cNvSpPr>
            <a:spLocks noGrp="1"/>
          </p:cNvSpPr>
          <p:nvPr>
            <p:ph idx="1"/>
          </p:nvPr>
        </p:nvSpPr>
        <p:spPr>
          <a:xfrm>
            <a:off x="502920" y="1453896"/>
            <a:ext cx="3696218" cy="4572000"/>
          </a:xfrm>
        </p:spPr>
        <p:txBody>
          <a:bodyPr>
            <a:normAutofit/>
          </a:bodyPr>
          <a:lstStyle/>
          <a:p>
            <a:r>
              <a:rPr lang="en-US" sz="1600"/>
              <a:t>An ECExpression is an interpreted expression language with first class access to the values of </a:t>
            </a:r>
            <a:r>
              <a:rPr lang="en-US" sz="1600" err="1">
                <a:hlinkClick r:id="rId3"/>
              </a:rPr>
              <a:t>ECInstances</a:t>
            </a:r>
            <a:endParaRPr lang="en-US" sz="1600"/>
          </a:p>
          <a:p>
            <a:r>
              <a:rPr lang="en-US" sz="1600" err="1"/>
              <a:t>ECExpressions</a:t>
            </a:r>
            <a:r>
              <a:rPr lang="en-US" sz="1600"/>
              <a:t> are designed to be easy to write and guaranteed to not crash the application if they fail</a:t>
            </a:r>
          </a:p>
          <a:p>
            <a:r>
              <a:rPr lang="en-US" sz="1600"/>
              <a:t>One of its many uses is as the language for </a:t>
            </a:r>
            <a:r>
              <a:rPr lang="en-US" sz="1600">
                <a:hlinkClick r:id="rId4"/>
              </a:rPr>
              <a:t>calculated properties</a:t>
            </a:r>
            <a:r>
              <a:rPr lang="en-US" sz="1600"/>
              <a:t>.</a:t>
            </a:r>
          </a:p>
        </p:txBody>
      </p:sp>
      <p:cxnSp>
        <p:nvCxnSpPr>
          <p:cNvPr id="5" name="Straight Connector 4">
            <a:extLst>
              <a:ext uri="{FF2B5EF4-FFF2-40B4-BE49-F238E27FC236}">
                <a16:creationId xmlns:a16="http://schemas.microsoft.com/office/drawing/2014/main" id="{956AAC02-1D87-4B84-B83D-F173F605B33D}"/>
              </a:ext>
            </a:extLst>
          </p:cNvPr>
          <p:cNvCxnSpPr>
            <a:cxnSpLocks/>
          </p:cNvCxnSpPr>
          <p:nvPr/>
        </p:nvCxnSpPr>
        <p:spPr bwMode="auto">
          <a:xfrm>
            <a:off x="516784" y="1087821"/>
            <a:ext cx="10803493" cy="0"/>
          </a:xfrm>
          <a:prstGeom prst="line">
            <a:avLst/>
          </a:prstGeom>
          <a:noFill/>
          <a:ln w="25400" cap="flat" cmpd="sng" algn="ctr">
            <a:solidFill>
              <a:srgbClr val="A6AFB7"/>
            </a:solidFill>
            <a:prstDash val="solid"/>
            <a:headEnd type="none" w="med" len="med"/>
            <a:tailEnd type="none" w="med" len="med"/>
          </a:ln>
          <a:effectLst>
            <a:outerShdw blurRad="63500" dist="25400" dir="14700000" algn="t" rotWithShape="0">
              <a:srgbClr val="000000">
                <a:alpha val="50000"/>
              </a:srgbClr>
            </a:outerShdw>
          </a:effectLst>
        </p:spPr>
      </p:cxnSp>
      <p:pic>
        <p:nvPicPr>
          <p:cNvPr id="6" name="Picture 5">
            <a:extLst>
              <a:ext uri="{FF2B5EF4-FFF2-40B4-BE49-F238E27FC236}">
                <a16:creationId xmlns:a16="http://schemas.microsoft.com/office/drawing/2014/main" id="{DCFE559F-40E8-414D-AC42-1A5A0F03E86E}"/>
              </a:ext>
            </a:extLst>
          </p:cNvPr>
          <p:cNvPicPr>
            <a:picLocks noChangeAspect="1"/>
          </p:cNvPicPr>
          <p:nvPr/>
        </p:nvPicPr>
        <p:blipFill>
          <a:blip r:embed="rId5"/>
          <a:stretch>
            <a:fillRect/>
          </a:stretch>
        </p:blipFill>
        <p:spPr>
          <a:xfrm>
            <a:off x="5169598" y="1453896"/>
            <a:ext cx="6850766" cy="3967640"/>
          </a:xfrm>
          <a:prstGeom prst="rect">
            <a:avLst/>
          </a:prstGeom>
        </p:spPr>
      </p:pic>
    </p:spTree>
    <p:extLst>
      <p:ext uri="{BB962C8B-B14F-4D97-AF65-F5344CB8AC3E}">
        <p14:creationId xmlns:p14="http://schemas.microsoft.com/office/powerpoint/2010/main" val="4254599750"/>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Further readings</a:t>
            </a:r>
          </a:p>
        </p:txBody>
      </p:sp>
      <p:sp>
        <p:nvSpPr>
          <p:cNvPr id="3" name="Content Placeholder 2"/>
          <p:cNvSpPr>
            <a:spLocks noGrp="1"/>
          </p:cNvSpPr>
          <p:nvPr>
            <p:ph idx="1"/>
          </p:nvPr>
        </p:nvSpPr>
        <p:spPr/>
        <p:txBody>
          <a:bodyPr>
            <a:normAutofit/>
          </a:bodyPr>
          <a:lstStyle/>
          <a:p>
            <a:pPr>
              <a:buFontTx/>
              <a:buChar char="-"/>
            </a:pPr>
            <a:r>
              <a:rPr lang="en-US"/>
              <a:t>Please refer to ECObjects.chm in SDK.</a:t>
            </a:r>
          </a:p>
          <a:p>
            <a:pPr>
              <a:buFontTx/>
              <a:buChar char="-"/>
            </a:pPr>
            <a:r>
              <a:rPr lang="en-US"/>
              <a:t>Please refer to DgnEC training session</a:t>
            </a:r>
          </a:p>
        </p:txBody>
      </p:sp>
      <p:cxnSp>
        <p:nvCxnSpPr>
          <p:cNvPr id="4" name="Straight Connector 3">
            <a:extLst>
              <a:ext uri="{FF2B5EF4-FFF2-40B4-BE49-F238E27FC236}">
                <a16:creationId xmlns:a16="http://schemas.microsoft.com/office/drawing/2014/main" id="{0BA033CD-6C91-4FF3-AA93-E5D1F5EC2592}"/>
              </a:ext>
            </a:extLst>
          </p:cNvPr>
          <p:cNvCxnSpPr>
            <a:cxnSpLocks/>
          </p:cNvCxnSpPr>
          <p:nvPr/>
        </p:nvCxnSpPr>
        <p:spPr bwMode="auto">
          <a:xfrm>
            <a:off x="516784" y="1087821"/>
            <a:ext cx="10803493" cy="0"/>
          </a:xfrm>
          <a:prstGeom prst="line">
            <a:avLst/>
          </a:prstGeom>
          <a:noFill/>
          <a:ln w="25400" cap="flat" cmpd="sng" algn="ctr">
            <a:solidFill>
              <a:srgbClr val="A6AFB7"/>
            </a:solidFill>
            <a:prstDash val="solid"/>
            <a:headEnd type="none" w="med" len="med"/>
            <a:tailEnd type="none" w="med" len="med"/>
          </a:ln>
          <a:effectLst>
            <a:outerShdw blurRad="63500" dist="25400" dir="14700000" algn="t" rotWithShape="0">
              <a:srgbClr val="000000">
                <a:alpha val="50000"/>
              </a:srgbClr>
            </a:outerShdw>
          </a:effectLst>
        </p:spPr>
      </p:cxnSp>
    </p:spTree>
    <p:extLst>
      <p:ext uri="{BB962C8B-B14F-4D97-AF65-F5344CB8AC3E}">
        <p14:creationId xmlns:p14="http://schemas.microsoft.com/office/powerpoint/2010/main" val="387333295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B3617-7854-4E88-9EC2-EC368E609456}"/>
              </a:ext>
            </a:extLst>
          </p:cNvPr>
          <p:cNvSpPr>
            <a:spLocks noGrp="1"/>
          </p:cNvSpPr>
          <p:nvPr>
            <p:ph type="title"/>
          </p:nvPr>
        </p:nvSpPr>
        <p:spPr/>
        <p:txBody>
          <a:bodyPr/>
          <a:lstStyle/>
          <a:p>
            <a:r>
              <a:rPr lang="en-US"/>
              <a:t>For more information</a:t>
            </a:r>
          </a:p>
        </p:txBody>
      </p:sp>
      <p:sp>
        <p:nvSpPr>
          <p:cNvPr id="3" name="Content Placeholder 2">
            <a:extLst>
              <a:ext uri="{FF2B5EF4-FFF2-40B4-BE49-F238E27FC236}">
                <a16:creationId xmlns:a16="http://schemas.microsoft.com/office/drawing/2014/main" id="{905135BF-5ECF-424B-8940-8F15E39C5801}"/>
              </a:ext>
            </a:extLst>
          </p:cNvPr>
          <p:cNvSpPr>
            <a:spLocks noGrp="1"/>
          </p:cNvSpPr>
          <p:nvPr>
            <p:ph idx="1"/>
          </p:nvPr>
        </p:nvSpPr>
        <p:spPr/>
        <p:txBody>
          <a:bodyPr vert="horz" lIns="91440" tIns="45720" rIns="91440" bIns="45720" rtlCol="0" anchor="t">
            <a:normAutofit/>
          </a:bodyPr>
          <a:lstStyle/>
          <a:p>
            <a:r>
              <a:rPr lang="en-US" sz="2000"/>
              <a:t>Developer Portal</a:t>
            </a:r>
          </a:p>
          <a:p>
            <a:pPr lvl="1" indent="-301625"/>
            <a:r>
              <a:rPr lang="en-US" sz="1800">
                <a:hlinkClick r:id="rId3"/>
              </a:rPr>
              <a:t>Developer.Bentley.com</a:t>
            </a:r>
            <a:endParaRPr lang="en-US" sz="1800">
              <a:cs typeface="Arial"/>
              <a:hlinkClick r:id="rId3"/>
            </a:endParaRPr>
          </a:p>
          <a:p>
            <a:r>
              <a:rPr lang="en-US" sz="2000"/>
              <a:t>Programming Community</a:t>
            </a:r>
          </a:p>
          <a:p>
            <a:pPr lvl="1" indent="-301625"/>
            <a:r>
              <a:rPr lang="en-US" sz="1800">
                <a:hlinkClick r:id="rId4"/>
              </a:rPr>
              <a:t>Communities.Bentley.com/products/programming</a:t>
            </a:r>
            <a:endParaRPr lang="en-US" sz="1800">
              <a:cs typeface="Arial"/>
            </a:endParaRPr>
          </a:p>
          <a:p>
            <a:r>
              <a:rPr lang="en-US" sz="2000"/>
              <a:t>MicroStation Programming Community</a:t>
            </a:r>
          </a:p>
          <a:p>
            <a:pPr lvl="1" indent="-301625"/>
            <a:r>
              <a:rPr lang="en-US" sz="1800">
                <a:hlinkClick r:id="rId5"/>
              </a:rPr>
              <a:t>https://communities.bentley.com/products/programming/microstation_programming/</a:t>
            </a:r>
            <a:endParaRPr lang="en-US" sz="1800">
              <a:cs typeface="Arial"/>
            </a:endParaRPr>
          </a:p>
          <a:p>
            <a:r>
              <a:rPr lang="en-US" sz="2000"/>
              <a:t>MicroStation Programming Blog</a:t>
            </a:r>
          </a:p>
          <a:p>
            <a:pPr lvl="1" indent="-301625"/>
            <a:r>
              <a:rPr lang="en-US" sz="1800">
                <a:hlinkClick r:id="rId6"/>
              </a:rPr>
              <a:t>https://communities.bentley.com/products/programming/microstation_programming/b/weblog</a:t>
            </a:r>
            <a:endParaRPr lang="en-US" sz="1800">
              <a:cs typeface="Arial"/>
            </a:endParaRPr>
          </a:p>
          <a:p>
            <a:r>
              <a:rPr lang="en-US" sz="2000"/>
              <a:t>MicroStation SDK Help in installed location</a:t>
            </a:r>
            <a:endParaRPr lang="en-US" sz="2000">
              <a:cs typeface="Arial"/>
            </a:endParaRPr>
          </a:p>
          <a:p>
            <a:pPr lvl="1" indent="-301625"/>
            <a:r>
              <a:rPr lang="en-US" sz="1800"/>
              <a:t>C:\Program Files\Bentley\</a:t>
            </a:r>
            <a:r>
              <a:rPr lang="en-US" sz="1800" err="1"/>
              <a:t>MicroStationCONNECTSDK</a:t>
            </a:r>
            <a:r>
              <a:rPr lang="en-US" sz="1800"/>
              <a:t>\Documentation</a:t>
            </a:r>
            <a:endParaRPr lang="en-US" sz="1800">
              <a:cs typeface="Arial"/>
            </a:endParaRPr>
          </a:p>
          <a:p>
            <a:pPr lvl="1" indent="-301625"/>
            <a:endParaRPr lang="en-US">
              <a:cs typeface="Arial"/>
            </a:endParaRPr>
          </a:p>
        </p:txBody>
      </p:sp>
    </p:spTree>
    <p:extLst>
      <p:ext uri="{BB962C8B-B14F-4D97-AF65-F5344CB8AC3E}">
        <p14:creationId xmlns:p14="http://schemas.microsoft.com/office/powerpoint/2010/main" val="404978311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a:solidFill>
                  <a:schemeClr val="tx1">
                    <a:lumMod val="50000"/>
                    <a:lumOff val="50000"/>
                  </a:schemeClr>
                </a:solidFill>
              </a:rPr>
              <a:t>Connect with Bentley</a:t>
            </a:r>
          </a:p>
        </p:txBody>
      </p:sp>
      <p:sp>
        <p:nvSpPr>
          <p:cNvPr id="3" name="Content Placeholder 2"/>
          <p:cNvSpPr>
            <a:spLocks noGrp="1"/>
          </p:cNvSpPr>
          <p:nvPr>
            <p:ph idx="1"/>
          </p:nvPr>
        </p:nvSpPr>
        <p:spPr/>
        <p:txBody>
          <a:bodyPr>
            <a:normAutofit fontScale="92500" lnSpcReduction="10000"/>
          </a:bodyPr>
          <a:lstStyle/>
          <a:p>
            <a:pPr marL="0" indent="0" algn="ctr">
              <a:buNone/>
            </a:pPr>
            <a:r>
              <a:rPr lang="en-US" b="1"/>
              <a:t>Connect with us</a:t>
            </a:r>
          </a:p>
          <a:p>
            <a:pPr marL="384048" lvl="1" indent="0" algn="ctr">
              <a:buNone/>
            </a:pPr>
            <a:br>
              <a:rPr lang="en-US" sz="2000">
                <a:hlinkClick r:id="rId3"/>
              </a:rPr>
            </a:br>
            <a:br>
              <a:rPr lang="en-US" sz="2000">
                <a:hlinkClick r:id="rId3"/>
              </a:rPr>
            </a:br>
            <a:r>
              <a:rPr lang="en-US" sz="1900">
                <a:hlinkClick r:id="rId3"/>
              </a:rPr>
              <a:t>www.bentley.com</a:t>
            </a:r>
          </a:p>
          <a:p>
            <a:pPr marL="384048" lvl="1" indent="0" algn="ctr">
              <a:buNone/>
            </a:pPr>
            <a:r>
              <a:rPr lang="en-US" sz="1900">
                <a:hlinkClick r:id="rId3"/>
              </a:rPr>
              <a:t>developer.bentley.com</a:t>
            </a:r>
            <a:endParaRPr lang="en-US" sz="1900"/>
          </a:p>
          <a:p>
            <a:pPr marL="384048" lvl="1" indent="0" algn="ctr">
              <a:buNone/>
            </a:pPr>
            <a:r>
              <a:rPr lang="en-US" sz="1900">
                <a:hlinkClick r:id="rId4"/>
              </a:rPr>
              <a:t>communities.bentley.com/products/programming</a:t>
            </a:r>
            <a:endParaRPr lang="en-US" sz="1900"/>
          </a:p>
          <a:p>
            <a:pPr marL="384048" lvl="1" indent="0" algn="ctr">
              <a:buNone/>
            </a:pPr>
            <a:endParaRPr lang="en-US"/>
          </a:p>
          <a:p>
            <a:pPr marL="384048" lvl="1" indent="0" algn="ctr">
              <a:buNone/>
            </a:pPr>
            <a:r>
              <a:rPr lang="en-US" sz="2800"/>
              <a:t>Social Media</a:t>
            </a:r>
          </a:p>
          <a:p>
            <a:pPr marL="384048" lvl="1" indent="0" algn="ctr">
              <a:buNone/>
            </a:pPr>
            <a:endParaRPr lang="en-US"/>
          </a:p>
          <a:p>
            <a:pPr marL="384048" lvl="1" indent="0" algn="ctr">
              <a:buNone/>
            </a:pPr>
            <a:endParaRPr lang="en-US"/>
          </a:p>
          <a:p>
            <a:pPr marL="384048" lvl="1" indent="0" algn="ctr">
              <a:buNone/>
            </a:pPr>
            <a:r>
              <a:rPr lang="en-US"/>
              <a:t>Medium.com</a:t>
            </a:r>
          </a:p>
          <a:p>
            <a:pPr marL="384048" lvl="1" indent="0" algn="ctr">
              <a:buNone/>
            </a:pPr>
            <a:r>
              <a:rPr lang="en-US" sz="1900">
                <a:hlinkClick r:id="rId5"/>
              </a:rPr>
              <a:t>MicroStation CONNECT Edition</a:t>
            </a:r>
            <a:endParaRPr lang="en-US" sz="1900"/>
          </a:p>
          <a:p>
            <a:pPr marL="384048" lvl="1" indent="0" algn="ctr">
              <a:buNone/>
            </a:pPr>
            <a:r>
              <a:rPr lang="en-US" sz="1900">
                <a:hlinkClick r:id="rId6"/>
              </a:rPr>
              <a:t>MicroStation CONNECT Edition SDK</a:t>
            </a:r>
            <a:endParaRPr lang="en-US" sz="1900"/>
          </a:p>
        </p:txBody>
      </p:sp>
      <p:cxnSp>
        <p:nvCxnSpPr>
          <p:cNvPr id="11" name="Straight Connector 10"/>
          <p:cNvCxnSpPr/>
          <p:nvPr/>
        </p:nvCxnSpPr>
        <p:spPr bwMode="auto">
          <a:xfrm>
            <a:off x="493776" y="1087821"/>
            <a:ext cx="11183112" cy="0"/>
          </a:xfrm>
          <a:prstGeom prst="line">
            <a:avLst/>
          </a:prstGeom>
          <a:noFill/>
          <a:ln w="25400" cap="flat" cmpd="sng" algn="ctr">
            <a:solidFill>
              <a:srgbClr val="A6AFB7"/>
            </a:solidFill>
            <a:prstDash val="solid"/>
            <a:headEnd type="none" w="med" len="med"/>
            <a:tailEnd type="none" w="med" len="med"/>
          </a:ln>
          <a:effectLst>
            <a:outerShdw blurRad="63500" dist="25400" dir="14700000" algn="t" rotWithShape="0">
              <a:srgbClr val="000000">
                <a:alpha val="50000"/>
              </a:srgbClr>
            </a:outerShdw>
          </a:effectLst>
        </p:spPr>
      </p:cxnSp>
      <p:pic>
        <p:nvPicPr>
          <p:cNvPr id="1063" name="Picture 39">
            <a:extLst>
              <a:ext uri="{FF2B5EF4-FFF2-40B4-BE49-F238E27FC236}">
                <a16:creationId xmlns:a16="http://schemas.microsoft.com/office/drawing/2014/main" id="{BE153DAE-041C-4D94-9016-865B37F13CD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59173" y="1811530"/>
            <a:ext cx="1739818" cy="634309"/>
          </a:xfrm>
          <a:prstGeom prst="rect">
            <a:avLst/>
          </a:prstGeom>
          <a:noFill/>
          <a:extLst>
            <a:ext uri="{909E8E84-426E-40DD-AFC4-6F175D3DCCD1}">
              <a14:hiddenFill xmlns:a14="http://schemas.microsoft.com/office/drawing/2010/main">
                <a:solidFill>
                  <a:srgbClr val="FFFFFF"/>
                </a:solidFill>
              </a14:hiddenFill>
            </a:ext>
          </a:extLst>
        </p:spPr>
      </p:pic>
      <p:grpSp>
        <p:nvGrpSpPr>
          <p:cNvPr id="25" name="Group 24">
            <a:extLst>
              <a:ext uri="{FF2B5EF4-FFF2-40B4-BE49-F238E27FC236}">
                <a16:creationId xmlns:a16="http://schemas.microsoft.com/office/drawing/2014/main" id="{9B4E6100-A396-4D94-B85B-EAF3FA1958FB}"/>
              </a:ext>
            </a:extLst>
          </p:cNvPr>
          <p:cNvGrpSpPr/>
          <p:nvPr/>
        </p:nvGrpSpPr>
        <p:grpSpPr>
          <a:xfrm>
            <a:off x="4632270" y="4284343"/>
            <a:ext cx="2915268" cy="371168"/>
            <a:chOff x="3630561" y="4542503"/>
            <a:chExt cx="2915268" cy="371168"/>
          </a:xfrm>
        </p:grpSpPr>
        <p:pic>
          <p:nvPicPr>
            <p:cNvPr id="60" name="Picture 59">
              <a:hlinkClick r:id="rId8"/>
              <a:extLst>
                <a:ext uri="{FF2B5EF4-FFF2-40B4-BE49-F238E27FC236}">
                  <a16:creationId xmlns:a16="http://schemas.microsoft.com/office/drawing/2014/main" id="{FA88A9B0-F4E5-4AB4-B708-291A35856220}"/>
                </a:ext>
              </a:extLst>
            </p:cNvPr>
            <p:cNvPicPr/>
            <p:nvPr/>
          </p:nvPicPr>
          <p:blipFill>
            <a:blip r:embed="rId9">
              <a:extLst>
                <a:ext uri="{28A0092B-C50C-407E-A947-70E740481C1C}">
                  <a14:useLocalDpi xmlns:a14="http://schemas.microsoft.com/office/drawing/2010/main" val="0"/>
                </a:ext>
              </a:extLst>
            </a:blip>
            <a:srcRect/>
            <a:stretch>
              <a:fillRect/>
            </a:stretch>
          </p:blipFill>
          <p:spPr bwMode="auto">
            <a:xfrm>
              <a:off x="3630561" y="4542503"/>
              <a:ext cx="371168" cy="371168"/>
            </a:xfrm>
            <a:prstGeom prst="rect">
              <a:avLst/>
            </a:prstGeom>
            <a:noFill/>
            <a:ln>
              <a:noFill/>
            </a:ln>
          </p:spPr>
        </p:pic>
        <p:pic>
          <p:nvPicPr>
            <p:cNvPr id="61" name="Picture 60">
              <a:hlinkClick r:id="rId10"/>
              <a:extLst>
                <a:ext uri="{FF2B5EF4-FFF2-40B4-BE49-F238E27FC236}">
                  <a16:creationId xmlns:a16="http://schemas.microsoft.com/office/drawing/2014/main" id="{DA0D1F93-97A3-42D4-BFE1-6A63ABC8C47C}"/>
                </a:ext>
              </a:extLst>
            </p:cNvPr>
            <p:cNvPicPr/>
            <p:nvPr/>
          </p:nvPicPr>
          <p:blipFill>
            <a:blip r:embed="rId11">
              <a:extLst>
                <a:ext uri="{28A0092B-C50C-407E-A947-70E740481C1C}">
                  <a14:useLocalDpi xmlns:a14="http://schemas.microsoft.com/office/drawing/2010/main" val="0"/>
                </a:ext>
              </a:extLst>
            </a:blip>
            <a:srcRect/>
            <a:stretch>
              <a:fillRect/>
            </a:stretch>
          </p:blipFill>
          <p:spPr bwMode="auto">
            <a:xfrm>
              <a:off x="4139381" y="4542503"/>
              <a:ext cx="371168" cy="371168"/>
            </a:xfrm>
            <a:prstGeom prst="rect">
              <a:avLst/>
            </a:prstGeom>
            <a:noFill/>
            <a:ln>
              <a:noFill/>
            </a:ln>
          </p:spPr>
        </p:pic>
        <p:pic>
          <p:nvPicPr>
            <p:cNvPr id="62" name="Picture 61">
              <a:hlinkClick r:id="rId12"/>
              <a:extLst>
                <a:ext uri="{FF2B5EF4-FFF2-40B4-BE49-F238E27FC236}">
                  <a16:creationId xmlns:a16="http://schemas.microsoft.com/office/drawing/2014/main" id="{1C01AD2E-D0A6-4777-B576-9A87801FF447}"/>
                </a:ext>
              </a:extLst>
            </p:cNvPr>
            <p:cNvPicPr/>
            <p:nvPr/>
          </p:nvPicPr>
          <p:blipFill>
            <a:blip r:embed="rId13">
              <a:extLst>
                <a:ext uri="{28A0092B-C50C-407E-A947-70E740481C1C}">
                  <a14:useLocalDpi xmlns:a14="http://schemas.microsoft.com/office/drawing/2010/main" val="0"/>
                </a:ext>
              </a:extLst>
            </a:blip>
            <a:srcRect/>
            <a:stretch>
              <a:fillRect/>
            </a:stretch>
          </p:blipFill>
          <p:spPr bwMode="auto">
            <a:xfrm>
              <a:off x="4648201" y="4542503"/>
              <a:ext cx="371168" cy="371168"/>
            </a:xfrm>
            <a:prstGeom prst="rect">
              <a:avLst/>
            </a:prstGeom>
            <a:noFill/>
            <a:ln>
              <a:noFill/>
            </a:ln>
          </p:spPr>
        </p:pic>
        <p:pic>
          <p:nvPicPr>
            <p:cNvPr id="63" name="Picture 62">
              <a:hlinkClick r:id="rId14"/>
              <a:extLst>
                <a:ext uri="{FF2B5EF4-FFF2-40B4-BE49-F238E27FC236}">
                  <a16:creationId xmlns:a16="http://schemas.microsoft.com/office/drawing/2014/main" id="{A0EFAC30-F49F-4C36-95F1-2791CD1685D2}"/>
                </a:ext>
              </a:extLst>
            </p:cNvPr>
            <p:cNvPicPr/>
            <p:nvPr/>
          </p:nvPicPr>
          <p:blipFill>
            <a:blip r:embed="rId15">
              <a:extLst>
                <a:ext uri="{28A0092B-C50C-407E-A947-70E740481C1C}">
                  <a14:useLocalDpi xmlns:a14="http://schemas.microsoft.com/office/drawing/2010/main" val="0"/>
                </a:ext>
              </a:extLst>
            </a:blip>
            <a:srcRect/>
            <a:stretch>
              <a:fillRect/>
            </a:stretch>
          </p:blipFill>
          <p:spPr bwMode="auto">
            <a:xfrm>
              <a:off x="5157021" y="4542503"/>
              <a:ext cx="371168" cy="371168"/>
            </a:xfrm>
            <a:prstGeom prst="rect">
              <a:avLst/>
            </a:prstGeom>
            <a:noFill/>
            <a:ln>
              <a:noFill/>
            </a:ln>
          </p:spPr>
        </p:pic>
        <p:pic>
          <p:nvPicPr>
            <p:cNvPr id="64" name="Picture 63">
              <a:hlinkClick r:id="rId16"/>
              <a:extLst>
                <a:ext uri="{FF2B5EF4-FFF2-40B4-BE49-F238E27FC236}">
                  <a16:creationId xmlns:a16="http://schemas.microsoft.com/office/drawing/2014/main" id="{3AEA97A3-CD8F-4028-A300-CC7DD32F49E4}"/>
                </a:ext>
              </a:extLst>
            </p:cNvPr>
            <p:cNvPicPr/>
            <p:nvPr/>
          </p:nvPicPr>
          <p:blipFill>
            <a:blip r:embed="rId17">
              <a:extLst>
                <a:ext uri="{28A0092B-C50C-407E-A947-70E740481C1C}">
                  <a14:useLocalDpi xmlns:a14="http://schemas.microsoft.com/office/drawing/2010/main" val="0"/>
                </a:ext>
              </a:extLst>
            </a:blip>
            <a:srcRect/>
            <a:stretch>
              <a:fillRect/>
            </a:stretch>
          </p:blipFill>
          <p:spPr bwMode="auto">
            <a:xfrm>
              <a:off x="5665841" y="4542503"/>
              <a:ext cx="371168" cy="371168"/>
            </a:xfrm>
            <a:prstGeom prst="rect">
              <a:avLst/>
            </a:prstGeom>
            <a:noFill/>
            <a:ln>
              <a:noFill/>
            </a:ln>
          </p:spPr>
        </p:pic>
        <p:pic>
          <p:nvPicPr>
            <p:cNvPr id="65" name="Picture 64">
              <a:hlinkClick r:id="rId18"/>
              <a:extLst>
                <a:ext uri="{FF2B5EF4-FFF2-40B4-BE49-F238E27FC236}">
                  <a16:creationId xmlns:a16="http://schemas.microsoft.com/office/drawing/2014/main" id="{F2CEB680-4B77-4021-9771-E6331CBFC9E3}"/>
                </a:ext>
              </a:extLst>
            </p:cNvPr>
            <p:cNvPicPr/>
            <p:nvPr/>
          </p:nvPicPr>
          <p:blipFill>
            <a:blip r:embed="rId19">
              <a:extLst>
                <a:ext uri="{28A0092B-C50C-407E-A947-70E740481C1C}">
                  <a14:useLocalDpi xmlns:a14="http://schemas.microsoft.com/office/drawing/2010/main" val="0"/>
                </a:ext>
              </a:extLst>
            </a:blip>
            <a:srcRect/>
            <a:stretch>
              <a:fillRect/>
            </a:stretch>
          </p:blipFill>
          <p:spPr bwMode="auto">
            <a:xfrm>
              <a:off x="6174661" y="4542503"/>
              <a:ext cx="371168" cy="371168"/>
            </a:xfrm>
            <a:prstGeom prst="rect">
              <a:avLst/>
            </a:prstGeom>
            <a:noFill/>
            <a:ln>
              <a:noFill/>
            </a:ln>
          </p:spPr>
        </p:pic>
      </p:grpSp>
    </p:spTree>
    <p:extLst>
      <p:ext uri="{BB962C8B-B14F-4D97-AF65-F5344CB8AC3E}">
        <p14:creationId xmlns:p14="http://schemas.microsoft.com/office/powerpoint/2010/main" val="282420838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defTabSz="457200">
              <a:spcAft>
                <a:spcPts val="600"/>
              </a:spcAft>
            </a:pPr>
            <a:r>
              <a:rPr lang="en-US">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Why do we must know EC?</a:t>
            </a:r>
          </a:p>
        </p:txBody>
      </p:sp>
      <p:sp>
        <p:nvSpPr>
          <p:cNvPr id="3" name="Content Placeholder 2"/>
          <p:cNvSpPr>
            <a:spLocks noGrp="1"/>
          </p:cNvSpPr>
          <p:nvPr>
            <p:ph idx="1"/>
          </p:nvPr>
        </p:nvSpPr>
        <p:spPr>
          <a:xfrm>
            <a:off x="502920" y="1178947"/>
            <a:ext cx="11173968" cy="5274405"/>
          </a:xfrm>
        </p:spPr>
        <p:txBody>
          <a:bodyPr>
            <a:normAutofit/>
          </a:bodyPr>
          <a:lstStyle/>
          <a:p>
            <a:pPr marL="742950" lvl="1" indent="-228600" defTabSz="457200">
              <a:spcBef>
                <a:spcPct val="20000"/>
              </a:spcBef>
              <a:spcAft>
                <a:spcPts val="600"/>
              </a:spcAft>
              <a:buClr>
                <a:schemeClr val="tx2"/>
              </a:buClr>
              <a:buSzPct val="70000"/>
              <a:buFont typeface="Wingdings 2" charset="2"/>
              <a:buChar char="•"/>
            </a:pPr>
            <a:r>
              <a:rPr lang="en-US">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EC is strategic throughout BSW.</a:t>
            </a:r>
          </a:p>
          <a:p>
            <a:pPr marL="1200150" lvl="2" indent="-228600" defTabSz="457200">
              <a:spcBef>
                <a:spcPct val="20000"/>
              </a:spcBef>
              <a:spcAft>
                <a:spcPts val="600"/>
              </a:spcAft>
              <a:buClr>
                <a:schemeClr val="tx2"/>
              </a:buClr>
              <a:buSzPct val="70000"/>
              <a:buFont typeface="Wingdings 2" charset="2"/>
              <a:buChar char="•"/>
            </a:pPr>
            <a:r>
              <a:rPr lang="en-US">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Microstation CE property system</a:t>
            </a:r>
          </a:p>
          <a:p>
            <a:pPr marL="1200150" lvl="2" indent="-228600" defTabSz="457200">
              <a:spcBef>
                <a:spcPct val="20000"/>
              </a:spcBef>
              <a:spcAft>
                <a:spcPts val="600"/>
              </a:spcAft>
              <a:buClr>
                <a:schemeClr val="tx2"/>
              </a:buClr>
              <a:buSzPct val="70000"/>
              <a:buFont typeface="Wingdings 2" charset="2"/>
              <a:buChar char="•"/>
            </a:pPr>
            <a:r>
              <a:rPr lang="en-US"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i</a:t>
            </a:r>
            <a:r>
              <a:rPr lang="en-US">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-models, </a:t>
            </a:r>
            <a:r>
              <a:rPr lang="en-US"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iModel</a:t>
            </a:r>
            <a:endParaRPr lang="en-US">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marL="1200150" lvl="2" indent="-228600" defTabSz="457200">
              <a:spcBef>
                <a:spcPct val="20000"/>
              </a:spcBef>
              <a:spcAft>
                <a:spcPts val="600"/>
              </a:spcAft>
              <a:buClr>
                <a:schemeClr val="tx2"/>
              </a:buClr>
              <a:buSzPct val="70000"/>
              <a:buFont typeface="Wingdings 2" charset="2"/>
              <a:buChar char="•"/>
            </a:pPr>
            <a:r>
              <a:rPr lang="en-US"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OpenPlant</a:t>
            </a:r>
            <a:r>
              <a:rPr lang="en-US">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Civil frameworks</a:t>
            </a:r>
          </a:p>
          <a:p>
            <a:pPr marL="1200150" lvl="2" indent="-228600" defTabSz="457200">
              <a:spcBef>
                <a:spcPct val="20000"/>
              </a:spcBef>
              <a:spcAft>
                <a:spcPts val="600"/>
              </a:spcAft>
              <a:buClr>
                <a:schemeClr val="tx2"/>
              </a:buClr>
              <a:buSzPct val="70000"/>
              <a:buFont typeface="Wingdings 2" charset="2"/>
              <a:buChar char="•"/>
            </a:pPr>
            <a:r>
              <a:rPr lang="en-US">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And many more…</a:t>
            </a:r>
          </a:p>
        </p:txBody>
      </p:sp>
      <p:cxnSp>
        <p:nvCxnSpPr>
          <p:cNvPr id="4" name="Straight Connector 3">
            <a:extLst>
              <a:ext uri="{FF2B5EF4-FFF2-40B4-BE49-F238E27FC236}">
                <a16:creationId xmlns:a16="http://schemas.microsoft.com/office/drawing/2014/main" id="{63E9A4B9-CC49-4C6A-95DC-FBBF7E29E2FB}"/>
              </a:ext>
            </a:extLst>
          </p:cNvPr>
          <p:cNvCxnSpPr>
            <a:cxnSpLocks/>
          </p:cNvCxnSpPr>
          <p:nvPr/>
        </p:nvCxnSpPr>
        <p:spPr bwMode="auto">
          <a:xfrm>
            <a:off x="516784" y="1087821"/>
            <a:ext cx="10803493" cy="0"/>
          </a:xfrm>
          <a:prstGeom prst="line">
            <a:avLst/>
          </a:prstGeom>
          <a:noFill/>
          <a:ln w="25400" cap="flat" cmpd="sng" algn="ctr">
            <a:solidFill>
              <a:srgbClr val="A6AFB7"/>
            </a:solidFill>
            <a:prstDash val="solid"/>
            <a:headEnd type="none" w="med" len="med"/>
            <a:tailEnd type="none" w="med" len="med"/>
          </a:ln>
          <a:effectLst>
            <a:outerShdw blurRad="63500" dist="25400" dir="14700000" algn="t" rotWithShape="0">
              <a:srgbClr val="000000">
                <a:alpha val="50000"/>
              </a:srgbClr>
            </a:outerShdw>
          </a:effectLst>
        </p:spPr>
      </p:cxnSp>
    </p:spTree>
    <p:extLst>
      <p:ext uri="{BB962C8B-B14F-4D97-AF65-F5344CB8AC3E}">
        <p14:creationId xmlns:p14="http://schemas.microsoft.com/office/powerpoint/2010/main" val="40492654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fontAlgn="base">
              <a:spcAft>
                <a:spcPct val="0"/>
              </a:spcAft>
              <a:defRPr/>
            </a:pPr>
            <a:r>
              <a:rPr lang="en-US" b="1" kern="0" err="1">
                <a:solidFill>
                  <a:schemeClr val="accent1"/>
                </a:solidFill>
              </a:rPr>
              <a:t>ECFramework</a:t>
            </a:r>
            <a:r>
              <a:rPr lang="en-US" b="1" kern="0">
                <a:solidFill>
                  <a:schemeClr val="accent1"/>
                </a:solidFill>
              </a:rPr>
              <a:t> 2.0 Overview</a:t>
            </a:r>
          </a:p>
        </p:txBody>
      </p:sp>
      <p:cxnSp>
        <p:nvCxnSpPr>
          <p:cNvPr id="4" name="Straight Connector 3">
            <a:extLst>
              <a:ext uri="{FF2B5EF4-FFF2-40B4-BE49-F238E27FC236}">
                <a16:creationId xmlns:a16="http://schemas.microsoft.com/office/drawing/2014/main" id="{63E9A4B9-CC49-4C6A-95DC-FBBF7E29E2FB}"/>
              </a:ext>
            </a:extLst>
          </p:cNvPr>
          <p:cNvCxnSpPr>
            <a:cxnSpLocks/>
          </p:cNvCxnSpPr>
          <p:nvPr/>
        </p:nvCxnSpPr>
        <p:spPr bwMode="auto">
          <a:xfrm>
            <a:off x="516784" y="1087821"/>
            <a:ext cx="10803493" cy="0"/>
          </a:xfrm>
          <a:prstGeom prst="line">
            <a:avLst/>
          </a:prstGeom>
          <a:noFill/>
          <a:ln w="25400" cap="flat" cmpd="sng" algn="ctr">
            <a:solidFill>
              <a:srgbClr val="A6AFB7"/>
            </a:solidFill>
            <a:prstDash val="solid"/>
            <a:headEnd type="none" w="med" len="med"/>
            <a:tailEnd type="none" w="med" len="med"/>
          </a:ln>
          <a:effectLst>
            <a:outerShdw blurRad="63500" dist="25400" dir="14700000" algn="t" rotWithShape="0">
              <a:srgbClr val="000000">
                <a:alpha val="50000"/>
              </a:srgbClr>
            </a:outerShdw>
          </a:effectLst>
        </p:spPr>
      </p:cxnSp>
      <p:sp>
        <p:nvSpPr>
          <p:cNvPr id="5" name="Rectangle 4">
            <a:extLst>
              <a:ext uri="{FF2B5EF4-FFF2-40B4-BE49-F238E27FC236}">
                <a16:creationId xmlns:a16="http://schemas.microsoft.com/office/drawing/2014/main" id="{42D4722D-5AB9-4724-904B-1756DC73B969}"/>
              </a:ext>
            </a:extLst>
          </p:cNvPr>
          <p:cNvSpPr/>
          <p:nvPr/>
        </p:nvSpPr>
        <p:spPr bwMode="auto">
          <a:xfrm>
            <a:off x="8361285" y="6324600"/>
            <a:ext cx="1447800" cy="5334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err="1">
              <a:ln>
                <a:noFill/>
              </a:ln>
              <a:solidFill>
                <a:schemeClr val="bg1"/>
              </a:solidFill>
              <a:effectLst/>
              <a:latin typeface="+mn-lt"/>
              <a:ea typeface="MS PGothic"/>
              <a:cs typeface="MS PGothic"/>
            </a:endParaRPr>
          </a:p>
        </p:txBody>
      </p:sp>
      <p:sp>
        <p:nvSpPr>
          <p:cNvPr id="6" name="Rectangle 5">
            <a:extLst>
              <a:ext uri="{FF2B5EF4-FFF2-40B4-BE49-F238E27FC236}">
                <a16:creationId xmlns:a16="http://schemas.microsoft.com/office/drawing/2014/main" id="{EF21B477-6452-4E8D-90C1-8FE2D20436B6}"/>
              </a:ext>
            </a:extLst>
          </p:cNvPr>
          <p:cNvSpPr/>
          <p:nvPr/>
        </p:nvSpPr>
        <p:spPr bwMode="auto">
          <a:xfrm rot="16200000">
            <a:off x="-126895" y="2732331"/>
            <a:ext cx="3190875" cy="310662"/>
          </a:xfrm>
          <a:prstGeom prst="rect">
            <a:avLst/>
          </a:prstGeom>
          <a:solidFill>
            <a:schemeClr val="bg2">
              <a:lumMod val="85000"/>
            </a:schemeClr>
          </a:solidFill>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45720" tIns="0" rIns="91440" bIns="45720" numCol="1" rtlCol="0" anchor="ctr" anchorCtr="0" compatLnSpc="1">
            <a:prstTxWarp prst="textNoShape">
              <a:avLst/>
            </a:prstTxWarp>
          </a:bodyPr>
          <a:lstStyle/>
          <a:p>
            <a:pPr algn="ctr" eaLnBrk="0" fontAlgn="base" hangingPunct="0">
              <a:spcBef>
                <a:spcPct val="0"/>
              </a:spcBef>
              <a:spcAft>
                <a:spcPct val="0"/>
              </a:spcAft>
            </a:pPr>
            <a:r>
              <a:rPr lang="en-US">
                <a:solidFill>
                  <a:srgbClr val="00B050"/>
                </a:solidFill>
                <a:ea typeface="MS PGothic"/>
              </a:rPr>
              <a:t>Other Platform Libraries</a:t>
            </a:r>
          </a:p>
        </p:txBody>
      </p:sp>
      <p:sp>
        <p:nvSpPr>
          <p:cNvPr id="7" name="Rectangle 6">
            <a:extLst>
              <a:ext uri="{FF2B5EF4-FFF2-40B4-BE49-F238E27FC236}">
                <a16:creationId xmlns:a16="http://schemas.microsoft.com/office/drawing/2014/main" id="{302D7B7E-A517-402D-BAEB-F7701EB02C7D}"/>
              </a:ext>
            </a:extLst>
          </p:cNvPr>
          <p:cNvSpPr/>
          <p:nvPr/>
        </p:nvSpPr>
        <p:spPr bwMode="auto">
          <a:xfrm>
            <a:off x="1700074" y="5045075"/>
            <a:ext cx="6756400" cy="1130300"/>
          </a:xfrm>
          <a:prstGeom prst="rect">
            <a:avLst/>
          </a:prstGeom>
          <a:solidFill>
            <a:schemeClr val="bg2">
              <a:lumMod val="85000"/>
            </a:schemeClr>
          </a:solidFill>
          <a:ln>
            <a:solidFill>
              <a:schemeClr val="tx2"/>
            </a:solid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45720" tIns="0" rIns="91440" bIns="45720" numCol="1" rtlCol="0" anchor="ctr" anchorCtr="0" compatLnSpc="1">
            <a:prstTxWarp prst="textNoShape">
              <a:avLst/>
            </a:prstTxWarp>
          </a:bodyPr>
          <a:lstStyle/>
          <a:p>
            <a:pPr algn="ctr" eaLnBrk="0" fontAlgn="base" hangingPunct="0">
              <a:spcBef>
                <a:spcPct val="0"/>
              </a:spcBef>
              <a:spcAft>
                <a:spcPct val="0"/>
              </a:spcAft>
            </a:pPr>
            <a:r>
              <a:rPr lang="en-US">
                <a:solidFill>
                  <a:srgbClr val="00B050"/>
                </a:solidFill>
                <a:ea typeface="MS PGothic"/>
              </a:rPr>
              <a:t>ECRepositories</a:t>
            </a:r>
          </a:p>
        </p:txBody>
      </p:sp>
      <p:sp>
        <p:nvSpPr>
          <p:cNvPr id="8" name="Rectangle 7">
            <a:extLst>
              <a:ext uri="{FF2B5EF4-FFF2-40B4-BE49-F238E27FC236}">
                <a16:creationId xmlns:a16="http://schemas.microsoft.com/office/drawing/2014/main" id="{884296DB-7B89-467C-8597-2C82014E60E9}"/>
              </a:ext>
            </a:extLst>
          </p:cNvPr>
          <p:cNvSpPr/>
          <p:nvPr/>
        </p:nvSpPr>
        <p:spPr bwMode="auto">
          <a:xfrm>
            <a:off x="1700074" y="4575175"/>
            <a:ext cx="6756400" cy="377825"/>
          </a:xfrm>
          <a:prstGeom prst="rect">
            <a:avLst/>
          </a:prstGeom>
          <a:solidFill>
            <a:schemeClr val="bg2">
              <a:lumMod val="85000"/>
            </a:schemeClr>
          </a:solidFill>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45720" tIns="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1800">
                <a:solidFill>
                  <a:schemeClr val="tx2"/>
                </a:solidFill>
                <a:ea typeface="MS PGothic"/>
                <a:cs typeface="MS PGothic"/>
              </a:rPr>
              <a:t>       </a:t>
            </a:r>
            <a:r>
              <a:rPr lang="en-US">
                <a:solidFill>
                  <a:srgbClr val="00B050"/>
                </a:solidFill>
                <a:ea typeface="MS PGothic"/>
              </a:rPr>
              <a:t>Repository-specific APIs</a:t>
            </a:r>
          </a:p>
        </p:txBody>
      </p:sp>
      <p:sp>
        <p:nvSpPr>
          <p:cNvPr id="9" name="Rectangle 8">
            <a:extLst>
              <a:ext uri="{FF2B5EF4-FFF2-40B4-BE49-F238E27FC236}">
                <a16:creationId xmlns:a16="http://schemas.microsoft.com/office/drawing/2014/main" id="{44361E13-725E-42B6-92AF-B7793E694F16}"/>
              </a:ext>
            </a:extLst>
          </p:cNvPr>
          <p:cNvSpPr/>
          <p:nvPr/>
        </p:nvSpPr>
        <p:spPr bwMode="auto">
          <a:xfrm>
            <a:off x="1700074" y="2206624"/>
            <a:ext cx="6756400" cy="381000"/>
          </a:xfrm>
          <a:prstGeom prst="rect">
            <a:avLst/>
          </a:prstGeom>
          <a:solidFill>
            <a:schemeClr val="accent3">
              <a:lumMod val="60000"/>
              <a:lumOff val="40000"/>
            </a:schemeClr>
          </a:solidFill>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45720" tIns="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a:solidFill>
                  <a:srgbClr val="002060"/>
                </a:solidFill>
                <a:ea typeface="MS PGothic"/>
                <a:cs typeface="MS PGothic"/>
              </a:rPr>
              <a:t>ECControls</a:t>
            </a:r>
            <a:endParaRPr kumimoji="0" lang="en-US" sz="1800" i="0" u="none" strike="noStrike" cap="none" normalizeH="0" baseline="0">
              <a:ln>
                <a:noFill/>
              </a:ln>
              <a:solidFill>
                <a:srgbClr val="002060"/>
              </a:solidFill>
              <a:effectLst/>
              <a:ea typeface="MS PGothic"/>
              <a:cs typeface="MS PGothic"/>
            </a:endParaRPr>
          </a:p>
        </p:txBody>
      </p:sp>
      <p:sp>
        <p:nvSpPr>
          <p:cNvPr id="10" name="Rectangle 9">
            <a:extLst>
              <a:ext uri="{FF2B5EF4-FFF2-40B4-BE49-F238E27FC236}">
                <a16:creationId xmlns:a16="http://schemas.microsoft.com/office/drawing/2014/main" id="{3D276A0C-1E2F-48A8-A10F-B2140C8C0C81}"/>
              </a:ext>
            </a:extLst>
          </p:cNvPr>
          <p:cNvSpPr/>
          <p:nvPr/>
        </p:nvSpPr>
        <p:spPr bwMode="auto">
          <a:xfrm>
            <a:off x="1700074" y="1749424"/>
            <a:ext cx="6756400" cy="381000"/>
          </a:xfrm>
          <a:prstGeom prst="rect">
            <a:avLst/>
          </a:prstGeom>
          <a:solidFill>
            <a:schemeClr val="accent3">
              <a:lumMod val="60000"/>
              <a:lumOff val="40000"/>
            </a:schemeClr>
          </a:solidFill>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45720" tIns="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a:solidFill>
                  <a:srgbClr val="002060"/>
                </a:solidFill>
                <a:ea typeface="MS PGothic"/>
                <a:cs typeface="MS PGothic"/>
              </a:rPr>
              <a:t>Components</a:t>
            </a:r>
            <a:endParaRPr kumimoji="0" lang="en-US" sz="1800" i="0" u="none" strike="noStrike" cap="none" normalizeH="0" baseline="0">
              <a:ln>
                <a:noFill/>
              </a:ln>
              <a:solidFill>
                <a:srgbClr val="002060"/>
              </a:solidFill>
              <a:effectLst/>
              <a:ea typeface="MS PGothic"/>
              <a:cs typeface="MS PGothic"/>
            </a:endParaRPr>
          </a:p>
        </p:txBody>
      </p:sp>
      <p:sp>
        <p:nvSpPr>
          <p:cNvPr id="11" name="Rectangle 10">
            <a:extLst>
              <a:ext uri="{FF2B5EF4-FFF2-40B4-BE49-F238E27FC236}">
                <a16:creationId xmlns:a16="http://schemas.microsoft.com/office/drawing/2014/main" id="{EEA9F3BB-EF28-4D3C-8DB1-B5FBA7E168E6}"/>
              </a:ext>
            </a:extLst>
          </p:cNvPr>
          <p:cNvSpPr/>
          <p:nvPr/>
        </p:nvSpPr>
        <p:spPr bwMode="auto">
          <a:xfrm>
            <a:off x="1700074" y="1292224"/>
            <a:ext cx="6756400" cy="381000"/>
          </a:xfrm>
          <a:prstGeom prst="rect">
            <a:avLst/>
          </a:prstGeom>
          <a:solidFill>
            <a:schemeClr val="bg2">
              <a:lumMod val="85000"/>
            </a:schemeClr>
          </a:solidFill>
          <a:ln>
            <a:solidFill>
              <a:schemeClr val="tx2"/>
            </a:solidFill>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45720" tIns="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a:solidFill>
                  <a:srgbClr val="00B050"/>
                </a:solidFill>
                <a:ea typeface="MS PGothic"/>
                <a:cs typeface="MS PGothic"/>
              </a:rPr>
              <a:t>Applications</a:t>
            </a:r>
            <a:endParaRPr kumimoji="0" lang="en-US" sz="1800" i="0" u="none" strike="noStrike" cap="none" normalizeH="0" baseline="0">
              <a:ln>
                <a:noFill/>
              </a:ln>
              <a:solidFill>
                <a:srgbClr val="00B050"/>
              </a:solidFill>
              <a:effectLst/>
              <a:ea typeface="MS PGothic"/>
              <a:cs typeface="MS PGothic"/>
            </a:endParaRPr>
          </a:p>
        </p:txBody>
      </p:sp>
      <p:sp>
        <p:nvSpPr>
          <p:cNvPr id="13" name="Rectangle 12">
            <a:extLst>
              <a:ext uri="{FF2B5EF4-FFF2-40B4-BE49-F238E27FC236}">
                <a16:creationId xmlns:a16="http://schemas.microsoft.com/office/drawing/2014/main" id="{991F12C3-49A0-427E-82EC-42AF57534778}"/>
              </a:ext>
            </a:extLst>
          </p:cNvPr>
          <p:cNvSpPr/>
          <p:nvPr/>
        </p:nvSpPr>
        <p:spPr bwMode="auto">
          <a:xfrm rot="16200000">
            <a:off x="6818402" y="3617912"/>
            <a:ext cx="5032375" cy="381000"/>
          </a:xfrm>
          <a:prstGeom prst="rect">
            <a:avLst/>
          </a:prstGeom>
          <a:solidFill>
            <a:schemeClr val="accent3">
              <a:lumMod val="60000"/>
              <a:lumOff val="40000"/>
            </a:schemeClr>
          </a:solidFill>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45720" tIns="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b="1">
                <a:solidFill>
                  <a:srgbClr val="002060"/>
                </a:solidFill>
                <a:ea typeface="MS PGothic"/>
                <a:cs typeface="MS PGothic"/>
              </a:rPr>
              <a:t>ECXML</a:t>
            </a:r>
          </a:p>
        </p:txBody>
      </p:sp>
      <p:sp>
        <p:nvSpPr>
          <p:cNvPr id="14" name="Rectangle 13">
            <a:extLst>
              <a:ext uri="{FF2B5EF4-FFF2-40B4-BE49-F238E27FC236}">
                <a16:creationId xmlns:a16="http://schemas.microsoft.com/office/drawing/2014/main" id="{3A4811EB-D6F3-4DA5-8ECD-2D9B0D29A36B}"/>
              </a:ext>
            </a:extLst>
          </p:cNvPr>
          <p:cNvSpPr/>
          <p:nvPr/>
        </p:nvSpPr>
        <p:spPr bwMode="auto">
          <a:xfrm>
            <a:off x="1700074" y="3682999"/>
            <a:ext cx="6756400" cy="800100"/>
          </a:xfrm>
          <a:prstGeom prst="rect">
            <a:avLst/>
          </a:prstGeom>
          <a:solidFill>
            <a:schemeClr val="accent3">
              <a:lumMod val="60000"/>
              <a:lumOff val="40000"/>
            </a:schemeClr>
          </a:solidFill>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45720" tIns="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b="1" err="1">
                <a:solidFill>
                  <a:srgbClr val="002060"/>
                </a:solidFill>
                <a:ea typeface="MS PGothic"/>
                <a:cs typeface="MS PGothic"/>
              </a:rPr>
              <a:t>ECPlugins</a:t>
            </a:r>
            <a:endParaRPr lang="en-US" sz="1800" b="1">
              <a:solidFill>
                <a:srgbClr val="002060"/>
              </a:solidFill>
              <a:ea typeface="MS PGothic"/>
              <a:cs typeface="MS PGothic"/>
            </a:endParaRPr>
          </a:p>
          <a:p>
            <a:pPr algn="ctr" eaLnBrk="0" fontAlgn="base" hangingPunct="0">
              <a:spcBef>
                <a:spcPct val="0"/>
              </a:spcBef>
              <a:spcAft>
                <a:spcPct val="0"/>
              </a:spcAft>
            </a:pPr>
            <a:r>
              <a:rPr lang="en-US" sz="1800">
                <a:solidFill>
                  <a:srgbClr val="002060"/>
                </a:solidFill>
              </a:rPr>
              <a:t>(Adapters for specific types of </a:t>
            </a:r>
            <a:r>
              <a:rPr lang="en-US" sz="1800" err="1">
                <a:solidFill>
                  <a:srgbClr val="002060"/>
                </a:solidFill>
              </a:rPr>
              <a:t>ECRepositories</a:t>
            </a:r>
            <a:r>
              <a:rPr lang="en-US" sz="1800">
                <a:solidFill>
                  <a:srgbClr val="002060"/>
                </a:solidFill>
              </a:rPr>
              <a:t> like </a:t>
            </a:r>
            <a:r>
              <a:rPr lang="en-US" sz="1800" err="1">
                <a:solidFill>
                  <a:srgbClr val="002060"/>
                </a:solidFill>
              </a:rPr>
              <a:t>DgnECPlugin</a:t>
            </a:r>
            <a:r>
              <a:rPr lang="en-US" sz="1800">
                <a:solidFill>
                  <a:srgbClr val="002060"/>
                </a:solidFill>
              </a:rPr>
              <a:t>)</a:t>
            </a:r>
            <a:endParaRPr lang="en-US" sz="1800" b="1">
              <a:solidFill>
                <a:srgbClr val="002060"/>
              </a:solidFill>
              <a:ea typeface="MS PGothic"/>
              <a:cs typeface="MS PGothic"/>
            </a:endParaRPr>
          </a:p>
        </p:txBody>
      </p:sp>
      <p:sp>
        <p:nvSpPr>
          <p:cNvPr id="15" name="Rectangle 14">
            <a:extLst>
              <a:ext uri="{FF2B5EF4-FFF2-40B4-BE49-F238E27FC236}">
                <a16:creationId xmlns:a16="http://schemas.microsoft.com/office/drawing/2014/main" id="{12E9DC32-18EC-4123-B5A6-2213DA036AF8}"/>
              </a:ext>
            </a:extLst>
          </p:cNvPr>
          <p:cNvSpPr/>
          <p:nvPr/>
        </p:nvSpPr>
        <p:spPr bwMode="auto">
          <a:xfrm>
            <a:off x="1700074" y="2663825"/>
            <a:ext cx="6756400" cy="898525"/>
          </a:xfrm>
          <a:prstGeom prst="rect">
            <a:avLst/>
          </a:prstGeom>
          <a:solidFill>
            <a:schemeClr val="accent3">
              <a:lumMod val="60000"/>
              <a:lumOff val="40000"/>
            </a:schemeClr>
          </a:solidFill>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45720" tIns="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b="1" err="1">
                <a:solidFill>
                  <a:srgbClr val="002060"/>
                </a:solidFill>
                <a:ea typeface="MS PGothic"/>
                <a:cs typeface="MS PGothic"/>
              </a:rPr>
              <a:t>ECServices</a:t>
            </a:r>
            <a:endParaRPr lang="en-US" sz="1800" b="1">
              <a:solidFill>
                <a:srgbClr val="002060"/>
              </a:solidFill>
              <a:ea typeface="MS PGothic"/>
              <a:cs typeface="MS PGothic"/>
            </a:endParaRPr>
          </a:p>
          <a:p>
            <a:pPr algn="ctr" eaLnBrk="0" fontAlgn="base" hangingPunct="0">
              <a:spcBef>
                <a:spcPct val="0"/>
              </a:spcBef>
              <a:spcAft>
                <a:spcPct val="0"/>
              </a:spcAft>
            </a:pPr>
            <a:r>
              <a:rPr lang="en-US" sz="1800">
                <a:solidFill>
                  <a:srgbClr val="002060"/>
                </a:solidFill>
              </a:rPr>
              <a:t>(Repository-independent API for objects and files)</a:t>
            </a:r>
          </a:p>
          <a:p>
            <a:pPr marL="0" marR="0" indent="0" algn="ctr" defTabSz="914400" rtl="0" eaLnBrk="0" fontAlgn="base" latinLnBrk="0" hangingPunct="0">
              <a:lnSpc>
                <a:spcPct val="100000"/>
              </a:lnSpc>
              <a:spcBef>
                <a:spcPct val="0"/>
              </a:spcBef>
              <a:spcAft>
                <a:spcPct val="0"/>
              </a:spcAft>
              <a:buClrTx/>
              <a:buSzTx/>
              <a:buFontTx/>
              <a:buNone/>
              <a:tabLst/>
            </a:pPr>
            <a:endParaRPr lang="en-US" sz="1800" b="1">
              <a:solidFill>
                <a:schemeClr val="tx2"/>
              </a:solidFill>
              <a:ea typeface="MS PGothic"/>
              <a:cs typeface="MS PGothic"/>
            </a:endParaRPr>
          </a:p>
        </p:txBody>
      </p:sp>
      <p:sp>
        <p:nvSpPr>
          <p:cNvPr id="16" name="Rectangle 15">
            <a:extLst>
              <a:ext uri="{FF2B5EF4-FFF2-40B4-BE49-F238E27FC236}">
                <a16:creationId xmlns:a16="http://schemas.microsoft.com/office/drawing/2014/main" id="{E6A14390-3365-4D13-936F-A732A7A4ECC0}"/>
              </a:ext>
            </a:extLst>
          </p:cNvPr>
          <p:cNvSpPr/>
          <p:nvPr/>
        </p:nvSpPr>
        <p:spPr bwMode="auto">
          <a:xfrm rot="16200000">
            <a:off x="7207112" y="2601912"/>
            <a:ext cx="3190875" cy="571500"/>
          </a:xfrm>
          <a:prstGeom prst="rect">
            <a:avLst/>
          </a:prstGeom>
          <a:solidFill>
            <a:schemeClr val="accent3">
              <a:lumMod val="60000"/>
              <a:lumOff val="40000"/>
            </a:schemeClr>
          </a:solidFill>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45720" tIns="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b="1">
                <a:solidFill>
                  <a:srgbClr val="002060"/>
                </a:solidFill>
                <a:ea typeface="MS PGothic"/>
                <a:cs typeface="MS PGothic"/>
              </a:rPr>
              <a:t>ECObjects</a:t>
            </a:r>
          </a:p>
        </p:txBody>
      </p:sp>
      <p:sp>
        <p:nvSpPr>
          <p:cNvPr id="17" name="Rectangle 16">
            <a:extLst>
              <a:ext uri="{FF2B5EF4-FFF2-40B4-BE49-F238E27FC236}">
                <a16:creationId xmlns:a16="http://schemas.microsoft.com/office/drawing/2014/main" id="{70F534B3-3A63-4CC0-AB86-93FC6BC6907D}"/>
              </a:ext>
            </a:extLst>
          </p:cNvPr>
          <p:cNvSpPr/>
          <p:nvPr/>
        </p:nvSpPr>
        <p:spPr bwMode="auto">
          <a:xfrm>
            <a:off x="5427948" y="4584700"/>
            <a:ext cx="3028527" cy="381000"/>
          </a:xfrm>
          <a:prstGeom prst="rect">
            <a:avLst/>
          </a:prstGeom>
          <a:solidFill>
            <a:srgbClr val="92D050"/>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45720" tIns="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err="1">
                <a:solidFill>
                  <a:schemeClr val="bg1"/>
                </a:solidFill>
                <a:ea typeface="MS PGothic"/>
                <a:cs typeface="MS PGothic"/>
              </a:rPr>
              <a:t>DgnECManager</a:t>
            </a:r>
            <a:r>
              <a:rPr lang="en-US" sz="1800">
                <a:solidFill>
                  <a:schemeClr val="bg1"/>
                </a:solidFill>
                <a:ea typeface="MS PGothic"/>
                <a:cs typeface="MS PGothic"/>
              </a:rPr>
              <a:t> (native)</a:t>
            </a:r>
            <a:endParaRPr kumimoji="0" lang="en-US" sz="1800" i="0" u="none" strike="noStrike" cap="none" normalizeH="0" baseline="0">
              <a:ln>
                <a:noFill/>
              </a:ln>
              <a:solidFill>
                <a:schemeClr val="bg1"/>
              </a:solidFill>
              <a:effectLst/>
              <a:latin typeface="+mn-lt"/>
              <a:ea typeface="MS PGothic"/>
              <a:cs typeface="MS PGothic"/>
            </a:endParaRPr>
          </a:p>
        </p:txBody>
      </p:sp>
      <p:sp>
        <p:nvSpPr>
          <p:cNvPr id="18" name="Rectangle 17">
            <a:extLst>
              <a:ext uri="{FF2B5EF4-FFF2-40B4-BE49-F238E27FC236}">
                <a16:creationId xmlns:a16="http://schemas.microsoft.com/office/drawing/2014/main" id="{0573A9AE-1E54-4C7A-AF96-A6711C202095}"/>
              </a:ext>
            </a:extLst>
          </p:cNvPr>
          <p:cNvSpPr/>
          <p:nvPr/>
        </p:nvSpPr>
        <p:spPr bwMode="auto">
          <a:xfrm>
            <a:off x="5427948" y="5045075"/>
            <a:ext cx="3028527" cy="381000"/>
          </a:xfrm>
          <a:prstGeom prst="rect">
            <a:avLst/>
          </a:prstGeom>
          <a:solidFill>
            <a:srgbClr val="92D050"/>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45720" tIns="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a:solidFill>
                  <a:schemeClr val="bg1"/>
                </a:solidFill>
                <a:ea typeface="MS PGothic"/>
                <a:cs typeface="MS PGothic"/>
              </a:rPr>
              <a:t>DGN File</a:t>
            </a:r>
            <a:endParaRPr kumimoji="0" lang="en-US" sz="1800" i="0" u="none" strike="noStrike" cap="none" normalizeH="0" baseline="0">
              <a:ln>
                <a:noFill/>
              </a:ln>
              <a:solidFill>
                <a:schemeClr val="bg1"/>
              </a:solidFill>
              <a:effectLst/>
              <a:latin typeface="+mn-lt"/>
              <a:ea typeface="MS PGothic"/>
              <a:cs typeface="MS PGothic"/>
            </a:endParaRPr>
          </a:p>
        </p:txBody>
      </p:sp>
      <p:sp>
        <p:nvSpPr>
          <p:cNvPr id="19" name="Rectangle 18">
            <a:extLst>
              <a:ext uri="{FF2B5EF4-FFF2-40B4-BE49-F238E27FC236}">
                <a16:creationId xmlns:a16="http://schemas.microsoft.com/office/drawing/2014/main" id="{341131AE-FFC6-46F7-8755-6C438DA7EE7D}"/>
              </a:ext>
            </a:extLst>
          </p:cNvPr>
          <p:cNvSpPr/>
          <p:nvPr/>
        </p:nvSpPr>
        <p:spPr bwMode="auto">
          <a:xfrm rot="16200000">
            <a:off x="7924663" y="5167313"/>
            <a:ext cx="1749425" cy="565148"/>
          </a:xfrm>
          <a:prstGeom prst="rect">
            <a:avLst/>
          </a:prstGeom>
          <a:solidFill>
            <a:srgbClr val="92D050"/>
          </a:solidFill>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45720" tIns="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b="1">
                <a:solidFill>
                  <a:schemeClr val="bg1"/>
                </a:solidFill>
                <a:ea typeface="MS PGothic"/>
                <a:cs typeface="MS PGothic"/>
              </a:rPr>
              <a:t>Native </a:t>
            </a:r>
            <a:r>
              <a:rPr lang="en-US" sz="1800" b="1" err="1">
                <a:solidFill>
                  <a:schemeClr val="bg1"/>
                </a:solidFill>
                <a:ea typeface="MS PGothic"/>
                <a:cs typeface="MS PGothic"/>
              </a:rPr>
              <a:t>ECObjects</a:t>
            </a:r>
            <a:endParaRPr lang="en-US" sz="1800" b="1">
              <a:solidFill>
                <a:schemeClr val="bg1"/>
              </a:solidFill>
              <a:ea typeface="MS PGothic"/>
              <a:cs typeface="MS PGothic"/>
            </a:endParaRPr>
          </a:p>
        </p:txBody>
      </p:sp>
    </p:spTree>
    <p:extLst>
      <p:ext uri="{BB962C8B-B14F-4D97-AF65-F5344CB8AC3E}">
        <p14:creationId xmlns:p14="http://schemas.microsoft.com/office/powerpoint/2010/main" val="81528505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E66043A-568B-4788-9AB0-11720CCE5BB4}"/>
              </a:ext>
            </a:extLst>
          </p:cNvPr>
          <p:cNvSpPr>
            <a:spLocks noGrp="1"/>
          </p:cNvSpPr>
          <p:nvPr>
            <p:ph type="title"/>
          </p:nvPr>
        </p:nvSpPr>
        <p:spPr>
          <a:xfrm>
            <a:off x="509016" y="2863713"/>
            <a:ext cx="11173968" cy="758952"/>
          </a:xfrm>
        </p:spPr>
        <p:txBody>
          <a:bodyPr/>
          <a:lstStyle/>
          <a:p>
            <a:r>
              <a:rPr lang="en-US"/>
              <a:t>EC Core Concepts</a:t>
            </a:r>
          </a:p>
        </p:txBody>
      </p:sp>
    </p:spTree>
    <p:extLst>
      <p:ext uri="{BB962C8B-B14F-4D97-AF65-F5344CB8AC3E}">
        <p14:creationId xmlns:p14="http://schemas.microsoft.com/office/powerpoint/2010/main" val="316884141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1667" y="325821"/>
            <a:ext cx="8213725" cy="762000"/>
          </a:xfrm>
        </p:spPr>
        <p:txBody>
          <a:bodyPr>
            <a:normAutofit/>
          </a:bodyPr>
          <a:lstStyle/>
          <a:p>
            <a:pPr algn="ctr"/>
            <a:r>
              <a:rPr lang="en-US"/>
              <a:t>There is no such thing as an “</a:t>
            </a:r>
            <a:r>
              <a:rPr lang="en-US" err="1"/>
              <a:t>ECObject</a:t>
            </a:r>
            <a:r>
              <a:rPr lang="en-US"/>
              <a:t>”</a:t>
            </a:r>
          </a:p>
        </p:txBody>
      </p:sp>
      <p:sp>
        <p:nvSpPr>
          <p:cNvPr id="3" name="Content Placeholder 2"/>
          <p:cNvSpPr>
            <a:spLocks noGrp="1"/>
          </p:cNvSpPr>
          <p:nvPr>
            <p:ph idx="1"/>
          </p:nvPr>
        </p:nvSpPr>
        <p:spPr/>
        <p:txBody>
          <a:bodyPr/>
          <a:lstStyle/>
          <a:p>
            <a:r>
              <a:rPr lang="en-US"/>
              <a:t>“Object” is ambiguous</a:t>
            </a:r>
          </a:p>
          <a:p>
            <a:pPr lvl="1"/>
            <a:r>
              <a:rPr lang="en-US"/>
              <a:t>ECClass </a:t>
            </a:r>
            <a:r>
              <a:rPr lang="en-US" u="sng"/>
              <a:t>defines</a:t>
            </a:r>
            <a:r>
              <a:rPr lang="en-US"/>
              <a:t> an object</a:t>
            </a:r>
          </a:p>
          <a:p>
            <a:pPr lvl="1"/>
            <a:r>
              <a:rPr lang="en-US"/>
              <a:t>ECInstance </a:t>
            </a:r>
            <a:r>
              <a:rPr lang="en-US" u="sng"/>
              <a:t>is an instance of </a:t>
            </a:r>
            <a:r>
              <a:rPr lang="en-US"/>
              <a:t>an object</a:t>
            </a:r>
          </a:p>
          <a:p>
            <a:r>
              <a:rPr lang="en-US"/>
              <a:t>“ECObjects” refers to </a:t>
            </a:r>
            <a:r>
              <a:rPr lang="en-US" u="sng"/>
              <a:t>both</a:t>
            </a:r>
            <a:r>
              <a:rPr lang="en-US"/>
              <a:t> concepts </a:t>
            </a:r>
            <a:r>
              <a:rPr lang="en-US" sz="2000"/>
              <a:t>(and related)</a:t>
            </a:r>
            <a:endParaRPr lang="en-US"/>
          </a:p>
          <a:p>
            <a:r>
              <a:rPr lang="en-US" b="1"/>
              <a:t>ECInstance</a:t>
            </a:r>
            <a:r>
              <a:rPr lang="en-US"/>
              <a:t> ~ Entity</a:t>
            </a:r>
          </a:p>
          <a:p>
            <a:r>
              <a:rPr lang="en-US" b="1"/>
              <a:t>ECClass</a:t>
            </a:r>
            <a:r>
              <a:rPr lang="en-US"/>
              <a:t> ~ </a:t>
            </a:r>
            <a:r>
              <a:rPr lang="en-US" err="1"/>
              <a:t>EntityType</a:t>
            </a:r>
            <a:endParaRPr lang="en-US"/>
          </a:p>
          <a:p>
            <a:r>
              <a:rPr lang="en-US" b="1"/>
              <a:t>ECProperty</a:t>
            </a:r>
            <a:r>
              <a:rPr lang="en-US"/>
              <a:t> ~ Attribute Definition</a:t>
            </a:r>
          </a:p>
          <a:p>
            <a:r>
              <a:rPr lang="en-US" b="1"/>
              <a:t>ECPropertyValue</a:t>
            </a:r>
            <a:r>
              <a:rPr lang="en-US"/>
              <a:t> ~ Attribute Value</a:t>
            </a:r>
          </a:p>
        </p:txBody>
      </p:sp>
      <p:cxnSp>
        <p:nvCxnSpPr>
          <p:cNvPr id="4" name="Straight Connector 3">
            <a:extLst>
              <a:ext uri="{FF2B5EF4-FFF2-40B4-BE49-F238E27FC236}">
                <a16:creationId xmlns:a16="http://schemas.microsoft.com/office/drawing/2014/main" id="{8DF5AEF3-D168-4206-8C34-E6A827CC780C}"/>
              </a:ext>
            </a:extLst>
          </p:cNvPr>
          <p:cNvCxnSpPr>
            <a:cxnSpLocks/>
          </p:cNvCxnSpPr>
          <p:nvPr/>
        </p:nvCxnSpPr>
        <p:spPr bwMode="auto">
          <a:xfrm>
            <a:off x="516784" y="1087821"/>
            <a:ext cx="10803493" cy="0"/>
          </a:xfrm>
          <a:prstGeom prst="line">
            <a:avLst/>
          </a:prstGeom>
          <a:noFill/>
          <a:ln w="25400" cap="flat" cmpd="sng" algn="ctr">
            <a:solidFill>
              <a:srgbClr val="A6AFB7"/>
            </a:solidFill>
            <a:prstDash val="solid"/>
            <a:headEnd type="none" w="med" len="med"/>
            <a:tailEnd type="none" w="med" len="med"/>
          </a:ln>
          <a:effectLst>
            <a:outerShdw blurRad="63500" dist="25400" dir="14700000" algn="t" rotWithShape="0">
              <a:srgbClr val="000000">
                <a:alpha val="50000"/>
              </a:srgbClr>
            </a:outerShdw>
          </a:effectLst>
        </p:spPr>
      </p:cxnSp>
    </p:spTree>
    <p:extLst>
      <p:ext uri="{BB962C8B-B14F-4D97-AF65-F5344CB8AC3E}">
        <p14:creationId xmlns:p14="http://schemas.microsoft.com/office/powerpoint/2010/main" val="23823923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Data Abstractions</a:t>
            </a:r>
          </a:p>
        </p:txBody>
      </p:sp>
      <p:sp>
        <p:nvSpPr>
          <p:cNvPr id="3" name="Content Placeholder 2"/>
          <p:cNvSpPr>
            <a:spLocks noGrp="1"/>
          </p:cNvSpPr>
          <p:nvPr>
            <p:ph idx="1"/>
          </p:nvPr>
        </p:nvSpPr>
        <p:spPr/>
        <p:txBody>
          <a:bodyPr>
            <a:normAutofit fontScale="92500" lnSpcReduction="10000"/>
          </a:bodyPr>
          <a:lstStyle/>
          <a:p>
            <a:r>
              <a:rPr lang="en-US" b="1"/>
              <a:t>ECInstance</a:t>
            </a:r>
          </a:p>
          <a:p>
            <a:pPr lvl="1"/>
            <a:r>
              <a:rPr lang="en-US"/>
              <a:t>References ECClass</a:t>
            </a:r>
          </a:p>
          <a:p>
            <a:pPr lvl="1"/>
            <a:r>
              <a:rPr lang="en-US"/>
              <a:t>Has InstanceId</a:t>
            </a:r>
          </a:p>
          <a:p>
            <a:pPr lvl="1"/>
            <a:r>
              <a:rPr lang="en-US"/>
              <a:t>Holds </a:t>
            </a:r>
            <a:r>
              <a:rPr lang="en-US" err="1"/>
              <a:t>ECPropertyValues</a:t>
            </a:r>
            <a:endParaRPr lang="en-US"/>
          </a:p>
          <a:p>
            <a:r>
              <a:rPr lang="en-US" b="1"/>
              <a:t>ECPropertyValue</a:t>
            </a:r>
          </a:p>
          <a:p>
            <a:pPr lvl="1"/>
            <a:r>
              <a:rPr lang="en-US"/>
              <a:t>References ECProperty</a:t>
            </a:r>
          </a:p>
          <a:p>
            <a:pPr lvl="1"/>
            <a:r>
              <a:rPr lang="en-US"/>
              <a:t>Holds a value</a:t>
            </a:r>
          </a:p>
          <a:p>
            <a:pPr lvl="1"/>
            <a:r>
              <a:rPr lang="en-US"/>
              <a:t>Can be NULL</a:t>
            </a:r>
          </a:p>
          <a:p>
            <a:r>
              <a:rPr lang="en-US" b="1"/>
              <a:t>ECRelationshipInstance</a:t>
            </a:r>
          </a:p>
          <a:p>
            <a:pPr lvl="1"/>
            <a:r>
              <a:rPr lang="en-US"/>
              <a:t>Is an ECInstance (may have </a:t>
            </a:r>
            <a:r>
              <a:rPr lang="en-US" err="1"/>
              <a:t>ECPropertyValues</a:t>
            </a:r>
            <a:r>
              <a:rPr lang="en-US"/>
              <a:t>)</a:t>
            </a:r>
          </a:p>
          <a:p>
            <a:pPr lvl="1"/>
            <a:r>
              <a:rPr lang="en-US"/>
              <a:t>Has 1 “source” and 1 “target” ECInstance</a:t>
            </a:r>
          </a:p>
        </p:txBody>
      </p:sp>
      <p:grpSp>
        <p:nvGrpSpPr>
          <p:cNvPr id="4" name="Group 69"/>
          <p:cNvGrpSpPr/>
          <p:nvPr/>
        </p:nvGrpSpPr>
        <p:grpSpPr>
          <a:xfrm>
            <a:off x="6734175" y="2719232"/>
            <a:ext cx="2438400" cy="1447800"/>
            <a:chOff x="2743200" y="3733800"/>
            <a:chExt cx="2514600" cy="1447800"/>
          </a:xfrm>
        </p:grpSpPr>
        <p:sp>
          <p:nvSpPr>
            <p:cNvPr id="5" name="Rounded Rectangle 4"/>
            <p:cNvSpPr/>
            <p:nvPr/>
          </p:nvSpPr>
          <p:spPr bwMode="auto">
            <a:xfrm>
              <a:off x="2743200" y="3733800"/>
              <a:ext cx="2438400" cy="1447800"/>
            </a:xfrm>
            <a:prstGeom prst="roundRect">
              <a:avLst/>
            </a:prstGeom>
            <a:solidFill>
              <a:schemeClr val="accent1">
                <a:lumMod val="50000"/>
              </a:schemeClr>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0" tIns="0" rIns="0" bIns="45720" numCol="1" rtlCol="0" anchor="t"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mn-lt"/>
                  <a:ea typeface="MS PGothic"/>
                  <a:cs typeface="MS PGothic"/>
                </a:rPr>
                <a:t>ECClass: Pump</a:t>
              </a:r>
            </a:p>
          </p:txBody>
        </p:sp>
        <p:cxnSp>
          <p:nvCxnSpPr>
            <p:cNvPr id="6" name="Straight Connector 5"/>
            <p:cNvCxnSpPr/>
            <p:nvPr/>
          </p:nvCxnSpPr>
          <p:spPr bwMode="auto">
            <a:xfrm>
              <a:off x="2836985" y="4113827"/>
              <a:ext cx="2250831" cy="973"/>
            </a:xfrm>
            <a:prstGeom prst="line">
              <a:avLst/>
            </a:prstGeom>
            <a:solidFill>
              <a:schemeClr val="accent1"/>
            </a:solidFill>
            <a:ln w="19050" cap="flat" cmpd="sng" algn="ctr">
              <a:solidFill>
                <a:schemeClr val="bg1"/>
              </a:solidFill>
              <a:prstDash val="solid"/>
              <a:round/>
              <a:headEnd type="none" w="med" len="med"/>
              <a:tailEnd type="none" w="med" len="med"/>
            </a:ln>
            <a:effectLst/>
          </p:spPr>
        </p:cxnSp>
        <p:sp>
          <p:nvSpPr>
            <p:cNvPr id="7" name="TextBox 6"/>
            <p:cNvSpPr txBox="1"/>
            <p:nvPr/>
          </p:nvSpPr>
          <p:spPr>
            <a:xfrm>
              <a:off x="2743200" y="4191000"/>
              <a:ext cx="2514600" cy="954107"/>
            </a:xfrm>
            <a:prstGeom prst="rect">
              <a:avLst/>
            </a:prstGeom>
            <a:noFill/>
          </p:spPr>
          <p:txBody>
            <a:bodyPr wrap="square" rtlCol="0">
              <a:spAutoFit/>
            </a:bodyPr>
            <a:lstStyle/>
            <a:p>
              <a:pPr>
                <a:tabLst>
                  <a:tab pos="1371600" algn="l"/>
                </a:tabLst>
              </a:pPr>
              <a:r>
                <a:rPr lang="en-US" sz="1400" err="1">
                  <a:solidFill>
                    <a:schemeClr val="bg1"/>
                  </a:solidFill>
                  <a:latin typeface="+mn-lt"/>
                </a:rPr>
                <a:t>AssetTag</a:t>
              </a:r>
              <a:r>
                <a:rPr lang="en-US" sz="1400">
                  <a:solidFill>
                    <a:schemeClr val="bg1"/>
                  </a:solidFill>
                  <a:latin typeface="+mn-lt"/>
                </a:rPr>
                <a:t> 	(string)</a:t>
              </a:r>
            </a:p>
            <a:p>
              <a:pPr>
                <a:tabLst>
                  <a:tab pos="1371600" algn="l"/>
                </a:tabLst>
              </a:pPr>
              <a:r>
                <a:rPr lang="en-US" sz="1400">
                  <a:solidFill>
                    <a:schemeClr val="bg1"/>
                  </a:solidFill>
                  <a:latin typeface="+mn-lt"/>
                </a:rPr>
                <a:t>Manufacturer	(string)</a:t>
              </a:r>
              <a:br>
                <a:rPr lang="en-US" sz="1400">
                  <a:solidFill>
                    <a:schemeClr val="bg1"/>
                  </a:solidFill>
                  <a:latin typeface="+mn-lt"/>
                </a:rPr>
              </a:br>
              <a:r>
                <a:rPr lang="en-US" sz="1400" err="1">
                  <a:solidFill>
                    <a:schemeClr val="bg1"/>
                  </a:solidFill>
                  <a:latin typeface="+mn-lt"/>
                </a:rPr>
                <a:t>PressureDrop</a:t>
              </a:r>
              <a:r>
                <a:rPr lang="en-US" sz="1400">
                  <a:solidFill>
                    <a:schemeClr val="bg1"/>
                  </a:solidFill>
                  <a:latin typeface="+mn-lt"/>
                </a:rPr>
                <a:t>	(double)</a:t>
              </a:r>
            </a:p>
            <a:p>
              <a:pPr>
                <a:tabLst>
                  <a:tab pos="1371600" algn="l"/>
                </a:tabLst>
              </a:pPr>
              <a:r>
                <a:rPr lang="en-US" sz="1400" err="1">
                  <a:solidFill>
                    <a:schemeClr val="bg1"/>
                  </a:solidFill>
                  <a:latin typeface="+mn-lt"/>
                </a:rPr>
                <a:t>Flowrate</a:t>
              </a:r>
              <a:r>
                <a:rPr lang="en-US" sz="1400">
                  <a:solidFill>
                    <a:schemeClr val="bg1"/>
                  </a:solidFill>
                  <a:latin typeface="+mn-lt"/>
                </a:rPr>
                <a:t> 	(double)</a:t>
              </a:r>
            </a:p>
          </p:txBody>
        </p:sp>
      </p:grpSp>
      <p:sp>
        <p:nvSpPr>
          <p:cNvPr id="8" name="Rounded Rectangle 7"/>
          <p:cNvSpPr/>
          <p:nvPr/>
        </p:nvSpPr>
        <p:spPr bwMode="auto">
          <a:xfrm>
            <a:off x="9574911" y="2459380"/>
            <a:ext cx="1274064" cy="1707653"/>
          </a:xfrm>
          <a:prstGeom prst="round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0" rIns="0" bIns="45720" numCol="1" rtlCol="0" anchor="t"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b="1">
                <a:solidFill>
                  <a:schemeClr val="tx1"/>
                </a:solidFill>
                <a:ea typeface="MS PGothic"/>
                <a:cs typeface="MS PGothic"/>
              </a:rPr>
              <a:t>Pump</a:t>
            </a:r>
          </a:p>
          <a:p>
            <a:pPr marL="0" marR="0" indent="0" algn="ctr" defTabSz="914400" rtl="0" eaLnBrk="0" fontAlgn="base" latinLnBrk="0" hangingPunct="0">
              <a:lnSpc>
                <a:spcPct val="100000"/>
              </a:lnSpc>
              <a:spcBef>
                <a:spcPct val="0"/>
              </a:spcBef>
              <a:spcAft>
                <a:spcPct val="0"/>
              </a:spcAft>
              <a:buClrTx/>
              <a:buSzTx/>
              <a:buFontTx/>
              <a:buNone/>
              <a:tabLst/>
            </a:pPr>
            <a:r>
              <a:rPr lang="en-US" sz="1800" b="1">
                <a:solidFill>
                  <a:schemeClr val="tx1"/>
                </a:solidFill>
                <a:ea typeface="MS PGothic"/>
                <a:cs typeface="MS PGothic"/>
              </a:rPr>
              <a:t> </a:t>
            </a:r>
            <a:r>
              <a:rPr lang="en-US" sz="1000">
                <a:solidFill>
                  <a:schemeClr val="tx1"/>
                </a:solidFill>
                <a:ea typeface="MS PGothic"/>
                <a:cs typeface="MS PGothic"/>
              </a:rPr>
              <a:t>(InstanceId=47)</a:t>
            </a:r>
            <a:endParaRPr kumimoji="0" lang="en-US" sz="1000" i="0" u="none" strike="noStrike" cap="none" normalizeH="0" baseline="0">
              <a:ln>
                <a:noFill/>
              </a:ln>
              <a:solidFill>
                <a:schemeClr val="tx1"/>
              </a:solidFill>
              <a:effectLst/>
              <a:latin typeface="+mn-lt"/>
              <a:ea typeface="MS PGothic"/>
              <a:cs typeface="MS PGothic"/>
            </a:endParaRPr>
          </a:p>
        </p:txBody>
      </p:sp>
      <p:cxnSp>
        <p:nvCxnSpPr>
          <p:cNvPr id="9" name="Straight Connector 8"/>
          <p:cNvCxnSpPr/>
          <p:nvPr/>
        </p:nvCxnSpPr>
        <p:spPr bwMode="auto">
          <a:xfrm>
            <a:off x="9627553" y="3099260"/>
            <a:ext cx="1180279" cy="193"/>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0" name="TextBox 9"/>
          <p:cNvSpPr txBox="1"/>
          <p:nvPr/>
        </p:nvSpPr>
        <p:spPr>
          <a:xfrm>
            <a:off x="9574911" y="3176433"/>
            <a:ext cx="1182580" cy="954107"/>
          </a:xfrm>
          <a:prstGeom prst="rect">
            <a:avLst/>
          </a:prstGeom>
          <a:noFill/>
        </p:spPr>
        <p:txBody>
          <a:bodyPr wrap="square" rtlCol="0">
            <a:spAutoFit/>
          </a:bodyPr>
          <a:lstStyle/>
          <a:p>
            <a:pPr>
              <a:tabLst>
                <a:tab pos="1371600" algn="l"/>
              </a:tabLst>
            </a:pPr>
            <a:r>
              <a:rPr lang="en-US" sz="1400">
                <a:latin typeface="+mn-lt"/>
              </a:rPr>
              <a:t> </a:t>
            </a:r>
            <a:r>
              <a:rPr lang="en-US" sz="1400" b="1">
                <a:latin typeface="+mn-lt"/>
              </a:rPr>
              <a:t>P-101</a:t>
            </a:r>
          </a:p>
          <a:p>
            <a:pPr>
              <a:tabLst>
                <a:tab pos="1371600" algn="l"/>
              </a:tabLst>
            </a:pPr>
            <a:r>
              <a:rPr lang="en-US" sz="1400">
                <a:latin typeface="+mn-lt"/>
              </a:rPr>
              <a:t> GE</a:t>
            </a:r>
            <a:br>
              <a:rPr lang="en-US" sz="1400">
                <a:latin typeface="+mn-lt"/>
              </a:rPr>
            </a:br>
            <a:r>
              <a:rPr lang="en-US" sz="1400">
                <a:latin typeface="+mn-lt"/>
              </a:rPr>
              <a:t> 4.5</a:t>
            </a:r>
          </a:p>
          <a:p>
            <a:pPr>
              <a:tabLst>
                <a:tab pos="1371600" algn="l"/>
              </a:tabLst>
            </a:pPr>
            <a:r>
              <a:rPr lang="en-US" sz="1400">
                <a:latin typeface="+mn-lt"/>
              </a:rPr>
              <a:t> 9.7</a:t>
            </a:r>
          </a:p>
        </p:txBody>
      </p:sp>
      <p:cxnSp>
        <p:nvCxnSpPr>
          <p:cNvPr id="11" name="Straight Arrow Connector 36"/>
          <p:cNvCxnSpPr>
            <a:stCxn id="8" idx="0"/>
          </p:cNvCxnSpPr>
          <p:nvPr/>
        </p:nvCxnSpPr>
        <p:spPr bwMode="auto">
          <a:xfrm rot="16200000" flipH="1" flipV="1">
            <a:off x="8935055" y="1441549"/>
            <a:ext cx="259059" cy="2294718"/>
          </a:xfrm>
          <a:prstGeom prst="curvedConnector4">
            <a:avLst>
              <a:gd name="adj1" fmla="val -88242"/>
              <a:gd name="adj2" fmla="val 100072"/>
            </a:avLst>
          </a:prstGeom>
          <a:solidFill>
            <a:schemeClr val="accent1"/>
          </a:solidFill>
          <a:ln w="28575" cap="flat" cmpd="sng" algn="ctr">
            <a:solidFill>
              <a:srgbClr val="FF0000"/>
            </a:solidFill>
            <a:prstDash val="dashDot"/>
            <a:round/>
            <a:headEnd type="none" w="med" len="med"/>
            <a:tailEnd type="arrow"/>
          </a:ln>
          <a:effectLst/>
        </p:spPr>
      </p:cxnSp>
      <p:cxnSp>
        <p:nvCxnSpPr>
          <p:cNvPr id="12" name="Straight Arrow Connector 36"/>
          <p:cNvCxnSpPr/>
          <p:nvPr/>
        </p:nvCxnSpPr>
        <p:spPr bwMode="auto">
          <a:xfrm rot="10800000" flipV="1">
            <a:off x="8867775" y="3328037"/>
            <a:ext cx="762000" cy="795"/>
          </a:xfrm>
          <a:prstGeom prst="curvedConnector3">
            <a:avLst>
              <a:gd name="adj1" fmla="val 50000"/>
            </a:avLst>
          </a:prstGeom>
          <a:solidFill>
            <a:schemeClr val="accent1"/>
          </a:solidFill>
          <a:ln w="28575" cap="flat" cmpd="sng" algn="ctr">
            <a:solidFill>
              <a:srgbClr val="FF0000"/>
            </a:solidFill>
            <a:prstDash val="dashDot"/>
            <a:round/>
            <a:headEnd type="none" w="med" len="med"/>
            <a:tailEnd type="arrow"/>
          </a:ln>
          <a:effectLst/>
        </p:spPr>
      </p:cxnSp>
      <p:cxnSp>
        <p:nvCxnSpPr>
          <p:cNvPr id="13" name="Straight Arrow Connector 36"/>
          <p:cNvCxnSpPr/>
          <p:nvPr/>
        </p:nvCxnSpPr>
        <p:spPr bwMode="auto">
          <a:xfrm rot="10800000" flipV="1">
            <a:off x="8867777" y="3556637"/>
            <a:ext cx="761998" cy="795"/>
          </a:xfrm>
          <a:prstGeom prst="curvedConnector3">
            <a:avLst>
              <a:gd name="adj1" fmla="val 50000"/>
            </a:avLst>
          </a:prstGeom>
          <a:solidFill>
            <a:schemeClr val="accent1"/>
          </a:solidFill>
          <a:ln w="28575" cap="flat" cmpd="sng" algn="ctr">
            <a:solidFill>
              <a:srgbClr val="FF0000"/>
            </a:solidFill>
            <a:prstDash val="dashDot"/>
            <a:round/>
            <a:headEnd type="none" w="med" len="med"/>
            <a:tailEnd type="arrow"/>
          </a:ln>
          <a:effectLst/>
        </p:spPr>
      </p:cxnSp>
      <p:cxnSp>
        <p:nvCxnSpPr>
          <p:cNvPr id="14" name="Straight Arrow Connector 36"/>
          <p:cNvCxnSpPr/>
          <p:nvPr/>
        </p:nvCxnSpPr>
        <p:spPr bwMode="auto">
          <a:xfrm rot="10800000" flipV="1">
            <a:off x="8943975" y="3785237"/>
            <a:ext cx="685800" cy="795"/>
          </a:xfrm>
          <a:prstGeom prst="curvedConnector3">
            <a:avLst>
              <a:gd name="adj1" fmla="val 50000"/>
            </a:avLst>
          </a:prstGeom>
          <a:solidFill>
            <a:schemeClr val="accent1"/>
          </a:solidFill>
          <a:ln w="28575" cap="flat" cmpd="sng" algn="ctr">
            <a:solidFill>
              <a:srgbClr val="FF0000"/>
            </a:solidFill>
            <a:prstDash val="dashDot"/>
            <a:round/>
            <a:headEnd type="none" w="med" len="med"/>
            <a:tailEnd type="arrow"/>
          </a:ln>
          <a:effectLst/>
        </p:spPr>
      </p:cxnSp>
      <p:cxnSp>
        <p:nvCxnSpPr>
          <p:cNvPr id="15" name="Straight Arrow Connector 36"/>
          <p:cNvCxnSpPr/>
          <p:nvPr/>
        </p:nvCxnSpPr>
        <p:spPr bwMode="auto">
          <a:xfrm rot="10800000" flipV="1">
            <a:off x="8943975" y="3995549"/>
            <a:ext cx="685800" cy="795"/>
          </a:xfrm>
          <a:prstGeom prst="curvedConnector3">
            <a:avLst>
              <a:gd name="adj1" fmla="val 50000"/>
            </a:avLst>
          </a:prstGeom>
          <a:solidFill>
            <a:schemeClr val="accent1"/>
          </a:solidFill>
          <a:ln w="28575" cap="flat" cmpd="sng" algn="ctr">
            <a:solidFill>
              <a:srgbClr val="FF0000"/>
            </a:solidFill>
            <a:prstDash val="dashDot"/>
            <a:round/>
            <a:headEnd type="none" w="med" len="med"/>
            <a:tailEnd type="arrow"/>
          </a:ln>
          <a:effectLst/>
        </p:spPr>
      </p:cxnSp>
      <p:cxnSp>
        <p:nvCxnSpPr>
          <p:cNvPr id="16" name="Straight Connector 15">
            <a:extLst>
              <a:ext uri="{FF2B5EF4-FFF2-40B4-BE49-F238E27FC236}">
                <a16:creationId xmlns:a16="http://schemas.microsoft.com/office/drawing/2014/main" id="{70CA5F4B-2188-4A0D-B7BE-BCBC33C42CD4}"/>
              </a:ext>
            </a:extLst>
          </p:cNvPr>
          <p:cNvCxnSpPr>
            <a:cxnSpLocks/>
          </p:cNvCxnSpPr>
          <p:nvPr/>
        </p:nvCxnSpPr>
        <p:spPr bwMode="auto">
          <a:xfrm>
            <a:off x="516784" y="1087821"/>
            <a:ext cx="10803493" cy="0"/>
          </a:xfrm>
          <a:prstGeom prst="line">
            <a:avLst/>
          </a:prstGeom>
          <a:noFill/>
          <a:ln w="25400" cap="flat" cmpd="sng" algn="ctr">
            <a:solidFill>
              <a:srgbClr val="A6AFB7"/>
            </a:solidFill>
            <a:prstDash val="solid"/>
            <a:headEnd type="none" w="med" len="med"/>
            <a:tailEnd type="none" w="med" len="med"/>
          </a:ln>
          <a:effectLst>
            <a:outerShdw blurRad="63500" dist="25400" dir="14700000" algn="t" rotWithShape="0">
              <a:srgbClr val="000000">
                <a:alpha val="50000"/>
              </a:srgbClr>
            </a:outerShdw>
          </a:effectLst>
        </p:spPr>
      </p:cxnSp>
    </p:spTree>
    <p:extLst>
      <p:ext uri="{BB962C8B-B14F-4D97-AF65-F5344CB8AC3E}">
        <p14:creationId xmlns:p14="http://schemas.microsoft.com/office/powerpoint/2010/main" val="92529802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1667" y="325821"/>
            <a:ext cx="8213725" cy="762000"/>
          </a:xfrm>
        </p:spPr>
        <p:txBody>
          <a:bodyPr>
            <a:normAutofit/>
          </a:bodyPr>
          <a:lstStyle/>
          <a:p>
            <a:pPr algn="ctr"/>
            <a:r>
              <a:rPr lang="en-US"/>
              <a:t>Metadata abstractions</a:t>
            </a:r>
          </a:p>
        </p:txBody>
      </p:sp>
      <p:sp>
        <p:nvSpPr>
          <p:cNvPr id="3" name="Content Placeholder 2"/>
          <p:cNvSpPr>
            <a:spLocks noGrp="1"/>
          </p:cNvSpPr>
          <p:nvPr>
            <p:ph idx="1"/>
          </p:nvPr>
        </p:nvSpPr>
        <p:spPr/>
        <p:txBody>
          <a:bodyPr/>
          <a:lstStyle/>
          <a:p>
            <a:r>
              <a:rPr lang="en-US" b="1" err="1"/>
              <a:t>ECSchema</a:t>
            </a:r>
            <a:r>
              <a:rPr lang="en-US"/>
              <a:t>—just a collection of </a:t>
            </a:r>
            <a:r>
              <a:rPr lang="en-US" err="1"/>
              <a:t>ECClasses</a:t>
            </a:r>
            <a:endParaRPr lang="en-US"/>
          </a:p>
          <a:p>
            <a:r>
              <a:rPr lang="en-US" b="1" err="1"/>
              <a:t>ECSchemaReference</a:t>
            </a:r>
            <a:r>
              <a:rPr lang="en-US"/>
              <a:t>—reference other </a:t>
            </a:r>
            <a:r>
              <a:rPr lang="en-US" err="1"/>
              <a:t>ECSchemas</a:t>
            </a:r>
            <a:endParaRPr lang="en-US"/>
          </a:p>
          <a:p>
            <a:r>
              <a:rPr lang="en-US" b="1" err="1"/>
              <a:t>ECClass</a:t>
            </a:r>
            <a:r>
              <a:rPr lang="en-US"/>
              <a:t>—holds </a:t>
            </a:r>
            <a:r>
              <a:rPr lang="en-US" err="1"/>
              <a:t>ECProperties</a:t>
            </a:r>
            <a:endParaRPr lang="en-US"/>
          </a:p>
          <a:p>
            <a:r>
              <a:rPr lang="en-US" b="1" err="1"/>
              <a:t>ECProperty</a:t>
            </a:r>
            <a:r>
              <a:rPr lang="en-US"/>
              <a:t> (definition)—Name, datatype, etc.</a:t>
            </a:r>
          </a:p>
          <a:p>
            <a:pPr lvl="1"/>
            <a:r>
              <a:rPr lang="en-US" b="1" err="1"/>
              <a:t>ECStructProperty</a:t>
            </a:r>
            <a:r>
              <a:rPr lang="en-US"/>
              <a:t>—embedded struct</a:t>
            </a:r>
          </a:p>
          <a:p>
            <a:pPr lvl="1"/>
            <a:r>
              <a:rPr lang="en-US" b="1" err="1"/>
              <a:t>ECArrayProperty</a:t>
            </a:r>
            <a:r>
              <a:rPr lang="en-US"/>
              <a:t>—array of primitives or structs</a:t>
            </a:r>
          </a:p>
          <a:p>
            <a:r>
              <a:rPr lang="en-US" b="1" err="1"/>
              <a:t>ECRelationshipClass</a:t>
            </a:r>
            <a:r>
              <a:rPr lang="en-US"/>
              <a:t>—an </a:t>
            </a:r>
            <a:r>
              <a:rPr lang="en-US" err="1"/>
              <a:t>ECClass</a:t>
            </a:r>
            <a:r>
              <a:rPr lang="en-US"/>
              <a:t> that defines relationship</a:t>
            </a:r>
          </a:p>
          <a:p>
            <a:r>
              <a:rPr lang="en-US" b="1" err="1"/>
              <a:t>ECCustomAttribute</a:t>
            </a:r>
            <a:r>
              <a:rPr lang="en-US"/>
              <a:t>—custom metadata on </a:t>
            </a:r>
            <a:r>
              <a:rPr lang="en-US" err="1"/>
              <a:t>ECSchema</a:t>
            </a:r>
            <a:r>
              <a:rPr lang="en-US"/>
              <a:t>, </a:t>
            </a:r>
            <a:r>
              <a:rPr lang="en-US" err="1"/>
              <a:t>ECClass</a:t>
            </a:r>
            <a:r>
              <a:rPr lang="en-US"/>
              <a:t>, or </a:t>
            </a:r>
            <a:r>
              <a:rPr lang="en-US" err="1"/>
              <a:t>ECProperty</a:t>
            </a:r>
            <a:endParaRPr lang="en-US"/>
          </a:p>
        </p:txBody>
      </p:sp>
      <p:cxnSp>
        <p:nvCxnSpPr>
          <p:cNvPr id="4" name="Straight Connector 3">
            <a:extLst>
              <a:ext uri="{FF2B5EF4-FFF2-40B4-BE49-F238E27FC236}">
                <a16:creationId xmlns:a16="http://schemas.microsoft.com/office/drawing/2014/main" id="{8DF5AEF3-D168-4206-8C34-E6A827CC780C}"/>
              </a:ext>
            </a:extLst>
          </p:cNvPr>
          <p:cNvCxnSpPr>
            <a:cxnSpLocks/>
          </p:cNvCxnSpPr>
          <p:nvPr/>
        </p:nvCxnSpPr>
        <p:spPr bwMode="auto">
          <a:xfrm>
            <a:off x="516784" y="1087821"/>
            <a:ext cx="10803493" cy="0"/>
          </a:xfrm>
          <a:prstGeom prst="line">
            <a:avLst/>
          </a:prstGeom>
          <a:noFill/>
          <a:ln w="25400" cap="flat" cmpd="sng" algn="ctr">
            <a:solidFill>
              <a:srgbClr val="A6AFB7"/>
            </a:solidFill>
            <a:prstDash val="solid"/>
            <a:headEnd type="none" w="med" len="med"/>
            <a:tailEnd type="none" w="med" len="med"/>
          </a:ln>
          <a:effectLst>
            <a:outerShdw blurRad="63500" dist="25400" dir="14700000" algn="t" rotWithShape="0">
              <a:srgbClr val="000000">
                <a:alpha val="50000"/>
              </a:srgbClr>
            </a:outerShdw>
          </a:effectLst>
        </p:spPr>
      </p:cxnSp>
    </p:spTree>
    <p:extLst>
      <p:ext uri="{BB962C8B-B14F-4D97-AF65-F5344CB8AC3E}">
        <p14:creationId xmlns:p14="http://schemas.microsoft.com/office/powerpoint/2010/main" val="104807447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ECXML is </a:t>
            </a:r>
            <a:r>
              <a:rPr lang="en-US" u="sng"/>
              <a:t>two different </a:t>
            </a:r>
            <a:r>
              <a:rPr lang="en-US"/>
              <a:t>XML formats…</a:t>
            </a:r>
          </a:p>
        </p:txBody>
      </p:sp>
      <p:sp>
        <p:nvSpPr>
          <p:cNvPr id="3" name="Content Placeholder 2"/>
          <p:cNvSpPr>
            <a:spLocks noGrp="1"/>
          </p:cNvSpPr>
          <p:nvPr>
            <p:ph idx="1"/>
          </p:nvPr>
        </p:nvSpPr>
        <p:spPr>
          <a:xfrm>
            <a:off x="2133600" y="1143000"/>
            <a:ext cx="8077200" cy="1143000"/>
          </a:xfrm>
        </p:spPr>
        <p:txBody>
          <a:bodyPr>
            <a:normAutofit fontScale="25000" lnSpcReduction="20000"/>
          </a:bodyPr>
          <a:lstStyle/>
          <a:p>
            <a:pPr>
              <a:buNone/>
            </a:pPr>
            <a:r>
              <a:rPr lang="en-US" b="1" err="1"/>
              <a:t>ECSchemaXML</a:t>
            </a:r>
            <a:r>
              <a:rPr lang="en-US"/>
              <a:t> for the metadata.</a:t>
            </a:r>
          </a:p>
          <a:p>
            <a:pPr>
              <a:buNone/>
            </a:pPr>
            <a:endParaRPr lang="en-US"/>
          </a:p>
          <a:p>
            <a:pPr>
              <a:buNone/>
            </a:pPr>
            <a:endParaRPr lang="en-US"/>
          </a:p>
          <a:p>
            <a:pPr>
              <a:buNone/>
            </a:pPr>
            <a:endParaRPr lang="en-US"/>
          </a:p>
          <a:p>
            <a:pPr>
              <a:buNone/>
            </a:pPr>
            <a:endParaRPr lang="en-US"/>
          </a:p>
          <a:p>
            <a:pPr>
              <a:buNone/>
            </a:pPr>
            <a:endParaRPr lang="en-US"/>
          </a:p>
          <a:p>
            <a:pPr>
              <a:buNone/>
            </a:pPr>
            <a:r>
              <a:rPr lang="en-US" b="1" err="1"/>
              <a:t>ECInstanceXML</a:t>
            </a:r>
            <a:r>
              <a:rPr lang="en-US"/>
              <a:t> for the data.</a:t>
            </a:r>
          </a:p>
          <a:p>
            <a:endParaRPr lang="en-US"/>
          </a:p>
        </p:txBody>
      </p:sp>
      <p:pic>
        <p:nvPicPr>
          <p:cNvPr id="5123" name="Picture 3"/>
          <p:cNvPicPr>
            <a:picLocks noChangeAspect="1" noChangeArrowheads="1"/>
          </p:cNvPicPr>
          <p:nvPr/>
        </p:nvPicPr>
        <p:blipFill>
          <a:blip r:embed="rId3" cstate="print"/>
          <a:srcRect/>
          <a:stretch>
            <a:fillRect/>
          </a:stretch>
        </p:blipFill>
        <p:spPr bwMode="auto">
          <a:xfrm>
            <a:off x="2209800" y="1676401"/>
            <a:ext cx="7620000" cy="2171455"/>
          </a:xfrm>
          <a:prstGeom prst="rect">
            <a:avLst/>
          </a:prstGeom>
          <a:noFill/>
          <a:ln w="9525">
            <a:solidFill>
              <a:schemeClr val="bg1">
                <a:lumMod val="85000"/>
              </a:schemeClr>
            </a:solidFill>
            <a:miter lim="800000"/>
            <a:headEnd/>
            <a:tailEnd/>
          </a:ln>
          <a:effectLst>
            <a:outerShdw blurRad="50800" dist="38100" dir="2700000" algn="tl" rotWithShape="0">
              <a:prstClr val="black">
                <a:alpha val="40000"/>
              </a:prstClr>
            </a:outerShdw>
          </a:effectLst>
        </p:spPr>
      </p:pic>
      <p:pic>
        <p:nvPicPr>
          <p:cNvPr id="5124" name="Picture 4"/>
          <p:cNvPicPr>
            <a:picLocks noChangeAspect="1" noChangeArrowheads="1"/>
          </p:cNvPicPr>
          <p:nvPr/>
        </p:nvPicPr>
        <p:blipFill>
          <a:blip r:embed="rId4" cstate="print"/>
          <a:srcRect/>
          <a:stretch>
            <a:fillRect/>
          </a:stretch>
        </p:blipFill>
        <p:spPr bwMode="auto">
          <a:xfrm>
            <a:off x="2438400" y="4610100"/>
            <a:ext cx="4663587" cy="1447800"/>
          </a:xfrm>
          <a:prstGeom prst="rect">
            <a:avLst/>
          </a:prstGeom>
          <a:noFill/>
          <a:ln w="9525">
            <a:solidFill>
              <a:schemeClr val="bg1">
                <a:lumMod val="85000"/>
              </a:schemeClr>
            </a:solidFill>
            <a:miter lim="800000"/>
            <a:headEnd/>
            <a:tailEnd/>
          </a:ln>
          <a:effectLst>
            <a:outerShdw blurRad="50800" dist="38100" dir="2700000" algn="tl" rotWithShape="0">
              <a:prstClr val="black">
                <a:alpha val="40000"/>
              </a:prstClr>
            </a:outerShdw>
          </a:effectLst>
        </p:spPr>
      </p:pic>
      <p:sp>
        <p:nvSpPr>
          <p:cNvPr id="7" name="Rounded Rectangle 6"/>
          <p:cNvSpPr/>
          <p:nvPr/>
        </p:nvSpPr>
        <p:spPr bwMode="auto">
          <a:xfrm>
            <a:off x="2362200" y="1828800"/>
            <a:ext cx="2514600" cy="228600"/>
          </a:xfrm>
          <a:prstGeom prst="roundRect">
            <a:avLst/>
          </a:prstGeom>
          <a:solidFill>
            <a:srgbClr val="FFFF00">
              <a:alpha val="50000"/>
            </a:srgbClr>
          </a:solidFill>
          <a:ln w="381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err="1">
              <a:ln>
                <a:noFill/>
              </a:ln>
              <a:solidFill>
                <a:schemeClr val="bg1"/>
              </a:solidFill>
              <a:effectLst/>
              <a:latin typeface="+mn-lt"/>
              <a:ea typeface="MS PGothic"/>
              <a:cs typeface="MS PGothic"/>
            </a:endParaRPr>
          </a:p>
        </p:txBody>
      </p:sp>
      <p:sp>
        <p:nvSpPr>
          <p:cNvPr id="8" name="Rounded Rectangle 7"/>
          <p:cNvSpPr/>
          <p:nvPr/>
        </p:nvSpPr>
        <p:spPr bwMode="auto">
          <a:xfrm>
            <a:off x="2438400" y="2362200"/>
            <a:ext cx="2133600" cy="228600"/>
          </a:xfrm>
          <a:prstGeom prst="roundRect">
            <a:avLst/>
          </a:prstGeom>
          <a:solidFill>
            <a:srgbClr val="FFFF00">
              <a:alpha val="50000"/>
            </a:srgbClr>
          </a:solidFill>
          <a:ln w="381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err="1">
              <a:ln>
                <a:noFill/>
              </a:ln>
              <a:solidFill>
                <a:schemeClr val="bg1"/>
              </a:solidFill>
              <a:effectLst/>
              <a:latin typeface="+mn-lt"/>
              <a:ea typeface="MS PGothic"/>
              <a:cs typeface="MS PGothic"/>
            </a:endParaRPr>
          </a:p>
        </p:txBody>
      </p:sp>
      <p:sp>
        <p:nvSpPr>
          <p:cNvPr id="9" name="Rounded Rectangle 8"/>
          <p:cNvSpPr/>
          <p:nvPr/>
        </p:nvSpPr>
        <p:spPr bwMode="auto">
          <a:xfrm>
            <a:off x="2590800" y="2590800"/>
            <a:ext cx="2971800" cy="152400"/>
          </a:xfrm>
          <a:prstGeom prst="roundRect">
            <a:avLst/>
          </a:prstGeom>
          <a:solidFill>
            <a:srgbClr val="FFFF00">
              <a:alpha val="50000"/>
            </a:srgbClr>
          </a:solidFill>
          <a:ln w="381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err="1">
              <a:ln>
                <a:noFill/>
              </a:ln>
              <a:solidFill>
                <a:schemeClr val="bg1"/>
              </a:solidFill>
              <a:effectLst/>
              <a:latin typeface="+mn-lt"/>
              <a:ea typeface="MS PGothic"/>
              <a:cs typeface="MS PGothic"/>
            </a:endParaRPr>
          </a:p>
        </p:txBody>
      </p:sp>
      <p:sp>
        <p:nvSpPr>
          <p:cNvPr id="10" name="Rounded Rectangle 9"/>
          <p:cNvSpPr/>
          <p:nvPr/>
        </p:nvSpPr>
        <p:spPr bwMode="auto">
          <a:xfrm>
            <a:off x="2590800" y="2895600"/>
            <a:ext cx="3276600" cy="228600"/>
          </a:xfrm>
          <a:prstGeom prst="roundRect">
            <a:avLst/>
          </a:prstGeom>
          <a:solidFill>
            <a:srgbClr val="FFFF00">
              <a:alpha val="50000"/>
            </a:srgbClr>
          </a:solidFill>
          <a:ln w="381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err="1">
              <a:ln>
                <a:noFill/>
              </a:ln>
              <a:solidFill>
                <a:schemeClr val="bg1"/>
              </a:solidFill>
              <a:effectLst/>
              <a:latin typeface="+mn-lt"/>
              <a:ea typeface="MS PGothic"/>
              <a:cs typeface="MS PGothic"/>
            </a:endParaRPr>
          </a:p>
        </p:txBody>
      </p:sp>
      <p:sp>
        <p:nvSpPr>
          <p:cNvPr id="11" name="Rounded Rectangle 10"/>
          <p:cNvSpPr/>
          <p:nvPr/>
        </p:nvSpPr>
        <p:spPr bwMode="auto">
          <a:xfrm>
            <a:off x="2590800" y="3124200"/>
            <a:ext cx="3276600" cy="152400"/>
          </a:xfrm>
          <a:prstGeom prst="roundRect">
            <a:avLst/>
          </a:prstGeom>
          <a:solidFill>
            <a:srgbClr val="FFFF00">
              <a:alpha val="50000"/>
            </a:srgbClr>
          </a:solidFill>
          <a:ln w="381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err="1">
              <a:ln>
                <a:noFill/>
              </a:ln>
              <a:solidFill>
                <a:schemeClr val="bg1"/>
              </a:solidFill>
              <a:effectLst/>
              <a:latin typeface="+mn-lt"/>
              <a:ea typeface="MS PGothic"/>
              <a:cs typeface="MS PGothic"/>
            </a:endParaRPr>
          </a:p>
        </p:txBody>
      </p:sp>
      <p:sp>
        <p:nvSpPr>
          <p:cNvPr id="12" name="Rounded Rectangle 11"/>
          <p:cNvSpPr/>
          <p:nvPr/>
        </p:nvSpPr>
        <p:spPr bwMode="auto">
          <a:xfrm>
            <a:off x="2590800" y="3276600"/>
            <a:ext cx="2971800" cy="228600"/>
          </a:xfrm>
          <a:prstGeom prst="roundRect">
            <a:avLst/>
          </a:prstGeom>
          <a:solidFill>
            <a:srgbClr val="FFFF00">
              <a:alpha val="50000"/>
            </a:srgbClr>
          </a:solidFill>
          <a:ln w="381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err="1">
              <a:ln>
                <a:noFill/>
              </a:ln>
              <a:solidFill>
                <a:schemeClr val="bg1"/>
              </a:solidFill>
              <a:effectLst/>
              <a:latin typeface="+mn-lt"/>
              <a:ea typeface="MS PGothic"/>
              <a:cs typeface="MS PGothic"/>
            </a:endParaRPr>
          </a:p>
        </p:txBody>
      </p:sp>
      <p:sp>
        <p:nvSpPr>
          <p:cNvPr id="13" name="Rounded Rectangular Callout 12"/>
          <p:cNvSpPr/>
          <p:nvPr/>
        </p:nvSpPr>
        <p:spPr bwMode="auto">
          <a:xfrm>
            <a:off x="7372350" y="5410200"/>
            <a:ext cx="3124200" cy="609600"/>
          </a:xfrm>
          <a:prstGeom prst="wedgeRoundRectCallout">
            <a:avLst>
              <a:gd name="adj1" fmla="val -77514"/>
              <a:gd name="adj2" fmla="val -58400"/>
              <a:gd name="adj3" fmla="val 16667"/>
            </a:avLst>
          </a:prstGeom>
          <a:solidFill>
            <a:srgbClr val="FFC000"/>
          </a:soli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0" tIns="45720" rIns="0" bIns="45720" numCol="1" rtlCol="0" anchor="ctr" anchorCtr="0" compatLnSpc="1">
            <a:prstTxWarp prst="textNoShape">
              <a:avLst/>
            </a:prstTxWarp>
          </a:bodyPr>
          <a:lstStyle/>
          <a:p>
            <a:pPr eaLnBrk="0" fontAlgn="base" hangingPunct="0">
              <a:spcBef>
                <a:spcPct val="0"/>
              </a:spcBef>
              <a:spcAft>
                <a:spcPct val="0"/>
              </a:spcAft>
            </a:pPr>
            <a:r>
              <a:rPr kumimoji="0" lang="en-US" sz="1100" b="1" i="0" u="none" strike="noStrike" cap="none" normalizeH="0" baseline="0" err="1">
                <a:ln>
                  <a:noFill/>
                </a:ln>
                <a:solidFill>
                  <a:srgbClr val="002060"/>
                </a:solidFill>
                <a:effectLst/>
                <a:ea typeface="MS PGothic"/>
                <a:cs typeface="MS PGothic"/>
              </a:rPr>
              <a:t>ECInstanceXml</a:t>
            </a:r>
            <a:r>
              <a:rPr kumimoji="0" lang="en-US" sz="1100" b="1" i="0" u="none" strike="noStrike" cap="none" normalizeH="0">
                <a:ln>
                  <a:noFill/>
                </a:ln>
                <a:solidFill>
                  <a:srgbClr val="002060"/>
                </a:solidFill>
                <a:effectLst/>
                <a:ea typeface="MS PGothic"/>
                <a:cs typeface="MS PGothic"/>
              </a:rPr>
              <a:t> contains no metadata… </a:t>
            </a:r>
            <a:r>
              <a:rPr lang="en-US" sz="1100" b="1">
                <a:solidFill>
                  <a:srgbClr val="002060"/>
                </a:solidFill>
                <a:ea typeface="MS PGothic"/>
                <a:cs typeface="MS PGothic"/>
              </a:rPr>
              <a:t>just a </a:t>
            </a:r>
            <a:r>
              <a:rPr kumimoji="0" lang="en-US" sz="1100" b="1" i="0" u="none" strike="noStrike" cap="none" normalizeH="0">
                <a:ln>
                  <a:noFill/>
                </a:ln>
                <a:solidFill>
                  <a:srgbClr val="002060"/>
                </a:solidFill>
                <a:effectLst/>
                <a:ea typeface="MS PGothic"/>
                <a:cs typeface="MS PGothic"/>
              </a:rPr>
              <a:t>name for looking the extensible </a:t>
            </a:r>
            <a:r>
              <a:rPr kumimoji="0" lang="en-US" sz="1100" b="1" i="0" u="none" strike="noStrike" cap="none" normalizeH="0" err="1">
                <a:ln>
                  <a:noFill/>
                </a:ln>
                <a:solidFill>
                  <a:srgbClr val="002060"/>
                </a:solidFill>
                <a:effectLst/>
                <a:ea typeface="MS PGothic"/>
                <a:cs typeface="MS PGothic"/>
              </a:rPr>
              <a:t>metadaupta</a:t>
            </a:r>
            <a:r>
              <a:rPr kumimoji="0" lang="en-US" sz="1100" b="1" i="0" u="none" strike="noStrike" cap="none" normalizeH="0">
                <a:ln>
                  <a:noFill/>
                </a:ln>
                <a:solidFill>
                  <a:srgbClr val="002060"/>
                </a:solidFill>
                <a:effectLst/>
                <a:ea typeface="MS PGothic"/>
                <a:cs typeface="MS PGothic"/>
              </a:rPr>
              <a:t>.</a:t>
            </a:r>
            <a:endParaRPr kumimoji="0" lang="en-US" sz="1100" b="1" i="0" u="none" strike="noStrike" cap="none" normalizeH="0" baseline="0">
              <a:ln>
                <a:noFill/>
              </a:ln>
              <a:solidFill>
                <a:srgbClr val="002060"/>
              </a:solidFill>
              <a:effectLst/>
              <a:ea typeface="MS PGothic"/>
              <a:cs typeface="MS PGothic"/>
            </a:endParaRPr>
          </a:p>
        </p:txBody>
      </p:sp>
      <p:cxnSp>
        <p:nvCxnSpPr>
          <p:cNvPr id="14" name="Straight Connector 13">
            <a:extLst>
              <a:ext uri="{FF2B5EF4-FFF2-40B4-BE49-F238E27FC236}">
                <a16:creationId xmlns:a16="http://schemas.microsoft.com/office/drawing/2014/main" id="{A1A3A9E0-9762-4A8D-9C01-7BF884484CCD}"/>
              </a:ext>
            </a:extLst>
          </p:cNvPr>
          <p:cNvCxnSpPr>
            <a:cxnSpLocks/>
          </p:cNvCxnSpPr>
          <p:nvPr/>
        </p:nvCxnSpPr>
        <p:spPr bwMode="auto">
          <a:xfrm>
            <a:off x="516784" y="1087821"/>
            <a:ext cx="10803493" cy="0"/>
          </a:xfrm>
          <a:prstGeom prst="line">
            <a:avLst/>
          </a:prstGeom>
          <a:noFill/>
          <a:ln w="25400" cap="flat" cmpd="sng" algn="ctr">
            <a:solidFill>
              <a:srgbClr val="A6AFB7"/>
            </a:solidFill>
            <a:prstDash val="solid"/>
            <a:headEnd type="none" w="med" len="med"/>
            <a:tailEnd type="none" w="med" len="med"/>
          </a:ln>
          <a:effectLst>
            <a:outerShdw blurRad="63500" dist="25400" dir="14700000" algn="t" rotWithShape="0">
              <a:srgbClr val="000000">
                <a:alpha val="50000"/>
              </a:srgbClr>
            </a:outerShdw>
          </a:effectLst>
        </p:spPr>
      </p:cxnSp>
    </p:spTree>
    <p:extLst>
      <p:ext uri="{BB962C8B-B14F-4D97-AF65-F5344CB8AC3E}">
        <p14:creationId xmlns:p14="http://schemas.microsoft.com/office/powerpoint/2010/main" val="375141336"/>
      </p:ext>
    </p:extLst>
  </p:cSld>
  <p:clrMapOvr>
    <a:masterClrMapping/>
  </p:clrMapOvr>
  <p:transition>
    <p:fade/>
  </p:transition>
</p:sld>
</file>

<file path=ppt/theme/theme1.xml><?xml version="1.0" encoding="utf-8"?>
<a:theme xmlns:a="http://schemas.openxmlformats.org/drawingml/2006/main" name="Body Slides Master">
  <a:themeElements>
    <a:clrScheme name="Bentley Palette">
      <a:dk1>
        <a:srgbClr val="002A44"/>
      </a:dk1>
      <a:lt1>
        <a:srgbClr val="FFFFFF"/>
      </a:lt1>
      <a:dk2>
        <a:srgbClr val="000000"/>
      </a:dk2>
      <a:lt2>
        <a:srgbClr val="FFFFFF"/>
      </a:lt2>
      <a:accent1>
        <a:srgbClr val="55A51C"/>
      </a:accent1>
      <a:accent2>
        <a:srgbClr val="A6AFB7"/>
      </a:accent2>
      <a:accent3>
        <a:srgbClr val="038ADB"/>
      </a:accent3>
      <a:accent4>
        <a:srgbClr val="004E7E"/>
      </a:accent4>
      <a:accent5>
        <a:srgbClr val="7ABF6F"/>
      </a:accent5>
      <a:accent6>
        <a:srgbClr val="BFC5CB"/>
      </a:accent6>
      <a:hlink>
        <a:srgbClr val="038ADB"/>
      </a:hlink>
      <a:folHlink>
        <a:srgbClr val="AE81C9"/>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CompletionStatus xmlns="aee7725c-c0ef-4e16-aa67-f87c24cf664f">Draft WIP</CompletionStatu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9D4BB9B0391E84594388CE59C5A886D" ma:contentTypeVersion="9" ma:contentTypeDescription="Create a new document." ma:contentTypeScope="" ma:versionID="ebdbfdb797603fe0df6025b0adc0e177">
  <xsd:schema xmlns:xsd="http://www.w3.org/2001/XMLSchema" xmlns:xs="http://www.w3.org/2001/XMLSchema" xmlns:p="http://schemas.microsoft.com/office/2006/metadata/properties" xmlns:ns2="aee7725c-c0ef-4e16-aa67-f87c24cf664f" targetNamespace="http://schemas.microsoft.com/office/2006/metadata/properties" ma:root="true" ma:fieldsID="69afcca97c813a0e47ef25b5965b2933" ns2:_="">
    <xsd:import namespace="aee7725c-c0ef-4e16-aa67-f87c24cf664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GenerationTime" minOccurs="0"/>
                <xsd:element ref="ns2:MediaServiceEventHashCode" minOccurs="0"/>
                <xsd:element ref="ns2:CompletionStatu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ee7725c-c0ef-4e16-aa67-f87c24cf664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CompletionStatus" ma:index="15" nillable="true" ma:displayName="Completion Status" ma:default="Draft WIP" ma:format="Dropdown" ma:internalName="CompletionStatus">
      <xsd:simpleType>
        <xsd:restriction base="dms:Choice">
          <xsd:enumeration value="Draft WIP"/>
          <xsd:enumeration value="Draft Submitted for Review"/>
          <xsd:enumeration value="Bob's Review in Progress"/>
          <xsd:enumeration value="Approved for Recording"/>
        </xsd:restriction>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B75BDE4-391A-4BE1-AEB8-FED4F9EA02D6}">
  <ds:schemaRefs>
    <ds:schemaRef ds:uri="http://schemas.microsoft.com/sharepoint/v3/contenttype/forms"/>
  </ds:schemaRefs>
</ds:datastoreItem>
</file>

<file path=customXml/itemProps2.xml><?xml version="1.0" encoding="utf-8"?>
<ds:datastoreItem xmlns:ds="http://schemas.openxmlformats.org/officeDocument/2006/customXml" ds:itemID="{16586FF4-C47D-4C28-9F73-809F6326ECBF}">
  <ds:schemaRefs>
    <ds:schemaRef ds:uri="aee7725c-c0ef-4e16-aa67-f87c24cf664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EC5CB121-5C58-4EFC-9096-D32C4D5AF01D}">
  <ds:schemaRefs>
    <ds:schemaRef ds:uri="aee7725c-c0ef-4e16-aa67-f87c24cf664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25</Slides>
  <Notes>25</Notes>
  <HiddenSlides>0</HiddenSlide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Body Slides Master</vt:lpstr>
      <vt:lpstr>Understanding ECFramework…</vt:lpstr>
      <vt:lpstr>Mangesh Shelar</vt:lpstr>
      <vt:lpstr>Why do we must know EC?</vt:lpstr>
      <vt:lpstr>ECFramework 2.0 Overview</vt:lpstr>
      <vt:lpstr>EC Core Concepts</vt:lpstr>
      <vt:lpstr>There is no such thing as an “ECObject”</vt:lpstr>
      <vt:lpstr>Data Abstractions</vt:lpstr>
      <vt:lpstr>Metadata abstractions</vt:lpstr>
      <vt:lpstr>ECXML is two different XML formats…</vt:lpstr>
      <vt:lpstr>ECCustomAttributes</vt:lpstr>
      <vt:lpstr>Extensible metadata in .NET</vt:lpstr>
      <vt:lpstr>ECCustomAttributes extend Metadata in ECObjects </vt:lpstr>
      <vt:lpstr>ECCustomAttributes in ECSchemaXML</vt:lpstr>
      <vt:lpstr>Examples of ECCustomAttributes</vt:lpstr>
      <vt:lpstr>ECRelationshipClass</vt:lpstr>
      <vt:lpstr>Cardinality</vt:lpstr>
      <vt:lpstr>ECRelationships</vt:lpstr>
      <vt:lpstr>ECRelationshipInstances</vt:lpstr>
      <vt:lpstr>ECObjects Implementations</vt:lpstr>
      <vt:lpstr>ECObjects in DGN</vt:lpstr>
      <vt:lpstr>ECQuery</vt:lpstr>
      <vt:lpstr>EC Expressions</vt:lpstr>
      <vt:lpstr>Further readings</vt:lpstr>
      <vt:lpstr>For more information</vt:lpstr>
      <vt:lpstr>Connect with Bentley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EC…</dc:title>
  <dc:creator>Mangesh Shelar</dc:creator>
  <cp:revision>1</cp:revision>
  <dcterms:created xsi:type="dcterms:W3CDTF">2020-02-04T03:50:30Z</dcterms:created>
  <dcterms:modified xsi:type="dcterms:W3CDTF">2020-07-01T11:09:09Z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0x01010099D4BB9B0391E84594388CE59C5A886D</vt:lpwstr>
  </property>
</Properties>
</file>