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9" r:id="rId4"/>
    <p:sldId id="290" r:id="rId5"/>
    <p:sldId id="273" r:id="rId6"/>
    <p:sldId id="291" r:id="rId7"/>
    <p:sldId id="293" r:id="rId8"/>
    <p:sldId id="294" r:id="rId9"/>
    <p:sldId id="295" r:id="rId10"/>
    <p:sldId id="296" r:id="rId11"/>
    <p:sldId id="297" r:id="rId12"/>
    <p:sldId id="275" r:id="rId13"/>
    <p:sldId id="272" r:id="rId14"/>
    <p:sldId id="278" r:id="rId15"/>
    <p:sldId id="281" r:id="rId16"/>
    <p:sldId id="280" r:id="rId17"/>
    <p:sldId id="279" r:id="rId18"/>
    <p:sldId id="277" r:id="rId19"/>
    <p:sldId id="285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32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6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1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77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5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7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1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9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8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E73F-7595-4B6C-AD98-F4BC438EC655}" type="datetimeFigureOut">
              <a:rPr lang="pl-PL" smtClean="0"/>
              <a:t>22.03.2019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8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31.png"/><Relationship Id="rId5" Type="http://schemas.openxmlformats.org/officeDocument/2006/relationships/image" Target="../media/image50.png"/><Relationship Id="rId10" Type="http://schemas.openxmlformats.org/officeDocument/2006/relationships/image" Target="../media/image29.png"/><Relationship Id="rId4" Type="http://schemas.openxmlformats.org/officeDocument/2006/relationships/image" Target="../media/image120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11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4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50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6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70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80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Krótkie wprowadzenie do metody FDTD (cz. 2(2D))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0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0999944-F973-46B3-9A03-677992E76B09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784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784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09736" y="1933356"/>
                <a:ext cx="5886264" cy="40099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0433AA3-1D39-4448-B86B-E15B20A30402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6" y="1933356"/>
                <a:ext cx="5886264" cy="400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3389127" y="2478906"/>
                <a:ext cx="13083990" cy="2614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9127" y="2478906"/>
                <a:ext cx="13083990" cy="2614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8994596" y="1611960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96" y="1611960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8831898" y="3081452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98" y="3081452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9977899" y="5104167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347774" y="122457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52626" y="341473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6" y="341473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8994595" y="456919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95" y="456919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9928594" y="2089719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co dla siatek skomplikowanych?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2774" cy="4189974"/>
          </a:xfrm>
        </p:spPr>
      </p:pic>
      <p:sp>
        <p:nvSpPr>
          <p:cNvPr id="5" name="pole tekstowe 4"/>
          <p:cNvSpPr txBox="1"/>
          <p:nvPr/>
        </p:nvSpPr>
        <p:spPr>
          <a:xfrm>
            <a:off x="1196788" y="6320118"/>
            <a:ext cx="803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źr</a:t>
            </a:r>
            <a:r>
              <a:rPr lang="pl-PL" dirty="0" smtClean="0"/>
              <a:t>: Allen </a:t>
            </a:r>
            <a:r>
              <a:rPr lang="pl-PL" dirty="0" err="1" smtClean="0"/>
              <a:t>Taflove</a:t>
            </a:r>
            <a:r>
              <a:rPr lang="pl-PL" dirty="0" smtClean="0"/>
              <a:t>, Susan C. </a:t>
            </a:r>
            <a:r>
              <a:rPr lang="pl-PL" dirty="0" err="1" smtClean="0"/>
              <a:t>Hagness</a:t>
            </a:r>
            <a:r>
              <a:rPr lang="pl-PL" dirty="0" smtClean="0"/>
              <a:t>, </a:t>
            </a:r>
            <a:r>
              <a:rPr lang="pl-PL" i="1" dirty="0" err="1" smtClean="0"/>
              <a:t>Computational</a:t>
            </a:r>
            <a:r>
              <a:rPr lang="pl-PL" i="1" dirty="0" smtClean="0"/>
              <a:t> </a:t>
            </a:r>
            <a:r>
              <a:rPr lang="pl-PL" i="1" dirty="0" err="1" smtClean="0"/>
              <a:t>electrodynamics</a:t>
            </a:r>
            <a:r>
              <a:rPr lang="pl-PL" i="1" dirty="0" smtClean="0"/>
              <a:t> – FDTD </a:t>
            </a:r>
            <a:r>
              <a:rPr lang="pl-PL" i="1" dirty="0" err="1" smtClean="0"/>
              <a:t>method</a:t>
            </a:r>
            <a:r>
              <a:rPr lang="pl-PL" i="1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99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pl-PL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/>
              </a:p>
              <a:p>
                <a:endParaRPr lang="pl-PL" b="1" dirty="0" smtClean="0"/>
              </a:p>
              <a:p>
                <a:endParaRPr lang="pl-PL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𝒅𝒍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</m:oMath>
                </a14:m>
                <a:endParaRPr lang="pl-PL" sz="24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pl-PL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𝒅𝒍</m:t>
                        </m:r>
                      </m:e>
                    </m:nary>
                  </m:oMath>
                </a14:m>
                <a:endParaRPr lang="pl-PL" sz="2400" b="1" dirty="0"/>
              </a:p>
              <a:p>
                <a:endParaRPr lang="pl-PL" b="1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6" name="Strzałka w górę i w dół 5"/>
          <p:cNvSpPr/>
          <p:nvPr/>
        </p:nvSpPr>
        <p:spPr>
          <a:xfrm>
            <a:off x="2247322" y="3317967"/>
            <a:ext cx="363071" cy="8371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02859" y="4356367"/>
                <a:ext cx="7153835" cy="14658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33B69AD-C281-4CFB-9762-94B7A7BD1B10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859" y="4356367"/>
                <a:ext cx="7153835" cy="1465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12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</m:e>
                      </m:nary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12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44429" y="3005469"/>
                <a:ext cx="3384571" cy="1415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B48D1D1-5E82-48DF-AC70-D0AF257C446C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" y="3005469"/>
                <a:ext cx="3384571" cy="14155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423779" y="3273084"/>
                <a:ext cx="2862130" cy="68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pl-PL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9" y="3273084"/>
                <a:ext cx="2862130" cy="6830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8322CB7-7AEC-4B24-AA97-B1AAE1377956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1" y="4303059"/>
                <a:ext cx="12674601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495039C-D9AF-4115-89B1-219071BAE85F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303059"/>
                <a:ext cx="12674601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507999" y="4303059"/>
                <a:ext cx="11176001" cy="2074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726D490-43C7-4177-9286-D214E3337AFE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9" y="4303059"/>
                <a:ext cx="11176001" cy="2074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261042" cy="1655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261042" cy="1655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A55F314-B3CF-450B-AFDE-98CF59C8A865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 – ograniczenie do 2D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ostokąt 5"/>
          <p:cNvSpPr/>
          <p:nvPr/>
        </p:nvSpPr>
        <p:spPr>
          <a:xfrm>
            <a:off x="591671" y="1344706"/>
            <a:ext cx="10593004" cy="2716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205046" y="1506022"/>
                <a:ext cx="9893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Zakładamy niezmienniczość ze względu na translację wzdłuż osi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l-PL" dirty="0" smtClean="0"/>
                  <a:t>  (pole EM nie zmienia się w kierunku z)</a:t>
                </a:r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6" y="1506022"/>
                <a:ext cx="9893478" cy="369332"/>
              </a:xfrm>
              <a:prstGeom prst="rect">
                <a:avLst/>
              </a:prstGeom>
              <a:blipFill>
                <a:blip r:embed="rId4"/>
                <a:stretch>
                  <a:fillRect l="-555" t="-8197" r="-308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Łącznik prosty 13"/>
          <p:cNvCxnSpPr/>
          <p:nvPr/>
        </p:nvCxnSpPr>
        <p:spPr>
          <a:xfrm>
            <a:off x="3294529" y="422078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3294529" y="4961965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7863072" y="426353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7917244" y="5011376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 – ograniczenie do 2D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ostokąt 5"/>
          <p:cNvSpPr/>
          <p:nvPr/>
        </p:nvSpPr>
        <p:spPr>
          <a:xfrm>
            <a:off x="591671" y="1344706"/>
            <a:ext cx="10593004" cy="2716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205046" y="1506022"/>
                <a:ext cx="952998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Zakładamy niezmienniczość ze względu na translację wzdłuż osi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r>
                  <a:rPr lang="pl-PL" dirty="0" smtClean="0"/>
                  <a:t>Odpowiednie grupowania daje dwa układy równań całkowicie </a:t>
                </a:r>
                <a:r>
                  <a:rPr lang="pl-PL" b="1" dirty="0" smtClean="0"/>
                  <a:t>niezależne </a:t>
                </a:r>
                <a:r>
                  <a:rPr lang="pl-PL" dirty="0" smtClean="0"/>
                  <a:t>i opisujące różne zjawiska.</a:t>
                </a:r>
              </a:p>
              <a:p>
                <a:r>
                  <a:rPr lang="pl-PL" dirty="0" smtClean="0"/>
                  <a:t>Na przykład weźmy mały fragment powierzchni Ziemi:  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 smtClean="0"/>
                  <a:t>założymy niezmienne pole EM wraz z wysokością nad powierzchnią Ziemi 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/>
                  <a:t>u</a:t>
                </a:r>
                <a:r>
                  <a:rPr lang="pl-PL" dirty="0" smtClean="0"/>
                  <a:t>żywamy jednego z układów równań – niebieskiego lub zielonego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/>
                  <a:t>j</a:t>
                </a:r>
                <a:r>
                  <a:rPr lang="pl-PL" dirty="0" smtClean="0"/>
                  <a:t>eśli założymy prąd płynący wzdłuż osi z to używamy zielonego</a:t>
                </a:r>
              </a:p>
              <a:p>
                <a:pPr marL="285750" indent="-285750">
                  <a:buFontTx/>
                  <a:buChar char="-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6" y="1506022"/>
                <a:ext cx="9529981" cy="2308324"/>
              </a:xfrm>
              <a:prstGeom prst="rect">
                <a:avLst/>
              </a:prstGeom>
              <a:blipFill>
                <a:blip r:embed="rId4"/>
                <a:stretch>
                  <a:fillRect l="-576" t="-13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Łącznik prosty 13"/>
          <p:cNvCxnSpPr/>
          <p:nvPr/>
        </p:nvCxnSpPr>
        <p:spPr>
          <a:xfrm>
            <a:off x="3294529" y="422078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3294529" y="4961965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7863072" y="426353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7917244" y="5011376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815788" y="4125828"/>
            <a:ext cx="5049973" cy="16267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6204857" y="5779921"/>
            <a:ext cx="3490472" cy="771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096000" y="4263537"/>
            <a:ext cx="3599329" cy="14513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751435" y="5817370"/>
            <a:ext cx="5114326" cy="8487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odobny obra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53" y="2622737"/>
            <a:ext cx="2095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1DB7CBA-19E7-432F-8A07-AF09083AFA24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3029804"/>
            <a:ext cx="2647526" cy="102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8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37E2133-F435-401E-B850-D82F8580F94E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3029804"/>
            <a:ext cx="2647526" cy="102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CC3CA9F-79A6-460A-A7D2-B592D624B68C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71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714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A570584-1C12-48F5-8E87-E37DD9B5D25A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67EF5FD-9424-4037-A1E2-8BD6A566EE29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42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424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213</Words>
  <Application>Microsoft Office PowerPoint</Application>
  <PresentationFormat>Panoramiczny</PresentationFormat>
  <Paragraphs>164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Motyw pakietu Office</vt:lpstr>
      <vt:lpstr>Krótkie wprowadzenie do metody FDTD (cz. 2(2D))</vt:lpstr>
      <vt:lpstr>Równania Maxwella</vt:lpstr>
      <vt:lpstr>Równania Maxwella – ograniczenie do 2D</vt:lpstr>
      <vt:lpstr>Równania Maxwella – ograniczenie do 2D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 co dla siatek skomplikowanych?</vt:lpstr>
      <vt:lpstr>Równania Maxwella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Windows User</dc:creator>
  <cp:lastModifiedBy>Windows User</cp:lastModifiedBy>
  <cp:revision>81</cp:revision>
  <dcterms:created xsi:type="dcterms:W3CDTF">2019-02-21T12:07:32Z</dcterms:created>
  <dcterms:modified xsi:type="dcterms:W3CDTF">2019-03-22T02:10:25Z</dcterms:modified>
</cp:coreProperties>
</file>