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9" r:id="rId4"/>
    <p:sldId id="290" r:id="rId5"/>
    <p:sldId id="273" r:id="rId6"/>
    <p:sldId id="291" r:id="rId7"/>
    <p:sldId id="293" r:id="rId8"/>
    <p:sldId id="294" r:id="rId9"/>
    <p:sldId id="295" r:id="rId10"/>
    <p:sldId id="296" r:id="rId11"/>
    <p:sldId id="297" r:id="rId12"/>
    <p:sldId id="275" r:id="rId13"/>
    <p:sldId id="272" r:id="rId14"/>
    <p:sldId id="278" r:id="rId15"/>
    <p:sldId id="281" r:id="rId16"/>
    <p:sldId id="280" r:id="rId17"/>
    <p:sldId id="279" r:id="rId18"/>
    <p:sldId id="277" r:id="rId19"/>
    <p:sldId id="285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6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32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66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11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77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5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74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1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9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84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E73F-7595-4B6C-AD98-F4BC438EC655}" type="datetimeFigureOut">
              <a:rPr lang="pl-PL" smtClean="0"/>
              <a:t>16.03.2019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F7E4-BA96-421F-A72D-607A4E089D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7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11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20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11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30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4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50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6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70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80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Krótkie wprowadzenie do metody FDTD (cz. 2(2D))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70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8E947DB-0486-4CFF-A410-3A0D69FE1F0B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784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784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209736" y="1933356"/>
                <a:ext cx="5886264" cy="40099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553A58C-93D8-40AC-952E-542621C2569A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6" y="1933356"/>
                <a:ext cx="5886264" cy="400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-3389127" y="2478906"/>
                <a:ext cx="13083990" cy="2614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9127" y="2478906"/>
                <a:ext cx="13083990" cy="2614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rostokąt 6"/>
              <p:cNvSpPr/>
              <p:nvPr/>
            </p:nvSpPr>
            <p:spPr>
              <a:xfrm>
                <a:off x="8994596" y="1611960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96" y="1611960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rostokąt 10"/>
              <p:cNvSpPr/>
              <p:nvPr/>
            </p:nvSpPr>
            <p:spPr>
              <a:xfrm>
                <a:off x="8831898" y="3081452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+1/2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98" y="3081452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9977899" y="5104167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347774" y="122457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/>
              <p:cNvSpPr txBox="1"/>
              <p:nvPr/>
            </p:nvSpPr>
            <p:spPr>
              <a:xfrm>
                <a:off x="552626" y="341473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6" y="341473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rostokąt 16"/>
              <p:cNvSpPr/>
              <p:nvPr/>
            </p:nvSpPr>
            <p:spPr>
              <a:xfrm>
                <a:off x="8994595" y="456919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+1/2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95" y="456919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9928594" y="2089719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co dla siatek skomplikowanych?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2774" cy="4189974"/>
          </a:xfrm>
        </p:spPr>
      </p:pic>
      <p:sp>
        <p:nvSpPr>
          <p:cNvPr id="5" name="pole tekstowe 4"/>
          <p:cNvSpPr txBox="1"/>
          <p:nvPr/>
        </p:nvSpPr>
        <p:spPr>
          <a:xfrm>
            <a:off x="1196788" y="6320118"/>
            <a:ext cx="803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źr</a:t>
            </a:r>
            <a:r>
              <a:rPr lang="pl-PL" dirty="0" smtClean="0"/>
              <a:t>: Allen </a:t>
            </a:r>
            <a:r>
              <a:rPr lang="pl-PL" dirty="0" err="1" smtClean="0"/>
              <a:t>Taflove</a:t>
            </a:r>
            <a:r>
              <a:rPr lang="pl-PL" dirty="0" smtClean="0"/>
              <a:t>, Susan C. </a:t>
            </a:r>
            <a:r>
              <a:rPr lang="pl-PL" dirty="0" err="1" smtClean="0"/>
              <a:t>Hagness</a:t>
            </a:r>
            <a:r>
              <a:rPr lang="pl-PL" dirty="0" smtClean="0"/>
              <a:t>, </a:t>
            </a:r>
            <a:r>
              <a:rPr lang="pl-PL" i="1" dirty="0" err="1" smtClean="0"/>
              <a:t>Computational</a:t>
            </a:r>
            <a:r>
              <a:rPr lang="pl-PL" i="1" dirty="0" smtClean="0"/>
              <a:t> </a:t>
            </a:r>
            <a:r>
              <a:rPr lang="pl-PL" i="1" dirty="0" err="1" smtClean="0"/>
              <a:t>electrodynamics</a:t>
            </a:r>
            <a:r>
              <a:rPr lang="pl-PL" i="1" dirty="0" smtClean="0"/>
              <a:t> – FDTD </a:t>
            </a:r>
            <a:r>
              <a:rPr lang="pl-PL" i="1" dirty="0" err="1" smtClean="0"/>
              <a:t>method</a:t>
            </a:r>
            <a:r>
              <a:rPr lang="pl-PL" i="1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99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pl-PL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/>
              </a:p>
              <a:p>
                <a:endParaRPr lang="pl-PL" b="1" dirty="0" smtClean="0"/>
              </a:p>
              <a:p>
                <a:endParaRPr lang="pl-PL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𝒅𝒍</m:t>
                        </m:r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</m:oMath>
                </a14:m>
                <a:endParaRPr lang="pl-PL" sz="2400" b="1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pl-PL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𝒅𝒍</m:t>
                        </m:r>
                      </m:e>
                    </m:nary>
                  </m:oMath>
                </a14:m>
                <a:endParaRPr lang="pl-PL" sz="2400" b="1" dirty="0"/>
              </a:p>
              <a:p>
                <a:endParaRPr lang="pl-PL" b="1" dirty="0" smtClean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6" name="Strzałka w górę i w dół 5"/>
          <p:cNvSpPr/>
          <p:nvPr/>
        </p:nvSpPr>
        <p:spPr>
          <a:xfrm>
            <a:off x="2247322" y="3317967"/>
            <a:ext cx="363071" cy="8371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7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-271183" y="4303059"/>
                <a:ext cx="132610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6B04AA6-1A10-4254-BBD2-79F2036654F3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303059"/>
                <a:ext cx="132610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812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</m:e>
                      </m:nary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812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-271183" y="4303059"/>
                <a:ext cx="132610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C2B1A3D-F82F-43DA-8A7D-60433625F557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303059"/>
                <a:ext cx="132610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pl-PL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𝑦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-1" y="4303059"/>
                <a:ext cx="12674601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F210B9C-49DF-42CC-93C5-16282EEBCF98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303059"/>
                <a:ext cx="12674601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pl-PL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507999" y="4303059"/>
                <a:ext cx="11176001" cy="20743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5C4E583-1562-475A-88D2-A3A94EB70317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9" y="4303059"/>
                <a:ext cx="11176001" cy="20743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261042" cy="1655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261042" cy="1655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1CCCB34-48C5-4F92-AD8B-6A02D297C673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trzałka kolista 14"/>
          <p:cNvSpPr/>
          <p:nvPr/>
        </p:nvSpPr>
        <p:spPr>
          <a:xfrm rot="15831240" flipH="1">
            <a:off x="5196407" y="1048817"/>
            <a:ext cx="2148809" cy="214911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770678"/>
              <a:gd name="adj5" fmla="val 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4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pl-PL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4" name="Strzałka w dół 3"/>
          <p:cNvSpPr/>
          <p:nvPr/>
        </p:nvSpPr>
        <p:spPr>
          <a:xfrm rot="18181252">
            <a:off x="4525594" y="3119441"/>
            <a:ext cx="351403" cy="72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 – ograniczenie do 2D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pl-PL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4" name="Strzałka w dół 3"/>
          <p:cNvSpPr/>
          <p:nvPr/>
        </p:nvSpPr>
        <p:spPr>
          <a:xfrm rot="18181252">
            <a:off x="4525594" y="3119441"/>
            <a:ext cx="351403" cy="72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rostokąt 5"/>
          <p:cNvSpPr/>
          <p:nvPr/>
        </p:nvSpPr>
        <p:spPr>
          <a:xfrm>
            <a:off x="591671" y="1344706"/>
            <a:ext cx="10593004" cy="2716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1205046" y="1506022"/>
                <a:ext cx="9893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Zakładamy niezmienniczość ze względu na translację wzdłuż osi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l-PL" dirty="0" smtClean="0"/>
                  <a:t>  (pole EM nie zmienia się w kierunku z)</a:t>
                </a:r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6" y="1506022"/>
                <a:ext cx="9893478" cy="369332"/>
              </a:xfrm>
              <a:prstGeom prst="rect">
                <a:avLst/>
              </a:prstGeom>
              <a:blipFill>
                <a:blip r:embed="rId4"/>
                <a:stretch>
                  <a:fillRect l="-555" t="-8197" r="-308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Łącznik prosty 13"/>
          <p:cNvCxnSpPr/>
          <p:nvPr/>
        </p:nvCxnSpPr>
        <p:spPr>
          <a:xfrm>
            <a:off x="3294529" y="422078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3294529" y="4961965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7863072" y="426353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7917244" y="5011376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Równania Maxwella – ograniczenie do 2D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pl-PL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pl-PL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8144435" cy="47903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ze strzałką 4"/>
          <p:cNvCxnSpPr/>
          <p:nvPr/>
        </p:nvCxnSpPr>
        <p:spPr>
          <a:xfrm flipH="1" flipV="1">
            <a:off x="6204857" y="2769326"/>
            <a:ext cx="326573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H="1" flipV="1">
            <a:off x="7419703" y="2468880"/>
            <a:ext cx="457200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204857" y="3452904"/>
            <a:ext cx="15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 prądu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59783" y="276932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Mikroskopowe prawo Ohma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191794" y="5195313"/>
            <a:ext cx="9365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 smtClean="0"/>
          </a:p>
          <a:p>
            <a:r>
              <a:rPr lang="pl-PL" sz="2800" b="1" dirty="0"/>
              <a:t> </a:t>
            </a:r>
          </a:p>
          <a:p>
            <a:r>
              <a:rPr lang="pl-PL" sz="2400" b="1" dirty="0"/>
              <a:t> </a:t>
            </a:r>
            <a:endParaRPr lang="pl-PL" sz="2300" b="1" dirty="0"/>
          </a:p>
        </p:txBody>
      </p:sp>
      <p:sp>
        <p:nvSpPr>
          <p:cNvPr id="4" name="Strzałka w dół 3"/>
          <p:cNvSpPr/>
          <p:nvPr/>
        </p:nvSpPr>
        <p:spPr>
          <a:xfrm rot="18181252">
            <a:off x="4525594" y="3119441"/>
            <a:ext cx="351403" cy="72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l-PL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l-P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l-P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l-P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l-P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pl-PL" sz="280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7" y="3849605"/>
                <a:ext cx="4979818" cy="335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rostokąt 5"/>
          <p:cNvSpPr/>
          <p:nvPr/>
        </p:nvSpPr>
        <p:spPr>
          <a:xfrm>
            <a:off x="591671" y="1344706"/>
            <a:ext cx="10593004" cy="2716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1205046" y="1506022"/>
                <a:ext cx="952998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Zakładamy niezmienniczość ze względu na translację wzdłuż osi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pl-PL" dirty="0" smtClean="0"/>
              </a:p>
              <a:p>
                <a:endParaRPr lang="pl-PL" dirty="0"/>
              </a:p>
              <a:p>
                <a:r>
                  <a:rPr lang="pl-PL" dirty="0" smtClean="0"/>
                  <a:t>Odpowiednie grupowania daje dwa układy równań całkowicie </a:t>
                </a:r>
                <a:r>
                  <a:rPr lang="pl-PL" b="1" dirty="0" smtClean="0"/>
                  <a:t>niezależne </a:t>
                </a:r>
                <a:r>
                  <a:rPr lang="pl-PL" dirty="0" smtClean="0"/>
                  <a:t>i opisujące różne zjawiska.</a:t>
                </a:r>
              </a:p>
              <a:p>
                <a:r>
                  <a:rPr lang="pl-PL" dirty="0" smtClean="0"/>
                  <a:t>Na przykład weźmy mały fragment powierzchni Ziemi:  </a:t>
                </a:r>
              </a:p>
              <a:p>
                <a:pPr marL="285750" indent="-285750">
                  <a:buFontTx/>
                  <a:buChar char="-"/>
                </a:pPr>
                <a:r>
                  <a:rPr lang="pl-PL" dirty="0" smtClean="0"/>
                  <a:t>założymy niezmienne pole EM wraz z wysokością nad powierzchnią Ziemi </a:t>
                </a:r>
              </a:p>
              <a:p>
                <a:pPr marL="285750" indent="-285750">
                  <a:buFontTx/>
                  <a:buChar char="-"/>
                </a:pPr>
                <a:r>
                  <a:rPr lang="pl-PL" dirty="0"/>
                  <a:t>u</a:t>
                </a:r>
                <a:r>
                  <a:rPr lang="pl-PL" dirty="0" smtClean="0"/>
                  <a:t>żywamy jednego z układów równań – niebieskiego lub zielonego</a:t>
                </a:r>
              </a:p>
              <a:p>
                <a:pPr marL="285750" indent="-285750">
                  <a:buFontTx/>
                  <a:buChar char="-"/>
                </a:pPr>
                <a:r>
                  <a:rPr lang="pl-PL" dirty="0"/>
                  <a:t>j</a:t>
                </a:r>
                <a:r>
                  <a:rPr lang="pl-PL" dirty="0" smtClean="0"/>
                  <a:t>eśli założymy prąd płynący wzdłuż osi z to używamy zielonego</a:t>
                </a:r>
              </a:p>
              <a:p>
                <a:pPr marL="285750" indent="-285750">
                  <a:buFontTx/>
                  <a:buChar char="-"/>
                </a:pPr>
                <a:endParaRPr lang="pl-PL" dirty="0" smtClean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6" y="1506022"/>
                <a:ext cx="9529981" cy="2308324"/>
              </a:xfrm>
              <a:prstGeom prst="rect">
                <a:avLst/>
              </a:prstGeom>
              <a:blipFill>
                <a:blip r:embed="rId4"/>
                <a:stretch>
                  <a:fillRect l="-576" t="-131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Łącznik prosty 13"/>
          <p:cNvCxnSpPr/>
          <p:nvPr/>
        </p:nvCxnSpPr>
        <p:spPr>
          <a:xfrm>
            <a:off x="3294529" y="422078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3294529" y="4961965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7863072" y="4263537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7917244" y="5011376"/>
            <a:ext cx="591671" cy="74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815788" y="4125828"/>
            <a:ext cx="5049973" cy="16267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6204857" y="5779921"/>
            <a:ext cx="3490472" cy="7710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6096000" y="4263537"/>
            <a:ext cx="3599329" cy="14513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751435" y="5817370"/>
            <a:ext cx="5114326" cy="8487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Podobny obra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53" y="2622737"/>
            <a:ext cx="2095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12022AA-EEFF-49F6-9EA6-B90695E99E62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3029804"/>
            <a:ext cx="2647526" cy="102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8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EE6E524-4D69-4155-B965-BAF1F1CE9059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" y="4303059"/>
                <a:ext cx="11698942" cy="1519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183" y="4591745"/>
                <a:ext cx="13083990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48" y="365125"/>
                <a:ext cx="1297471" cy="479234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53" y="3218164"/>
                <a:ext cx="1077859" cy="479234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96" y="1868274"/>
                <a:ext cx="1305101" cy="510204"/>
              </a:xfrm>
              <a:prstGeom prst="rect">
                <a:avLst/>
              </a:prstGeom>
              <a:blipFill>
                <a:blip r:embed="rId8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9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4289612" y="2333820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V="1">
            <a:off x="8229600" y="2410763"/>
            <a:ext cx="13447" cy="17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V="1">
            <a:off x="6736976" y="844359"/>
            <a:ext cx="0" cy="18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6736976" y="3697398"/>
            <a:ext cx="0" cy="2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3029804"/>
            <a:ext cx="2647526" cy="102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224455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BED724D-7351-4E7D-8BE9-67DA517D2910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839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839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5A4F39F-EF01-404C-92CB-01AC8060D192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839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p>
                          </m:sSub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839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85" y="-5167961"/>
            <a:ext cx="14931736" cy="149094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3C4705C-F2DA-4122-BF8E-75713995BD73}" type="mathplaceholder">
                        <a:rPr lang="pl-PL" i="1" smtClean="0">
                          <a:latin typeface="Cambria Math" panose="02040503050406030204" pitchFamily="18" charset="0"/>
                        </a:rPr>
                        <a:t>Wpisz tutaj równanie.</a:t>
                      </a:fl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47" y="3847888"/>
                <a:ext cx="9968754" cy="2270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-307042" y="3915653"/>
                <a:ext cx="13083990" cy="1538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pl-PL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1/2,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f>
                            <m:f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p>
                              </m:sSub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l-PL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042" y="3915653"/>
                <a:ext cx="13083990" cy="1538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02" y="1690688"/>
                <a:ext cx="1491113" cy="477759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rostokąt 10"/>
              <p:cNvSpPr/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827" y="1823616"/>
                <a:ext cx="1085490" cy="510204"/>
              </a:xfrm>
              <a:prstGeom prst="rect">
                <a:avLst/>
              </a:prstGeom>
              <a:blipFill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Łącznik prosty ze strzałką 15"/>
          <p:cNvCxnSpPr/>
          <p:nvPr/>
        </p:nvCxnSpPr>
        <p:spPr>
          <a:xfrm flipV="1">
            <a:off x="2958353" y="2195661"/>
            <a:ext cx="13447" cy="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35220" y="2998694"/>
            <a:ext cx="3114804" cy="1060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/>
              <p:cNvSpPr txBox="1"/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" y="3202950"/>
                <a:ext cx="270510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rostokąt 16"/>
              <p:cNvSpPr/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1/2,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  <m:sup/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13" y="1690687"/>
                <a:ext cx="1491114" cy="477759"/>
              </a:xfrm>
              <a:prstGeom prst="rect">
                <a:avLst/>
              </a:prstGeom>
              <a:blipFill>
                <a:blip r:embed="rId8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Łącznik prosty ze strzałką 18"/>
          <p:cNvCxnSpPr/>
          <p:nvPr/>
        </p:nvCxnSpPr>
        <p:spPr>
          <a:xfrm flipV="1">
            <a:off x="6185648" y="2195661"/>
            <a:ext cx="49305" cy="26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209</Words>
  <Application>Microsoft Office PowerPoint</Application>
  <PresentationFormat>Panoramiczny</PresentationFormat>
  <Paragraphs>162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Motyw pakietu Office</vt:lpstr>
      <vt:lpstr>Krótkie wprowadzenie do metody FDTD (cz. 2(2D))</vt:lpstr>
      <vt:lpstr>Równania Maxwella</vt:lpstr>
      <vt:lpstr>Równania Maxwella – ograniczenie do 2D</vt:lpstr>
      <vt:lpstr>Równania Maxwella – ograniczenie do 2D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 co dla siatek skomplikowanych?</vt:lpstr>
      <vt:lpstr>Równania Maxwella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Windows User</dc:creator>
  <cp:lastModifiedBy>Windows User</cp:lastModifiedBy>
  <cp:revision>77</cp:revision>
  <dcterms:created xsi:type="dcterms:W3CDTF">2019-02-21T12:07:32Z</dcterms:created>
  <dcterms:modified xsi:type="dcterms:W3CDTF">2019-03-16T00:17:06Z</dcterms:modified>
</cp:coreProperties>
</file>