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xygen"/>
      <p:regular r:id="rId15"/>
      <p:bold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xygen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font" Target="fonts/Oxygen-bold.fntdata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f94385e1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f94385e1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94385e1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f94385e1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f94385e1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f94385e1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94385e1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f94385e1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94385e1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f94385e1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94385e1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f94385e1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8e10bd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f8e10bd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f94385e1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f94385e1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s.wikipedia.org/wiki/Exponenciaci%C3%B3n_modular" TargetMode="External"/><Relationship Id="rId4" Type="http://schemas.openxmlformats.org/officeDocument/2006/relationships/hyperlink" Target="https://binary-coffee.dev/post/exponenciacion-binar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49725" y="111392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de investigación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293663" y="657755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935200" y="2441575"/>
            <a:ext cx="426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                 </a:t>
            </a:r>
            <a:r>
              <a:rPr lang="es" sz="16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INTEGRANTES:</a:t>
            </a:r>
            <a:endParaRPr sz="13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Oxygen"/>
              <a:buChar char="❖"/>
            </a:pPr>
            <a:r>
              <a:rPr lang="es" sz="13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Dayevska Anabel Caceres Budiel</a:t>
            </a:r>
            <a:endParaRPr sz="13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Oxygen"/>
              <a:buChar char="❖"/>
            </a:pPr>
            <a:r>
              <a:rPr lang="es" sz="13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Sergio Leandro Ramos Villena</a:t>
            </a:r>
            <a:endParaRPr sz="13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Oxygen"/>
              <a:buChar char="❖"/>
            </a:pPr>
            <a:r>
              <a:rPr lang="es" sz="13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Gabriel Alexander Valdivia medina</a:t>
            </a:r>
            <a:endParaRPr sz="13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Oxygen"/>
              <a:buChar char="❖"/>
            </a:pPr>
            <a:r>
              <a:rPr lang="es" sz="13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Roberto Juan Cayro Cuadros</a:t>
            </a:r>
            <a:endParaRPr sz="13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496248" y="430000"/>
            <a:ext cx="50382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Introducción</a:t>
            </a:r>
            <a:endParaRPr b="1" sz="3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07725" y="1315800"/>
            <a:ext cx="43527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roid Serif"/>
              <a:buAutoNum type="arabicPeriod"/>
            </a:pPr>
            <a:r>
              <a:rPr lang="es" sz="18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Exponenciación modular rápida</a:t>
            </a:r>
            <a:endParaRPr sz="18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roid Serif"/>
              <a:buAutoNum type="arabicPeriod"/>
            </a:pPr>
            <a:r>
              <a:rPr lang="es" sz="18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Exponenciación modular binaria</a:t>
            </a:r>
            <a:endParaRPr sz="18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roid Serif"/>
              <a:buAutoNum type="arabicPeriod"/>
            </a:pPr>
            <a:r>
              <a:rPr lang="es" sz="18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Right to left binary exponentiation</a:t>
            </a:r>
            <a:endParaRPr sz="18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roid Serif"/>
              <a:buAutoNum type="arabicPeriod"/>
            </a:pPr>
            <a:r>
              <a:rPr lang="es" sz="18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Left to right binary exponentiation</a:t>
            </a:r>
            <a:endParaRPr sz="18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roid Serif"/>
              <a:buAutoNum type="arabicPeriod"/>
            </a:pPr>
            <a:r>
              <a:rPr lang="es" sz="18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Resto chino</a:t>
            </a:r>
            <a:endParaRPr sz="18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roid Serif"/>
              <a:buAutoNum type="arabicPeriod"/>
            </a:pPr>
            <a:r>
              <a:rPr lang="es" sz="18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Naive exponentiation</a:t>
            </a:r>
            <a:endParaRPr sz="24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7461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762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3900"/>
              <a:buFont typeface="Montserrat"/>
              <a:buChar char="➔"/>
            </a:pPr>
            <a:r>
              <a:rPr b="1" i="1" lang="es" sz="3900">
                <a:latin typeface="Montserrat"/>
                <a:ea typeface="Montserrat"/>
                <a:cs typeface="Montserrat"/>
                <a:sym typeface="Montserrat"/>
              </a:rPr>
              <a:t>Exponenciación modular Binaria</a:t>
            </a:r>
            <a:endParaRPr i="1" sz="708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que es el mejor algoritmo?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578300" y="1097950"/>
            <a:ext cx="80337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Con la Exponenciación modular Binaria se puede fragmentar la operación an en varias operaciones pequeñas reducidas como la multiplicación utilizando la notación binaria del Exponente.	e=i=0n-1ai2i</a:t>
            </a:r>
            <a:endParaRPr sz="10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De tal modo la longitud de “e” es de “n” bits, donde aipuede tomar el valor de 0 o 1, para todo i tal que  0i&lt;n-1. Entonces por definición:	an-1=1</a:t>
            </a:r>
            <a:endParaRPr sz="10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Así que el valor de bepuede escribirse como:</a:t>
            </a:r>
            <a:endParaRPr sz="10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be=b(i=0n-1ai2i)=i=0n-1(b2i)ai</a:t>
            </a:r>
            <a:endParaRPr sz="10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Por lo que la ecuación de “c” sería:</a:t>
            </a:r>
            <a:endParaRPr sz="10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ci=0n-1(b2i)ai.(mod n)</a:t>
            </a:r>
            <a:endParaRPr sz="10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Ya que es la primera operación que efectúa el algoritmo, en esta multiplicación, si “ai” vale 0, el algoritmo multiplicará todo por “1”.</a:t>
            </a:r>
            <a:endParaRPr sz="10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En cambio si “ai” vale 1, el resultado se multiplicará por la base original de la siguiente forma, donde “i” es el número de iteraciones:</a:t>
            </a:r>
            <a:endParaRPr sz="10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b2i (mod n)</a:t>
            </a:r>
            <a:endParaRPr sz="10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Algoritmo-pseudo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762750" y="1140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Función Binary Exponentiation(a,e,n)</a:t>
            </a:r>
            <a:endParaRPr sz="12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	Ingresa: Tres enteros a, e, y n</a:t>
            </a:r>
            <a:endParaRPr sz="12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	Salida: Resultado</a:t>
            </a:r>
            <a:endParaRPr sz="12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variable: Resultado</a:t>
            </a:r>
            <a:endParaRPr sz="12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While( e != 0):</a:t>
            </a:r>
            <a:endParaRPr sz="12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     Si e es impar:</a:t>
            </a:r>
            <a:endParaRPr sz="12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	Entonces:</a:t>
            </a:r>
            <a:endParaRPr sz="12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	resultado = (resultado * a) mod n</a:t>
            </a:r>
            <a:endParaRPr sz="12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     a =  (a * a) mod n</a:t>
            </a:r>
            <a:endParaRPr sz="12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     e &gt;&gt;=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c++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916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ZZ Binary_Exponentiation( ZZ a, ZZ e, ZZ n ) {</a:t>
            </a:r>
            <a:endParaRPr sz="11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    ZZ result (1);</a:t>
            </a:r>
            <a:endParaRPr sz="11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    while( e != ZZ(0)) {</a:t>
            </a:r>
            <a:endParaRPr sz="11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        if( mod(e,ZZ(2)) == ZZ(1))</a:t>
            </a:r>
            <a:endParaRPr sz="11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            result  = mod(result*a,n);</a:t>
            </a:r>
            <a:endParaRPr sz="11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        e &gt;&gt;= 1;</a:t>
            </a:r>
            <a:endParaRPr sz="11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        a = mod(a*a,n);</a:t>
            </a:r>
            <a:endParaRPr sz="11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    }</a:t>
            </a:r>
            <a:endParaRPr sz="11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    return result;</a:t>
            </a:r>
            <a:endParaRPr sz="11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Comparaciones: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25" y="1069900"/>
            <a:ext cx="2915750" cy="17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875" y="1011800"/>
            <a:ext cx="3002201" cy="18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725" y="3158325"/>
            <a:ext cx="2915750" cy="17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4275" y="3103250"/>
            <a:ext cx="3018864" cy="1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Droid Serif"/>
              <a:buChar char="●"/>
            </a:pPr>
            <a:r>
              <a:rPr lang="es" sz="13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Durante el proceso de las pruebas, pudimos extraer que el algoritmo, Naive Exponentiation, no logra soportar operaciones números grandes (512-1024-2048), con números pequeños el tiempo de ejecución es efectivamente más rápido, pero con números mayores el tiempo resulta ser mayor e indefinido por ser un algoritmo de fuerza bruta. </a:t>
            </a:r>
            <a:endParaRPr sz="13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Droid Serif"/>
              <a:buChar char="●"/>
            </a:pPr>
            <a:r>
              <a:rPr lang="es" sz="13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De esta manera, podemos concluir que los tiempos de ejecución son relativamente similares para todos los algoritmos que trabajan conceptos binarios (Binario, Left-to-Right, Right-to-Left).</a:t>
            </a:r>
            <a:endParaRPr sz="13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Droid Serif"/>
              <a:buChar char="●"/>
            </a:pPr>
            <a:r>
              <a:rPr lang="es" sz="13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Sin embargo logra sobresalir el algoritmo de Exponenciación Binaria ya que este tiene menos operaciones que le permiten reducir el tiempo de ejecución con respecto a otros algoritmos.</a:t>
            </a:r>
            <a:endParaRPr sz="13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Referencias: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02122"/>
                </a:solidFill>
                <a:highlight>
                  <a:srgbClr val="FFFFFF"/>
                </a:highlight>
                <a:latin typeface="Droid Serif"/>
                <a:ea typeface="Droid Serif"/>
                <a:cs typeface="Droid Serif"/>
                <a:sym typeface="Droid Serif"/>
              </a:rPr>
              <a:t>E</a:t>
            </a:r>
            <a:r>
              <a:rPr lang="es" sz="1500">
                <a:solidFill>
                  <a:srgbClr val="666666"/>
                </a:solidFill>
                <a:highlight>
                  <a:srgbClr val="FFFFFF"/>
                </a:highlight>
                <a:latin typeface="Droid Serif"/>
                <a:ea typeface="Droid Serif"/>
                <a:cs typeface="Droid Serif"/>
                <a:sym typeface="Droid Serif"/>
              </a:rPr>
              <a:t>xponenciación modular. (2020, 12 de octubre). </a:t>
            </a:r>
            <a:r>
              <a:rPr i="1" lang="es" sz="1500">
                <a:solidFill>
                  <a:srgbClr val="666666"/>
                </a:solidFill>
                <a:highlight>
                  <a:srgbClr val="FFFFFF"/>
                </a:highlight>
                <a:latin typeface="Droid Serif"/>
                <a:ea typeface="Droid Serif"/>
                <a:cs typeface="Droid Serif"/>
                <a:sym typeface="Droid Serif"/>
              </a:rPr>
              <a:t>Wikipedia, La enciclopedia libre</a:t>
            </a:r>
            <a:r>
              <a:rPr lang="es" sz="1500">
                <a:solidFill>
                  <a:srgbClr val="666666"/>
                </a:solidFill>
                <a:highlight>
                  <a:srgbClr val="FFFFFF"/>
                </a:highlight>
                <a:latin typeface="Droid Serif"/>
                <a:ea typeface="Droid Serif"/>
                <a:cs typeface="Droid Serif"/>
                <a:sym typeface="Droid Serif"/>
              </a:rPr>
              <a:t>. Fecha de consulta: 00:10, junio 11, 2021 desde</a:t>
            </a:r>
            <a:endParaRPr sz="15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rgbClr val="1155CC"/>
                </a:solidFill>
                <a:latin typeface="Droid Serif"/>
                <a:ea typeface="Droid Serif"/>
                <a:cs typeface="Droid Serif"/>
                <a:sym typeface="Droid Serif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https://es.wikipedia.org/wiki/Exponenciaci%C3%B3n_modular</a:t>
            </a:r>
            <a:endParaRPr sz="15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EXPONENCIACIÓN BINARIA</a:t>
            </a:r>
            <a:r>
              <a:rPr lang="es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 (2020). BINARY COFFEE. Retrieved 06 10, 2021, from </a:t>
            </a:r>
            <a:endParaRPr sz="15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rgbClr val="1155CC"/>
                </a:solidFill>
                <a:latin typeface="Droid Serif"/>
                <a:ea typeface="Droid Serif"/>
                <a:cs typeface="Droid Serif"/>
                <a:sym typeface="Droid Serif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https://binary-coffee.dev/post/exponenciacion-binaria</a:t>
            </a:r>
            <a:endParaRPr sz="17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