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8" r:id="rId13"/>
    <p:sldId id="270" r:id="rId14"/>
    <p:sldId id="267" r:id="rId15"/>
    <p:sldId id="260" r:id="rId16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4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4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96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4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7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1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6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31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871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an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product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software/hardware which is accessible and flexible to customers.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of offering variety of digital and </a:t>
            </a:r>
            <a:r>
              <a:rPr lang="en-IN" sz="12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pins, SPI and PWM outputs.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connected to a computer via a USB and communicates using serial protocol.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Inexpensive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around 500 rupees per board with free authoring software.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has growing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community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lots of source code is available for use, share and post examples for others to use too. Arduino is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Cross-platform, 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can work on Windows, Mac or Linux platforms.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follows </a:t>
            </a:r>
            <a:r>
              <a:rPr lang="en-IN" sz="1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clear programming environment as C language</a:t>
            </a:r>
            <a:r>
              <a:rPr lang="en-IN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27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jpe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1" y="4874211"/>
            <a:ext cx="3722146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Prof.Roopesh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Kumar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Associate Professor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93964" y="136524"/>
            <a:ext cx="11877963" cy="658495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9" y="328027"/>
            <a:ext cx="1157273" cy="13249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1570616" y="2093629"/>
            <a:ext cx="96496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Engineering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MINI PROJECT - (BCS586)</a:t>
            </a:r>
            <a:endParaRPr lang="en-IN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Blood Group Detection Using Fingerprint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276CD9-83AF-4E88-88AE-08DF64EEC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98" y="328027"/>
            <a:ext cx="8039433" cy="1651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576907" y="4788634"/>
            <a:ext cx="6760045" cy="1429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Student 1 1KS22CS129 Saketh A V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Student 2 1KS22CS163 Syed Ayan Hyder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Student 3 1KS22CS171 Thejus K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Student 4 1KS21CS013 Anubhav Misra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551293" y="3786400"/>
            <a:ext cx="739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	                   	 Batch No.: 2024_CSE_36  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just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 with codes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10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5EBB2-51D4-2850-8820-6B8D259BD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790" y="1571491"/>
            <a:ext cx="9525000" cy="1467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8CF65B-4350-F30A-55D3-F011EF3D0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182" y="3429000"/>
            <a:ext cx="7401636" cy="22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just">
              <a:lnSpc>
                <a:spcPct val="107000"/>
              </a:lnSpc>
            </a:pP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Results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11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1048"/>
              </p:ext>
            </p:extLst>
          </p:nvPr>
        </p:nvGraphicFramePr>
        <p:xfrm>
          <a:off x="679271" y="1721160"/>
          <a:ext cx="10432865" cy="3700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73">
                  <a:extLst>
                    <a:ext uri="{9D8B030D-6E8A-4147-A177-3AD203B41FA5}">
                      <a16:colId xmlns:a16="http://schemas.microsoft.com/office/drawing/2014/main" val="1433537446"/>
                    </a:ext>
                  </a:extLst>
                </a:gridCol>
                <a:gridCol w="2086573">
                  <a:extLst>
                    <a:ext uri="{9D8B030D-6E8A-4147-A177-3AD203B41FA5}">
                      <a16:colId xmlns:a16="http://schemas.microsoft.com/office/drawing/2014/main" val="4212015647"/>
                    </a:ext>
                  </a:extLst>
                </a:gridCol>
                <a:gridCol w="2086573">
                  <a:extLst>
                    <a:ext uri="{9D8B030D-6E8A-4147-A177-3AD203B41FA5}">
                      <a16:colId xmlns:a16="http://schemas.microsoft.com/office/drawing/2014/main" val="4052542232"/>
                    </a:ext>
                  </a:extLst>
                </a:gridCol>
                <a:gridCol w="2086573">
                  <a:extLst>
                    <a:ext uri="{9D8B030D-6E8A-4147-A177-3AD203B41FA5}">
                      <a16:colId xmlns:a16="http://schemas.microsoft.com/office/drawing/2014/main" val="1783359215"/>
                    </a:ext>
                  </a:extLst>
                </a:gridCol>
                <a:gridCol w="2086573">
                  <a:extLst>
                    <a:ext uri="{9D8B030D-6E8A-4147-A177-3AD203B41FA5}">
                      <a16:colId xmlns:a16="http://schemas.microsoft.com/office/drawing/2014/main" val="3265625985"/>
                    </a:ext>
                  </a:extLst>
                </a:gridCol>
              </a:tblGrid>
              <a:tr h="50040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49138"/>
                  </a:ext>
                </a:extLst>
              </a:tr>
              <a:tr h="1351483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Horse Shoe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concentric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Small circles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Heart shapes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1273"/>
                  </a:ext>
                </a:extLst>
              </a:tr>
              <a:tr h="1351483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Circle with T inside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Big</a:t>
                      </a:r>
                      <a:r>
                        <a:rPr lang="en-US" baseline="0" dirty="0" smtClean="0"/>
                        <a:t> concentric loops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Arc with</a:t>
                      </a:r>
                      <a:r>
                        <a:rPr lang="en-US" baseline="0" dirty="0" smtClean="0"/>
                        <a:t> spots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Circle with + inside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5729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640" y="2247335"/>
            <a:ext cx="952633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745" y="3980075"/>
            <a:ext cx="914528" cy="9335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3840" y="3973051"/>
            <a:ext cx="933580" cy="9335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017" y="2271153"/>
            <a:ext cx="971686" cy="9526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880" y="2271152"/>
            <a:ext cx="962159" cy="952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5841" y="3982577"/>
            <a:ext cx="943107" cy="9335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7988" y="3982577"/>
            <a:ext cx="933580" cy="92405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1441" y="2271152"/>
            <a:ext cx="92405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just">
              <a:lnSpc>
                <a:spcPct val="107000"/>
              </a:lnSpc>
            </a:pP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Results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DB1D3-EFC8-35EE-86EA-31CEAA6E3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02" y="1285904"/>
            <a:ext cx="11542816" cy="48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just">
              <a:lnSpc>
                <a:spcPct val="107000"/>
              </a:lnSpc>
            </a:pP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Results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814F1-DEEA-6481-F084-93945E793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88" y="1637520"/>
            <a:ext cx="11470437" cy="38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2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</a:pP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	</a:t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14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371600"/>
            <a:ext cx="11059617" cy="4912915"/>
          </a:xfrm>
        </p:spPr>
        <p:txBody>
          <a:bodyPr>
            <a:normAutofit fontScale="550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Fingerprint Matching: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system to work in real-time for quicker identification.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Mobile Devices: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mobile applications for on-the-go blood group identification.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on optimizing the machine learning algorithms to increase accuracy.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Bigger and  Dataset For Improved Generalization: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more diverse fingerprint samples can enhance accuracy and reliability.</a:t>
            </a: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84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15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4" y="1181496"/>
            <a:ext cx="11629016" cy="5103019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Journal Papers: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[1] Swathi P, Sushmita K, Prof. Kavita V </a:t>
            </a:r>
            <a:r>
              <a:rPr lang="en-IN" sz="1400" b="1" dirty="0" err="1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Horadi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Fingerprint Based Blood Group Prediction Using Deep Learning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.”, ISSN (Online) 2581-9429, 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Volume 4, Issue 1, February 2024.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400" b="1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[2] 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 Nihar, K </a:t>
            </a:r>
            <a:r>
              <a:rPr lang="en-US" sz="1400" b="1" dirty="0" err="1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Yeswanth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and K Prabhakar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Blood group determination using fingerprint.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”, ICMED 2024, 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MATEC Web of Conferences 392, 01069 (2024).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400" b="1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[3] </a:t>
            </a:r>
            <a:r>
              <a:rPr lang="fi-FI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G. Mounika, M. Anusha, D. Gopika, B. Siva kumari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Blood group detection through finger print images using image processing (KNN)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”, e-ISSN: 2395-0056, p-ISSN: 2395-0072, 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Volume: 11 Issue: 03 | Mar 2024.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400" b="1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[4] </a:t>
            </a:r>
            <a:r>
              <a:rPr lang="da-DK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Vijaykumar Patil, D. R. Ingle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 Novel Approach for ABO Blood Group Prediction using Fingerprint through Optimized Convolutional Neural Network</a:t>
            </a:r>
            <a:r>
              <a:rPr lang="en-IN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”, ISSN:2147-6799, </a:t>
            </a:r>
            <a:r>
              <a:rPr lang="en-US" sz="1400" b="1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IJISAE, 2022, 10(1), 60–68.</a:t>
            </a:r>
            <a:endParaRPr lang="en-IN" sz="1400" b="1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1376279"/>
            <a:ext cx="9449116" cy="5103019"/>
          </a:xfrm>
        </p:spPr>
        <p:txBody>
          <a:bodyPr>
            <a:normAutofit fontScale="85000" lnSpcReduction="2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statement and objectives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 Requirement Specification (SRS)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Software Design Specification (SDS)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Technology/Tools used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 with codes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 err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ntroduction</a:t>
            </a:r>
            <a:endParaRPr lang="en-IN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253330"/>
            <a:ext cx="11260242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This project explores an innovative approach to blood group detection using fingerprint patterns. Traditionally, blood group testing requires a blood sample, but using biometric data such as fingerprints can provide a non-invasive, quick, and cost-effective alternative.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Blood group identification is essential in medical emergencies, transfusions, and surgeries. Combining fingerprint recognition with blood group detection can significantly enhance medical practices, offering a faster and more reliable solution.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4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 fontScale="550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b="1" dirty="0"/>
              <a:t>Blood Group Detection: </a:t>
            </a:r>
            <a:r>
              <a:rPr lang="en-US" sz="4400" dirty="0"/>
              <a:t>Previous research has primarily relied on blood samples for detection, with methods like agglutination tests. Fingerprints, on the other hand, have been studied for biometric identification.</a:t>
            </a:r>
          </a:p>
          <a:p>
            <a:pPr marL="0" indent="0" algn="just">
              <a:buNone/>
            </a:pPr>
            <a:endParaRPr lang="en-US" sz="4400" dirty="0"/>
          </a:p>
          <a:p>
            <a:pPr algn="just"/>
            <a:r>
              <a:rPr lang="en-US" sz="4400" b="1" dirty="0"/>
              <a:t>Biometric Systems: </a:t>
            </a:r>
            <a:r>
              <a:rPr lang="en-US" sz="4400" dirty="0"/>
              <a:t>Fingerprint biometrics have been widely used in security and identification systems, but their application in medical fields is relatively new.</a:t>
            </a:r>
          </a:p>
          <a:p>
            <a:pPr marL="0" indent="0" algn="just">
              <a:buNone/>
            </a:pPr>
            <a:endParaRPr lang="en-US" sz="4400" dirty="0"/>
          </a:p>
          <a:p>
            <a:pPr algn="just"/>
            <a:r>
              <a:rPr lang="en-US" sz="4400" b="1" dirty="0"/>
              <a:t>Existing Methods: </a:t>
            </a:r>
            <a:r>
              <a:rPr lang="en-US" sz="4400" dirty="0"/>
              <a:t>Research on combining biometric data with blood group detection is still emerging, with few systems attempting this integration.</a:t>
            </a:r>
          </a:p>
          <a:p>
            <a:pPr marL="0" indent="0" algn="just">
              <a:buNone/>
            </a:pPr>
            <a:endParaRPr lang="en-US" sz="4400" dirty="0"/>
          </a:p>
          <a:p>
            <a:pPr algn="just"/>
            <a:r>
              <a:rPr lang="en-US" sz="4400" b="1" dirty="0"/>
              <a:t>Key Studies: </a:t>
            </a:r>
            <a:r>
              <a:rPr lang="en-US" sz="4400" dirty="0"/>
              <a:t>Cite major studies and their findings on fingerprint patterns and their correlation with blood groups (e.g., some studies propose that fingerprints share certain biological markers related to blood groups).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043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979" y="292128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statement and objectives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63700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blood group testing methods are invasive and time-consuming. There is a need for a non-invasive, fast, and reliable method for detecting blood groups, especially in emergency situations.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system that detects a person's blood group from their fingerprint pattern.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create a biometric-based solution for efficient and non-invasive blood group detection.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</a:t>
            </a:r>
            <a:r>
              <a:rPr lang="en-US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accuracy and reliability of using fingerprint data for blood group identification.</a:t>
            </a: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5345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System Requirement Specification (SRS)</a:t>
            </a:r>
            <a:b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C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6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sz="4400" b="1" dirty="0"/>
              <a:t>Hardware Requirements:</a:t>
            </a:r>
          </a:p>
          <a:p>
            <a:pPr lvl="1" algn="just"/>
            <a:r>
              <a:rPr lang="en-IN" sz="4000" dirty="0"/>
              <a:t>Processor: Minimum i5 or equivalent.</a:t>
            </a:r>
          </a:p>
          <a:p>
            <a:pPr lvl="1" algn="just"/>
            <a:r>
              <a:rPr lang="en-IN" sz="4000" dirty="0"/>
              <a:t>RAM: 8 GB or more.</a:t>
            </a:r>
          </a:p>
          <a:p>
            <a:pPr lvl="1" algn="just"/>
            <a:r>
              <a:rPr lang="en-IN" sz="4000" dirty="0"/>
              <a:t>Disk Storage: 10 GB for datasets and model files.</a:t>
            </a:r>
          </a:p>
          <a:p>
            <a:pPr lvl="1" algn="just"/>
            <a:r>
              <a:rPr lang="en-IN" sz="4000" dirty="0"/>
              <a:t>GPU (Optional): Recommended for faster model training.</a:t>
            </a:r>
          </a:p>
          <a:p>
            <a:pPr algn="just"/>
            <a:r>
              <a:rPr lang="en-IN" sz="4400" b="1" dirty="0"/>
              <a:t>Software Requirements:</a:t>
            </a:r>
          </a:p>
          <a:p>
            <a:pPr lvl="1" algn="just"/>
            <a:r>
              <a:rPr lang="en-IN" sz="4000" dirty="0"/>
              <a:t>Operating System: Windows, Linux, or macOS.</a:t>
            </a:r>
          </a:p>
          <a:p>
            <a:pPr lvl="1" algn="just"/>
            <a:r>
              <a:rPr lang="en-IN" sz="4000" dirty="0"/>
              <a:t>Programming Language: Python 3.x.</a:t>
            </a:r>
          </a:p>
          <a:p>
            <a:pPr algn="just"/>
            <a:r>
              <a:rPr lang="en-IN" sz="4400" b="1" dirty="0"/>
              <a:t>Libraries:</a:t>
            </a:r>
          </a:p>
          <a:p>
            <a:pPr lvl="1" algn="just"/>
            <a:r>
              <a:rPr lang="en-IN" sz="4000" dirty="0"/>
              <a:t>TensorFlow/</a:t>
            </a:r>
            <a:r>
              <a:rPr lang="en-IN" sz="4000" dirty="0" err="1"/>
              <a:t>Keras</a:t>
            </a:r>
            <a:r>
              <a:rPr lang="en-IN" sz="4000" dirty="0"/>
              <a:t> (for CNN training).</a:t>
            </a:r>
          </a:p>
          <a:p>
            <a:pPr lvl="1" algn="just"/>
            <a:r>
              <a:rPr lang="en-IN" sz="4000" dirty="0"/>
              <a:t>OpenCV (for image </a:t>
            </a:r>
            <a:r>
              <a:rPr lang="en-IN" sz="4000" dirty="0" err="1"/>
              <a:t>preprocessing</a:t>
            </a:r>
            <a:r>
              <a:rPr lang="en-IN" sz="4000" dirty="0"/>
              <a:t>).</a:t>
            </a:r>
          </a:p>
          <a:p>
            <a:pPr lvl="1" algn="just"/>
            <a:r>
              <a:rPr lang="en-IN" sz="4000" dirty="0"/>
              <a:t>Matplotlib, NumPy, Pandas (for data handling and visualization).</a:t>
            </a:r>
          </a:p>
          <a:p>
            <a:pPr algn="just"/>
            <a:r>
              <a:rPr lang="en-IN" sz="4400" b="1" dirty="0"/>
              <a:t>Database:</a:t>
            </a:r>
          </a:p>
          <a:p>
            <a:pPr lvl="1" algn="just"/>
            <a:r>
              <a:rPr lang="en-IN" sz="4000" dirty="0"/>
              <a:t>CSV Files: For storing fingerprint image paths and blood group labels.</a:t>
            </a:r>
          </a:p>
        </p:txBody>
      </p:sp>
    </p:spTree>
    <p:extLst>
      <p:ext uri="{BB962C8B-B14F-4D97-AF65-F5344CB8AC3E}">
        <p14:creationId xmlns:p14="http://schemas.microsoft.com/office/powerpoint/2010/main" val="250617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29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Software Design Specification (SDS)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7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 fontScale="475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IN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 handle resizing and normalizing fingerprint images.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	CNNTraining.py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builds and trains a Convolutional Neural Network using TensorFlow/</a:t>
            </a:r>
            <a:r>
              <a:rPr lang="en-IN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trained model is saved as </a:t>
            </a:r>
            <a:r>
              <a:rPr lang="en-IN" sz="40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savedModel.keras</a:t>
            </a: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getConfusionMatrix.py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generates the confusion matrix to assess performance.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metrics like accuracy and loss are visualized using </a:t>
            </a: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VisualizeModel.py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accuracy_loss_lr_plot.png).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Fingerprint images.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classification using a CNN.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Predicted blood group (A+, B+, AB+, O+, A-, B-, AB-, O-).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9125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702" y="422031"/>
            <a:ext cx="9358840" cy="1207537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Technology/Tools used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8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400" b="1" dirty="0"/>
              <a:t>Programming Language:</a:t>
            </a:r>
          </a:p>
          <a:p>
            <a:pPr lvl="1" algn="just"/>
            <a:r>
              <a:rPr lang="en-IN" sz="4000" dirty="0"/>
              <a:t>Python 3.x: Primary language for </a:t>
            </a:r>
            <a:r>
              <a:rPr lang="en-IN" sz="4000" dirty="0" err="1"/>
              <a:t>preprocessing</a:t>
            </a:r>
            <a:r>
              <a:rPr lang="en-IN" sz="4000" dirty="0"/>
              <a:t>, model training, and deployment.</a:t>
            </a:r>
          </a:p>
          <a:p>
            <a:pPr algn="just"/>
            <a:r>
              <a:rPr lang="en-IN" sz="4400" b="1" dirty="0"/>
              <a:t>Libraries and Frameworks:</a:t>
            </a:r>
          </a:p>
          <a:p>
            <a:pPr lvl="1" algn="just"/>
            <a:r>
              <a:rPr lang="en-IN" sz="4000" b="1" dirty="0"/>
              <a:t>TensorFlow/</a:t>
            </a:r>
            <a:r>
              <a:rPr lang="en-IN" sz="4000" b="1" dirty="0" err="1"/>
              <a:t>Keras</a:t>
            </a:r>
            <a:r>
              <a:rPr lang="en-IN" sz="4000" b="1" dirty="0"/>
              <a:t>: </a:t>
            </a:r>
            <a:r>
              <a:rPr lang="en-IN" sz="4400" dirty="0"/>
              <a:t>For building, training, and saving the Convolutional Neural Network (CNN).</a:t>
            </a:r>
          </a:p>
          <a:p>
            <a:pPr lvl="1" algn="just"/>
            <a:r>
              <a:rPr lang="en-IN" sz="4000" b="1" dirty="0"/>
              <a:t>OpenCV:</a:t>
            </a:r>
            <a:r>
              <a:rPr lang="en-IN" sz="4000" dirty="0"/>
              <a:t> </a:t>
            </a:r>
            <a:r>
              <a:rPr lang="en-IN" sz="4400" dirty="0"/>
              <a:t>For image </a:t>
            </a:r>
            <a:r>
              <a:rPr lang="en-IN" sz="4400" dirty="0" err="1"/>
              <a:t>preprocessing</a:t>
            </a:r>
            <a:r>
              <a:rPr lang="en-IN" sz="4400" dirty="0"/>
              <a:t> tasks, including resizing and enhancement.</a:t>
            </a:r>
          </a:p>
          <a:p>
            <a:pPr lvl="1" algn="just"/>
            <a:r>
              <a:rPr lang="en-IN" sz="4000" b="1" dirty="0"/>
              <a:t>Matplotlib:</a:t>
            </a:r>
            <a:r>
              <a:rPr lang="en-IN" sz="4000" dirty="0"/>
              <a:t> Used to plot training metrics (accuracy, loss) and visualize performance.</a:t>
            </a:r>
          </a:p>
          <a:p>
            <a:pPr lvl="1" algn="just"/>
            <a:r>
              <a:rPr lang="en-IN" sz="4000" b="1" dirty="0"/>
              <a:t>NumPy and Pandas: </a:t>
            </a:r>
            <a:r>
              <a:rPr lang="en-IN" sz="4000" dirty="0"/>
              <a:t>For efficient data manipulation and numerical computations.</a:t>
            </a:r>
          </a:p>
        </p:txBody>
      </p:sp>
    </p:spTree>
    <p:extLst>
      <p:ext uri="{BB962C8B-B14F-4D97-AF65-F5344CB8AC3E}">
        <p14:creationId xmlns:p14="http://schemas.microsoft.com/office/powerpoint/2010/main" val="40819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0000"/>
          </a:bodyPr>
          <a:lstStyle/>
          <a:p>
            <a:pPr algn="just">
              <a:lnSpc>
                <a:spcPct val="107000"/>
              </a:lnSpc>
            </a:pPr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 of module with codes</a:t>
            </a:r>
            <a: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9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5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https://github.com/GalexyBrain/CNN-For-Blood-Group-Detection-using-fingerprint.git</a:t>
            </a:r>
          </a:p>
          <a:p>
            <a:pPr marL="0" indent="0" algn="just">
              <a:buNone/>
            </a:pP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B5537-702B-E530-20C3-C9B930C4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896" y="2398816"/>
            <a:ext cx="8526483" cy="38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2386</Words>
  <Application>Microsoft Office PowerPoint</Application>
  <PresentationFormat>Widescreen</PresentationFormat>
  <Paragraphs>252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Symbol</vt:lpstr>
      <vt:lpstr>Times New Roman</vt:lpstr>
      <vt:lpstr>Office Theme</vt:lpstr>
      <vt:lpstr>PowerPoint Presentation</vt:lpstr>
      <vt:lpstr>Contents</vt:lpstr>
      <vt:lpstr>Introduction</vt:lpstr>
      <vt:lpstr>Literature Survey</vt:lpstr>
      <vt:lpstr>Problem statement and objectives </vt:lpstr>
      <vt:lpstr>System Requirement Specification (SRS) </vt:lpstr>
      <vt:lpstr>Software Design Specification (SDS)</vt:lpstr>
      <vt:lpstr>              Technology/Tools used </vt:lpstr>
      <vt:lpstr>Implementation of module with codes </vt:lpstr>
      <vt:lpstr>Implementation of module with codes </vt:lpstr>
      <vt:lpstr>  Results </vt:lpstr>
      <vt:lpstr>  Results </vt:lpstr>
      <vt:lpstr>  Results </vt:lpstr>
      <vt:lpstr>                        Future Enhancements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Misra</cp:lastModifiedBy>
  <cp:revision>14</cp:revision>
  <dcterms:modified xsi:type="dcterms:W3CDTF">2024-12-17T05:53:45Z</dcterms:modified>
</cp:coreProperties>
</file>