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my Greenwal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87E9FF-4D57-473D-8337-FFFBEE588FE9}">
  <a:tblStyle styleId="{EC87E9FF-4D57-473D-8337-FFFBEE588F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14T19:59:46.407">
    <p:pos x="285" y="788"/>
    <p:text>add citation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f93ae8e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f93ae8e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seconds (15 cumulative)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everyone. My name is Rigel and I’ll be presenting a Dynamic Program  for Computing the Joint CDF of Order Statistics. My collaborators are Cengke Shi, Takehiro Oyakawa, and Professor Amy Greenwald all from Brown University.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bebbb6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dbebbb6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bebbb69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bebbb6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f93ae8e08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f93ae8e08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4</a:t>
            </a:r>
            <a:r>
              <a:rPr lang="en">
                <a:solidFill>
                  <a:schemeClr val="dk1"/>
                </a:solidFill>
              </a:rPr>
              <a:t>5 seconds (210 cumulative)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Let X_1 through X_n denote our random variables distributed according to joint distribution F and let X_(k, n) denote the kth order statistic.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additionally have a size d index set C, which contains the indices of the order statistics we wish to compute the joint CDF of at our bounds, small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goal is to compute the probability that for all j in 1 through d, the c_j’th order statistic is at most small x_j.</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f93ae8e08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f93ae8e08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A9988"/>
                </a:solidFill>
              </a:rPr>
              <a:t>30</a:t>
            </a:r>
            <a:r>
              <a:rPr lang="en">
                <a:solidFill>
                  <a:srgbClr val="1A9988"/>
                </a:solidFill>
              </a:rPr>
              <a:t> seconds (240 cumulative)</a:t>
            </a:r>
            <a:endParaRPr>
              <a:solidFill>
                <a:srgbClr val="1A9988"/>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our example, this problem can become very difficult under the most general settings.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Fortunately, there are some assumptions on our random variables that can make our problem easier such as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identically distributed 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independence.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Additionally, some assumptions on our index set can greatly reduce the computational costs.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f93ae8e08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f93ae8e08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A9988"/>
                </a:solidFill>
              </a:rPr>
              <a:t>30</a:t>
            </a:r>
            <a:r>
              <a:rPr lang="en">
                <a:solidFill>
                  <a:srgbClr val="1A9988"/>
                </a:solidFill>
              </a:rPr>
              <a:t> seconds (240 cumulative)</a:t>
            </a:r>
            <a:endParaRPr>
              <a:solidFill>
                <a:srgbClr val="1A9988"/>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So which settings are we interested in then?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for starters, the i.i.d., d &gt; 1 case is a good blend of practicality and complexity. In this setting, we simply assume X_i is distributed i.i.d. according to F. What’s nice about the i.i.d. case is that it generalizes naturally to the multiple distributions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is, let there be m-homogeneous populations of independent random variables with n_h random variables drawn from each population with distribution F_h. In our previous example, you can think of these populations as the for-requirement and the non-requirement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both cases, the goal is still to compute the joint CDF of the order statistics indexed by C at bounds small x. In particular, we wish to do this in time polynomial in the n_h’s and d, which are the population sizes and index set sizes.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next section, we will focus on the i.i.d. setting for the sake of notational simplicity.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f93ae8e0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f93ae8e08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A9988"/>
              </a:buClr>
              <a:buSzPts val="1100"/>
              <a:buFont typeface="Arial"/>
              <a:buNone/>
            </a:pPr>
            <a:r>
              <a:rPr lang="en">
                <a:solidFill>
                  <a:srgbClr val="1A9988"/>
                </a:solidFill>
              </a:rPr>
              <a:t>15 </a:t>
            </a:r>
            <a:r>
              <a:rPr lang="en">
                <a:solidFill>
                  <a:srgbClr val="1A9988"/>
                </a:solidFill>
              </a:rPr>
              <a:t>seconds (255 cumulative)</a:t>
            </a:r>
            <a:endParaRPr>
              <a:solidFill>
                <a:srgbClr val="1A9988"/>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will take a look at the combinatorial equivalent of our problem and how our predecessors have approached the problem.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f93ae8e08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f93ae8e08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A9988"/>
                </a:solidFill>
              </a:rPr>
              <a:t>30</a:t>
            </a:r>
            <a:r>
              <a:rPr lang="en">
                <a:solidFill>
                  <a:srgbClr val="1A9988"/>
                </a:solidFill>
              </a:rPr>
              <a:t> seconds (285 cumulative)</a:t>
            </a:r>
            <a:endParaRPr>
              <a:solidFill>
                <a:srgbClr val="1A9988"/>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conversion from the continuous to the discrete problem, the key observation is that the event that the c_j’th order statistic is less than or equal to small x_j is equivalent to the event that at least c_j random variables are less than or equal to small x_j.</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since the X_i’s are i.i.d, we can think of them as indistinguishable balls. In addition, as the precise values of the random variables are irrelevant, we can also think of the regions between consecutive bounds as bins.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problem now turns becomes computing the probability that, for all j in 1 through d, there are at least c_j balls in the left most j bins.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f93ae8e08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f93ae8e08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9988"/>
                </a:solidFill>
              </a:rPr>
              <a:t>30 seconds (315 cumulative)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now some notation in combinatorial space. We define the space between the j-1st and jth bounds as bin j.</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bin has corresponding probability p_j equal to the difference of the CDF evaluated at the bin endpoints.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let count_j, which we denote here with big C_j, to be the number of balls in bin j, and similarly, count a to b as the number of balls in bins a through b inclusive.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define bin condition j, which we denote as D_j, as the event that at least c_j balls fall in the first j bins, with D_{1 through j} denoting the intersection of the first j conditions.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f93ae8e08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f93ae8e08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9988"/>
                </a:solidFill>
              </a:rPr>
              <a:t>30</a:t>
            </a:r>
            <a:r>
              <a:rPr lang="en">
                <a:solidFill>
                  <a:srgbClr val="1A9988"/>
                </a:solidFill>
              </a:rPr>
              <a:t> seconds (375 cumulative)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notation out of the way, we can formally rewrite the original continuous order statistic problem into a combinatorial one, which we denote as simply the probability of satisfying every bin condition.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far our setup has been the same as existing methods, however, their approaches are doomed to exponentiality in d and in some cases, n as well. In particular, previous methods have simply enumerated and summed over all possible count configurations that satisfy all bin conditions. The number of such count configurations is exponential in </a:t>
            </a:r>
            <a:r>
              <a:rPr i="1" lang="en"/>
              <a:t>d</a:t>
            </a: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f93ae8e08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f93ae8e08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9988"/>
                </a:solidFill>
              </a:rPr>
              <a:t>45</a:t>
            </a:r>
            <a:r>
              <a:rPr lang="en">
                <a:solidFill>
                  <a:srgbClr val="1A9988"/>
                </a:solidFill>
              </a:rPr>
              <a:t> seconds (420 cumulative)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show some of the existing methods, their time complexities, and a few remarks on 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Bapat-Beg theorem is the most general of the methods in the independent case, for d &gt;= 1, m = n. The Bapat-Beg theorem requires the computation of an exponential in d number of block permanents of size n, each of which requires exponential time in n to compute.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improvement </a:t>
            </a:r>
            <a:r>
              <a:rPr lang="en"/>
              <a:t>upon</a:t>
            </a:r>
            <a:r>
              <a:rPr lang="en"/>
              <a:t> the Bapat-Beg theorem, albeit still exponential in d is given by Glueck </a:t>
            </a:r>
            <a:r>
              <a:rPr lang="en">
                <a:solidFill>
                  <a:schemeClr val="dk1"/>
                </a:solidFill>
              </a:rPr>
              <a:t>for</a:t>
            </a:r>
            <a:r>
              <a:rPr lang="en">
                <a:solidFill>
                  <a:schemeClr val="dk1"/>
                </a:solidFill>
              </a:rPr>
              <a:t> the case of independent, d &gt;= 1, m &lt; n populations</a:t>
            </a:r>
            <a:r>
              <a:rPr lang="en"/>
              <a:t>. This is the setting in which the algorithm we describe is optimal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have Boncelet Jr.’s dynamic programming algorithm which also allows for dependencies between random variables. Our insight will also imply speed ups to this algorithm, though we will discuss this a bit more in the future works section.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Bolshev is a poly-time algorithm, but strict conditions requiring </a:t>
            </a:r>
            <a:r>
              <a:rPr i="1" lang="en"/>
              <a:t>m</a:t>
            </a:r>
            <a:r>
              <a:rPr lang="en"/>
              <a:t> = 1, </a:t>
            </a:r>
            <a:r>
              <a:rPr i="1" lang="en"/>
              <a:t>d</a:t>
            </a:r>
            <a:r>
              <a:rPr lang="en"/>
              <a:t> = n, and independence, though recent work has shown that this can be extended to </a:t>
            </a:r>
            <a:r>
              <a:rPr i="1" lang="en"/>
              <a:t>m</a:t>
            </a:r>
            <a:r>
              <a:rPr lang="en"/>
              <a:t> =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is to get the time complexity for the </a:t>
            </a:r>
            <a:r>
              <a:rPr i="1" lang="en"/>
              <a:t>m</a:t>
            </a:r>
            <a:r>
              <a:rPr lang="en"/>
              <a:t> populations, </a:t>
            </a:r>
            <a:r>
              <a:rPr i="1" lang="en"/>
              <a:t>d</a:t>
            </a:r>
            <a:r>
              <a:rPr lang="en"/>
              <a:t> &gt; 1 case as per Glueck to look closer to the Bolshev recursion run-time.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f93ae8e08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f93ae8e08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a:t>
            </a:r>
            <a:r>
              <a:rPr lang="en">
                <a:solidFill>
                  <a:schemeClr val="dk1"/>
                </a:solidFill>
              </a:rPr>
              <a:t>5 seconds (30 cumulative)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As an overview, we will first be presenting the setup and motivation for our problem. We then summarize existing solutions to the problem before providing our own take. We will then show a few experiments comparing several of the aforementioned solutions directly. To finish, we will quickly summarize and provide some potential future directions in which to take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f93ae8e08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f93ae8e08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A9988"/>
                </a:solidFill>
              </a:rPr>
              <a:t>1</a:t>
            </a:r>
            <a:r>
              <a:rPr lang="en">
                <a:solidFill>
                  <a:srgbClr val="1A9988"/>
                </a:solidFill>
              </a:rPr>
              <a:t>5 seconds (435 cumulative)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we’ve explained the existing methods and their pitfalls, we now provide our own method which circumvents this exponentiality in d. We will first show the insight in our approach then state the recurrence and algorithm explicitly.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f93ae8e08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f93ae8e08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A9988"/>
                </a:solidFill>
              </a:rPr>
              <a:t>45</a:t>
            </a:r>
            <a:r>
              <a:rPr lang="en">
                <a:solidFill>
                  <a:srgbClr val="1A9988"/>
                </a:solidFill>
              </a:rPr>
              <a:t> seconds (480 cumulative)</a:t>
            </a:r>
            <a:endParaRPr>
              <a:solidFill>
                <a:srgbClr val="1A9988"/>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Recall that our goal is to satisfy all of the bin conditions, D_j. The key insight is that the bin conditions don’t rely on the exact ball count in each bin up to j, but rather only the cumulative sum in the first j bins.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now state our insight more formally. The probability of satisfying future bin conditions is the same regardless of conditioning on the exact configuration of the balls in past bins </a:t>
            </a:r>
            <a:r>
              <a:rPr i="1" lang="en"/>
              <a:t>or </a:t>
            </a:r>
            <a:r>
              <a:rPr lang="en"/>
              <a:t>their aggregate.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f93ae8e08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f93ae8e08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insight, we will derive an important corollary for which our recurrence relation heavily depends on. Let phi(k) denote the index of the largest bin condition, D_j, that is satisfied assuming that there are </a:t>
            </a:r>
            <a:r>
              <a:rPr i="1" lang="en"/>
              <a:t>k</a:t>
            </a:r>
            <a:r>
              <a:rPr lang="en"/>
              <a:t> balls in the first </a:t>
            </a:r>
            <a:r>
              <a:rPr i="1" lang="en"/>
              <a:t>j</a:t>
            </a:r>
            <a:r>
              <a:rPr lang="en"/>
              <a:t> bins.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probability of satisfying the unsatisfied bin conditions phi(k)+1 through d is equal regardless of the distribution of the balls among the first j bins and the next phi(k) - j bins versus the total number in both sets of bins.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dbebbb69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dbebbb69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provide a little bit more direction into how these results allow us to avoid having to track the count_j’s, and the exponentiality in </a:t>
            </a:r>
            <a:r>
              <a:rPr i="1" lang="en"/>
              <a:t>d</a:t>
            </a:r>
            <a:r>
              <a:rPr lang="en"/>
              <a:t> that comes with that, we give a high level idea of how our procedure works. First, assume </a:t>
            </a:r>
            <a:r>
              <a:rPr i="1" lang="en"/>
              <a:t>k</a:t>
            </a:r>
            <a:r>
              <a:rPr lang="en"/>
              <a:t> balls are in the first </a:t>
            </a:r>
            <a:r>
              <a:rPr i="1" lang="en"/>
              <a:t>j</a:t>
            </a:r>
            <a:r>
              <a:rPr lang="en"/>
              <a:t> bins such that the first phi(k) bin conditions hold.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throw enough balls into bins j+1 through phi(k)+1 in order to satisfy the first unsatisfied bin condition, D_(phi(k)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thrown a total of i balls in the first phi(k)+1 bins such that the first phi(i) bin conditions hold, we can forget the configuration, as we only consider satisfying the future bin conditions, D_phi(i)+1 forwards.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repeat this process until all </a:t>
            </a:r>
            <a:r>
              <a:rPr i="1" lang="en"/>
              <a:t>d</a:t>
            </a:r>
            <a:r>
              <a:rPr lang="en"/>
              <a:t> bin conditions hold. Notice here how we did not have to track individual count_j’s, but rather only their sums at the intermediate steps. With this in mind, we now give our main recurrence.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f93ae8e08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f93ae8e08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Assuming k balls in the first j bins, our main result states the probability of satisfying the remaining conditions phi(k)+1 forwards as the weighted sum of the probability of fulfilling the remaining bin conditions assuming i - k balls fell into bins j+1 through phi(k)+1. Here, the weights follow a binomial distribution with the probability parameter given as a function of the p_j’s, the bin ‘probabilities’.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f93ae8e08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f93ae8e08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f93ae8e08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f93ae8e08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our recurrence relation defined, we now give the formal algorithm, with T(j, k) denoting the probability of satisfying the remaining bin conditions given k balls in the first j bins. The algorithm updates the entries of T in decreasing order of k, then decreasing order of j.</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there are O(dn) table entries to update with each requiring O(n) computations,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space and time complexities are given by O(dn) and O(dn^2)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m-populations case, the only major difference in our algorithm made is that k and the count_j’s are vectorized to represent the random variables from the different populations. This will yield a space and time complexity which are still polynomial in the population sizes and index set size.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f93ae8e08_0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f93ae8e08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show empirically our space and time complexities, we plotted our algorithm’s elapsed time on problems with either fixed population size and varying index set size, or fixed index set size and varying population size. We additionally use three different index set types, </a:t>
            </a:r>
            <a:r>
              <a:rPr lang="en"/>
              <a:t>they</a:t>
            </a:r>
            <a:r>
              <a:rPr lang="en"/>
              <a:t> first being the first few order statistics, the second being the last few, and the third being equally spaced.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these are log-log plots, in the second figure, the slope of roughly 2 for index sets 1 and 2 seemingly contradict the runtime of O(dn^2). However, this is because their time dependency in </a:t>
            </a:r>
            <a:r>
              <a:rPr i="1" lang="en"/>
              <a:t>n</a:t>
            </a:r>
            <a:r>
              <a:rPr lang="en"/>
              <a:t> is linear, and since </a:t>
            </a:r>
            <a:r>
              <a:rPr i="1" lang="en"/>
              <a:t>n</a:t>
            </a:r>
            <a:r>
              <a:rPr lang="en"/>
              <a:t> </a:t>
            </a:r>
            <a:r>
              <a:rPr lang="en" u="sng"/>
              <a:t>&gt;</a:t>
            </a:r>
            <a:r>
              <a:rPr lang="en"/>
              <a:t> d, this is still technically </a:t>
            </a:r>
            <a:r>
              <a:rPr i="1" lang="en"/>
              <a:t>O</a:t>
            </a:r>
            <a:r>
              <a:rPr lang="en"/>
              <a:t>(dn^2).</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f93ae8e08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f93ae8e08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the space complexity experiments, we see the reason behind why index sets 1 and 2 grow slower in </a:t>
            </a:r>
            <a:r>
              <a:rPr i="1" lang="en"/>
              <a:t>n</a:t>
            </a:r>
            <a:r>
              <a:rPr lang="en"/>
              <a:t> but faster in </a:t>
            </a:r>
            <a:r>
              <a:rPr i="1" lang="en"/>
              <a:t>d</a:t>
            </a:r>
            <a:r>
              <a:rPr lang="en"/>
              <a:t>, as the table size is growing in O(d^2), which is still technically O(dn), whereas index set 3 is approximately linear in both.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f93ae8e08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f93ae8e08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do a bit of side by side comparison with existing methods.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0b6a731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0b6a73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15 seconds (30 cumulative)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Without further ado, let’s jump right in.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f93ae8e08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f93ae8e08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elapsed run-times of our algorithm compared to Glueck’s, Boncelet Jr.’s, and the Bapat-Beg theorem in the i.i.d. Case. Notice that for small </a:t>
            </a:r>
            <a:r>
              <a:rPr i="1" lang="en"/>
              <a:t>d</a:t>
            </a:r>
            <a:r>
              <a:rPr lang="en"/>
              <a:t>, our method is comparable to Boncelet Jr.’s and Glueck’s procedures, however, for larger values of </a:t>
            </a:r>
            <a:r>
              <a:rPr i="1" lang="en"/>
              <a:t>n</a:t>
            </a:r>
            <a:r>
              <a:rPr lang="en"/>
              <a:t> and </a:t>
            </a:r>
            <a:r>
              <a:rPr i="1" lang="en"/>
              <a:t>d</a:t>
            </a:r>
            <a:r>
              <a:rPr lang="en"/>
              <a:t>, the difference becomes clear. The scientific notation also makes it easier to see the exponential behavior in </a:t>
            </a:r>
            <a:r>
              <a:rPr i="1" lang="en"/>
              <a:t>d</a:t>
            </a:r>
            <a:r>
              <a:rPr lang="en"/>
              <a:t> that the other algorithms exhibit.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f93ae8e08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df93ae8e08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compare the run-times for the case of two populations, we compared our algorithm to Glueck’s and found the same trend as before, where the two procedures are comparable for small </a:t>
            </a:r>
            <a:r>
              <a:rPr i="1" lang="en"/>
              <a:t>d</a:t>
            </a:r>
            <a:r>
              <a:rPr lang="en"/>
              <a:t> but clear for larger problem sizes. We note that Boncelet Jr.’s and Bapat-Beg’s methods will take the same time as in the previous slide as their run-times are distribution agnostic.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f93ae8e08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df93ae8e08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some closing remarks.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f93ae8e08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f93ae8e08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cover today? First, we transformed a continuous order statistic problem into a combinatorial one involving throwing a </a:t>
            </a:r>
            <a:r>
              <a:rPr lang="en"/>
              <a:t>sufficient</a:t>
            </a:r>
            <a:r>
              <a:rPr lang="en"/>
              <a:t> number of balls across various bins.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approach dodged exponentiality in </a:t>
            </a:r>
            <a:r>
              <a:rPr i="1" lang="en"/>
              <a:t>d</a:t>
            </a:r>
            <a:r>
              <a:rPr lang="en"/>
              <a:t> by ignoring the individual count of each bin and only considering their sums when trying to fulfill bin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allowed us to improve the best known run-time of the </a:t>
            </a:r>
            <a:r>
              <a:rPr i="1" lang="en"/>
              <a:t>m</a:t>
            </a:r>
            <a:r>
              <a:rPr lang="en"/>
              <a:t>-populations case from Glueck’s, which is exponential in </a:t>
            </a:r>
            <a:r>
              <a:rPr i="1" lang="en"/>
              <a:t>d</a:t>
            </a:r>
            <a:r>
              <a:rPr lang="en"/>
              <a:t>, to one that is </a:t>
            </a:r>
            <a:r>
              <a:rPr i="1" lang="en"/>
              <a:t>linear</a:t>
            </a:r>
            <a:r>
              <a:rPr lang="en"/>
              <a:t> in </a:t>
            </a:r>
            <a:r>
              <a:rPr i="1" lang="en"/>
              <a:t>d</a:t>
            </a:r>
            <a:r>
              <a:rPr lang="en"/>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f93ae8e08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f93ae8e08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insight also applies more generally, in particular to Boncelet Jr.’s method. At a high level, his algorithm maintains the distribution of the first </a:t>
            </a:r>
            <a:r>
              <a:rPr i="1" lang="en"/>
              <a:t>i</a:t>
            </a:r>
            <a:r>
              <a:rPr lang="en"/>
              <a:t> balls across each bin and uses this to compute the distribution of the first </a:t>
            </a:r>
            <a:r>
              <a:rPr i="1" lang="en"/>
              <a:t>i</a:t>
            </a:r>
            <a:r>
              <a:rPr lang="en"/>
              <a:t>+1 balls across the bins. Instead of tracking each C_(i, j), which is the number of the first </a:t>
            </a:r>
            <a:r>
              <a:rPr i="1" lang="en"/>
              <a:t>i</a:t>
            </a:r>
            <a:r>
              <a:rPr lang="en"/>
              <a:t> balls in bin </a:t>
            </a:r>
            <a:r>
              <a:rPr i="1" lang="en"/>
              <a:t>j</a:t>
            </a:r>
            <a:r>
              <a:rPr lang="en"/>
              <a:t>, we can instead track C_(i, 1:j), the aggregate sum and then ‘spill over’ any remaining balls from bins that are satisfied over to the next unfulfilled bin.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a similar note, we can extend our algorithm to handle double sided bounds on each order statistic. This would be relevant when computing robustness properties of sets of order statistics such as constructing confidence bands around empirical distributions, like in the DKW inequality, except at multiple points. This can be done by modifying the set of summation in our recurrence relation to prevent too many balls from landing in a range of bins, as now we will also need to lower bound the number of balls that fall in the last </a:t>
            </a:r>
            <a:r>
              <a:rPr i="1" lang="en"/>
              <a:t>j</a:t>
            </a:r>
            <a:r>
              <a:rPr lang="en"/>
              <a:t> bins.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must ask: how good can the algorithms get? All of the existing methods are exponential in at least one of </a:t>
            </a:r>
            <a:r>
              <a:rPr i="1" lang="en"/>
              <a:t>n</a:t>
            </a:r>
            <a:r>
              <a:rPr lang="en"/>
              <a:t>, </a:t>
            </a:r>
            <a:r>
              <a:rPr i="1" lang="en"/>
              <a:t>d</a:t>
            </a:r>
            <a:r>
              <a:rPr lang="en"/>
              <a:t>, or in our case, </a:t>
            </a:r>
            <a:r>
              <a:rPr i="1" lang="en"/>
              <a:t>m</a:t>
            </a:r>
            <a:r>
              <a:rPr lang="en"/>
              <a:t>. Perhaps it might be possible to prove that the Bapat-Beg solution is as efficient as it gets in the most general case or reduce to a known NP-hard problem, such as computing block permanents.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0b6a7318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0b6a7318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 finish, I would just like to thank the audience for tuning in, as well as our reviewers, who have provided very useful feedback.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with that said, that’s a wrap, thank you all again!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df93ae8e08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df93ae8e08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df93ae8e08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df93ae8e08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f93ae8e08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f93ae8e08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15 seconds (45 cumulative)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is an order statistic?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kth order statistic of a data set is defined as its kth smallest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commonly seen ones are the minimum and maximum, which in a dataset of size n, correspond to the first and n’th order statistics.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Order statistics are closely related to percentiles, for example, the median, or 25th and 75th percentiles, which are often included in summary statistics.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f93ae8e08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f93ae8e08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15 seconds (60 cumulative)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to their use in exploratory data analysis, order statistics naturally appear in various disciplines, including outlier detection, multiple testing, empirical process theory, signal processing, mechanism design, among others.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f93ae8e08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f93ae8e08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30 </a:t>
            </a:r>
            <a:r>
              <a:rPr lang="en">
                <a:solidFill>
                  <a:schemeClr val="dk1"/>
                </a:solidFill>
              </a:rPr>
              <a:t>seconds (90 cumulative)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practice, order statistics are often used as a statistical measure. In many instances, the median is often preferred to the mean as a descriptive statistic 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it is easily interpretable </a:t>
            </a:r>
            <a:endParaRPr/>
          </a:p>
          <a:p>
            <a:pPr indent="0" lvl="0" marL="0" rtl="0" algn="l">
              <a:spcBef>
                <a:spcPts val="0"/>
              </a:spcBef>
              <a:spcAft>
                <a:spcPts val="0"/>
              </a:spcAft>
              <a:buNone/>
            </a:pPr>
            <a:r>
              <a:rPr lang="en"/>
              <a:t>2) is fairly robust to outliers, and </a:t>
            </a:r>
            <a:endParaRPr/>
          </a:p>
          <a:p>
            <a:pPr indent="0" lvl="0" marL="0" rtl="0" algn="l">
              <a:spcBef>
                <a:spcPts val="0"/>
              </a:spcBef>
              <a:spcAft>
                <a:spcPts val="0"/>
              </a:spcAft>
              <a:buNone/>
            </a:pPr>
            <a:r>
              <a:rPr lang="en"/>
              <a:t>3) its behavior is well studied, at least under ideal contexts.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being said,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order statistics are less well behaved under more general settings</a:t>
            </a:r>
            <a:endParaRPr/>
          </a:p>
          <a:p>
            <a:pPr indent="0" lvl="0" marL="0" rtl="0" algn="l">
              <a:spcBef>
                <a:spcPts val="0"/>
              </a:spcBef>
              <a:spcAft>
                <a:spcPts val="0"/>
              </a:spcAft>
              <a:buNone/>
            </a:pPr>
            <a:r>
              <a:rPr lang="en"/>
              <a:t>and their joint distribution can often be difficult to compute.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dbebbb69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dbebbb69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45</a:t>
            </a:r>
            <a:r>
              <a:rPr lang="en">
                <a:solidFill>
                  <a:schemeClr val="dk1"/>
                </a:solidFill>
              </a:rPr>
              <a:t> seconds (135 cumulative)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To illustrate this complexity, we give an example. Consider this: you are the instructor of a large course of 100 students. This semester, your department has decided to combat grade inflation and mandated that at most 25 of your students can score A’s or higher.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historical student performances in your course, you must provide them with a cutoff score x_A, so as to comply with your department’s mandate without completely deflating grades.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choose x_A? In this case, a straightforward approach to selecting x_A would be to treat student performances as i.i.d. and compute the distribution of the 75th order statistic at various candidate cutoffs. Simple enough right?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dbebbb6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dbebbb6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30</a:t>
            </a:r>
            <a:r>
              <a:rPr lang="en">
                <a:solidFill>
                  <a:schemeClr val="dk1"/>
                </a:solidFill>
              </a:rPr>
              <a:t> seconds (165 cumulative)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Well, let’s complicate the example slightly. We now assume that the department additionally requires at most 50% of students get B’s and at most 75% get 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must select cutoffs x_B and x_C in addition to x_A.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becomes somewhat more problematic as our older approach of independently selecting a threshold no longer applies because the order statistics are dependent. We can further complicate our situation by relaxing our i.i.d. assumption, for example, by discriminating between students who are taking the course for a requirement and those who are not. We can also remove the independence assumption as students who work in groups tend to have more similar scores, or we can simply just add more grade thresholds. The problem quickly becomes difficult. To begin to approach this problem, we must first formulate it rigorously.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dbebbb6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dbebbb6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comments" Target="../comments/comment1.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30">
                <a:latin typeface="Calibri"/>
                <a:ea typeface="Calibri"/>
                <a:cs typeface="Calibri"/>
                <a:sym typeface="Calibri"/>
              </a:rPr>
              <a:t>A Dynamic Program for Computing the Joint Cumulative Distribution Function of Order Statistics</a:t>
            </a:r>
            <a:endParaRPr b="1" sz="3530">
              <a:latin typeface="Calibri"/>
              <a:ea typeface="Calibri"/>
              <a:cs typeface="Calibri"/>
              <a:sym typeface="Calibri"/>
            </a:endParaRPr>
          </a:p>
        </p:txBody>
      </p:sp>
      <p:sp>
        <p:nvSpPr>
          <p:cNvPr id="87" name="Google Shape;87;p13"/>
          <p:cNvSpPr txBox="1"/>
          <p:nvPr>
            <p:ph idx="1" type="subTitle"/>
          </p:nvPr>
        </p:nvSpPr>
        <p:spPr>
          <a:xfrm>
            <a:off x="729450" y="3389400"/>
            <a:ext cx="8177100" cy="17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rPr>
              <a:t>Presenter: Rigel Galgana</a:t>
            </a:r>
            <a:endParaRPr sz="1900">
              <a:solidFill>
                <a:srgbClr val="000000"/>
              </a:solidFill>
            </a:endParaRPr>
          </a:p>
          <a:p>
            <a:pPr indent="0" lvl="0" marL="0" rtl="0" algn="l">
              <a:spcBef>
                <a:spcPts val="0"/>
              </a:spcBef>
              <a:spcAft>
                <a:spcPts val="0"/>
              </a:spcAft>
              <a:buNone/>
            </a:pPr>
            <a:r>
              <a:t/>
            </a:r>
            <a:endParaRPr sz="1900">
              <a:solidFill>
                <a:srgbClr val="000000"/>
              </a:solidFill>
            </a:endParaRPr>
          </a:p>
          <a:p>
            <a:pPr indent="0" lvl="0" marL="0" rtl="0" algn="l">
              <a:spcBef>
                <a:spcPts val="0"/>
              </a:spcBef>
              <a:spcAft>
                <a:spcPts val="0"/>
              </a:spcAft>
              <a:buNone/>
            </a:pPr>
            <a:r>
              <a:rPr lang="en" sz="1900">
                <a:solidFill>
                  <a:srgbClr val="000000"/>
                </a:solidFill>
              </a:rPr>
              <a:t>Authors: Rigel Galgana*, Cengke Shi*, Takehiro Oyakawa, Amy Greenwald</a:t>
            </a:r>
            <a:endParaRPr sz="1900">
              <a:solidFill>
                <a:srgbClr val="000000"/>
              </a:solidFill>
            </a:endParaRPr>
          </a:p>
          <a:p>
            <a:pPr indent="0" lvl="0" marL="0" rtl="0" algn="l">
              <a:spcBef>
                <a:spcPts val="0"/>
              </a:spcBef>
              <a:spcAft>
                <a:spcPts val="0"/>
              </a:spcAft>
              <a:buNone/>
            </a:pPr>
            <a:r>
              <a:rPr lang="en" sz="1500">
                <a:solidFill>
                  <a:srgbClr val="000000"/>
                </a:solidFill>
              </a:rPr>
              <a:t>*Both authors contributed equally</a:t>
            </a:r>
            <a:endParaRPr sz="1500">
              <a:solidFill>
                <a:srgbClr val="000000"/>
              </a:solidFill>
            </a:endParaRPr>
          </a:p>
        </p:txBody>
      </p:sp>
      <p:sp>
        <p:nvSpPr>
          <p:cNvPr id="88" name="Google Shape;88;p13"/>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0" y="0"/>
            <a:ext cx="91440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0" y="4797000"/>
            <a:ext cx="91440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3"/>
          <p:cNvPicPr preferRelativeResize="0"/>
          <p:nvPr/>
        </p:nvPicPr>
        <p:blipFill>
          <a:blip r:embed="rId3">
            <a:alphaModFix/>
          </a:blip>
          <a:stretch>
            <a:fillRect/>
          </a:stretch>
        </p:blipFill>
        <p:spPr>
          <a:xfrm>
            <a:off x="346500" y="4797000"/>
            <a:ext cx="773550" cy="34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sp>
        <p:nvSpPr>
          <p:cNvPr id="189" name="Google Shape;189;p22"/>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22"/>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94" name="Google Shape;194;p22"/>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Introduction</a:t>
            </a:r>
            <a:r>
              <a:rPr b="1" lang="en" sz="2000">
                <a:solidFill>
                  <a:schemeClr val="dk1"/>
                </a:solidFill>
                <a:latin typeface="Calibri"/>
                <a:ea typeface="Calibri"/>
                <a:cs typeface="Calibri"/>
                <a:sym typeface="Calibri"/>
              </a:rPr>
              <a:t>: </a:t>
            </a:r>
            <a:r>
              <a:rPr b="1" lang="en" sz="2000">
                <a:solidFill>
                  <a:schemeClr val="accent3"/>
                </a:solidFill>
                <a:latin typeface="Calibri"/>
                <a:ea typeface="Calibri"/>
                <a:cs typeface="Calibri"/>
                <a:sym typeface="Calibri"/>
              </a:rPr>
              <a:t>Motivation</a:t>
            </a:r>
            <a:endParaRPr b="1" sz="2000">
              <a:solidFill>
                <a:schemeClr val="accent3"/>
              </a:solidFill>
              <a:latin typeface="Calibri"/>
              <a:ea typeface="Calibri"/>
              <a:cs typeface="Calibri"/>
              <a:sym typeface="Calibri"/>
            </a:endParaRPr>
          </a:p>
        </p:txBody>
      </p:sp>
      <p:sp>
        <p:nvSpPr>
          <p:cNvPr id="195" name="Google Shape;195;p22"/>
          <p:cNvSpPr txBox="1"/>
          <p:nvPr/>
        </p:nvSpPr>
        <p:spPr>
          <a:xfrm>
            <a:off x="453525" y="1252125"/>
            <a:ext cx="8344200" cy="34533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To maximize the number of tickets sold per plane, airlines often overbook, which comes with the risk of actually overbooking.</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Say there are </a:t>
            </a:r>
            <a:r>
              <a:rPr i="1" lang="en" sz="2300">
                <a:latin typeface="Calibri"/>
                <a:ea typeface="Calibri"/>
                <a:cs typeface="Calibri"/>
                <a:sym typeface="Calibri"/>
              </a:rPr>
              <a:t>x</a:t>
            </a:r>
            <a:r>
              <a:rPr baseline="-25000" lang="en" sz="2300">
                <a:latin typeface="Calibri"/>
                <a:ea typeface="Calibri"/>
                <a:cs typeface="Calibri"/>
                <a:sym typeface="Calibri"/>
              </a:rPr>
              <a:t>B</a:t>
            </a:r>
            <a:r>
              <a:rPr lang="en" sz="2300">
                <a:latin typeface="Calibri"/>
                <a:ea typeface="Calibri"/>
                <a:cs typeface="Calibri"/>
                <a:sym typeface="Calibri"/>
              </a:rPr>
              <a:t> and </a:t>
            </a:r>
            <a:r>
              <a:rPr i="1" lang="en" sz="2300">
                <a:latin typeface="Calibri"/>
                <a:ea typeface="Calibri"/>
                <a:cs typeface="Calibri"/>
                <a:sym typeface="Calibri"/>
              </a:rPr>
              <a:t>x</a:t>
            </a:r>
            <a:r>
              <a:rPr baseline="-25000" lang="en" sz="2300">
                <a:latin typeface="Calibri"/>
                <a:ea typeface="Calibri"/>
                <a:cs typeface="Calibri"/>
                <a:sym typeface="Calibri"/>
              </a:rPr>
              <a:t>E</a:t>
            </a:r>
            <a:r>
              <a:rPr lang="en" sz="2300">
                <a:latin typeface="Calibri"/>
                <a:ea typeface="Calibri"/>
                <a:cs typeface="Calibri"/>
                <a:sym typeface="Calibri"/>
              </a:rPr>
              <a:t> business class and economy seats, with overbooked business class ticket holders being provided any unused economy class seats.</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What is the probability of actually overbooking?</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196" name="Google Shape;196;p22"/>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Example:</a:t>
            </a:r>
            <a:endParaRPr b="1" sz="4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3"/>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3"/>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206" name="Google Shape;206;p23"/>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Experiments: </a:t>
            </a:r>
            <a:r>
              <a:rPr b="1" lang="en" sz="2000">
                <a:solidFill>
                  <a:schemeClr val="accent3"/>
                </a:solidFill>
                <a:latin typeface="Calibri"/>
                <a:ea typeface="Calibri"/>
                <a:cs typeface="Calibri"/>
                <a:sym typeface="Calibri"/>
              </a:rPr>
              <a:t>Applications</a:t>
            </a:r>
            <a:endParaRPr b="1" sz="2000">
              <a:solidFill>
                <a:schemeClr val="accent3"/>
              </a:solidFill>
              <a:latin typeface="Calibri"/>
              <a:ea typeface="Calibri"/>
              <a:cs typeface="Calibri"/>
              <a:sym typeface="Calibri"/>
            </a:endParaRPr>
          </a:p>
        </p:txBody>
      </p:sp>
      <p:sp>
        <p:nvSpPr>
          <p:cNvPr id="207" name="Google Shape;207;p23"/>
          <p:cNvSpPr txBox="1"/>
          <p:nvPr/>
        </p:nvSpPr>
        <p:spPr>
          <a:xfrm>
            <a:off x="453525" y="1252125"/>
            <a:ext cx="8344200" cy="3815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You have </a:t>
            </a:r>
            <a:r>
              <a:rPr i="1" lang="en" sz="2300">
                <a:latin typeface="Calibri"/>
                <a:ea typeface="Calibri"/>
                <a:cs typeface="Calibri"/>
                <a:sym typeface="Calibri"/>
              </a:rPr>
              <a:t>d</a:t>
            </a:r>
            <a:r>
              <a:rPr lang="en" sz="2300">
                <a:latin typeface="Calibri"/>
                <a:ea typeface="Calibri"/>
                <a:cs typeface="Calibri"/>
                <a:sym typeface="Calibri"/>
              </a:rPr>
              <a:t> machines with memories </a:t>
            </a:r>
            <a:r>
              <a:rPr i="1" lang="en" sz="2300">
                <a:latin typeface="Calibri"/>
                <a:ea typeface="Calibri"/>
                <a:cs typeface="Calibri"/>
                <a:sym typeface="Calibri"/>
              </a:rPr>
              <a:t>x</a:t>
            </a:r>
            <a:r>
              <a:rPr baseline="-25000" lang="en" sz="2300">
                <a:latin typeface="Calibri"/>
                <a:ea typeface="Calibri"/>
                <a:cs typeface="Calibri"/>
                <a:sym typeface="Calibri"/>
              </a:rPr>
              <a:t>1</a:t>
            </a:r>
            <a:r>
              <a:rPr lang="en" sz="2300">
                <a:latin typeface="Calibri"/>
                <a:ea typeface="Calibri"/>
                <a:cs typeface="Calibri"/>
                <a:sym typeface="Calibri"/>
              </a:rPr>
              <a:t>&lt; ... &lt; </a:t>
            </a:r>
            <a:r>
              <a:rPr i="1" lang="en" sz="2300">
                <a:latin typeface="Calibri"/>
                <a:ea typeface="Calibri"/>
                <a:cs typeface="Calibri"/>
                <a:sym typeface="Calibri"/>
              </a:rPr>
              <a:t>x</a:t>
            </a:r>
            <a:r>
              <a:rPr baseline="-25000" lang="en" sz="2300">
                <a:latin typeface="Calibri"/>
                <a:ea typeface="Calibri"/>
                <a:cs typeface="Calibri"/>
                <a:sym typeface="Calibri"/>
              </a:rPr>
              <a:t>d</a:t>
            </a:r>
            <a:r>
              <a:rPr lang="en" sz="2300">
                <a:latin typeface="Calibri"/>
                <a:ea typeface="Calibri"/>
                <a:cs typeface="Calibri"/>
                <a:sym typeface="Calibri"/>
              </a:rPr>
              <a:t> and </a:t>
            </a:r>
            <a:r>
              <a:rPr i="1" lang="en" sz="2300">
                <a:latin typeface="Calibri"/>
                <a:ea typeface="Calibri"/>
                <a:cs typeface="Calibri"/>
                <a:sym typeface="Calibri"/>
              </a:rPr>
              <a:t>n</a:t>
            </a:r>
            <a:r>
              <a:rPr lang="en" sz="2300">
                <a:latin typeface="Calibri"/>
                <a:ea typeface="Calibri"/>
                <a:cs typeface="Calibri"/>
                <a:sym typeface="Calibri"/>
              </a:rPr>
              <a:t> jobs with sizes </a:t>
            </a:r>
            <a:r>
              <a:rPr i="1" lang="en" sz="2300">
                <a:latin typeface="Calibri"/>
                <a:ea typeface="Calibri"/>
                <a:cs typeface="Calibri"/>
                <a:sym typeface="Calibri"/>
              </a:rPr>
              <a:t>X</a:t>
            </a:r>
            <a:r>
              <a:rPr baseline="-25000" lang="en" sz="2300">
                <a:latin typeface="Calibri"/>
                <a:ea typeface="Calibri"/>
                <a:cs typeface="Calibri"/>
                <a:sym typeface="Calibri"/>
              </a:rPr>
              <a:t>1</a:t>
            </a:r>
            <a:r>
              <a:rPr lang="en" sz="2300">
                <a:latin typeface="Calibri"/>
                <a:ea typeface="Calibri"/>
                <a:cs typeface="Calibri"/>
                <a:sym typeface="Calibri"/>
              </a:rPr>
              <a:t>,...,</a:t>
            </a:r>
            <a:r>
              <a:rPr i="1" lang="en" sz="2300">
                <a:latin typeface="Calibri"/>
                <a:ea typeface="Calibri"/>
                <a:cs typeface="Calibri"/>
                <a:sym typeface="Calibri"/>
              </a:rPr>
              <a:t>X</a:t>
            </a:r>
            <a:r>
              <a:rPr baseline="-25000" lang="en" sz="2300">
                <a:latin typeface="Calibri"/>
                <a:ea typeface="Calibri"/>
                <a:cs typeface="Calibri"/>
                <a:sym typeface="Calibri"/>
              </a:rPr>
              <a:t>n</a:t>
            </a:r>
            <a:r>
              <a:rPr lang="en" sz="2300">
                <a:latin typeface="Calibri"/>
                <a:ea typeface="Calibri"/>
                <a:cs typeface="Calibri"/>
                <a:sym typeface="Calibri"/>
              </a:rPr>
              <a:t>.</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As these jobs are urgent, we fit whatever we can into the local machines and feed the rest into a (expensive) supercomputer.</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To minimize costs, we are interested in the probability the number of jobs left unprocessed. </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208" name="Google Shape;208;p23"/>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Example:</a:t>
            </a:r>
            <a:endParaRPr b="1" sz="4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4"/>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218" name="Google Shape;218;p24"/>
          <p:cNvSpPr txBox="1"/>
          <p:nvPr/>
        </p:nvSpPr>
        <p:spPr>
          <a:xfrm>
            <a:off x="453525" y="1252125"/>
            <a:ext cx="8344200" cy="3453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Let </a:t>
            </a:r>
            <a:r>
              <a:rPr i="1" lang="en" sz="2000">
                <a:latin typeface="Calibri"/>
                <a:ea typeface="Calibri"/>
                <a:cs typeface="Calibri"/>
                <a:sym typeface="Calibri"/>
              </a:rPr>
              <a:t>X</a:t>
            </a:r>
            <a:r>
              <a:rPr baseline="-25000" lang="en" sz="2000">
                <a:latin typeface="Calibri"/>
                <a:ea typeface="Calibri"/>
                <a:cs typeface="Calibri"/>
                <a:sym typeface="Calibri"/>
              </a:rPr>
              <a:t>1</a:t>
            </a:r>
            <a:r>
              <a:rPr lang="en" sz="2000">
                <a:latin typeface="Calibri"/>
                <a:ea typeface="Calibri"/>
                <a:cs typeface="Calibri"/>
                <a:sym typeface="Calibri"/>
              </a:rPr>
              <a:t> , … , </a:t>
            </a:r>
            <a:r>
              <a:rPr i="1" lang="en" sz="2000">
                <a:latin typeface="Calibri"/>
                <a:ea typeface="Calibri"/>
                <a:cs typeface="Calibri"/>
                <a:sym typeface="Calibri"/>
              </a:rPr>
              <a:t>X</a:t>
            </a:r>
            <a:r>
              <a:rPr baseline="-25000" lang="en" sz="2000">
                <a:latin typeface="Calibri"/>
                <a:ea typeface="Calibri"/>
                <a:cs typeface="Calibri"/>
                <a:sym typeface="Calibri"/>
              </a:rPr>
              <a:t>n</a:t>
            </a:r>
            <a:r>
              <a:rPr lang="en" sz="2000">
                <a:latin typeface="Calibri"/>
                <a:ea typeface="Calibri"/>
                <a:cs typeface="Calibri"/>
                <a:sym typeface="Calibri"/>
              </a:rPr>
              <a:t> denote our real valued sample set with joint distribution </a:t>
            </a:r>
            <a:r>
              <a:rPr b="1" i="1" lang="en" sz="2000">
                <a:latin typeface="Calibri"/>
                <a:ea typeface="Calibri"/>
                <a:cs typeface="Calibri"/>
                <a:sym typeface="Calibri"/>
              </a:rPr>
              <a:t>F</a:t>
            </a:r>
            <a:r>
              <a:rPr lang="en" sz="2000">
                <a:latin typeface="Calibri"/>
                <a:ea typeface="Calibri"/>
                <a:cs typeface="Calibri"/>
                <a:sym typeface="Calibri"/>
              </a:rPr>
              <a:t>.</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Let </a:t>
            </a:r>
            <a:r>
              <a:rPr i="1" lang="en" sz="2000">
                <a:latin typeface="Calibri"/>
                <a:ea typeface="Calibri"/>
                <a:cs typeface="Calibri"/>
                <a:sym typeface="Calibri"/>
              </a:rPr>
              <a:t>X</a:t>
            </a:r>
            <a:r>
              <a:rPr baseline="-25000" lang="en" sz="2000">
                <a:latin typeface="Calibri"/>
                <a:ea typeface="Calibri"/>
                <a:cs typeface="Calibri"/>
                <a:sym typeface="Calibri"/>
              </a:rPr>
              <a:t>(k, n)</a:t>
            </a:r>
            <a:r>
              <a:rPr lang="en" sz="2000">
                <a:latin typeface="Calibri"/>
                <a:ea typeface="Calibri"/>
                <a:cs typeface="Calibri"/>
                <a:sym typeface="Calibri"/>
              </a:rPr>
              <a:t> denote the </a:t>
            </a:r>
            <a:r>
              <a:rPr i="1" lang="en" sz="2000">
                <a:latin typeface="Calibri"/>
                <a:ea typeface="Calibri"/>
                <a:cs typeface="Calibri"/>
                <a:sym typeface="Calibri"/>
              </a:rPr>
              <a:t>k</a:t>
            </a:r>
            <a:r>
              <a:rPr lang="en" sz="2000">
                <a:latin typeface="Calibri"/>
                <a:ea typeface="Calibri"/>
                <a:cs typeface="Calibri"/>
                <a:sym typeface="Calibri"/>
              </a:rPr>
              <a:t>th order statistic of these </a:t>
            </a:r>
            <a:r>
              <a:rPr i="1" lang="en" sz="2000">
                <a:latin typeface="Calibri"/>
                <a:ea typeface="Calibri"/>
                <a:cs typeface="Calibri"/>
                <a:sym typeface="Calibri"/>
              </a:rPr>
              <a:t>n</a:t>
            </a:r>
            <a:r>
              <a:rPr lang="en" sz="2000">
                <a:latin typeface="Calibri"/>
                <a:ea typeface="Calibri"/>
                <a:cs typeface="Calibri"/>
                <a:sym typeface="Calibri"/>
              </a:rPr>
              <a:t> random variables.</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Let </a:t>
            </a:r>
            <a:r>
              <a:rPr i="1" lang="en" sz="2000">
                <a:latin typeface="Calibri"/>
                <a:ea typeface="Calibri"/>
                <a:cs typeface="Calibri"/>
                <a:sym typeface="Calibri"/>
              </a:rPr>
              <a:t>C</a:t>
            </a:r>
            <a:r>
              <a:rPr lang="en" sz="2000">
                <a:latin typeface="Calibri"/>
                <a:ea typeface="Calibri"/>
                <a:cs typeface="Calibri"/>
                <a:sym typeface="Calibri"/>
              </a:rPr>
              <a:t> = {</a:t>
            </a:r>
            <a:r>
              <a:rPr i="1" lang="en" sz="2000">
                <a:latin typeface="Calibri"/>
                <a:ea typeface="Calibri"/>
                <a:cs typeface="Calibri"/>
                <a:sym typeface="Calibri"/>
              </a:rPr>
              <a:t>c</a:t>
            </a:r>
            <a:r>
              <a:rPr baseline="-25000" lang="en" sz="2000">
                <a:latin typeface="Calibri"/>
                <a:ea typeface="Calibri"/>
                <a:cs typeface="Calibri"/>
                <a:sym typeface="Calibri"/>
              </a:rPr>
              <a:t>j</a:t>
            </a:r>
            <a:r>
              <a:rPr lang="en" sz="2000">
                <a:latin typeface="Calibri"/>
                <a:ea typeface="Calibri"/>
                <a:cs typeface="Calibri"/>
                <a:sym typeface="Calibri"/>
              </a:rPr>
              <a:t>}</a:t>
            </a:r>
            <a:r>
              <a:rPr baseline="-25000" lang="en" sz="2000">
                <a:latin typeface="Calibri"/>
                <a:ea typeface="Calibri"/>
                <a:cs typeface="Calibri"/>
                <a:sym typeface="Calibri"/>
              </a:rPr>
              <a:t>j=1,...,d</a:t>
            </a:r>
            <a:r>
              <a:rPr lang="en" sz="2000">
                <a:latin typeface="Calibri"/>
                <a:ea typeface="Calibri"/>
                <a:cs typeface="Calibri"/>
                <a:sym typeface="Calibri"/>
              </a:rPr>
              <a:t> denote an ordered set of indices of size </a:t>
            </a:r>
            <a:r>
              <a:rPr i="1" lang="en" sz="2000">
                <a:latin typeface="Calibri"/>
                <a:ea typeface="Calibri"/>
                <a:cs typeface="Calibri"/>
                <a:sym typeface="Calibri"/>
              </a:rPr>
              <a:t>d</a:t>
            </a:r>
            <a:r>
              <a:rPr lang="en" sz="2000">
                <a:latin typeface="Calibri"/>
                <a:ea typeface="Calibri"/>
                <a:cs typeface="Calibri"/>
                <a:sym typeface="Calibri"/>
              </a:rPr>
              <a:t>.</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Let </a:t>
            </a:r>
            <a:r>
              <a:rPr i="1" lang="en" sz="2000">
                <a:latin typeface="Calibri"/>
                <a:ea typeface="Calibri"/>
                <a:cs typeface="Calibri"/>
                <a:sym typeface="Calibri"/>
              </a:rPr>
              <a:t>x</a:t>
            </a:r>
            <a:r>
              <a:rPr lang="en" sz="2000">
                <a:latin typeface="Calibri"/>
                <a:ea typeface="Calibri"/>
                <a:cs typeface="Calibri"/>
                <a:sym typeface="Calibri"/>
              </a:rPr>
              <a:t> = {</a:t>
            </a:r>
            <a:r>
              <a:rPr i="1" lang="en" sz="2000">
                <a:latin typeface="Calibri"/>
                <a:ea typeface="Calibri"/>
                <a:cs typeface="Calibri"/>
                <a:sym typeface="Calibri"/>
              </a:rPr>
              <a:t>x</a:t>
            </a:r>
            <a:r>
              <a:rPr baseline="-25000" lang="en" sz="2000">
                <a:latin typeface="Calibri"/>
                <a:ea typeface="Calibri"/>
                <a:cs typeface="Calibri"/>
                <a:sym typeface="Calibri"/>
              </a:rPr>
              <a:t>j</a:t>
            </a:r>
            <a:r>
              <a:rPr lang="en" sz="2000">
                <a:latin typeface="Calibri"/>
                <a:ea typeface="Calibri"/>
                <a:cs typeface="Calibri"/>
                <a:sym typeface="Calibri"/>
              </a:rPr>
              <a:t>}</a:t>
            </a:r>
            <a:r>
              <a:rPr baseline="-25000" lang="en" sz="2000">
                <a:latin typeface="Calibri"/>
                <a:ea typeface="Calibri"/>
                <a:cs typeface="Calibri"/>
                <a:sym typeface="Calibri"/>
              </a:rPr>
              <a:t>j=1,...,d</a:t>
            </a:r>
            <a:r>
              <a:rPr lang="en" sz="2000">
                <a:latin typeface="Calibri"/>
                <a:ea typeface="Calibri"/>
                <a:cs typeface="Calibri"/>
                <a:sym typeface="Calibri"/>
              </a:rPr>
              <a:t> denote an ordered set of real-valued bounds of size </a:t>
            </a:r>
            <a:r>
              <a:rPr i="1" lang="en" sz="2000">
                <a:latin typeface="Calibri"/>
                <a:ea typeface="Calibri"/>
                <a:cs typeface="Calibri"/>
                <a:sym typeface="Calibri"/>
              </a:rPr>
              <a:t>d</a:t>
            </a:r>
            <a:r>
              <a:rPr lang="en" sz="2000">
                <a:latin typeface="Calibri"/>
                <a:ea typeface="Calibri"/>
                <a:cs typeface="Calibri"/>
                <a:sym typeface="Calibri"/>
              </a:rPr>
              <a:t>.</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We wish to compute: </a:t>
            </a:r>
            <a:r>
              <a:rPr b="1" lang="en" sz="2000">
                <a:latin typeface="Calibri"/>
                <a:ea typeface="Calibri"/>
                <a:cs typeface="Calibri"/>
                <a:sym typeface="Calibri"/>
              </a:rPr>
              <a:t>Pr</a:t>
            </a:r>
            <a:r>
              <a:rPr lang="en" sz="2000">
                <a:latin typeface="Calibri"/>
                <a:ea typeface="Calibri"/>
                <a:cs typeface="Calibri"/>
                <a:sym typeface="Calibri"/>
              </a:rPr>
              <a:t>(⋂</a:t>
            </a:r>
            <a:r>
              <a:rPr baseline="-25000" lang="en" sz="2000">
                <a:latin typeface="Calibri"/>
                <a:ea typeface="Calibri"/>
                <a:cs typeface="Calibri"/>
                <a:sym typeface="Calibri"/>
              </a:rPr>
              <a:t>j=1,...,d</a:t>
            </a:r>
            <a:r>
              <a:rPr lang="en" sz="2000">
                <a:latin typeface="Calibri"/>
                <a:ea typeface="Calibri"/>
                <a:cs typeface="Calibri"/>
                <a:sym typeface="Calibri"/>
              </a:rPr>
              <a:t> {</a:t>
            </a:r>
            <a:r>
              <a:rPr i="1" lang="en" sz="2000">
                <a:latin typeface="Calibri"/>
                <a:ea typeface="Calibri"/>
                <a:cs typeface="Calibri"/>
                <a:sym typeface="Calibri"/>
              </a:rPr>
              <a:t>X</a:t>
            </a:r>
            <a:r>
              <a:rPr baseline="-25000" lang="en" sz="2000">
                <a:latin typeface="Calibri"/>
                <a:ea typeface="Calibri"/>
                <a:cs typeface="Calibri"/>
                <a:sym typeface="Calibri"/>
              </a:rPr>
              <a:t>(cj, n)</a:t>
            </a:r>
            <a:r>
              <a:rPr lang="en" sz="2000">
                <a:latin typeface="Calibri"/>
                <a:ea typeface="Calibri"/>
                <a:cs typeface="Calibri"/>
                <a:sym typeface="Calibri"/>
              </a:rPr>
              <a:t> </a:t>
            </a:r>
            <a:r>
              <a:rPr lang="en" sz="2000" u="sng">
                <a:latin typeface="Calibri"/>
                <a:ea typeface="Calibri"/>
                <a:cs typeface="Calibri"/>
                <a:sym typeface="Calibri"/>
              </a:rPr>
              <a:t>&lt;</a:t>
            </a:r>
            <a:r>
              <a:rPr lang="en" sz="2000">
                <a:latin typeface="Calibri"/>
                <a:ea typeface="Calibri"/>
                <a:cs typeface="Calibri"/>
                <a:sym typeface="Calibri"/>
              </a:rPr>
              <a:t> </a:t>
            </a:r>
            <a:r>
              <a:rPr i="1" lang="en" sz="2000">
                <a:latin typeface="Calibri"/>
                <a:ea typeface="Calibri"/>
                <a:cs typeface="Calibri"/>
                <a:sym typeface="Calibri"/>
              </a:rPr>
              <a:t>x</a:t>
            </a:r>
            <a:r>
              <a:rPr baseline="-25000" lang="en" sz="2000">
                <a:latin typeface="Calibri"/>
                <a:ea typeface="Calibri"/>
                <a:cs typeface="Calibri"/>
                <a:sym typeface="Calibri"/>
              </a:rPr>
              <a:t>j</a:t>
            </a:r>
            <a:r>
              <a:rPr lang="en" sz="2000">
                <a:latin typeface="Calibri"/>
                <a:ea typeface="Calibri"/>
                <a:cs typeface="Calibri"/>
                <a:sym typeface="Calibri"/>
              </a:rPr>
              <a:t>})</a:t>
            </a:r>
            <a:endParaRPr sz="2000">
              <a:latin typeface="Calibri"/>
              <a:ea typeface="Calibri"/>
              <a:cs typeface="Calibri"/>
              <a:sym typeface="Calibri"/>
            </a:endParaRPr>
          </a:p>
        </p:txBody>
      </p:sp>
      <p:sp>
        <p:nvSpPr>
          <p:cNvPr id="219" name="Google Shape;219;p24"/>
          <p:cNvSpPr txBox="1"/>
          <p:nvPr/>
        </p:nvSpPr>
        <p:spPr>
          <a:xfrm>
            <a:off x="346516" y="-91800"/>
            <a:ext cx="4042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Introduction: </a:t>
            </a:r>
            <a:r>
              <a:rPr b="1" lang="en" sz="2000">
                <a:solidFill>
                  <a:schemeClr val="accent3"/>
                </a:solidFill>
                <a:latin typeface="Calibri"/>
                <a:ea typeface="Calibri"/>
                <a:cs typeface="Calibri"/>
                <a:sym typeface="Calibri"/>
              </a:rPr>
              <a:t>Problem Statement</a:t>
            </a:r>
            <a:endParaRPr b="1" sz="2000">
              <a:solidFill>
                <a:schemeClr val="accent3"/>
              </a:solidFill>
              <a:latin typeface="Calibri"/>
              <a:ea typeface="Calibri"/>
              <a:cs typeface="Calibri"/>
              <a:sym typeface="Calibri"/>
            </a:endParaRPr>
          </a:p>
        </p:txBody>
      </p:sp>
      <p:sp>
        <p:nvSpPr>
          <p:cNvPr id="220" name="Google Shape;220;p24"/>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Formalization</a:t>
            </a:r>
            <a:endParaRPr b="1" sz="4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5"/>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230" name="Google Shape;230;p25"/>
          <p:cNvSpPr txBox="1"/>
          <p:nvPr/>
        </p:nvSpPr>
        <p:spPr>
          <a:xfrm>
            <a:off x="453525" y="1252125"/>
            <a:ext cx="8690400" cy="3453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In the most general case, without assuming independence or identically distributed, this problem is </a:t>
            </a:r>
            <a:r>
              <a:rPr i="1" lang="en" sz="2000">
                <a:latin typeface="Calibri"/>
                <a:ea typeface="Calibri"/>
                <a:cs typeface="Calibri"/>
                <a:sym typeface="Calibri"/>
              </a:rPr>
              <a:t>very</a:t>
            </a:r>
            <a:r>
              <a:rPr lang="en" sz="2000">
                <a:latin typeface="Calibri"/>
                <a:ea typeface="Calibri"/>
                <a:cs typeface="Calibri"/>
                <a:sym typeface="Calibri"/>
              </a:rPr>
              <a:t> difficult.</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Several special cases under which the problem becomes more tractable:</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Small number, say </a:t>
            </a:r>
            <a:r>
              <a:rPr i="1" lang="en" sz="2000">
                <a:latin typeface="Calibri"/>
                <a:ea typeface="Calibri"/>
                <a:cs typeface="Calibri"/>
                <a:sym typeface="Calibri"/>
              </a:rPr>
              <a:t>m,</a:t>
            </a:r>
            <a:r>
              <a:rPr lang="en" sz="2000">
                <a:latin typeface="Calibri"/>
                <a:ea typeface="Calibri"/>
                <a:cs typeface="Calibri"/>
                <a:sym typeface="Calibri"/>
              </a:rPr>
              <a:t> distributions (</a:t>
            </a:r>
            <a:r>
              <a:rPr i="1" lang="en" sz="2000">
                <a:latin typeface="Calibri"/>
                <a:ea typeface="Calibri"/>
                <a:cs typeface="Calibri"/>
                <a:sym typeface="Calibri"/>
              </a:rPr>
              <a:t>m</a:t>
            </a:r>
            <a:r>
              <a:rPr lang="en" sz="2000">
                <a:latin typeface="Calibri"/>
                <a:ea typeface="Calibri"/>
                <a:cs typeface="Calibri"/>
                <a:sym typeface="Calibri"/>
              </a:rPr>
              <a:t> = 1 corresponds to i.i.d)</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Independence</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Small index set or complete index set (i.e. </a:t>
            </a:r>
            <a:r>
              <a:rPr i="1" lang="en" sz="2000">
                <a:latin typeface="Calibri"/>
                <a:ea typeface="Calibri"/>
                <a:cs typeface="Calibri"/>
                <a:sym typeface="Calibri"/>
              </a:rPr>
              <a:t>C</a:t>
            </a:r>
            <a:r>
              <a:rPr lang="en" sz="2000">
                <a:latin typeface="Calibri"/>
                <a:ea typeface="Calibri"/>
                <a:cs typeface="Calibri"/>
                <a:sym typeface="Calibri"/>
              </a:rPr>
              <a:t> = {1, 2, … , </a:t>
            </a:r>
            <a:r>
              <a:rPr i="1" lang="en" sz="2000">
                <a:latin typeface="Calibri"/>
                <a:ea typeface="Calibri"/>
                <a:cs typeface="Calibri"/>
                <a:sym typeface="Calibri"/>
              </a:rPr>
              <a:t>n</a:t>
            </a:r>
            <a:r>
              <a:rPr lang="en" sz="2000">
                <a:latin typeface="Calibri"/>
                <a:ea typeface="Calibri"/>
                <a:cs typeface="Calibri"/>
                <a:sym typeface="Calibri"/>
              </a:rPr>
              <a:t>})</a:t>
            </a:r>
            <a:endParaRPr sz="2000">
              <a:latin typeface="Calibri"/>
              <a:ea typeface="Calibri"/>
              <a:cs typeface="Calibri"/>
              <a:sym typeface="Calibri"/>
            </a:endParaRPr>
          </a:p>
        </p:txBody>
      </p:sp>
      <p:sp>
        <p:nvSpPr>
          <p:cNvPr id="231" name="Google Shape;231;p25"/>
          <p:cNvSpPr txBox="1"/>
          <p:nvPr/>
        </p:nvSpPr>
        <p:spPr>
          <a:xfrm>
            <a:off x="346516" y="-91800"/>
            <a:ext cx="4042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Introduction: </a:t>
            </a:r>
            <a:r>
              <a:rPr b="1" lang="en" sz="2000">
                <a:solidFill>
                  <a:schemeClr val="accent3"/>
                </a:solidFill>
                <a:latin typeface="Calibri"/>
                <a:ea typeface="Calibri"/>
                <a:cs typeface="Calibri"/>
                <a:sym typeface="Calibri"/>
              </a:rPr>
              <a:t>Problem Statement</a:t>
            </a:r>
            <a:endParaRPr b="1" sz="2000">
              <a:solidFill>
                <a:schemeClr val="accent3"/>
              </a:solidFill>
              <a:latin typeface="Calibri"/>
              <a:ea typeface="Calibri"/>
              <a:cs typeface="Calibri"/>
              <a:sym typeface="Calibri"/>
            </a:endParaRPr>
          </a:p>
        </p:txBody>
      </p:sp>
      <p:sp>
        <p:nvSpPr>
          <p:cNvPr id="232" name="Google Shape;232;p25"/>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Multiple Versions</a:t>
            </a:r>
            <a:endParaRPr b="1" sz="4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6"/>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242" name="Google Shape;242;p26"/>
          <p:cNvSpPr txBox="1"/>
          <p:nvPr/>
        </p:nvSpPr>
        <p:spPr>
          <a:xfrm>
            <a:off x="453525" y="1252125"/>
            <a:ext cx="8483100" cy="375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In the i.i.d. </a:t>
            </a:r>
            <a:r>
              <a:rPr lang="en" sz="2000">
                <a:latin typeface="Calibri"/>
                <a:ea typeface="Calibri"/>
                <a:cs typeface="Calibri"/>
                <a:sym typeface="Calibri"/>
              </a:rPr>
              <a:t>s</a:t>
            </a:r>
            <a:r>
              <a:rPr lang="en" sz="2000">
                <a:latin typeface="Calibri"/>
                <a:ea typeface="Calibri"/>
                <a:cs typeface="Calibri"/>
                <a:sym typeface="Calibri"/>
              </a:rPr>
              <a:t>etting, we assume </a:t>
            </a:r>
            <a:r>
              <a:rPr i="1" lang="en" sz="2000">
                <a:latin typeface="Calibri"/>
                <a:ea typeface="Calibri"/>
                <a:cs typeface="Calibri"/>
                <a:sym typeface="Calibri"/>
              </a:rPr>
              <a:t>X</a:t>
            </a:r>
            <a:r>
              <a:rPr baseline="-25000" lang="en" sz="2000">
                <a:latin typeface="Calibri"/>
                <a:ea typeface="Calibri"/>
                <a:cs typeface="Calibri"/>
                <a:sym typeface="Calibri"/>
              </a:rPr>
              <a:t>i</a:t>
            </a:r>
            <a:r>
              <a:rPr lang="en" sz="2000">
                <a:latin typeface="Calibri"/>
                <a:ea typeface="Calibri"/>
                <a:cs typeface="Calibri"/>
                <a:sym typeface="Calibri"/>
              </a:rPr>
              <a:t> ~</a:t>
            </a:r>
            <a:r>
              <a:rPr baseline="-25000" lang="en" sz="2000">
                <a:latin typeface="Calibri"/>
                <a:ea typeface="Calibri"/>
                <a:cs typeface="Calibri"/>
                <a:sym typeface="Calibri"/>
              </a:rPr>
              <a:t>i.i.d</a:t>
            </a:r>
            <a:r>
              <a:rPr lang="en" sz="2000">
                <a:latin typeface="Calibri"/>
                <a:ea typeface="Calibri"/>
                <a:cs typeface="Calibri"/>
                <a:sym typeface="Calibri"/>
              </a:rPr>
              <a:t> </a:t>
            </a:r>
            <a:r>
              <a:rPr i="1" lang="en" sz="2000">
                <a:latin typeface="Calibri"/>
                <a:ea typeface="Calibri"/>
                <a:cs typeface="Calibri"/>
                <a:sym typeface="Calibri"/>
              </a:rPr>
              <a:t>F</a:t>
            </a:r>
            <a:r>
              <a:rPr lang="en" sz="2000">
                <a:latin typeface="Calibri"/>
                <a:ea typeface="Calibri"/>
                <a:cs typeface="Calibri"/>
                <a:sym typeface="Calibri"/>
              </a:rPr>
              <a:t> .</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For the </a:t>
            </a:r>
            <a:r>
              <a:rPr i="1" lang="en" sz="2000">
                <a:latin typeface="Calibri"/>
                <a:ea typeface="Calibri"/>
                <a:cs typeface="Calibri"/>
                <a:sym typeface="Calibri"/>
              </a:rPr>
              <a:t>m</a:t>
            </a:r>
            <a:r>
              <a:rPr lang="en" sz="2000">
                <a:latin typeface="Calibri"/>
                <a:ea typeface="Calibri"/>
                <a:cs typeface="Calibri"/>
                <a:sym typeface="Calibri"/>
              </a:rPr>
              <a:t>-independent distributions setting, let </a:t>
            </a:r>
            <a:r>
              <a:rPr i="1" lang="en" sz="2000">
                <a:latin typeface="Calibri"/>
                <a:ea typeface="Calibri"/>
                <a:cs typeface="Calibri"/>
                <a:sym typeface="Calibri"/>
              </a:rPr>
              <a:t>n</a:t>
            </a:r>
            <a:r>
              <a:rPr baseline="-25000" lang="en" sz="2000">
                <a:latin typeface="Calibri"/>
                <a:ea typeface="Calibri"/>
                <a:cs typeface="Calibri"/>
                <a:sym typeface="Calibri"/>
              </a:rPr>
              <a:t>h</a:t>
            </a:r>
            <a:r>
              <a:rPr lang="en" sz="2000">
                <a:latin typeface="Calibri"/>
                <a:ea typeface="Calibri"/>
                <a:cs typeface="Calibri"/>
                <a:sym typeface="Calibri"/>
              </a:rPr>
              <a:t> be the number of random variables {</a:t>
            </a:r>
            <a:r>
              <a:rPr i="1" lang="en" sz="2000">
                <a:latin typeface="Calibri"/>
                <a:ea typeface="Calibri"/>
                <a:cs typeface="Calibri"/>
                <a:sym typeface="Calibri"/>
              </a:rPr>
              <a:t>X</a:t>
            </a:r>
            <a:r>
              <a:rPr baseline="-25000" lang="en" sz="2000">
                <a:latin typeface="Calibri"/>
                <a:ea typeface="Calibri"/>
                <a:cs typeface="Calibri"/>
                <a:sym typeface="Calibri"/>
              </a:rPr>
              <a:t>i</a:t>
            </a:r>
            <a:r>
              <a:rPr baseline="30000" lang="en" sz="2000">
                <a:latin typeface="Calibri"/>
                <a:ea typeface="Calibri"/>
                <a:cs typeface="Calibri"/>
                <a:sym typeface="Calibri"/>
              </a:rPr>
              <a:t>h</a:t>
            </a:r>
            <a:r>
              <a:rPr lang="en" sz="2000">
                <a:latin typeface="Calibri"/>
                <a:ea typeface="Calibri"/>
                <a:cs typeface="Calibri"/>
                <a:sym typeface="Calibri"/>
              </a:rPr>
              <a:t>}</a:t>
            </a:r>
            <a:r>
              <a:rPr baseline="-25000" lang="en" sz="2000">
                <a:latin typeface="Calibri"/>
                <a:ea typeface="Calibri"/>
                <a:cs typeface="Calibri"/>
                <a:sym typeface="Calibri"/>
              </a:rPr>
              <a:t>i=1,...,nh</a:t>
            </a:r>
            <a:r>
              <a:rPr lang="en" sz="2000">
                <a:latin typeface="Calibri"/>
                <a:ea typeface="Calibri"/>
                <a:cs typeface="Calibri"/>
                <a:sym typeface="Calibri"/>
              </a:rPr>
              <a:t> from each distribution </a:t>
            </a:r>
            <a:r>
              <a:rPr i="1" lang="en" sz="2000">
                <a:latin typeface="Calibri"/>
                <a:ea typeface="Calibri"/>
                <a:cs typeface="Calibri"/>
                <a:sym typeface="Calibri"/>
              </a:rPr>
              <a:t>F</a:t>
            </a:r>
            <a:r>
              <a:rPr baseline="-25000" lang="en" sz="2000">
                <a:latin typeface="Calibri"/>
                <a:ea typeface="Calibri"/>
                <a:cs typeface="Calibri"/>
                <a:sym typeface="Calibri"/>
              </a:rPr>
              <a:t>h</a:t>
            </a:r>
            <a:r>
              <a:rPr lang="en" sz="2000">
                <a:latin typeface="Calibri"/>
                <a:ea typeface="Calibri"/>
                <a:cs typeface="Calibri"/>
                <a:sym typeface="Calibri"/>
              </a:rPr>
              <a:t> for </a:t>
            </a:r>
            <a:r>
              <a:rPr i="1" lang="en" sz="2000">
                <a:latin typeface="Calibri"/>
                <a:ea typeface="Calibri"/>
                <a:cs typeface="Calibri"/>
                <a:sym typeface="Calibri"/>
              </a:rPr>
              <a:t>h</a:t>
            </a:r>
            <a:r>
              <a:rPr lang="en" sz="2000">
                <a:latin typeface="Calibri"/>
                <a:ea typeface="Calibri"/>
                <a:cs typeface="Calibri"/>
                <a:sym typeface="Calibri"/>
              </a:rPr>
              <a:t> = 1, … , </a:t>
            </a:r>
            <a:r>
              <a:rPr i="1" lang="en" sz="2000">
                <a:latin typeface="Calibri"/>
                <a:ea typeface="Calibri"/>
                <a:cs typeface="Calibri"/>
                <a:sym typeface="Calibri"/>
              </a:rPr>
              <a:t>m</a:t>
            </a:r>
            <a:r>
              <a:rPr lang="en" sz="2000">
                <a:latin typeface="Calibri"/>
                <a:ea typeface="Calibri"/>
                <a:cs typeface="Calibri"/>
                <a:sym typeface="Calibri"/>
              </a:rPr>
              <a:t>. </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With size </a:t>
            </a:r>
            <a:r>
              <a:rPr i="1" lang="en" sz="2000">
                <a:latin typeface="Calibri"/>
                <a:ea typeface="Calibri"/>
                <a:cs typeface="Calibri"/>
                <a:sym typeface="Calibri"/>
              </a:rPr>
              <a:t>d</a:t>
            </a:r>
            <a:r>
              <a:rPr lang="en" sz="2000">
                <a:latin typeface="Calibri"/>
                <a:ea typeface="Calibri"/>
                <a:cs typeface="Calibri"/>
                <a:sym typeface="Calibri"/>
              </a:rPr>
              <a:t> index set </a:t>
            </a:r>
            <a:r>
              <a:rPr i="1" lang="en" sz="2000">
                <a:latin typeface="Calibri"/>
                <a:ea typeface="Calibri"/>
                <a:cs typeface="Calibri"/>
                <a:sym typeface="Calibri"/>
              </a:rPr>
              <a:t>C</a:t>
            </a:r>
            <a:r>
              <a:rPr lang="en" sz="2000">
                <a:latin typeface="Calibri"/>
                <a:ea typeface="Calibri"/>
                <a:cs typeface="Calibri"/>
                <a:sym typeface="Calibri"/>
              </a:rPr>
              <a:t> and bounds </a:t>
            </a:r>
            <a:r>
              <a:rPr i="1" lang="en" sz="2000">
                <a:latin typeface="Calibri"/>
                <a:ea typeface="Calibri"/>
                <a:cs typeface="Calibri"/>
                <a:sym typeface="Calibri"/>
              </a:rPr>
              <a:t>x</a:t>
            </a:r>
            <a:r>
              <a:rPr lang="en" sz="2000">
                <a:latin typeface="Calibri"/>
                <a:ea typeface="Calibri"/>
                <a:cs typeface="Calibri"/>
                <a:sym typeface="Calibri"/>
              </a:rPr>
              <a:t>, we provide an algorithm to compute </a:t>
            </a:r>
            <a:r>
              <a:rPr b="1" lang="en" sz="2000">
                <a:latin typeface="Calibri"/>
                <a:ea typeface="Calibri"/>
                <a:cs typeface="Calibri"/>
                <a:sym typeface="Calibri"/>
              </a:rPr>
              <a:t>Pr</a:t>
            </a:r>
            <a:r>
              <a:rPr lang="en" sz="2000">
                <a:latin typeface="Calibri"/>
                <a:ea typeface="Calibri"/>
                <a:cs typeface="Calibri"/>
                <a:sym typeface="Calibri"/>
              </a:rPr>
              <a:t>(⋂</a:t>
            </a:r>
            <a:r>
              <a:rPr baseline="-25000" lang="en" sz="2000">
                <a:latin typeface="Calibri"/>
                <a:ea typeface="Calibri"/>
                <a:cs typeface="Calibri"/>
                <a:sym typeface="Calibri"/>
              </a:rPr>
              <a:t>j=1,...,d</a:t>
            </a:r>
            <a:r>
              <a:rPr lang="en" sz="2000">
                <a:latin typeface="Calibri"/>
                <a:ea typeface="Calibri"/>
                <a:cs typeface="Calibri"/>
                <a:sym typeface="Calibri"/>
              </a:rPr>
              <a:t> {</a:t>
            </a:r>
            <a:r>
              <a:rPr i="1" lang="en" sz="2000">
                <a:latin typeface="Calibri"/>
                <a:ea typeface="Calibri"/>
                <a:cs typeface="Calibri"/>
                <a:sym typeface="Calibri"/>
              </a:rPr>
              <a:t>X</a:t>
            </a:r>
            <a:r>
              <a:rPr baseline="-25000" lang="en" sz="2000">
                <a:latin typeface="Calibri"/>
                <a:ea typeface="Calibri"/>
                <a:cs typeface="Calibri"/>
                <a:sym typeface="Calibri"/>
              </a:rPr>
              <a:t>(cj, n)</a:t>
            </a:r>
            <a:r>
              <a:rPr lang="en" sz="2000">
                <a:latin typeface="Calibri"/>
                <a:ea typeface="Calibri"/>
                <a:cs typeface="Calibri"/>
                <a:sym typeface="Calibri"/>
              </a:rPr>
              <a:t> </a:t>
            </a:r>
            <a:r>
              <a:rPr lang="en" sz="2000" u="sng">
                <a:latin typeface="Calibri"/>
                <a:ea typeface="Calibri"/>
                <a:cs typeface="Calibri"/>
                <a:sym typeface="Calibri"/>
              </a:rPr>
              <a:t>&lt;</a:t>
            </a:r>
            <a:r>
              <a:rPr lang="en" sz="2000">
                <a:latin typeface="Calibri"/>
                <a:ea typeface="Calibri"/>
                <a:cs typeface="Calibri"/>
                <a:sym typeface="Calibri"/>
              </a:rPr>
              <a:t> </a:t>
            </a:r>
            <a:r>
              <a:rPr i="1" lang="en" sz="2000">
                <a:latin typeface="Calibri"/>
                <a:ea typeface="Calibri"/>
                <a:cs typeface="Calibri"/>
                <a:sym typeface="Calibri"/>
              </a:rPr>
              <a:t>x</a:t>
            </a:r>
            <a:r>
              <a:rPr baseline="-25000" lang="en" sz="2000">
                <a:latin typeface="Calibri"/>
                <a:ea typeface="Calibri"/>
                <a:cs typeface="Calibri"/>
                <a:sym typeface="Calibri"/>
              </a:rPr>
              <a:t>j</a:t>
            </a:r>
            <a:r>
              <a:rPr lang="en" sz="2000">
                <a:latin typeface="Calibri"/>
                <a:ea typeface="Calibri"/>
                <a:cs typeface="Calibri"/>
                <a:sym typeface="Calibri"/>
              </a:rPr>
              <a:t>}) in time polynomial in the </a:t>
            </a:r>
            <a:r>
              <a:rPr i="1" lang="en" sz="2000">
                <a:latin typeface="Calibri"/>
                <a:ea typeface="Calibri"/>
                <a:cs typeface="Calibri"/>
                <a:sym typeface="Calibri"/>
              </a:rPr>
              <a:t>n</a:t>
            </a:r>
            <a:r>
              <a:rPr baseline="-25000" lang="en" sz="2000">
                <a:latin typeface="Calibri"/>
                <a:ea typeface="Calibri"/>
                <a:cs typeface="Calibri"/>
                <a:sym typeface="Calibri"/>
              </a:rPr>
              <a:t>h</a:t>
            </a:r>
            <a:r>
              <a:rPr lang="en" sz="2000">
                <a:latin typeface="Calibri"/>
                <a:ea typeface="Calibri"/>
                <a:cs typeface="Calibri"/>
                <a:sym typeface="Calibri"/>
              </a:rPr>
              <a:t>’s and </a:t>
            </a:r>
            <a:r>
              <a:rPr i="1" lang="en" sz="2000">
                <a:latin typeface="Calibri"/>
                <a:ea typeface="Calibri"/>
                <a:cs typeface="Calibri"/>
                <a:sym typeface="Calibri"/>
              </a:rPr>
              <a:t>d</a:t>
            </a:r>
            <a:r>
              <a:rPr lang="en" sz="2000">
                <a:latin typeface="Calibri"/>
                <a:ea typeface="Calibri"/>
                <a:cs typeface="Calibri"/>
                <a:sym typeface="Calibri"/>
              </a:rPr>
              <a:t>: </a:t>
            </a:r>
            <a:r>
              <a:rPr i="1" lang="en" sz="2000">
                <a:latin typeface="Calibri"/>
                <a:ea typeface="Calibri"/>
                <a:cs typeface="Calibri"/>
                <a:sym typeface="Calibri"/>
              </a:rPr>
              <a:t>O</a:t>
            </a:r>
            <a:r>
              <a:rPr lang="en" sz="2000">
                <a:latin typeface="Calibri"/>
                <a:ea typeface="Calibri"/>
                <a:cs typeface="Calibri"/>
                <a:sym typeface="Calibri"/>
              </a:rPr>
              <a:t>(</a:t>
            </a:r>
            <a:r>
              <a:rPr i="1" lang="en" sz="2000">
                <a:latin typeface="Calibri"/>
                <a:ea typeface="Calibri"/>
                <a:cs typeface="Calibri"/>
                <a:sym typeface="Calibri"/>
              </a:rPr>
              <a:t>d</a:t>
            </a:r>
            <a:r>
              <a:rPr lang="en" sz="2000">
                <a:latin typeface="Calibri"/>
                <a:ea typeface="Calibri"/>
                <a:cs typeface="Calibri"/>
                <a:sym typeface="Calibri"/>
              </a:rPr>
              <a:t>∏</a:t>
            </a:r>
            <a:r>
              <a:rPr baseline="-25000" lang="en" sz="2000">
                <a:latin typeface="Calibri"/>
                <a:ea typeface="Calibri"/>
                <a:cs typeface="Calibri"/>
                <a:sym typeface="Calibri"/>
              </a:rPr>
              <a:t>h=1,...,m</a:t>
            </a:r>
            <a:r>
              <a:rPr lang="en" sz="2000">
                <a:latin typeface="Calibri"/>
                <a:ea typeface="Calibri"/>
                <a:cs typeface="Calibri"/>
                <a:sym typeface="Calibri"/>
              </a:rPr>
              <a:t> </a:t>
            </a:r>
            <a:r>
              <a:rPr i="1" lang="en" sz="2000">
                <a:latin typeface="Calibri"/>
                <a:ea typeface="Calibri"/>
                <a:cs typeface="Calibri"/>
                <a:sym typeface="Calibri"/>
              </a:rPr>
              <a:t>n</a:t>
            </a:r>
            <a:r>
              <a:rPr baseline="-25000" lang="en" sz="2000">
                <a:latin typeface="Calibri"/>
                <a:ea typeface="Calibri"/>
                <a:cs typeface="Calibri"/>
                <a:sym typeface="Calibri"/>
              </a:rPr>
              <a:t>h</a:t>
            </a:r>
            <a:r>
              <a:rPr baseline="30000" lang="en" sz="2000">
                <a:latin typeface="Calibri"/>
                <a:ea typeface="Calibri"/>
                <a:cs typeface="Calibri"/>
                <a:sym typeface="Calibri"/>
              </a:rPr>
              <a:t>2</a:t>
            </a:r>
            <a:r>
              <a:rPr lang="en" sz="2000">
                <a:latin typeface="Calibri"/>
                <a:ea typeface="Calibri"/>
                <a:cs typeface="Calibri"/>
                <a:sym typeface="Calibri"/>
              </a:rPr>
              <a:t>)</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In this talk, we restrict attention to the i.i.d. setting, which is </a:t>
            </a:r>
            <a:r>
              <a:rPr i="1" lang="en" sz="2000">
                <a:latin typeface="Calibri"/>
                <a:ea typeface="Calibri"/>
                <a:cs typeface="Calibri"/>
                <a:sym typeface="Calibri"/>
              </a:rPr>
              <a:t>O</a:t>
            </a:r>
            <a:r>
              <a:rPr lang="en" sz="2000">
                <a:latin typeface="Calibri"/>
                <a:ea typeface="Calibri"/>
                <a:cs typeface="Calibri"/>
                <a:sym typeface="Calibri"/>
              </a:rPr>
              <a:t>(</a:t>
            </a:r>
            <a:r>
              <a:rPr i="1" lang="en" sz="2000">
                <a:latin typeface="Calibri"/>
                <a:ea typeface="Calibri"/>
                <a:cs typeface="Calibri"/>
                <a:sym typeface="Calibri"/>
              </a:rPr>
              <a:t>dn</a:t>
            </a:r>
            <a:r>
              <a:rPr baseline="30000" lang="en" sz="2000">
                <a:latin typeface="Calibri"/>
                <a:ea typeface="Calibri"/>
                <a:cs typeface="Calibri"/>
                <a:sym typeface="Calibri"/>
              </a:rPr>
              <a:t>2</a:t>
            </a:r>
            <a:r>
              <a:rPr lang="en" sz="2000">
                <a:latin typeface="Calibri"/>
                <a:ea typeface="Calibri"/>
                <a:cs typeface="Calibri"/>
                <a:sym typeface="Calibri"/>
              </a:rPr>
              <a:t>)</a:t>
            </a:r>
            <a:endParaRPr sz="2000">
              <a:latin typeface="Calibri"/>
              <a:ea typeface="Calibri"/>
              <a:cs typeface="Calibri"/>
              <a:sym typeface="Calibri"/>
            </a:endParaRPr>
          </a:p>
        </p:txBody>
      </p:sp>
      <p:sp>
        <p:nvSpPr>
          <p:cNvPr id="243" name="Google Shape;243;p26"/>
          <p:cNvSpPr txBox="1"/>
          <p:nvPr/>
        </p:nvSpPr>
        <p:spPr>
          <a:xfrm>
            <a:off x="346516" y="-91800"/>
            <a:ext cx="4042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Introduction: </a:t>
            </a:r>
            <a:r>
              <a:rPr b="1" lang="en" sz="2000">
                <a:solidFill>
                  <a:schemeClr val="accent3"/>
                </a:solidFill>
                <a:latin typeface="Calibri"/>
                <a:ea typeface="Calibri"/>
                <a:cs typeface="Calibri"/>
                <a:sym typeface="Calibri"/>
              </a:rPr>
              <a:t>Problem Statement</a:t>
            </a:r>
            <a:endParaRPr b="1" sz="2000">
              <a:solidFill>
                <a:schemeClr val="accent3"/>
              </a:solidFill>
              <a:latin typeface="Calibri"/>
              <a:ea typeface="Calibri"/>
              <a:cs typeface="Calibri"/>
              <a:sym typeface="Calibri"/>
            </a:endParaRPr>
          </a:p>
        </p:txBody>
      </p:sp>
      <p:sp>
        <p:nvSpPr>
          <p:cNvPr id="244" name="Google Shape;244;p26"/>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The Problem(s) of Interest</a:t>
            </a:r>
            <a:endParaRPr b="1" sz="4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p:nvPr/>
        </p:nvSpPr>
        <p:spPr>
          <a:xfrm>
            <a:off x="0" y="4797000"/>
            <a:ext cx="9091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27"/>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254" name="Google Shape;254;p27"/>
          <p:cNvSpPr txBox="1"/>
          <p:nvPr/>
        </p:nvSpPr>
        <p:spPr>
          <a:xfrm>
            <a:off x="553175" y="540825"/>
            <a:ext cx="8326200" cy="39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Agenda</a:t>
            </a:r>
            <a:r>
              <a:rPr b="1" lang="en" sz="3600">
                <a:latin typeface="Calibri"/>
                <a:ea typeface="Calibri"/>
                <a:cs typeface="Calibri"/>
                <a:sym typeface="Calibri"/>
              </a:rPr>
              <a:t>:</a:t>
            </a:r>
            <a:endParaRPr b="1" sz="3600">
              <a:latin typeface="Calibri"/>
              <a:ea typeface="Calibri"/>
              <a:cs typeface="Calibri"/>
              <a:sym typeface="Calibri"/>
            </a:endParaRPr>
          </a:p>
          <a:p>
            <a:pPr indent="0" lvl="0" marL="0" rtl="0" algn="l">
              <a:spcBef>
                <a:spcPts val="0"/>
              </a:spcBef>
              <a:spcAft>
                <a:spcPts val="0"/>
              </a:spcAft>
              <a:buNone/>
            </a:pPr>
            <a:r>
              <a:t/>
            </a:r>
            <a:endParaRPr b="1" sz="600">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Background &amp; Problem Statement</a:t>
            </a:r>
            <a:endParaRPr sz="3000">
              <a:solidFill>
                <a:schemeClr val="dk2"/>
              </a:solidFill>
              <a:latin typeface="Calibri"/>
              <a:ea typeface="Calibri"/>
              <a:cs typeface="Calibri"/>
              <a:sym typeface="Calibri"/>
            </a:endParaRPr>
          </a:p>
          <a:p>
            <a:pPr indent="-495300" lvl="0" marL="457200" rtl="0" algn="l">
              <a:spcBef>
                <a:spcPts val="0"/>
              </a:spcBef>
              <a:spcAft>
                <a:spcPts val="0"/>
              </a:spcAft>
              <a:buClr>
                <a:schemeClr val="dk1"/>
              </a:buClr>
              <a:buSzPts val="4200"/>
              <a:buFont typeface="Calibri"/>
              <a:buAutoNum type="arabicPeriod"/>
            </a:pPr>
            <a:r>
              <a:rPr b="1" lang="en" sz="4200">
                <a:solidFill>
                  <a:schemeClr val="dk1"/>
                </a:solidFill>
                <a:latin typeface="Calibri"/>
                <a:ea typeface="Calibri"/>
                <a:cs typeface="Calibri"/>
                <a:sym typeface="Calibri"/>
              </a:rPr>
              <a:t>Related Work</a:t>
            </a:r>
            <a:endParaRPr sz="4200">
              <a:solidFill>
                <a:schemeClr val="dk1"/>
              </a:solidFill>
              <a:latin typeface="Calibri"/>
              <a:ea typeface="Calibri"/>
              <a:cs typeface="Calibri"/>
              <a:sym typeface="Calibri"/>
            </a:endParaRPr>
          </a:p>
          <a:p>
            <a:pPr indent="-381000" lvl="1" marL="914400" rtl="0" algn="l">
              <a:spcBef>
                <a:spcPts val="0"/>
              </a:spcBef>
              <a:spcAft>
                <a:spcPts val="0"/>
              </a:spcAft>
              <a:buClr>
                <a:schemeClr val="accent3"/>
              </a:buClr>
              <a:buSzPts val="2400"/>
              <a:buFont typeface="Calibri"/>
              <a:buAutoNum type="alphaLcPeriod"/>
            </a:pPr>
            <a:r>
              <a:rPr lang="en" sz="2400">
                <a:solidFill>
                  <a:schemeClr val="accent3"/>
                </a:solidFill>
                <a:latin typeface="Calibri"/>
                <a:ea typeface="Calibri"/>
                <a:cs typeface="Calibri"/>
                <a:sym typeface="Calibri"/>
              </a:rPr>
              <a:t>Conversion to Combinatorial Problem</a:t>
            </a:r>
            <a:endParaRPr sz="2400">
              <a:solidFill>
                <a:schemeClr val="accent3"/>
              </a:solidFill>
              <a:latin typeface="Calibri"/>
              <a:ea typeface="Calibri"/>
              <a:cs typeface="Calibri"/>
              <a:sym typeface="Calibri"/>
            </a:endParaRPr>
          </a:p>
          <a:p>
            <a:pPr indent="-381000" lvl="1" marL="914400" rtl="0" algn="l">
              <a:spcBef>
                <a:spcPts val="0"/>
              </a:spcBef>
              <a:spcAft>
                <a:spcPts val="0"/>
              </a:spcAft>
              <a:buClr>
                <a:schemeClr val="accent3"/>
              </a:buClr>
              <a:buSzPts val="2400"/>
              <a:buFont typeface="Calibri"/>
              <a:buAutoNum type="alphaLcPeriod"/>
            </a:pPr>
            <a:r>
              <a:rPr lang="en" sz="2400">
                <a:solidFill>
                  <a:schemeClr val="accent3"/>
                </a:solidFill>
                <a:latin typeface="Calibri"/>
                <a:ea typeface="Calibri"/>
                <a:cs typeface="Calibri"/>
                <a:sym typeface="Calibri"/>
              </a:rPr>
              <a:t>Summary of Existing Methods</a:t>
            </a:r>
            <a:endParaRPr b="1" sz="4200">
              <a:solidFill>
                <a:schemeClr val="dk1"/>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Our Solution</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Experiments</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Summary &amp; Future Work</a:t>
            </a:r>
            <a:endParaRPr sz="30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28"/>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264" name="Google Shape;264;p28"/>
          <p:cNvSpPr txBox="1"/>
          <p:nvPr/>
        </p:nvSpPr>
        <p:spPr>
          <a:xfrm>
            <a:off x="346525" y="-91800"/>
            <a:ext cx="6215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Related Work: </a:t>
            </a:r>
            <a:r>
              <a:rPr b="1" lang="en" sz="2000">
                <a:solidFill>
                  <a:schemeClr val="accent3"/>
                </a:solidFill>
                <a:latin typeface="Calibri"/>
                <a:ea typeface="Calibri"/>
                <a:cs typeface="Calibri"/>
                <a:sym typeface="Calibri"/>
              </a:rPr>
              <a:t>Conversion to Combinatorial Problem</a:t>
            </a:r>
            <a:endParaRPr b="1" sz="1600">
              <a:solidFill>
                <a:schemeClr val="accent3"/>
              </a:solidFill>
              <a:latin typeface="Calibri"/>
              <a:ea typeface="Calibri"/>
              <a:cs typeface="Calibri"/>
              <a:sym typeface="Calibri"/>
            </a:endParaRPr>
          </a:p>
        </p:txBody>
      </p:sp>
      <p:sp>
        <p:nvSpPr>
          <p:cNvPr id="265" name="Google Shape;265;p28"/>
          <p:cNvSpPr txBox="1"/>
          <p:nvPr/>
        </p:nvSpPr>
        <p:spPr>
          <a:xfrm>
            <a:off x="453525" y="1252125"/>
            <a:ext cx="8344200" cy="38913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2"/>
              </a:buClr>
              <a:buSzPts val="2300"/>
              <a:buFont typeface="Calibri"/>
              <a:buChar char="●"/>
            </a:pPr>
            <a:r>
              <a:rPr lang="en" sz="2300">
                <a:solidFill>
                  <a:schemeClr val="dk2"/>
                </a:solidFill>
                <a:latin typeface="Calibri"/>
                <a:ea typeface="Calibri"/>
                <a:cs typeface="Calibri"/>
                <a:sym typeface="Calibri"/>
              </a:rPr>
              <a:t>Observe: the event “</a:t>
            </a:r>
            <a:r>
              <a:rPr i="1" lang="en" sz="2300">
                <a:solidFill>
                  <a:schemeClr val="dk2"/>
                </a:solidFill>
                <a:latin typeface="Calibri"/>
                <a:ea typeface="Calibri"/>
                <a:cs typeface="Calibri"/>
                <a:sym typeface="Calibri"/>
              </a:rPr>
              <a:t>X</a:t>
            </a:r>
            <a:r>
              <a:rPr baseline="-25000" lang="en" sz="2300">
                <a:solidFill>
                  <a:schemeClr val="dk2"/>
                </a:solidFill>
                <a:latin typeface="Calibri"/>
                <a:ea typeface="Calibri"/>
                <a:cs typeface="Calibri"/>
                <a:sym typeface="Calibri"/>
              </a:rPr>
              <a:t>(cj, n)</a:t>
            </a:r>
            <a:r>
              <a:rPr lang="en" sz="2300">
                <a:solidFill>
                  <a:schemeClr val="dk2"/>
                </a:solidFill>
                <a:latin typeface="Calibri"/>
                <a:ea typeface="Calibri"/>
                <a:cs typeface="Calibri"/>
                <a:sym typeface="Calibri"/>
              </a:rPr>
              <a:t> is at most </a:t>
            </a:r>
            <a:r>
              <a:rPr i="1" lang="en" sz="2300">
                <a:solidFill>
                  <a:schemeClr val="dk2"/>
                </a:solidFill>
                <a:latin typeface="Calibri"/>
                <a:ea typeface="Calibri"/>
                <a:cs typeface="Calibri"/>
                <a:sym typeface="Calibri"/>
              </a:rPr>
              <a:t>x</a:t>
            </a:r>
            <a:r>
              <a:rPr baseline="-25000" lang="en" sz="2300">
                <a:solidFill>
                  <a:schemeClr val="dk2"/>
                </a:solidFill>
                <a:latin typeface="Calibri"/>
                <a:ea typeface="Calibri"/>
                <a:cs typeface="Calibri"/>
                <a:sym typeface="Calibri"/>
              </a:rPr>
              <a:t>j</a:t>
            </a:r>
            <a:r>
              <a:rPr lang="en" sz="2300">
                <a:solidFill>
                  <a:schemeClr val="dk2"/>
                </a:solidFill>
                <a:latin typeface="Calibri"/>
                <a:ea typeface="Calibri"/>
                <a:cs typeface="Calibri"/>
                <a:sym typeface="Calibri"/>
              </a:rPr>
              <a:t>” is equivalent to the event that “at least </a:t>
            </a:r>
            <a:r>
              <a:rPr i="1" lang="en" sz="2300">
                <a:solidFill>
                  <a:schemeClr val="dk2"/>
                </a:solidFill>
                <a:latin typeface="Calibri"/>
                <a:ea typeface="Calibri"/>
                <a:cs typeface="Calibri"/>
                <a:sym typeface="Calibri"/>
              </a:rPr>
              <a:t>c</a:t>
            </a:r>
            <a:r>
              <a:rPr baseline="-25000" lang="en" sz="2300">
                <a:solidFill>
                  <a:schemeClr val="dk2"/>
                </a:solidFill>
                <a:latin typeface="Calibri"/>
                <a:ea typeface="Calibri"/>
                <a:cs typeface="Calibri"/>
                <a:sym typeface="Calibri"/>
              </a:rPr>
              <a:t>j</a:t>
            </a:r>
            <a:r>
              <a:rPr lang="en" sz="2300">
                <a:solidFill>
                  <a:schemeClr val="dk2"/>
                </a:solidFill>
                <a:latin typeface="Calibri"/>
                <a:ea typeface="Calibri"/>
                <a:cs typeface="Calibri"/>
                <a:sym typeface="Calibri"/>
              </a:rPr>
              <a:t> random variables are at most </a:t>
            </a:r>
            <a:r>
              <a:rPr i="1" lang="en" sz="2300">
                <a:solidFill>
                  <a:schemeClr val="dk2"/>
                </a:solidFill>
                <a:latin typeface="Calibri"/>
                <a:ea typeface="Calibri"/>
                <a:cs typeface="Calibri"/>
                <a:sym typeface="Calibri"/>
              </a:rPr>
              <a:t>x</a:t>
            </a:r>
            <a:r>
              <a:rPr baseline="-25000" lang="en" sz="2300">
                <a:solidFill>
                  <a:schemeClr val="dk2"/>
                </a:solidFill>
                <a:latin typeface="Calibri"/>
                <a:ea typeface="Calibri"/>
                <a:cs typeface="Calibri"/>
                <a:sym typeface="Calibri"/>
              </a:rPr>
              <a:t>j</a:t>
            </a:r>
            <a:r>
              <a:rPr lang="en" sz="2300">
                <a:solidFill>
                  <a:schemeClr val="dk2"/>
                </a:solidFill>
                <a:latin typeface="Calibri"/>
                <a:ea typeface="Calibri"/>
                <a:cs typeface="Calibri"/>
                <a:sym typeface="Calibri"/>
              </a:rPr>
              <a:t>”.</a:t>
            </a:r>
            <a:endParaRPr sz="23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300">
              <a:solidFill>
                <a:schemeClr val="dk2"/>
              </a:solidFill>
              <a:latin typeface="Calibri"/>
              <a:ea typeface="Calibri"/>
              <a:cs typeface="Calibri"/>
              <a:sym typeface="Calibri"/>
            </a:endParaRPr>
          </a:p>
          <a:p>
            <a:pPr indent="-374650" lvl="0" marL="457200" rtl="0" algn="l">
              <a:lnSpc>
                <a:spcPct val="115000"/>
              </a:lnSpc>
              <a:spcBef>
                <a:spcPts val="0"/>
              </a:spcBef>
              <a:spcAft>
                <a:spcPts val="0"/>
              </a:spcAft>
              <a:buClr>
                <a:schemeClr val="dk2"/>
              </a:buClr>
              <a:buSzPts val="2300"/>
              <a:buFont typeface="Calibri"/>
              <a:buChar char="●"/>
            </a:pPr>
            <a:r>
              <a:rPr lang="en" sz="2300">
                <a:solidFill>
                  <a:schemeClr val="dk2"/>
                </a:solidFill>
                <a:latin typeface="Calibri"/>
                <a:ea typeface="Calibri"/>
                <a:cs typeface="Calibri"/>
                <a:sym typeface="Calibri"/>
              </a:rPr>
              <a:t>Since the </a:t>
            </a:r>
            <a:r>
              <a:rPr i="1" lang="en" sz="2300">
                <a:solidFill>
                  <a:schemeClr val="dk2"/>
                </a:solidFill>
                <a:latin typeface="Calibri"/>
                <a:ea typeface="Calibri"/>
                <a:cs typeface="Calibri"/>
                <a:sym typeface="Calibri"/>
              </a:rPr>
              <a:t>X</a:t>
            </a:r>
            <a:r>
              <a:rPr baseline="-25000" lang="en" sz="2300">
                <a:solidFill>
                  <a:schemeClr val="dk2"/>
                </a:solidFill>
                <a:latin typeface="Calibri"/>
                <a:ea typeface="Calibri"/>
                <a:cs typeface="Calibri"/>
                <a:sym typeface="Calibri"/>
              </a:rPr>
              <a:t>i</a:t>
            </a:r>
            <a:r>
              <a:rPr lang="en" sz="2300">
                <a:solidFill>
                  <a:schemeClr val="dk2"/>
                </a:solidFill>
                <a:latin typeface="Calibri"/>
                <a:ea typeface="Calibri"/>
                <a:cs typeface="Calibri"/>
                <a:sym typeface="Calibri"/>
              </a:rPr>
              <a:t>’s are i.i.d., we can think of them as </a:t>
            </a:r>
            <a:r>
              <a:rPr i="1" lang="en" sz="2300">
                <a:solidFill>
                  <a:schemeClr val="dk2"/>
                </a:solidFill>
                <a:latin typeface="Calibri"/>
                <a:ea typeface="Calibri"/>
                <a:cs typeface="Calibri"/>
                <a:sym typeface="Calibri"/>
              </a:rPr>
              <a:t>balls</a:t>
            </a:r>
            <a:r>
              <a:rPr lang="en" sz="2300">
                <a:solidFill>
                  <a:schemeClr val="dk2"/>
                </a:solidFill>
                <a:latin typeface="Calibri"/>
                <a:ea typeface="Calibri"/>
                <a:cs typeface="Calibri"/>
                <a:sym typeface="Calibri"/>
              </a:rPr>
              <a:t> instead,</a:t>
            </a:r>
            <a:br>
              <a:rPr lang="en" sz="2300">
                <a:solidFill>
                  <a:schemeClr val="dk2"/>
                </a:solidFill>
                <a:latin typeface="Calibri"/>
                <a:ea typeface="Calibri"/>
                <a:cs typeface="Calibri"/>
                <a:sym typeface="Calibri"/>
              </a:rPr>
            </a:br>
            <a:r>
              <a:rPr lang="en" sz="2300">
                <a:solidFill>
                  <a:schemeClr val="dk2"/>
                </a:solidFill>
                <a:latin typeface="Calibri"/>
                <a:ea typeface="Calibri"/>
                <a:cs typeface="Calibri"/>
                <a:sym typeface="Calibri"/>
              </a:rPr>
              <a:t>and the regions between adjacent bounds as </a:t>
            </a:r>
            <a:r>
              <a:rPr i="1" lang="en" sz="2300">
                <a:solidFill>
                  <a:schemeClr val="dk2"/>
                </a:solidFill>
                <a:latin typeface="Calibri"/>
                <a:ea typeface="Calibri"/>
                <a:cs typeface="Calibri"/>
                <a:sym typeface="Calibri"/>
              </a:rPr>
              <a:t>bins</a:t>
            </a:r>
            <a:r>
              <a:rPr lang="en" sz="2300">
                <a:solidFill>
                  <a:schemeClr val="dk2"/>
                </a:solidFill>
                <a:latin typeface="Calibri"/>
                <a:ea typeface="Calibri"/>
                <a:cs typeface="Calibri"/>
                <a:sym typeface="Calibri"/>
              </a:rPr>
              <a:t>.</a:t>
            </a:r>
            <a:endParaRPr sz="23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300">
              <a:solidFill>
                <a:schemeClr val="dk2"/>
              </a:solidFill>
              <a:latin typeface="Calibri"/>
              <a:ea typeface="Calibri"/>
              <a:cs typeface="Calibri"/>
              <a:sym typeface="Calibri"/>
            </a:endParaRPr>
          </a:p>
          <a:p>
            <a:pPr indent="-374650" lvl="0" marL="457200" rtl="0" algn="l">
              <a:lnSpc>
                <a:spcPct val="115000"/>
              </a:lnSpc>
              <a:spcBef>
                <a:spcPts val="0"/>
              </a:spcBef>
              <a:spcAft>
                <a:spcPts val="0"/>
              </a:spcAft>
              <a:buClr>
                <a:schemeClr val="dk2"/>
              </a:buClr>
              <a:buSzPts val="2300"/>
              <a:buFont typeface="Calibri"/>
              <a:buChar char="●"/>
            </a:pPr>
            <a:r>
              <a:rPr lang="en" sz="2300">
                <a:solidFill>
                  <a:schemeClr val="dk2"/>
                </a:solidFill>
                <a:latin typeface="Calibri"/>
                <a:ea typeface="Calibri"/>
                <a:cs typeface="Calibri"/>
                <a:sym typeface="Calibri"/>
              </a:rPr>
              <a:t>The problem is now: </a:t>
            </a:r>
            <a:r>
              <a:rPr b="1" lang="en" sz="2300">
                <a:solidFill>
                  <a:schemeClr val="dk2"/>
                </a:solidFill>
                <a:latin typeface="Calibri"/>
                <a:ea typeface="Calibri"/>
                <a:cs typeface="Calibri"/>
                <a:sym typeface="Calibri"/>
              </a:rPr>
              <a:t>Pr</a:t>
            </a:r>
            <a:r>
              <a:rPr lang="en" sz="2300">
                <a:solidFill>
                  <a:schemeClr val="dk2"/>
                </a:solidFill>
                <a:latin typeface="Calibri"/>
                <a:ea typeface="Calibri"/>
                <a:cs typeface="Calibri"/>
                <a:sym typeface="Calibri"/>
              </a:rPr>
              <a:t>(</a:t>
            </a:r>
            <a:r>
              <a:rPr lang="en" sz="2000">
                <a:latin typeface="Calibri"/>
                <a:ea typeface="Calibri"/>
                <a:cs typeface="Calibri"/>
                <a:sym typeface="Calibri"/>
              </a:rPr>
              <a:t>⋂</a:t>
            </a:r>
            <a:r>
              <a:rPr baseline="-25000" lang="en" sz="2000">
                <a:latin typeface="Calibri"/>
                <a:ea typeface="Calibri"/>
                <a:cs typeface="Calibri"/>
                <a:sym typeface="Calibri"/>
              </a:rPr>
              <a:t>j=1,...,d</a:t>
            </a:r>
            <a:r>
              <a:rPr lang="en" sz="2000">
                <a:latin typeface="Calibri"/>
                <a:ea typeface="Calibri"/>
                <a:cs typeface="Calibri"/>
                <a:sym typeface="Calibri"/>
              </a:rPr>
              <a:t>{</a:t>
            </a:r>
            <a:r>
              <a:rPr lang="en" sz="2300">
                <a:solidFill>
                  <a:schemeClr val="dk2"/>
                </a:solidFill>
                <a:latin typeface="Calibri"/>
                <a:ea typeface="Calibri"/>
                <a:cs typeface="Calibri"/>
                <a:sym typeface="Calibri"/>
              </a:rPr>
              <a:t>at least </a:t>
            </a:r>
            <a:r>
              <a:rPr i="1" lang="en" sz="2300">
                <a:solidFill>
                  <a:schemeClr val="dk2"/>
                </a:solidFill>
                <a:latin typeface="Calibri"/>
                <a:ea typeface="Calibri"/>
                <a:cs typeface="Calibri"/>
                <a:sym typeface="Calibri"/>
              </a:rPr>
              <a:t>c</a:t>
            </a:r>
            <a:r>
              <a:rPr baseline="-25000" lang="en" sz="2300">
                <a:solidFill>
                  <a:schemeClr val="dk2"/>
                </a:solidFill>
                <a:latin typeface="Calibri"/>
                <a:ea typeface="Calibri"/>
                <a:cs typeface="Calibri"/>
                <a:sym typeface="Calibri"/>
              </a:rPr>
              <a:t>j</a:t>
            </a:r>
            <a:r>
              <a:rPr lang="en" sz="2300">
                <a:solidFill>
                  <a:schemeClr val="dk2"/>
                </a:solidFill>
                <a:latin typeface="Calibri"/>
                <a:ea typeface="Calibri"/>
                <a:cs typeface="Calibri"/>
                <a:sym typeface="Calibri"/>
              </a:rPr>
              <a:t> balls in first </a:t>
            </a:r>
            <a:r>
              <a:rPr i="1" lang="en" sz="2300">
                <a:solidFill>
                  <a:schemeClr val="dk2"/>
                </a:solidFill>
                <a:latin typeface="Calibri"/>
                <a:ea typeface="Calibri"/>
                <a:cs typeface="Calibri"/>
                <a:sym typeface="Calibri"/>
              </a:rPr>
              <a:t>j</a:t>
            </a:r>
            <a:r>
              <a:rPr lang="en" sz="2300">
                <a:solidFill>
                  <a:schemeClr val="dk2"/>
                </a:solidFill>
                <a:latin typeface="Calibri"/>
                <a:ea typeface="Calibri"/>
                <a:cs typeface="Calibri"/>
                <a:sym typeface="Calibri"/>
              </a:rPr>
              <a:t> bins})</a:t>
            </a:r>
            <a:endParaRPr sz="23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266" name="Google Shape;266;p28"/>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From Continuous to Discrete:</a:t>
            </a:r>
            <a:endParaRPr b="1" sz="4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29"/>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276" name="Google Shape;276;p29"/>
          <p:cNvSpPr txBox="1"/>
          <p:nvPr/>
        </p:nvSpPr>
        <p:spPr>
          <a:xfrm>
            <a:off x="346525" y="-91800"/>
            <a:ext cx="6215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Related Work: </a:t>
            </a:r>
            <a:r>
              <a:rPr b="1" lang="en" sz="2000">
                <a:solidFill>
                  <a:schemeClr val="accent3"/>
                </a:solidFill>
                <a:latin typeface="Calibri"/>
                <a:ea typeface="Calibri"/>
                <a:cs typeface="Calibri"/>
                <a:sym typeface="Calibri"/>
              </a:rPr>
              <a:t>Conversion to Combinatorial Problem</a:t>
            </a:r>
            <a:endParaRPr b="1" sz="1600">
              <a:solidFill>
                <a:schemeClr val="accent3"/>
              </a:solidFill>
              <a:latin typeface="Calibri"/>
              <a:ea typeface="Calibri"/>
              <a:cs typeface="Calibri"/>
              <a:sym typeface="Calibri"/>
            </a:endParaRPr>
          </a:p>
        </p:txBody>
      </p:sp>
      <p:sp>
        <p:nvSpPr>
          <p:cNvPr id="277" name="Google Shape;277;p29"/>
          <p:cNvSpPr txBox="1"/>
          <p:nvPr/>
        </p:nvSpPr>
        <p:spPr>
          <a:xfrm>
            <a:off x="453525" y="1252125"/>
            <a:ext cx="8690400" cy="3823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2"/>
              </a:buClr>
              <a:buSzPts val="2200"/>
              <a:buFont typeface="Calibri"/>
              <a:buChar char="●"/>
            </a:pPr>
            <a:r>
              <a:rPr lang="en" sz="2200">
                <a:solidFill>
                  <a:schemeClr val="dk2"/>
                </a:solidFill>
                <a:latin typeface="Calibri"/>
                <a:ea typeface="Calibri"/>
                <a:cs typeface="Calibri"/>
                <a:sym typeface="Calibri"/>
              </a:rPr>
              <a:t>Define [</a:t>
            </a:r>
            <a:r>
              <a:rPr i="1" lang="en" sz="2200">
                <a:solidFill>
                  <a:schemeClr val="dk2"/>
                </a:solidFill>
                <a:latin typeface="Calibri"/>
                <a:ea typeface="Calibri"/>
                <a:cs typeface="Calibri"/>
                <a:sym typeface="Calibri"/>
              </a:rPr>
              <a:t>x</a:t>
            </a:r>
            <a:r>
              <a:rPr baseline="-25000" lang="en" sz="2200">
                <a:solidFill>
                  <a:schemeClr val="dk2"/>
                </a:solidFill>
                <a:latin typeface="Calibri"/>
                <a:ea typeface="Calibri"/>
                <a:cs typeface="Calibri"/>
                <a:sym typeface="Calibri"/>
              </a:rPr>
              <a:t>j-1</a:t>
            </a:r>
            <a:r>
              <a:rPr lang="en" sz="2200">
                <a:solidFill>
                  <a:schemeClr val="dk2"/>
                </a:solidFill>
                <a:latin typeface="Calibri"/>
                <a:ea typeface="Calibri"/>
                <a:cs typeface="Calibri"/>
                <a:sym typeface="Calibri"/>
              </a:rPr>
              <a:t>, x</a:t>
            </a:r>
            <a:r>
              <a:rPr baseline="-25000"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as the </a:t>
            </a:r>
            <a:r>
              <a:rPr i="1"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th bin with </a:t>
            </a:r>
            <a:r>
              <a:rPr i="1" lang="en" sz="2200">
                <a:solidFill>
                  <a:schemeClr val="dk2"/>
                </a:solidFill>
                <a:latin typeface="Calibri"/>
                <a:ea typeface="Calibri"/>
                <a:cs typeface="Calibri"/>
                <a:sym typeface="Calibri"/>
              </a:rPr>
              <a:t>x</a:t>
            </a:r>
            <a:r>
              <a:rPr baseline="-25000" lang="en" sz="2200">
                <a:solidFill>
                  <a:schemeClr val="dk2"/>
                </a:solidFill>
                <a:latin typeface="Calibri"/>
                <a:ea typeface="Calibri"/>
                <a:cs typeface="Calibri"/>
                <a:sym typeface="Calibri"/>
              </a:rPr>
              <a:t>0</a:t>
            </a:r>
            <a:r>
              <a:rPr lang="en" sz="2200">
                <a:solidFill>
                  <a:schemeClr val="dk2"/>
                </a:solidFill>
                <a:latin typeface="Calibri"/>
                <a:ea typeface="Calibri"/>
                <a:cs typeface="Calibri"/>
                <a:sym typeface="Calibri"/>
              </a:rPr>
              <a:t> = -∞, </a:t>
            </a:r>
            <a:r>
              <a:rPr i="1" lang="en" sz="2200">
                <a:solidFill>
                  <a:schemeClr val="dk2"/>
                </a:solidFill>
                <a:latin typeface="Calibri"/>
                <a:ea typeface="Calibri"/>
                <a:cs typeface="Calibri"/>
                <a:sym typeface="Calibri"/>
              </a:rPr>
              <a:t>x</a:t>
            </a:r>
            <a:r>
              <a:rPr baseline="-25000" lang="en" sz="2200">
                <a:solidFill>
                  <a:schemeClr val="dk2"/>
                </a:solidFill>
                <a:latin typeface="Calibri"/>
                <a:ea typeface="Calibri"/>
                <a:cs typeface="Calibri"/>
                <a:sym typeface="Calibri"/>
              </a:rPr>
              <a:t>d+1</a:t>
            </a:r>
            <a:r>
              <a:rPr lang="en" sz="2200">
                <a:solidFill>
                  <a:schemeClr val="dk2"/>
                </a:solidFill>
                <a:latin typeface="Calibri"/>
                <a:ea typeface="Calibri"/>
                <a:cs typeface="Calibri"/>
                <a:sym typeface="Calibri"/>
              </a:rPr>
              <a:t>= ∞</a:t>
            </a:r>
            <a:endParaRPr sz="22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rPr lang="en" sz="2200">
                <a:solidFill>
                  <a:schemeClr val="dk2"/>
                </a:solidFill>
                <a:latin typeface="Calibri"/>
                <a:ea typeface="Calibri"/>
                <a:cs typeface="Calibri"/>
                <a:sym typeface="Calibri"/>
              </a:rPr>
              <a:t> </a:t>
            </a:r>
            <a:endParaRPr sz="2200">
              <a:solidFill>
                <a:schemeClr val="dk2"/>
              </a:solidFill>
              <a:latin typeface="Calibri"/>
              <a:ea typeface="Calibri"/>
              <a:cs typeface="Calibri"/>
              <a:sym typeface="Calibri"/>
            </a:endParaRPr>
          </a:p>
          <a:p>
            <a:pPr indent="-368300" lvl="0" marL="457200" rtl="0" algn="l">
              <a:lnSpc>
                <a:spcPct val="115000"/>
              </a:lnSpc>
              <a:spcBef>
                <a:spcPts val="0"/>
              </a:spcBef>
              <a:spcAft>
                <a:spcPts val="0"/>
              </a:spcAft>
              <a:buClr>
                <a:schemeClr val="dk2"/>
              </a:buClr>
              <a:buSzPts val="2200"/>
              <a:buFont typeface="Calibri"/>
              <a:buChar char="●"/>
            </a:pPr>
            <a:r>
              <a:rPr lang="en" sz="2200">
                <a:solidFill>
                  <a:schemeClr val="dk2"/>
                </a:solidFill>
                <a:latin typeface="Calibri"/>
                <a:ea typeface="Calibri"/>
                <a:cs typeface="Calibri"/>
                <a:sym typeface="Calibri"/>
              </a:rPr>
              <a:t>Define </a:t>
            </a:r>
            <a:r>
              <a:rPr i="1" lang="en" sz="2200">
                <a:solidFill>
                  <a:schemeClr val="dk2"/>
                </a:solidFill>
                <a:latin typeface="Calibri"/>
                <a:ea typeface="Calibri"/>
                <a:cs typeface="Calibri"/>
                <a:sym typeface="Calibri"/>
              </a:rPr>
              <a:t>p</a:t>
            </a:r>
            <a:r>
              <a:rPr baseline="-25000"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 </a:t>
            </a:r>
            <a:r>
              <a:rPr i="1" lang="en" sz="2200">
                <a:solidFill>
                  <a:schemeClr val="dk2"/>
                </a:solidFill>
                <a:latin typeface="Calibri"/>
                <a:ea typeface="Calibri"/>
                <a:cs typeface="Calibri"/>
                <a:sym typeface="Calibri"/>
              </a:rPr>
              <a:t>F</a:t>
            </a:r>
            <a:r>
              <a:rPr lang="en" sz="2200">
                <a:solidFill>
                  <a:schemeClr val="dk2"/>
                </a:solidFill>
                <a:latin typeface="Calibri"/>
                <a:ea typeface="Calibri"/>
                <a:cs typeface="Calibri"/>
                <a:sym typeface="Calibri"/>
              </a:rPr>
              <a:t>(</a:t>
            </a:r>
            <a:r>
              <a:rPr i="1" lang="en" sz="2200">
                <a:solidFill>
                  <a:schemeClr val="dk2"/>
                </a:solidFill>
                <a:latin typeface="Calibri"/>
                <a:ea typeface="Calibri"/>
                <a:cs typeface="Calibri"/>
                <a:sym typeface="Calibri"/>
              </a:rPr>
              <a:t>x</a:t>
            </a:r>
            <a:r>
              <a:rPr baseline="-25000"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 </a:t>
            </a:r>
            <a:r>
              <a:rPr i="1" lang="en" sz="2200">
                <a:solidFill>
                  <a:schemeClr val="dk2"/>
                </a:solidFill>
                <a:latin typeface="Calibri"/>
                <a:ea typeface="Calibri"/>
                <a:cs typeface="Calibri"/>
                <a:sym typeface="Calibri"/>
              </a:rPr>
              <a:t>F</a:t>
            </a:r>
            <a:r>
              <a:rPr lang="en" sz="2200">
                <a:solidFill>
                  <a:schemeClr val="dk2"/>
                </a:solidFill>
                <a:latin typeface="Calibri"/>
                <a:ea typeface="Calibri"/>
                <a:cs typeface="Calibri"/>
                <a:sym typeface="Calibri"/>
              </a:rPr>
              <a:t>(</a:t>
            </a:r>
            <a:r>
              <a:rPr i="1" lang="en" sz="2200">
                <a:solidFill>
                  <a:schemeClr val="dk2"/>
                </a:solidFill>
                <a:latin typeface="Calibri"/>
                <a:ea typeface="Calibri"/>
                <a:cs typeface="Calibri"/>
                <a:sym typeface="Calibri"/>
              </a:rPr>
              <a:t>x</a:t>
            </a:r>
            <a:r>
              <a:rPr baseline="-25000" lang="en" sz="2200">
                <a:solidFill>
                  <a:schemeClr val="dk2"/>
                </a:solidFill>
                <a:latin typeface="Calibri"/>
                <a:ea typeface="Calibri"/>
                <a:cs typeface="Calibri"/>
                <a:sym typeface="Calibri"/>
              </a:rPr>
              <a:t>j-1</a:t>
            </a:r>
            <a:r>
              <a:rPr lang="en" sz="2200">
                <a:solidFill>
                  <a:schemeClr val="dk2"/>
                </a:solidFill>
                <a:latin typeface="Calibri"/>
                <a:ea typeface="Calibri"/>
                <a:cs typeface="Calibri"/>
                <a:sym typeface="Calibri"/>
              </a:rPr>
              <a:t>) as the probability that a ball falls into </a:t>
            </a:r>
            <a:r>
              <a:rPr lang="en" sz="2200">
                <a:solidFill>
                  <a:schemeClr val="dk2"/>
                </a:solidFill>
                <a:latin typeface="Calibri"/>
                <a:ea typeface="Calibri"/>
                <a:cs typeface="Calibri"/>
                <a:sym typeface="Calibri"/>
              </a:rPr>
              <a:t>bin </a:t>
            </a:r>
            <a:r>
              <a:rPr i="1"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a:t>
            </a:r>
            <a:endParaRPr sz="22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200">
              <a:solidFill>
                <a:schemeClr val="dk2"/>
              </a:solidFill>
              <a:latin typeface="Calibri"/>
              <a:ea typeface="Calibri"/>
              <a:cs typeface="Calibri"/>
              <a:sym typeface="Calibri"/>
            </a:endParaRPr>
          </a:p>
          <a:p>
            <a:pPr indent="-368300" lvl="0" marL="457200" rtl="0" algn="l">
              <a:lnSpc>
                <a:spcPct val="115000"/>
              </a:lnSpc>
              <a:spcBef>
                <a:spcPts val="0"/>
              </a:spcBef>
              <a:spcAft>
                <a:spcPts val="0"/>
              </a:spcAft>
              <a:buClr>
                <a:schemeClr val="dk2"/>
              </a:buClr>
              <a:buSzPts val="2200"/>
              <a:buFont typeface="Calibri"/>
              <a:buChar char="●"/>
            </a:pPr>
            <a:r>
              <a:rPr lang="en" sz="2200">
                <a:solidFill>
                  <a:schemeClr val="dk2"/>
                </a:solidFill>
                <a:latin typeface="Calibri"/>
                <a:ea typeface="Calibri"/>
                <a:cs typeface="Calibri"/>
                <a:sym typeface="Calibri"/>
              </a:rPr>
              <a:t>Let </a:t>
            </a:r>
            <a:r>
              <a:rPr i="1" lang="en" sz="2200">
                <a:solidFill>
                  <a:schemeClr val="dk2"/>
                </a:solidFill>
                <a:latin typeface="Calibri"/>
                <a:ea typeface="Calibri"/>
                <a:cs typeface="Calibri"/>
                <a:sym typeface="Calibri"/>
              </a:rPr>
              <a:t>C</a:t>
            </a:r>
            <a:r>
              <a:rPr baseline="-25000" lang="en" sz="2200">
                <a:solidFill>
                  <a:schemeClr val="dk2"/>
                </a:solidFill>
                <a:latin typeface="Calibri"/>
                <a:ea typeface="Calibri"/>
                <a:cs typeface="Calibri"/>
                <a:sym typeface="Calibri"/>
              </a:rPr>
              <a:t>j </a:t>
            </a:r>
            <a:r>
              <a:rPr lang="en" sz="2200">
                <a:solidFill>
                  <a:schemeClr val="dk2"/>
                </a:solidFill>
                <a:latin typeface="Calibri"/>
                <a:ea typeface="Calibri"/>
                <a:cs typeface="Calibri"/>
                <a:sym typeface="Calibri"/>
              </a:rPr>
              <a:t> denote the number of balls in </a:t>
            </a:r>
            <a:r>
              <a:rPr lang="en" sz="2200">
                <a:solidFill>
                  <a:schemeClr val="dk2"/>
                </a:solidFill>
                <a:latin typeface="Calibri"/>
                <a:ea typeface="Calibri"/>
                <a:cs typeface="Calibri"/>
                <a:sym typeface="Calibri"/>
              </a:rPr>
              <a:t>bin </a:t>
            </a:r>
            <a:r>
              <a:rPr i="1"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a:t>
            </a:r>
            <a:br>
              <a:rPr lang="en" sz="2200">
                <a:solidFill>
                  <a:schemeClr val="dk2"/>
                </a:solidFill>
                <a:latin typeface="Calibri"/>
                <a:ea typeface="Calibri"/>
                <a:cs typeface="Calibri"/>
                <a:sym typeface="Calibri"/>
              </a:rPr>
            </a:br>
            <a:r>
              <a:rPr lang="en" sz="2200">
                <a:solidFill>
                  <a:schemeClr val="dk2"/>
                </a:solidFill>
                <a:latin typeface="Calibri"/>
                <a:ea typeface="Calibri"/>
                <a:cs typeface="Calibri"/>
                <a:sym typeface="Calibri"/>
              </a:rPr>
              <a:t>Let </a:t>
            </a:r>
            <a:r>
              <a:rPr i="1" lang="en" sz="2200">
                <a:solidFill>
                  <a:schemeClr val="dk2"/>
                </a:solidFill>
                <a:latin typeface="Calibri"/>
                <a:ea typeface="Calibri"/>
                <a:cs typeface="Calibri"/>
                <a:sym typeface="Calibri"/>
              </a:rPr>
              <a:t>C</a:t>
            </a:r>
            <a:r>
              <a:rPr baseline="-25000" lang="en" sz="2200">
                <a:solidFill>
                  <a:schemeClr val="dk2"/>
                </a:solidFill>
                <a:latin typeface="Calibri"/>
                <a:ea typeface="Calibri"/>
                <a:cs typeface="Calibri"/>
                <a:sym typeface="Calibri"/>
              </a:rPr>
              <a:t>a:b</a:t>
            </a:r>
            <a:r>
              <a:rPr lang="en" sz="2200">
                <a:solidFill>
                  <a:schemeClr val="dk2"/>
                </a:solidFill>
                <a:latin typeface="Calibri"/>
                <a:ea typeface="Calibri"/>
                <a:cs typeface="Calibri"/>
                <a:sym typeface="Calibri"/>
              </a:rPr>
              <a:t> = ∑</a:t>
            </a:r>
            <a:r>
              <a:rPr baseline="-25000" lang="en" sz="2200">
                <a:solidFill>
                  <a:schemeClr val="dk2"/>
                </a:solidFill>
                <a:latin typeface="Calibri"/>
                <a:ea typeface="Calibri"/>
                <a:cs typeface="Calibri"/>
                <a:sym typeface="Calibri"/>
              </a:rPr>
              <a:t>j=a,...,b</a:t>
            </a:r>
            <a:r>
              <a:rPr lang="en" sz="2200">
                <a:solidFill>
                  <a:schemeClr val="dk2"/>
                </a:solidFill>
                <a:latin typeface="Calibri"/>
                <a:ea typeface="Calibri"/>
                <a:cs typeface="Calibri"/>
                <a:sym typeface="Calibri"/>
              </a:rPr>
              <a:t> </a:t>
            </a:r>
            <a:r>
              <a:rPr i="1" lang="en" sz="2200">
                <a:solidFill>
                  <a:schemeClr val="dk2"/>
                </a:solidFill>
                <a:latin typeface="Calibri"/>
                <a:ea typeface="Calibri"/>
                <a:cs typeface="Calibri"/>
                <a:sym typeface="Calibri"/>
              </a:rPr>
              <a:t>C</a:t>
            </a:r>
            <a:r>
              <a:rPr baseline="-25000"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be the number of balls in bins </a:t>
            </a:r>
            <a:r>
              <a:rPr i="1" lang="en" sz="2200">
                <a:solidFill>
                  <a:schemeClr val="dk2"/>
                </a:solidFill>
                <a:latin typeface="Calibri"/>
                <a:ea typeface="Calibri"/>
                <a:cs typeface="Calibri"/>
                <a:sym typeface="Calibri"/>
              </a:rPr>
              <a:t>a</a:t>
            </a:r>
            <a:r>
              <a:rPr lang="en" sz="2200">
                <a:solidFill>
                  <a:schemeClr val="dk2"/>
                </a:solidFill>
                <a:latin typeface="Calibri"/>
                <a:ea typeface="Calibri"/>
                <a:cs typeface="Calibri"/>
                <a:sym typeface="Calibri"/>
              </a:rPr>
              <a:t> </a:t>
            </a:r>
            <a:r>
              <a:rPr lang="en" sz="2200">
                <a:solidFill>
                  <a:schemeClr val="dk2"/>
                </a:solidFill>
                <a:latin typeface="Calibri"/>
                <a:ea typeface="Calibri"/>
                <a:cs typeface="Calibri"/>
                <a:sym typeface="Calibri"/>
              </a:rPr>
              <a:t>through</a:t>
            </a:r>
            <a:r>
              <a:rPr lang="en" sz="2200">
                <a:solidFill>
                  <a:schemeClr val="dk2"/>
                </a:solidFill>
                <a:latin typeface="Calibri"/>
                <a:ea typeface="Calibri"/>
                <a:cs typeface="Calibri"/>
                <a:sym typeface="Calibri"/>
              </a:rPr>
              <a:t> </a:t>
            </a:r>
            <a:r>
              <a:rPr i="1" lang="en" sz="2200">
                <a:solidFill>
                  <a:schemeClr val="dk2"/>
                </a:solidFill>
                <a:latin typeface="Calibri"/>
                <a:ea typeface="Calibri"/>
                <a:cs typeface="Calibri"/>
                <a:sym typeface="Calibri"/>
              </a:rPr>
              <a:t>b</a:t>
            </a:r>
            <a:r>
              <a:rPr lang="en" sz="2200">
                <a:solidFill>
                  <a:schemeClr val="dk2"/>
                </a:solidFill>
                <a:latin typeface="Calibri"/>
                <a:ea typeface="Calibri"/>
                <a:cs typeface="Calibri"/>
                <a:sym typeface="Calibri"/>
              </a:rPr>
              <a:t> inclusive.</a:t>
            </a:r>
            <a:endParaRPr sz="22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rPr lang="en" sz="2200">
                <a:solidFill>
                  <a:schemeClr val="dk2"/>
                </a:solidFill>
                <a:latin typeface="Calibri"/>
                <a:ea typeface="Calibri"/>
                <a:cs typeface="Calibri"/>
                <a:sym typeface="Calibri"/>
              </a:rPr>
              <a:t> </a:t>
            </a:r>
            <a:endParaRPr sz="2200">
              <a:solidFill>
                <a:schemeClr val="dk2"/>
              </a:solidFill>
              <a:latin typeface="Calibri"/>
              <a:ea typeface="Calibri"/>
              <a:cs typeface="Calibri"/>
              <a:sym typeface="Calibri"/>
            </a:endParaRPr>
          </a:p>
          <a:p>
            <a:pPr indent="-368300" lvl="0" marL="457200" rtl="0" algn="l">
              <a:lnSpc>
                <a:spcPct val="115000"/>
              </a:lnSpc>
              <a:spcBef>
                <a:spcPts val="0"/>
              </a:spcBef>
              <a:spcAft>
                <a:spcPts val="0"/>
              </a:spcAft>
              <a:buClr>
                <a:schemeClr val="dk2"/>
              </a:buClr>
              <a:buSzPts val="2200"/>
              <a:buFont typeface="Calibri"/>
              <a:buChar char="●"/>
            </a:pPr>
            <a:r>
              <a:rPr lang="en" sz="2200">
                <a:solidFill>
                  <a:schemeClr val="dk2"/>
                </a:solidFill>
                <a:latin typeface="Calibri"/>
                <a:ea typeface="Calibri"/>
                <a:cs typeface="Calibri"/>
                <a:sym typeface="Calibri"/>
              </a:rPr>
              <a:t>Let </a:t>
            </a:r>
            <a:r>
              <a:rPr i="1" lang="en" sz="2200">
                <a:solidFill>
                  <a:schemeClr val="dk2"/>
                </a:solidFill>
                <a:latin typeface="Calibri"/>
                <a:ea typeface="Calibri"/>
                <a:cs typeface="Calibri"/>
                <a:sym typeface="Calibri"/>
              </a:rPr>
              <a:t>D</a:t>
            </a:r>
            <a:r>
              <a:rPr baseline="-25000"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 {</a:t>
            </a:r>
            <a:r>
              <a:rPr i="1" lang="en" sz="2200">
                <a:solidFill>
                  <a:schemeClr val="dk2"/>
                </a:solidFill>
                <a:latin typeface="Calibri"/>
                <a:ea typeface="Calibri"/>
                <a:cs typeface="Calibri"/>
                <a:sym typeface="Calibri"/>
              </a:rPr>
              <a:t>C</a:t>
            </a:r>
            <a:r>
              <a:rPr baseline="-25000" lang="en" sz="2200">
                <a:solidFill>
                  <a:schemeClr val="dk2"/>
                </a:solidFill>
                <a:latin typeface="Calibri"/>
                <a:ea typeface="Calibri"/>
                <a:cs typeface="Calibri"/>
                <a:sym typeface="Calibri"/>
              </a:rPr>
              <a:t>1:j</a:t>
            </a:r>
            <a:r>
              <a:rPr lang="en" sz="2200">
                <a:solidFill>
                  <a:schemeClr val="dk2"/>
                </a:solidFill>
                <a:latin typeface="Calibri"/>
                <a:ea typeface="Calibri"/>
                <a:cs typeface="Calibri"/>
                <a:sym typeface="Calibri"/>
              </a:rPr>
              <a:t> </a:t>
            </a:r>
            <a:r>
              <a:rPr lang="en" sz="2200" u="sng">
                <a:solidFill>
                  <a:schemeClr val="dk2"/>
                </a:solidFill>
                <a:latin typeface="Calibri"/>
                <a:ea typeface="Calibri"/>
                <a:cs typeface="Calibri"/>
                <a:sym typeface="Calibri"/>
              </a:rPr>
              <a:t>&gt;</a:t>
            </a:r>
            <a:r>
              <a:rPr lang="en" sz="2200">
                <a:solidFill>
                  <a:schemeClr val="dk2"/>
                </a:solidFill>
                <a:latin typeface="Calibri"/>
                <a:ea typeface="Calibri"/>
                <a:cs typeface="Calibri"/>
                <a:sym typeface="Calibri"/>
              </a:rPr>
              <a:t> </a:t>
            </a:r>
            <a:r>
              <a:rPr i="1" lang="en" sz="2200">
                <a:solidFill>
                  <a:schemeClr val="dk2"/>
                </a:solidFill>
                <a:latin typeface="Calibri"/>
                <a:ea typeface="Calibri"/>
                <a:cs typeface="Calibri"/>
                <a:sym typeface="Calibri"/>
              </a:rPr>
              <a:t>c</a:t>
            </a:r>
            <a:r>
              <a:rPr baseline="-25000"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denote the event “at least </a:t>
            </a:r>
            <a:r>
              <a:rPr i="1" lang="en" sz="2200">
                <a:solidFill>
                  <a:schemeClr val="dk2"/>
                </a:solidFill>
                <a:latin typeface="Calibri"/>
                <a:ea typeface="Calibri"/>
                <a:cs typeface="Calibri"/>
                <a:sym typeface="Calibri"/>
              </a:rPr>
              <a:t>c</a:t>
            </a:r>
            <a:r>
              <a:rPr baseline="-25000"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balls in the first </a:t>
            </a:r>
            <a:r>
              <a:rPr i="1"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bins”. Let </a:t>
            </a:r>
            <a:r>
              <a:rPr i="1" lang="en" sz="2200">
                <a:solidFill>
                  <a:schemeClr val="dk2"/>
                </a:solidFill>
                <a:latin typeface="Calibri"/>
                <a:ea typeface="Calibri"/>
                <a:cs typeface="Calibri"/>
                <a:sym typeface="Calibri"/>
              </a:rPr>
              <a:t>D</a:t>
            </a:r>
            <a:r>
              <a:rPr baseline="-25000" lang="en" sz="2200">
                <a:solidFill>
                  <a:schemeClr val="dk2"/>
                </a:solidFill>
                <a:latin typeface="Calibri"/>
                <a:ea typeface="Calibri"/>
                <a:cs typeface="Calibri"/>
                <a:sym typeface="Calibri"/>
              </a:rPr>
              <a:t>1:j</a:t>
            </a:r>
            <a:r>
              <a:rPr lang="en" sz="2200">
                <a:solidFill>
                  <a:schemeClr val="dk2"/>
                </a:solidFill>
                <a:latin typeface="Calibri"/>
                <a:ea typeface="Calibri"/>
                <a:cs typeface="Calibri"/>
                <a:sym typeface="Calibri"/>
              </a:rPr>
              <a:t> = </a:t>
            </a:r>
            <a:r>
              <a:rPr lang="en" sz="2200">
                <a:latin typeface="Calibri"/>
                <a:ea typeface="Calibri"/>
                <a:cs typeface="Calibri"/>
                <a:sym typeface="Calibri"/>
              </a:rPr>
              <a:t>⋂</a:t>
            </a:r>
            <a:r>
              <a:rPr baseline="-25000" lang="en" sz="2200">
                <a:latin typeface="Calibri"/>
                <a:ea typeface="Calibri"/>
                <a:cs typeface="Calibri"/>
                <a:sym typeface="Calibri"/>
              </a:rPr>
              <a:t>j’=1,...,d</a:t>
            </a:r>
            <a:r>
              <a:rPr i="1" lang="en" sz="2200">
                <a:latin typeface="Calibri"/>
                <a:ea typeface="Calibri"/>
                <a:cs typeface="Calibri"/>
                <a:sym typeface="Calibri"/>
              </a:rPr>
              <a:t>D</a:t>
            </a:r>
            <a:r>
              <a:rPr baseline="-25000" lang="en" sz="2200">
                <a:latin typeface="Calibri"/>
                <a:ea typeface="Calibri"/>
                <a:cs typeface="Calibri"/>
                <a:sym typeface="Calibri"/>
              </a:rPr>
              <a:t>j’</a:t>
            </a:r>
            <a:r>
              <a:rPr lang="en" sz="2200">
                <a:solidFill>
                  <a:schemeClr val="dk2"/>
                </a:solidFill>
                <a:latin typeface="Calibri"/>
                <a:ea typeface="Calibri"/>
                <a:cs typeface="Calibri"/>
                <a:sym typeface="Calibri"/>
              </a:rPr>
              <a:t>. We refer to </a:t>
            </a:r>
            <a:r>
              <a:rPr i="1" lang="en" sz="2200">
                <a:solidFill>
                  <a:schemeClr val="dk2"/>
                </a:solidFill>
                <a:latin typeface="Calibri"/>
                <a:ea typeface="Calibri"/>
                <a:cs typeface="Calibri"/>
                <a:sym typeface="Calibri"/>
              </a:rPr>
              <a:t>D</a:t>
            </a:r>
            <a:r>
              <a:rPr baseline="-25000"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 as the “</a:t>
            </a:r>
            <a:r>
              <a:rPr i="1" lang="en" sz="2200">
                <a:solidFill>
                  <a:schemeClr val="dk2"/>
                </a:solidFill>
                <a:latin typeface="Calibri"/>
                <a:ea typeface="Calibri"/>
                <a:cs typeface="Calibri"/>
                <a:sym typeface="Calibri"/>
              </a:rPr>
              <a:t>j</a:t>
            </a:r>
            <a:r>
              <a:rPr lang="en" sz="2200">
                <a:solidFill>
                  <a:schemeClr val="dk2"/>
                </a:solidFill>
                <a:latin typeface="Calibri"/>
                <a:ea typeface="Calibri"/>
                <a:cs typeface="Calibri"/>
                <a:sym typeface="Calibri"/>
              </a:rPr>
              <a:t>th bin condition”.</a:t>
            </a:r>
            <a:endParaRPr sz="22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
        <p:nvSpPr>
          <p:cNvPr id="278" name="Google Shape;278;p29"/>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Combinatorial Notation</a:t>
            </a:r>
            <a:r>
              <a:rPr b="1" lang="en" sz="4200">
                <a:latin typeface="Calibri"/>
                <a:ea typeface="Calibri"/>
                <a:cs typeface="Calibri"/>
                <a:sym typeface="Calibri"/>
              </a:rPr>
              <a:t>:</a:t>
            </a:r>
            <a:endParaRPr b="1" sz="4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0"/>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288" name="Google Shape;288;p30"/>
          <p:cNvSpPr txBox="1"/>
          <p:nvPr/>
        </p:nvSpPr>
        <p:spPr>
          <a:xfrm>
            <a:off x="346525" y="-91800"/>
            <a:ext cx="6215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Related Work: </a:t>
            </a:r>
            <a:r>
              <a:rPr b="1" lang="en" sz="2000">
                <a:solidFill>
                  <a:schemeClr val="accent3"/>
                </a:solidFill>
                <a:latin typeface="Calibri"/>
                <a:ea typeface="Calibri"/>
                <a:cs typeface="Calibri"/>
                <a:sym typeface="Calibri"/>
              </a:rPr>
              <a:t>Conversion to Combinatorial Problem</a:t>
            </a:r>
            <a:endParaRPr b="1" sz="1600">
              <a:solidFill>
                <a:schemeClr val="accent3"/>
              </a:solidFill>
              <a:latin typeface="Calibri"/>
              <a:ea typeface="Calibri"/>
              <a:cs typeface="Calibri"/>
              <a:sym typeface="Calibri"/>
            </a:endParaRPr>
          </a:p>
        </p:txBody>
      </p:sp>
      <p:sp>
        <p:nvSpPr>
          <p:cNvPr id="289" name="Google Shape;289;p30"/>
          <p:cNvSpPr txBox="1"/>
          <p:nvPr/>
        </p:nvSpPr>
        <p:spPr>
          <a:xfrm>
            <a:off x="453525" y="1252125"/>
            <a:ext cx="8543700" cy="32313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2"/>
              </a:buClr>
              <a:buSzPts val="2300"/>
              <a:buFont typeface="Calibri"/>
              <a:buChar char="●"/>
            </a:pPr>
            <a:r>
              <a:rPr lang="en" sz="2300">
                <a:solidFill>
                  <a:schemeClr val="dk2"/>
                </a:solidFill>
                <a:latin typeface="Calibri"/>
                <a:ea typeface="Calibri"/>
                <a:cs typeface="Calibri"/>
                <a:sym typeface="Calibri"/>
              </a:rPr>
              <a:t>Original problem statement: </a:t>
            </a:r>
            <a:r>
              <a:rPr b="1" lang="en" sz="2300">
                <a:latin typeface="Calibri"/>
                <a:ea typeface="Calibri"/>
                <a:cs typeface="Calibri"/>
                <a:sym typeface="Calibri"/>
              </a:rPr>
              <a:t>Pr</a:t>
            </a:r>
            <a:r>
              <a:rPr lang="en" sz="2300">
                <a:latin typeface="Calibri"/>
                <a:ea typeface="Calibri"/>
                <a:cs typeface="Calibri"/>
                <a:sym typeface="Calibri"/>
              </a:rPr>
              <a:t>(⋂</a:t>
            </a:r>
            <a:r>
              <a:rPr baseline="-25000" lang="en" sz="2300">
                <a:latin typeface="Calibri"/>
                <a:ea typeface="Calibri"/>
                <a:cs typeface="Calibri"/>
                <a:sym typeface="Calibri"/>
              </a:rPr>
              <a:t>j=1,...,d</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(cj, n)</a:t>
            </a:r>
            <a:r>
              <a:rPr lang="en" sz="2300">
                <a:latin typeface="Calibri"/>
                <a:ea typeface="Calibri"/>
                <a:cs typeface="Calibri"/>
                <a:sym typeface="Calibri"/>
              </a:rPr>
              <a:t> </a:t>
            </a:r>
            <a:r>
              <a:rPr lang="en" sz="2300" u="sng">
                <a:latin typeface="Calibri"/>
                <a:ea typeface="Calibri"/>
                <a:cs typeface="Calibri"/>
                <a:sym typeface="Calibri"/>
              </a:rPr>
              <a:t>&lt;</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j</a:t>
            </a:r>
            <a:r>
              <a:rPr lang="en" sz="2300">
                <a:latin typeface="Calibri"/>
                <a:ea typeface="Calibri"/>
                <a:cs typeface="Calibri"/>
                <a:sym typeface="Calibri"/>
              </a:rPr>
              <a:t>})</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Our new problem statement: </a:t>
            </a:r>
            <a:r>
              <a:rPr b="1" lang="en" sz="2300">
                <a:latin typeface="Calibri"/>
                <a:ea typeface="Calibri"/>
                <a:cs typeface="Calibri"/>
                <a:sym typeface="Calibri"/>
              </a:rPr>
              <a:t>Pr</a:t>
            </a:r>
            <a:r>
              <a:rPr lang="en" sz="2300">
                <a:latin typeface="Calibri"/>
                <a:ea typeface="Calibri"/>
                <a:cs typeface="Calibri"/>
                <a:sym typeface="Calibri"/>
              </a:rPr>
              <a:t>(⋂</a:t>
            </a:r>
            <a:r>
              <a:rPr baseline="-25000" lang="en" sz="2300">
                <a:latin typeface="Calibri"/>
                <a:ea typeface="Calibri"/>
                <a:cs typeface="Calibri"/>
                <a:sym typeface="Calibri"/>
              </a:rPr>
              <a:t>j=1,...,d</a:t>
            </a:r>
            <a:r>
              <a:rPr lang="en" sz="2300">
                <a:latin typeface="Calibri"/>
                <a:ea typeface="Calibri"/>
                <a:cs typeface="Calibri"/>
                <a:sym typeface="Calibri"/>
              </a:rPr>
              <a:t> {</a:t>
            </a:r>
            <a:r>
              <a:rPr i="1" lang="en" sz="2300">
                <a:latin typeface="Calibri"/>
                <a:ea typeface="Calibri"/>
                <a:cs typeface="Calibri"/>
                <a:sym typeface="Calibri"/>
              </a:rPr>
              <a:t>C</a:t>
            </a:r>
            <a:r>
              <a:rPr baseline="-25000" lang="en" sz="2300">
                <a:latin typeface="Calibri"/>
                <a:ea typeface="Calibri"/>
                <a:cs typeface="Calibri"/>
                <a:sym typeface="Calibri"/>
              </a:rPr>
              <a:t>1:j</a:t>
            </a:r>
            <a:r>
              <a:rPr lang="en" sz="2300">
                <a:latin typeface="Calibri"/>
                <a:ea typeface="Calibri"/>
                <a:cs typeface="Calibri"/>
                <a:sym typeface="Calibri"/>
              </a:rPr>
              <a:t> </a:t>
            </a:r>
            <a:r>
              <a:rPr lang="en" sz="2300" u="sng">
                <a:latin typeface="Calibri"/>
                <a:ea typeface="Calibri"/>
                <a:cs typeface="Calibri"/>
                <a:sym typeface="Calibri"/>
              </a:rPr>
              <a:t>&gt;</a:t>
            </a:r>
            <a:r>
              <a:rPr lang="en" sz="2300">
                <a:latin typeface="Calibri"/>
                <a:ea typeface="Calibri"/>
                <a:cs typeface="Calibri"/>
                <a:sym typeface="Calibri"/>
              </a:rPr>
              <a:t> </a:t>
            </a:r>
            <a:r>
              <a:rPr i="1" lang="en" sz="2300">
                <a:latin typeface="Calibri"/>
                <a:ea typeface="Calibri"/>
                <a:cs typeface="Calibri"/>
                <a:sym typeface="Calibri"/>
              </a:rPr>
              <a:t>c</a:t>
            </a:r>
            <a:r>
              <a:rPr baseline="-25000" lang="en" sz="2300">
                <a:latin typeface="Calibri"/>
                <a:ea typeface="Calibri"/>
                <a:cs typeface="Calibri"/>
                <a:sym typeface="Calibri"/>
              </a:rPr>
              <a:t>j</a:t>
            </a:r>
            <a:r>
              <a:rPr lang="en" sz="2300">
                <a:latin typeface="Calibri"/>
                <a:ea typeface="Calibri"/>
                <a:cs typeface="Calibri"/>
                <a:sym typeface="Calibri"/>
              </a:rPr>
              <a:t>}) = </a:t>
            </a:r>
            <a:r>
              <a:rPr b="1" lang="en" sz="2300">
                <a:latin typeface="Calibri"/>
                <a:ea typeface="Calibri"/>
                <a:cs typeface="Calibri"/>
                <a:sym typeface="Calibri"/>
              </a:rPr>
              <a:t>Pr</a:t>
            </a:r>
            <a:r>
              <a:rPr lang="en" sz="2300">
                <a:latin typeface="Calibri"/>
                <a:ea typeface="Calibri"/>
                <a:cs typeface="Calibri"/>
                <a:sym typeface="Calibri"/>
              </a:rPr>
              <a:t>(</a:t>
            </a:r>
            <a:r>
              <a:rPr i="1" lang="en" sz="2300">
                <a:latin typeface="Calibri"/>
                <a:ea typeface="Calibri"/>
                <a:cs typeface="Calibri"/>
                <a:sym typeface="Calibri"/>
              </a:rPr>
              <a:t>D</a:t>
            </a:r>
            <a:r>
              <a:rPr baseline="-25000" lang="en" sz="2300">
                <a:latin typeface="Calibri"/>
                <a:ea typeface="Calibri"/>
                <a:cs typeface="Calibri"/>
                <a:sym typeface="Calibri"/>
              </a:rPr>
              <a:t>1:d</a:t>
            </a:r>
            <a:r>
              <a:rPr lang="en" sz="2300">
                <a:latin typeface="Calibri"/>
                <a:ea typeface="Calibri"/>
                <a:cs typeface="Calibri"/>
                <a:sym typeface="Calibri"/>
              </a:rPr>
              <a:t>)</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Most existing methods (at least implicitly) compute the probability of exact ball configurations, e.g. events of the form ⋂</a:t>
            </a:r>
            <a:r>
              <a:rPr baseline="-25000" lang="en" sz="2300">
                <a:latin typeface="Calibri"/>
                <a:ea typeface="Calibri"/>
                <a:cs typeface="Calibri"/>
                <a:sym typeface="Calibri"/>
              </a:rPr>
              <a:t>j=1,...,d</a:t>
            </a:r>
            <a:r>
              <a:rPr lang="en" sz="2300">
                <a:latin typeface="Calibri"/>
                <a:ea typeface="Calibri"/>
                <a:cs typeface="Calibri"/>
                <a:sym typeface="Calibri"/>
              </a:rPr>
              <a:t> {</a:t>
            </a:r>
            <a:r>
              <a:rPr i="1" lang="en" sz="2300">
                <a:latin typeface="Calibri"/>
                <a:ea typeface="Calibri"/>
                <a:cs typeface="Calibri"/>
                <a:sym typeface="Calibri"/>
              </a:rPr>
              <a:t>C</a:t>
            </a:r>
            <a:r>
              <a:rPr baseline="-25000" lang="en" sz="2300">
                <a:latin typeface="Calibri"/>
                <a:ea typeface="Calibri"/>
                <a:cs typeface="Calibri"/>
                <a:sym typeface="Calibri"/>
              </a:rPr>
              <a:t>j</a:t>
            </a:r>
            <a:r>
              <a:rPr lang="en" sz="2300">
                <a:latin typeface="Calibri"/>
                <a:ea typeface="Calibri"/>
                <a:cs typeface="Calibri"/>
                <a:sym typeface="Calibri"/>
              </a:rPr>
              <a:t> = </a:t>
            </a:r>
            <a:r>
              <a:rPr i="1" lang="en" sz="2300">
                <a:latin typeface="Calibri"/>
                <a:ea typeface="Calibri"/>
                <a:cs typeface="Calibri"/>
                <a:sym typeface="Calibri"/>
              </a:rPr>
              <a:t>k</a:t>
            </a:r>
            <a:r>
              <a:rPr baseline="-25000" lang="en" sz="2300">
                <a:latin typeface="Calibri"/>
                <a:ea typeface="Calibri"/>
                <a:cs typeface="Calibri"/>
                <a:sym typeface="Calibri"/>
              </a:rPr>
              <a:t>j</a:t>
            </a:r>
            <a:r>
              <a:rPr lang="en" sz="2300">
                <a:latin typeface="Calibri"/>
                <a:ea typeface="Calibri"/>
                <a:cs typeface="Calibri"/>
                <a:sym typeface="Calibri"/>
              </a:rPr>
              <a:t>} and sum over all vectors of ball counts </a:t>
            </a:r>
            <a:r>
              <a:rPr b="1" lang="en" sz="2300">
                <a:latin typeface="Calibri"/>
                <a:ea typeface="Calibri"/>
                <a:cs typeface="Calibri"/>
                <a:sym typeface="Calibri"/>
              </a:rPr>
              <a:t>k</a:t>
            </a:r>
            <a:r>
              <a:rPr lang="en" sz="2300">
                <a:latin typeface="Calibri"/>
                <a:ea typeface="Calibri"/>
                <a:cs typeface="Calibri"/>
                <a:sym typeface="Calibri"/>
              </a:rPr>
              <a:t> such that </a:t>
            </a:r>
            <a:r>
              <a:rPr i="1" lang="en" sz="2300">
                <a:latin typeface="Calibri"/>
                <a:ea typeface="Calibri"/>
                <a:cs typeface="Calibri"/>
                <a:sym typeface="Calibri"/>
              </a:rPr>
              <a:t>D</a:t>
            </a:r>
            <a:r>
              <a:rPr baseline="-25000" lang="en" sz="2300">
                <a:latin typeface="Calibri"/>
                <a:ea typeface="Calibri"/>
                <a:cs typeface="Calibri"/>
                <a:sym typeface="Calibri"/>
              </a:rPr>
              <a:t>1:d</a:t>
            </a:r>
            <a:r>
              <a:rPr lang="en" sz="2300">
                <a:latin typeface="Calibri"/>
                <a:ea typeface="Calibri"/>
                <a:cs typeface="Calibri"/>
                <a:sym typeface="Calibri"/>
              </a:rPr>
              <a:t> holds. The number of such </a:t>
            </a:r>
            <a:r>
              <a:rPr b="1" lang="en" sz="2300">
                <a:latin typeface="Calibri"/>
                <a:ea typeface="Calibri"/>
                <a:cs typeface="Calibri"/>
                <a:sym typeface="Calibri"/>
              </a:rPr>
              <a:t>k</a:t>
            </a:r>
            <a:r>
              <a:rPr lang="en" sz="2300">
                <a:latin typeface="Calibri"/>
                <a:ea typeface="Calibri"/>
                <a:cs typeface="Calibri"/>
                <a:sym typeface="Calibri"/>
              </a:rPr>
              <a:t> is exponential in </a:t>
            </a:r>
            <a:r>
              <a:rPr i="1" lang="en" sz="2300">
                <a:latin typeface="Calibri"/>
                <a:ea typeface="Calibri"/>
                <a:cs typeface="Calibri"/>
                <a:sym typeface="Calibri"/>
              </a:rPr>
              <a:t>d</a:t>
            </a:r>
            <a:r>
              <a:rPr lang="en" sz="2300">
                <a:latin typeface="Calibri"/>
                <a:ea typeface="Calibri"/>
                <a:cs typeface="Calibri"/>
                <a:sym typeface="Calibri"/>
              </a:rPr>
              <a:t>.</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290" name="Google Shape;290;p30"/>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Combinatorial Problem Statement</a:t>
            </a:r>
            <a:r>
              <a:rPr b="1" lang="en" sz="4200">
                <a:latin typeface="Calibri"/>
                <a:ea typeface="Calibri"/>
                <a:cs typeface="Calibri"/>
                <a:sym typeface="Calibri"/>
              </a:rPr>
              <a:t>:</a:t>
            </a:r>
            <a:endParaRPr b="1" sz="4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1"/>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300" name="Google Shape;300;p31"/>
          <p:cNvSpPr txBox="1"/>
          <p:nvPr/>
        </p:nvSpPr>
        <p:spPr>
          <a:xfrm>
            <a:off x="346525" y="-91800"/>
            <a:ext cx="6215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Related Work: </a:t>
            </a:r>
            <a:r>
              <a:rPr b="1" lang="en" sz="2000">
                <a:solidFill>
                  <a:schemeClr val="accent3"/>
                </a:solidFill>
                <a:latin typeface="Calibri"/>
                <a:ea typeface="Calibri"/>
                <a:cs typeface="Calibri"/>
                <a:sym typeface="Calibri"/>
              </a:rPr>
              <a:t>Summary of Existing Methods</a:t>
            </a:r>
            <a:endParaRPr b="1" sz="1600">
              <a:solidFill>
                <a:schemeClr val="accent3"/>
              </a:solidFill>
              <a:latin typeface="Calibri"/>
              <a:ea typeface="Calibri"/>
              <a:cs typeface="Calibri"/>
              <a:sym typeface="Calibri"/>
            </a:endParaRPr>
          </a:p>
        </p:txBody>
      </p:sp>
      <p:graphicFrame>
        <p:nvGraphicFramePr>
          <p:cNvPr id="301" name="Google Shape;301;p31"/>
          <p:cNvGraphicFramePr/>
          <p:nvPr/>
        </p:nvGraphicFramePr>
        <p:xfrm>
          <a:off x="671800" y="1281660"/>
          <a:ext cx="3000000" cy="3000000"/>
        </p:xfrm>
        <a:graphic>
          <a:graphicData uri="http://schemas.openxmlformats.org/drawingml/2006/table">
            <a:tbl>
              <a:tblPr>
                <a:noFill/>
                <a:tableStyleId>{EC87E9FF-4D57-473D-8337-FFFBEE588FE9}</a:tableStyleId>
              </a:tblPr>
              <a:tblGrid>
                <a:gridCol w="1800175"/>
                <a:gridCol w="1825400"/>
                <a:gridCol w="4398600"/>
              </a:tblGrid>
              <a:tr h="338700">
                <a:tc>
                  <a:txBody>
                    <a:bodyPr/>
                    <a:lstStyle/>
                    <a:p>
                      <a:pPr indent="0" lvl="0" marL="0" rtl="0" algn="ctr">
                        <a:spcBef>
                          <a:spcPts val="0"/>
                        </a:spcBef>
                        <a:spcAft>
                          <a:spcPts val="0"/>
                        </a:spcAft>
                        <a:buNone/>
                      </a:pPr>
                      <a:r>
                        <a:rPr b="1" lang="en">
                          <a:latin typeface="Calibri"/>
                          <a:ea typeface="Calibri"/>
                          <a:cs typeface="Calibri"/>
                          <a:sym typeface="Calibri"/>
                        </a:rPr>
                        <a:t>Method</a:t>
                      </a:r>
                      <a:endParaRPr b="1">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
                          <a:latin typeface="Calibri"/>
                          <a:ea typeface="Calibri"/>
                          <a:cs typeface="Calibri"/>
                          <a:sym typeface="Calibri"/>
                        </a:rPr>
                        <a:t>Time Complexity</a:t>
                      </a:r>
                      <a:endParaRPr b="1">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
                          <a:latin typeface="Calibri"/>
                          <a:ea typeface="Calibri"/>
                          <a:cs typeface="Calibri"/>
                          <a:sym typeface="Calibri"/>
                        </a:rPr>
                        <a:t>Additional</a:t>
                      </a:r>
                      <a:endParaRPr b="1">
                        <a:latin typeface="Calibri"/>
                        <a:ea typeface="Calibri"/>
                        <a:cs typeface="Calibri"/>
                        <a:sym typeface="Calibri"/>
                      </a:endParaRPr>
                    </a:p>
                  </a:txBody>
                  <a:tcPr marT="91425" marB="91425" marR="91425" marL="91425"/>
                </a:tc>
              </a:tr>
              <a:tr h="646675">
                <a:tc>
                  <a:txBody>
                    <a:bodyPr/>
                    <a:lstStyle/>
                    <a:p>
                      <a:pPr indent="0" lvl="0" marL="0" rtl="0" algn="ctr">
                        <a:spcBef>
                          <a:spcPts val="0"/>
                        </a:spcBef>
                        <a:spcAft>
                          <a:spcPts val="0"/>
                        </a:spcAft>
                        <a:buNone/>
                      </a:pPr>
                      <a:r>
                        <a:rPr lang="en">
                          <a:latin typeface="Calibri"/>
                          <a:ea typeface="Calibri"/>
                          <a:cs typeface="Calibri"/>
                          <a:sym typeface="Calibri"/>
                        </a:rPr>
                        <a:t>Bapat-Beg Theorem [1]</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
                          <a:latin typeface="Calibri"/>
                          <a:ea typeface="Calibri"/>
                          <a:cs typeface="Calibri"/>
                          <a:sym typeface="Calibri"/>
                        </a:rPr>
                        <a:t>O</a:t>
                      </a:r>
                      <a:r>
                        <a:rPr lang="en">
                          <a:latin typeface="Calibri"/>
                          <a:ea typeface="Calibri"/>
                          <a:cs typeface="Calibri"/>
                          <a:sym typeface="Calibri"/>
                        </a:rPr>
                        <a:t>(</a:t>
                      </a:r>
                      <a:r>
                        <a:rPr i="1" lang="en">
                          <a:latin typeface="Calibri"/>
                          <a:ea typeface="Calibri"/>
                          <a:cs typeface="Calibri"/>
                          <a:sym typeface="Calibri"/>
                        </a:rPr>
                        <a:t>n</a:t>
                      </a:r>
                      <a:r>
                        <a:rPr baseline="30000" lang="en">
                          <a:latin typeface="Calibri"/>
                          <a:ea typeface="Calibri"/>
                          <a:cs typeface="Calibri"/>
                          <a:sym typeface="Calibri"/>
                        </a:rPr>
                        <a:t>d+1</a:t>
                      </a:r>
                      <a:r>
                        <a:rPr lang="en">
                          <a:latin typeface="Calibri"/>
                          <a:ea typeface="Calibri"/>
                          <a:cs typeface="Calibri"/>
                          <a:sym typeface="Calibri"/>
                        </a:rPr>
                        <a:t>2</a:t>
                      </a:r>
                      <a:r>
                        <a:rPr baseline="30000" lang="en">
                          <a:latin typeface="Calibri"/>
                          <a:ea typeface="Calibri"/>
                          <a:cs typeface="Calibri"/>
                          <a:sym typeface="Calibri"/>
                        </a:rPr>
                        <a:t>n-1</a:t>
                      </a:r>
                      <a:r>
                        <a:rPr lang="en">
                          <a:latin typeface="Calibri"/>
                          <a:ea typeface="Calibri"/>
                          <a:cs typeface="Calibri"/>
                          <a:sym typeface="Calibri"/>
                        </a:rPr>
                        <a:t>)</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a:latin typeface="Calibri"/>
                          <a:ea typeface="Calibri"/>
                          <a:cs typeface="Calibri"/>
                          <a:sym typeface="Calibri"/>
                        </a:rPr>
                        <a:t>Analytic formula for </a:t>
                      </a:r>
                      <a:r>
                        <a:rPr i="1" lang="en">
                          <a:latin typeface="Calibri"/>
                          <a:ea typeface="Calibri"/>
                          <a:cs typeface="Calibri"/>
                          <a:sym typeface="Calibri"/>
                        </a:rPr>
                        <a:t>m = n</a:t>
                      </a:r>
                      <a:r>
                        <a:rPr lang="en">
                          <a:latin typeface="Calibri"/>
                          <a:ea typeface="Calibri"/>
                          <a:cs typeface="Calibri"/>
                          <a:sym typeface="Calibri"/>
                        </a:rPr>
                        <a:t>, assuming independence.</a:t>
                      </a:r>
                      <a:endParaRPr>
                        <a:latin typeface="Calibri"/>
                        <a:ea typeface="Calibri"/>
                        <a:cs typeface="Calibri"/>
                        <a:sym typeface="Calibri"/>
                      </a:endParaRPr>
                    </a:p>
                  </a:txBody>
                  <a:tcPr marT="91425" marB="91425" marR="91425" marL="91425"/>
                </a:tc>
              </a:tr>
              <a:tr h="646675">
                <a:tc>
                  <a:txBody>
                    <a:bodyPr/>
                    <a:lstStyle/>
                    <a:p>
                      <a:pPr indent="0" lvl="0" marL="0" rtl="0" algn="ctr">
                        <a:spcBef>
                          <a:spcPts val="0"/>
                        </a:spcBef>
                        <a:spcAft>
                          <a:spcPts val="0"/>
                        </a:spcAft>
                        <a:buNone/>
                      </a:pPr>
                      <a:r>
                        <a:rPr lang="en">
                          <a:latin typeface="Calibri"/>
                          <a:ea typeface="Calibri"/>
                          <a:cs typeface="Calibri"/>
                          <a:sym typeface="Calibri"/>
                        </a:rPr>
                        <a:t>Glueck et al. [2]</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
                          <a:latin typeface="Calibri"/>
                          <a:ea typeface="Calibri"/>
                          <a:cs typeface="Calibri"/>
                          <a:sym typeface="Calibri"/>
                        </a:rPr>
                        <a:t>O</a:t>
                      </a:r>
                      <a:r>
                        <a:rPr lang="en">
                          <a:latin typeface="Calibri"/>
                          <a:ea typeface="Calibri"/>
                          <a:cs typeface="Calibri"/>
                          <a:sym typeface="Calibri"/>
                        </a:rPr>
                        <a:t>(∏</a:t>
                      </a:r>
                      <a:r>
                        <a:rPr baseline="-25000" lang="en">
                          <a:latin typeface="Calibri"/>
                          <a:ea typeface="Calibri"/>
                          <a:cs typeface="Calibri"/>
                          <a:sym typeface="Calibri"/>
                        </a:rPr>
                        <a:t>h=1,...,m</a:t>
                      </a:r>
                      <a:r>
                        <a:rPr lang="en">
                          <a:latin typeface="Calibri"/>
                          <a:ea typeface="Calibri"/>
                          <a:cs typeface="Calibri"/>
                          <a:sym typeface="Calibri"/>
                        </a:rPr>
                        <a:t> </a:t>
                      </a:r>
                      <a:r>
                        <a:rPr i="1" lang="en">
                          <a:latin typeface="Calibri"/>
                          <a:ea typeface="Calibri"/>
                          <a:cs typeface="Calibri"/>
                          <a:sym typeface="Calibri"/>
                        </a:rPr>
                        <a:t>n</a:t>
                      </a:r>
                      <a:r>
                        <a:rPr baseline="-25000" lang="en">
                          <a:latin typeface="Calibri"/>
                          <a:ea typeface="Calibri"/>
                          <a:cs typeface="Calibri"/>
                          <a:sym typeface="Calibri"/>
                        </a:rPr>
                        <a:t>h</a:t>
                      </a:r>
                      <a:r>
                        <a:rPr baseline="30000" lang="en">
                          <a:latin typeface="Calibri"/>
                          <a:ea typeface="Calibri"/>
                          <a:cs typeface="Calibri"/>
                          <a:sym typeface="Calibri"/>
                        </a:rPr>
                        <a:t>d </a:t>
                      </a:r>
                      <a:r>
                        <a:rPr lang="en">
                          <a:latin typeface="Calibri"/>
                          <a:ea typeface="Calibri"/>
                          <a:cs typeface="Calibri"/>
                          <a:sym typeface="Calibri"/>
                        </a:rPr>
                        <a:t>)</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a:latin typeface="Calibri"/>
                          <a:ea typeface="Calibri"/>
                          <a:cs typeface="Calibri"/>
                          <a:sym typeface="Calibri"/>
                        </a:rPr>
                        <a:t>Simplification</a:t>
                      </a:r>
                      <a:r>
                        <a:rPr lang="en">
                          <a:latin typeface="Calibri"/>
                          <a:ea typeface="Calibri"/>
                          <a:cs typeface="Calibri"/>
                          <a:sym typeface="Calibri"/>
                        </a:rPr>
                        <a:t> of the permanents used in the Bapat-Beg Theorem for </a:t>
                      </a:r>
                      <a:r>
                        <a:rPr i="1" lang="en">
                          <a:latin typeface="Calibri"/>
                          <a:ea typeface="Calibri"/>
                          <a:cs typeface="Calibri"/>
                          <a:sym typeface="Calibri"/>
                        </a:rPr>
                        <a:t>m</a:t>
                      </a:r>
                      <a:r>
                        <a:rPr lang="en">
                          <a:latin typeface="Calibri"/>
                          <a:ea typeface="Calibri"/>
                          <a:cs typeface="Calibri"/>
                          <a:sym typeface="Calibri"/>
                        </a:rPr>
                        <a:t> &lt; </a:t>
                      </a:r>
                      <a:r>
                        <a:rPr i="1" lang="en">
                          <a:latin typeface="Calibri"/>
                          <a:ea typeface="Calibri"/>
                          <a:cs typeface="Calibri"/>
                          <a:sym typeface="Calibri"/>
                        </a:rPr>
                        <a:t>n</a:t>
                      </a:r>
                      <a:r>
                        <a:rPr lang="en">
                          <a:latin typeface="Calibri"/>
                          <a:ea typeface="Calibri"/>
                          <a:cs typeface="Calibri"/>
                          <a:sym typeface="Calibri"/>
                        </a:rPr>
                        <a:t>, assuming independence.</a:t>
                      </a:r>
                      <a:endParaRPr>
                        <a:latin typeface="Calibri"/>
                        <a:ea typeface="Calibri"/>
                        <a:cs typeface="Calibri"/>
                        <a:sym typeface="Calibri"/>
                      </a:endParaRPr>
                    </a:p>
                  </a:txBody>
                  <a:tcPr marT="91425" marB="91425" marR="91425" marL="91425"/>
                </a:tc>
              </a:tr>
              <a:tr h="646675">
                <a:tc>
                  <a:txBody>
                    <a:bodyPr/>
                    <a:lstStyle/>
                    <a:p>
                      <a:pPr indent="0" lvl="0" marL="0" rtl="0" algn="ctr">
                        <a:spcBef>
                          <a:spcPts val="0"/>
                        </a:spcBef>
                        <a:spcAft>
                          <a:spcPts val="0"/>
                        </a:spcAft>
                        <a:buNone/>
                      </a:pPr>
                      <a:r>
                        <a:rPr lang="en">
                          <a:latin typeface="Calibri"/>
                          <a:ea typeface="Calibri"/>
                          <a:cs typeface="Calibri"/>
                          <a:sym typeface="Calibri"/>
                        </a:rPr>
                        <a:t>Boncelet Jr. [3]</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
                          <a:latin typeface="Calibri"/>
                          <a:ea typeface="Calibri"/>
                          <a:cs typeface="Calibri"/>
                          <a:sym typeface="Calibri"/>
                        </a:rPr>
                        <a:t>O</a:t>
                      </a:r>
                      <a:r>
                        <a:rPr lang="en">
                          <a:latin typeface="Calibri"/>
                          <a:ea typeface="Calibri"/>
                          <a:cs typeface="Calibri"/>
                          <a:sym typeface="Calibri"/>
                        </a:rPr>
                        <a:t>(</a:t>
                      </a:r>
                      <a:r>
                        <a:rPr i="1" lang="en">
                          <a:latin typeface="Calibri"/>
                          <a:ea typeface="Calibri"/>
                          <a:cs typeface="Calibri"/>
                          <a:sym typeface="Calibri"/>
                        </a:rPr>
                        <a:t>d</a:t>
                      </a:r>
                      <a:r>
                        <a:rPr baseline="30000" lang="en">
                          <a:latin typeface="Calibri"/>
                          <a:ea typeface="Calibri"/>
                          <a:cs typeface="Calibri"/>
                          <a:sym typeface="Calibri"/>
                        </a:rPr>
                        <a:t>|B|</a:t>
                      </a:r>
                      <a:r>
                        <a:rPr i="1" lang="en">
                          <a:latin typeface="Calibri"/>
                          <a:ea typeface="Calibri"/>
                          <a:cs typeface="Calibri"/>
                          <a:sym typeface="Calibri"/>
                        </a:rPr>
                        <a:t>n</a:t>
                      </a:r>
                      <a:r>
                        <a:rPr baseline="30000" lang="en">
                          <a:latin typeface="Calibri"/>
                          <a:ea typeface="Calibri"/>
                          <a:cs typeface="Calibri"/>
                          <a:sym typeface="Calibri"/>
                        </a:rPr>
                        <a:t>d+1</a:t>
                      </a:r>
                      <a:r>
                        <a:rPr lang="en">
                          <a:latin typeface="Calibri"/>
                          <a:ea typeface="Calibri"/>
                          <a:cs typeface="Calibri"/>
                          <a:sym typeface="Calibri"/>
                        </a:rPr>
                        <a:t>)</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a:latin typeface="Calibri"/>
                          <a:ea typeface="Calibri"/>
                          <a:cs typeface="Calibri"/>
                          <a:sym typeface="Calibri"/>
                        </a:rPr>
                        <a:t>Allows for dependency, |</a:t>
                      </a:r>
                      <a:r>
                        <a:rPr i="1" lang="en">
                          <a:latin typeface="Calibri"/>
                          <a:ea typeface="Calibri"/>
                          <a:cs typeface="Calibri"/>
                          <a:sym typeface="Calibri"/>
                        </a:rPr>
                        <a:t>B</a:t>
                      </a:r>
                      <a:r>
                        <a:rPr lang="en">
                          <a:latin typeface="Calibri"/>
                          <a:ea typeface="Calibri"/>
                          <a:cs typeface="Calibri"/>
                          <a:sym typeface="Calibri"/>
                        </a:rPr>
                        <a:t>| is the maximum size of </a:t>
                      </a:r>
                      <a:r>
                        <a:rPr lang="en">
                          <a:latin typeface="Calibri"/>
                          <a:ea typeface="Calibri"/>
                          <a:cs typeface="Calibri"/>
                          <a:sym typeface="Calibri"/>
                        </a:rPr>
                        <a:t>boundary</a:t>
                      </a:r>
                      <a:r>
                        <a:rPr lang="en">
                          <a:latin typeface="Calibri"/>
                          <a:ea typeface="Calibri"/>
                          <a:cs typeface="Calibri"/>
                          <a:sym typeface="Calibri"/>
                        </a:rPr>
                        <a:t> set.</a:t>
                      </a:r>
                      <a:endParaRPr>
                        <a:latin typeface="Calibri"/>
                        <a:ea typeface="Calibri"/>
                        <a:cs typeface="Calibri"/>
                        <a:sym typeface="Calibri"/>
                      </a:endParaRPr>
                    </a:p>
                  </a:txBody>
                  <a:tcPr marT="91425" marB="91425" marR="91425" marL="91425"/>
                </a:tc>
              </a:tr>
              <a:tr h="646675">
                <a:tc>
                  <a:txBody>
                    <a:bodyPr/>
                    <a:lstStyle/>
                    <a:p>
                      <a:pPr indent="0" lvl="0" marL="0" rtl="0" algn="ctr">
                        <a:spcBef>
                          <a:spcPts val="0"/>
                        </a:spcBef>
                        <a:spcAft>
                          <a:spcPts val="0"/>
                        </a:spcAft>
                        <a:buNone/>
                      </a:pPr>
                      <a:r>
                        <a:rPr lang="en">
                          <a:latin typeface="Calibri"/>
                          <a:ea typeface="Calibri"/>
                          <a:cs typeface="Calibri"/>
                          <a:sym typeface="Calibri"/>
                        </a:rPr>
                        <a:t>Bolshev Recursion [4] [5]</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i="1" lang="en">
                          <a:latin typeface="Calibri"/>
                          <a:ea typeface="Calibri"/>
                          <a:cs typeface="Calibri"/>
                          <a:sym typeface="Calibri"/>
                        </a:rPr>
                        <a:t>O</a:t>
                      </a:r>
                      <a:r>
                        <a:rPr lang="en">
                          <a:latin typeface="Calibri"/>
                          <a:ea typeface="Calibri"/>
                          <a:cs typeface="Calibri"/>
                          <a:sym typeface="Calibri"/>
                        </a:rPr>
                        <a:t>(</a:t>
                      </a:r>
                      <a:r>
                        <a:rPr i="1" lang="en">
                          <a:latin typeface="Calibri"/>
                          <a:ea typeface="Calibri"/>
                          <a:cs typeface="Calibri"/>
                          <a:sym typeface="Calibri"/>
                        </a:rPr>
                        <a:t>n</a:t>
                      </a:r>
                      <a:r>
                        <a:rPr baseline="30000" lang="en">
                          <a:latin typeface="Calibri"/>
                          <a:ea typeface="Calibri"/>
                          <a:cs typeface="Calibri"/>
                          <a:sym typeface="Calibri"/>
                        </a:rPr>
                        <a:t>2</a:t>
                      </a:r>
                      <a:r>
                        <a:rPr lang="en">
                          <a:latin typeface="Calibri"/>
                          <a:ea typeface="Calibri"/>
                          <a:cs typeface="Calibri"/>
                          <a:sym typeface="Calibri"/>
                        </a:rPr>
                        <a:t>)</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a:latin typeface="Calibri"/>
                          <a:ea typeface="Calibri"/>
                          <a:cs typeface="Calibri"/>
                          <a:sym typeface="Calibri"/>
                        </a:rPr>
                        <a:t>Only in case of </a:t>
                      </a:r>
                      <a:r>
                        <a:rPr i="1" lang="en">
                          <a:latin typeface="Calibri"/>
                          <a:ea typeface="Calibri"/>
                          <a:cs typeface="Calibri"/>
                          <a:sym typeface="Calibri"/>
                        </a:rPr>
                        <a:t>m</a:t>
                      </a:r>
                      <a:r>
                        <a:rPr lang="en">
                          <a:latin typeface="Calibri"/>
                          <a:ea typeface="Calibri"/>
                          <a:cs typeface="Calibri"/>
                          <a:sym typeface="Calibri"/>
                        </a:rPr>
                        <a:t> = 1, </a:t>
                      </a:r>
                      <a:r>
                        <a:rPr i="1" lang="en">
                          <a:latin typeface="Calibri"/>
                          <a:ea typeface="Calibri"/>
                          <a:cs typeface="Calibri"/>
                          <a:sym typeface="Calibri"/>
                        </a:rPr>
                        <a:t>d</a:t>
                      </a:r>
                      <a:r>
                        <a:rPr lang="en">
                          <a:latin typeface="Calibri"/>
                          <a:ea typeface="Calibri"/>
                          <a:cs typeface="Calibri"/>
                          <a:sym typeface="Calibri"/>
                        </a:rPr>
                        <a:t> = </a:t>
                      </a:r>
                      <a:r>
                        <a:rPr i="1" lang="en">
                          <a:latin typeface="Calibri"/>
                          <a:ea typeface="Calibri"/>
                          <a:cs typeface="Calibri"/>
                          <a:sym typeface="Calibri"/>
                        </a:rPr>
                        <a:t>n</a:t>
                      </a:r>
                      <a:r>
                        <a:rPr lang="en">
                          <a:latin typeface="Calibri"/>
                          <a:ea typeface="Calibri"/>
                          <a:cs typeface="Calibri"/>
                          <a:sym typeface="Calibri"/>
                        </a:rPr>
                        <a:t>, assuming independence.</a:t>
                      </a:r>
                      <a:endParaRPr>
                        <a:latin typeface="Calibri"/>
                        <a:ea typeface="Calibri"/>
                        <a:cs typeface="Calibri"/>
                        <a:sym typeface="Calibri"/>
                      </a:endParaRPr>
                    </a:p>
                  </a:txBody>
                  <a:tcPr marT="91425" marB="91425" marR="91425" marL="91425"/>
                </a:tc>
              </a:tr>
            </a:tbl>
          </a:graphicData>
        </a:graphic>
      </p:graphicFrame>
      <p:sp>
        <p:nvSpPr>
          <p:cNvPr id="302" name="Google Shape;302;p31"/>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Existing Methods:</a:t>
            </a:r>
            <a:endParaRPr b="1" sz="4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p:nvPr/>
        </p:nvSpPr>
        <p:spPr>
          <a:xfrm>
            <a:off x="0" y="4797000"/>
            <a:ext cx="9091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4"/>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02" name="Google Shape;102;p14"/>
          <p:cNvSpPr txBox="1"/>
          <p:nvPr/>
        </p:nvSpPr>
        <p:spPr>
          <a:xfrm>
            <a:off x="553175" y="540825"/>
            <a:ext cx="8326200" cy="39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Agenda</a:t>
            </a:r>
            <a:r>
              <a:rPr b="1" lang="en" sz="3600">
                <a:latin typeface="Calibri"/>
                <a:ea typeface="Calibri"/>
                <a:cs typeface="Calibri"/>
                <a:sym typeface="Calibri"/>
              </a:rPr>
              <a:t>:</a:t>
            </a:r>
            <a:endParaRPr b="1" sz="3600">
              <a:latin typeface="Calibri"/>
              <a:ea typeface="Calibri"/>
              <a:cs typeface="Calibri"/>
              <a:sym typeface="Calibri"/>
            </a:endParaRPr>
          </a:p>
          <a:p>
            <a:pPr indent="0" lvl="0" marL="0" rtl="0" algn="l">
              <a:spcBef>
                <a:spcPts val="0"/>
              </a:spcBef>
              <a:spcAft>
                <a:spcPts val="0"/>
              </a:spcAft>
              <a:buNone/>
            </a:pPr>
            <a:r>
              <a:t/>
            </a:r>
            <a:endParaRPr b="1" sz="600">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Introduction</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Related Work</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Our</a:t>
            </a:r>
            <a:r>
              <a:rPr lang="en" sz="3000">
                <a:solidFill>
                  <a:schemeClr val="dk2"/>
                </a:solidFill>
                <a:latin typeface="Calibri"/>
                <a:ea typeface="Calibri"/>
                <a:cs typeface="Calibri"/>
                <a:sym typeface="Calibri"/>
              </a:rPr>
              <a:t> Solution</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Experiments</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Conclusion &amp; Future Work</a:t>
            </a:r>
            <a:endParaRPr sz="3000">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p:nvPr/>
        </p:nvSpPr>
        <p:spPr>
          <a:xfrm>
            <a:off x="0" y="4797000"/>
            <a:ext cx="9091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2"/>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312" name="Google Shape;312;p32"/>
          <p:cNvSpPr txBox="1"/>
          <p:nvPr/>
        </p:nvSpPr>
        <p:spPr>
          <a:xfrm>
            <a:off x="553175" y="540825"/>
            <a:ext cx="8326200" cy="39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Agenda</a:t>
            </a:r>
            <a:r>
              <a:rPr b="1" lang="en" sz="3600">
                <a:latin typeface="Calibri"/>
                <a:ea typeface="Calibri"/>
                <a:cs typeface="Calibri"/>
                <a:sym typeface="Calibri"/>
              </a:rPr>
              <a:t>:</a:t>
            </a:r>
            <a:endParaRPr b="1" sz="3600">
              <a:latin typeface="Calibri"/>
              <a:ea typeface="Calibri"/>
              <a:cs typeface="Calibri"/>
              <a:sym typeface="Calibri"/>
            </a:endParaRPr>
          </a:p>
          <a:p>
            <a:pPr indent="0" lvl="0" marL="0" rtl="0" algn="l">
              <a:spcBef>
                <a:spcPts val="0"/>
              </a:spcBef>
              <a:spcAft>
                <a:spcPts val="0"/>
              </a:spcAft>
              <a:buNone/>
            </a:pPr>
            <a:r>
              <a:t/>
            </a:r>
            <a:endParaRPr b="1" sz="600">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Background &amp; Problem Statement</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Related Work</a:t>
            </a:r>
            <a:endParaRPr sz="3000">
              <a:solidFill>
                <a:schemeClr val="dk2"/>
              </a:solidFill>
              <a:latin typeface="Calibri"/>
              <a:ea typeface="Calibri"/>
              <a:cs typeface="Calibri"/>
              <a:sym typeface="Calibri"/>
            </a:endParaRPr>
          </a:p>
          <a:p>
            <a:pPr indent="-495300" lvl="0" marL="457200" rtl="0" algn="l">
              <a:spcBef>
                <a:spcPts val="0"/>
              </a:spcBef>
              <a:spcAft>
                <a:spcPts val="0"/>
              </a:spcAft>
              <a:buClr>
                <a:schemeClr val="dk1"/>
              </a:buClr>
              <a:buSzPts val="4200"/>
              <a:buFont typeface="Calibri"/>
              <a:buAutoNum type="arabicPeriod"/>
            </a:pPr>
            <a:r>
              <a:rPr b="1" lang="en" sz="4200">
                <a:solidFill>
                  <a:schemeClr val="dk1"/>
                </a:solidFill>
                <a:latin typeface="Calibri"/>
                <a:ea typeface="Calibri"/>
                <a:cs typeface="Calibri"/>
                <a:sym typeface="Calibri"/>
              </a:rPr>
              <a:t>Our Solution</a:t>
            </a:r>
            <a:endParaRPr b="1" sz="4200">
              <a:solidFill>
                <a:schemeClr val="dk1"/>
              </a:solidFill>
              <a:latin typeface="Calibri"/>
              <a:ea typeface="Calibri"/>
              <a:cs typeface="Calibri"/>
              <a:sym typeface="Calibri"/>
            </a:endParaRPr>
          </a:p>
          <a:p>
            <a:pPr indent="-361950" lvl="1" marL="914400" rtl="0" algn="l">
              <a:spcBef>
                <a:spcPts val="0"/>
              </a:spcBef>
              <a:spcAft>
                <a:spcPts val="0"/>
              </a:spcAft>
              <a:buClr>
                <a:schemeClr val="accent3"/>
              </a:buClr>
              <a:buSzPts val="2100"/>
              <a:buFont typeface="Calibri"/>
              <a:buAutoNum type="alphaLcPeriod"/>
            </a:pPr>
            <a:r>
              <a:rPr lang="en" sz="2100">
                <a:solidFill>
                  <a:schemeClr val="accent3"/>
                </a:solidFill>
                <a:latin typeface="Calibri"/>
                <a:ea typeface="Calibri"/>
                <a:cs typeface="Calibri"/>
                <a:sym typeface="Calibri"/>
              </a:rPr>
              <a:t>Key Insight and Recurrence Relation</a:t>
            </a:r>
            <a:endParaRPr sz="2100">
              <a:solidFill>
                <a:schemeClr val="accent3"/>
              </a:solidFill>
              <a:latin typeface="Calibri"/>
              <a:ea typeface="Calibri"/>
              <a:cs typeface="Calibri"/>
              <a:sym typeface="Calibri"/>
            </a:endParaRPr>
          </a:p>
          <a:p>
            <a:pPr indent="-361950" lvl="1" marL="914400" rtl="0" algn="l">
              <a:spcBef>
                <a:spcPts val="0"/>
              </a:spcBef>
              <a:spcAft>
                <a:spcPts val="0"/>
              </a:spcAft>
              <a:buClr>
                <a:schemeClr val="accent3"/>
              </a:buClr>
              <a:buSzPts val="2100"/>
              <a:buFont typeface="Calibri"/>
              <a:buAutoNum type="alphaLcPeriod"/>
            </a:pPr>
            <a:r>
              <a:rPr lang="en" sz="2100">
                <a:solidFill>
                  <a:schemeClr val="accent3"/>
                </a:solidFill>
                <a:latin typeface="Calibri"/>
                <a:ea typeface="Calibri"/>
                <a:cs typeface="Calibri"/>
                <a:sym typeface="Calibri"/>
              </a:rPr>
              <a:t>Algorithm and Analysis</a:t>
            </a:r>
            <a:endParaRPr sz="2100">
              <a:solidFill>
                <a:schemeClr val="accent3"/>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Experiments</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Summary &amp; Future Work</a:t>
            </a:r>
            <a:endParaRPr sz="3000">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33"/>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322" name="Google Shape;322;p33"/>
          <p:cNvSpPr txBox="1"/>
          <p:nvPr/>
        </p:nvSpPr>
        <p:spPr>
          <a:xfrm>
            <a:off x="346531" y="-91800"/>
            <a:ext cx="6913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Our Solution</a:t>
            </a:r>
            <a:r>
              <a:rPr b="1" lang="en" sz="2000">
                <a:solidFill>
                  <a:schemeClr val="dk1"/>
                </a:solidFill>
                <a:latin typeface="Calibri"/>
                <a:ea typeface="Calibri"/>
                <a:cs typeface="Calibri"/>
                <a:sym typeface="Calibri"/>
              </a:rPr>
              <a:t>: </a:t>
            </a:r>
            <a:r>
              <a:rPr b="1" lang="en" sz="2000">
                <a:solidFill>
                  <a:schemeClr val="accent3"/>
                </a:solidFill>
                <a:latin typeface="Calibri"/>
                <a:ea typeface="Calibri"/>
                <a:cs typeface="Calibri"/>
                <a:sym typeface="Calibri"/>
              </a:rPr>
              <a:t>Key Insight and Recurrence Relation</a:t>
            </a:r>
            <a:endParaRPr b="1" sz="2000">
              <a:solidFill>
                <a:schemeClr val="accent3"/>
              </a:solidFill>
              <a:latin typeface="Calibri"/>
              <a:ea typeface="Calibri"/>
              <a:cs typeface="Calibri"/>
              <a:sym typeface="Calibri"/>
            </a:endParaRPr>
          </a:p>
        </p:txBody>
      </p:sp>
      <p:sp>
        <p:nvSpPr>
          <p:cNvPr id="323" name="Google Shape;323;p33"/>
          <p:cNvSpPr txBox="1"/>
          <p:nvPr/>
        </p:nvSpPr>
        <p:spPr>
          <a:xfrm>
            <a:off x="453525" y="1252125"/>
            <a:ext cx="8344200" cy="34533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When looking to satisfy </a:t>
            </a:r>
            <a:r>
              <a:rPr i="1" lang="en" sz="2300">
                <a:latin typeface="Calibri"/>
                <a:ea typeface="Calibri"/>
                <a:cs typeface="Calibri"/>
                <a:sym typeface="Calibri"/>
              </a:rPr>
              <a:t>D</a:t>
            </a:r>
            <a:r>
              <a:rPr baseline="-25000" lang="en" sz="2300">
                <a:latin typeface="Calibri"/>
                <a:ea typeface="Calibri"/>
                <a:cs typeface="Calibri"/>
                <a:sym typeface="Calibri"/>
              </a:rPr>
              <a:t>j</a:t>
            </a:r>
            <a:r>
              <a:rPr lang="en" sz="2300">
                <a:latin typeface="Calibri"/>
                <a:ea typeface="Calibri"/>
                <a:cs typeface="Calibri"/>
                <a:sym typeface="Calibri"/>
              </a:rPr>
              <a:t>, the specific configuration of balls in bins 1 through </a:t>
            </a:r>
            <a:r>
              <a:rPr i="1" lang="en" sz="2300">
                <a:latin typeface="Calibri"/>
                <a:ea typeface="Calibri"/>
                <a:cs typeface="Calibri"/>
                <a:sym typeface="Calibri"/>
              </a:rPr>
              <a:t>j</a:t>
            </a:r>
            <a:r>
              <a:rPr lang="en" sz="2300">
                <a:latin typeface="Calibri"/>
                <a:ea typeface="Calibri"/>
                <a:cs typeface="Calibri"/>
                <a:sym typeface="Calibri"/>
              </a:rPr>
              <a:t> is irrelevant, as we only care about this sum.</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Key insight: the probability of satisfying subsequent bin conditions given the configuration or sum of balls is the same.</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324" name="Google Shape;324;p33"/>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Key Insight</a:t>
            </a:r>
            <a:endParaRPr b="1" sz="4200">
              <a:latin typeface="Calibri"/>
              <a:ea typeface="Calibri"/>
              <a:cs typeface="Calibri"/>
              <a:sym typeface="Calibri"/>
            </a:endParaRPr>
          </a:p>
        </p:txBody>
      </p:sp>
      <p:pic>
        <p:nvPicPr>
          <p:cNvPr id="325" name="Google Shape;325;p33"/>
          <p:cNvPicPr preferRelativeResize="0"/>
          <p:nvPr/>
        </p:nvPicPr>
        <p:blipFill>
          <a:blip r:embed="rId4">
            <a:alphaModFix/>
          </a:blip>
          <a:stretch>
            <a:fillRect/>
          </a:stretch>
        </p:blipFill>
        <p:spPr>
          <a:xfrm>
            <a:off x="1782200" y="3358125"/>
            <a:ext cx="6159525" cy="170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34"/>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335" name="Google Shape;335;p34"/>
          <p:cNvSpPr txBox="1"/>
          <p:nvPr/>
        </p:nvSpPr>
        <p:spPr>
          <a:xfrm>
            <a:off x="346531" y="-91800"/>
            <a:ext cx="6913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Our Solution: </a:t>
            </a:r>
            <a:r>
              <a:rPr b="1" lang="en" sz="2000">
                <a:solidFill>
                  <a:schemeClr val="accent3"/>
                </a:solidFill>
                <a:latin typeface="Calibri"/>
                <a:ea typeface="Calibri"/>
                <a:cs typeface="Calibri"/>
                <a:sym typeface="Calibri"/>
              </a:rPr>
              <a:t>Key Insight and Recurrence Relation</a:t>
            </a:r>
            <a:endParaRPr b="1" sz="2000">
              <a:solidFill>
                <a:schemeClr val="accent3"/>
              </a:solidFill>
              <a:latin typeface="Calibri"/>
              <a:ea typeface="Calibri"/>
              <a:cs typeface="Calibri"/>
              <a:sym typeface="Calibri"/>
            </a:endParaRPr>
          </a:p>
        </p:txBody>
      </p:sp>
      <p:sp>
        <p:nvSpPr>
          <p:cNvPr id="336" name="Google Shape;336;p34"/>
          <p:cNvSpPr txBox="1"/>
          <p:nvPr/>
        </p:nvSpPr>
        <p:spPr>
          <a:xfrm>
            <a:off x="453525" y="1252125"/>
            <a:ext cx="8344200" cy="20418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Let ɸ(</a:t>
            </a:r>
            <a:r>
              <a:rPr i="1" lang="en" sz="2300">
                <a:latin typeface="Calibri"/>
                <a:ea typeface="Calibri"/>
                <a:cs typeface="Calibri"/>
                <a:sym typeface="Calibri"/>
              </a:rPr>
              <a:t>k</a:t>
            </a:r>
            <a:r>
              <a:rPr lang="en" sz="2300">
                <a:latin typeface="Calibri"/>
                <a:ea typeface="Calibri"/>
                <a:cs typeface="Calibri"/>
                <a:sym typeface="Calibri"/>
              </a:rPr>
              <a:t>) denote the index of the largest</a:t>
            </a:r>
            <a:r>
              <a:rPr lang="en" sz="2300">
                <a:latin typeface="Calibri"/>
                <a:ea typeface="Calibri"/>
                <a:cs typeface="Calibri"/>
                <a:sym typeface="Calibri"/>
              </a:rPr>
              <a:t> </a:t>
            </a:r>
            <a:r>
              <a:rPr i="1" lang="en" sz="2300">
                <a:latin typeface="Calibri"/>
                <a:ea typeface="Calibri"/>
                <a:cs typeface="Calibri"/>
                <a:sym typeface="Calibri"/>
              </a:rPr>
              <a:t>D</a:t>
            </a:r>
            <a:r>
              <a:rPr baseline="-25000" lang="en" sz="2300">
                <a:latin typeface="Calibri"/>
                <a:ea typeface="Calibri"/>
                <a:cs typeface="Calibri"/>
                <a:sym typeface="Calibri"/>
              </a:rPr>
              <a:t>j</a:t>
            </a:r>
            <a:r>
              <a:rPr lang="en" sz="2300">
                <a:latin typeface="Calibri"/>
                <a:ea typeface="Calibri"/>
                <a:cs typeface="Calibri"/>
                <a:sym typeface="Calibri"/>
              </a:rPr>
              <a:t> that is satisfied, assuming </a:t>
            </a:r>
            <a:r>
              <a:rPr i="1" lang="en" sz="2300">
                <a:latin typeface="Calibri"/>
                <a:ea typeface="Calibri"/>
                <a:cs typeface="Calibri"/>
                <a:sym typeface="Calibri"/>
              </a:rPr>
              <a:t>k</a:t>
            </a:r>
            <a:r>
              <a:rPr lang="en" sz="2300">
                <a:latin typeface="Calibri"/>
                <a:ea typeface="Calibri"/>
                <a:cs typeface="Calibri"/>
                <a:sym typeface="Calibri"/>
              </a:rPr>
              <a:t> balls in the first </a:t>
            </a:r>
            <a:r>
              <a:rPr i="1" lang="en" sz="2300">
                <a:latin typeface="Calibri"/>
                <a:ea typeface="Calibri"/>
                <a:cs typeface="Calibri"/>
                <a:sym typeface="Calibri"/>
              </a:rPr>
              <a:t>j</a:t>
            </a:r>
            <a:r>
              <a:rPr lang="en" sz="2300">
                <a:latin typeface="Calibri"/>
                <a:ea typeface="Calibri"/>
                <a:cs typeface="Calibri"/>
                <a:sym typeface="Calibri"/>
              </a:rPr>
              <a:t> bins.</a:t>
            </a:r>
            <a:endParaRPr sz="2300">
              <a:latin typeface="Calibri"/>
              <a:ea typeface="Calibri"/>
              <a:cs typeface="Calibri"/>
              <a:sym typeface="Calibri"/>
            </a:endParaRPr>
          </a:p>
          <a:p>
            <a:pPr indent="0" lvl="0" marL="457200" rtl="0" algn="l">
              <a:lnSpc>
                <a:spcPct val="100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Assume </a:t>
            </a:r>
            <a:r>
              <a:rPr i="1" lang="en" sz="2300">
                <a:latin typeface="Calibri"/>
                <a:ea typeface="Calibri"/>
                <a:cs typeface="Calibri"/>
                <a:sym typeface="Calibri"/>
              </a:rPr>
              <a:t>k</a:t>
            </a:r>
            <a:r>
              <a:rPr lang="en" sz="2300">
                <a:latin typeface="Calibri"/>
                <a:ea typeface="Calibri"/>
                <a:cs typeface="Calibri"/>
                <a:sym typeface="Calibri"/>
              </a:rPr>
              <a:t> balls in the first </a:t>
            </a:r>
            <a:r>
              <a:rPr i="1" lang="en" sz="2300">
                <a:latin typeface="Calibri"/>
                <a:ea typeface="Calibri"/>
                <a:cs typeface="Calibri"/>
                <a:sym typeface="Calibri"/>
              </a:rPr>
              <a:t>j</a:t>
            </a:r>
            <a:r>
              <a:rPr lang="en" sz="2300">
                <a:latin typeface="Calibri"/>
                <a:ea typeface="Calibri"/>
                <a:cs typeface="Calibri"/>
                <a:sym typeface="Calibri"/>
              </a:rPr>
              <a:t> bins and </a:t>
            </a:r>
            <a:r>
              <a:rPr i="1" lang="en" sz="2300">
                <a:latin typeface="Calibri"/>
                <a:ea typeface="Calibri"/>
                <a:cs typeface="Calibri"/>
                <a:sym typeface="Calibri"/>
              </a:rPr>
              <a:t>i</a:t>
            </a:r>
            <a:r>
              <a:rPr lang="en" sz="2300">
                <a:latin typeface="Calibri"/>
                <a:ea typeface="Calibri"/>
                <a:cs typeface="Calibri"/>
                <a:sym typeface="Calibri"/>
              </a:rPr>
              <a:t> balls in the first </a:t>
            </a:r>
            <a:r>
              <a:rPr lang="en" sz="2300">
                <a:latin typeface="Calibri"/>
                <a:ea typeface="Calibri"/>
                <a:cs typeface="Calibri"/>
                <a:sym typeface="Calibri"/>
              </a:rPr>
              <a:t>ɸ(</a:t>
            </a:r>
            <a:r>
              <a:rPr i="1" lang="en" sz="2300">
                <a:latin typeface="Calibri"/>
                <a:ea typeface="Calibri"/>
                <a:cs typeface="Calibri"/>
                <a:sym typeface="Calibri"/>
              </a:rPr>
              <a:t>k</a:t>
            </a:r>
            <a:r>
              <a:rPr lang="en" sz="2300">
                <a:latin typeface="Calibri"/>
                <a:ea typeface="Calibri"/>
                <a:cs typeface="Calibri"/>
                <a:sym typeface="Calibri"/>
              </a:rPr>
              <a:t>)+1 bins, the next theorem follows from our key insight:</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337" name="Google Shape;337;p34"/>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Secondary Result</a:t>
            </a:r>
            <a:endParaRPr b="1" sz="4200">
              <a:latin typeface="Calibri"/>
              <a:ea typeface="Calibri"/>
              <a:cs typeface="Calibri"/>
              <a:sym typeface="Calibri"/>
            </a:endParaRPr>
          </a:p>
        </p:txBody>
      </p:sp>
      <p:pic>
        <p:nvPicPr>
          <p:cNvPr id="338" name="Google Shape;338;p34"/>
          <p:cNvPicPr preferRelativeResize="0"/>
          <p:nvPr/>
        </p:nvPicPr>
        <p:blipFill>
          <a:blip r:embed="rId4">
            <a:alphaModFix/>
          </a:blip>
          <a:stretch>
            <a:fillRect/>
          </a:stretch>
        </p:blipFill>
        <p:spPr>
          <a:xfrm>
            <a:off x="1901763" y="3294025"/>
            <a:ext cx="5516775" cy="1796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35"/>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348" name="Google Shape;348;p35"/>
          <p:cNvSpPr txBox="1"/>
          <p:nvPr/>
        </p:nvSpPr>
        <p:spPr>
          <a:xfrm>
            <a:off x="346531" y="-91800"/>
            <a:ext cx="6913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Our Solution: </a:t>
            </a:r>
            <a:r>
              <a:rPr b="1" lang="en" sz="2000">
                <a:solidFill>
                  <a:schemeClr val="accent3"/>
                </a:solidFill>
                <a:latin typeface="Calibri"/>
                <a:ea typeface="Calibri"/>
                <a:cs typeface="Calibri"/>
                <a:sym typeface="Calibri"/>
              </a:rPr>
              <a:t>Key Insight and Recurrence Relation</a:t>
            </a:r>
            <a:endParaRPr b="1" sz="2000">
              <a:solidFill>
                <a:schemeClr val="accent3"/>
              </a:solidFill>
              <a:latin typeface="Calibri"/>
              <a:ea typeface="Calibri"/>
              <a:cs typeface="Calibri"/>
              <a:sym typeface="Calibri"/>
            </a:endParaRPr>
          </a:p>
        </p:txBody>
      </p:sp>
      <p:sp>
        <p:nvSpPr>
          <p:cNvPr id="349" name="Google Shape;349;p35"/>
          <p:cNvSpPr txBox="1"/>
          <p:nvPr/>
        </p:nvSpPr>
        <p:spPr>
          <a:xfrm>
            <a:off x="453525" y="1252125"/>
            <a:ext cx="8444400" cy="36987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AutoNum type="arabicPeriod"/>
            </a:pPr>
            <a:r>
              <a:rPr lang="en" sz="2300">
                <a:latin typeface="Calibri"/>
                <a:ea typeface="Calibri"/>
                <a:cs typeface="Calibri"/>
                <a:sym typeface="Calibri"/>
              </a:rPr>
              <a:t>Assume </a:t>
            </a:r>
            <a:r>
              <a:rPr i="1" lang="en" sz="2300">
                <a:latin typeface="Calibri"/>
                <a:ea typeface="Calibri"/>
                <a:cs typeface="Calibri"/>
                <a:sym typeface="Calibri"/>
              </a:rPr>
              <a:t>k</a:t>
            </a:r>
            <a:r>
              <a:rPr lang="en" sz="2300">
                <a:latin typeface="Calibri"/>
                <a:ea typeface="Calibri"/>
                <a:cs typeface="Calibri"/>
                <a:sym typeface="Calibri"/>
              </a:rPr>
              <a:t> balls in the first </a:t>
            </a:r>
            <a:r>
              <a:rPr i="1" lang="en" sz="2300">
                <a:latin typeface="Calibri"/>
                <a:ea typeface="Calibri"/>
                <a:cs typeface="Calibri"/>
                <a:sym typeface="Calibri"/>
              </a:rPr>
              <a:t>j</a:t>
            </a:r>
            <a:r>
              <a:rPr lang="en" sz="2300">
                <a:latin typeface="Calibri"/>
                <a:ea typeface="Calibri"/>
                <a:cs typeface="Calibri"/>
                <a:sym typeface="Calibri"/>
              </a:rPr>
              <a:t> bins such that the first </a:t>
            </a:r>
            <a:r>
              <a:rPr lang="en" sz="2300">
                <a:latin typeface="Calibri"/>
                <a:ea typeface="Calibri"/>
                <a:cs typeface="Calibri"/>
                <a:sym typeface="Calibri"/>
              </a:rPr>
              <a:t>ɸ(</a:t>
            </a:r>
            <a:r>
              <a:rPr i="1" lang="en" sz="2300">
                <a:latin typeface="Calibri"/>
                <a:ea typeface="Calibri"/>
                <a:cs typeface="Calibri"/>
                <a:sym typeface="Calibri"/>
              </a:rPr>
              <a:t>k</a:t>
            </a:r>
            <a:r>
              <a:rPr lang="en" sz="2300">
                <a:latin typeface="Calibri"/>
                <a:ea typeface="Calibri"/>
                <a:cs typeface="Calibri"/>
                <a:sym typeface="Calibri"/>
              </a:rPr>
              <a:t>) bin conditions are satisfied.</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AutoNum type="arabicPeriod"/>
            </a:pPr>
            <a:r>
              <a:rPr lang="en" sz="2300">
                <a:latin typeface="Calibri"/>
                <a:ea typeface="Calibri"/>
                <a:cs typeface="Calibri"/>
                <a:sym typeface="Calibri"/>
              </a:rPr>
              <a:t>Throw enough (</a:t>
            </a:r>
            <a:r>
              <a:rPr i="1" lang="en" sz="2300">
                <a:latin typeface="Calibri"/>
                <a:ea typeface="Calibri"/>
                <a:cs typeface="Calibri"/>
                <a:sym typeface="Calibri"/>
              </a:rPr>
              <a:t>i</a:t>
            </a:r>
            <a:r>
              <a:rPr lang="en" sz="2300">
                <a:latin typeface="Calibri"/>
                <a:ea typeface="Calibri"/>
                <a:cs typeface="Calibri"/>
                <a:sym typeface="Calibri"/>
              </a:rPr>
              <a:t> - </a:t>
            </a:r>
            <a:r>
              <a:rPr i="1" lang="en" sz="2300">
                <a:latin typeface="Calibri"/>
                <a:ea typeface="Calibri"/>
                <a:cs typeface="Calibri"/>
                <a:sym typeface="Calibri"/>
              </a:rPr>
              <a:t>k</a:t>
            </a:r>
            <a:r>
              <a:rPr lang="en" sz="2300">
                <a:latin typeface="Calibri"/>
                <a:ea typeface="Calibri"/>
                <a:cs typeface="Calibri"/>
                <a:sym typeface="Calibri"/>
              </a:rPr>
              <a:t>) balls into bins </a:t>
            </a:r>
            <a:r>
              <a:rPr i="1" lang="en" sz="2300">
                <a:latin typeface="Calibri"/>
                <a:ea typeface="Calibri"/>
                <a:cs typeface="Calibri"/>
                <a:sym typeface="Calibri"/>
              </a:rPr>
              <a:t>j</a:t>
            </a:r>
            <a:r>
              <a:rPr lang="en" sz="2300">
                <a:latin typeface="Calibri"/>
                <a:ea typeface="Calibri"/>
                <a:cs typeface="Calibri"/>
                <a:sym typeface="Calibri"/>
              </a:rPr>
              <a:t> + 1 through ɸ(</a:t>
            </a:r>
            <a:r>
              <a:rPr i="1" lang="en" sz="2300">
                <a:latin typeface="Calibri"/>
                <a:ea typeface="Calibri"/>
                <a:cs typeface="Calibri"/>
                <a:sym typeface="Calibri"/>
              </a:rPr>
              <a:t>k</a:t>
            </a:r>
            <a:r>
              <a:rPr lang="en" sz="2300">
                <a:latin typeface="Calibri"/>
                <a:ea typeface="Calibri"/>
                <a:cs typeface="Calibri"/>
                <a:sym typeface="Calibri"/>
              </a:rPr>
              <a:t>)+1 to satisfy the first unsatisfied bin condition, namely the ɸ(</a:t>
            </a:r>
            <a:r>
              <a:rPr i="1" lang="en" sz="2300">
                <a:latin typeface="Calibri"/>
                <a:ea typeface="Calibri"/>
                <a:cs typeface="Calibri"/>
                <a:sym typeface="Calibri"/>
              </a:rPr>
              <a:t>k</a:t>
            </a:r>
            <a:r>
              <a:rPr lang="en" sz="2300">
                <a:latin typeface="Calibri"/>
                <a:ea typeface="Calibri"/>
                <a:cs typeface="Calibri"/>
                <a:sym typeface="Calibri"/>
              </a:rPr>
              <a:t>)+1st.</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AutoNum type="arabicPeriod"/>
            </a:pPr>
            <a:r>
              <a:rPr lang="en" sz="2300">
                <a:latin typeface="Calibri"/>
                <a:ea typeface="Calibri"/>
                <a:cs typeface="Calibri"/>
                <a:sym typeface="Calibri"/>
              </a:rPr>
              <a:t>Since bin conditions 1 through ɸ(</a:t>
            </a:r>
            <a:r>
              <a:rPr i="1" lang="en" sz="2300">
                <a:latin typeface="Calibri"/>
                <a:ea typeface="Calibri"/>
                <a:cs typeface="Calibri"/>
                <a:sym typeface="Calibri"/>
              </a:rPr>
              <a:t>i</a:t>
            </a:r>
            <a:r>
              <a:rPr lang="en" sz="2300">
                <a:latin typeface="Calibri"/>
                <a:ea typeface="Calibri"/>
                <a:cs typeface="Calibri"/>
                <a:sym typeface="Calibri"/>
              </a:rPr>
              <a:t>)+1 hold, forget configuration.</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AutoNum type="arabicPeriod"/>
            </a:pPr>
            <a:r>
              <a:rPr lang="en" sz="2300">
                <a:latin typeface="Calibri"/>
                <a:ea typeface="Calibri"/>
                <a:cs typeface="Calibri"/>
                <a:sym typeface="Calibri"/>
              </a:rPr>
              <a:t>Repeat until all </a:t>
            </a:r>
            <a:r>
              <a:rPr i="1" lang="en" sz="2300">
                <a:latin typeface="Calibri"/>
                <a:ea typeface="Calibri"/>
                <a:cs typeface="Calibri"/>
                <a:sym typeface="Calibri"/>
              </a:rPr>
              <a:t>d</a:t>
            </a:r>
            <a:r>
              <a:rPr lang="en" sz="2300">
                <a:latin typeface="Calibri"/>
                <a:ea typeface="Calibri"/>
                <a:cs typeface="Calibri"/>
                <a:sym typeface="Calibri"/>
              </a:rPr>
              <a:t> bin conditions hold. Notice we did not track </a:t>
            </a:r>
            <a:r>
              <a:rPr i="1" lang="en" sz="2300">
                <a:latin typeface="Calibri"/>
                <a:ea typeface="Calibri"/>
                <a:cs typeface="Calibri"/>
                <a:sym typeface="Calibri"/>
              </a:rPr>
              <a:t>C</a:t>
            </a:r>
            <a:r>
              <a:rPr baseline="-25000" lang="en" sz="2300">
                <a:latin typeface="Calibri"/>
                <a:ea typeface="Calibri"/>
                <a:cs typeface="Calibri"/>
                <a:sym typeface="Calibri"/>
              </a:rPr>
              <a:t>j</a:t>
            </a:r>
            <a:r>
              <a:rPr lang="en" sz="2300">
                <a:latin typeface="Calibri"/>
                <a:ea typeface="Calibri"/>
                <a:cs typeface="Calibri"/>
                <a:sym typeface="Calibri"/>
              </a:rPr>
              <a:t>’s!</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350" name="Google Shape;350;p35"/>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High Level Intuition</a:t>
            </a:r>
            <a:endParaRPr b="1" sz="42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36"/>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360" name="Google Shape;360;p36"/>
          <p:cNvSpPr txBox="1"/>
          <p:nvPr/>
        </p:nvSpPr>
        <p:spPr>
          <a:xfrm>
            <a:off x="346531" y="-91800"/>
            <a:ext cx="6913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Our Solution: </a:t>
            </a:r>
            <a:r>
              <a:rPr b="1" lang="en" sz="2000">
                <a:solidFill>
                  <a:schemeClr val="accent3"/>
                </a:solidFill>
                <a:latin typeface="Calibri"/>
                <a:ea typeface="Calibri"/>
                <a:cs typeface="Calibri"/>
                <a:sym typeface="Calibri"/>
              </a:rPr>
              <a:t>Key Insight and Recurrence Relation</a:t>
            </a:r>
            <a:endParaRPr b="1" sz="2000">
              <a:solidFill>
                <a:schemeClr val="accent3"/>
              </a:solidFill>
              <a:latin typeface="Calibri"/>
              <a:ea typeface="Calibri"/>
              <a:cs typeface="Calibri"/>
              <a:sym typeface="Calibri"/>
            </a:endParaRPr>
          </a:p>
        </p:txBody>
      </p:sp>
      <p:sp>
        <p:nvSpPr>
          <p:cNvPr id="361" name="Google Shape;361;p36"/>
          <p:cNvSpPr txBox="1"/>
          <p:nvPr/>
        </p:nvSpPr>
        <p:spPr>
          <a:xfrm>
            <a:off x="453525" y="1252125"/>
            <a:ext cx="8344200" cy="36987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Our recurrence relation follows:</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0" lvl="0" marL="0" rtl="0" algn="l">
              <a:lnSpc>
                <a:spcPct val="115000"/>
              </a:lnSpc>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The probability of </a:t>
            </a:r>
            <a:r>
              <a:rPr i="1" lang="en" sz="2300">
                <a:latin typeface="Calibri"/>
                <a:ea typeface="Calibri"/>
                <a:cs typeface="Calibri"/>
                <a:sym typeface="Calibri"/>
              </a:rPr>
              <a:t>D</a:t>
            </a:r>
            <a:r>
              <a:rPr baseline="-25000" lang="en" sz="2300">
                <a:latin typeface="Calibri"/>
                <a:ea typeface="Calibri"/>
                <a:cs typeface="Calibri"/>
                <a:sym typeface="Calibri"/>
              </a:rPr>
              <a:t>1:d</a:t>
            </a:r>
            <a:r>
              <a:rPr lang="en" sz="2300">
                <a:latin typeface="Calibri"/>
                <a:ea typeface="Calibri"/>
                <a:cs typeface="Calibri"/>
                <a:sym typeface="Calibri"/>
              </a:rPr>
              <a:t> assuming </a:t>
            </a:r>
            <a:r>
              <a:rPr i="1" lang="en" sz="2300">
                <a:latin typeface="Calibri"/>
                <a:ea typeface="Calibri"/>
                <a:cs typeface="Calibri"/>
                <a:sym typeface="Calibri"/>
              </a:rPr>
              <a:t>k</a:t>
            </a:r>
            <a:r>
              <a:rPr lang="en" sz="2300">
                <a:latin typeface="Calibri"/>
                <a:ea typeface="Calibri"/>
                <a:cs typeface="Calibri"/>
                <a:sym typeface="Calibri"/>
              </a:rPr>
              <a:t> balls in the first </a:t>
            </a:r>
            <a:r>
              <a:rPr i="1" lang="en" sz="2300">
                <a:latin typeface="Calibri"/>
                <a:ea typeface="Calibri"/>
                <a:cs typeface="Calibri"/>
                <a:sym typeface="Calibri"/>
              </a:rPr>
              <a:t>j</a:t>
            </a:r>
            <a:r>
              <a:rPr lang="en" sz="2300">
                <a:latin typeface="Calibri"/>
                <a:ea typeface="Calibri"/>
                <a:cs typeface="Calibri"/>
                <a:sym typeface="Calibri"/>
              </a:rPr>
              <a:t> bins is equal to the weighted sum of </a:t>
            </a:r>
            <a:r>
              <a:rPr i="1" lang="en" sz="2300">
                <a:latin typeface="Calibri"/>
                <a:ea typeface="Calibri"/>
                <a:cs typeface="Calibri"/>
                <a:sym typeface="Calibri"/>
              </a:rPr>
              <a:t>D</a:t>
            </a:r>
            <a:r>
              <a:rPr baseline="-25000" lang="en" sz="2300">
                <a:latin typeface="Calibri"/>
                <a:ea typeface="Calibri"/>
                <a:cs typeface="Calibri"/>
                <a:sym typeface="Calibri"/>
              </a:rPr>
              <a:t>1:d</a:t>
            </a:r>
            <a:r>
              <a:rPr lang="en" sz="2300">
                <a:latin typeface="Calibri"/>
                <a:ea typeface="Calibri"/>
                <a:cs typeface="Calibri"/>
                <a:sym typeface="Calibri"/>
              </a:rPr>
              <a:t> assuming </a:t>
            </a:r>
            <a:r>
              <a:rPr i="1" lang="en" sz="2300">
                <a:latin typeface="Calibri"/>
                <a:ea typeface="Calibri"/>
                <a:cs typeface="Calibri"/>
                <a:sym typeface="Calibri"/>
              </a:rPr>
              <a:t>i</a:t>
            </a:r>
            <a:r>
              <a:rPr lang="en" sz="2300">
                <a:latin typeface="Calibri"/>
                <a:ea typeface="Calibri"/>
                <a:cs typeface="Calibri"/>
                <a:sym typeface="Calibri"/>
              </a:rPr>
              <a:t> balls fall into the the first </a:t>
            </a:r>
            <a:r>
              <a:rPr lang="en" sz="2300">
                <a:latin typeface="Calibri"/>
                <a:ea typeface="Calibri"/>
                <a:cs typeface="Calibri"/>
                <a:sym typeface="Calibri"/>
              </a:rPr>
              <a:t>ɸ(</a:t>
            </a:r>
            <a:r>
              <a:rPr i="1" lang="en" sz="2300">
                <a:latin typeface="Calibri"/>
                <a:ea typeface="Calibri"/>
                <a:cs typeface="Calibri"/>
                <a:sym typeface="Calibri"/>
              </a:rPr>
              <a:t>k</a:t>
            </a:r>
            <a:r>
              <a:rPr lang="en" sz="2300">
                <a:latin typeface="Calibri"/>
                <a:ea typeface="Calibri"/>
                <a:cs typeface="Calibri"/>
                <a:sym typeface="Calibri"/>
              </a:rPr>
              <a:t>)+1 bins. Here, the weights are the probability that </a:t>
            </a:r>
            <a:r>
              <a:rPr i="1" lang="en" sz="2300">
                <a:latin typeface="Calibri"/>
                <a:ea typeface="Calibri"/>
                <a:cs typeface="Calibri"/>
                <a:sym typeface="Calibri"/>
              </a:rPr>
              <a:t>i </a:t>
            </a:r>
            <a:r>
              <a:rPr lang="en" sz="2300">
                <a:latin typeface="Calibri"/>
                <a:ea typeface="Calibri"/>
                <a:cs typeface="Calibri"/>
                <a:sym typeface="Calibri"/>
              </a:rPr>
              <a:t>- </a:t>
            </a:r>
            <a:r>
              <a:rPr i="1" lang="en" sz="2300">
                <a:latin typeface="Calibri"/>
                <a:ea typeface="Calibri"/>
                <a:cs typeface="Calibri"/>
                <a:sym typeface="Calibri"/>
              </a:rPr>
              <a:t>k</a:t>
            </a:r>
            <a:r>
              <a:rPr lang="en" sz="2300">
                <a:latin typeface="Calibri"/>
                <a:ea typeface="Calibri"/>
                <a:cs typeface="Calibri"/>
                <a:sym typeface="Calibri"/>
              </a:rPr>
              <a:t> of the remaining balls fell within bins </a:t>
            </a:r>
            <a:r>
              <a:rPr i="1" lang="en" sz="2300">
                <a:latin typeface="Calibri"/>
                <a:ea typeface="Calibri"/>
                <a:cs typeface="Calibri"/>
                <a:sym typeface="Calibri"/>
              </a:rPr>
              <a:t>j</a:t>
            </a:r>
            <a:r>
              <a:rPr lang="en" sz="2300">
                <a:latin typeface="Calibri"/>
                <a:ea typeface="Calibri"/>
                <a:cs typeface="Calibri"/>
                <a:sym typeface="Calibri"/>
              </a:rPr>
              <a:t> + 1 through ɸ(</a:t>
            </a:r>
            <a:r>
              <a:rPr i="1" lang="en" sz="2300">
                <a:latin typeface="Calibri"/>
                <a:ea typeface="Calibri"/>
                <a:cs typeface="Calibri"/>
                <a:sym typeface="Calibri"/>
              </a:rPr>
              <a:t>k</a:t>
            </a:r>
            <a:r>
              <a:rPr lang="en" sz="2300">
                <a:latin typeface="Calibri"/>
                <a:ea typeface="Calibri"/>
                <a:cs typeface="Calibri"/>
                <a:sym typeface="Calibri"/>
              </a:rPr>
              <a:t>)+1 → binomial.</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362" name="Google Shape;362;p36"/>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Main Recurrence</a:t>
            </a:r>
            <a:endParaRPr b="1" sz="4200">
              <a:latin typeface="Calibri"/>
              <a:ea typeface="Calibri"/>
              <a:cs typeface="Calibri"/>
              <a:sym typeface="Calibri"/>
            </a:endParaRPr>
          </a:p>
        </p:txBody>
      </p:sp>
      <p:pic>
        <p:nvPicPr>
          <p:cNvPr id="363" name="Google Shape;363;p36"/>
          <p:cNvPicPr preferRelativeResize="0"/>
          <p:nvPr/>
        </p:nvPicPr>
        <p:blipFill>
          <a:blip r:embed="rId4">
            <a:alphaModFix/>
          </a:blip>
          <a:stretch>
            <a:fillRect/>
          </a:stretch>
        </p:blipFill>
        <p:spPr>
          <a:xfrm>
            <a:off x="627375" y="1953689"/>
            <a:ext cx="8065560" cy="1144438"/>
          </a:xfrm>
          <a:prstGeom prst="rect">
            <a:avLst/>
          </a:prstGeom>
          <a:noFill/>
          <a:ln>
            <a:noFill/>
          </a:ln>
        </p:spPr>
      </p:pic>
      <p:pic>
        <p:nvPicPr>
          <p:cNvPr id="364" name="Google Shape;364;p36"/>
          <p:cNvPicPr preferRelativeResize="0"/>
          <p:nvPr/>
        </p:nvPicPr>
        <p:blipFill>
          <a:blip r:embed="rId5">
            <a:alphaModFix/>
          </a:blip>
          <a:stretch>
            <a:fillRect/>
          </a:stretch>
        </p:blipFill>
        <p:spPr>
          <a:xfrm>
            <a:off x="663151" y="2003450"/>
            <a:ext cx="1089275" cy="179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8" name="Shape 368"/>
        <p:cNvGrpSpPr/>
        <p:nvPr/>
      </p:nvGrpSpPr>
      <p:grpSpPr>
        <a:xfrm>
          <a:off x="0" y="0"/>
          <a:ext cx="0" cy="0"/>
          <a:chOff x="0" y="0"/>
          <a:chExt cx="0" cy="0"/>
        </a:xfrm>
      </p:grpSpPr>
      <p:sp>
        <p:nvSpPr>
          <p:cNvPr id="369" name="Google Shape;369;p37"/>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37"/>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374" name="Google Shape;374;p37"/>
          <p:cNvSpPr txBox="1"/>
          <p:nvPr/>
        </p:nvSpPr>
        <p:spPr>
          <a:xfrm>
            <a:off x="346531" y="-91800"/>
            <a:ext cx="6913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Our Solution: </a:t>
            </a:r>
            <a:r>
              <a:rPr b="1" lang="en" sz="2000">
                <a:solidFill>
                  <a:schemeClr val="accent3"/>
                </a:solidFill>
                <a:latin typeface="Calibri"/>
                <a:ea typeface="Calibri"/>
                <a:cs typeface="Calibri"/>
                <a:sym typeface="Calibri"/>
              </a:rPr>
              <a:t>Key Insight and Recurrence Relation</a:t>
            </a:r>
            <a:endParaRPr b="1" sz="2000">
              <a:solidFill>
                <a:schemeClr val="accent3"/>
              </a:solidFill>
              <a:latin typeface="Calibri"/>
              <a:ea typeface="Calibri"/>
              <a:cs typeface="Calibri"/>
              <a:sym typeface="Calibri"/>
            </a:endParaRPr>
          </a:p>
        </p:txBody>
      </p:sp>
      <p:sp>
        <p:nvSpPr>
          <p:cNvPr id="375" name="Google Shape;375;p37"/>
          <p:cNvSpPr txBox="1"/>
          <p:nvPr/>
        </p:nvSpPr>
        <p:spPr>
          <a:xfrm>
            <a:off x="453525" y="1252125"/>
            <a:ext cx="8344200" cy="34533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We can vectorize the notion of </a:t>
            </a:r>
            <a:r>
              <a:rPr i="1" lang="en" sz="2300">
                <a:latin typeface="Calibri"/>
                <a:ea typeface="Calibri"/>
                <a:cs typeface="Calibri"/>
                <a:sym typeface="Calibri"/>
              </a:rPr>
              <a:t>C</a:t>
            </a:r>
            <a:r>
              <a:rPr baseline="-25000" lang="en" sz="2300">
                <a:latin typeface="Calibri"/>
                <a:ea typeface="Calibri"/>
                <a:cs typeface="Calibri"/>
                <a:sym typeface="Calibri"/>
              </a:rPr>
              <a:t>j</a:t>
            </a:r>
            <a:r>
              <a:rPr lang="en" sz="2300">
                <a:latin typeface="Calibri"/>
                <a:ea typeface="Calibri"/>
                <a:cs typeface="Calibri"/>
                <a:sym typeface="Calibri"/>
              </a:rPr>
              <a:t> to track different types.</a:t>
            </a:r>
            <a:endParaRPr sz="2300">
              <a:latin typeface="Calibri"/>
              <a:ea typeface="Calibri"/>
              <a:cs typeface="Calibri"/>
              <a:sym typeface="Calibri"/>
            </a:endParaRPr>
          </a:p>
          <a:p>
            <a:pPr indent="0" lvl="0" marL="0" rtl="0" algn="l">
              <a:lnSpc>
                <a:spcPct val="115000"/>
              </a:lnSpc>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0" lvl="0" marL="0" rtl="0" algn="l">
              <a:lnSpc>
                <a:spcPct val="115000"/>
              </a:lnSpc>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Still circumventing the problem of tracking </a:t>
            </a:r>
            <a:r>
              <a:rPr b="1" i="1" lang="en" sz="2300">
                <a:latin typeface="Calibri"/>
                <a:ea typeface="Calibri"/>
                <a:cs typeface="Calibri"/>
                <a:sym typeface="Calibri"/>
              </a:rPr>
              <a:t>C</a:t>
            </a:r>
            <a:r>
              <a:rPr baseline="-25000" lang="en" sz="2300">
                <a:latin typeface="Calibri"/>
                <a:ea typeface="Calibri"/>
                <a:cs typeface="Calibri"/>
                <a:sym typeface="Calibri"/>
              </a:rPr>
              <a:t>j</a:t>
            </a:r>
            <a:r>
              <a:rPr lang="en" sz="2300">
                <a:latin typeface="Calibri"/>
                <a:ea typeface="Calibri"/>
                <a:cs typeface="Calibri"/>
                <a:sym typeface="Calibri"/>
              </a:rPr>
              <a:t> exactly</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376" name="Google Shape;376;p37"/>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Recurrence in </a:t>
            </a:r>
            <a:r>
              <a:rPr i="1" lang="en" sz="4200">
                <a:latin typeface="Calibri"/>
                <a:ea typeface="Calibri"/>
                <a:cs typeface="Calibri"/>
                <a:sym typeface="Calibri"/>
              </a:rPr>
              <a:t>m</a:t>
            </a:r>
            <a:r>
              <a:rPr lang="en" sz="4200">
                <a:latin typeface="Calibri"/>
                <a:ea typeface="Calibri"/>
                <a:cs typeface="Calibri"/>
                <a:sym typeface="Calibri"/>
              </a:rPr>
              <a:t> &gt; 1 </a:t>
            </a:r>
            <a:r>
              <a:rPr b="1" lang="en" sz="4200">
                <a:latin typeface="Calibri"/>
                <a:ea typeface="Calibri"/>
                <a:cs typeface="Calibri"/>
                <a:sym typeface="Calibri"/>
              </a:rPr>
              <a:t>case</a:t>
            </a:r>
            <a:endParaRPr b="1" sz="4200">
              <a:latin typeface="Calibri"/>
              <a:ea typeface="Calibri"/>
              <a:cs typeface="Calibri"/>
              <a:sym typeface="Calibri"/>
            </a:endParaRPr>
          </a:p>
        </p:txBody>
      </p:sp>
      <p:pic>
        <p:nvPicPr>
          <p:cNvPr id="377" name="Google Shape;377;p37"/>
          <p:cNvPicPr preferRelativeResize="0"/>
          <p:nvPr/>
        </p:nvPicPr>
        <p:blipFill>
          <a:blip r:embed="rId4">
            <a:alphaModFix/>
          </a:blip>
          <a:stretch>
            <a:fillRect/>
          </a:stretch>
        </p:blipFill>
        <p:spPr>
          <a:xfrm>
            <a:off x="847725" y="1844288"/>
            <a:ext cx="7448550" cy="923925"/>
          </a:xfrm>
          <a:prstGeom prst="rect">
            <a:avLst/>
          </a:prstGeom>
          <a:noFill/>
          <a:ln>
            <a:noFill/>
          </a:ln>
        </p:spPr>
      </p:pic>
      <p:pic>
        <p:nvPicPr>
          <p:cNvPr id="378" name="Google Shape;378;p37"/>
          <p:cNvPicPr preferRelativeResize="0"/>
          <p:nvPr/>
        </p:nvPicPr>
        <p:blipFill>
          <a:blip r:embed="rId5">
            <a:alphaModFix/>
          </a:blip>
          <a:stretch>
            <a:fillRect/>
          </a:stretch>
        </p:blipFill>
        <p:spPr>
          <a:xfrm>
            <a:off x="847725" y="1877000"/>
            <a:ext cx="942650" cy="152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38"/>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388" name="Google Shape;388;p38"/>
          <p:cNvSpPr txBox="1"/>
          <p:nvPr/>
        </p:nvSpPr>
        <p:spPr>
          <a:xfrm>
            <a:off x="346531" y="-91800"/>
            <a:ext cx="6913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Our Solution: </a:t>
            </a:r>
            <a:r>
              <a:rPr b="1" lang="en" sz="2000">
                <a:solidFill>
                  <a:schemeClr val="accent3"/>
                </a:solidFill>
                <a:latin typeface="Calibri"/>
                <a:ea typeface="Calibri"/>
                <a:cs typeface="Calibri"/>
                <a:sym typeface="Calibri"/>
              </a:rPr>
              <a:t>Algorithm and Analysis</a:t>
            </a:r>
            <a:endParaRPr b="1" sz="2000">
              <a:solidFill>
                <a:schemeClr val="accent3"/>
              </a:solidFill>
              <a:latin typeface="Calibri"/>
              <a:ea typeface="Calibri"/>
              <a:cs typeface="Calibri"/>
              <a:sym typeface="Calibri"/>
            </a:endParaRPr>
          </a:p>
        </p:txBody>
      </p:sp>
      <p:sp>
        <p:nvSpPr>
          <p:cNvPr id="389" name="Google Shape;389;p38"/>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Algorithm Statement</a:t>
            </a:r>
            <a:endParaRPr b="1" sz="4200">
              <a:latin typeface="Calibri"/>
              <a:ea typeface="Calibri"/>
              <a:cs typeface="Calibri"/>
              <a:sym typeface="Calibri"/>
            </a:endParaRPr>
          </a:p>
        </p:txBody>
      </p:sp>
      <p:sp>
        <p:nvSpPr>
          <p:cNvPr id="390" name="Google Shape;390;p38"/>
          <p:cNvSpPr txBox="1"/>
          <p:nvPr/>
        </p:nvSpPr>
        <p:spPr>
          <a:xfrm>
            <a:off x="453525" y="1252125"/>
            <a:ext cx="4882800" cy="3628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Let </a:t>
            </a:r>
            <a:r>
              <a:rPr i="1" lang="en" sz="2000">
                <a:latin typeface="Calibri"/>
                <a:ea typeface="Calibri"/>
                <a:cs typeface="Calibri"/>
                <a:sym typeface="Calibri"/>
              </a:rPr>
              <a:t>T</a:t>
            </a:r>
            <a:r>
              <a:rPr lang="en" sz="2000">
                <a:latin typeface="Calibri"/>
                <a:ea typeface="Calibri"/>
                <a:cs typeface="Calibri"/>
                <a:sym typeface="Calibri"/>
              </a:rPr>
              <a:t>(</a:t>
            </a:r>
            <a:r>
              <a:rPr i="1" lang="en" sz="2000">
                <a:latin typeface="Calibri"/>
                <a:ea typeface="Calibri"/>
                <a:cs typeface="Calibri"/>
                <a:sym typeface="Calibri"/>
              </a:rPr>
              <a:t>j</a:t>
            </a:r>
            <a:r>
              <a:rPr lang="en" sz="2000">
                <a:latin typeface="Calibri"/>
                <a:ea typeface="Calibri"/>
                <a:cs typeface="Calibri"/>
                <a:sym typeface="Calibri"/>
              </a:rPr>
              <a:t>, </a:t>
            </a:r>
            <a:r>
              <a:rPr i="1" lang="en" sz="2000">
                <a:latin typeface="Calibri"/>
                <a:ea typeface="Calibri"/>
                <a:cs typeface="Calibri"/>
                <a:sym typeface="Calibri"/>
              </a:rPr>
              <a:t>k</a:t>
            </a:r>
            <a:r>
              <a:rPr lang="en" sz="2000">
                <a:latin typeface="Calibri"/>
                <a:ea typeface="Calibri"/>
                <a:cs typeface="Calibri"/>
                <a:sym typeface="Calibri"/>
              </a:rPr>
              <a:t>) = </a:t>
            </a:r>
            <a:r>
              <a:rPr b="1" lang="en" sz="2000">
                <a:latin typeface="Calibri"/>
                <a:ea typeface="Calibri"/>
                <a:cs typeface="Calibri"/>
                <a:sym typeface="Calibri"/>
              </a:rPr>
              <a:t>Pr</a:t>
            </a:r>
            <a:r>
              <a:rPr lang="en" sz="2000">
                <a:latin typeface="Calibri"/>
                <a:ea typeface="Calibri"/>
                <a:cs typeface="Calibri"/>
                <a:sym typeface="Calibri"/>
              </a:rPr>
              <a:t>(</a:t>
            </a:r>
            <a:r>
              <a:rPr i="1" lang="en" sz="2000">
                <a:latin typeface="Calibri"/>
                <a:ea typeface="Calibri"/>
                <a:cs typeface="Calibri"/>
                <a:sym typeface="Calibri"/>
              </a:rPr>
              <a:t>D</a:t>
            </a:r>
            <a:r>
              <a:rPr baseline="-25000" lang="en" sz="2000">
                <a:latin typeface="Calibri"/>
                <a:ea typeface="Calibri"/>
                <a:cs typeface="Calibri"/>
                <a:sym typeface="Calibri"/>
              </a:rPr>
              <a:t>ɸ(k)+1:</a:t>
            </a:r>
            <a:r>
              <a:rPr lang="en" sz="2000">
                <a:latin typeface="Calibri"/>
                <a:ea typeface="Calibri"/>
                <a:cs typeface="Calibri"/>
                <a:sym typeface="Calibri"/>
              </a:rPr>
              <a:t>|</a:t>
            </a:r>
            <a:r>
              <a:rPr i="1" lang="en" sz="2000">
                <a:latin typeface="Calibri"/>
                <a:ea typeface="Calibri"/>
                <a:cs typeface="Calibri"/>
                <a:sym typeface="Calibri"/>
              </a:rPr>
              <a:t>C</a:t>
            </a:r>
            <a:r>
              <a:rPr baseline="-25000" lang="en" sz="2000">
                <a:latin typeface="Calibri"/>
                <a:ea typeface="Calibri"/>
                <a:cs typeface="Calibri"/>
                <a:sym typeface="Calibri"/>
              </a:rPr>
              <a:t>1:j</a:t>
            </a:r>
            <a:r>
              <a:rPr lang="en" sz="2000">
                <a:latin typeface="Calibri"/>
                <a:ea typeface="Calibri"/>
                <a:cs typeface="Calibri"/>
                <a:sym typeface="Calibri"/>
              </a:rPr>
              <a:t> = </a:t>
            </a:r>
            <a:r>
              <a:rPr i="1" lang="en" sz="2000">
                <a:latin typeface="Calibri"/>
                <a:ea typeface="Calibri"/>
                <a:cs typeface="Calibri"/>
                <a:sym typeface="Calibri"/>
              </a:rPr>
              <a:t>k</a:t>
            </a:r>
            <a:r>
              <a:rPr lang="en" sz="2000">
                <a:latin typeface="Calibri"/>
                <a:ea typeface="Calibri"/>
                <a:cs typeface="Calibri"/>
                <a:sym typeface="Calibri"/>
              </a:rPr>
              <a:t>)</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There are </a:t>
            </a:r>
            <a:r>
              <a:rPr i="1" lang="en" sz="2000">
                <a:latin typeface="Calibri"/>
                <a:ea typeface="Calibri"/>
                <a:cs typeface="Calibri"/>
                <a:sym typeface="Calibri"/>
              </a:rPr>
              <a:t>O</a:t>
            </a:r>
            <a:r>
              <a:rPr lang="en" sz="2000">
                <a:latin typeface="Calibri"/>
                <a:ea typeface="Calibri"/>
                <a:cs typeface="Calibri"/>
                <a:sym typeface="Calibri"/>
              </a:rPr>
              <a:t>(</a:t>
            </a:r>
            <a:r>
              <a:rPr i="1" lang="en" sz="2000">
                <a:latin typeface="Calibri"/>
                <a:ea typeface="Calibri"/>
                <a:cs typeface="Calibri"/>
                <a:sym typeface="Calibri"/>
              </a:rPr>
              <a:t>dn</a:t>
            </a:r>
            <a:r>
              <a:rPr lang="en" sz="2000">
                <a:latin typeface="Calibri"/>
                <a:ea typeface="Calibri"/>
                <a:cs typeface="Calibri"/>
                <a:sym typeface="Calibri"/>
              </a:rPr>
              <a:t>) table entries to update, each requiring </a:t>
            </a:r>
            <a:r>
              <a:rPr i="1" lang="en" sz="2000">
                <a:latin typeface="Calibri"/>
                <a:ea typeface="Calibri"/>
                <a:cs typeface="Calibri"/>
                <a:sym typeface="Calibri"/>
              </a:rPr>
              <a:t>O</a:t>
            </a:r>
            <a:r>
              <a:rPr lang="en" sz="2000">
                <a:latin typeface="Calibri"/>
                <a:ea typeface="Calibri"/>
                <a:cs typeface="Calibri"/>
                <a:sym typeface="Calibri"/>
              </a:rPr>
              <a:t>(</a:t>
            </a:r>
            <a:r>
              <a:rPr i="1" lang="en" sz="2000">
                <a:latin typeface="Calibri"/>
                <a:ea typeface="Calibri"/>
                <a:cs typeface="Calibri"/>
                <a:sym typeface="Calibri"/>
              </a:rPr>
              <a:t>n</a:t>
            </a:r>
            <a:r>
              <a:rPr lang="en" sz="2000">
                <a:latin typeface="Calibri"/>
                <a:ea typeface="Calibri"/>
                <a:cs typeface="Calibri"/>
                <a:sym typeface="Calibri"/>
              </a:rPr>
              <a:t>) computations.</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Space and time complexities are </a:t>
            </a:r>
            <a:r>
              <a:rPr i="1" lang="en" sz="2000">
                <a:latin typeface="Calibri"/>
                <a:ea typeface="Calibri"/>
                <a:cs typeface="Calibri"/>
                <a:sym typeface="Calibri"/>
              </a:rPr>
              <a:t>O</a:t>
            </a:r>
            <a:r>
              <a:rPr lang="en" sz="2000">
                <a:latin typeface="Calibri"/>
                <a:ea typeface="Calibri"/>
                <a:cs typeface="Calibri"/>
                <a:sym typeface="Calibri"/>
              </a:rPr>
              <a:t>(</a:t>
            </a:r>
            <a:r>
              <a:rPr i="1" lang="en" sz="2000">
                <a:latin typeface="Calibri"/>
                <a:ea typeface="Calibri"/>
                <a:cs typeface="Calibri"/>
                <a:sym typeface="Calibri"/>
              </a:rPr>
              <a:t>dn</a:t>
            </a:r>
            <a:r>
              <a:rPr lang="en" sz="2000">
                <a:latin typeface="Calibri"/>
                <a:ea typeface="Calibri"/>
                <a:cs typeface="Calibri"/>
                <a:sym typeface="Calibri"/>
              </a:rPr>
              <a:t>) and </a:t>
            </a:r>
            <a:r>
              <a:rPr i="1" lang="en" sz="2000">
                <a:latin typeface="Calibri"/>
                <a:ea typeface="Calibri"/>
                <a:cs typeface="Calibri"/>
                <a:sym typeface="Calibri"/>
              </a:rPr>
              <a:t>O</a:t>
            </a:r>
            <a:r>
              <a:rPr lang="en" sz="2000">
                <a:latin typeface="Calibri"/>
                <a:ea typeface="Calibri"/>
                <a:cs typeface="Calibri"/>
                <a:sym typeface="Calibri"/>
              </a:rPr>
              <a:t>(</a:t>
            </a:r>
            <a:r>
              <a:rPr i="1" lang="en" sz="2000">
                <a:latin typeface="Calibri"/>
                <a:ea typeface="Calibri"/>
                <a:cs typeface="Calibri"/>
                <a:sym typeface="Calibri"/>
              </a:rPr>
              <a:t>dn</a:t>
            </a:r>
            <a:r>
              <a:rPr baseline="30000" lang="en" sz="2000">
                <a:latin typeface="Calibri"/>
                <a:ea typeface="Calibri"/>
                <a:cs typeface="Calibri"/>
                <a:sym typeface="Calibri"/>
              </a:rPr>
              <a:t>2</a:t>
            </a:r>
            <a:r>
              <a:rPr lang="en" sz="2000">
                <a:latin typeface="Calibri"/>
                <a:ea typeface="Calibri"/>
                <a:cs typeface="Calibri"/>
                <a:sym typeface="Calibri"/>
              </a:rPr>
              <a:t>) respectively.</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These complexities are </a:t>
            </a:r>
            <a:r>
              <a:rPr i="1" lang="en" sz="2000">
                <a:latin typeface="Calibri"/>
                <a:ea typeface="Calibri"/>
                <a:cs typeface="Calibri"/>
                <a:sym typeface="Calibri"/>
              </a:rPr>
              <a:t>O</a:t>
            </a:r>
            <a:r>
              <a:rPr lang="en" sz="2000">
                <a:latin typeface="Calibri"/>
                <a:ea typeface="Calibri"/>
                <a:cs typeface="Calibri"/>
                <a:sym typeface="Calibri"/>
              </a:rPr>
              <a:t>(∏</a:t>
            </a:r>
            <a:r>
              <a:rPr baseline="-25000" lang="en" sz="2000">
                <a:latin typeface="Calibri"/>
                <a:ea typeface="Calibri"/>
                <a:cs typeface="Calibri"/>
                <a:sym typeface="Calibri"/>
              </a:rPr>
              <a:t>h=1,...,m</a:t>
            </a:r>
            <a:r>
              <a:rPr lang="en" sz="2000">
                <a:latin typeface="Calibri"/>
                <a:ea typeface="Calibri"/>
                <a:cs typeface="Calibri"/>
                <a:sym typeface="Calibri"/>
              </a:rPr>
              <a:t> </a:t>
            </a:r>
            <a:r>
              <a:rPr i="1" lang="en" sz="2000">
                <a:latin typeface="Calibri"/>
                <a:ea typeface="Calibri"/>
                <a:cs typeface="Calibri"/>
                <a:sym typeface="Calibri"/>
              </a:rPr>
              <a:t>n</a:t>
            </a:r>
            <a:r>
              <a:rPr baseline="-25000" lang="en" sz="2000">
                <a:latin typeface="Calibri"/>
                <a:ea typeface="Calibri"/>
                <a:cs typeface="Calibri"/>
                <a:sym typeface="Calibri"/>
              </a:rPr>
              <a:t>h</a:t>
            </a:r>
            <a:r>
              <a:rPr lang="en" sz="2000">
                <a:latin typeface="Calibri"/>
                <a:ea typeface="Calibri"/>
                <a:cs typeface="Calibri"/>
                <a:sym typeface="Calibri"/>
              </a:rPr>
              <a:t>) &amp;             </a:t>
            </a:r>
            <a:r>
              <a:rPr i="1" lang="en" sz="2000">
                <a:latin typeface="Calibri"/>
                <a:ea typeface="Calibri"/>
                <a:cs typeface="Calibri"/>
                <a:sym typeface="Calibri"/>
              </a:rPr>
              <a:t>O</a:t>
            </a:r>
            <a:r>
              <a:rPr lang="en" sz="2000">
                <a:latin typeface="Calibri"/>
                <a:ea typeface="Calibri"/>
                <a:cs typeface="Calibri"/>
                <a:sym typeface="Calibri"/>
              </a:rPr>
              <a:t>(</a:t>
            </a:r>
            <a:r>
              <a:rPr i="1" lang="en" sz="2000">
                <a:latin typeface="Calibri"/>
                <a:ea typeface="Calibri"/>
                <a:cs typeface="Calibri"/>
                <a:sym typeface="Calibri"/>
              </a:rPr>
              <a:t>d</a:t>
            </a:r>
            <a:r>
              <a:rPr lang="en" sz="2000">
                <a:latin typeface="Calibri"/>
                <a:ea typeface="Calibri"/>
                <a:cs typeface="Calibri"/>
                <a:sym typeface="Calibri"/>
              </a:rPr>
              <a:t>∏</a:t>
            </a:r>
            <a:r>
              <a:rPr baseline="-25000" lang="en" sz="2000">
                <a:latin typeface="Calibri"/>
                <a:ea typeface="Calibri"/>
                <a:cs typeface="Calibri"/>
                <a:sym typeface="Calibri"/>
              </a:rPr>
              <a:t>h=1,...,m</a:t>
            </a:r>
            <a:r>
              <a:rPr lang="en" sz="2000">
                <a:latin typeface="Calibri"/>
                <a:ea typeface="Calibri"/>
                <a:cs typeface="Calibri"/>
                <a:sym typeface="Calibri"/>
              </a:rPr>
              <a:t> </a:t>
            </a:r>
            <a:r>
              <a:rPr i="1" lang="en" sz="2000">
                <a:latin typeface="Calibri"/>
                <a:ea typeface="Calibri"/>
                <a:cs typeface="Calibri"/>
                <a:sym typeface="Calibri"/>
              </a:rPr>
              <a:t>n</a:t>
            </a:r>
            <a:r>
              <a:rPr baseline="-25000" lang="en" sz="2000">
                <a:latin typeface="Calibri"/>
                <a:ea typeface="Calibri"/>
                <a:cs typeface="Calibri"/>
                <a:sym typeface="Calibri"/>
              </a:rPr>
              <a:t>h</a:t>
            </a:r>
            <a:r>
              <a:rPr baseline="30000" lang="en" sz="2000">
                <a:latin typeface="Calibri"/>
                <a:ea typeface="Calibri"/>
                <a:cs typeface="Calibri"/>
                <a:sym typeface="Calibri"/>
              </a:rPr>
              <a:t>2</a:t>
            </a:r>
            <a:r>
              <a:rPr lang="en" sz="2000">
                <a:latin typeface="Calibri"/>
                <a:ea typeface="Calibri"/>
                <a:cs typeface="Calibri"/>
                <a:sym typeface="Calibri"/>
              </a:rPr>
              <a:t>) with </a:t>
            </a:r>
            <a:r>
              <a:rPr i="1" lang="en" sz="2000">
                <a:latin typeface="Calibri"/>
                <a:ea typeface="Calibri"/>
                <a:cs typeface="Calibri"/>
                <a:sym typeface="Calibri"/>
              </a:rPr>
              <a:t>m</a:t>
            </a:r>
            <a:r>
              <a:rPr lang="en" sz="2000">
                <a:latin typeface="Calibri"/>
                <a:ea typeface="Calibri"/>
                <a:cs typeface="Calibri"/>
                <a:sym typeface="Calibri"/>
              </a:rPr>
              <a:t>-populations.</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p:txBody>
      </p:sp>
      <p:pic>
        <p:nvPicPr>
          <p:cNvPr id="391" name="Google Shape;391;p38"/>
          <p:cNvPicPr preferRelativeResize="0"/>
          <p:nvPr/>
        </p:nvPicPr>
        <p:blipFill>
          <a:blip r:embed="rId4">
            <a:alphaModFix/>
          </a:blip>
          <a:stretch>
            <a:fillRect/>
          </a:stretch>
        </p:blipFill>
        <p:spPr>
          <a:xfrm>
            <a:off x="5336200" y="1286763"/>
            <a:ext cx="3622500" cy="34017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9"/>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0" name="Google Shape;400;p39"/>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401" name="Google Shape;401;p39"/>
          <p:cNvSpPr txBox="1"/>
          <p:nvPr/>
        </p:nvSpPr>
        <p:spPr>
          <a:xfrm>
            <a:off x="346531" y="-91800"/>
            <a:ext cx="6913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Our Solution: </a:t>
            </a:r>
            <a:r>
              <a:rPr b="1" lang="en" sz="2000">
                <a:solidFill>
                  <a:schemeClr val="accent3"/>
                </a:solidFill>
                <a:latin typeface="Calibri"/>
                <a:ea typeface="Calibri"/>
                <a:cs typeface="Calibri"/>
                <a:sym typeface="Calibri"/>
              </a:rPr>
              <a:t>Algorithm and Analysis</a:t>
            </a:r>
            <a:endParaRPr b="1" sz="2000">
              <a:solidFill>
                <a:schemeClr val="accent3"/>
              </a:solidFill>
              <a:latin typeface="Calibri"/>
              <a:ea typeface="Calibri"/>
              <a:cs typeface="Calibri"/>
              <a:sym typeface="Calibri"/>
            </a:endParaRPr>
          </a:p>
        </p:txBody>
      </p:sp>
      <p:sp>
        <p:nvSpPr>
          <p:cNvPr id="402" name="Google Shape;402;p39"/>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Time and Space Complexity</a:t>
            </a:r>
            <a:endParaRPr b="1" sz="4200">
              <a:latin typeface="Calibri"/>
              <a:ea typeface="Calibri"/>
              <a:cs typeface="Calibri"/>
              <a:sym typeface="Calibri"/>
            </a:endParaRPr>
          </a:p>
        </p:txBody>
      </p:sp>
      <p:sp>
        <p:nvSpPr>
          <p:cNvPr id="403" name="Google Shape;403;p39"/>
          <p:cNvSpPr txBox="1"/>
          <p:nvPr/>
        </p:nvSpPr>
        <p:spPr>
          <a:xfrm>
            <a:off x="453525" y="1252125"/>
            <a:ext cx="8343900" cy="3815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To show </a:t>
            </a:r>
            <a:r>
              <a:rPr i="1" lang="en" sz="2300">
                <a:latin typeface="Calibri"/>
                <a:ea typeface="Calibri"/>
                <a:cs typeface="Calibri"/>
                <a:sym typeface="Calibri"/>
              </a:rPr>
              <a:t>O</a:t>
            </a:r>
            <a:r>
              <a:rPr lang="en" sz="2300">
                <a:latin typeface="Calibri"/>
                <a:ea typeface="Calibri"/>
                <a:cs typeface="Calibri"/>
                <a:sym typeface="Calibri"/>
              </a:rPr>
              <a:t>(</a:t>
            </a:r>
            <a:r>
              <a:rPr i="1" lang="en" sz="2300">
                <a:latin typeface="Calibri"/>
                <a:ea typeface="Calibri"/>
                <a:cs typeface="Calibri"/>
                <a:sym typeface="Calibri"/>
              </a:rPr>
              <a:t>dn</a:t>
            </a:r>
            <a:r>
              <a:rPr baseline="30000" lang="en" sz="2300">
                <a:latin typeface="Calibri"/>
                <a:ea typeface="Calibri"/>
                <a:cs typeface="Calibri"/>
                <a:sym typeface="Calibri"/>
              </a:rPr>
              <a:t>2</a:t>
            </a:r>
            <a:r>
              <a:rPr lang="en" sz="2300">
                <a:latin typeface="Calibri"/>
                <a:ea typeface="Calibri"/>
                <a:cs typeface="Calibri"/>
                <a:sym typeface="Calibri"/>
              </a:rPr>
              <a:t>) time complexity, we vary </a:t>
            </a:r>
            <a:r>
              <a:rPr i="1" lang="en" sz="2300">
                <a:latin typeface="Calibri"/>
                <a:ea typeface="Calibri"/>
                <a:cs typeface="Calibri"/>
                <a:sym typeface="Calibri"/>
              </a:rPr>
              <a:t>n</a:t>
            </a:r>
            <a:r>
              <a:rPr lang="en" sz="2300">
                <a:latin typeface="Calibri"/>
                <a:ea typeface="Calibri"/>
                <a:cs typeface="Calibri"/>
                <a:sym typeface="Calibri"/>
              </a:rPr>
              <a:t> and </a:t>
            </a:r>
            <a:r>
              <a:rPr i="1" lang="en" sz="2300">
                <a:latin typeface="Calibri"/>
                <a:ea typeface="Calibri"/>
                <a:cs typeface="Calibri"/>
                <a:sym typeface="Calibri"/>
              </a:rPr>
              <a:t>d</a:t>
            </a:r>
            <a:r>
              <a:rPr lang="en" sz="2300">
                <a:latin typeface="Calibri"/>
                <a:ea typeface="Calibri"/>
                <a:cs typeface="Calibri"/>
                <a:sym typeface="Calibri"/>
              </a:rPr>
              <a:t> individually:</a:t>
            </a:r>
            <a:endParaRPr sz="2300">
              <a:latin typeface="Calibri"/>
              <a:ea typeface="Calibri"/>
              <a:cs typeface="Calibri"/>
              <a:sym typeface="Calibri"/>
            </a:endParaRPr>
          </a:p>
          <a:p>
            <a:pPr indent="0" lvl="0" marL="457200" rtl="0" algn="l">
              <a:lnSpc>
                <a:spcPct val="115000"/>
              </a:lnSpc>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0" lvl="0" marL="457200" rtl="0" algn="l">
              <a:lnSpc>
                <a:spcPct val="115000"/>
              </a:lnSpc>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0" lvl="0" marL="457200" rtl="0" algn="l">
              <a:lnSpc>
                <a:spcPct val="115000"/>
              </a:lnSpc>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0" lvl="0" marL="457200" rtl="0" algn="l">
              <a:lnSpc>
                <a:spcPct val="115000"/>
              </a:lnSpc>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0" lvl="0" marL="457200" rtl="0" algn="l">
              <a:lnSpc>
                <a:spcPct val="115000"/>
              </a:lnSpc>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The </a:t>
            </a:r>
            <a:r>
              <a:rPr lang="en" sz="2300">
                <a:latin typeface="Calibri"/>
                <a:ea typeface="Calibri"/>
                <a:cs typeface="Calibri"/>
                <a:sym typeface="Calibri"/>
              </a:rPr>
              <a:t>≅</a:t>
            </a:r>
            <a:r>
              <a:rPr lang="en" sz="2300">
                <a:latin typeface="Calibri"/>
                <a:ea typeface="Calibri"/>
                <a:cs typeface="Calibri"/>
                <a:sym typeface="Calibri"/>
              </a:rPr>
              <a:t> 2 slope for </a:t>
            </a:r>
            <a:r>
              <a:rPr i="1" lang="en" sz="2300">
                <a:latin typeface="Calibri"/>
                <a:ea typeface="Calibri"/>
                <a:cs typeface="Calibri"/>
                <a:sym typeface="Calibri"/>
              </a:rPr>
              <a:t>C</a:t>
            </a:r>
            <a:r>
              <a:rPr baseline="-25000" lang="en" sz="2300">
                <a:latin typeface="Calibri"/>
                <a:ea typeface="Calibri"/>
                <a:cs typeface="Calibri"/>
                <a:sym typeface="Calibri"/>
              </a:rPr>
              <a:t>1</a:t>
            </a:r>
            <a:r>
              <a:rPr lang="en" sz="2300">
                <a:latin typeface="Calibri"/>
                <a:ea typeface="Calibri"/>
                <a:cs typeface="Calibri"/>
                <a:sym typeface="Calibri"/>
              </a:rPr>
              <a:t> and </a:t>
            </a:r>
            <a:r>
              <a:rPr i="1" lang="en" sz="2300">
                <a:latin typeface="Calibri"/>
                <a:ea typeface="Calibri"/>
                <a:cs typeface="Calibri"/>
                <a:sym typeface="Calibri"/>
              </a:rPr>
              <a:t>C</a:t>
            </a:r>
            <a:r>
              <a:rPr baseline="-25000" lang="en" sz="2300">
                <a:latin typeface="Calibri"/>
                <a:ea typeface="Calibri"/>
                <a:cs typeface="Calibri"/>
                <a:sym typeface="Calibri"/>
              </a:rPr>
              <a:t>2</a:t>
            </a:r>
            <a:r>
              <a:rPr lang="en" sz="2300">
                <a:latin typeface="Calibri"/>
                <a:ea typeface="Calibri"/>
                <a:cs typeface="Calibri"/>
                <a:sym typeface="Calibri"/>
              </a:rPr>
              <a:t> in the second graph does not contradict </a:t>
            </a:r>
            <a:r>
              <a:rPr i="1" lang="en" sz="2300">
                <a:latin typeface="Calibri"/>
                <a:ea typeface="Calibri"/>
                <a:cs typeface="Calibri"/>
                <a:sym typeface="Calibri"/>
              </a:rPr>
              <a:t>O</a:t>
            </a:r>
            <a:r>
              <a:rPr lang="en" sz="2300">
                <a:latin typeface="Calibri"/>
                <a:ea typeface="Calibri"/>
                <a:cs typeface="Calibri"/>
                <a:sym typeface="Calibri"/>
              </a:rPr>
              <a:t>(</a:t>
            </a:r>
            <a:r>
              <a:rPr i="1" lang="en" sz="2300">
                <a:latin typeface="Calibri"/>
                <a:ea typeface="Calibri"/>
                <a:cs typeface="Calibri"/>
                <a:sym typeface="Calibri"/>
              </a:rPr>
              <a:t>dn</a:t>
            </a:r>
            <a:r>
              <a:rPr baseline="30000" lang="en" sz="2300">
                <a:latin typeface="Calibri"/>
                <a:ea typeface="Calibri"/>
                <a:cs typeface="Calibri"/>
                <a:sym typeface="Calibri"/>
              </a:rPr>
              <a:t>2</a:t>
            </a:r>
            <a:r>
              <a:rPr lang="en" sz="2300">
                <a:latin typeface="Calibri"/>
                <a:ea typeface="Calibri"/>
                <a:cs typeface="Calibri"/>
                <a:sym typeface="Calibri"/>
              </a:rPr>
              <a:t>) as in the first graph, they are approximately linear in </a:t>
            </a:r>
            <a:r>
              <a:rPr i="1" lang="en" sz="2300">
                <a:latin typeface="Calibri"/>
                <a:ea typeface="Calibri"/>
                <a:cs typeface="Calibri"/>
                <a:sym typeface="Calibri"/>
              </a:rPr>
              <a:t>n</a:t>
            </a:r>
            <a:r>
              <a:rPr lang="en" sz="2300">
                <a:latin typeface="Calibri"/>
                <a:ea typeface="Calibri"/>
                <a:cs typeface="Calibri"/>
                <a:sym typeface="Calibri"/>
              </a:rPr>
              <a:t>. The reason for this can be seen in next slide.</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pic>
        <p:nvPicPr>
          <p:cNvPr id="404" name="Google Shape;404;p39"/>
          <p:cNvPicPr preferRelativeResize="0"/>
          <p:nvPr/>
        </p:nvPicPr>
        <p:blipFill>
          <a:blip r:embed="rId4">
            <a:alphaModFix/>
          </a:blip>
          <a:stretch>
            <a:fillRect/>
          </a:stretch>
        </p:blipFill>
        <p:spPr>
          <a:xfrm>
            <a:off x="1023525" y="1731325"/>
            <a:ext cx="2898575" cy="2031225"/>
          </a:xfrm>
          <a:prstGeom prst="rect">
            <a:avLst/>
          </a:prstGeom>
          <a:noFill/>
          <a:ln>
            <a:noFill/>
          </a:ln>
        </p:spPr>
      </p:pic>
      <p:pic>
        <p:nvPicPr>
          <p:cNvPr id="405" name="Google Shape;405;p39"/>
          <p:cNvPicPr preferRelativeResize="0"/>
          <p:nvPr/>
        </p:nvPicPr>
        <p:blipFill>
          <a:blip r:embed="rId5">
            <a:alphaModFix/>
          </a:blip>
          <a:stretch>
            <a:fillRect/>
          </a:stretch>
        </p:blipFill>
        <p:spPr>
          <a:xfrm>
            <a:off x="4797650" y="1731325"/>
            <a:ext cx="2898575" cy="203046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0"/>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40"/>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415" name="Google Shape;415;p40"/>
          <p:cNvSpPr txBox="1"/>
          <p:nvPr/>
        </p:nvSpPr>
        <p:spPr>
          <a:xfrm>
            <a:off x="346531" y="-91800"/>
            <a:ext cx="6913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Our Solution: </a:t>
            </a:r>
            <a:r>
              <a:rPr b="1" lang="en" sz="2000">
                <a:solidFill>
                  <a:schemeClr val="accent3"/>
                </a:solidFill>
                <a:latin typeface="Calibri"/>
                <a:ea typeface="Calibri"/>
                <a:cs typeface="Calibri"/>
                <a:sym typeface="Calibri"/>
              </a:rPr>
              <a:t>Algorithm and Analysis</a:t>
            </a:r>
            <a:endParaRPr b="1" sz="2000">
              <a:solidFill>
                <a:schemeClr val="accent3"/>
              </a:solidFill>
              <a:latin typeface="Calibri"/>
              <a:ea typeface="Calibri"/>
              <a:cs typeface="Calibri"/>
              <a:sym typeface="Calibri"/>
            </a:endParaRPr>
          </a:p>
        </p:txBody>
      </p:sp>
      <p:sp>
        <p:nvSpPr>
          <p:cNvPr id="416" name="Google Shape;416;p40"/>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Time and Space Complexity</a:t>
            </a:r>
            <a:endParaRPr b="1" sz="4200">
              <a:latin typeface="Calibri"/>
              <a:ea typeface="Calibri"/>
              <a:cs typeface="Calibri"/>
              <a:sym typeface="Calibri"/>
            </a:endParaRPr>
          </a:p>
        </p:txBody>
      </p:sp>
      <p:sp>
        <p:nvSpPr>
          <p:cNvPr id="417" name="Google Shape;417;p40"/>
          <p:cNvSpPr txBox="1"/>
          <p:nvPr/>
        </p:nvSpPr>
        <p:spPr>
          <a:xfrm>
            <a:off x="453525" y="1252125"/>
            <a:ext cx="8343900" cy="35448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The stated</a:t>
            </a:r>
            <a:r>
              <a:rPr lang="en" sz="2300">
                <a:latin typeface="Calibri"/>
                <a:ea typeface="Calibri"/>
                <a:cs typeface="Calibri"/>
                <a:sym typeface="Calibri"/>
              </a:rPr>
              <a:t> </a:t>
            </a:r>
            <a:r>
              <a:rPr i="1" lang="en" sz="2300">
                <a:latin typeface="Calibri"/>
                <a:ea typeface="Calibri"/>
                <a:cs typeface="Calibri"/>
                <a:sym typeface="Calibri"/>
              </a:rPr>
              <a:t>O</a:t>
            </a:r>
            <a:r>
              <a:rPr lang="en" sz="2300">
                <a:latin typeface="Calibri"/>
                <a:ea typeface="Calibri"/>
                <a:cs typeface="Calibri"/>
                <a:sym typeface="Calibri"/>
              </a:rPr>
              <a:t>(</a:t>
            </a:r>
            <a:r>
              <a:rPr i="1" lang="en" sz="2300">
                <a:latin typeface="Calibri"/>
                <a:ea typeface="Calibri"/>
                <a:cs typeface="Calibri"/>
                <a:sym typeface="Calibri"/>
              </a:rPr>
              <a:t>dn</a:t>
            </a:r>
            <a:r>
              <a:rPr lang="en" sz="2300">
                <a:latin typeface="Calibri"/>
                <a:ea typeface="Calibri"/>
                <a:cs typeface="Calibri"/>
                <a:sym typeface="Calibri"/>
              </a:rPr>
              <a:t>) and </a:t>
            </a:r>
            <a:r>
              <a:rPr i="1" lang="en" sz="2300">
                <a:latin typeface="Calibri"/>
                <a:ea typeface="Calibri"/>
                <a:cs typeface="Calibri"/>
                <a:sym typeface="Calibri"/>
              </a:rPr>
              <a:t>O</a:t>
            </a:r>
            <a:r>
              <a:rPr lang="en" sz="2300">
                <a:latin typeface="Calibri"/>
                <a:ea typeface="Calibri"/>
                <a:cs typeface="Calibri"/>
                <a:sym typeface="Calibri"/>
              </a:rPr>
              <a:t>(</a:t>
            </a:r>
            <a:r>
              <a:rPr i="1" lang="en" sz="2300">
                <a:latin typeface="Calibri"/>
                <a:ea typeface="Calibri"/>
                <a:cs typeface="Calibri"/>
                <a:sym typeface="Calibri"/>
              </a:rPr>
              <a:t>dn</a:t>
            </a:r>
            <a:r>
              <a:rPr baseline="30000" lang="en" sz="2300">
                <a:latin typeface="Calibri"/>
                <a:ea typeface="Calibri"/>
                <a:cs typeface="Calibri"/>
                <a:sym typeface="Calibri"/>
              </a:rPr>
              <a:t>2</a:t>
            </a:r>
            <a:r>
              <a:rPr lang="en" sz="2300">
                <a:latin typeface="Calibri"/>
                <a:ea typeface="Calibri"/>
                <a:cs typeface="Calibri"/>
                <a:sym typeface="Calibri"/>
              </a:rPr>
              <a:t>) complexities mask the effect of the index set </a:t>
            </a:r>
            <a:r>
              <a:rPr i="1" lang="en" sz="2300">
                <a:latin typeface="Calibri"/>
                <a:ea typeface="Calibri"/>
                <a:cs typeface="Calibri"/>
                <a:sym typeface="Calibri"/>
              </a:rPr>
              <a:t>C</a:t>
            </a:r>
            <a:r>
              <a:rPr lang="en" sz="2300">
                <a:latin typeface="Calibri"/>
                <a:ea typeface="Calibri"/>
                <a:cs typeface="Calibri"/>
                <a:sym typeface="Calibri"/>
              </a:rPr>
              <a:t>. The space complexity grows faster in </a:t>
            </a:r>
            <a:r>
              <a:rPr i="1" lang="en" sz="2300">
                <a:latin typeface="Calibri"/>
                <a:ea typeface="Calibri"/>
                <a:cs typeface="Calibri"/>
                <a:sym typeface="Calibri"/>
              </a:rPr>
              <a:t>d</a:t>
            </a:r>
            <a:r>
              <a:rPr lang="en" sz="2300">
                <a:latin typeface="Calibri"/>
                <a:ea typeface="Calibri"/>
                <a:cs typeface="Calibri"/>
                <a:sym typeface="Calibri"/>
              </a:rPr>
              <a:t> for </a:t>
            </a:r>
            <a:r>
              <a:rPr i="1" lang="en" sz="2300">
                <a:latin typeface="Calibri"/>
                <a:ea typeface="Calibri"/>
                <a:cs typeface="Calibri"/>
                <a:sym typeface="Calibri"/>
              </a:rPr>
              <a:t>C</a:t>
            </a:r>
            <a:r>
              <a:rPr baseline="-25000" lang="en" sz="2300">
                <a:latin typeface="Calibri"/>
                <a:ea typeface="Calibri"/>
                <a:cs typeface="Calibri"/>
                <a:sym typeface="Calibri"/>
              </a:rPr>
              <a:t>1</a:t>
            </a:r>
            <a:r>
              <a:rPr lang="en" sz="2300">
                <a:latin typeface="Calibri"/>
                <a:ea typeface="Calibri"/>
                <a:cs typeface="Calibri"/>
                <a:sym typeface="Calibri"/>
              </a:rPr>
              <a:t> and </a:t>
            </a:r>
            <a:r>
              <a:rPr i="1" lang="en" sz="2300">
                <a:latin typeface="Calibri"/>
                <a:ea typeface="Calibri"/>
                <a:cs typeface="Calibri"/>
                <a:sym typeface="Calibri"/>
              </a:rPr>
              <a:t>C</a:t>
            </a:r>
            <a:r>
              <a:rPr baseline="-25000" lang="en" sz="2300">
                <a:latin typeface="Calibri"/>
                <a:ea typeface="Calibri"/>
                <a:cs typeface="Calibri"/>
                <a:sym typeface="Calibri"/>
              </a:rPr>
              <a:t>2</a:t>
            </a:r>
            <a:r>
              <a:rPr lang="en" sz="2300">
                <a:latin typeface="Calibri"/>
                <a:ea typeface="Calibri"/>
                <a:cs typeface="Calibri"/>
                <a:sym typeface="Calibri"/>
              </a:rPr>
              <a:t>, as they are constant in </a:t>
            </a:r>
            <a:r>
              <a:rPr i="1" lang="en" sz="2300">
                <a:latin typeface="Calibri"/>
                <a:ea typeface="Calibri"/>
                <a:cs typeface="Calibri"/>
                <a:sym typeface="Calibri"/>
              </a:rPr>
              <a:t>n</a:t>
            </a:r>
            <a:r>
              <a:rPr lang="en" sz="2300">
                <a:latin typeface="Calibri"/>
                <a:ea typeface="Calibri"/>
                <a:cs typeface="Calibri"/>
                <a:sym typeface="Calibri"/>
              </a:rPr>
              <a:t>.</a:t>
            </a:r>
            <a:endParaRPr sz="2300">
              <a:latin typeface="Calibri"/>
              <a:ea typeface="Calibri"/>
              <a:cs typeface="Calibri"/>
              <a:sym typeface="Calibri"/>
            </a:endParaRPr>
          </a:p>
        </p:txBody>
      </p:sp>
      <p:pic>
        <p:nvPicPr>
          <p:cNvPr id="418" name="Google Shape;418;p40"/>
          <p:cNvPicPr preferRelativeResize="0"/>
          <p:nvPr/>
        </p:nvPicPr>
        <p:blipFill>
          <a:blip r:embed="rId4">
            <a:alphaModFix/>
          </a:blip>
          <a:stretch>
            <a:fillRect/>
          </a:stretch>
        </p:blipFill>
        <p:spPr>
          <a:xfrm>
            <a:off x="1589300" y="2628304"/>
            <a:ext cx="3181551" cy="2447347"/>
          </a:xfrm>
          <a:prstGeom prst="rect">
            <a:avLst/>
          </a:prstGeom>
          <a:noFill/>
          <a:ln>
            <a:noFill/>
          </a:ln>
        </p:spPr>
      </p:pic>
      <p:pic>
        <p:nvPicPr>
          <p:cNvPr id="419" name="Google Shape;419;p40"/>
          <p:cNvPicPr preferRelativeResize="0"/>
          <p:nvPr/>
        </p:nvPicPr>
        <p:blipFill>
          <a:blip r:embed="rId5">
            <a:alphaModFix/>
          </a:blip>
          <a:stretch>
            <a:fillRect/>
          </a:stretch>
        </p:blipFill>
        <p:spPr>
          <a:xfrm>
            <a:off x="5174488" y="2628300"/>
            <a:ext cx="3219380" cy="24473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1"/>
          <p:cNvSpPr/>
          <p:nvPr/>
        </p:nvSpPr>
        <p:spPr>
          <a:xfrm>
            <a:off x="0" y="4797000"/>
            <a:ext cx="9091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1"/>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41"/>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429" name="Google Shape;429;p41"/>
          <p:cNvSpPr txBox="1"/>
          <p:nvPr/>
        </p:nvSpPr>
        <p:spPr>
          <a:xfrm>
            <a:off x="553175" y="540825"/>
            <a:ext cx="8326200" cy="39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Agenda</a:t>
            </a:r>
            <a:r>
              <a:rPr b="1" lang="en" sz="3600">
                <a:latin typeface="Calibri"/>
                <a:ea typeface="Calibri"/>
                <a:cs typeface="Calibri"/>
                <a:sym typeface="Calibri"/>
              </a:rPr>
              <a:t>:</a:t>
            </a:r>
            <a:endParaRPr b="1" sz="3600">
              <a:latin typeface="Calibri"/>
              <a:ea typeface="Calibri"/>
              <a:cs typeface="Calibri"/>
              <a:sym typeface="Calibri"/>
            </a:endParaRPr>
          </a:p>
          <a:p>
            <a:pPr indent="0" lvl="0" marL="0" rtl="0" algn="l">
              <a:spcBef>
                <a:spcPts val="0"/>
              </a:spcBef>
              <a:spcAft>
                <a:spcPts val="0"/>
              </a:spcAft>
              <a:buNone/>
            </a:pPr>
            <a:r>
              <a:t/>
            </a:r>
            <a:endParaRPr b="1" sz="600">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Background &amp; Problem Statement</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Related Work</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Our Solution</a:t>
            </a:r>
            <a:endParaRPr sz="3000">
              <a:solidFill>
                <a:schemeClr val="dk2"/>
              </a:solidFill>
              <a:latin typeface="Calibri"/>
              <a:ea typeface="Calibri"/>
              <a:cs typeface="Calibri"/>
              <a:sym typeface="Calibri"/>
            </a:endParaRPr>
          </a:p>
          <a:p>
            <a:pPr indent="-495300" lvl="0" marL="457200" rtl="0" algn="l">
              <a:spcBef>
                <a:spcPts val="0"/>
              </a:spcBef>
              <a:spcAft>
                <a:spcPts val="0"/>
              </a:spcAft>
              <a:buClr>
                <a:schemeClr val="dk1"/>
              </a:buClr>
              <a:buSzPts val="4200"/>
              <a:buFont typeface="Calibri"/>
              <a:buAutoNum type="arabicPeriod"/>
            </a:pPr>
            <a:r>
              <a:rPr b="1" lang="en" sz="4200">
                <a:solidFill>
                  <a:schemeClr val="dk1"/>
                </a:solidFill>
                <a:latin typeface="Calibri"/>
                <a:ea typeface="Calibri"/>
                <a:cs typeface="Calibri"/>
                <a:sym typeface="Calibri"/>
              </a:rPr>
              <a:t>Experiments</a:t>
            </a:r>
            <a:endParaRPr b="1" sz="4200">
              <a:solidFill>
                <a:schemeClr val="dk1"/>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Summary</a:t>
            </a:r>
            <a:r>
              <a:rPr lang="en" sz="3000">
                <a:solidFill>
                  <a:schemeClr val="dk2"/>
                </a:solidFill>
                <a:latin typeface="Calibri"/>
                <a:ea typeface="Calibri"/>
                <a:cs typeface="Calibri"/>
                <a:sym typeface="Calibri"/>
              </a:rPr>
              <a:t> &amp; Future Work</a:t>
            </a:r>
            <a:endParaRPr sz="30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0" y="4797000"/>
            <a:ext cx="9091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12" name="Google Shape;112;p15"/>
          <p:cNvSpPr txBox="1"/>
          <p:nvPr/>
        </p:nvSpPr>
        <p:spPr>
          <a:xfrm>
            <a:off x="553175" y="540825"/>
            <a:ext cx="8326200" cy="39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Agenda</a:t>
            </a:r>
            <a:r>
              <a:rPr b="1" lang="en" sz="3600">
                <a:latin typeface="Calibri"/>
                <a:ea typeface="Calibri"/>
                <a:cs typeface="Calibri"/>
                <a:sym typeface="Calibri"/>
              </a:rPr>
              <a:t>:</a:t>
            </a:r>
            <a:endParaRPr b="1" sz="3600">
              <a:latin typeface="Calibri"/>
              <a:ea typeface="Calibri"/>
              <a:cs typeface="Calibri"/>
              <a:sym typeface="Calibri"/>
            </a:endParaRPr>
          </a:p>
          <a:p>
            <a:pPr indent="0" lvl="0" marL="0" rtl="0" algn="l">
              <a:spcBef>
                <a:spcPts val="0"/>
              </a:spcBef>
              <a:spcAft>
                <a:spcPts val="0"/>
              </a:spcAft>
              <a:buNone/>
            </a:pPr>
            <a:r>
              <a:t/>
            </a:r>
            <a:endParaRPr b="1" sz="600">
              <a:latin typeface="Calibri"/>
              <a:ea typeface="Calibri"/>
              <a:cs typeface="Calibri"/>
              <a:sym typeface="Calibri"/>
            </a:endParaRPr>
          </a:p>
          <a:p>
            <a:pPr indent="-495300" lvl="0" marL="457200" rtl="0" algn="l">
              <a:spcBef>
                <a:spcPts val="0"/>
              </a:spcBef>
              <a:spcAft>
                <a:spcPts val="0"/>
              </a:spcAft>
              <a:buClr>
                <a:schemeClr val="dk1"/>
              </a:buClr>
              <a:buSzPts val="4200"/>
              <a:buFont typeface="Calibri"/>
              <a:buAutoNum type="arabicPeriod"/>
            </a:pPr>
            <a:r>
              <a:rPr b="1" lang="en" sz="4200">
                <a:solidFill>
                  <a:schemeClr val="dk1"/>
                </a:solidFill>
                <a:latin typeface="Calibri"/>
                <a:ea typeface="Calibri"/>
                <a:cs typeface="Calibri"/>
                <a:sym typeface="Calibri"/>
              </a:rPr>
              <a:t>Introduction</a:t>
            </a:r>
            <a:endParaRPr sz="4200">
              <a:solidFill>
                <a:schemeClr val="dk1"/>
              </a:solidFill>
              <a:latin typeface="Calibri"/>
              <a:ea typeface="Calibri"/>
              <a:cs typeface="Calibri"/>
              <a:sym typeface="Calibri"/>
            </a:endParaRPr>
          </a:p>
          <a:p>
            <a:pPr indent="-381000" lvl="1" marL="914400" rtl="0" algn="l">
              <a:spcBef>
                <a:spcPts val="0"/>
              </a:spcBef>
              <a:spcAft>
                <a:spcPts val="0"/>
              </a:spcAft>
              <a:buClr>
                <a:schemeClr val="accent3"/>
              </a:buClr>
              <a:buSzPts val="2400"/>
              <a:buFont typeface="Calibri"/>
              <a:buAutoNum type="alphaLcPeriod"/>
            </a:pPr>
            <a:r>
              <a:rPr lang="en" sz="2400">
                <a:solidFill>
                  <a:schemeClr val="accent3"/>
                </a:solidFill>
                <a:latin typeface="Calibri"/>
                <a:ea typeface="Calibri"/>
                <a:cs typeface="Calibri"/>
                <a:sym typeface="Calibri"/>
              </a:rPr>
              <a:t>Motivation</a:t>
            </a:r>
            <a:endParaRPr sz="2400">
              <a:solidFill>
                <a:schemeClr val="accent3"/>
              </a:solidFill>
              <a:latin typeface="Calibri"/>
              <a:ea typeface="Calibri"/>
              <a:cs typeface="Calibri"/>
              <a:sym typeface="Calibri"/>
            </a:endParaRPr>
          </a:p>
          <a:p>
            <a:pPr indent="-381000" lvl="1" marL="914400" rtl="0" algn="l">
              <a:spcBef>
                <a:spcPts val="0"/>
              </a:spcBef>
              <a:spcAft>
                <a:spcPts val="0"/>
              </a:spcAft>
              <a:buClr>
                <a:schemeClr val="accent3"/>
              </a:buClr>
              <a:buSzPts val="2400"/>
              <a:buFont typeface="Calibri"/>
              <a:buAutoNum type="alphaLcPeriod"/>
            </a:pPr>
            <a:r>
              <a:rPr lang="en" sz="2400">
                <a:solidFill>
                  <a:schemeClr val="accent3"/>
                </a:solidFill>
                <a:latin typeface="Calibri"/>
                <a:ea typeface="Calibri"/>
                <a:cs typeface="Calibri"/>
                <a:sym typeface="Calibri"/>
              </a:rPr>
              <a:t>Problem Statement</a:t>
            </a:r>
            <a:endParaRPr sz="2400">
              <a:solidFill>
                <a:schemeClr val="accent3"/>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Related Work</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Our Solution</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Experiments</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Conclusion &amp; Future Work</a:t>
            </a:r>
            <a:endParaRPr sz="3000">
              <a:solidFill>
                <a:schemeClr val="dk2"/>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42"/>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439" name="Google Shape;439;p42"/>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Experiments</a:t>
            </a:r>
            <a:r>
              <a:rPr b="1" lang="en" sz="2000">
                <a:solidFill>
                  <a:schemeClr val="dk1"/>
                </a:solidFill>
                <a:latin typeface="Calibri"/>
                <a:ea typeface="Calibri"/>
                <a:cs typeface="Calibri"/>
                <a:sym typeface="Calibri"/>
              </a:rPr>
              <a:t>:</a:t>
            </a:r>
            <a:endParaRPr b="1" sz="2000">
              <a:solidFill>
                <a:schemeClr val="accent3"/>
              </a:solidFill>
              <a:latin typeface="Calibri"/>
              <a:ea typeface="Calibri"/>
              <a:cs typeface="Calibri"/>
              <a:sym typeface="Calibri"/>
            </a:endParaRPr>
          </a:p>
        </p:txBody>
      </p:sp>
      <p:sp>
        <p:nvSpPr>
          <p:cNvPr id="440" name="Google Shape;440;p42"/>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Comparisons with Existing Methods</a:t>
            </a:r>
            <a:endParaRPr b="1" sz="4200">
              <a:latin typeface="Calibri"/>
              <a:ea typeface="Calibri"/>
              <a:cs typeface="Calibri"/>
              <a:sym typeface="Calibri"/>
            </a:endParaRPr>
          </a:p>
        </p:txBody>
      </p:sp>
      <p:sp>
        <p:nvSpPr>
          <p:cNvPr id="441" name="Google Shape;441;p42"/>
          <p:cNvSpPr txBox="1"/>
          <p:nvPr/>
        </p:nvSpPr>
        <p:spPr>
          <a:xfrm>
            <a:off x="5343750" y="2179513"/>
            <a:ext cx="2964900" cy="2454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300">
              <a:latin typeface="Calibri"/>
              <a:ea typeface="Calibri"/>
              <a:cs typeface="Calibri"/>
              <a:sym typeface="Calibri"/>
            </a:endParaRPr>
          </a:p>
        </p:txBody>
      </p:sp>
      <p:pic>
        <p:nvPicPr>
          <p:cNvPr id="442" name="Google Shape;442;p42"/>
          <p:cNvPicPr preferRelativeResize="0"/>
          <p:nvPr/>
        </p:nvPicPr>
        <p:blipFill>
          <a:blip r:embed="rId4">
            <a:alphaModFix/>
          </a:blip>
          <a:stretch>
            <a:fillRect/>
          </a:stretch>
        </p:blipFill>
        <p:spPr>
          <a:xfrm>
            <a:off x="1433900" y="1368050"/>
            <a:ext cx="7050010" cy="3582800"/>
          </a:xfrm>
          <a:prstGeom prst="rect">
            <a:avLst/>
          </a:prstGeom>
          <a:noFill/>
          <a:ln>
            <a:noFill/>
          </a:ln>
        </p:spPr>
      </p:pic>
      <p:sp>
        <p:nvSpPr>
          <p:cNvPr id="443" name="Google Shape;443;p42"/>
          <p:cNvSpPr/>
          <p:nvPr/>
        </p:nvSpPr>
        <p:spPr>
          <a:xfrm>
            <a:off x="4075350" y="2349900"/>
            <a:ext cx="460200" cy="15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2"/>
          <p:cNvSpPr/>
          <p:nvPr/>
        </p:nvSpPr>
        <p:spPr>
          <a:xfrm>
            <a:off x="7889525" y="2349900"/>
            <a:ext cx="460200" cy="15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
          <p:cNvSpPr/>
          <p:nvPr/>
        </p:nvSpPr>
        <p:spPr>
          <a:xfrm>
            <a:off x="4075350" y="4071675"/>
            <a:ext cx="460200" cy="15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2"/>
          <p:cNvSpPr/>
          <p:nvPr/>
        </p:nvSpPr>
        <p:spPr>
          <a:xfrm>
            <a:off x="7889525" y="4071675"/>
            <a:ext cx="460200" cy="15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3"/>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3"/>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3"/>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3"/>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43"/>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456" name="Google Shape;456;p43"/>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Experiments:</a:t>
            </a:r>
            <a:endParaRPr b="1" sz="2000">
              <a:solidFill>
                <a:schemeClr val="accent3"/>
              </a:solidFill>
              <a:latin typeface="Calibri"/>
              <a:ea typeface="Calibri"/>
              <a:cs typeface="Calibri"/>
              <a:sym typeface="Calibri"/>
            </a:endParaRPr>
          </a:p>
        </p:txBody>
      </p:sp>
      <p:sp>
        <p:nvSpPr>
          <p:cNvPr id="457" name="Google Shape;457;p43"/>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Comparisons with Glueck, </a:t>
            </a:r>
            <a:r>
              <a:rPr i="1" lang="en" sz="4200">
                <a:latin typeface="Calibri"/>
                <a:ea typeface="Calibri"/>
                <a:cs typeface="Calibri"/>
                <a:sym typeface="Calibri"/>
              </a:rPr>
              <a:t>m</a:t>
            </a:r>
            <a:r>
              <a:rPr lang="en" sz="4200">
                <a:latin typeface="Calibri"/>
                <a:ea typeface="Calibri"/>
                <a:cs typeface="Calibri"/>
                <a:sym typeface="Calibri"/>
              </a:rPr>
              <a:t> = 2</a:t>
            </a:r>
            <a:endParaRPr sz="4200">
              <a:latin typeface="Calibri"/>
              <a:ea typeface="Calibri"/>
              <a:cs typeface="Calibri"/>
              <a:sym typeface="Calibri"/>
            </a:endParaRPr>
          </a:p>
        </p:txBody>
      </p:sp>
      <p:sp>
        <p:nvSpPr>
          <p:cNvPr id="458" name="Google Shape;458;p43"/>
          <p:cNvSpPr txBox="1"/>
          <p:nvPr/>
        </p:nvSpPr>
        <p:spPr>
          <a:xfrm>
            <a:off x="5343750" y="2179513"/>
            <a:ext cx="2964900" cy="2454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300">
              <a:latin typeface="Calibri"/>
              <a:ea typeface="Calibri"/>
              <a:cs typeface="Calibri"/>
              <a:sym typeface="Calibri"/>
            </a:endParaRPr>
          </a:p>
        </p:txBody>
      </p:sp>
      <p:pic>
        <p:nvPicPr>
          <p:cNvPr id="459" name="Google Shape;459;p43"/>
          <p:cNvPicPr preferRelativeResize="0"/>
          <p:nvPr/>
        </p:nvPicPr>
        <p:blipFill>
          <a:blip r:embed="rId4">
            <a:alphaModFix/>
          </a:blip>
          <a:stretch>
            <a:fillRect/>
          </a:stretch>
        </p:blipFill>
        <p:spPr>
          <a:xfrm>
            <a:off x="780200" y="2245413"/>
            <a:ext cx="7864350" cy="2205600"/>
          </a:xfrm>
          <a:prstGeom prst="rect">
            <a:avLst/>
          </a:prstGeom>
          <a:noFill/>
          <a:ln>
            <a:noFill/>
          </a:ln>
        </p:spPr>
      </p:pic>
      <p:sp>
        <p:nvSpPr>
          <p:cNvPr id="460" name="Google Shape;460;p43"/>
          <p:cNvSpPr txBox="1"/>
          <p:nvPr/>
        </p:nvSpPr>
        <p:spPr>
          <a:xfrm>
            <a:off x="453525" y="1252125"/>
            <a:ext cx="8343900" cy="9933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Our algorithm runs in </a:t>
            </a:r>
            <a:r>
              <a:rPr i="1" lang="en" sz="2300">
                <a:latin typeface="Calibri"/>
                <a:ea typeface="Calibri"/>
                <a:cs typeface="Calibri"/>
                <a:sym typeface="Calibri"/>
              </a:rPr>
              <a:t>O</a:t>
            </a:r>
            <a:r>
              <a:rPr lang="en" sz="2300">
                <a:latin typeface="Calibri"/>
                <a:ea typeface="Calibri"/>
                <a:cs typeface="Calibri"/>
                <a:sym typeface="Calibri"/>
              </a:rPr>
              <a:t>(</a:t>
            </a:r>
            <a:r>
              <a:rPr i="1" lang="en" sz="2300">
                <a:latin typeface="Calibri"/>
                <a:ea typeface="Calibri"/>
                <a:cs typeface="Calibri"/>
                <a:sym typeface="Calibri"/>
              </a:rPr>
              <a:t>dn</a:t>
            </a:r>
            <a:r>
              <a:rPr baseline="-25000" lang="en" sz="2300">
                <a:latin typeface="Calibri"/>
                <a:ea typeface="Calibri"/>
                <a:cs typeface="Calibri"/>
                <a:sym typeface="Calibri"/>
              </a:rPr>
              <a:t>1</a:t>
            </a:r>
            <a:r>
              <a:rPr baseline="30000" lang="en" sz="2300">
                <a:latin typeface="Calibri"/>
                <a:ea typeface="Calibri"/>
                <a:cs typeface="Calibri"/>
                <a:sym typeface="Calibri"/>
              </a:rPr>
              <a:t>2</a:t>
            </a:r>
            <a:r>
              <a:rPr i="1" lang="en" sz="2300">
                <a:latin typeface="Calibri"/>
                <a:ea typeface="Calibri"/>
                <a:cs typeface="Calibri"/>
                <a:sym typeface="Calibri"/>
              </a:rPr>
              <a:t>n</a:t>
            </a:r>
            <a:r>
              <a:rPr baseline="-25000" lang="en" sz="2300">
                <a:latin typeface="Calibri"/>
                <a:ea typeface="Calibri"/>
                <a:cs typeface="Calibri"/>
                <a:sym typeface="Calibri"/>
              </a:rPr>
              <a:t>2</a:t>
            </a:r>
            <a:r>
              <a:rPr baseline="30000" lang="en" sz="2300">
                <a:latin typeface="Calibri"/>
                <a:ea typeface="Calibri"/>
                <a:cs typeface="Calibri"/>
                <a:sym typeface="Calibri"/>
              </a:rPr>
              <a:t>2</a:t>
            </a:r>
            <a:r>
              <a:rPr lang="en" sz="2300">
                <a:latin typeface="Calibri"/>
                <a:ea typeface="Calibri"/>
                <a:cs typeface="Calibri"/>
                <a:sym typeface="Calibri"/>
              </a:rPr>
              <a:t>) time and Glueck’s in </a:t>
            </a:r>
            <a:r>
              <a:rPr i="1" lang="en" sz="2300">
                <a:latin typeface="Calibri"/>
                <a:ea typeface="Calibri"/>
                <a:cs typeface="Calibri"/>
                <a:sym typeface="Calibri"/>
              </a:rPr>
              <a:t>O</a:t>
            </a:r>
            <a:r>
              <a:rPr lang="en" sz="2300">
                <a:latin typeface="Calibri"/>
                <a:ea typeface="Calibri"/>
                <a:cs typeface="Calibri"/>
                <a:sym typeface="Calibri"/>
              </a:rPr>
              <a:t>(</a:t>
            </a:r>
            <a:r>
              <a:rPr i="1" lang="en" sz="2300">
                <a:latin typeface="Calibri"/>
                <a:ea typeface="Calibri"/>
                <a:cs typeface="Calibri"/>
                <a:sym typeface="Calibri"/>
              </a:rPr>
              <a:t>n</a:t>
            </a:r>
            <a:r>
              <a:rPr baseline="-25000" lang="en" sz="2300">
                <a:latin typeface="Calibri"/>
                <a:ea typeface="Calibri"/>
                <a:cs typeface="Calibri"/>
                <a:sym typeface="Calibri"/>
              </a:rPr>
              <a:t>1</a:t>
            </a:r>
            <a:r>
              <a:rPr baseline="30000" lang="en" sz="2300">
                <a:latin typeface="Calibri"/>
                <a:ea typeface="Calibri"/>
                <a:cs typeface="Calibri"/>
                <a:sym typeface="Calibri"/>
              </a:rPr>
              <a:t>d</a:t>
            </a:r>
            <a:r>
              <a:rPr i="1" lang="en" sz="2300">
                <a:latin typeface="Calibri"/>
                <a:ea typeface="Calibri"/>
                <a:cs typeface="Calibri"/>
                <a:sym typeface="Calibri"/>
              </a:rPr>
              <a:t>n</a:t>
            </a:r>
            <a:r>
              <a:rPr baseline="-25000" lang="en" sz="2300">
                <a:latin typeface="Calibri"/>
                <a:ea typeface="Calibri"/>
                <a:cs typeface="Calibri"/>
                <a:sym typeface="Calibri"/>
              </a:rPr>
              <a:t>2</a:t>
            </a:r>
            <a:r>
              <a:rPr baseline="30000" lang="en" sz="2300">
                <a:latin typeface="Calibri"/>
                <a:ea typeface="Calibri"/>
                <a:cs typeface="Calibri"/>
                <a:sym typeface="Calibri"/>
              </a:rPr>
              <a:t>d</a:t>
            </a:r>
            <a:r>
              <a:rPr lang="en" sz="2300">
                <a:latin typeface="Calibri"/>
                <a:ea typeface="Calibri"/>
                <a:cs typeface="Calibri"/>
                <a:sym typeface="Calibri"/>
              </a:rPr>
              <a:t>)</a:t>
            </a:r>
            <a:r>
              <a:rPr lang="en" sz="2300">
                <a:latin typeface="Calibri"/>
                <a:ea typeface="Calibri"/>
                <a:cs typeface="Calibri"/>
                <a:sym typeface="Calibri"/>
              </a:rPr>
              <a:t>.</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461" name="Google Shape;461;p43"/>
          <p:cNvSpPr/>
          <p:nvPr/>
        </p:nvSpPr>
        <p:spPr>
          <a:xfrm>
            <a:off x="3760075" y="3270225"/>
            <a:ext cx="460200" cy="15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3"/>
          <p:cNvSpPr/>
          <p:nvPr/>
        </p:nvSpPr>
        <p:spPr>
          <a:xfrm>
            <a:off x="8070025" y="3270225"/>
            <a:ext cx="460200" cy="15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p:nvPr/>
        </p:nvSpPr>
        <p:spPr>
          <a:xfrm>
            <a:off x="0" y="4797000"/>
            <a:ext cx="9091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4"/>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4"/>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4"/>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44"/>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472" name="Google Shape;472;p44"/>
          <p:cNvSpPr txBox="1"/>
          <p:nvPr/>
        </p:nvSpPr>
        <p:spPr>
          <a:xfrm>
            <a:off x="553175" y="540825"/>
            <a:ext cx="8326200" cy="39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Agenda</a:t>
            </a:r>
            <a:r>
              <a:rPr b="1" lang="en" sz="3600">
                <a:latin typeface="Calibri"/>
                <a:ea typeface="Calibri"/>
                <a:cs typeface="Calibri"/>
                <a:sym typeface="Calibri"/>
              </a:rPr>
              <a:t>:</a:t>
            </a:r>
            <a:endParaRPr b="1" sz="3600">
              <a:latin typeface="Calibri"/>
              <a:ea typeface="Calibri"/>
              <a:cs typeface="Calibri"/>
              <a:sym typeface="Calibri"/>
            </a:endParaRPr>
          </a:p>
          <a:p>
            <a:pPr indent="0" lvl="0" marL="0" rtl="0" algn="l">
              <a:spcBef>
                <a:spcPts val="0"/>
              </a:spcBef>
              <a:spcAft>
                <a:spcPts val="0"/>
              </a:spcAft>
              <a:buNone/>
            </a:pPr>
            <a:r>
              <a:t/>
            </a:r>
            <a:endParaRPr b="1" sz="600">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Background &amp; Problem Statement</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Related Work</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Our Solution</a:t>
            </a:r>
            <a:endParaRPr sz="3000">
              <a:solidFill>
                <a:schemeClr val="dk2"/>
              </a:solidFill>
              <a:latin typeface="Calibri"/>
              <a:ea typeface="Calibri"/>
              <a:cs typeface="Calibri"/>
              <a:sym typeface="Calibri"/>
            </a:endParaRPr>
          </a:p>
          <a:p>
            <a:pPr indent="-419100" lvl="0" marL="457200" rtl="0" algn="l">
              <a:spcBef>
                <a:spcPts val="0"/>
              </a:spcBef>
              <a:spcAft>
                <a:spcPts val="0"/>
              </a:spcAft>
              <a:buClr>
                <a:schemeClr val="dk2"/>
              </a:buClr>
              <a:buSzPts val="3000"/>
              <a:buFont typeface="Calibri"/>
              <a:buAutoNum type="arabicPeriod"/>
            </a:pPr>
            <a:r>
              <a:rPr lang="en" sz="3000">
                <a:solidFill>
                  <a:schemeClr val="dk2"/>
                </a:solidFill>
                <a:latin typeface="Calibri"/>
                <a:ea typeface="Calibri"/>
                <a:cs typeface="Calibri"/>
                <a:sym typeface="Calibri"/>
              </a:rPr>
              <a:t>Experiments</a:t>
            </a:r>
            <a:endParaRPr sz="3000">
              <a:solidFill>
                <a:schemeClr val="dk2"/>
              </a:solidFill>
              <a:latin typeface="Calibri"/>
              <a:ea typeface="Calibri"/>
              <a:cs typeface="Calibri"/>
              <a:sym typeface="Calibri"/>
            </a:endParaRPr>
          </a:p>
          <a:p>
            <a:pPr indent="-495300" lvl="0" marL="457200" rtl="0" algn="l">
              <a:spcBef>
                <a:spcPts val="0"/>
              </a:spcBef>
              <a:spcAft>
                <a:spcPts val="0"/>
              </a:spcAft>
              <a:buClr>
                <a:schemeClr val="dk1"/>
              </a:buClr>
              <a:buSzPts val="4200"/>
              <a:buFont typeface="Calibri"/>
              <a:buAutoNum type="arabicPeriod"/>
            </a:pPr>
            <a:r>
              <a:rPr b="1" lang="en" sz="4200">
                <a:solidFill>
                  <a:schemeClr val="dk1"/>
                </a:solidFill>
                <a:latin typeface="Calibri"/>
                <a:ea typeface="Calibri"/>
                <a:cs typeface="Calibri"/>
                <a:sym typeface="Calibri"/>
              </a:rPr>
              <a:t>Summary</a:t>
            </a:r>
            <a:r>
              <a:rPr b="1" lang="en" sz="4200">
                <a:solidFill>
                  <a:schemeClr val="dk1"/>
                </a:solidFill>
                <a:latin typeface="Calibri"/>
                <a:ea typeface="Calibri"/>
                <a:cs typeface="Calibri"/>
                <a:sym typeface="Calibri"/>
              </a:rPr>
              <a:t> &amp; Future Work</a:t>
            </a:r>
            <a:endParaRPr b="1" sz="42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5"/>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5"/>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5"/>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1" name="Google Shape;481;p45"/>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482" name="Google Shape;482;p45"/>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Summary</a:t>
            </a:r>
            <a:r>
              <a:rPr b="1" lang="en" sz="2000">
                <a:solidFill>
                  <a:schemeClr val="dk1"/>
                </a:solidFill>
                <a:latin typeface="Calibri"/>
                <a:ea typeface="Calibri"/>
                <a:cs typeface="Calibri"/>
                <a:sym typeface="Calibri"/>
              </a:rPr>
              <a:t> &amp; Future Work</a:t>
            </a:r>
            <a:r>
              <a:rPr b="1" lang="en" sz="2000">
                <a:solidFill>
                  <a:schemeClr val="dk1"/>
                </a:solidFill>
                <a:latin typeface="Calibri"/>
                <a:ea typeface="Calibri"/>
                <a:cs typeface="Calibri"/>
                <a:sym typeface="Calibri"/>
              </a:rPr>
              <a:t>: </a:t>
            </a:r>
            <a:r>
              <a:rPr b="1" lang="en" sz="2000">
                <a:solidFill>
                  <a:schemeClr val="accent3"/>
                </a:solidFill>
                <a:latin typeface="Calibri"/>
                <a:ea typeface="Calibri"/>
                <a:cs typeface="Calibri"/>
                <a:sym typeface="Calibri"/>
              </a:rPr>
              <a:t>Summary</a:t>
            </a:r>
            <a:endParaRPr b="1" sz="2000">
              <a:solidFill>
                <a:schemeClr val="accent3"/>
              </a:solidFill>
              <a:latin typeface="Calibri"/>
              <a:ea typeface="Calibri"/>
              <a:cs typeface="Calibri"/>
              <a:sym typeface="Calibri"/>
            </a:endParaRPr>
          </a:p>
        </p:txBody>
      </p:sp>
      <p:sp>
        <p:nvSpPr>
          <p:cNvPr id="483" name="Google Shape;483;p45"/>
          <p:cNvSpPr txBox="1"/>
          <p:nvPr/>
        </p:nvSpPr>
        <p:spPr>
          <a:xfrm>
            <a:off x="453525" y="1252125"/>
            <a:ext cx="8344200" cy="3815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2"/>
              </a:buClr>
              <a:buSzPts val="2300"/>
              <a:buFont typeface="Calibri"/>
              <a:buChar char="●"/>
            </a:pPr>
            <a:r>
              <a:rPr lang="en" sz="2300">
                <a:latin typeface="Calibri"/>
                <a:ea typeface="Calibri"/>
                <a:cs typeface="Calibri"/>
                <a:sym typeface="Calibri"/>
              </a:rPr>
              <a:t>Convert continuous problem statement </a:t>
            </a:r>
            <a:r>
              <a:rPr b="1" lang="en" sz="2300">
                <a:latin typeface="Calibri"/>
                <a:ea typeface="Calibri"/>
                <a:cs typeface="Calibri"/>
                <a:sym typeface="Calibri"/>
              </a:rPr>
              <a:t>Pr</a:t>
            </a:r>
            <a:r>
              <a:rPr lang="en" sz="2300">
                <a:latin typeface="Calibri"/>
                <a:ea typeface="Calibri"/>
                <a:cs typeface="Calibri"/>
                <a:sym typeface="Calibri"/>
              </a:rPr>
              <a:t>(⋂</a:t>
            </a:r>
            <a:r>
              <a:rPr baseline="-25000" lang="en" sz="2300">
                <a:latin typeface="Calibri"/>
                <a:ea typeface="Calibri"/>
                <a:cs typeface="Calibri"/>
                <a:sym typeface="Calibri"/>
              </a:rPr>
              <a:t>j=1,...,d</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(cj, n)</a:t>
            </a:r>
            <a:r>
              <a:rPr lang="en" sz="2300">
                <a:latin typeface="Calibri"/>
                <a:ea typeface="Calibri"/>
                <a:cs typeface="Calibri"/>
                <a:sym typeface="Calibri"/>
              </a:rPr>
              <a:t> </a:t>
            </a:r>
            <a:r>
              <a:rPr lang="en" sz="2300" u="sng">
                <a:latin typeface="Calibri"/>
                <a:ea typeface="Calibri"/>
                <a:cs typeface="Calibri"/>
                <a:sym typeface="Calibri"/>
              </a:rPr>
              <a:t>&lt;</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j</a:t>
            </a:r>
            <a:r>
              <a:rPr lang="en" sz="2300">
                <a:latin typeface="Calibri"/>
                <a:ea typeface="Calibri"/>
                <a:cs typeface="Calibri"/>
                <a:sym typeface="Calibri"/>
              </a:rPr>
              <a:t>}) into discrete problem statement </a:t>
            </a:r>
            <a:r>
              <a:rPr b="1" lang="en" sz="2300">
                <a:latin typeface="Calibri"/>
                <a:ea typeface="Calibri"/>
                <a:cs typeface="Calibri"/>
                <a:sym typeface="Calibri"/>
              </a:rPr>
              <a:t>Pr</a:t>
            </a:r>
            <a:r>
              <a:rPr lang="en" sz="2300">
                <a:latin typeface="Calibri"/>
                <a:ea typeface="Calibri"/>
                <a:cs typeface="Calibri"/>
                <a:sym typeface="Calibri"/>
              </a:rPr>
              <a:t>(</a:t>
            </a:r>
            <a:r>
              <a:rPr i="1" lang="en" sz="2300">
                <a:latin typeface="Calibri"/>
                <a:ea typeface="Calibri"/>
                <a:cs typeface="Calibri"/>
                <a:sym typeface="Calibri"/>
              </a:rPr>
              <a:t>D</a:t>
            </a:r>
            <a:r>
              <a:rPr baseline="-25000" lang="en" sz="2300">
                <a:latin typeface="Calibri"/>
                <a:ea typeface="Calibri"/>
                <a:cs typeface="Calibri"/>
                <a:sym typeface="Calibri"/>
              </a:rPr>
              <a:t>1:j</a:t>
            </a:r>
            <a:r>
              <a:rPr lang="en" sz="2300">
                <a:latin typeface="Calibri"/>
                <a:ea typeface="Calibri"/>
                <a:cs typeface="Calibri"/>
                <a:sym typeface="Calibri"/>
              </a:rPr>
              <a:t>).</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Bypass tracking each </a:t>
            </a:r>
            <a:r>
              <a:rPr i="1" lang="en" sz="2300">
                <a:latin typeface="Calibri"/>
                <a:ea typeface="Calibri"/>
                <a:cs typeface="Calibri"/>
                <a:sym typeface="Calibri"/>
              </a:rPr>
              <a:t>C</a:t>
            </a:r>
            <a:r>
              <a:rPr baseline="-25000" lang="en" sz="2300">
                <a:latin typeface="Calibri"/>
                <a:ea typeface="Calibri"/>
                <a:cs typeface="Calibri"/>
                <a:sym typeface="Calibri"/>
              </a:rPr>
              <a:t>j</a:t>
            </a:r>
            <a:r>
              <a:rPr lang="en" sz="2300">
                <a:latin typeface="Calibri"/>
                <a:ea typeface="Calibri"/>
                <a:cs typeface="Calibri"/>
                <a:sym typeface="Calibri"/>
              </a:rPr>
              <a:t> individually by only considering their sums when trying to fulfill the unsatisfied bin conditions (</a:t>
            </a:r>
            <a:r>
              <a:rPr i="1" lang="en" sz="2300">
                <a:latin typeface="Calibri"/>
                <a:ea typeface="Calibri"/>
                <a:cs typeface="Calibri"/>
                <a:sym typeface="Calibri"/>
              </a:rPr>
              <a:t>D</a:t>
            </a:r>
            <a:r>
              <a:rPr baseline="-25000" lang="en" sz="2300">
                <a:latin typeface="Calibri"/>
                <a:ea typeface="Calibri"/>
                <a:cs typeface="Calibri"/>
                <a:sym typeface="Calibri"/>
              </a:rPr>
              <a:t>j</a:t>
            </a:r>
            <a:r>
              <a:rPr lang="en" sz="2300">
                <a:latin typeface="Calibri"/>
                <a:ea typeface="Calibri"/>
                <a:cs typeface="Calibri"/>
                <a:sym typeface="Calibri"/>
              </a:rPr>
              <a:t>’s).</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Improved best known run-time of </a:t>
            </a:r>
            <a:r>
              <a:rPr i="1" lang="en" sz="2300">
                <a:latin typeface="Calibri"/>
                <a:ea typeface="Calibri"/>
                <a:cs typeface="Calibri"/>
                <a:sym typeface="Calibri"/>
              </a:rPr>
              <a:t>m</a:t>
            </a:r>
            <a:r>
              <a:rPr lang="en" sz="2300">
                <a:latin typeface="Calibri"/>
                <a:ea typeface="Calibri"/>
                <a:cs typeface="Calibri"/>
                <a:sym typeface="Calibri"/>
              </a:rPr>
              <a:t>-populations case from Glueck’s </a:t>
            </a:r>
            <a:r>
              <a:rPr i="1" lang="en" sz="2300">
                <a:latin typeface="Calibri"/>
                <a:ea typeface="Calibri"/>
                <a:cs typeface="Calibri"/>
                <a:sym typeface="Calibri"/>
              </a:rPr>
              <a:t>O</a:t>
            </a:r>
            <a:r>
              <a:rPr lang="en" sz="2300">
                <a:latin typeface="Calibri"/>
                <a:ea typeface="Calibri"/>
                <a:cs typeface="Calibri"/>
                <a:sym typeface="Calibri"/>
              </a:rPr>
              <a:t>(∏</a:t>
            </a:r>
            <a:r>
              <a:rPr baseline="-25000" lang="en" sz="2300">
                <a:latin typeface="Calibri"/>
                <a:ea typeface="Calibri"/>
                <a:cs typeface="Calibri"/>
                <a:sym typeface="Calibri"/>
              </a:rPr>
              <a:t>h=1,...,m</a:t>
            </a:r>
            <a:r>
              <a:rPr lang="en" sz="2300">
                <a:latin typeface="Calibri"/>
                <a:ea typeface="Calibri"/>
                <a:cs typeface="Calibri"/>
                <a:sym typeface="Calibri"/>
              </a:rPr>
              <a:t> </a:t>
            </a:r>
            <a:r>
              <a:rPr i="1" lang="en" sz="2300">
                <a:latin typeface="Calibri"/>
                <a:ea typeface="Calibri"/>
                <a:cs typeface="Calibri"/>
                <a:sym typeface="Calibri"/>
              </a:rPr>
              <a:t>n</a:t>
            </a:r>
            <a:r>
              <a:rPr baseline="-25000" lang="en" sz="2300">
                <a:latin typeface="Calibri"/>
                <a:ea typeface="Calibri"/>
                <a:cs typeface="Calibri"/>
                <a:sym typeface="Calibri"/>
              </a:rPr>
              <a:t>h</a:t>
            </a:r>
            <a:r>
              <a:rPr baseline="30000" lang="en" sz="2300">
                <a:latin typeface="Calibri"/>
                <a:ea typeface="Calibri"/>
                <a:cs typeface="Calibri"/>
                <a:sym typeface="Calibri"/>
              </a:rPr>
              <a:t>d </a:t>
            </a:r>
            <a:r>
              <a:rPr lang="en" sz="2300">
                <a:latin typeface="Calibri"/>
                <a:ea typeface="Calibri"/>
                <a:cs typeface="Calibri"/>
                <a:sym typeface="Calibri"/>
              </a:rPr>
              <a:t>) to </a:t>
            </a:r>
            <a:r>
              <a:rPr i="1" lang="en" sz="2300">
                <a:latin typeface="Calibri"/>
                <a:ea typeface="Calibri"/>
                <a:cs typeface="Calibri"/>
                <a:sym typeface="Calibri"/>
              </a:rPr>
              <a:t>O</a:t>
            </a:r>
            <a:r>
              <a:rPr lang="en" sz="2300">
                <a:latin typeface="Calibri"/>
                <a:ea typeface="Calibri"/>
                <a:cs typeface="Calibri"/>
                <a:sym typeface="Calibri"/>
              </a:rPr>
              <a:t>(</a:t>
            </a:r>
            <a:r>
              <a:rPr i="1" lang="en" sz="2300">
                <a:latin typeface="Calibri"/>
                <a:ea typeface="Calibri"/>
                <a:cs typeface="Calibri"/>
                <a:sym typeface="Calibri"/>
              </a:rPr>
              <a:t>d</a:t>
            </a:r>
            <a:r>
              <a:rPr lang="en" sz="2300">
                <a:latin typeface="Calibri"/>
                <a:ea typeface="Calibri"/>
                <a:cs typeface="Calibri"/>
                <a:sym typeface="Calibri"/>
              </a:rPr>
              <a:t>∏</a:t>
            </a:r>
            <a:r>
              <a:rPr baseline="-25000" lang="en" sz="2300">
                <a:latin typeface="Calibri"/>
                <a:ea typeface="Calibri"/>
                <a:cs typeface="Calibri"/>
                <a:sym typeface="Calibri"/>
              </a:rPr>
              <a:t>h=1,...,m</a:t>
            </a:r>
            <a:r>
              <a:rPr lang="en" sz="2300">
                <a:latin typeface="Calibri"/>
                <a:ea typeface="Calibri"/>
                <a:cs typeface="Calibri"/>
                <a:sym typeface="Calibri"/>
              </a:rPr>
              <a:t> </a:t>
            </a:r>
            <a:r>
              <a:rPr i="1" lang="en" sz="2300">
                <a:latin typeface="Calibri"/>
                <a:ea typeface="Calibri"/>
                <a:cs typeface="Calibri"/>
                <a:sym typeface="Calibri"/>
              </a:rPr>
              <a:t>n</a:t>
            </a:r>
            <a:r>
              <a:rPr baseline="-25000" lang="en" sz="2300">
                <a:latin typeface="Calibri"/>
                <a:ea typeface="Calibri"/>
                <a:cs typeface="Calibri"/>
                <a:sym typeface="Calibri"/>
              </a:rPr>
              <a:t>h</a:t>
            </a:r>
            <a:r>
              <a:rPr baseline="30000" lang="en" sz="2300">
                <a:latin typeface="Calibri"/>
                <a:ea typeface="Calibri"/>
                <a:cs typeface="Calibri"/>
                <a:sym typeface="Calibri"/>
              </a:rPr>
              <a:t>2</a:t>
            </a:r>
            <a:r>
              <a:rPr lang="en" sz="2300">
                <a:latin typeface="Calibri"/>
                <a:ea typeface="Calibri"/>
                <a:cs typeface="Calibri"/>
                <a:sym typeface="Calibri"/>
              </a:rPr>
              <a:t>).</a:t>
            </a:r>
            <a:endParaRPr sz="2300">
              <a:latin typeface="Calibri"/>
              <a:ea typeface="Calibri"/>
              <a:cs typeface="Calibri"/>
              <a:sym typeface="Calibri"/>
            </a:endParaRPr>
          </a:p>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484" name="Google Shape;484;p45"/>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Summary</a:t>
            </a:r>
            <a:r>
              <a:rPr b="1" lang="en" sz="4200">
                <a:latin typeface="Calibri"/>
                <a:ea typeface="Calibri"/>
                <a:cs typeface="Calibri"/>
                <a:sym typeface="Calibri"/>
              </a:rPr>
              <a:t>:</a:t>
            </a:r>
            <a:endParaRPr b="1" sz="42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6"/>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6"/>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6"/>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46"/>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494" name="Google Shape;494;p46"/>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Summary</a:t>
            </a:r>
            <a:r>
              <a:rPr b="1" lang="en" sz="2000">
                <a:solidFill>
                  <a:schemeClr val="dk1"/>
                </a:solidFill>
                <a:latin typeface="Calibri"/>
                <a:ea typeface="Calibri"/>
                <a:cs typeface="Calibri"/>
                <a:sym typeface="Calibri"/>
              </a:rPr>
              <a:t> &amp; Future Work: </a:t>
            </a:r>
            <a:r>
              <a:rPr b="1" lang="en" sz="2000">
                <a:solidFill>
                  <a:schemeClr val="accent3"/>
                </a:solidFill>
                <a:latin typeface="Calibri"/>
                <a:ea typeface="Calibri"/>
                <a:cs typeface="Calibri"/>
                <a:sym typeface="Calibri"/>
              </a:rPr>
              <a:t>Future Work</a:t>
            </a:r>
            <a:endParaRPr b="1" sz="2000">
              <a:solidFill>
                <a:schemeClr val="accent3"/>
              </a:solidFill>
              <a:latin typeface="Calibri"/>
              <a:ea typeface="Calibri"/>
              <a:cs typeface="Calibri"/>
              <a:sym typeface="Calibri"/>
            </a:endParaRPr>
          </a:p>
        </p:txBody>
      </p:sp>
      <p:sp>
        <p:nvSpPr>
          <p:cNvPr id="495" name="Google Shape;495;p46"/>
          <p:cNvSpPr txBox="1"/>
          <p:nvPr/>
        </p:nvSpPr>
        <p:spPr>
          <a:xfrm>
            <a:off x="453525" y="1252125"/>
            <a:ext cx="8344200" cy="3815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Apply the same insight to improve existing algorithms.</a:t>
            </a:r>
            <a:br>
              <a:rPr lang="en" sz="2300">
                <a:latin typeface="Calibri"/>
                <a:ea typeface="Calibri"/>
                <a:cs typeface="Calibri"/>
                <a:sym typeface="Calibri"/>
              </a:rPr>
            </a:br>
            <a:r>
              <a:rPr lang="en" sz="2300">
                <a:latin typeface="Calibri"/>
                <a:ea typeface="Calibri"/>
                <a:cs typeface="Calibri"/>
                <a:sym typeface="Calibri"/>
              </a:rPr>
              <a:t>Can be used to speed up Boncelet Jr.’s algorithm.</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Compute the probability of order statistics being bounded from above </a:t>
            </a:r>
            <a:r>
              <a:rPr i="1" lang="en" sz="2300">
                <a:latin typeface="Calibri"/>
                <a:ea typeface="Calibri"/>
                <a:cs typeface="Calibri"/>
                <a:sym typeface="Calibri"/>
              </a:rPr>
              <a:t>and</a:t>
            </a:r>
            <a:r>
              <a:rPr lang="en" sz="2300">
                <a:latin typeface="Calibri"/>
                <a:ea typeface="Calibri"/>
                <a:cs typeface="Calibri"/>
                <a:sym typeface="Calibri"/>
              </a:rPr>
              <a:t> below, i.e. </a:t>
            </a:r>
            <a:r>
              <a:rPr b="1" lang="en" sz="2300">
                <a:latin typeface="Calibri"/>
                <a:ea typeface="Calibri"/>
                <a:cs typeface="Calibri"/>
                <a:sym typeface="Calibri"/>
              </a:rPr>
              <a:t>Pr</a:t>
            </a:r>
            <a:r>
              <a:rPr lang="en" sz="2300">
                <a:latin typeface="Calibri"/>
                <a:ea typeface="Calibri"/>
                <a:cs typeface="Calibri"/>
                <a:sym typeface="Calibri"/>
              </a:rPr>
              <a:t>(⋂</a:t>
            </a:r>
            <a:r>
              <a:rPr baseline="-25000" lang="en" sz="2300">
                <a:latin typeface="Calibri"/>
                <a:ea typeface="Calibri"/>
                <a:cs typeface="Calibri"/>
                <a:sym typeface="Calibri"/>
              </a:rPr>
              <a:t>j=1,...,d</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j</a:t>
            </a:r>
            <a:r>
              <a:rPr lang="en" sz="2300">
                <a:latin typeface="Calibri"/>
                <a:ea typeface="Calibri"/>
                <a:cs typeface="Calibri"/>
                <a:sym typeface="Calibri"/>
              </a:rPr>
              <a:t> </a:t>
            </a:r>
            <a:r>
              <a:rPr lang="en" sz="2300" u="sng">
                <a:latin typeface="Calibri"/>
                <a:ea typeface="Calibri"/>
                <a:cs typeface="Calibri"/>
                <a:sym typeface="Calibri"/>
              </a:rPr>
              <a:t>&lt;</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(cj, n)</a:t>
            </a:r>
            <a:r>
              <a:rPr lang="en" sz="2300">
                <a:latin typeface="Calibri"/>
                <a:ea typeface="Calibri"/>
                <a:cs typeface="Calibri"/>
                <a:sym typeface="Calibri"/>
              </a:rPr>
              <a:t> </a:t>
            </a:r>
            <a:r>
              <a:rPr lang="en" sz="2300" u="sng">
                <a:latin typeface="Calibri"/>
                <a:ea typeface="Calibri"/>
                <a:cs typeface="Calibri"/>
                <a:sym typeface="Calibri"/>
              </a:rPr>
              <a:t>&lt;</a:t>
            </a:r>
            <a:r>
              <a:rPr lang="en" sz="2300">
                <a:latin typeface="Calibri"/>
                <a:ea typeface="Calibri"/>
                <a:cs typeface="Calibri"/>
                <a:sym typeface="Calibri"/>
              </a:rPr>
              <a:t> </a:t>
            </a:r>
            <a:r>
              <a:rPr i="1" lang="en" sz="2300">
                <a:latin typeface="Calibri"/>
                <a:ea typeface="Calibri"/>
                <a:cs typeface="Calibri"/>
                <a:sym typeface="Calibri"/>
              </a:rPr>
              <a:t>y</a:t>
            </a:r>
            <a:r>
              <a:rPr baseline="-25000" lang="en" sz="2300">
                <a:latin typeface="Calibri"/>
                <a:ea typeface="Calibri"/>
                <a:cs typeface="Calibri"/>
                <a:sym typeface="Calibri"/>
              </a:rPr>
              <a:t>j</a:t>
            </a:r>
            <a:r>
              <a:rPr lang="en" sz="2300">
                <a:latin typeface="Calibri"/>
                <a:ea typeface="Calibri"/>
                <a:cs typeface="Calibri"/>
                <a:sym typeface="Calibri"/>
              </a:rPr>
              <a:t>}).</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Is it possible to do even better? Perhaps polynomial in </a:t>
            </a:r>
            <a:r>
              <a:rPr i="1" lang="en" sz="2300">
                <a:latin typeface="Calibri"/>
                <a:ea typeface="Calibri"/>
                <a:cs typeface="Calibri"/>
                <a:sym typeface="Calibri"/>
              </a:rPr>
              <a:t>m</a:t>
            </a:r>
            <a:r>
              <a:rPr lang="en" sz="2300">
                <a:latin typeface="Calibri"/>
                <a:ea typeface="Calibri"/>
                <a:cs typeface="Calibri"/>
                <a:sym typeface="Calibri"/>
              </a:rPr>
              <a:t> as well? Or can we prove that this is impossible?</a:t>
            </a:r>
            <a:endParaRPr sz="2300">
              <a:latin typeface="Calibri"/>
              <a:ea typeface="Calibri"/>
              <a:cs typeface="Calibri"/>
              <a:sym typeface="Calibri"/>
            </a:endParaRPr>
          </a:p>
        </p:txBody>
      </p:sp>
      <p:sp>
        <p:nvSpPr>
          <p:cNvPr id="496" name="Google Shape;496;p46"/>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Future Work</a:t>
            </a:r>
            <a:r>
              <a:rPr b="1" lang="en" sz="4200">
                <a:latin typeface="Calibri"/>
                <a:ea typeface="Calibri"/>
                <a:cs typeface="Calibri"/>
                <a:sym typeface="Calibri"/>
              </a:rPr>
              <a:t>:</a:t>
            </a:r>
            <a:endParaRPr b="1" sz="42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7"/>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7"/>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5" name="Google Shape;505;p47"/>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506" name="Google Shape;506;p47"/>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2000">
              <a:solidFill>
                <a:schemeClr val="accent3"/>
              </a:solidFill>
              <a:latin typeface="Calibri"/>
              <a:ea typeface="Calibri"/>
              <a:cs typeface="Calibri"/>
              <a:sym typeface="Calibri"/>
            </a:endParaRPr>
          </a:p>
        </p:txBody>
      </p:sp>
      <p:sp>
        <p:nvSpPr>
          <p:cNvPr id="507" name="Google Shape;507;p47"/>
          <p:cNvSpPr txBox="1"/>
          <p:nvPr/>
        </p:nvSpPr>
        <p:spPr>
          <a:xfrm>
            <a:off x="478950" y="1252125"/>
            <a:ext cx="8344200" cy="381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300">
              <a:latin typeface="Calibri"/>
              <a:ea typeface="Calibri"/>
              <a:cs typeface="Calibri"/>
              <a:sym typeface="Calibri"/>
            </a:endParaRPr>
          </a:p>
        </p:txBody>
      </p:sp>
      <p:sp>
        <p:nvSpPr>
          <p:cNvPr id="508" name="Google Shape;508;p47"/>
          <p:cNvSpPr txBox="1"/>
          <p:nvPr/>
        </p:nvSpPr>
        <p:spPr>
          <a:xfrm>
            <a:off x="740650" y="1302450"/>
            <a:ext cx="7291800" cy="17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0">
                <a:solidFill>
                  <a:schemeClr val="dk1"/>
                </a:solidFill>
                <a:latin typeface="Calibri"/>
                <a:ea typeface="Calibri"/>
                <a:cs typeface="Calibri"/>
                <a:sym typeface="Calibri"/>
              </a:rPr>
              <a:t>Thanks!</a:t>
            </a:r>
            <a:endParaRPr b="1" sz="100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2" name="Shape 512"/>
        <p:cNvGrpSpPr/>
        <p:nvPr/>
      </p:nvGrpSpPr>
      <p:grpSpPr>
        <a:xfrm>
          <a:off x="0" y="0"/>
          <a:ext cx="0" cy="0"/>
          <a:chOff x="0" y="0"/>
          <a:chExt cx="0" cy="0"/>
        </a:xfrm>
      </p:grpSpPr>
      <p:sp>
        <p:nvSpPr>
          <p:cNvPr id="513" name="Google Shape;513;p48"/>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8"/>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8"/>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8"/>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7" name="Google Shape;517;p48"/>
          <p:cNvPicPr preferRelativeResize="0"/>
          <p:nvPr/>
        </p:nvPicPr>
        <p:blipFill>
          <a:blip r:embed="rId4">
            <a:alphaModFix/>
          </a:blip>
          <a:stretch>
            <a:fillRect/>
          </a:stretch>
        </p:blipFill>
        <p:spPr>
          <a:xfrm>
            <a:off x="346500" y="4705325"/>
            <a:ext cx="978200" cy="438175"/>
          </a:xfrm>
          <a:prstGeom prst="rect">
            <a:avLst/>
          </a:prstGeom>
          <a:noFill/>
          <a:ln>
            <a:noFill/>
          </a:ln>
        </p:spPr>
      </p:pic>
      <p:sp>
        <p:nvSpPr>
          <p:cNvPr id="518" name="Google Shape;518;p48"/>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Conclusion &amp; Future Work: </a:t>
            </a:r>
            <a:r>
              <a:rPr b="1" lang="en" sz="2000">
                <a:solidFill>
                  <a:schemeClr val="accent3"/>
                </a:solidFill>
                <a:latin typeface="Calibri"/>
                <a:ea typeface="Calibri"/>
                <a:cs typeface="Calibri"/>
                <a:sym typeface="Calibri"/>
              </a:rPr>
              <a:t>Future Work</a:t>
            </a:r>
            <a:endParaRPr b="1" sz="2000">
              <a:solidFill>
                <a:schemeClr val="accent3"/>
              </a:solidFill>
              <a:latin typeface="Calibri"/>
              <a:ea typeface="Calibri"/>
              <a:cs typeface="Calibri"/>
              <a:sym typeface="Calibri"/>
            </a:endParaRPr>
          </a:p>
        </p:txBody>
      </p:sp>
      <p:sp>
        <p:nvSpPr>
          <p:cNvPr id="519" name="Google Shape;519;p48"/>
          <p:cNvSpPr txBox="1"/>
          <p:nvPr/>
        </p:nvSpPr>
        <p:spPr>
          <a:xfrm>
            <a:off x="453525" y="1252125"/>
            <a:ext cx="8430000" cy="3815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Is it possible to do even better? Perhaps polynomial in </a:t>
            </a:r>
            <a:r>
              <a:rPr i="1" lang="en" sz="2300">
                <a:latin typeface="Calibri"/>
                <a:ea typeface="Calibri"/>
                <a:cs typeface="Calibri"/>
                <a:sym typeface="Calibri"/>
              </a:rPr>
              <a:t>m</a:t>
            </a:r>
            <a:r>
              <a:rPr lang="en" sz="2300">
                <a:latin typeface="Calibri"/>
                <a:ea typeface="Calibri"/>
                <a:cs typeface="Calibri"/>
                <a:sym typeface="Calibri"/>
              </a:rPr>
              <a:t> as well? Or can we prove that this is impossible?</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How does the numerical stability of our method compare with existing methods?</a:t>
            </a:r>
            <a:r>
              <a:rPr lang="en" sz="2300">
                <a:latin typeface="Calibri"/>
                <a:ea typeface="Calibri"/>
                <a:cs typeface="Calibri"/>
                <a:sym typeface="Calibri"/>
              </a:rPr>
              <a:t> (ADD Dickhaus CITATION!)</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Can we characterize the error of our algorithm’s output assuming noisy versions of the input distributions?</a:t>
            </a:r>
            <a:endParaRPr sz="2300">
              <a:latin typeface="Calibri"/>
              <a:ea typeface="Calibri"/>
              <a:cs typeface="Calibri"/>
              <a:sym typeface="Calibri"/>
            </a:endParaRPr>
          </a:p>
        </p:txBody>
      </p:sp>
      <p:sp>
        <p:nvSpPr>
          <p:cNvPr id="520" name="Google Shape;520;p48"/>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Possible New Directions</a:t>
            </a:r>
            <a:r>
              <a:rPr b="1" lang="en" sz="4200">
                <a:latin typeface="Calibri"/>
                <a:ea typeface="Calibri"/>
                <a:cs typeface="Calibri"/>
                <a:sym typeface="Calibri"/>
              </a:rPr>
              <a:t>:</a:t>
            </a:r>
            <a:endParaRPr b="1" sz="42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9"/>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9" name="Google Shape;529;p49"/>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530" name="Google Shape;530;p49"/>
          <p:cNvSpPr txBox="1"/>
          <p:nvPr/>
        </p:nvSpPr>
        <p:spPr>
          <a:xfrm>
            <a:off x="346490" y="-91800"/>
            <a:ext cx="15480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Background</a:t>
            </a:r>
            <a:endParaRPr b="1" sz="2000">
              <a:solidFill>
                <a:schemeClr val="dk1"/>
              </a:solidFill>
              <a:latin typeface="Calibri"/>
              <a:ea typeface="Calibri"/>
              <a:cs typeface="Calibri"/>
              <a:sym typeface="Calibri"/>
            </a:endParaRPr>
          </a:p>
        </p:txBody>
      </p:sp>
      <p:sp>
        <p:nvSpPr>
          <p:cNvPr id="531" name="Google Shape;531;p49"/>
          <p:cNvSpPr txBox="1"/>
          <p:nvPr/>
        </p:nvSpPr>
        <p:spPr>
          <a:xfrm>
            <a:off x="453525" y="1252125"/>
            <a:ext cx="8344200" cy="34533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SzPts val="900"/>
              <a:buFont typeface="Calibri"/>
              <a:buAutoNum type="arabicPeriod"/>
            </a:pPr>
            <a:r>
              <a:rPr lang="en" sz="900">
                <a:latin typeface="Calibri"/>
                <a:ea typeface="Calibri"/>
                <a:cs typeface="Calibri"/>
                <a:sym typeface="Calibri"/>
              </a:rPr>
              <a:t>R. B. Bapat and M. I. Beg, </a:t>
            </a:r>
            <a:r>
              <a:rPr i="1" lang="en" sz="900">
                <a:latin typeface="Calibri"/>
                <a:ea typeface="Calibri"/>
                <a:cs typeface="Calibri"/>
                <a:sym typeface="Calibri"/>
              </a:rPr>
              <a:t>Order statistics for nonidentically distributed variables and permanents</a:t>
            </a:r>
            <a:r>
              <a:rPr lang="en" sz="900">
                <a:latin typeface="Calibri"/>
                <a:ea typeface="Calibri"/>
                <a:cs typeface="Calibri"/>
                <a:sym typeface="Calibri"/>
              </a:rPr>
              <a:t>, The Indian Journal of Statistics, Series A, 1989, pp.~79--93.</a:t>
            </a:r>
            <a:endParaRPr sz="900">
              <a:latin typeface="Calibri"/>
              <a:ea typeface="Calibri"/>
              <a:cs typeface="Calibri"/>
              <a:sym typeface="Calibri"/>
            </a:endParaRPr>
          </a:p>
          <a:p>
            <a:pPr indent="-285750" lvl="0" marL="457200" rtl="0" algn="l">
              <a:lnSpc>
                <a:spcPct val="115000"/>
              </a:lnSpc>
              <a:spcBef>
                <a:spcPts val="0"/>
              </a:spcBef>
              <a:spcAft>
                <a:spcPts val="0"/>
              </a:spcAft>
              <a:buSzPts val="900"/>
              <a:buFont typeface="Calibri"/>
              <a:buAutoNum type="arabicPeriod"/>
            </a:pPr>
            <a:r>
              <a:rPr lang="en" sz="900">
                <a:latin typeface="Calibri"/>
                <a:ea typeface="Calibri"/>
                <a:cs typeface="Calibri"/>
                <a:sym typeface="Calibri"/>
              </a:rPr>
              <a:t>D. H. Glueck, A. Karimpour-Fard, J. Mandel, L. Hunter, and K. E. Muller, </a:t>
            </a:r>
            <a:r>
              <a:rPr i="1" lang="en" sz="900">
                <a:latin typeface="Calibri"/>
                <a:ea typeface="Calibri"/>
                <a:cs typeface="Calibri"/>
                <a:sym typeface="Calibri"/>
              </a:rPr>
              <a:t>Fast computation by block permanents of cumulative distribution functions of order statistics from several populations</a:t>
            </a:r>
            <a:r>
              <a:rPr lang="en" sz="900">
                <a:latin typeface="Calibri"/>
                <a:ea typeface="Calibri"/>
                <a:cs typeface="Calibri"/>
                <a:sym typeface="Calibri"/>
              </a:rPr>
              <a:t>, Communications in Statistics: theory and methods, 37 (2008), pp.~2815--2824.</a:t>
            </a:r>
            <a:endParaRPr sz="900">
              <a:latin typeface="Calibri"/>
              <a:ea typeface="Calibri"/>
              <a:cs typeface="Calibri"/>
              <a:sym typeface="Calibri"/>
            </a:endParaRPr>
          </a:p>
          <a:p>
            <a:pPr indent="-285750" lvl="0" marL="457200" rtl="0" algn="l">
              <a:lnSpc>
                <a:spcPct val="115000"/>
              </a:lnSpc>
              <a:spcBef>
                <a:spcPts val="0"/>
              </a:spcBef>
              <a:spcAft>
                <a:spcPts val="0"/>
              </a:spcAft>
              <a:buSzPts val="900"/>
              <a:buFont typeface="Calibri"/>
              <a:buAutoNum type="arabicPeriod"/>
            </a:pPr>
            <a:r>
              <a:rPr lang="en" sz="900">
                <a:latin typeface="Calibri"/>
                <a:ea typeface="Calibri"/>
                <a:cs typeface="Calibri"/>
                <a:sym typeface="Calibri"/>
              </a:rPr>
              <a:t>C. G. Boncelet Jr., </a:t>
            </a:r>
            <a:r>
              <a:rPr i="1" lang="en" sz="900">
                <a:latin typeface="Calibri"/>
                <a:ea typeface="Calibri"/>
                <a:cs typeface="Calibri"/>
                <a:sym typeface="Calibri"/>
              </a:rPr>
              <a:t>Algorithms to computer order statistic distributions</a:t>
            </a:r>
            <a:r>
              <a:rPr lang="en" sz="900">
                <a:latin typeface="Calibri"/>
                <a:ea typeface="Calibri"/>
                <a:cs typeface="Calibri"/>
                <a:sym typeface="Calibri"/>
              </a:rPr>
              <a:t>, SIAM Journal on Scientific and Statistical Computing, 8 (1987), pp.~868--876.</a:t>
            </a:r>
            <a:endParaRPr sz="900">
              <a:latin typeface="Calibri"/>
              <a:ea typeface="Calibri"/>
              <a:cs typeface="Calibri"/>
              <a:sym typeface="Calibri"/>
            </a:endParaRPr>
          </a:p>
          <a:p>
            <a:pPr indent="-285750" lvl="0" marL="457200" rtl="0" algn="l">
              <a:lnSpc>
                <a:spcPct val="115000"/>
              </a:lnSpc>
              <a:spcBef>
                <a:spcPts val="0"/>
              </a:spcBef>
              <a:spcAft>
                <a:spcPts val="0"/>
              </a:spcAft>
              <a:buSzPts val="900"/>
              <a:buFont typeface="Calibri"/>
              <a:buAutoNum type="arabicPeriod"/>
            </a:pPr>
            <a:r>
              <a:rPr lang="en" sz="900">
                <a:latin typeface="Calibri"/>
                <a:ea typeface="Calibri"/>
                <a:cs typeface="Calibri"/>
                <a:sym typeface="Calibri"/>
              </a:rPr>
              <a:t>G. Shorack and J. Wellner, </a:t>
            </a:r>
            <a:r>
              <a:rPr i="1" lang="en" sz="900">
                <a:latin typeface="Calibri"/>
                <a:ea typeface="Calibri"/>
                <a:cs typeface="Calibri"/>
                <a:sym typeface="Calibri"/>
              </a:rPr>
              <a:t>Empirical Processes with Applications to Statistics</a:t>
            </a:r>
            <a:r>
              <a:rPr lang="en" sz="900">
                <a:latin typeface="Calibri"/>
                <a:ea typeface="Calibri"/>
                <a:cs typeface="Calibri"/>
                <a:sym typeface="Calibri"/>
              </a:rPr>
              <a:t>, Society for Industrial and Applied Mathematics (1996)</a:t>
            </a:r>
            <a:endParaRPr sz="900">
              <a:latin typeface="Calibri"/>
              <a:ea typeface="Calibri"/>
              <a:cs typeface="Calibri"/>
              <a:sym typeface="Calibri"/>
            </a:endParaRPr>
          </a:p>
          <a:p>
            <a:pPr indent="-285750" lvl="0" marL="457200" rtl="0" algn="l">
              <a:lnSpc>
                <a:spcPct val="115000"/>
              </a:lnSpc>
              <a:spcBef>
                <a:spcPts val="0"/>
              </a:spcBef>
              <a:spcAft>
                <a:spcPts val="0"/>
              </a:spcAft>
              <a:buSzPts val="900"/>
              <a:buFont typeface="Calibri"/>
              <a:buAutoNum type="arabicPeriod"/>
            </a:pPr>
            <a:r>
              <a:rPr lang="en" sz="900">
                <a:latin typeface="Calibri"/>
                <a:ea typeface="Calibri"/>
                <a:cs typeface="Calibri"/>
                <a:sym typeface="Calibri"/>
              </a:rPr>
              <a:t>J. von Schroeder and T. Dickhaus, </a:t>
            </a:r>
            <a:r>
              <a:rPr i="1" lang="en" sz="900">
                <a:latin typeface="Calibri"/>
                <a:ea typeface="Calibri"/>
                <a:cs typeface="Calibri"/>
                <a:sym typeface="Calibri"/>
              </a:rPr>
              <a:t>Efficient calculation of the joint distribution of order statistics</a:t>
            </a:r>
            <a:r>
              <a:rPr lang="en" sz="900">
                <a:latin typeface="Calibri"/>
                <a:ea typeface="Calibri"/>
                <a:cs typeface="Calibri"/>
                <a:sym typeface="Calibri"/>
              </a:rPr>
              <a:t>, Computational Statistics and Data Analysis, 144 (2020).</a:t>
            </a:r>
            <a:endParaRPr sz="900">
              <a:latin typeface="Calibri"/>
              <a:ea typeface="Calibri"/>
              <a:cs typeface="Calibri"/>
              <a:sym typeface="Calibri"/>
            </a:endParaRPr>
          </a:p>
          <a:p>
            <a:pPr indent="0" lvl="0" marL="0" rtl="0" algn="l">
              <a:lnSpc>
                <a:spcPct val="115000"/>
              </a:lnSpc>
              <a:spcBef>
                <a:spcPts val="0"/>
              </a:spcBef>
              <a:spcAft>
                <a:spcPts val="0"/>
              </a:spcAft>
              <a:buNone/>
            </a:pPr>
            <a:r>
              <a:t/>
            </a:r>
            <a:endParaRPr sz="900">
              <a:latin typeface="Calibri"/>
              <a:ea typeface="Calibri"/>
              <a:cs typeface="Calibri"/>
              <a:sym typeface="Calibri"/>
            </a:endParaRPr>
          </a:p>
        </p:txBody>
      </p:sp>
      <p:sp>
        <p:nvSpPr>
          <p:cNvPr id="532" name="Google Shape;532;p49"/>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References</a:t>
            </a:r>
            <a:endParaRPr b="1" sz="4200">
              <a:latin typeface="Calibri"/>
              <a:ea typeface="Calibri"/>
              <a:cs typeface="Calibri"/>
              <a:sym typeface="Calibri"/>
            </a:endParaRPr>
          </a:p>
        </p:txBody>
      </p:sp>
      <p:sp>
        <p:nvSpPr>
          <p:cNvPr id="533" name="Google Shape;533;p49"/>
          <p:cNvSpPr txBox="1"/>
          <p:nvPr/>
        </p:nvSpPr>
        <p:spPr>
          <a:xfrm>
            <a:off x="346516" y="-91800"/>
            <a:ext cx="4042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Background &amp; Problem Statement</a:t>
            </a:r>
            <a:endParaRPr b="1"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6"/>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22" name="Google Shape;122;p16"/>
          <p:cNvSpPr txBox="1"/>
          <p:nvPr/>
        </p:nvSpPr>
        <p:spPr>
          <a:xfrm>
            <a:off x="346516" y="-91800"/>
            <a:ext cx="4042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Introduction</a:t>
            </a:r>
            <a:endParaRPr b="1" sz="2000">
              <a:solidFill>
                <a:schemeClr val="accent3"/>
              </a:solidFill>
              <a:latin typeface="Calibri"/>
              <a:ea typeface="Calibri"/>
              <a:cs typeface="Calibri"/>
              <a:sym typeface="Calibri"/>
            </a:endParaRPr>
          </a:p>
        </p:txBody>
      </p:sp>
      <p:sp>
        <p:nvSpPr>
          <p:cNvPr id="123" name="Google Shape;123;p16"/>
          <p:cNvSpPr txBox="1"/>
          <p:nvPr/>
        </p:nvSpPr>
        <p:spPr>
          <a:xfrm>
            <a:off x="453525" y="1252125"/>
            <a:ext cx="8344200" cy="3453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The </a:t>
            </a:r>
            <a:r>
              <a:rPr i="1" lang="en" sz="2000">
                <a:latin typeface="Calibri"/>
                <a:ea typeface="Calibri"/>
                <a:cs typeface="Calibri"/>
                <a:sym typeface="Calibri"/>
              </a:rPr>
              <a:t>k</a:t>
            </a:r>
            <a:r>
              <a:rPr lang="en" sz="2000">
                <a:latin typeface="Calibri"/>
                <a:ea typeface="Calibri"/>
                <a:cs typeface="Calibri"/>
                <a:sym typeface="Calibri"/>
              </a:rPr>
              <a:t>th</a:t>
            </a:r>
            <a:r>
              <a:rPr i="1" lang="en" sz="2000">
                <a:latin typeface="Calibri"/>
                <a:ea typeface="Calibri"/>
                <a:cs typeface="Calibri"/>
                <a:sym typeface="Calibri"/>
              </a:rPr>
              <a:t> order statistic</a:t>
            </a:r>
            <a:r>
              <a:rPr lang="en" sz="2000">
                <a:latin typeface="Calibri"/>
                <a:ea typeface="Calibri"/>
                <a:cs typeface="Calibri"/>
                <a:sym typeface="Calibri"/>
              </a:rPr>
              <a:t> of a sample set is equal to the k</a:t>
            </a:r>
            <a:r>
              <a:rPr i="1" lang="en" sz="2000">
                <a:latin typeface="Calibri"/>
                <a:ea typeface="Calibri"/>
                <a:cs typeface="Calibri"/>
                <a:sym typeface="Calibri"/>
              </a:rPr>
              <a:t>th</a:t>
            </a:r>
            <a:r>
              <a:rPr lang="en" sz="2000">
                <a:latin typeface="Calibri"/>
                <a:ea typeface="Calibri"/>
                <a:cs typeface="Calibri"/>
                <a:sym typeface="Calibri"/>
              </a:rPr>
              <a:t> smallest value. </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For example, in a sample set of size </a:t>
            </a:r>
            <a:r>
              <a:rPr i="1" lang="en" sz="2000">
                <a:latin typeface="Calibri"/>
                <a:ea typeface="Calibri"/>
                <a:cs typeface="Calibri"/>
                <a:sym typeface="Calibri"/>
              </a:rPr>
              <a:t>n</a:t>
            </a:r>
            <a:r>
              <a:rPr lang="en" sz="2000">
                <a:latin typeface="Calibri"/>
                <a:ea typeface="Calibri"/>
                <a:cs typeface="Calibri"/>
                <a:sym typeface="Calibri"/>
              </a:rPr>
              <a:t>, the 1st and </a:t>
            </a:r>
            <a:r>
              <a:rPr i="1" lang="en" sz="2000">
                <a:latin typeface="Calibri"/>
                <a:ea typeface="Calibri"/>
                <a:cs typeface="Calibri"/>
                <a:sym typeface="Calibri"/>
              </a:rPr>
              <a:t>n</a:t>
            </a:r>
            <a:r>
              <a:rPr lang="en" sz="2000">
                <a:latin typeface="Calibri"/>
                <a:ea typeface="Calibri"/>
                <a:cs typeface="Calibri"/>
                <a:sym typeface="Calibri"/>
              </a:rPr>
              <a:t>th order statistics correspond to the minimum and maximum values.</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Closely related to percentiles; take for example the median or 25th and 75th percentiles.</a:t>
            </a:r>
            <a:endParaRPr sz="2000">
              <a:latin typeface="Calibri"/>
              <a:ea typeface="Calibri"/>
              <a:cs typeface="Calibri"/>
              <a:sym typeface="Calibri"/>
            </a:endParaRPr>
          </a:p>
        </p:txBody>
      </p:sp>
      <p:sp>
        <p:nvSpPr>
          <p:cNvPr id="124" name="Google Shape;124;p16"/>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Order Statistics: Definition</a:t>
            </a:r>
            <a:endParaRPr b="1" sz="4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7"/>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34" name="Google Shape;134;p17"/>
          <p:cNvSpPr txBox="1"/>
          <p:nvPr/>
        </p:nvSpPr>
        <p:spPr>
          <a:xfrm>
            <a:off x="346516" y="-91800"/>
            <a:ext cx="4042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Introduction:</a:t>
            </a:r>
            <a:r>
              <a:rPr b="1" lang="en" sz="2000">
                <a:solidFill>
                  <a:schemeClr val="dk1"/>
                </a:solidFill>
                <a:latin typeface="Calibri"/>
                <a:ea typeface="Calibri"/>
                <a:cs typeface="Calibri"/>
                <a:sym typeface="Calibri"/>
              </a:rPr>
              <a:t> </a:t>
            </a:r>
            <a:r>
              <a:rPr b="1" lang="en" sz="2000">
                <a:solidFill>
                  <a:schemeClr val="accent3"/>
                </a:solidFill>
                <a:latin typeface="Calibri"/>
                <a:ea typeface="Calibri"/>
                <a:cs typeface="Calibri"/>
                <a:sym typeface="Calibri"/>
              </a:rPr>
              <a:t>Motivation</a:t>
            </a:r>
            <a:endParaRPr b="1" sz="2000">
              <a:solidFill>
                <a:schemeClr val="accent3"/>
              </a:solidFill>
              <a:latin typeface="Calibri"/>
              <a:ea typeface="Calibri"/>
              <a:cs typeface="Calibri"/>
              <a:sym typeface="Calibri"/>
            </a:endParaRPr>
          </a:p>
        </p:txBody>
      </p:sp>
      <p:sp>
        <p:nvSpPr>
          <p:cNvPr id="135" name="Google Shape;135;p17"/>
          <p:cNvSpPr txBox="1"/>
          <p:nvPr/>
        </p:nvSpPr>
        <p:spPr>
          <a:xfrm>
            <a:off x="453525" y="1252125"/>
            <a:ext cx="8344200" cy="3453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Arising naturally in many processes involving ranks, order statistics and their distributions have applications in many disciplines including:</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outlier detection,</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multiple comparisons testing,</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empirical process theory,</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digital signal processing,</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mechanism design,</a:t>
            </a:r>
            <a:endParaRPr sz="2000">
              <a:latin typeface="Calibri"/>
              <a:ea typeface="Calibri"/>
              <a:cs typeface="Calibri"/>
              <a:sym typeface="Calibri"/>
            </a:endParaRPr>
          </a:p>
          <a:p>
            <a:pPr indent="-355600" lvl="1" marL="914400" rtl="0" algn="l">
              <a:lnSpc>
                <a:spcPct val="115000"/>
              </a:lnSpc>
              <a:spcBef>
                <a:spcPts val="0"/>
              </a:spcBef>
              <a:spcAft>
                <a:spcPts val="0"/>
              </a:spcAft>
              <a:buSzPts val="2000"/>
              <a:buFont typeface="Calibri"/>
              <a:buAutoNum type="alphaLcPeriod"/>
            </a:pPr>
            <a:r>
              <a:rPr lang="en" sz="2000">
                <a:latin typeface="Calibri"/>
                <a:ea typeface="Calibri"/>
                <a:cs typeface="Calibri"/>
                <a:sym typeface="Calibri"/>
              </a:rPr>
              <a:t>a</a:t>
            </a:r>
            <a:r>
              <a:rPr lang="en" sz="2000">
                <a:latin typeface="Calibri"/>
                <a:ea typeface="Calibri"/>
                <a:cs typeface="Calibri"/>
                <a:sym typeface="Calibri"/>
              </a:rPr>
              <a:t>nd more...</a:t>
            </a:r>
            <a:endParaRPr sz="2000">
              <a:latin typeface="Calibri"/>
              <a:ea typeface="Calibri"/>
              <a:cs typeface="Calibri"/>
              <a:sym typeface="Calibri"/>
            </a:endParaRPr>
          </a:p>
        </p:txBody>
      </p:sp>
      <p:sp>
        <p:nvSpPr>
          <p:cNvPr id="136" name="Google Shape;136;p17"/>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Applications</a:t>
            </a:r>
            <a:endParaRPr b="1" sz="4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8"/>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46" name="Google Shape;146;p18"/>
          <p:cNvSpPr txBox="1"/>
          <p:nvPr/>
        </p:nvSpPr>
        <p:spPr>
          <a:xfrm>
            <a:off x="346516" y="-91800"/>
            <a:ext cx="4042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Introduction: </a:t>
            </a:r>
            <a:r>
              <a:rPr b="1" lang="en" sz="2000">
                <a:solidFill>
                  <a:schemeClr val="accent3"/>
                </a:solidFill>
                <a:latin typeface="Calibri"/>
                <a:ea typeface="Calibri"/>
                <a:cs typeface="Calibri"/>
                <a:sym typeface="Calibri"/>
              </a:rPr>
              <a:t>Motivation</a:t>
            </a:r>
            <a:endParaRPr b="1" sz="2000">
              <a:solidFill>
                <a:schemeClr val="accent3"/>
              </a:solidFill>
              <a:latin typeface="Calibri"/>
              <a:ea typeface="Calibri"/>
              <a:cs typeface="Calibri"/>
              <a:sym typeface="Calibri"/>
            </a:endParaRPr>
          </a:p>
        </p:txBody>
      </p:sp>
      <p:sp>
        <p:nvSpPr>
          <p:cNvPr id="147" name="Google Shape;147;p18"/>
          <p:cNvSpPr txBox="1"/>
          <p:nvPr/>
        </p:nvSpPr>
        <p:spPr>
          <a:xfrm>
            <a:off x="453525" y="1252125"/>
            <a:ext cx="8344200" cy="3453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As a statistical measure, order statistics:</a:t>
            </a:r>
            <a:endParaRPr sz="2000">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AutoNum type="alphaLcPeriod"/>
            </a:pPr>
            <a:r>
              <a:rPr lang="en" sz="2000">
                <a:solidFill>
                  <a:schemeClr val="dk1"/>
                </a:solidFill>
                <a:latin typeface="Calibri"/>
                <a:ea typeface="Calibri"/>
                <a:cs typeface="Calibri"/>
                <a:sym typeface="Calibri"/>
              </a:rPr>
              <a:t>are easily interpretable,</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AutoNum type="alphaLcPeriod"/>
            </a:pPr>
            <a:r>
              <a:rPr lang="en" sz="2000">
                <a:solidFill>
                  <a:schemeClr val="dk1"/>
                </a:solidFill>
                <a:latin typeface="Calibri"/>
                <a:ea typeface="Calibri"/>
                <a:cs typeface="Calibri"/>
                <a:sym typeface="Calibri"/>
              </a:rPr>
              <a:t>have strong robustness guarantees,</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AutoNum type="alphaLcPeriod"/>
            </a:pPr>
            <a:r>
              <a:rPr lang="en" sz="2000">
                <a:solidFill>
                  <a:schemeClr val="dk1"/>
                </a:solidFill>
                <a:latin typeface="Calibri"/>
                <a:ea typeface="Calibri"/>
                <a:cs typeface="Calibri"/>
                <a:sym typeface="Calibri"/>
              </a:rPr>
              <a:t>are well-studied in certain contexts.</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However:</a:t>
            </a:r>
            <a:endParaRPr sz="2000">
              <a:latin typeface="Calibri"/>
              <a:ea typeface="Calibri"/>
              <a:cs typeface="Calibri"/>
              <a:sym typeface="Calibri"/>
            </a:endParaRPr>
          </a:p>
          <a:p>
            <a:pPr indent="-355600" lvl="1" marL="914400" rtl="0" algn="l">
              <a:lnSpc>
                <a:spcPct val="115000"/>
              </a:lnSpc>
              <a:spcBef>
                <a:spcPts val="0"/>
              </a:spcBef>
              <a:spcAft>
                <a:spcPts val="0"/>
              </a:spcAft>
              <a:buClr>
                <a:schemeClr val="accent3"/>
              </a:buClr>
              <a:buSzPts val="2000"/>
              <a:buFont typeface="Calibri"/>
              <a:buAutoNum type="alphaLcPeriod"/>
            </a:pPr>
            <a:r>
              <a:rPr lang="en" sz="2000">
                <a:solidFill>
                  <a:schemeClr val="accent3"/>
                </a:solidFill>
                <a:latin typeface="Calibri"/>
                <a:ea typeface="Calibri"/>
                <a:cs typeface="Calibri"/>
                <a:sym typeface="Calibri"/>
              </a:rPr>
              <a:t>t</a:t>
            </a:r>
            <a:r>
              <a:rPr lang="en" sz="2000">
                <a:solidFill>
                  <a:schemeClr val="accent3"/>
                </a:solidFill>
                <a:latin typeface="Calibri"/>
                <a:ea typeface="Calibri"/>
                <a:cs typeface="Calibri"/>
                <a:sym typeface="Calibri"/>
              </a:rPr>
              <a:t>hey </a:t>
            </a:r>
            <a:r>
              <a:rPr lang="en" sz="2000">
                <a:solidFill>
                  <a:schemeClr val="accent3"/>
                </a:solidFill>
                <a:latin typeface="Calibri"/>
                <a:ea typeface="Calibri"/>
                <a:cs typeface="Calibri"/>
                <a:sym typeface="Calibri"/>
              </a:rPr>
              <a:t>a</a:t>
            </a:r>
            <a:r>
              <a:rPr lang="en" sz="2000">
                <a:solidFill>
                  <a:schemeClr val="accent3"/>
                </a:solidFill>
                <a:latin typeface="Calibri"/>
                <a:ea typeface="Calibri"/>
                <a:cs typeface="Calibri"/>
                <a:sym typeface="Calibri"/>
              </a:rPr>
              <a:t>re less well understood in more general settings,</a:t>
            </a:r>
            <a:endParaRPr sz="2000">
              <a:solidFill>
                <a:schemeClr val="accent3"/>
              </a:solidFill>
              <a:latin typeface="Calibri"/>
              <a:ea typeface="Calibri"/>
              <a:cs typeface="Calibri"/>
              <a:sym typeface="Calibri"/>
            </a:endParaRPr>
          </a:p>
          <a:p>
            <a:pPr indent="-355600" lvl="1" marL="914400" rtl="0" algn="l">
              <a:lnSpc>
                <a:spcPct val="115000"/>
              </a:lnSpc>
              <a:spcBef>
                <a:spcPts val="0"/>
              </a:spcBef>
              <a:spcAft>
                <a:spcPts val="0"/>
              </a:spcAft>
              <a:buClr>
                <a:schemeClr val="accent3"/>
              </a:buClr>
              <a:buSzPts val="2000"/>
              <a:buFont typeface="Calibri"/>
              <a:buAutoNum type="alphaLcPeriod"/>
            </a:pPr>
            <a:r>
              <a:rPr lang="en" sz="2000">
                <a:solidFill>
                  <a:schemeClr val="accent3"/>
                </a:solidFill>
                <a:latin typeface="Calibri"/>
                <a:ea typeface="Calibri"/>
                <a:cs typeface="Calibri"/>
                <a:sym typeface="Calibri"/>
              </a:rPr>
              <a:t>naive approaches to computing their joint distributions can be computationally complex.</a:t>
            </a:r>
            <a:endParaRPr sz="2000">
              <a:solidFill>
                <a:schemeClr val="accent3"/>
              </a:solidFill>
              <a:latin typeface="Calibri"/>
              <a:ea typeface="Calibri"/>
              <a:cs typeface="Calibri"/>
              <a:sym typeface="Calibri"/>
            </a:endParaRPr>
          </a:p>
        </p:txBody>
      </p:sp>
      <p:sp>
        <p:nvSpPr>
          <p:cNvPr id="148" name="Google Shape;148;p18"/>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Properties</a:t>
            </a:r>
            <a:endParaRPr b="1" sz="4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19"/>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58" name="Google Shape;158;p19"/>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Experiments: </a:t>
            </a:r>
            <a:r>
              <a:rPr b="1" lang="en" sz="2000">
                <a:solidFill>
                  <a:schemeClr val="accent3"/>
                </a:solidFill>
                <a:latin typeface="Calibri"/>
                <a:ea typeface="Calibri"/>
                <a:cs typeface="Calibri"/>
                <a:sym typeface="Calibri"/>
              </a:rPr>
              <a:t>Applications</a:t>
            </a:r>
            <a:endParaRPr b="1" sz="2000">
              <a:solidFill>
                <a:schemeClr val="accent3"/>
              </a:solidFill>
              <a:latin typeface="Calibri"/>
              <a:ea typeface="Calibri"/>
              <a:cs typeface="Calibri"/>
              <a:sym typeface="Calibri"/>
            </a:endParaRPr>
          </a:p>
        </p:txBody>
      </p:sp>
      <p:sp>
        <p:nvSpPr>
          <p:cNvPr id="159" name="Google Shape;159;p19"/>
          <p:cNvSpPr txBox="1"/>
          <p:nvPr/>
        </p:nvSpPr>
        <p:spPr>
          <a:xfrm>
            <a:off x="453525" y="1252125"/>
            <a:ext cx="8344200" cy="3491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To illustrate this complexity, consider the hypothetical scenario: You are teaching a course of 100 students. </a:t>
            </a:r>
            <a:r>
              <a:rPr lang="en" sz="2300">
                <a:latin typeface="Calibri"/>
                <a:ea typeface="Calibri"/>
                <a:cs typeface="Calibri"/>
                <a:sym typeface="Calibri"/>
              </a:rPr>
              <a:t>To combat grade inflation, your</a:t>
            </a:r>
            <a:r>
              <a:rPr lang="en" sz="2300">
                <a:latin typeface="Calibri"/>
                <a:ea typeface="Calibri"/>
                <a:cs typeface="Calibri"/>
                <a:sym typeface="Calibri"/>
              </a:rPr>
              <a:t> department has mandated that at most</a:t>
            </a:r>
            <a:r>
              <a:rPr lang="en" sz="2300">
                <a:latin typeface="Calibri"/>
                <a:ea typeface="Calibri"/>
                <a:cs typeface="Calibri"/>
                <a:sym typeface="Calibri"/>
              </a:rPr>
              <a:t> 25% of the students may receive grades of A or higher.</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You need to provide a cutoff </a:t>
            </a:r>
            <a:r>
              <a:rPr i="1" lang="en" sz="2300">
                <a:latin typeface="Calibri"/>
                <a:ea typeface="Calibri"/>
                <a:cs typeface="Calibri"/>
                <a:sym typeface="Calibri"/>
              </a:rPr>
              <a:t>x</a:t>
            </a:r>
            <a:r>
              <a:rPr baseline="-25000" lang="en" sz="2300">
                <a:latin typeface="Calibri"/>
                <a:ea typeface="Calibri"/>
                <a:cs typeface="Calibri"/>
                <a:sym typeface="Calibri"/>
              </a:rPr>
              <a:t>A</a:t>
            </a:r>
            <a:r>
              <a:rPr lang="en" sz="2300">
                <a:latin typeface="Calibri"/>
                <a:ea typeface="Calibri"/>
                <a:cs typeface="Calibri"/>
                <a:sym typeface="Calibri"/>
              </a:rPr>
              <a:t> based on historical scores.</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How do we select cutoffs? How ‘good’ is our </a:t>
            </a:r>
            <a:r>
              <a:rPr i="1" lang="en" sz="2300">
                <a:latin typeface="Calibri"/>
                <a:ea typeface="Calibri"/>
                <a:cs typeface="Calibri"/>
                <a:sym typeface="Calibri"/>
              </a:rPr>
              <a:t>x</a:t>
            </a:r>
            <a:r>
              <a:rPr baseline="-25000" lang="en" sz="2300">
                <a:latin typeface="Calibri"/>
                <a:ea typeface="Calibri"/>
                <a:cs typeface="Calibri"/>
                <a:sym typeface="Calibri"/>
              </a:rPr>
              <a:t>A</a:t>
            </a:r>
            <a:r>
              <a:rPr lang="en" sz="2300">
                <a:latin typeface="Calibri"/>
                <a:ea typeface="Calibri"/>
                <a:cs typeface="Calibri"/>
                <a:sym typeface="Calibri"/>
              </a:rPr>
              <a:t>?</a:t>
            </a:r>
            <a:endParaRPr sz="2300">
              <a:latin typeface="Calibri"/>
              <a:ea typeface="Calibri"/>
              <a:cs typeface="Calibri"/>
              <a:sym typeface="Calibri"/>
            </a:endParaRPr>
          </a:p>
        </p:txBody>
      </p:sp>
      <p:sp>
        <p:nvSpPr>
          <p:cNvPr id="160" name="Google Shape;160;p19"/>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Example:</a:t>
            </a:r>
            <a:endParaRPr b="1" sz="4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0"/>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70" name="Google Shape;170;p20"/>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Experiments: </a:t>
            </a:r>
            <a:r>
              <a:rPr b="1" lang="en" sz="2000">
                <a:solidFill>
                  <a:schemeClr val="accent3"/>
                </a:solidFill>
                <a:latin typeface="Calibri"/>
                <a:ea typeface="Calibri"/>
                <a:cs typeface="Calibri"/>
                <a:sym typeface="Calibri"/>
              </a:rPr>
              <a:t>Applications</a:t>
            </a:r>
            <a:endParaRPr b="1" sz="2000">
              <a:solidFill>
                <a:schemeClr val="accent3"/>
              </a:solidFill>
              <a:latin typeface="Calibri"/>
              <a:ea typeface="Calibri"/>
              <a:cs typeface="Calibri"/>
              <a:sym typeface="Calibri"/>
            </a:endParaRPr>
          </a:p>
        </p:txBody>
      </p:sp>
      <p:sp>
        <p:nvSpPr>
          <p:cNvPr id="171" name="Google Shape;171;p20"/>
          <p:cNvSpPr txBox="1"/>
          <p:nvPr/>
        </p:nvSpPr>
        <p:spPr>
          <a:xfrm>
            <a:off x="453525" y="1252125"/>
            <a:ext cx="8344200" cy="36987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Additionally, the department requires that at </a:t>
            </a:r>
            <a:r>
              <a:rPr lang="en" sz="2300">
                <a:latin typeface="Calibri"/>
                <a:ea typeface="Calibri"/>
                <a:cs typeface="Calibri"/>
                <a:sym typeface="Calibri"/>
              </a:rPr>
              <a:t>most:</a:t>
            </a:r>
            <a:endParaRPr sz="2300">
              <a:latin typeface="Calibri"/>
              <a:ea typeface="Calibri"/>
              <a:cs typeface="Calibri"/>
              <a:sym typeface="Calibri"/>
            </a:endParaRPr>
          </a:p>
          <a:p>
            <a:pPr indent="-374650" lvl="1" marL="914400" rtl="0" algn="l">
              <a:lnSpc>
                <a:spcPct val="115000"/>
              </a:lnSpc>
              <a:spcBef>
                <a:spcPts val="0"/>
              </a:spcBef>
              <a:spcAft>
                <a:spcPts val="0"/>
              </a:spcAft>
              <a:buSzPts val="2300"/>
              <a:buFont typeface="Calibri"/>
              <a:buAutoNum type="alphaLcPeriod"/>
            </a:pPr>
            <a:r>
              <a:rPr lang="en" sz="2300">
                <a:latin typeface="Calibri"/>
                <a:ea typeface="Calibri"/>
                <a:cs typeface="Calibri"/>
                <a:sym typeface="Calibri"/>
              </a:rPr>
              <a:t>50% can get Bs or higher</a:t>
            </a:r>
            <a:endParaRPr sz="2300">
              <a:latin typeface="Calibri"/>
              <a:ea typeface="Calibri"/>
              <a:cs typeface="Calibri"/>
              <a:sym typeface="Calibri"/>
            </a:endParaRPr>
          </a:p>
          <a:p>
            <a:pPr indent="-374650" lvl="1" marL="914400" rtl="0" algn="l">
              <a:lnSpc>
                <a:spcPct val="115000"/>
              </a:lnSpc>
              <a:spcBef>
                <a:spcPts val="0"/>
              </a:spcBef>
              <a:spcAft>
                <a:spcPts val="0"/>
              </a:spcAft>
              <a:buSzPts val="2300"/>
              <a:buFont typeface="Calibri"/>
              <a:buAutoNum type="alphaLcPeriod"/>
            </a:pPr>
            <a:r>
              <a:rPr lang="en" sz="2300">
                <a:latin typeface="Calibri"/>
                <a:ea typeface="Calibri"/>
                <a:cs typeface="Calibri"/>
                <a:sym typeface="Calibri"/>
              </a:rPr>
              <a:t>75% can get Cs or higher</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Now, you need to provide cutoffs </a:t>
            </a:r>
            <a:r>
              <a:rPr i="1" lang="en" sz="2300">
                <a:latin typeface="Calibri"/>
                <a:ea typeface="Calibri"/>
                <a:cs typeface="Calibri"/>
                <a:sym typeface="Calibri"/>
              </a:rPr>
              <a:t>x</a:t>
            </a:r>
            <a:r>
              <a:rPr baseline="-25000" lang="en" sz="2300">
                <a:latin typeface="Calibri"/>
                <a:ea typeface="Calibri"/>
                <a:cs typeface="Calibri"/>
                <a:sym typeface="Calibri"/>
              </a:rPr>
              <a:t>A</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B</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C</a:t>
            </a:r>
            <a:r>
              <a:rPr lang="en" sz="2300">
                <a:latin typeface="Calibri"/>
                <a:ea typeface="Calibri"/>
                <a:cs typeface="Calibri"/>
                <a:sym typeface="Calibri"/>
              </a:rPr>
              <a:t> based on historical course score distributions.</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How do we select cutoffs? Can’t consider each cutoff in isolation, as the 25th, 50th, and 75th order statistics are not independent.</a:t>
            </a:r>
            <a:endParaRPr sz="2300">
              <a:latin typeface="Calibri"/>
              <a:ea typeface="Calibri"/>
              <a:cs typeface="Calibri"/>
              <a:sym typeface="Calibri"/>
            </a:endParaRPr>
          </a:p>
        </p:txBody>
      </p:sp>
      <p:sp>
        <p:nvSpPr>
          <p:cNvPr id="172" name="Google Shape;172;p20"/>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Example Continued:</a:t>
            </a:r>
            <a:endParaRPr b="1" sz="4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sp>
        <p:nvSpPr>
          <p:cNvPr id="177" name="Google Shape;177;p21"/>
          <p:cNvSpPr/>
          <p:nvPr/>
        </p:nvSpPr>
        <p:spPr>
          <a:xfrm>
            <a:off x="-141200" y="479700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0" y="0"/>
            <a:ext cx="92325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rot="5400000">
            <a:off x="-2238150" y="2417375"/>
            <a:ext cx="4822800" cy="346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rot="5400000">
            <a:off x="6565650" y="2372500"/>
            <a:ext cx="4810200" cy="34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1"/>
          <p:cNvPicPr preferRelativeResize="0"/>
          <p:nvPr/>
        </p:nvPicPr>
        <p:blipFill>
          <a:blip r:embed="rId3">
            <a:alphaModFix/>
          </a:blip>
          <a:stretch>
            <a:fillRect/>
          </a:stretch>
        </p:blipFill>
        <p:spPr>
          <a:xfrm>
            <a:off x="346500" y="4705325"/>
            <a:ext cx="978200" cy="438175"/>
          </a:xfrm>
          <a:prstGeom prst="rect">
            <a:avLst/>
          </a:prstGeom>
          <a:noFill/>
          <a:ln>
            <a:noFill/>
          </a:ln>
        </p:spPr>
      </p:pic>
      <p:sp>
        <p:nvSpPr>
          <p:cNvPr id="182" name="Google Shape;182;p21"/>
          <p:cNvSpPr txBox="1"/>
          <p:nvPr/>
        </p:nvSpPr>
        <p:spPr>
          <a:xfrm>
            <a:off x="346531" y="-91800"/>
            <a:ext cx="683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alibri"/>
                <a:ea typeface="Calibri"/>
                <a:cs typeface="Calibri"/>
                <a:sym typeface="Calibri"/>
              </a:rPr>
              <a:t>Experiments: </a:t>
            </a:r>
            <a:r>
              <a:rPr b="1" lang="en" sz="2000">
                <a:solidFill>
                  <a:schemeClr val="accent3"/>
                </a:solidFill>
                <a:latin typeface="Calibri"/>
                <a:ea typeface="Calibri"/>
                <a:cs typeface="Calibri"/>
                <a:sym typeface="Calibri"/>
              </a:rPr>
              <a:t>Applications</a:t>
            </a:r>
            <a:endParaRPr b="1" sz="2000">
              <a:solidFill>
                <a:schemeClr val="accent3"/>
              </a:solidFill>
              <a:latin typeface="Calibri"/>
              <a:ea typeface="Calibri"/>
              <a:cs typeface="Calibri"/>
              <a:sym typeface="Calibri"/>
            </a:endParaRPr>
          </a:p>
        </p:txBody>
      </p:sp>
      <p:sp>
        <p:nvSpPr>
          <p:cNvPr id="183" name="Google Shape;183;p21"/>
          <p:cNvSpPr txBox="1"/>
          <p:nvPr/>
        </p:nvSpPr>
        <p:spPr>
          <a:xfrm>
            <a:off x="453525" y="1252125"/>
            <a:ext cx="8344200" cy="3491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To combat grade inflation, your department has mandated a max number of students with certain letter grades. At most:</a:t>
            </a:r>
            <a:endParaRPr sz="2300">
              <a:latin typeface="Calibri"/>
              <a:ea typeface="Calibri"/>
              <a:cs typeface="Calibri"/>
              <a:sym typeface="Calibri"/>
            </a:endParaRPr>
          </a:p>
          <a:p>
            <a:pPr indent="-374650" lvl="1" marL="914400" rtl="0" algn="l">
              <a:lnSpc>
                <a:spcPct val="115000"/>
              </a:lnSpc>
              <a:spcBef>
                <a:spcPts val="0"/>
              </a:spcBef>
              <a:spcAft>
                <a:spcPts val="0"/>
              </a:spcAft>
              <a:buSzPts val="2300"/>
              <a:buFont typeface="Calibri"/>
              <a:buAutoNum type="alphaLcPeriod"/>
            </a:pPr>
            <a:r>
              <a:rPr lang="en" sz="2300">
                <a:latin typeface="Calibri"/>
                <a:ea typeface="Calibri"/>
                <a:cs typeface="Calibri"/>
                <a:sym typeface="Calibri"/>
              </a:rPr>
              <a:t>25% can get scores of A or higher</a:t>
            </a:r>
            <a:endParaRPr sz="2300">
              <a:latin typeface="Calibri"/>
              <a:ea typeface="Calibri"/>
              <a:cs typeface="Calibri"/>
              <a:sym typeface="Calibri"/>
            </a:endParaRPr>
          </a:p>
          <a:p>
            <a:pPr indent="-374650" lvl="1" marL="914400" rtl="0" algn="l">
              <a:lnSpc>
                <a:spcPct val="115000"/>
              </a:lnSpc>
              <a:spcBef>
                <a:spcPts val="0"/>
              </a:spcBef>
              <a:spcAft>
                <a:spcPts val="0"/>
              </a:spcAft>
              <a:buSzPts val="2300"/>
              <a:buFont typeface="Calibri"/>
              <a:buAutoNum type="alphaLcPeriod"/>
            </a:pPr>
            <a:r>
              <a:rPr lang="en" sz="2300">
                <a:latin typeface="Calibri"/>
                <a:ea typeface="Calibri"/>
                <a:cs typeface="Calibri"/>
                <a:sym typeface="Calibri"/>
              </a:rPr>
              <a:t>50% can get Bs or higher</a:t>
            </a:r>
            <a:endParaRPr sz="2300">
              <a:latin typeface="Calibri"/>
              <a:ea typeface="Calibri"/>
              <a:cs typeface="Calibri"/>
              <a:sym typeface="Calibri"/>
            </a:endParaRPr>
          </a:p>
          <a:p>
            <a:pPr indent="-374650" lvl="1" marL="914400" rtl="0" algn="l">
              <a:lnSpc>
                <a:spcPct val="115000"/>
              </a:lnSpc>
              <a:spcBef>
                <a:spcPts val="0"/>
              </a:spcBef>
              <a:spcAft>
                <a:spcPts val="0"/>
              </a:spcAft>
              <a:buSzPts val="2300"/>
              <a:buFont typeface="Calibri"/>
              <a:buAutoNum type="alphaLcPeriod"/>
            </a:pPr>
            <a:r>
              <a:rPr lang="en" sz="2300">
                <a:latin typeface="Calibri"/>
                <a:ea typeface="Calibri"/>
                <a:cs typeface="Calibri"/>
                <a:sym typeface="Calibri"/>
              </a:rPr>
              <a:t>75% can get Cs or higher</a:t>
            </a:r>
            <a:endParaRPr sz="2300">
              <a:latin typeface="Calibri"/>
              <a:ea typeface="Calibri"/>
              <a:cs typeface="Calibri"/>
              <a:sym typeface="Calibri"/>
            </a:endParaRPr>
          </a:p>
          <a:p>
            <a:pPr indent="0" lvl="0" marL="457200" rtl="0" algn="l">
              <a:lnSpc>
                <a:spcPct val="115000"/>
              </a:lnSpc>
              <a:spcBef>
                <a:spcPts val="0"/>
              </a:spcBef>
              <a:spcAft>
                <a:spcPts val="0"/>
              </a:spcAft>
              <a:buNone/>
            </a:pPr>
            <a:r>
              <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 sz="2300">
                <a:latin typeface="Calibri"/>
                <a:ea typeface="Calibri"/>
                <a:cs typeface="Calibri"/>
                <a:sym typeface="Calibri"/>
              </a:rPr>
              <a:t>As a course instructor, you need to provide approximate cutoffs </a:t>
            </a:r>
            <a:r>
              <a:rPr i="1" lang="en" sz="2300">
                <a:latin typeface="Calibri"/>
                <a:ea typeface="Calibri"/>
                <a:cs typeface="Calibri"/>
                <a:sym typeface="Calibri"/>
              </a:rPr>
              <a:t>x</a:t>
            </a:r>
            <a:r>
              <a:rPr baseline="-25000" lang="en" sz="2300">
                <a:latin typeface="Calibri"/>
                <a:ea typeface="Calibri"/>
                <a:cs typeface="Calibri"/>
                <a:sym typeface="Calibri"/>
              </a:rPr>
              <a:t>A</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B</a:t>
            </a:r>
            <a:r>
              <a:rPr lang="en" sz="2300">
                <a:latin typeface="Calibri"/>
                <a:ea typeface="Calibri"/>
                <a:cs typeface="Calibri"/>
                <a:sym typeface="Calibri"/>
              </a:rPr>
              <a:t>, </a:t>
            </a:r>
            <a:r>
              <a:rPr i="1" lang="en" sz="2300">
                <a:latin typeface="Calibri"/>
                <a:ea typeface="Calibri"/>
                <a:cs typeface="Calibri"/>
                <a:sym typeface="Calibri"/>
              </a:rPr>
              <a:t>x</a:t>
            </a:r>
            <a:r>
              <a:rPr baseline="-25000" lang="en" sz="2300">
                <a:latin typeface="Calibri"/>
                <a:ea typeface="Calibri"/>
                <a:cs typeface="Calibri"/>
                <a:sym typeface="Calibri"/>
              </a:rPr>
              <a:t>C</a:t>
            </a:r>
            <a:r>
              <a:rPr lang="en" sz="2300">
                <a:latin typeface="Calibri"/>
                <a:ea typeface="Calibri"/>
                <a:cs typeface="Calibri"/>
                <a:sym typeface="Calibri"/>
              </a:rPr>
              <a:t> based on historical course scores. How to select cutoffs?</a:t>
            </a:r>
            <a:endParaRPr sz="2300">
              <a:latin typeface="Calibri"/>
              <a:ea typeface="Calibri"/>
              <a:cs typeface="Calibri"/>
              <a:sym typeface="Calibri"/>
            </a:endParaRPr>
          </a:p>
        </p:txBody>
      </p:sp>
      <p:sp>
        <p:nvSpPr>
          <p:cNvPr id="184" name="Google Shape;184;p21"/>
          <p:cNvSpPr txBox="1"/>
          <p:nvPr/>
        </p:nvSpPr>
        <p:spPr>
          <a:xfrm>
            <a:off x="522850" y="449875"/>
            <a:ext cx="82746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Example:</a:t>
            </a:r>
            <a:endParaRPr b="1" sz="4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