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3657AA7F-BE72-4467-897E-7A302F46504F}" type="datetimeFigureOut">
              <a:rPr lang="en-US" smtClean="0"/>
              <a:t>9/1/2024</a:t>
            </a:fld>
            <a:endParaRPr lang="en-US"/>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10991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3657AA7F-BE72-4467-897E-7A302F46504F}" type="datetimeFigureOut">
              <a:rPr lang="en-US" smtClean="0"/>
              <a:t>9/1/2024</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29317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777240" y="365125"/>
            <a:ext cx="779526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3657AA7F-BE72-4467-897E-7A302F46504F}" type="datetimeFigureOut">
              <a:rPr lang="en-US" smtClean="0"/>
              <a:t>9/1/2024</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577244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3657AA7F-BE72-4467-897E-7A302F46504F}" type="datetimeFigureOut">
              <a:rPr lang="en-US" smtClean="0"/>
              <a:t>9/1/2024</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531601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30293" y="1709738"/>
            <a:ext cx="10617157"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30293" y="4589463"/>
            <a:ext cx="1061715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3657AA7F-BE72-4467-897E-7A302F46504F}" type="datetimeFigureOut">
              <a:rPr lang="en-US" smtClean="0"/>
              <a:t>9/1/2024</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506262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3657AA7F-BE72-4467-897E-7A302F46504F}" type="datetimeFigureOut">
              <a:rPr lang="en-US" smtClean="0"/>
              <a:t>9/1/2024</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97579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3903"/>
            <a:ext cx="522033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737063"/>
            <a:ext cx="5220335" cy="3452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390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737063"/>
            <a:ext cx="5183188" cy="3452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3657AA7F-BE72-4467-897E-7A302F46504F}" type="datetimeFigureOut">
              <a:rPr lang="en-US" smtClean="0"/>
              <a:t>9/1/2024</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220877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3657AA7F-BE72-4467-897E-7A302F46504F}" type="datetimeFigureOut">
              <a:rPr lang="en-US" smtClean="0"/>
              <a:t>9/1/2024</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805040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3657AA7F-BE72-4467-897E-7A302F46504F}" type="datetimeFigureOut">
              <a:rPr lang="en-US" smtClean="0"/>
              <a:t>9/1/2024</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119694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2226364"/>
            <a:ext cx="3994785" cy="3642623"/>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3657AA7F-BE72-4467-897E-7A302F46504F}" type="datetimeFigureOut">
              <a:rPr lang="en-US" smtClean="0"/>
              <a:t>9/1/2024</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179606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18020" y="457200"/>
            <a:ext cx="4054006"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18020" y="2250218"/>
            <a:ext cx="4054006" cy="361876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3657AA7F-BE72-4467-897E-7A302F46504F}" type="datetimeFigureOut">
              <a:rPr lang="en-US" smtClean="0"/>
              <a:t>9/1/2024</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952111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D62DB5A-5AA0-4E7E-94AB-AD20F02CA8DF}"/>
              </a:ext>
            </a:extLst>
          </p:cNvPr>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1" name="Rectangle 10">
            <a:extLst>
              <a:ext uri="{FF2B5EF4-FFF2-40B4-BE49-F238E27FC236}">
                <a16:creationId xmlns:a16="http://schemas.microsoft.com/office/drawing/2014/main" id="{0F086ECE-EF43-4B07-9DD0-59679471A067}"/>
              </a:ext>
            </a:extLst>
          </p:cNvPr>
          <p:cNvSpPr/>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2" y="365125"/>
            <a:ext cx="10637518"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2" y="1825625"/>
            <a:ext cx="10637518"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2" y="6488268"/>
            <a:ext cx="2743200" cy="233209"/>
          </a:xfrm>
          <a:prstGeom prst="rect">
            <a:avLst/>
          </a:prstGeom>
        </p:spPr>
        <p:txBody>
          <a:bodyPr vert="horz" lIns="91440" tIns="45720" rIns="91440" bIns="45720" rtlCol="0" anchor="ctr"/>
          <a:lstStyle>
            <a:lvl1pPr algn="l">
              <a:defRPr sz="1000">
                <a:solidFill>
                  <a:schemeClr val="tx1"/>
                </a:solidFill>
              </a:defRPr>
            </a:lvl1pPr>
          </a:lstStyle>
          <a:p>
            <a:fld id="{3657AA7F-BE72-4467-897E-7A302F46504F}" type="datetimeFigureOut">
              <a:rPr lang="en-US" smtClean="0"/>
              <a:pPr/>
              <a:t>9/1/2024</a:t>
            </a:fld>
            <a:endParaRPr lang="en-US"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solidFill>
              </a:defRPr>
            </a:lvl1pPr>
          </a:lstStyle>
          <a:p>
            <a:endParaRPr lang="en-US">
              <a:solidFill>
                <a:schemeClr val="tx1"/>
              </a:solidFill>
            </a:endParaRPr>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71560" y="6488268"/>
            <a:ext cx="2743200" cy="233209"/>
          </a:xfrm>
          <a:prstGeom prst="rect">
            <a:avLst/>
          </a:prstGeom>
        </p:spPr>
        <p:txBody>
          <a:bodyPr vert="horz" lIns="91440" tIns="45720" rIns="91440" bIns="45720" rtlCol="0" anchor="ctr"/>
          <a:lstStyle>
            <a:lvl1pPr algn="r">
              <a:defRPr sz="1000">
                <a:solidFill>
                  <a:schemeClr val="tx1"/>
                </a:solidFill>
              </a:defRPr>
            </a:lvl1p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4163812822"/>
      </p:ext>
    </p:extLst>
  </p:cSld>
  <p:clrMap bg1="dk1" tx1="lt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63" r:id="rId7"/>
    <p:sldLayoutId id="2147483664" r:id="rId8"/>
    <p:sldLayoutId id="2147483671" r:id="rId9"/>
    <p:sldLayoutId id="2147483662" r:id="rId10"/>
    <p:sldLayoutId id="2147483672" r:id="rId11"/>
  </p:sldLayoutIdLst>
  <p:txStyles>
    <p:titleStyle>
      <a:lvl1pPr algn="l" defTabSz="914400" rtl="0" eaLnBrk="1" latinLnBrk="0" hangingPunct="1">
        <a:lnSpc>
          <a:spcPct val="9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lumMod val="60000"/>
            <a:lumOff val="40000"/>
          </a:schemeClr>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lumMod val="60000"/>
            <a:lumOff val="40000"/>
          </a:schemeClr>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lumMod val="60000"/>
            <a:lumOff val="40000"/>
          </a:schemeClr>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lumMod val="60000"/>
            <a:lumOff val="40000"/>
          </a:schemeClr>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lumMod val="60000"/>
            <a:lumOff val="40000"/>
          </a:schemeClr>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DA0203-BFB4-49DB-A205-51AD7549D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4" name="Rectangle 23">
            <a:extLst>
              <a:ext uri="{FF2B5EF4-FFF2-40B4-BE49-F238E27FC236}">
                <a16:creationId xmlns:a16="http://schemas.microsoft.com/office/drawing/2014/main" id="{652F1BB8-9F6C-45D6-898D-65348D26B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4934465"/>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844D233-EAD1-9ECE-2789-69C84CA58E32}"/>
              </a:ext>
            </a:extLst>
          </p:cNvPr>
          <p:cNvPicPr>
            <a:picLocks noChangeAspect="1"/>
          </p:cNvPicPr>
          <p:nvPr/>
        </p:nvPicPr>
        <p:blipFill>
          <a:blip r:embed="rId2"/>
          <a:stretch>
            <a:fillRect/>
          </a:stretch>
        </p:blipFill>
        <p:spPr>
          <a:xfrm>
            <a:off x="858520" y="370522"/>
            <a:ext cx="6495646" cy="5205297"/>
          </a:xfrm>
          <a:prstGeom prst="rect">
            <a:avLst/>
          </a:prstGeom>
        </p:spPr>
      </p:pic>
      <p:sp>
        <p:nvSpPr>
          <p:cNvPr id="7" name="TextBox 6">
            <a:extLst>
              <a:ext uri="{FF2B5EF4-FFF2-40B4-BE49-F238E27FC236}">
                <a16:creationId xmlns:a16="http://schemas.microsoft.com/office/drawing/2014/main" id="{35116F99-B50E-7F20-0FB8-EAF71AA137AE}"/>
              </a:ext>
            </a:extLst>
          </p:cNvPr>
          <p:cNvSpPr txBox="1"/>
          <p:nvPr/>
        </p:nvSpPr>
        <p:spPr>
          <a:xfrm>
            <a:off x="932872" y="5946341"/>
            <a:ext cx="9735128" cy="378565"/>
          </a:xfrm>
          <a:prstGeom prst="rect">
            <a:avLst/>
          </a:prstGeom>
          <a:noFill/>
        </p:spPr>
        <p:txBody>
          <a:bodyPr wrap="square">
            <a:spAutoFit/>
          </a:bodyPr>
          <a:lstStyle/>
          <a:p>
            <a:pPr>
              <a:lnSpc>
                <a:spcPct val="107000"/>
              </a:lnSpc>
              <a:spcAft>
                <a:spcPts val="800"/>
              </a:spcAft>
            </a:pPr>
            <a:r>
              <a:rPr lang="en-US" sz="1800" dirty="0">
                <a:effectLst/>
                <a:latin typeface="Aptos" panose="020B0004020202020204" pitchFamily="34" charset="0"/>
                <a:ea typeface="Aptos" panose="020B0004020202020204" pitchFamily="34" charset="0"/>
                <a:cs typeface="Arial" panose="020B0604020202020204" pitchFamily="34" charset="0"/>
              </a:rPr>
              <a:t>Dating Application (LOVOO) ML Project</a:t>
            </a:r>
            <a:endParaRPr lang="en-IL" sz="1800"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2723230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39A1B-40C6-9885-A611-53449EB4333C}"/>
              </a:ext>
            </a:extLst>
          </p:cNvPr>
          <p:cNvSpPr>
            <a:spLocks noGrp="1"/>
          </p:cNvSpPr>
          <p:nvPr>
            <p:ph type="title"/>
          </p:nvPr>
        </p:nvSpPr>
        <p:spPr/>
        <p:txBody>
          <a:bodyPr/>
          <a:lstStyle/>
          <a:p>
            <a:r>
              <a:rPr lang="en-US" dirty="0"/>
              <a:t>Conclusion</a:t>
            </a:r>
            <a:endParaRPr lang="en-IL" dirty="0"/>
          </a:p>
        </p:txBody>
      </p:sp>
      <p:sp>
        <p:nvSpPr>
          <p:cNvPr id="3" name="Content Placeholder 2">
            <a:extLst>
              <a:ext uri="{FF2B5EF4-FFF2-40B4-BE49-F238E27FC236}">
                <a16:creationId xmlns:a16="http://schemas.microsoft.com/office/drawing/2014/main" id="{DA7E0EFC-9A81-36C9-39CE-74044CDE3E1C}"/>
              </a:ext>
            </a:extLst>
          </p:cNvPr>
          <p:cNvSpPr>
            <a:spLocks noGrp="1"/>
          </p:cNvSpPr>
          <p:nvPr>
            <p:ph idx="1"/>
          </p:nvPr>
        </p:nvSpPr>
        <p:spPr/>
        <p:txBody>
          <a:bodyPr/>
          <a:lstStyle/>
          <a:p>
            <a:r>
              <a:rPr lang="en-IL" sz="1800" dirty="0">
                <a:effectLst/>
                <a:latin typeface="Aptos" panose="020B0004020202020204" pitchFamily="34" charset="0"/>
                <a:ea typeface="Aptos" panose="020B0004020202020204" pitchFamily="34" charset="0"/>
                <a:cs typeface="Arial" panose="020B0604020202020204" pitchFamily="34" charset="0"/>
              </a:rPr>
              <a:t>When comparing the actual and predicted values of ‘</a:t>
            </a:r>
            <a:r>
              <a:rPr lang="en-IL" sz="1800" dirty="0" err="1">
                <a:effectLst/>
                <a:latin typeface="Aptos" panose="020B0004020202020204" pitchFamily="34" charset="0"/>
                <a:ea typeface="Aptos" panose="020B0004020202020204" pitchFamily="34" charset="0"/>
                <a:cs typeface="Arial" panose="020B0604020202020204" pitchFamily="34" charset="0"/>
              </a:rPr>
              <a:t>counts_profileVisits</a:t>
            </a:r>
            <a:r>
              <a:rPr lang="en-IL" sz="1800" dirty="0">
                <a:effectLst/>
                <a:latin typeface="Aptos" panose="020B0004020202020204" pitchFamily="34" charset="0"/>
                <a:ea typeface="Aptos" panose="020B0004020202020204" pitchFamily="34" charset="0"/>
                <a:cs typeface="Arial" panose="020B0604020202020204" pitchFamily="34" charset="0"/>
              </a:rPr>
              <a:t>’ are close.</a:t>
            </a:r>
          </a:p>
          <a:p>
            <a:endParaRPr lang="en-IL" dirty="0"/>
          </a:p>
        </p:txBody>
      </p:sp>
      <p:pic>
        <p:nvPicPr>
          <p:cNvPr id="4" name="Picture 3">
            <a:extLst>
              <a:ext uri="{FF2B5EF4-FFF2-40B4-BE49-F238E27FC236}">
                <a16:creationId xmlns:a16="http://schemas.microsoft.com/office/drawing/2014/main" id="{AE4881B3-FFBC-B67C-3674-0F50167D6EEA}"/>
              </a:ext>
            </a:extLst>
          </p:cNvPr>
          <p:cNvPicPr>
            <a:picLocks noChangeAspect="1"/>
          </p:cNvPicPr>
          <p:nvPr/>
        </p:nvPicPr>
        <p:blipFill>
          <a:blip r:embed="rId2"/>
          <a:stretch>
            <a:fillRect/>
          </a:stretch>
        </p:blipFill>
        <p:spPr>
          <a:xfrm>
            <a:off x="1048360" y="2216727"/>
            <a:ext cx="7680004" cy="4351337"/>
          </a:xfrm>
          <a:prstGeom prst="rect">
            <a:avLst/>
          </a:prstGeom>
        </p:spPr>
      </p:pic>
    </p:spTree>
    <p:extLst>
      <p:ext uri="{BB962C8B-B14F-4D97-AF65-F5344CB8AC3E}">
        <p14:creationId xmlns:p14="http://schemas.microsoft.com/office/powerpoint/2010/main" val="4231356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F30A5-40E0-90FC-82B2-086056F3B3B6}"/>
              </a:ext>
            </a:extLst>
          </p:cNvPr>
          <p:cNvSpPr>
            <a:spLocks noGrp="1"/>
          </p:cNvSpPr>
          <p:nvPr>
            <p:ph type="title"/>
          </p:nvPr>
        </p:nvSpPr>
        <p:spPr/>
        <p:txBody>
          <a:bodyPr/>
          <a:lstStyle/>
          <a:p>
            <a:r>
              <a:rPr lang="en-US" dirty="0"/>
              <a:t>Conclusion</a:t>
            </a:r>
            <a:endParaRPr lang="en-IL" dirty="0"/>
          </a:p>
        </p:txBody>
      </p:sp>
      <p:pic>
        <p:nvPicPr>
          <p:cNvPr id="4" name="Content Placeholder 3">
            <a:extLst>
              <a:ext uri="{FF2B5EF4-FFF2-40B4-BE49-F238E27FC236}">
                <a16:creationId xmlns:a16="http://schemas.microsoft.com/office/drawing/2014/main" id="{9C63292E-717B-08D1-93E2-6428BC316D29}"/>
              </a:ext>
            </a:extLst>
          </p:cNvPr>
          <p:cNvPicPr>
            <a:picLocks noGrp="1" noChangeAspect="1"/>
          </p:cNvPicPr>
          <p:nvPr>
            <p:ph idx="1"/>
          </p:nvPr>
        </p:nvPicPr>
        <p:blipFill rotWithShape="1">
          <a:blip r:embed="rId2"/>
          <a:srcRect l="33034"/>
          <a:stretch/>
        </p:blipFill>
        <p:spPr bwMode="auto">
          <a:xfrm>
            <a:off x="777242" y="2428735"/>
            <a:ext cx="3169024" cy="2722687"/>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8150B95B-ADE8-947D-4A8C-C9C13A2AC6BE}"/>
              </a:ext>
            </a:extLst>
          </p:cNvPr>
          <p:cNvSpPr txBox="1"/>
          <p:nvPr/>
        </p:nvSpPr>
        <p:spPr>
          <a:xfrm>
            <a:off x="417482" y="1870429"/>
            <a:ext cx="3048000" cy="378565"/>
          </a:xfrm>
          <a:prstGeom prst="rect">
            <a:avLst/>
          </a:prstGeom>
          <a:noFill/>
        </p:spPr>
        <p:txBody>
          <a:bodyPr wrap="square">
            <a:spAutoFit/>
          </a:bodyPr>
          <a:lstStyle/>
          <a:p>
            <a:pPr marL="342900" lvl="0" indent="-342900" rtl="0">
              <a:lnSpc>
                <a:spcPct val="107000"/>
              </a:lnSpc>
              <a:spcAft>
                <a:spcPts val="800"/>
              </a:spcAft>
              <a:buFont typeface="Symbol" panose="05050102010706020507" pitchFamily="18" charset="2"/>
              <a:buChar char=""/>
            </a:pPr>
            <a:r>
              <a:rPr lang="en-IL" sz="1800" dirty="0">
                <a:effectLst/>
                <a:latin typeface="Aptos" panose="020B0004020202020204" pitchFamily="34" charset="0"/>
                <a:ea typeface="Aptos" panose="020B0004020202020204" pitchFamily="34" charset="0"/>
                <a:cs typeface="Arial" panose="020B0604020202020204" pitchFamily="34" charset="0"/>
              </a:rPr>
              <a:t>Top contributing features:</a:t>
            </a:r>
          </a:p>
        </p:txBody>
      </p:sp>
      <p:pic>
        <p:nvPicPr>
          <p:cNvPr id="7" name="Picture 6">
            <a:extLst>
              <a:ext uri="{FF2B5EF4-FFF2-40B4-BE49-F238E27FC236}">
                <a16:creationId xmlns:a16="http://schemas.microsoft.com/office/drawing/2014/main" id="{39149784-6DC9-6921-315D-A15BA796F898}"/>
              </a:ext>
            </a:extLst>
          </p:cNvPr>
          <p:cNvPicPr>
            <a:picLocks noChangeAspect="1"/>
          </p:cNvPicPr>
          <p:nvPr/>
        </p:nvPicPr>
        <p:blipFill>
          <a:blip r:embed="rId3"/>
          <a:stretch>
            <a:fillRect/>
          </a:stretch>
        </p:blipFill>
        <p:spPr>
          <a:xfrm>
            <a:off x="5236182" y="1497598"/>
            <a:ext cx="5731510" cy="4211955"/>
          </a:xfrm>
          <a:prstGeom prst="rect">
            <a:avLst/>
          </a:prstGeom>
        </p:spPr>
      </p:pic>
      <p:sp>
        <p:nvSpPr>
          <p:cNvPr id="9" name="TextBox 8">
            <a:extLst>
              <a:ext uri="{FF2B5EF4-FFF2-40B4-BE49-F238E27FC236}">
                <a16:creationId xmlns:a16="http://schemas.microsoft.com/office/drawing/2014/main" id="{8616EDCC-8B16-53FA-9288-CB17CACD2CF0}"/>
              </a:ext>
            </a:extLst>
          </p:cNvPr>
          <p:cNvSpPr txBox="1"/>
          <p:nvPr/>
        </p:nvSpPr>
        <p:spPr>
          <a:xfrm>
            <a:off x="437156" y="5817947"/>
            <a:ext cx="10530536" cy="674928"/>
          </a:xfrm>
          <a:prstGeom prst="rect">
            <a:avLst/>
          </a:prstGeom>
          <a:noFill/>
        </p:spPr>
        <p:txBody>
          <a:bodyPr wrap="square">
            <a:spAutoFit/>
          </a:bodyPr>
          <a:lstStyle/>
          <a:p>
            <a:pPr marL="342900" lvl="0" indent="-342900" rtl="0">
              <a:lnSpc>
                <a:spcPct val="107000"/>
              </a:lnSpc>
              <a:spcAft>
                <a:spcPts val="800"/>
              </a:spcAft>
              <a:buFont typeface="Symbol" panose="05050102010706020507" pitchFamily="18" charset="2"/>
              <a:buChar char=""/>
            </a:pPr>
            <a:r>
              <a:rPr lang="en-IL" sz="1800" dirty="0">
                <a:effectLst/>
                <a:latin typeface="Aptos" panose="020B0004020202020204" pitchFamily="34" charset="0"/>
                <a:ea typeface="Aptos" panose="020B0004020202020204" pitchFamily="34" charset="0"/>
                <a:cs typeface="Arial" panose="020B0604020202020204" pitchFamily="34" charset="0"/>
              </a:rPr>
              <a:t>The model predicted very popular profiles with the closest range as opposed to the inaccurate predictions of unpopular profiles and popular profiles.</a:t>
            </a:r>
          </a:p>
        </p:txBody>
      </p:sp>
    </p:spTree>
    <p:extLst>
      <p:ext uri="{BB962C8B-B14F-4D97-AF65-F5344CB8AC3E}">
        <p14:creationId xmlns:p14="http://schemas.microsoft.com/office/powerpoint/2010/main" val="3949182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283B0-A72A-E8D2-D5F8-29FD9158D2E2}"/>
              </a:ext>
            </a:extLst>
          </p:cNvPr>
          <p:cNvSpPr>
            <a:spLocks noGrp="1"/>
          </p:cNvSpPr>
          <p:nvPr>
            <p:ph type="title"/>
          </p:nvPr>
        </p:nvSpPr>
        <p:spPr/>
        <p:txBody>
          <a:bodyPr/>
          <a:lstStyle/>
          <a:p>
            <a:r>
              <a:rPr lang="en-US" dirty="0"/>
              <a:t>Background - LOVOO</a:t>
            </a:r>
            <a:endParaRPr lang="en-IL" dirty="0"/>
          </a:p>
        </p:txBody>
      </p:sp>
      <p:sp>
        <p:nvSpPr>
          <p:cNvPr id="3" name="Content Placeholder 2">
            <a:extLst>
              <a:ext uri="{FF2B5EF4-FFF2-40B4-BE49-F238E27FC236}">
                <a16:creationId xmlns:a16="http://schemas.microsoft.com/office/drawing/2014/main" id="{127D9F11-3CD3-90AE-360A-EE3CEA587A32}"/>
              </a:ext>
            </a:extLst>
          </p:cNvPr>
          <p:cNvSpPr>
            <a:spLocks noGrp="1"/>
          </p:cNvSpPr>
          <p:nvPr>
            <p:ph idx="1"/>
          </p:nvPr>
        </p:nvSpPr>
        <p:spPr/>
        <p:txBody>
          <a:bodyPr>
            <a:normAutofit fontScale="25000" lnSpcReduction="20000"/>
          </a:bodyPr>
          <a:lstStyle/>
          <a:p>
            <a:pPr>
              <a:lnSpc>
                <a:spcPct val="107000"/>
              </a:lnSpc>
              <a:spcAft>
                <a:spcPts val="800"/>
              </a:spcAft>
            </a:pPr>
            <a:r>
              <a:rPr lang="en-US" sz="5600" i="1" dirty="0" err="1">
                <a:effectLst/>
                <a:latin typeface="Aptos" panose="020B0004020202020204" pitchFamily="34" charset="0"/>
                <a:ea typeface="Aptos" panose="020B0004020202020204" pitchFamily="34" charset="0"/>
                <a:cs typeface="Arial" panose="020B0604020202020204" pitchFamily="34" charset="0"/>
              </a:rPr>
              <a:t>Lovoo</a:t>
            </a:r>
            <a:r>
              <a:rPr lang="en-US" sz="5600" i="1" dirty="0">
                <a:effectLst/>
                <a:latin typeface="Aptos" panose="020B0004020202020204" pitchFamily="34" charset="0"/>
                <a:ea typeface="Aptos" panose="020B0004020202020204" pitchFamily="34" charset="0"/>
                <a:cs typeface="Arial" panose="020B0604020202020204" pitchFamily="34" charset="0"/>
              </a:rPr>
              <a:t> </a:t>
            </a:r>
            <a:r>
              <a:rPr lang="en-US" sz="5600" dirty="0">
                <a:effectLst/>
                <a:latin typeface="Aptos" panose="020B0004020202020204" pitchFamily="34" charset="0"/>
                <a:ea typeface="Aptos" panose="020B0004020202020204" pitchFamily="34" charset="0"/>
                <a:cs typeface="Arial" panose="020B0604020202020204" pitchFamily="34" charset="0"/>
              </a:rPr>
              <a:t>app was gathered to try to </a:t>
            </a:r>
            <a:r>
              <a:rPr lang="en-US" sz="5600" dirty="0">
                <a:latin typeface="Aptos" panose="020B0004020202020204" pitchFamily="34" charset="0"/>
                <a:ea typeface="Aptos" panose="020B0004020202020204" pitchFamily="34" charset="0"/>
                <a:cs typeface="Arial" panose="020B0604020202020204" pitchFamily="34" charset="0"/>
              </a:rPr>
              <a:t>answer the following questions:</a:t>
            </a:r>
          </a:p>
          <a:p>
            <a:pPr lvl="1">
              <a:lnSpc>
                <a:spcPct val="107000"/>
              </a:lnSpc>
              <a:spcAft>
                <a:spcPts val="800"/>
              </a:spcAft>
            </a:pPr>
            <a:r>
              <a:rPr lang="en-US" sz="5600" dirty="0">
                <a:effectLst/>
                <a:latin typeface="Aptos" panose="020B0004020202020204" pitchFamily="34" charset="0"/>
                <a:ea typeface="Aptos" panose="020B0004020202020204" pitchFamily="34" charset="0"/>
                <a:cs typeface="Arial" panose="020B0604020202020204" pitchFamily="34" charset="0"/>
              </a:rPr>
              <a:t>What makes a successful profile? </a:t>
            </a:r>
          </a:p>
          <a:p>
            <a:pPr lvl="1">
              <a:lnSpc>
                <a:spcPct val="107000"/>
              </a:lnSpc>
              <a:spcAft>
                <a:spcPts val="800"/>
              </a:spcAft>
            </a:pPr>
            <a:r>
              <a:rPr lang="en-US" sz="5600" dirty="0">
                <a:effectLst/>
                <a:latin typeface="Aptos" panose="020B0004020202020204" pitchFamily="34" charset="0"/>
                <a:ea typeface="Aptos" panose="020B0004020202020204" pitchFamily="34" charset="0"/>
                <a:cs typeface="Arial" panose="020B0604020202020204" pitchFamily="34" charset="0"/>
              </a:rPr>
              <a:t>Who will have more matches? </a:t>
            </a:r>
          </a:p>
          <a:p>
            <a:pPr lvl="1">
              <a:lnSpc>
                <a:spcPct val="107000"/>
              </a:lnSpc>
              <a:spcAft>
                <a:spcPts val="800"/>
              </a:spcAft>
            </a:pPr>
            <a:r>
              <a:rPr lang="en-US" sz="5600" dirty="0">
                <a:effectLst/>
                <a:latin typeface="Aptos" panose="020B0004020202020204" pitchFamily="34" charset="0"/>
                <a:ea typeface="Aptos" panose="020B0004020202020204" pitchFamily="34" charset="0"/>
                <a:cs typeface="Arial" panose="020B0604020202020204" pitchFamily="34" charset="0"/>
              </a:rPr>
              <a:t>What are attractive qualities of a profile? </a:t>
            </a:r>
            <a:endParaRPr lang="en-IL" sz="5600" dirty="0">
              <a:effectLst/>
              <a:latin typeface="Aptos" panose="020B0004020202020204" pitchFamily="34" charset="0"/>
              <a:ea typeface="Aptos" panose="020B0004020202020204" pitchFamily="34" charset="0"/>
              <a:cs typeface="Arial" panose="020B0604020202020204" pitchFamily="34" charset="0"/>
            </a:endParaRPr>
          </a:p>
          <a:p>
            <a:pPr>
              <a:lnSpc>
                <a:spcPct val="107000"/>
              </a:lnSpc>
              <a:spcAft>
                <a:spcPts val="800"/>
              </a:spcAft>
            </a:pPr>
            <a:r>
              <a:rPr lang="en-US" sz="5600" dirty="0">
                <a:effectLst/>
                <a:latin typeface="Aptos" panose="020B0004020202020204" pitchFamily="34" charset="0"/>
                <a:ea typeface="Aptos" panose="020B0004020202020204" pitchFamily="34" charset="0"/>
                <a:cs typeface="Arial" panose="020B0604020202020204" pitchFamily="34" charset="0"/>
              </a:rPr>
              <a:t>Using Machine Learning models we can learn what constitutes a popular profile and try to predict how many views a profile will receive based on the available data of a user. The views is represented by column ‘</a:t>
            </a:r>
            <a:r>
              <a:rPr lang="en-US" sz="5600" dirty="0" err="1">
                <a:effectLst/>
                <a:latin typeface="Aptos" panose="020B0004020202020204" pitchFamily="34" charset="0"/>
                <a:ea typeface="Aptos" panose="020B0004020202020204" pitchFamily="34" charset="0"/>
                <a:cs typeface="Arial" panose="020B0604020202020204" pitchFamily="34" charset="0"/>
              </a:rPr>
              <a:t>profileVisits</a:t>
            </a:r>
            <a:r>
              <a:rPr lang="en-US" sz="5600" dirty="0">
                <a:effectLst/>
                <a:latin typeface="Aptos" panose="020B0004020202020204" pitchFamily="34" charset="0"/>
                <a:ea typeface="Aptos" panose="020B0004020202020204" pitchFamily="34" charset="0"/>
                <a:cs typeface="Arial" panose="020B0604020202020204" pitchFamily="34" charset="0"/>
              </a:rPr>
              <a:t>’.</a:t>
            </a:r>
            <a:endParaRPr lang="en-IL" sz="5600" dirty="0">
              <a:effectLst/>
              <a:latin typeface="Aptos" panose="020B0004020202020204" pitchFamily="34" charset="0"/>
              <a:ea typeface="Aptos" panose="020B0004020202020204" pitchFamily="34" charset="0"/>
              <a:cs typeface="Arial" panose="020B0604020202020204" pitchFamily="34" charset="0"/>
            </a:endParaRPr>
          </a:p>
          <a:p>
            <a:pPr marL="0" indent="0">
              <a:lnSpc>
                <a:spcPct val="107000"/>
              </a:lnSpc>
              <a:spcAft>
                <a:spcPts val="800"/>
              </a:spcAft>
              <a:buNone/>
            </a:pPr>
            <a:r>
              <a:rPr lang="en-US" sz="5600" dirty="0">
                <a:effectLst/>
                <a:latin typeface="Aptos" panose="020B0004020202020204" pitchFamily="34" charset="0"/>
                <a:ea typeface="Aptos" panose="020B0004020202020204" pitchFamily="34" charset="0"/>
                <a:cs typeface="Arial" panose="020B0604020202020204" pitchFamily="34" charset="0"/>
              </a:rPr>
              <a:t>Disclaimers about the data:</a:t>
            </a:r>
            <a:endParaRPr lang="en-IL" sz="5600" dirty="0">
              <a:effectLst/>
              <a:latin typeface="Aptos" panose="020B0004020202020204" pitchFamily="34" charset="0"/>
              <a:ea typeface="Aptos" panose="020B0004020202020204" pitchFamily="34" charset="0"/>
              <a:cs typeface="Arial" panose="020B0604020202020204" pitchFamily="34" charset="0"/>
            </a:endParaRPr>
          </a:p>
          <a:p>
            <a:pPr>
              <a:lnSpc>
                <a:spcPct val="107000"/>
              </a:lnSpc>
              <a:spcAft>
                <a:spcPts val="800"/>
              </a:spcAft>
            </a:pPr>
            <a:r>
              <a:rPr lang="en-US" sz="5600" dirty="0" err="1">
                <a:effectLst/>
                <a:latin typeface="Aptos" panose="020B0004020202020204" pitchFamily="34" charset="0"/>
                <a:ea typeface="Aptos" panose="020B0004020202020204" pitchFamily="34" charset="0"/>
                <a:cs typeface="Arial" panose="020B0604020202020204" pitchFamily="34" charset="0"/>
              </a:rPr>
              <a:t>Mabilama</a:t>
            </a:r>
            <a:r>
              <a:rPr lang="en-US" sz="5600" dirty="0">
                <a:effectLst/>
                <a:latin typeface="Aptos" panose="020B0004020202020204" pitchFamily="34" charset="0"/>
                <a:ea typeface="Aptos" panose="020B0004020202020204" pitchFamily="34" charset="0"/>
                <a:cs typeface="Arial" panose="020B0604020202020204" pitchFamily="34" charset="0"/>
              </a:rPr>
              <a:t> collected 2015  data, while the </a:t>
            </a:r>
            <a:r>
              <a:rPr lang="en-US" sz="5600" i="1" dirty="0" err="1">
                <a:effectLst/>
                <a:latin typeface="Aptos" panose="020B0004020202020204" pitchFamily="34" charset="0"/>
                <a:ea typeface="Aptos" panose="020B0004020202020204" pitchFamily="34" charset="0"/>
                <a:cs typeface="Arial" panose="020B0604020202020204" pitchFamily="34" charset="0"/>
              </a:rPr>
              <a:t>Lovoo</a:t>
            </a:r>
            <a:r>
              <a:rPr lang="en-US" sz="5600" dirty="0">
                <a:effectLst/>
                <a:latin typeface="Aptos" panose="020B0004020202020204" pitchFamily="34" charset="0"/>
                <a:ea typeface="Aptos" panose="020B0004020202020204" pitchFamily="34" charset="0"/>
                <a:cs typeface="Arial" panose="020B0604020202020204" pitchFamily="34" charset="0"/>
              </a:rPr>
              <a:t> was expanding in European countries.</a:t>
            </a:r>
          </a:p>
          <a:p>
            <a:pPr>
              <a:lnSpc>
                <a:spcPct val="107000"/>
              </a:lnSpc>
              <a:spcAft>
                <a:spcPts val="800"/>
              </a:spcAft>
            </a:pPr>
            <a:r>
              <a:rPr lang="en-US" sz="5600" dirty="0">
                <a:effectLst/>
                <a:latin typeface="Aptos" panose="020B0004020202020204" pitchFamily="34" charset="0"/>
                <a:ea typeface="Aptos" panose="020B0004020202020204" pitchFamily="34" charset="0"/>
                <a:cs typeface="Arial" panose="020B0604020202020204" pitchFamily="34" charset="0"/>
              </a:rPr>
              <a:t> The metrics of the  </a:t>
            </a:r>
            <a:r>
              <a:rPr lang="en-US" sz="5600" i="1" dirty="0" err="1">
                <a:effectLst/>
                <a:latin typeface="Aptos" panose="020B0004020202020204" pitchFamily="34" charset="0"/>
                <a:ea typeface="Aptos" panose="020B0004020202020204" pitchFamily="34" charset="0"/>
                <a:cs typeface="Arial" panose="020B0604020202020204" pitchFamily="34" charset="0"/>
              </a:rPr>
              <a:t>Lovoo</a:t>
            </a:r>
            <a:r>
              <a:rPr lang="en-US" sz="5600" dirty="0">
                <a:effectLst/>
                <a:latin typeface="Aptos" panose="020B0004020202020204" pitchFamily="34" charset="0"/>
                <a:ea typeface="Aptos" panose="020B0004020202020204" pitchFamily="34" charset="0"/>
                <a:cs typeface="Arial" panose="020B0604020202020204" pitchFamily="34" charset="0"/>
              </a:rPr>
              <a:t> include social media like features such as ‘count kisses’, ‘count fans’, that mirror likes and followers. Also, the ‘</a:t>
            </a:r>
            <a:r>
              <a:rPr lang="en-US" sz="5600" dirty="0" err="1">
                <a:effectLst/>
                <a:latin typeface="Aptos" panose="020B0004020202020204" pitchFamily="34" charset="0"/>
                <a:ea typeface="Aptos" panose="020B0004020202020204" pitchFamily="34" charset="0"/>
                <a:cs typeface="Arial" panose="020B0604020202020204" pitchFamily="34" charset="0"/>
              </a:rPr>
              <a:t>profileVisits</a:t>
            </a:r>
            <a:r>
              <a:rPr lang="en-US" sz="5600" dirty="0">
                <a:effectLst/>
                <a:latin typeface="Aptos" panose="020B0004020202020204" pitchFamily="34" charset="0"/>
                <a:ea typeface="Aptos" panose="020B0004020202020204" pitchFamily="34" charset="0"/>
                <a:cs typeface="Arial" panose="020B0604020202020204" pitchFamily="34" charset="0"/>
              </a:rPr>
              <a:t>’ column is usually difficult to obtain.</a:t>
            </a:r>
            <a:endParaRPr lang="en-IL" sz="5600" dirty="0">
              <a:effectLst/>
              <a:latin typeface="Aptos" panose="020B0004020202020204" pitchFamily="34" charset="0"/>
              <a:ea typeface="Aptos" panose="020B0004020202020204" pitchFamily="34" charset="0"/>
              <a:cs typeface="Arial" panose="020B0604020202020204" pitchFamily="34" charset="0"/>
            </a:endParaRPr>
          </a:p>
          <a:p>
            <a:pPr>
              <a:lnSpc>
                <a:spcPct val="107000"/>
              </a:lnSpc>
              <a:spcAft>
                <a:spcPts val="800"/>
              </a:spcAft>
            </a:pPr>
            <a:r>
              <a:rPr lang="en-US" sz="5600" dirty="0">
                <a:effectLst/>
                <a:latin typeface="Aptos" panose="020B0004020202020204" pitchFamily="34" charset="0"/>
                <a:ea typeface="Aptos" panose="020B0004020202020204" pitchFamily="34" charset="0"/>
                <a:cs typeface="Arial" panose="020B0604020202020204" pitchFamily="34" charset="0"/>
              </a:rPr>
              <a:t>The</a:t>
            </a:r>
            <a:r>
              <a:rPr lang="en-IL" sz="5600" dirty="0">
                <a:effectLst/>
                <a:latin typeface="Aptos" panose="020B0004020202020204" pitchFamily="34" charset="0"/>
                <a:ea typeface="Aptos" panose="020B0004020202020204" pitchFamily="34" charset="0"/>
                <a:cs typeface="Arial" panose="020B0604020202020204" pitchFamily="34" charset="0"/>
              </a:rPr>
              <a:t> data gathered by browsing through profiles and searches </a:t>
            </a:r>
            <a:r>
              <a:rPr lang="en-IL" sz="5600" b="1" dirty="0">
                <a:effectLst/>
                <a:latin typeface="Aptos" panose="020B0004020202020204" pitchFamily="34" charset="0"/>
                <a:ea typeface="Aptos" panose="020B0004020202020204" pitchFamily="34" charset="0"/>
                <a:cs typeface="Arial" panose="020B0604020202020204" pitchFamily="34" charset="0"/>
              </a:rPr>
              <a:t>recommended</a:t>
            </a:r>
            <a:r>
              <a:rPr lang="en-IL" sz="5600" dirty="0">
                <a:effectLst/>
                <a:latin typeface="Aptos" panose="020B0004020202020204" pitchFamily="34" charset="0"/>
                <a:ea typeface="Aptos" panose="020B0004020202020204" pitchFamily="34" charset="0"/>
                <a:cs typeface="Arial" panose="020B0604020202020204" pitchFamily="34" charset="0"/>
              </a:rPr>
              <a:t> by </a:t>
            </a:r>
            <a:r>
              <a:rPr lang="en-IL" sz="5600" i="1" dirty="0" err="1">
                <a:effectLst/>
                <a:latin typeface="Aptos" panose="020B0004020202020204" pitchFamily="34" charset="0"/>
                <a:ea typeface="Aptos" panose="020B0004020202020204" pitchFamily="34" charset="0"/>
                <a:cs typeface="Arial" panose="020B0604020202020204" pitchFamily="34" charset="0"/>
              </a:rPr>
              <a:t>Lovoo</a:t>
            </a:r>
            <a:r>
              <a:rPr lang="en-IL" sz="5600" dirty="0" err="1">
                <a:effectLst/>
                <a:latin typeface="Aptos" panose="020B0004020202020204" pitchFamily="34" charset="0"/>
                <a:ea typeface="Aptos" panose="020B0004020202020204" pitchFamily="34" charset="0"/>
                <a:cs typeface="Arial" panose="020B0604020202020204" pitchFamily="34" charset="0"/>
              </a:rPr>
              <a:t>'s</a:t>
            </a:r>
            <a:r>
              <a:rPr lang="en-IL" sz="5600" dirty="0">
                <a:effectLst/>
                <a:latin typeface="Aptos" panose="020B0004020202020204" pitchFamily="34" charset="0"/>
                <a:ea typeface="Aptos" panose="020B0004020202020204" pitchFamily="34" charset="0"/>
                <a:cs typeface="Arial" panose="020B0604020202020204" pitchFamily="34" charset="0"/>
              </a:rPr>
              <a:t> algorithm for 2 profiles created for this purpose a male, open to friends &amp; chats &amp; dates. That is why there are only female users in the dataset.</a:t>
            </a:r>
            <a:endParaRPr lang="en-US" sz="5600" dirty="0">
              <a:effectLst/>
              <a:latin typeface="Aptos" panose="020B0004020202020204" pitchFamily="34" charset="0"/>
              <a:ea typeface="Aptos" panose="020B0004020202020204" pitchFamily="34" charset="0"/>
              <a:cs typeface="Arial" panose="020B0604020202020204" pitchFamily="34" charset="0"/>
            </a:endParaRPr>
          </a:p>
          <a:p>
            <a:pPr>
              <a:lnSpc>
                <a:spcPct val="107000"/>
              </a:lnSpc>
              <a:spcAft>
                <a:spcPts val="800"/>
              </a:spcAft>
            </a:pPr>
            <a:r>
              <a:rPr lang="en-US" sz="5600" dirty="0">
                <a:effectLst/>
                <a:latin typeface="Aptos" panose="020B0004020202020204" pitchFamily="34" charset="0"/>
                <a:ea typeface="Aptos" panose="020B0004020202020204" pitchFamily="34" charset="0"/>
                <a:cs typeface="Arial" panose="020B0604020202020204" pitchFamily="34" charset="0"/>
              </a:rPr>
              <a:t>The</a:t>
            </a:r>
            <a:r>
              <a:rPr lang="en-IL" sz="5600" dirty="0">
                <a:effectLst/>
                <a:latin typeface="Aptos" panose="020B0004020202020204" pitchFamily="34" charset="0"/>
                <a:ea typeface="Aptos" panose="020B0004020202020204" pitchFamily="34" charset="0"/>
                <a:cs typeface="Arial" panose="020B0604020202020204" pitchFamily="34" charset="0"/>
              </a:rPr>
              <a:t> recommendation algorithm’s output produced the same set of user profiles which could mean that it was relying on location (to recommend more people nearby than people in different places or countries). This lowered the number of different user profiles that would be presented and included in the dataset.</a:t>
            </a:r>
          </a:p>
          <a:p>
            <a:pPr>
              <a:lnSpc>
                <a:spcPct val="107000"/>
              </a:lnSpc>
              <a:spcAft>
                <a:spcPts val="800"/>
              </a:spcAft>
            </a:pPr>
            <a:endParaRPr lang="en-IL" sz="2500" dirty="0">
              <a:effectLst/>
              <a:latin typeface="Aptos" panose="020B0004020202020204" pitchFamily="34" charset="0"/>
              <a:ea typeface="Aptos" panose="020B0004020202020204" pitchFamily="34" charset="0"/>
              <a:cs typeface="Arial" panose="020B0604020202020204" pitchFamily="34" charset="0"/>
            </a:endParaRPr>
          </a:p>
          <a:p>
            <a:endParaRPr lang="en-IL" dirty="0"/>
          </a:p>
        </p:txBody>
      </p:sp>
    </p:spTree>
    <p:extLst>
      <p:ext uri="{BB962C8B-B14F-4D97-AF65-F5344CB8AC3E}">
        <p14:creationId xmlns:p14="http://schemas.microsoft.com/office/powerpoint/2010/main" val="2640655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88232-457C-3714-0E6C-E1C89B41AA72}"/>
              </a:ext>
            </a:extLst>
          </p:cNvPr>
          <p:cNvSpPr>
            <a:spLocks noGrp="1"/>
          </p:cNvSpPr>
          <p:nvPr>
            <p:ph type="title"/>
          </p:nvPr>
        </p:nvSpPr>
        <p:spPr/>
        <p:txBody>
          <a:bodyPr/>
          <a:lstStyle/>
          <a:p>
            <a:br>
              <a:rPr lang="en-IL" sz="1800" dirty="0">
                <a:effectLst/>
                <a:latin typeface="Aptos" panose="020B0004020202020204" pitchFamily="34" charset="0"/>
                <a:ea typeface="Aptos" panose="020B0004020202020204" pitchFamily="34" charset="0"/>
                <a:cs typeface="Arial" panose="020B0604020202020204" pitchFamily="34" charset="0"/>
              </a:rPr>
            </a:br>
            <a:endParaRPr lang="en-IL" dirty="0"/>
          </a:p>
        </p:txBody>
      </p:sp>
      <p:sp>
        <p:nvSpPr>
          <p:cNvPr id="3" name="Content Placeholder 2">
            <a:extLst>
              <a:ext uri="{FF2B5EF4-FFF2-40B4-BE49-F238E27FC236}">
                <a16:creationId xmlns:a16="http://schemas.microsoft.com/office/drawing/2014/main" id="{47A750D7-6651-1D58-6662-BD25F1B9EE01}"/>
              </a:ext>
            </a:extLst>
          </p:cNvPr>
          <p:cNvSpPr>
            <a:spLocks noGrp="1"/>
          </p:cNvSpPr>
          <p:nvPr>
            <p:ph idx="1"/>
          </p:nvPr>
        </p:nvSpPr>
        <p:spPr>
          <a:xfrm>
            <a:off x="777240" y="2092921"/>
            <a:ext cx="10637518" cy="4135727"/>
          </a:xfrm>
        </p:spPr>
        <p:txBody>
          <a:bodyPr>
            <a:normAutofit fontScale="77500" lnSpcReduction="20000"/>
          </a:bodyPr>
          <a:lstStyle/>
          <a:p>
            <a:pPr>
              <a:lnSpc>
                <a:spcPct val="107000"/>
              </a:lnSpc>
              <a:spcAft>
                <a:spcPts val="800"/>
              </a:spcAft>
            </a:pPr>
            <a:r>
              <a:rPr lang="en-IL" sz="1800" dirty="0">
                <a:effectLst/>
                <a:latin typeface="Aptos" panose="020B0004020202020204" pitchFamily="34" charset="0"/>
                <a:ea typeface="Aptos" panose="020B0004020202020204" pitchFamily="34" charset="0"/>
                <a:cs typeface="Arial" panose="020B0604020202020204" pitchFamily="34" charset="0"/>
              </a:rPr>
              <a:t>There were two csv files: </a:t>
            </a:r>
            <a:r>
              <a:rPr lang="en-IL" sz="1800" dirty="0" err="1">
                <a:effectLst/>
                <a:latin typeface="Aptos" panose="020B0004020202020204" pitchFamily="34" charset="0"/>
                <a:ea typeface="Aptos" panose="020B0004020202020204" pitchFamily="34" charset="0"/>
                <a:cs typeface="Arial" panose="020B0604020202020204" pitchFamily="34" charset="0"/>
              </a:rPr>
              <a:t>users_api_results</a:t>
            </a:r>
            <a:r>
              <a:rPr lang="en-IL" sz="1800" dirty="0">
                <a:effectLst/>
                <a:latin typeface="Aptos" panose="020B0004020202020204" pitchFamily="34" charset="0"/>
                <a:ea typeface="Aptos" panose="020B0004020202020204" pitchFamily="34" charset="0"/>
                <a:cs typeface="Arial" panose="020B0604020202020204" pitchFamily="34" charset="0"/>
              </a:rPr>
              <a:t> and user instances. Upon exploring, there are a number of columns that are duplicates and have different names, mostly </a:t>
            </a:r>
            <a:r>
              <a:rPr lang="en-IL" sz="1800" dirty="0" err="1">
                <a:effectLst/>
                <a:latin typeface="Aptos" panose="020B0004020202020204" pitchFamily="34" charset="0"/>
                <a:ea typeface="Aptos" panose="020B0004020202020204" pitchFamily="34" charset="0"/>
                <a:cs typeface="Arial" panose="020B0604020202020204" pitchFamily="34" charset="0"/>
              </a:rPr>
              <a:t>boolean</a:t>
            </a:r>
            <a:r>
              <a:rPr lang="en-IL" sz="1800" dirty="0">
                <a:effectLst/>
                <a:latin typeface="Aptos" panose="020B0004020202020204" pitchFamily="34" charset="0"/>
                <a:ea typeface="Aptos" panose="020B0004020202020204" pitchFamily="34" charset="0"/>
                <a:cs typeface="Arial" panose="020B0604020202020204" pitchFamily="34" charset="0"/>
              </a:rPr>
              <a:t> values:</a:t>
            </a:r>
          </a:p>
          <a:p>
            <a:pPr marL="342900" lvl="0" indent="-342900">
              <a:lnSpc>
                <a:spcPct val="107000"/>
              </a:lnSpc>
              <a:buFont typeface="Symbol" panose="05050102010706020507" pitchFamily="18" charset="2"/>
              <a:buChar char=""/>
            </a:pPr>
            <a:r>
              <a:rPr lang="en-IL" sz="1800" dirty="0">
                <a:effectLst/>
                <a:latin typeface="Aptos" panose="020B0004020202020204" pitchFamily="34" charset="0"/>
                <a:ea typeface="Aptos" panose="020B0004020202020204" pitchFamily="34" charset="0"/>
                <a:cs typeface="Arial" panose="020B0604020202020204" pitchFamily="34" charset="0"/>
              </a:rPr>
              <a:t>location= </a:t>
            </a:r>
            <a:r>
              <a:rPr lang="en-IL" sz="1800" dirty="0" err="1">
                <a:effectLst/>
                <a:latin typeface="Aptos" panose="020B0004020202020204" pitchFamily="34" charset="0"/>
                <a:ea typeface="Aptos" panose="020B0004020202020204" pitchFamily="34" charset="0"/>
                <a:cs typeface="Arial" panose="020B0604020202020204" pitchFamily="34" charset="0"/>
              </a:rPr>
              <a:t>locationCity</a:t>
            </a:r>
            <a:endParaRPr lang="en-IL" sz="18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IL" sz="1800" dirty="0" err="1">
                <a:effectLst/>
                <a:latin typeface="Aptos" panose="020B0004020202020204" pitchFamily="34" charset="0"/>
                <a:ea typeface="Aptos" panose="020B0004020202020204" pitchFamily="34" charset="0"/>
                <a:cs typeface="Arial" panose="020B0604020202020204" pitchFamily="34" charset="0"/>
              </a:rPr>
              <a:t>isFlirtstar</a:t>
            </a:r>
            <a:r>
              <a:rPr lang="en-IL" sz="1800" dirty="0">
                <a:effectLst/>
                <a:latin typeface="Aptos" panose="020B0004020202020204" pitchFamily="34" charset="0"/>
                <a:ea typeface="Aptos" panose="020B0004020202020204" pitchFamily="34" charset="0"/>
                <a:cs typeface="Arial" panose="020B0604020202020204" pitchFamily="34" charset="0"/>
              </a:rPr>
              <a:t>=</a:t>
            </a:r>
            <a:r>
              <a:rPr lang="en-IL" sz="1800" dirty="0" err="1">
                <a:effectLst/>
                <a:latin typeface="Aptos" panose="020B0004020202020204" pitchFamily="34" charset="0"/>
                <a:ea typeface="Aptos" panose="020B0004020202020204" pitchFamily="34" charset="0"/>
                <a:cs typeface="Arial" panose="020B0604020202020204" pitchFamily="34" charset="0"/>
              </a:rPr>
              <a:t>flirtstar</a:t>
            </a:r>
            <a:endParaRPr lang="en-IL" sz="18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IL" sz="1800" dirty="0" err="1">
                <a:effectLst/>
                <a:latin typeface="Aptos" panose="020B0004020202020204" pitchFamily="34" charset="0"/>
                <a:ea typeface="Aptos" panose="020B0004020202020204" pitchFamily="34" charset="0"/>
                <a:cs typeface="Arial" panose="020B0604020202020204" pitchFamily="34" charset="0"/>
              </a:rPr>
              <a:t>isHighlighted</a:t>
            </a:r>
            <a:r>
              <a:rPr lang="en-IL" sz="1800" dirty="0">
                <a:effectLst/>
                <a:latin typeface="Aptos" panose="020B0004020202020204" pitchFamily="34" charset="0"/>
                <a:ea typeface="Aptos" panose="020B0004020202020204" pitchFamily="34" charset="0"/>
                <a:cs typeface="Arial" panose="020B0604020202020204" pitchFamily="34" charset="0"/>
              </a:rPr>
              <a:t> = highlighted</a:t>
            </a:r>
          </a:p>
          <a:p>
            <a:pPr marL="342900" lvl="0" indent="-342900">
              <a:lnSpc>
                <a:spcPct val="107000"/>
              </a:lnSpc>
              <a:buFont typeface="Symbol" panose="05050102010706020507" pitchFamily="18" charset="2"/>
              <a:buChar char=""/>
            </a:pPr>
            <a:r>
              <a:rPr lang="en-IL" sz="1800" dirty="0" err="1">
                <a:effectLst/>
                <a:latin typeface="Aptos" panose="020B0004020202020204" pitchFamily="34" charset="0"/>
                <a:ea typeface="Aptos" panose="020B0004020202020204" pitchFamily="34" charset="0"/>
                <a:cs typeface="Arial" panose="020B0604020202020204" pitchFamily="34" charset="0"/>
              </a:rPr>
              <a:t>isMobile</a:t>
            </a:r>
            <a:r>
              <a:rPr lang="en-IL" sz="1800" dirty="0">
                <a:effectLst/>
                <a:latin typeface="Aptos" panose="020B0004020202020204" pitchFamily="34" charset="0"/>
                <a:ea typeface="Aptos" panose="020B0004020202020204" pitchFamily="34" charset="0"/>
                <a:cs typeface="Arial" panose="020B0604020202020204" pitchFamily="34" charset="0"/>
              </a:rPr>
              <a:t>= mobile</a:t>
            </a:r>
          </a:p>
          <a:p>
            <a:pPr marL="342900" lvl="0" indent="-342900">
              <a:lnSpc>
                <a:spcPct val="107000"/>
              </a:lnSpc>
              <a:buFont typeface="Symbol" panose="05050102010706020507" pitchFamily="18" charset="2"/>
              <a:buChar char=""/>
            </a:pPr>
            <a:r>
              <a:rPr lang="en-IL" sz="1800" dirty="0" err="1">
                <a:effectLst/>
                <a:latin typeface="Aptos" panose="020B0004020202020204" pitchFamily="34" charset="0"/>
                <a:ea typeface="Aptos" panose="020B0004020202020204" pitchFamily="34" charset="0"/>
                <a:cs typeface="Arial" panose="020B0604020202020204" pitchFamily="34" charset="0"/>
              </a:rPr>
              <a:t>isOnline</a:t>
            </a:r>
            <a:r>
              <a:rPr lang="en-IL" sz="1800" dirty="0">
                <a:effectLst/>
                <a:latin typeface="Aptos" panose="020B0004020202020204" pitchFamily="34" charset="0"/>
                <a:ea typeface="Aptos" panose="020B0004020202020204" pitchFamily="34" charset="0"/>
                <a:cs typeface="Arial" panose="020B0604020202020204" pitchFamily="34" charset="0"/>
              </a:rPr>
              <a:t>= online</a:t>
            </a:r>
          </a:p>
          <a:p>
            <a:pPr marL="342900" lvl="0" indent="-342900">
              <a:lnSpc>
                <a:spcPct val="107000"/>
              </a:lnSpc>
              <a:buFont typeface="Symbol" panose="05050102010706020507" pitchFamily="18" charset="2"/>
              <a:buChar char=""/>
            </a:pPr>
            <a:r>
              <a:rPr lang="en-IL" sz="1800" dirty="0" err="1">
                <a:effectLst/>
                <a:latin typeface="Aptos" panose="020B0004020202020204" pitchFamily="34" charset="0"/>
                <a:ea typeface="Aptos" panose="020B0004020202020204" pitchFamily="34" charset="0"/>
                <a:cs typeface="Arial" panose="020B0604020202020204" pitchFamily="34" charset="0"/>
              </a:rPr>
              <a:t>birthd</a:t>
            </a:r>
            <a:r>
              <a:rPr lang="en-IL" sz="1800" dirty="0">
                <a:effectLst/>
                <a:latin typeface="Aptos" panose="020B0004020202020204" pitchFamily="34" charset="0"/>
                <a:ea typeface="Aptos" panose="020B0004020202020204" pitchFamily="34" charset="0"/>
                <a:cs typeface="Arial" panose="020B0604020202020204" pitchFamily="34" charset="0"/>
              </a:rPr>
              <a:t>= </a:t>
            </a:r>
            <a:r>
              <a:rPr lang="en-IL" sz="1800" dirty="0" err="1">
                <a:effectLst/>
                <a:latin typeface="Aptos" panose="020B0004020202020204" pitchFamily="34" charset="0"/>
                <a:ea typeface="Aptos" panose="020B0004020202020204" pitchFamily="34" charset="0"/>
                <a:cs typeface="Arial" panose="020B0604020202020204" pitchFamily="34" charset="0"/>
              </a:rPr>
              <a:t>hasBirthday</a:t>
            </a:r>
            <a:endParaRPr lang="en-IL" sz="18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IL" sz="1800" dirty="0" err="1">
                <a:effectLst/>
                <a:latin typeface="Aptos" panose="020B0004020202020204" pitchFamily="34" charset="0"/>
                <a:ea typeface="Aptos" panose="020B0004020202020204" pitchFamily="34" charset="0"/>
                <a:cs typeface="Arial" panose="020B0604020202020204" pitchFamily="34" charset="0"/>
              </a:rPr>
              <a:t>LastOnlineDate</a:t>
            </a:r>
            <a:r>
              <a:rPr lang="en-IL" sz="1800" dirty="0">
                <a:effectLst/>
                <a:latin typeface="Aptos" panose="020B0004020202020204" pitchFamily="34" charset="0"/>
                <a:ea typeface="Aptos" panose="020B0004020202020204" pitchFamily="34" charset="0"/>
                <a:cs typeface="Arial" panose="020B0604020202020204" pitchFamily="34" charset="0"/>
              </a:rPr>
              <a:t>= </a:t>
            </a:r>
            <a:r>
              <a:rPr lang="en-IL" sz="1800" dirty="0" err="1">
                <a:effectLst/>
                <a:latin typeface="Aptos" panose="020B0004020202020204" pitchFamily="34" charset="0"/>
                <a:ea typeface="Aptos" panose="020B0004020202020204" pitchFamily="34" charset="0"/>
                <a:cs typeface="Arial" panose="020B0604020202020204" pitchFamily="34" charset="0"/>
              </a:rPr>
              <a:t>LastOnline</a:t>
            </a:r>
            <a:endParaRPr lang="en-IL" sz="18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IL" sz="1800" dirty="0" err="1">
                <a:effectLst/>
                <a:latin typeface="Aptos" panose="020B0004020202020204" pitchFamily="34" charset="0"/>
                <a:ea typeface="Aptos" panose="020B0004020202020204" pitchFamily="34" charset="0"/>
                <a:cs typeface="Arial" panose="020B0604020202020204" pitchFamily="34" charset="0"/>
              </a:rPr>
              <a:t>LastOnlineTime</a:t>
            </a:r>
            <a:r>
              <a:rPr lang="en-IL" sz="1800" dirty="0">
                <a:effectLst/>
                <a:latin typeface="Aptos" panose="020B0004020202020204" pitchFamily="34" charset="0"/>
                <a:ea typeface="Aptos" panose="020B0004020202020204" pitchFamily="34" charset="0"/>
                <a:cs typeface="Arial" panose="020B0604020202020204" pitchFamily="34" charset="0"/>
              </a:rPr>
              <a:t> = </a:t>
            </a:r>
            <a:r>
              <a:rPr lang="en-IL" sz="1800" dirty="0" err="1">
                <a:effectLst/>
                <a:latin typeface="Aptos" panose="020B0004020202020204" pitchFamily="34" charset="0"/>
                <a:ea typeface="Aptos" panose="020B0004020202020204" pitchFamily="34" charset="0"/>
                <a:cs typeface="Arial" panose="020B0604020202020204" pitchFamily="34" charset="0"/>
              </a:rPr>
              <a:t>lastOnlineTs</a:t>
            </a:r>
            <a:endParaRPr lang="en-IL" sz="18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IL" sz="1800" dirty="0" err="1">
                <a:effectLst/>
                <a:latin typeface="Aptos" panose="020B0004020202020204" pitchFamily="34" charset="0"/>
                <a:ea typeface="Aptos" panose="020B0004020202020204" pitchFamily="34" charset="0"/>
                <a:cs typeface="Arial" panose="020B0604020202020204" pitchFamily="34" charset="0"/>
              </a:rPr>
              <a:t>isNew</a:t>
            </a:r>
            <a:r>
              <a:rPr lang="en-IL" sz="1800" dirty="0">
                <a:effectLst/>
                <a:latin typeface="Aptos" panose="020B0004020202020204" pitchFamily="34" charset="0"/>
                <a:ea typeface="Aptos" panose="020B0004020202020204" pitchFamily="34" charset="0"/>
                <a:cs typeface="Arial" panose="020B0604020202020204" pitchFamily="34" charset="0"/>
              </a:rPr>
              <a:t> = Freshman</a:t>
            </a:r>
          </a:p>
          <a:p>
            <a:pPr marL="342900" lvl="0" indent="-342900">
              <a:lnSpc>
                <a:spcPct val="107000"/>
              </a:lnSpc>
              <a:buFont typeface="Symbol" panose="05050102010706020507" pitchFamily="18" charset="2"/>
              <a:buChar char=""/>
            </a:pPr>
            <a:r>
              <a:rPr lang="en-IL" sz="1800" dirty="0" err="1">
                <a:effectLst/>
                <a:latin typeface="Aptos" panose="020B0004020202020204" pitchFamily="34" charset="0"/>
                <a:ea typeface="Aptos" panose="020B0004020202020204" pitchFamily="34" charset="0"/>
                <a:cs typeface="Arial" panose="020B0604020202020204" pitchFamily="34" charset="0"/>
              </a:rPr>
              <a:t>isVip</a:t>
            </a:r>
            <a:r>
              <a:rPr lang="en-IL" sz="1800" dirty="0">
                <a:effectLst/>
                <a:latin typeface="Aptos" panose="020B0004020202020204" pitchFamily="34" charset="0"/>
                <a:ea typeface="Aptos" panose="020B0004020202020204" pitchFamily="34" charset="0"/>
                <a:cs typeface="Arial" panose="020B0604020202020204" pitchFamily="34" charset="0"/>
              </a:rPr>
              <a:t>=</a:t>
            </a:r>
            <a:r>
              <a:rPr lang="en-IL" sz="1800" dirty="0" err="1">
                <a:effectLst/>
                <a:latin typeface="Aptos" panose="020B0004020202020204" pitchFamily="34" charset="0"/>
                <a:ea typeface="Aptos" panose="020B0004020202020204" pitchFamily="34" charset="0"/>
                <a:cs typeface="Arial" panose="020B0604020202020204" pitchFamily="34" charset="0"/>
              </a:rPr>
              <a:t>isVIP</a:t>
            </a:r>
            <a:endParaRPr lang="en-IL" sz="18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IL" sz="1800" dirty="0" err="1">
                <a:effectLst/>
                <a:latin typeface="Aptos" panose="020B0004020202020204" pitchFamily="34" charset="0"/>
                <a:ea typeface="Aptos" panose="020B0004020202020204" pitchFamily="34" charset="0"/>
                <a:cs typeface="Arial" panose="020B0604020202020204" pitchFamily="34" charset="0"/>
              </a:rPr>
              <a:t>IsVerified</a:t>
            </a:r>
            <a:r>
              <a:rPr lang="en-IL" sz="1800" dirty="0">
                <a:effectLst/>
                <a:latin typeface="Aptos" panose="020B0004020202020204" pitchFamily="34" charset="0"/>
                <a:ea typeface="Aptos" panose="020B0004020202020204" pitchFamily="34" charset="0"/>
                <a:cs typeface="Arial" panose="020B0604020202020204" pitchFamily="34" charset="0"/>
              </a:rPr>
              <a:t>  = verified</a:t>
            </a:r>
          </a:p>
          <a:p>
            <a:endParaRPr lang="en-IL" dirty="0"/>
          </a:p>
        </p:txBody>
      </p:sp>
      <p:sp>
        <p:nvSpPr>
          <p:cNvPr id="5" name="TextBox 4">
            <a:extLst>
              <a:ext uri="{FF2B5EF4-FFF2-40B4-BE49-F238E27FC236}">
                <a16:creationId xmlns:a16="http://schemas.microsoft.com/office/drawing/2014/main" id="{A0DF3547-1D98-8059-0011-B4A81D2F75A4}"/>
              </a:ext>
            </a:extLst>
          </p:cNvPr>
          <p:cNvSpPr txBox="1"/>
          <p:nvPr/>
        </p:nvSpPr>
        <p:spPr>
          <a:xfrm>
            <a:off x="995991" y="767358"/>
            <a:ext cx="9170324" cy="923330"/>
          </a:xfrm>
          <a:prstGeom prst="rect">
            <a:avLst/>
          </a:prstGeom>
          <a:noFill/>
        </p:spPr>
        <p:txBody>
          <a:bodyPr wrap="square">
            <a:spAutoFit/>
          </a:bodyPr>
          <a:lstStyle/>
          <a:p>
            <a:r>
              <a:rPr lang="en-US" sz="5400" dirty="0"/>
              <a:t>Data Preparation </a:t>
            </a:r>
            <a:endParaRPr lang="en-IL" sz="5400" dirty="0"/>
          </a:p>
        </p:txBody>
      </p:sp>
      <p:pic>
        <p:nvPicPr>
          <p:cNvPr id="7" name="Picture 6">
            <a:extLst>
              <a:ext uri="{FF2B5EF4-FFF2-40B4-BE49-F238E27FC236}">
                <a16:creationId xmlns:a16="http://schemas.microsoft.com/office/drawing/2014/main" id="{60DCC4B4-EA6C-E158-431A-9E9F03C5BFA4}"/>
              </a:ext>
            </a:extLst>
          </p:cNvPr>
          <p:cNvPicPr>
            <a:picLocks noChangeAspect="1"/>
          </p:cNvPicPr>
          <p:nvPr/>
        </p:nvPicPr>
        <p:blipFill>
          <a:blip r:embed="rId2"/>
          <a:stretch>
            <a:fillRect/>
          </a:stretch>
        </p:blipFill>
        <p:spPr>
          <a:xfrm>
            <a:off x="4753071" y="2580617"/>
            <a:ext cx="6512422" cy="2133898"/>
          </a:xfrm>
          <a:prstGeom prst="rect">
            <a:avLst/>
          </a:prstGeom>
        </p:spPr>
      </p:pic>
      <p:pic>
        <p:nvPicPr>
          <p:cNvPr id="9" name="Picture 8">
            <a:extLst>
              <a:ext uri="{FF2B5EF4-FFF2-40B4-BE49-F238E27FC236}">
                <a16:creationId xmlns:a16="http://schemas.microsoft.com/office/drawing/2014/main" id="{2748D397-B1CA-9432-E852-D4913A5B1102}"/>
              </a:ext>
            </a:extLst>
          </p:cNvPr>
          <p:cNvPicPr>
            <a:picLocks noChangeAspect="1"/>
          </p:cNvPicPr>
          <p:nvPr/>
        </p:nvPicPr>
        <p:blipFill>
          <a:blip r:embed="rId3"/>
          <a:stretch>
            <a:fillRect/>
          </a:stretch>
        </p:blipFill>
        <p:spPr>
          <a:xfrm>
            <a:off x="4678271" y="5202211"/>
            <a:ext cx="4229690" cy="1314633"/>
          </a:xfrm>
          <a:prstGeom prst="rect">
            <a:avLst/>
          </a:prstGeom>
        </p:spPr>
      </p:pic>
    </p:spTree>
    <p:extLst>
      <p:ext uri="{BB962C8B-B14F-4D97-AF65-F5344CB8AC3E}">
        <p14:creationId xmlns:p14="http://schemas.microsoft.com/office/powerpoint/2010/main" val="155781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303FD-D9D4-C422-B36C-EB38A5B6E3D1}"/>
              </a:ext>
            </a:extLst>
          </p:cNvPr>
          <p:cNvSpPr>
            <a:spLocks noGrp="1"/>
          </p:cNvSpPr>
          <p:nvPr>
            <p:ph type="title"/>
          </p:nvPr>
        </p:nvSpPr>
        <p:spPr/>
        <p:txBody>
          <a:bodyPr>
            <a:noAutofit/>
          </a:bodyPr>
          <a:lstStyle/>
          <a:p>
            <a:r>
              <a:rPr lang="en-IL" dirty="0">
                <a:effectLst/>
                <a:latin typeface="Aptos" panose="020B0004020202020204" pitchFamily="34" charset="0"/>
                <a:ea typeface="Aptos" panose="020B0004020202020204" pitchFamily="34" charset="0"/>
                <a:cs typeface="Arial" panose="020B0604020202020204" pitchFamily="34" charset="0"/>
              </a:rPr>
              <a:t>Explanatory Data Analysis:</a:t>
            </a:r>
            <a:br>
              <a:rPr lang="en-IL" dirty="0">
                <a:effectLst/>
                <a:latin typeface="Aptos" panose="020B0004020202020204" pitchFamily="34" charset="0"/>
                <a:ea typeface="Aptos" panose="020B0004020202020204" pitchFamily="34" charset="0"/>
                <a:cs typeface="Arial" panose="020B0604020202020204" pitchFamily="34" charset="0"/>
              </a:rPr>
            </a:br>
            <a:endParaRPr lang="en-IL" dirty="0"/>
          </a:p>
        </p:txBody>
      </p:sp>
      <p:pic>
        <p:nvPicPr>
          <p:cNvPr id="5" name="Picture 4">
            <a:extLst>
              <a:ext uri="{FF2B5EF4-FFF2-40B4-BE49-F238E27FC236}">
                <a16:creationId xmlns:a16="http://schemas.microsoft.com/office/drawing/2014/main" id="{C9590B03-E5A1-D4DB-00AC-626E0A95BF03}"/>
              </a:ext>
            </a:extLst>
          </p:cNvPr>
          <p:cNvPicPr>
            <a:picLocks noChangeAspect="1"/>
          </p:cNvPicPr>
          <p:nvPr/>
        </p:nvPicPr>
        <p:blipFill>
          <a:blip r:embed="rId2"/>
          <a:stretch>
            <a:fillRect/>
          </a:stretch>
        </p:blipFill>
        <p:spPr>
          <a:xfrm>
            <a:off x="462396" y="1116179"/>
            <a:ext cx="9877425" cy="2936927"/>
          </a:xfrm>
          <a:prstGeom prst="rect">
            <a:avLst/>
          </a:prstGeom>
        </p:spPr>
      </p:pic>
      <p:pic>
        <p:nvPicPr>
          <p:cNvPr id="7" name="Picture 6">
            <a:extLst>
              <a:ext uri="{FF2B5EF4-FFF2-40B4-BE49-F238E27FC236}">
                <a16:creationId xmlns:a16="http://schemas.microsoft.com/office/drawing/2014/main" id="{F139BA3D-A6CD-D9A2-57DF-31D7A7D57386}"/>
              </a:ext>
            </a:extLst>
          </p:cNvPr>
          <p:cNvPicPr>
            <a:picLocks noChangeAspect="1"/>
          </p:cNvPicPr>
          <p:nvPr/>
        </p:nvPicPr>
        <p:blipFill>
          <a:blip r:embed="rId3"/>
          <a:stretch>
            <a:fillRect/>
          </a:stretch>
        </p:blipFill>
        <p:spPr>
          <a:xfrm>
            <a:off x="462396" y="4115209"/>
            <a:ext cx="3273439" cy="2535814"/>
          </a:xfrm>
          <a:prstGeom prst="rect">
            <a:avLst/>
          </a:prstGeom>
        </p:spPr>
      </p:pic>
      <p:pic>
        <p:nvPicPr>
          <p:cNvPr id="9" name="Picture 8">
            <a:extLst>
              <a:ext uri="{FF2B5EF4-FFF2-40B4-BE49-F238E27FC236}">
                <a16:creationId xmlns:a16="http://schemas.microsoft.com/office/drawing/2014/main" id="{69598383-D2B7-7D0A-5B8C-5724DC2E958D}"/>
              </a:ext>
            </a:extLst>
          </p:cNvPr>
          <p:cNvPicPr>
            <a:picLocks noChangeAspect="1"/>
          </p:cNvPicPr>
          <p:nvPr/>
        </p:nvPicPr>
        <p:blipFill>
          <a:blip r:embed="rId4"/>
          <a:stretch>
            <a:fillRect/>
          </a:stretch>
        </p:blipFill>
        <p:spPr>
          <a:xfrm>
            <a:off x="3887666" y="4273357"/>
            <a:ext cx="3509687" cy="2377666"/>
          </a:xfrm>
          <a:prstGeom prst="rect">
            <a:avLst/>
          </a:prstGeom>
        </p:spPr>
      </p:pic>
      <p:pic>
        <p:nvPicPr>
          <p:cNvPr id="11" name="Picture 10">
            <a:extLst>
              <a:ext uri="{FF2B5EF4-FFF2-40B4-BE49-F238E27FC236}">
                <a16:creationId xmlns:a16="http://schemas.microsoft.com/office/drawing/2014/main" id="{5F404D37-65C2-50DC-649F-CF2B0D08B74C}"/>
              </a:ext>
            </a:extLst>
          </p:cNvPr>
          <p:cNvPicPr>
            <a:picLocks noChangeAspect="1"/>
          </p:cNvPicPr>
          <p:nvPr/>
        </p:nvPicPr>
        <p:blipFill>
          <a:blip r:embed="rId5"/>
          <a:stretch>
            <a:fillRect/>
          </a:stretch>
        </p:blipFill>
        <p:spPr>
          <a:xfrm>
            <a:off x="7629092" y="4325216"/>
            <a:ext cx="3657744" cy="2319768"/>
          </a:xfrm>
          <a:prstGeom prst="rect">
            <a:avLst/>
          </a:prstGeom>
        </p:spPr>
      </p:pic>
    </p:spTree>
    <p:extLst>
      <p:ext uri="{BB962C8B-B14F-4D97-AF65-F5344CB8AC3E}">
        <p14:creationId xmlns:p14="http://schemas.microsoft.com/office/powerpoint/2010/main" val="4192294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18FE1-F20C-7A20-80AC-752E86A4579A}"/>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B76A3C75-D09E-C0EC-0E58-18F267062B5C}"/>
              </a:ext>
            </a:extLst>
          </p:cNvPr>
          <p:cNvSpPr>
            <a:spLocks noGrp="1"/>
          </p:cNvSpPr>
          <p:nvPr>
            <p:ph idx="1"/>
          </p:nvPr>
        </p:nvSpPr>
        <p:spPr/>
        <p:txBody>
          <a:bodyPr/>
          <a:lstStyle/>
          <a:p>
            <a:endParaRPr lang="en-IL"/>
          </a:p>
        </p:txBody>
      </p:sp>
      <p:pic>
        <p:nvPicPr>
          <p:cNvPr id="5" name="Picture 4">
            <a:extLst>
              <a:ext uri="{FF2B5EF4-FFF2-40B4-BE49-F238E27FC236}">
                <a16:creationId xmlns:a16="http://schemas.microsoft.com/office/drawing/2014/main" id="{4FE641FB-7F2D-1D6F-0DED-E1A082641300}"/>
              </a:ext>
            </a:extLst>
          </p:cNvPr>
          <p:cNvPicPr>
            <a:picLocks noChangeAspect="1"/>
          </p:cNvPicPr>
          <p:nvPr/>
        </p:nvPicPr>
        <p:blipFill>
          <a:blip r:embed="rId2"/>
          <a:stretch>
            <a:fillRect/>
          </a:stretch>
        </p:blipFill>
        <p:spPr>
          <a:xfrm>
            <a:off x="777240" y="365125"/>
            <a:ext cx="10814396" cy="6189819"/>
          </a:xfrm>
          <a:prstGeom prst="rect">
            <a:avLst/>
          </a:prstGeom>
        </p:spPr>
      </p:pic>
    </p:spTree>
    <p:extLst>
      <p:ext uri="{BB962C8B-B14F-4D97-AF65-F5344CB8AC3E}">
        <p14:creationId xmlns:p14="http://schemas.microsoft.com/office/powerpoint/2010/main" val="3875614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482C6-12FB-FDD0-6DD2-E279CF19F962}"/>
              </a:ext>
            </a:extLst>
          </p:cNvPr>
          <p:cNvSpPr>
            <a:spLocks noGrp="1"/>
          </p:cNvSpPr>
          <p:nvPr>
            <p:ph type="title"/>
          </p:nvPr>
        </p:nvSpPr>
        <p:spPr/>
        <p:txBody>
          <a:bodyPr/>
          <a:lstStyle/>
          <a:p>
            <a:r>
              <a:rPr lang="en-US" dirty="0"/>
              <a:t>Cleansing Outliers</a:t>
            </a:r>
            <a:endParaRPr lang="en-IL" dirty="0"/>
          </a:p>
        </p:txBody>
      </p:sp>
      <p:pic>
        <p:nvPicPr>
          <p:cNvPr id="5" name="Content Placeholder 4">
            <a:extLst>
              <a:ext uri="{FF2B5EF4-FFF2-40B4-BE49-F238E27FC236}">
                <a16:creationId xmlns:a16="http://schemas.microsoft.com/office/drawing/2014/main" id="{4DBEB800-8897-C957-5BCB-2F7B371F8170}"/>
              </a:ext>
            </a:extLst>
          </p:cNvPr>
          <p:cNvPicPr>
            <a:picLocks noGrp="1" noChangeAspect="1"/>
          </p:cNvPicPr>
          <p:nvPr>
            <p:ph idx="1"/>
          </p:nvPr>
        </p:nvPicPr>
        <p:blipFill>
          <a:blip r:embed="rId2"/>
          <a:stretch>
            <a:fillRect/>
          </a:stretch>
        </p:blipFill>
        <p:spPr>
          <a:xfrm>
            <a:off x="366536" y="1358708"/>
            <a:ext cx="8596396" cy="2276501"/>
          </a:xfrm>
        </p:spPr>
      </p:pic>
      <p:pic>
        <p:nvPicPr>
          <p:cNvPr id="7" name="Picture 6">
            <a:extLst>
              <a:ext uri="{FF2B5EF4-FFF2-40B4-BE49-F238E27FC236}">
                <a16:creationId xmlns:a16="http://schemas.microsoft.com/office/drawing/2014/main" id="{C7A7DFD0-1417-062A-84B6-9679E26E30ED}"/>
              </a:ext>
            </a:extLst>
          </p:cNvPr>
          <p:cNvPicPr>
            <a:picLocks noChangeAspect="1"/>
          </p:cNvPicPr>
          <p:nvPr/>
        </p:nvPicPr>
        <p:blipFill>
          <a:blip r:embed="rId3"/>
          <a:stretch>
            <a:fillRect/>
          </a:stretch>
        </p:blipFill>
        <p:spPr>
          <a:xfrm>
            <a:off x="448016" y="3946586"/>
            <a:ext cx="8006540" cy="1994024"/>
          </a:xfrm>
          <a:prstGeom prst="rect">
            <a:avLst/>
          </a:prstGeom>
        </p:spPr>
      </p:pic>
      <p:sp>
        <p:nvSpPr>
          <p:cNvPr id="9" name="TextBox 8">
            <a:extLst>
              <a:ext uri="{FF2B5EF4-FFF2-40B4-BE49-F238E27FC236}">
                <a16:creationId xmlns:a16="http://schemas.microsoft.com/office/drawing/2014/main" id="{BA3BAF8C-F463-67F5-37E7-20FE23451153}"/>
              </a:ext>
            </a:extLst>
          </p:cNvPr>
          <p:cNvSpPr txBox="1"/>
          <p:nvPr/>
        </p:nvSpPr>
        <p:spPr>
          <a:xfrm>
            <a:off x="241425" y="6251988"/>
            <a:ext cx="11356064" cy="369332"/>
          </a:xfrm>
          <a:prstGeom prst="rect">
            <a:avLst/>
          </a:prstGeom>
          <a:noFill/>
        </p:spPr>
        <p:txBody>
          <a:bodyPr wrap="square">
            <a:spAutoFit/>
          </a:bodyPr>
          <a:lstStyle/>
          <a:p>
            <a:r>
              <a:rPr lang="en-US" dirty="0"/>
              <a:t>A</a:t>
            </a:r>
            <a:r>
              <a:rPr lang="en-IL" dirty="0" err="1"/>
              <a:t>fter</a:t>
            </a:r>
            <a:r>
              <a:rPr lang="en-IL" dirty="0"/>
              <a:t> the outliers is column 'distance’ ha</a:t>
            </a:r>
            <a:r>
              <a:rPr lang="en-US" dirty="0"/>
              <a:t>s</a:t>
            </a:r>
            <a:r>
              <a:rPr lang="en-IL" dirty="0"/>
              <a:t> been removed. KNN </a:t>
            </a:r>
            <a:r>
              <a:rPr lang="en-US" dirty="0"/>
              <a:t>was</a:t>
            </a:r>
            <a:r>
              <a:rPr lang="en-IL" dirty="0"/>
              <a:t> used for imputation</a:t>
            </a:r>
          </a:p>
        </p:txBody>
      </p:sp>
    </p:spTree>
    <p:extLst>
      <p:ext uri="{BB962C8B-B14F-4D97-AF65-F5344CB8AC3E}">
        <p14:creationId xmlns:p14="http://schemas.microsoft.com/office/powerpoint/2010/main" val="3515917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EAD25-2E92-D212-620A-54CD7794E82F}"/>
              </a:ext>
            </a:extLst>
          </p:cNvPr>
          <p:cNvSpPr>
            <a:spLocks noGrp="1"/>
          </p:cNvSpPr>
          <p:nvPr>
            <p:ph type="title"/>
          </p:nvPr>
        </p:nvSpPr>
        <p:spPr>
          <a:xfrm>
            <a:off x="840616" y="846121"/>
            <a:ext cx="10637518" cy="1325563"/>
          </a:xfrm>
        </p:spPr>
        <p:txBody>
          <a:bodyPr>
            <a:normAutofit fontScale="90000"/>
          </a:bodyPr>
          <a:lstStyle/>
          <a:p>
            <a:r>
              <a:rPr lang="en-IL" sz="5400" dirty="0">
                <a:effectLst/>
                <a:latin typeface="Aptos" panose="020B0004020202020204" pitchFamily="34" charset="0"/>
                <a:ea typeface="Aptos" panose="020B0004020202020204" pitchFamily="34" charset="0"/>
                <a:cs typeface="Arial" panose="020B0604020202020204" pitchFamily="34" charset="0"/>
              </a:rPr>
              <a:t>Feature Engineering and Feature Selection:</a:t>
            </a:r>
            <a:br>
              <a:rPr lang="en-IL" sz="5400" dirty="0">
                <a:effectLst/>
                <a:latin typeface="Aptos" panose="020B0004020202020204" pitchFamily="34" charset="0"/>
                <a:ea typeface="Aptos" panose="020B0004020202020204" pitchFamily="34" charset="0"/>
                <a:cs typeface="Arial" panose="020B0604020202020204" pitchFamily="34" charset="0"/>
              </a:rPr>
            </a:br>
            <a:endParaRPr lang="en-IL" dirty="0"/>
          </a:p>
        </p:txBody>
      </p:sp>
      <p:sp>
        <p:nvSpPr>
          <p:cNvPr id="3" name="Content Placeholder 2">
            <a:extLst>
              <a:ext uri="{FF2B5EF4-FFF2-40B4-BE49-F238E27FC236}">
                <a16:creationId xmlns:a16="http://schemas.microsoft.com/office/drawing/2014/main" id="{9ACB577F-91DF-702F-6768-282589E1E96C}"/>
              </a:ext>
            </a:extLst>
          </p:cNvPr>
          <p:cNvSpPr>
            <a:spLocks noGrp="1"/>
          </p:cNvSpPr>
          <p:nvPr>
            <p:ph idx="1"/>
          </p:nvPr>
        </p:nvSpPr>
        <p:spPr>
          <a:xfrm>
            <a:off x="704814" y="2211849"/>
            <a:ext cx="5799049" cy="4351338"/>
          </a:xfrm>
        </p:spPr>
        <p:txBody>
          <a:bodyPr/>
          <a:lstStyle/>
          <a:p>
            <a:pPr marL="342900" lvl="0" indent="-342900">
              <a:lnSpc>
                <a:spcPct val="107000"/>
              </a:lnSpc>
              <a:buFont typeface="Symbol" panose="05050102010706020507" pitchFamily="18" charset="2"/>
              <a:buChar char=""/>
            </a:pPr>
            <a:r>
              <a:rPr lang="en-IL" sz="1800" dirty="0">
                <a:effectLst/>
                <a:latin typeface="Aptos" panose="020B0004020202020204" pitchFamily="34" charset="0"/>
                <a:ea typeface="Aptos" panose="020B0004020202020204" pitchFamily="34" charset="0"/>
                <a:cs typeface="Arial" panose="020B0604020202020204" pitchFamily="34" charset="0"/>
              </a:rPr>
              <a:t>‘</a:t>
            </a:r>
            <a:r>
              <a:rPr lang="en-IL" sz="1800" dirty="0" err="1">
                <a:effectLst/>
                <a:latin typeface="Aptos" panose="020B0004020202020204" pitchFamily="34" charset="0"/>
                <a:ea typeface="Aptos" panose="020B0004020202020204" pitchFamily="34" charset="0"/>
                <a:cs typeface="Arial" panose="020B0604020202020204" pitchFamily="34" charset="0"/>
              </a:rPr>
              <a:t>userId</a:t>
            </a:r>
            <a:r>
              <a:rPr lang="en-IL" sz="1800" dirty="0">
                <a:effectLst/>
                <a:latin typeface="Aptos" panose="020B0004020202020204" pitchFamily="34" charset="0"/>
                <a:ea typeface="Aptos" panose="020B0004020202020204" pitchFamily="34" charset="0"/>
                <a:cs typeface="Arial" panose="020B0604020202020204" pitchFamily="34" charset="0"/>
              </a:rPr>
              <a:t>’ is set as the index</a:t>
            </a:r>
          </a:p>
          <a:p>
            <a:pPr marL="342900" lvl="0" indent="-342900">
              <a:lnSpc>
                <a:spcPct val="107000"/>
              </a:lnSpc>
              <a:buFont typeface="Symbol" panose="05050102010706020507" pitchFamily="18" charset="2"/>
              <a:buChar char=""/>
            </a:pPr>
            <a:r>
              <a:rPr lang="en-IL" sz="1800" dirty="0">
                <a:effectLst/>
                <a:latin typeface="Aptos" panose="020B0004020202020204" pitchFamily="34" charset="0"/>
                <a:ea typeface="Aptos" panose="020B0004020202020204" pitchFamily="34" charset="0"/>
                <a:cs typeface="Arial" panose="020B0604020202020204" pitchFamily="34" charset="0"/>
              </a:rPr>
              <a:t>Splitting the date to into month and day, since the year is the same in all value</a:t>
            </a:r>
          </a:p>
          <a:p>
            <a:pPr marL="342900" lvl="0" indent="-342900">
              <a:lnSpc>
                <a:spcPct val="107000"/>
              </a:lnSpc>
              <a:buFont typeface="Symbol" panose="05050102010706020507" pitchFamily="18" charset="2"/>
              <a:buChar char=""/>
            </a:pPr>
            <a:r>
              <a:rPr lang="en-IL" sz="1800" dirty="0">
                <a:effectLst/>
                <a:latin typeface="Aptos" panose="020B0004020202020204" pitchFamily="34" charset="0"/>
                <a:ea typeface="Aptos" panose="020B0004020202020204" pitchFamily="34" charset="0"/>
                <a:cs typeface="Arial" panose="020B0604020202020204" pitchFamily="34" charset="0"/>
              </a:rPr>
              <a:t>Creating word cloud of the column ‘</a:t>
            </a:r>
            <a:r>
              <a:rPr lang="en-IL" sz="1800" dirty="0" err="1">
                <a:effectLst/>
                <a:latin typeface="Aptos" panose="020B0004020202020204" pitchFamily="34" charset="0"/>
                <a:ea typeface="Aptos" panose="020B0004020202020204" pitchFamily="34" charset="0"/>
                <a:cs typeface="Arial" panose="020B0604020202020204" pitchFamily="34" charset="0"/>
              </a:rPr>
              <a:t>whazzup</a:t>
            </a:r>
            <a:r>
              <a:rPr lang="en-IL" sz="1800" dirty="0">
                <a:effectLst/>
                <a:latin typeface="Aptos" panose="020B0004020202020204" pitchFamily="34" charset="0"/>
                <a:ea typeface="Aptos" panose="020B0004020202020204" pitchFamily="34" charset="0"/>
                <a:cs typeface="Arial" panose="020B0604020202020204" pitchFamily="34" charset="0"/>
              </a:rPr>
              <a:t>’</a:t>
            </a:r>
          </a:p>
          <a:p>
            <a:pPr marL="342900" lvl="0" indent="-342900">
              <a:lnSpc>
                <a:spcPct val="107000"/>
              </a:lnSpc>
              <a:spcAft>
                <a:spcPts val="800"/>
              </a:spcAft>
              <a:buFont typeface="Symbol" panose="05050102010706020507" pitchFamily="18" charset="2"/>
              <a:buChar char=""/>
            </a:pPr>
            <a:r>
              <a:rPr lang="en-IL" sz="1800" dirty="0">
                <a:effectLst/>
                <a:latin typeface="Aptos" panose="020B0004020202020204" pitchFamily="34" charset="0"/>
                <a:ea typeface="Aptos" panose="020B0004020202020204" pitchFamily="34" charset="0"/>
                <a:cs typeface="Arial" panose="020B0604020202020204" pitchFamily="34" charset="0"/>
              </a:rPr>
              <a:t>Feature selection with Lasso, SVM, </a:t>
            </a:r>
            <a:r>
              <a:rPr lang="en-IL" sz="1800" dirty="0" err="1">
                <a:effectLst/>
                <a:latin typeface="Aptos" panose="020B0004020202020204" pitchFamily="34" charset="0"/>
                <a:ea typeface="Aptos" panose="020B0004020202020204" pitchFamily="34" charset="0"/>
                <a:cs typeface="Arial" panose="020B0604020202020204" pitchFamily="34" charset="0"/>
              </a:rPr>
              <a:t>GradientBoost</a:t>
            </a:r>
            <a:r>
              <a:rPr lang="en-IL" sz="1800" dirty="0">
                <a:effectLst/>
                <a:latin typeface="Aptos" panose="020B0004020202020204" pitchFamily="34" charset="0"/>
                <a:ea typeface="Aptos" panose="020B0004020202020204" pitchFamily="34" charset="0"/>
                <a:cs typeface="Arial" panose="020B0604020202020204" pitchFamily="34" charset="0"/>
              </a:rPr>
              <a:t>, Random Forest</a:t>
            </a:r>
          </a:p>
          <a:p>
            <a:endParaRPr lang="en-IL" dirty="0"/>
          </a:p>
        </p:txBody>
      </p:sp>
      <p:pic>
        <p:nvPicPr>
          <p:cNvPr id="4" name="Picture 3">
            <a:extLst>
              <a:ext uri="{FF2B5EF4-FFF2-40B4-BE49-F238E27FC236}">
                <a16:creationId xmlns:a16="http://schemas.microsoft.com/office/drawing/2014/main" id="{B120A1ED-3195-8C2A-3B41-C775290C9467}"/>
              </a:ext>
            </a:extLst>
          </p:cNvPr>
          <p:cNvPicPr>
            <a:picLocks noChangeAspect="1"/>
          </p:cNvPicPr>
          <p:nvPr/>
        </p:nvPicPr>
        <p:blipFill>
          <a:blip r:embed="rId2"/>
          <a:stretch>
            <a:fillRect/>
          </a:stretch>
        </p:blipFill>
        <p:spPr>
          <a:xfrm>
            <a:off x="6687020" y="1274317"/>
            <a:ext cx="4664364" cy="4737562"/>
          </a:xfrm>
          <a:prstGeom prst="rect">
            <a:avLst/>
          </a:prstGeom>
        </p:spPr>
      </p:pic>
      <p:pic>
        <p:nvPicPr>
          <p:cNvPr id="6" name="Picture 5">
            <a:extLst>
              <a:ext uri="{FF2B5EF4-FFF2-40B4-BE49-F238E27FC236}">
                <a16:creationId xmlns:a16="http://schemas.microsoft.com/office/drawing/2014/main" id="{53D71AF3-A6C2-09ED-90B8-D68AFD774E8E}"/>
              </a:ext>
            </a:extLst>
          </p:cNvPr>
          <p:cNvPicPr>
            <a:picLocks noChangeAspect="1"/>
          </p:cNvPicPr>
          <p:nvPr/>
        </p:nvPicPr>
        <p:blipFill rotWithShape="1">
          <a:blip r:embed="rId3"/>
          <a:srcRect l="13041" r="11355"/>
          <a:stretch/>
        </p:blipFill>
        <p:spPr>
          <a:xfrm>
            <a:off x="704814" y="4523040"/>
            <a:ext cx="4267200" cy="1917035"/>
          </a:xfrm>
          <a:prstGeom prst="rect">
            <a:avLst/>
          </a:prstGeom>
        </p:spPr>
      </p:pic>
      <p:pic>
        <p:nvPicPr>
          <p:cNvPr id="8" name="Picture 7">
            <a:extLst>
              <a:ext uri="{FF2B5EF4-FFF2-40B4-BE49-F238E27FC236}">
                <a16:creationId xmlns:a16="http://schemas.microsoft.com/office/drawing/2014/main" id="{2294CDFB-CEAD-4C43-A107-FE55E4513324}"/>
              </a:ext>
            </a:extLst>
          </p:cNvPr>
          <p:cNvPicPr>
            <a:picLocks noChangeAspect="1"/>
          </p:cNvPicPr>
          <p:nvPr/>
        </p:nvPicPr>
        <p:blipFill>
          <a:blip r:embed="rId4"/>
          <a:stretch>
            <a:fillRect/>
          </a:stretch>
        </p:blipFill>
        <p:spPr>
          <a:xfrm>
            <a:off x="5366328" y="6149098"/>
            <a:ext cx="6827262" cy="290977"/>
          </a:xfrm>
          <a:prstGeom prst="rect">
            <a:avLst/>
          </a:prstGeom>
        </p:spPr>
      </p:pic>
    </p:spTree>
    <p:extLst>
      <p:ext uri="{BB962C8B-B14F-4D97-AF65-F5344CB8AC3E}">
        <p14:creationId xmlns:p14="http://schemas.microsoft.com/office/powerpoint/2010/main" val="444876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E6462-65DA-E051-5BAB-C86EBCEE0FB6}"/>
              </a:ext>
            </a:extLst>
          </p:cNvPr>
          <p:cNvSpPr>
            <a:spLocks noGrp="1"/>
          </p:cNvSpPr>
          <p:nvPr>
            <p:ph type="title"/>
          </p:nvPr>
        </p:nvSpPr>
        <p:spPr/>
        <p:txBody>
          <a:bodyPr>
            <a:normAutofit/>
          </a:bodyPr>
          <a:lstStyle/>
          <a:p>
            <a:r>
              <a:rPr lang="en-IL" b="1" dirty="0">
                <a:effectLst/>
                <a:latin typeface="Aptos" panose="020B0004020202020204" pitchFamily="34" charset="0"/>
                <a:ea typeface="Aptos" panose="020B0004020202020204" pitchFamily="34" charset="0"/>
                <a:cs typeface="Arial" panose="020B0604020202020204" pitchFamily="34" charset="0"/>
              </a:rPr>
              <a:t>Model Selection and Fine-Tuning</a:t>
            </a:r>
            <a:endParaRPr lang="en-IL" dirty="0"/>
          </a:p>
        </p:txBody>
      </p:sp>
      <p:pic>
        <p:nvPicPr>
          <p:cNvPr id="4" name="Content Placeholder 3">
            <a:extLst>
              <a:ext uri="{FF2B5EF4-FFF2-40B4-BE49-F238E27FC236}">
                <a16:creationId xmlns:a16="http://schemas.microsoft.com/office/drawing/2014/main" id="{EE5760B9-69FA-9C19-08D3-225255C1821C}"/>
              </a:ext>
            </a:extLst>
          </p:cNvPr>
          <p:cNvPicPr>
            <a:picLocks noGrp="1" noChangeAspect="1"/>
          </p:cNvPicPr>
          <p:nvPr>
            <p:ph idx="1"/>
          </p:nvPr>
        </p:nvPicPr>
        <p:blipFill>
          <a:blip r:embed="rId2"/>
          <a:stretch>
            <a:fillRect/>
          </a:stretch>
        </p:blipFill>
        <p:spPr>
          <a:xfrm>
            <a:off x="241704" y="2572991"/>
            <a:ext cx="4257869" cy="2508722"/>
          </a:xfrm>
          <a:prstGeom prst="rect">
            <a:avLst/>
          </a:prstGeom>
        </p:spPr>
      </p:pic>
      <p:sp>
        <p:nvSpPr>
          <p:cNvPr id="6" name="TextBox 5">
            <a:extLst>
              <a:ext uri="{FF2B5EF4-FFF2-40B4-BE49-F238E27FC236}">
                <a16:creationId xmlns:a16="http://schemas.microsoft.com/office/drawing/2014/main" id="{B185A559-78E1-4C92-E6CA-EC2574403AE3}"/>
              </a:ext>
            </a:extLst>
          </p:cNvPr>
          <p:cNvSpPr txBox="1"/>
          <p:nvPr/>
        </p:nvSpPr>
        <p:spPr>
          <a:xfrm>
            <a:off x="4590107" y="2452616"/>
            <a:ext cx="7697081" cy="1860381"/>
          </a:xfrm>
          <a:prstGeom prst="rect">
            <a:avLst/>
          </a:prstGeom>
          <a:noFill/>
        </p:spPr>
        <p:txBody>
          <a:bodyPr wrap="square">
            <a:spAutoFit/>
          </a:bodyPr>
          <a:lstStyle/>
          <a:p>
            <a:pPr marL="342900" lvl="0" indent="-342900" rtl="0">
              <a:lnSpc>
                <a:spcPct val="107000"/>
              </a:lnSpc>
              <a:buFont typeface="Symbol" panose="05050102010706020507" pitchFamily="18" charset="2"/>
              <a:buChar char=""/>
            </a:pPr>
            <a:r>
              <a:rPr lang="en-IL" sz="1800" dirty="0">
                <a:effectLst/>
                <a:latin typeface="Aptos" panose="020B0004020202020204" pitchFamily="34" charset="0"/>
                <a:ea typeface="Aptos" panose="020B0004020202020204" pitchFamily="34" charset="0"/>
                <a:cs typeface="Arial" panose="020B0604020202020204" pitchFamily="34" charset="0"/>
              </a:rPr>
              <a:t>The Decision Tree model shows extremely low errors, which might indicate overfitting to the training data.</a:t>
            </a:r>
          </a:p>
          <a:p>
            <a:pPr marL="342900" lvl="0" indent="-342900">
              <a:lnSpc>
                <a:spcPct val="107000"/>
              </a:lnSpc>
              <a:buFont typeface="Symbol" panose="05050102010706020507" pitchFamily="18" charset="2"/>
              <a:buChar char=""/>
            </a:pPr>
            <a:r>
              <a:rPr lang="en-IL" sz="1800" dirty="0" err="1">
                <a:effectLst/>
                <a:latin typeface="Aptos" panose="020B0004020202020204" pitchFamily="34" charset="0"/>
                <a:ea typeface="Aptos" panose="020B0004020202020204" pitchFamily="34" charset="0"/>
                <a:cs typeface="Arial" panose="020B0604020202020204" pitchFamily="34" charset="0"/>
              </a:rPr>
              <a:t>XGBoost</a:t>
            </a:r>
            <a:r>
              <a:rPr lang="en-IL" sz="1800" dirty="0">
                <a:effectLst/>
                <a:latin typeface="Aptos" panose="020B0004020202020204" pitchFamily="34" charset="0"/>
                <a:ea typeface="Aptos" panose="020B0004020202020204" pitchFamily="34" charset="0"/>
                <a:cs typeface="Arial" panose="020B0604020202020204" pitchFamily="34" charset="0"/>
              </a:rPr>
              <a:t> performs with low error metrics. It is one of the better-performing models, especially considering the relatively low RMSLE.</a:t>
            </a:r>
          </a:p>
          <a:p>
            <a:pPr marL="342900" lvl="0" indent="-342900">
              <a:lnSpc>
                <a:spcPct val="107000"/>
              </a:lnSpc>
              <a:buFont typeface="Symbol" panose="05050102010706020507" pitchFamily="18" charset="2"/>
              <a:buChar char=""/>
            </a:pPr>
            <a:r>
              <a:rPr lang="en-IL" sz="1800" dirty="0">
                <a:effectLst/>
                <a:latin typeface="Aptos" panose="020B0004020202020204" pitchFamily="34" charset="0"/>
                <a:ea typeface="Aptos" panose="020B0004020202020204" pitchFamily="34" charset="0"/>
                <a:cs typeface="Arial" panose="020B0604020202020204" pitchFamily="34" charset="0"/>
              </a:rPr>
              <a:t>Random Forest and </a:t>
            </a:r>
            <a:r>
              <a:rPr lang="en-IL" sz="1800" dirty="0" err="1">
                <a:effectLst/>
                <a:latin typeface="Aptos" panose="020B0004020202020204" pitchFamily="34" charset="0"/>
                <a:ea typeface="Aptos" panose="020B0004020202020204" pitchFamily="34" charset="0"/>
                <a:cs typeface="Arial" panose="020B0604020202020204" pitchFamily="34" charset="0"/>
              </a:rPr>
              <a:t>ADABoost</a:t>
            </a:r>
            <a:r>
              <a:rPr lang="en-IL" sz="1800" dirty="0">
                <a:effectLst/>
                <a:latin typeface="Aptos" panose="020B0004020202020204" pitchFamily="34" charset="0"/>
                <a:ea typeface="Aptos" panose="020B0004020202020204" pitchFamily="34" charset="0"/>
                <a:cs typeface="Arial" panose="020B0604020202020204" pitchFamily="34" charset="0"/>
              </a:rPr>
              <a:t> shows a solid performance with reasonable errors, but it is much less accurate than </a:t>
            </a:r>
            <a:r>
              <a:rPr lang="en-IL" sz="1800" dirty="0" err="1">
                <a:effectLst/>
                <a:latin typeface="Aptos" panose="020B0004020202020204" pitchFamily="34" charset="0"/>
                <a:ea typeface="Aptos" panose="020B0004020202020204" pitchFamily="34" charset="0"/>
                <a:cs typeface="Arial" panose="020B0604020202020204" pitchFamily="34" charset="0"/>
              </a:rPr>
              <a:t>XGBoost</a:t>
            </a:r>
            <a:r>
              <a:rPr lang="en-IL" sz="1800" dirty="0">
                <a:effectLst/>
                <a:latin typeface="Aptos" panose="020B0004020202020204" pitchFamily="34" charset="0"/>
                <a:ea typeface="Aptos" panose="020B0004020202020204" pitchFamily="34" charset="0"/>
                <a:cs typeface="Arial" panose="020B0604020202020204" pitchFamily="34" charset="0"/>
              </a:rPr>
              <a:t>.</a:t>
            </a:r>
          </a:p>
        </p:txBody>
      </p:sp>
      <p:sp>
        <p:nvSpPr>
          <p:cNvPr id="8" name="TextBox 7">
            <a:extLst>
              <a:ext uri="{FF2B5EF4-FFF2-40B4-BE49-F238E27FC236}">
                <a16:creationId xmlns:a16="http://schemas.microsoft.com/office/drawing/2014/main" id="{D43F189A-02AC-7D7F-7FBF-F28E9FD8EFEE}"/>
              </a:ext>
            </a:extLst>
          </p:cNvPr>
          <p:cNvSpPr txBox="1"/>
          <p:nvPr/>
        </p:nvSpPr>
        <p:spPr>
          <a:xfrm>
            <a:off x="570972" y="5523984"/>
            <a:ext cx="10843788" cy="674928"/>
          </a:xfrm>
          <a:prstGeom prst="rect">
            <a:avLst/>
          </a:prstGeom>
          <a:noFill/>
        </p:spPr>
        <p:txBody>
          <a:bodyPr wrap="square">
            <a:spAutoFit/>
          </a:bodyPr>
          <a:lstStyle/>
          <a:p>
            <a:pPr lvl="0">
              <a:lnSpc>
                <a:spcPct val="107000"/>
              </a:lnSpc>
              <a:spcAft>
                <a:spcPts val="800"/>
              </a:spcAft>
              <a:buSzPts val="1000"/>
              <a:tabLst>
                <a:tab pos="457200" algn="l"/>
              </a:tabLst>
            </a:pPr>
            <a:r>
              <a:rPr lang="en-IL" sz="1800" dirty="0">
                <a:effectLst/>
                <a:latin typeface="Aptos" panose="020B0004020202020204" pitchFamily="34" charset="0"/>
                <a:ea typeface="Aptos" panose="020B0004020202020204" pitchFamily="34" charset="0"/>
                <a:cs typeface="Arial" panose="020B0604020202020204" pitchFamily="34" charset="0"/>
              </a:rPr>
              <a:t>Best Performers: Decision Tree and </a:t>
            </a:r>
            <a:r>
              <a:rPr lang="en-IL" sz="1800" dirty="0" err="1">
                <a:effectLst/>
                <a:latin typeface="Aptos" panose="020B0004020202020204" pitchFamily="34" charset="0"/>
                <a:ea typeface="Aptos" panose="020B0004020202020204" pitchFamily="34" charset="0"/>
                <a:cs typeface="Arial" panose="020B0604020202020204" pitchFamily="34" charset="0"/>
              </a:rPr>
              <a:t>XGBoost</a:t>
            </a:r>
            <a:r>
              <a:rPr lang="en-IL" sz="1800" dirty="0">
                <a:effectLst/>
                <a:latin typeface="Aptos" panose="020B0004020202020204" pitchFamily="34" charset="0"/>
                <a:ea typeface="Aptos" panose="020B0004020202020204" pitchFamily="34" charset="0"/>
                <a:cs typeface="Arial" panose="020B0604020202020204" pitchFamily="34" charset="0"/>
              </a:rPr>
              <a:t> (XGB) stand out as the most effective models. While the Decision Tree may be overfitting, </a:t>
            </a:r>
            <a:r>
              <a:rPr lang="en-IL" sz="1800" dirty="0" err="1">
                <a:effectLst/>
                <a:latin typeface="Aptos" panose="020B0004020202020204" pitchFamily="34" charset="0"/>
                <a:ea typeface="Aptos" panose="020B0004020202020204" pitchFamily="34" charset="0"/>
                <a:cs typeface="Arial" panose="020B0604020202020204" pitchFamily="34" charset="0"/>
              </a:rPr>
              <a:t>XGBoost</a:t>
            </a:r>
            <a:r>
              <a:rPr lang="en-IL" sz="1800" dirty="0">
                <a:effectLst/>
                <a:latin typeface="Aptos" panose="020B0004020202020204" pitchFamily="34" charset="0"/>
                <a:ea typeface="Aptos" panose="020B0004020202020204" pitchFamily="34" charset="0"/>
                <a:cs typeface="Arial" panose="020B0604020202020204" pitchFamily="34" charset="0"/>
              </a:rPr>
              <a:t> provides a strong balance of accuracy and generalization.</a:t>
            </a:r>
          </a:p>
        </p:txBody>
      </p:sp>
    </p:spTree>
    <p:extLst>
      <p:ext uri="{BB962C8B-B14F-4D97-AF65-F5344CB8AC3E}">
        <p14:creationId xmlns:p14="http://schemas.microsoft.com/office/powerpoint/2010/main" val="686025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07AA0-A311-8A69-C209-379A5C413773}"/>
              </a:ext>
            </a:extLst>
          </p:cNvPr>
          <p:cNvSpPr>
            <a:spLocks noGrp="1"/>
          </p:cNvSpPr>
          <p:nvPr>
            <p:ph type="title"/>
          </p:nvPr>
        </p:nvSpPr>
        <p:spPr/>
        <p:txBody>
          <a:bodyPr/>
          <a:lstStyle/>
          <a:p>
            <a:r>
              <a:rPr lang="en-IL" b="1" dirty="0">
                <a:effectLst/>
                <a:latin typeface="Aptos" panose="020B0004020202020204" pitchFamily="34" charset="0"/>
                <a:ea typeface="Aptos" panose="020B0004020202020204" pitchFamily="34" charset="0"/>
                <a:cs typeface="Arial" panose="020B0604020202020204" pitchFamily="34" charset="0"/>
              </a:rPr>
              <a:t>Model Selection and Fine-Tuning</a:t>
            </a:r>
            <a:endParaRPr lang="en-IL" dirty="0"/>
          </a:p>
        </p:txBody>
      </p:sp>
      <p:sp>
        <p:nvSpPr>
          <p:cNvPr id="3" name="Content Placeholder 2">
            <a:extLst>
              <a:ext uri="{FF2B5EF4-FFF2-40B4-BE49-F238E27FC236}">
                <a16:creationId xmlns:a16="http://schemas.microsoft.com/office/drawing/2014/main" id="{383A856C-7525-E0E7-4DF5-21E1C85F08A3}"/>
              </a:ext>
            </a:extLst>
          </p:cNvPr>
          <p:cNvSpPr>
            <a:spLocks noGrp="1"/>
          </p:cNvSpPr>
          <p:nvPr>
            <p:ph idx="1"/>
          </p:nvPr>
        </p:nvSpPr>
        <p:spPr/>
        <p:txBody>
          <a:bodyPr/>
          <a:lstStyle/>
          <a:p>
            <a:pPr>
              <a:lnSpc>
                <a:spcPct val="107000"/>
              </a:lnSpc>
              <a:spcAft>
                <a:spcPts val="800"/>
              </a:spcAft>
            </a:pPr>
            <a:r>
              <a:rPr lang="en-IL" sz="1800" b="1" dirty="0">
                <a:effectLst/>
                <a:latin typeface="Aptos" panose="020B0004020202020204" pitchFamily="34" charset="0"/>
                <a:ea typeface="Aptos" panose="020B0004020202020204" pitchFamily="34" charset="0"/>
                <a:cs typeface="Arial" panose="020B0604020202020204" pitchFamily="34" charset="0"/>
              </a:rPr>
              <a:t>The Model </a:t>
            </a:r>
            <a:r>
              <a:rPr lang="en-IL" sz="1800" b="1" dirty="0" err="1">
                <a:effectLst/>
                <a:latin typeface="Aptos" panose="020B0004020202020204" pitchFamily="34" charset="0"/>
                <a:ea typeface="Aptos" panose="020B0004020202020204" pitchFamily="34" charset="0"/>
                <a:cs typeface="Arial" panose="020B0604020202020204" pitchFamily="34" charset="0"/>
              </a:rPr>
              <a:t>XGBoost</a:t>
            </a:r>
            <a:r>
              <a:rPr lang="en-IL" sz="1800" b="1" dirty="0">
                <a:effectLst/>
                <a:latin typeface="Aptos" panose="020B0004020202020204" pitchFamily="34" charset="0"/>
                <a:ea typeface="Aptos" panose="020B0004020202020204" pitchFamily="34" charset="0"/>
                <a:cs typeface="Arial" panose="020B0604020202020204" pitchFamily="34" charset="0"/>
              </a:rPr>
              <a:t> was chosen:</a:t>
            </a:r>
            <a:endParaRPr lang="en-IL" sz="18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US" sz="1800" dirty="0">
                <a:effectLst/>
                <a:latin typeface="Aptos" panose="020B0004020202020204" pitchFamily="34" charset="0"/>
                <a:ea typeface="Aptos" panose="020B0004020202020204" pitchFamily="34" charset="0"/>
                <a:cs typeface="Arial" panose="020B0604020202020204" pitchFamily="34" charset="0"/>
              </a:rPr>
              <a:t>Splitting the data for train and test</a:t>
            </a:r>
            <a:endParaRPr lang="en-IL" sz="18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US" sz="1800" dirty="0" err="1">
                <a:effectLst/>
                <a:latin typeface="Aptos" panose="020B0004020202020204" pitchFamily="34" charset="0"/>
                <a:ea typeface="Aptos" panose="020B0004020202020204" pitchFamily="34" charset="0"/>
                <a:cs typeface="Arial" panose="020B0604020202020204" pitchFamily="34" charset="0"/>
              </a:rPr>
              <a:t>GridSearch</a:t>
            </a:r>
            <a:r>
              <a:rPr lang="en-US" sz="1800" dirty="0">
                <a:effectLst/>
                <a:latin typeface="Aptos" panose="020B0004020202020204" pitchFamily="34" charset="0"/>
                <a:ea typeface="Aptos" panose="020B0004020202020204" pitchFamily="34" charset="0"/>
                <a:cs typeface="Arial" panose="020B0604020202020204" pitchFamily="34" charset="0"/>
              </a:rPr>
              <a:t> for hyperparameter fine-tuning</a:t>
            </a:r>
            <a:endParaRPr lang="en-IL" sz="1800" dirty="0">
              <a:effectLst/>
              <a:latin typeface="Aptos" panose="020B0004020202020204" pitchFamily="34" charset="0"/>
              <a:ea typeface="Aptos" panose="020B0004020202020204" pitchFamily="34" charset="0"/>
              <a:cs typeface="Arial" panose="020B0604020202020204" pitchFamily="34" charset="0"/>
            </a:endParaRPr>
          </a:p>
          <a:p>
            <a:pPr>
              <a:lnSpc>
                <a:spcPct val="107000"/>
              </a:lnSpc>
              <a:spcAft>
                <a:spcPts val="800"/>
              </a:spcAft>
            </a:pPr>
            <a:r>
              <a:rPr lang="en-IL" sz="1800" b="1" dirty="0">
                <a:effectLst/>
                <a:latin typeface="Aptos" panose="020B0004020202020204" pitchFamily="34" charset="0"/>
                <a:ea typeface="Aptos" panose="020B0004020202020204" pitchFamily="34" charset="0"/>
                <a:cs typeface="Arial" panose="020B0604020202020204" pitchFamily="34" charset="0"/>
              </a:rPr>
              <a:t>Best Parameters: </a:t>
            </a:r>
            <a:r>
              <a:rPr lang="en-IL" sz="1800" b="1" dirty="0" err="1">
                <a:effectLst/>
                <a:latin typeface="Aptos" panose="020B0004020202020204" pitchFamily="34" charset="0"/>
                <a:ea typeface="Aptos" panose="020B0004020202020204" pitchFamily="34" charset="0"/>
                <a:cs typeface="Arial" panose="020B0604020202020204" pitchFamily="34" charset="0"/>
              </a:rPr>
              <a:t>enable_categorical</a:t>
            </a:r>
            <a:r>
              <a:rPr lang="en-IL" sz="1800" b="1" dirty="0">
                <a:effectLst/>
                <a:latin typeface="Aptos" panose="020B0004020202020204" pitchFamily="34" charset="0"/>
                <a:ea typeface="Aptos" panose="020B0004020202020204" pitchFamily="34" charset="0"/>
                <a:cs typeface="Arial" panose="020B0604020202020204" pitchFamily="34" charset="0"/>
              </a:rPr>
              <a:t>=True,   </a:t>
            </a:r>
            <a:r>
              <a:rPr lang="en-IL" sz="1800" b="1" dirty="0" err="1">
                <a:effectLst/>
                <a:latin typeface="Aptos" panose="020B0004020202020204" pitchFamily="34" charset="0"/>
                <a:ea typeface="Aptos" panose="020B0004020202020204" pitchFamily="34" charset="0"/>
                <a:cs typeface="Arial" panose="020B0604020202020204" pitchFamily="34" charset="0"/>
              </a:rPr>
              <a:t>max_depth</a:t>
            </a:r>
            <a:r>
              <a:rPr lang="en-IL" sz="1800" b="1" dirty="0">
                <a:effectLst/>
                <a:latin typeface="Aptos" panose="020B0004020202020204" pitchFamily="34" charset="0"/>
                <a:ea typeface="Aptos" panose="020B0004020202020204" pitchFamily="34" charset="0"/>
                <a:cs typeface="Arial" panose="020B0604020202020204" pitchFamily="34" charset="0"/>
              </a:rPr>
              <a:t>=20,  </a:t>
            </a:r>
            <a:r>
              <a:rPr lang="en-IL" sz="1800" b="1" dirty="0" err="1">
                <a:effectLst/>
                <a:latin typeface="Aptos" panose="020B0004020202020204" pitchFamily="34" charset="0"/>
                <a:ea typeface="Aptos" panose="020B0004020202020204" pitchFamily="34" charset="0"/>
                <a:cs typeface="Arial" panose="020B0604020202020204" pitchFamily="34" charset="0"/>
              </a:rPr>
              <a:t>colsample_bytree</a:t>
            </a:r>
            <a:r>
              <a:rPr lang="en-IL" sz="1800" b="1" dirty="0">
                <a:effectLst/>
                <a:latin typeface="Aptos" panose="020B0004020202020204" pitchFamily="34" charset="0"/>
                <a:ea typeface="Aptos" panose="020B0004020202020204" pitchFamily="34" charset="0"/>
                <a:cs typeface="Arial" panose="020B0604020202020204" pitchFamily="34" charset="0"/>
              </a:rPr>
              <a:t>=1.0,               </a:t>
            </a:r>
            <a:r>
              <a:rPr lang="en-IL" sz="1800" b="1" dirty="0" err="1">
                <a:effectLst/>
                <a:latin typeface="Aptos" panose="020B0004020202020204" pitchFamily="34" charset="0"/>
                <a:ea typeface="Aptos" panose="020B0004020202020204" pitchFamily="34" charset="0"/>
                <a:cs typeface="Arial" panose="020B0604020202020204" pitchFamily="34" charset="0"/>
              </a:rPr>
              <a:t>min_child_weight</a:t>
            </a:r>
            <a:r>
              <a:rPr lang="en-IL" sz="1800" b="1" dirty="0">
                <a:effectLst/>
                <a:latin typeface="Aptos" panose="020B0004020202020204" pitchFamily="34" charset="0"/>
                <a:ea typeface="Aptos" panose="020B0004020202020204" pitchFamily="34" charset="0"/>
                <a:cs typeface="Arial" panose="020B0604020202020204" pitchFamily="34" charset="0"/>
              </a:rPr>
              <a:t>=4,  gamma=0,  </a:t>
            </a:r>
            <a:r>
              <a:rPr lang="en-IL" sz="1800" b="1" dirty="0" err="1">
                <a:effectLst/>
                <a:latin typeface="Aptos" panose="020B0004020202020204" pitchFamily="34" charset="0"/>
                <a:ea typeface="Aptos" panose="020B0004020202020204" pitchFamily="34" charset="0"/>
                <a:cs typeface="Arial" panose="020B0604020202020204" pitchFamily="34" charset="0"/>
              </a:rPr>
              <a:t>n_estimators</a:t>
            </a:r>
            <a:r>
              <a:rPr lang="en-IL" sz="1800" b="1" dirty="0">
                <a:effectLst/>
                <a:latin typeface="Aptos" panose="020B0004020202020204" pitchFamily="34" charset="0"/>
                <a:ea typeface="Aptos" panose="020B0004020202020204" pitchFamily="34" charset="0"/>
                <a:cs typeface="Arial" panose="020B0604020202020204" pitchFamily="34" charset="0"/>
              </a:rPr>
              <a:t>=5</a:t>
            </a:r>
            <a:endParaRPr lang="en-IL" sz="18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fontAlgn="base" latinLnBrk="1">
              <a:lnSpc>
                <a:spcPct val="107000"/>
              </a:lnSpc>
              <a:buFont typeface="Symbol" panose="05050102010706020507" pitchFamily="18"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L" sz="1800" dirty="0">
                <a:solidFill>
                  <a:srgbClr val="000000"/>
                </a:solidFill>
                <a:effectLst/>
                <a:highlight>
                  <a:srgbClr val="FFFFFF"/>
                </a:highlight>
                <a:latin typeface="Courier New" panose="02070309020205020404" pitchFamily="49" charset="0"/>
                <a:ea typeface="Times New Roman" panose="02020603050405020304" pitchFamily="18" charset="0"/>
                <a:cs typeface="Arial" panose="020B0604020202020204" pitchFamily="34" charset="0"/>
              </a:rPr>
              <a:t>Model Performance</a:t>
            </a:r>
            <a:endParaRPr lang="en-IL" sz="1800" dirty="0">
              <a:effectLst/>
              <a:highlight>
                <a:srgbClr val="FFFFFF"/>
              </a:highlight>
              <a:latin typeface="Aptos" panose="020B0004020202020204" pitchFamily="34" charset="0"/>
              <a:ea typeface="Aptos" panose="020B0004020202020204" pitchFamily="34" charset="0"/>
              <a:cs typeface="Arial" panose="020B0604020202020204" pitchFamily="34" charset="0"/>
            </a:endParaRPr>
          </a:p>
          <a:p>
            <a:pPr marL="342900" lvl="0" indent="-342900" fontAlgn="base" latinLnBrk="1">
              <a:lnSpc>
                <a:spcPct val="107000"/>
              </a:lnSpc>
              <a:spcAft>
                <a:spcPts val="800"/>
              </a:spcAft>
              <a:buFont typeface="Symbol" panose="05050102010706020507" pitchFamily="18"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L" sz="1800" dirty="0">
                <a:solidFill>
                  <a:srgbClr val="000000"/>
                </a:solidFill>
                <a:effectLst/>
                <a:highlight>
                  <a:srgbClr val="FFFFFF"/>
                </a:highlight>
                <a:latin typeface="Courier New" panose="02070309020205020404" pitchFamily="49" charset="0"/>
                <a:ea typeface="Times New Roman" panose="02020603050405020304" pitchFamily="18" charset="0"/>
                <a:cs typeface="Arial" panose="020B0604020202020204" pitchFamily="34" charset="0"/>
              </a:rPr>
              <a:t>Mean Absolute Error: 1416.7915</a:t>
            </a:r>
            <a:endParaRPr lang="en-IL" sz="1800" dirty="0">
              <a:effectLst/>
              <a:highlight>
                <a:srgbClr val="FFFFFF"/>
              </a:highlight>
              <a:latin typeface="Aptos" panose="020B0004020202020204" pitchFamily="34" charset="0"/>
              <a:ea typeface="Aptos" panose="020B0004020202020204" pitchFamily="34" charset="0"/>
              <a:cs typeface="Arial" panose="020B0604020202020204" pitchFamily="34" charset="0"/>
            </a:endParaRPr>
          </a:p>
          <a:p>
            <a:endParaRPr lang="en-IL" dirty="0"/>
          </a:p>
        </p:txBody>
      </p:sp>
    </p:spTree>
    <p:extLst>
      <p:ext uri="{BB962C8B-B14F-4D97-AF65-F5344CB8AC3E}">
        <p14:creationId xmlns:p14="http://schemas.microsoft.com/office/powerpoint/2010/main" val="4193456636"/>
      </p:ext>
    </p:extLst>
  </p:cSld>
  <p:clrMapOvr>
    <a:masterClrMapping/>
  </p:clrMapOvr>
</p:sld>
</file>

<file path=ppt/theme/theme1.xml><?xml version="1.0" encoding="utf-8"?>
<a:theme xmlns:a="http://schemas.openxmlformats.org/drawingml/2006/main" name="CelebrationVTI">
  <a:themeElements>
    <a:clrScheme name="AnalogousFromDarkSeedLeftStep">
      <a:dk1>
        <a:srgbClr val="000000"/>
      </a:dk1>
      <a:lt1>
        <a:srgbClr val="FFFFFF"/>
      </a:lt1>
      <a:dk2>
        <a:srgbClr val="1C2031"/>
      </a:dk2>
      <a:lt2>
        <a:srgbClr val="F0F3F1"/>
      </a:lt2>
      <a:accent1>
        <a:srgbClr val="D040B9"/>
      </a:accent1>
      <a:accent2>
        <a:srgbClr val="9A2EBE"/>
      </a:accent2>
      <a:accent3>
        <a:srgbClr val="6F40D0"/>
      </a:accent3>
      <a:accent4>
        <a:srgbClr val="3440C0"/>
      </a:accent4>
      <a:accent5>
        <a:srgbClr val="4088D0"/>
      </a:accent5>
      <a:accent6>
        <a:srgbClr val="2EB3BE"/>
      </a:accent6>
      <a:hlink>
        <a:srgbClr val="3F6ABF"/>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lebrationVTI" id="{BAD6E4D6-FB5F-472A-BAD2-154760D77BE0}" vid="{59D360FE-6438-46F1-A5A6-11415132A23A}"/>
    </a:ext>
  </a:extLst>
</a:theme>
</file>

<file path=docProps/app.xml><?xml version="1.0" encoding="utf-8"?>
<Properties xmlns="http://schemas.openxmlformats.org/officeDocument/2006/extended-properties" xmlns:vt="http://schemas.openxmlformats.org/officeDocument/2006/docPropsVTypes">
  <TotalTime>145</TotalTime>
  <Words>599</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Aptos</vt:lpstr>
      <vt:lpstr>Arial</vt:lpstr>
      <vt:lpstr>AvenirNext LT Pro Medium</vt:lpstr>
      <vt:lpstr>Calibri</vt:lpstr>
      <vt:lpstr>Courier New</vt:lpstr>
      <vt:lpstr>Gill Sans Nova</vt:lpstr>
      <vt:lpstr>Symbol</vt:lpstr>
      <vt:lpstr>CelebrationVTI</vt:lpstr>
      <vt:lpstr>PowerPoint Presentation</vt:lpstr>
      <vt:lpstr>Background - LOVOO</vt:lpstr>
      <vt:lpstr> </vt:lpstr>
      <vt:lpstr>Explanatory Data Analysis: </vt:lpstr>
      <vt:lpstr>PowerPoint Presentation</vt:lpstr>
      <vt:lpstr>Cleansing Outliers</vt:lpstr>
      <vt:lpstr>Feature Engineering and Feature Selection: </vt:lpstr>
      <vt:lpstr>Model Selection and Fine-Tuning</vt:lpstr>
      <vt:lpstr>Model Selection and Fine-Tuning</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Gali Spektor</dc:creator>
  <cp:lastModifiedBy>Gali Spektor</cp:lastModifiedBy>
  <cp:revision>3</cp:revision>
  <dcterms:created xsi:type="dcterms:W3CDTF">2024-09-01T14:59:44Z</dcterms:created>
  <dcterms:modified xsi:type="dcterms:W3CDTF">2024-09-01T17:24:51Z</dcterms:modified>
</cp:coreProperties>
</file>