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7470">
              <a:srgbClr val="CEC1E9"/>
            </a:gs>
            <a:gs pos="7956">
              <a:srgbClr val="E1C6ED"/>
            </a:gs>
            <a:gs pos="19500">
              <a:srgbClr val="D6C3EB"/>
            </a:gs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3B5B65E-F101-4B34-AB93-7B3914943CA3}"/>
              </a:ext>
            </a:extLst>
          </p:cNvPr>
          <p:cNvSpPr/>
          <p:nvPr/>
        </p:nvSpPr>
        <p:spPr>
          <a:xfrm>
            <a:off x="1537754" y="685842"/>
            <a:ext cx="6467912" cy="72145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WELCOME TO MY 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D03E42-0B62-4BF4-AEE0-BED4A9B3E5AB}"/>
              </a:ext>
            </a:extLst>
          </p:cNvPr>
          <p:cNvSpPr/>
          <p:nvPr/>
        </p:nvSpPr>
        <p:spPr>
          <a:xfrm>
            <a:off x="1537754" y="1724650"/>
            <a:ext cx="6467912" cy="72145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MY TOPIC IS FLUTTER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EF855BC-D7B0-40B1-90FD-63CACF8B32E8}"/>
              </a:ext>
            </a:extLst>
          </p:cNvPr>
          <p:cNvGrpSpPr/>
          <p:nvPr/>
        </p:nvGrpSpPr>
        <p:grpSpPr>
          <a:xfrm>
            <a:off x="6256021" y="2763459"/>
            <a:ext cx="4891672" cy="3390853"/>
            <a:chOff x="6256021" y="2763459"/>
            <a:chExt cx="4891672" cy="339085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3CAB71D-3CF2-441D-9494-9B9759770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7320" y="2763459"/>
              <a:ext cx="1417080" cy="164844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ED7EAA-BC7A-41F4-A4F1-1BA3F74308D8}"/>
                </a:ext>
              </a:extLst>
            </p:cNvPr>
            <p:cNvSpPr/>
            <p:nvPr/>
          </p:nvSpPr>
          <p:spPr>
            <a:xfrm>
              <a:off x="6256021" y="4286564"/>
              <a:ext cx="4891672" cy="18677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Presented by: </a:t>
              </a:r>
              <a:r>
                <a:rPr lang="en-US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Galib</a:t>
              </a:r>
              <a:r>
                <a: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Mahmud</a:t>
              </a:r>
            </a:p>
            <a:p>
              <a:r>
                <a: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Software Developer Intern at The ICT Hub</a:t>
              </a:r>
            </a:p>
            <a:p>
              <a:r>
                <a:rPr lang="en-US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Mohammadi</a:t>
              </a:r>
              <a:r>
                <a: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Housing Ltd.</a:t>
              </a:r>
            </a:p>
            <a:p>
              <a:r>
                <a:rPr lang="en-US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Mohammadpur,Dhaka</a:t>
              </a:r>
              <a:r>
                <a: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Contact: 01581027072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495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FCC327-B9D1-4186-9607-E7EAA31ADF5A}"/>
              </a:ext>
            </a:extLst>
          </p:cNvPr>
          <p:cNvSpPr/>
          <p:nvPr/>
        </p:nvSpPr>
        <p:spPr>
          <a:xfrm>
            <a:off x="1509762" y="959539"/>
            <a:ext cx="3491446" cy="69197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What is Flutter?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D75D74-9E1A-43A2-A668-E3ABFA6A5C12}"/>
              </a:ext>
            </a:extLst>
          </p:cNvPr>
          <p:cNvSpPr/>
          <p:nvPr/>
        </p:nvSpPr>
        <p:spPr>
          <a:xfrm>
            <a:off x="1509761" y="1877049"/>
            <a:ext cx="10368107" cy="402141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>
                <a:latin typeface="Arial" panose="020B0604020202020204" pitchFamily="34" charset="0"/>
                <a:cs typeface="Arial" panose="020B0604020202020204" pitchFamily="34" charset="0"/>
              </a:rPr>
              <a:t>Flutter is an UI toolkit and </a:t>
            </a:r>
            <a:r>
              <a:rPr lang="en-GB" sz="2800" err="1">
                <a:latin typeface="Arial" panose="020B0604020202020204" pitchFamily="34" charset="0"/>
                <a:cs typeface="Arial" panose="020B0604020202020204" pitchFamily="34" charset="0"/>
              </a:rPr>
              <a:t>Framwork</a:t>
            </a:r>
            <a:r>
              <a:rPr lang="en-GB" sz="2800">
                <a:latin typeface="Arial" panose="020B0604020202020204" pitchFamily="34" charset="0"/>
                <a:cs typeface="Arial" panose="020B0604020202020204" pitchFamily="34" charset="0"/>
              </a:rPr>
              <a:t> developed by Google published on May 2017.It uses dart programming language which released on November 2013. It allows developers for building cross-platform applications. Like: android, </a:t>
            </a:r>
            <a:r>
              <a:rPr lang="en-GB" sz="2800" err="1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en-GB" sz="2800">
                <a:latin typeface="Arial" panose="020B0604020202020204" pitchFamily="34" charset="0"/>
                <a:cs typeface="Arial" panose="020B0604020202020204" pitchFamily="34" charset="0"/>
              </a:rPr>
              <a:t>, web, macOS , desktop etc. Many well Known companies are using Flutter for  a rich set of tools and features to build beautiful and high performance applications  such as : Google, Alibaba, eBay BMW, Space X etc.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39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1E192D5-330D-4EC0-889B-DC0A146F27E3}"/>
              </a:ext>
            </a:extLst>
          </p:cNvPr>
          <p:cNvGrpSpPr/>
          <p:nvPr/>
        </p:nvGrpSpPr>
        <p:grpSpPr>
          <a:xfrm>
            <a:off x="868566" y="1434544"/>
            <a:ext cx="10315074" cy="737937"/>
            <a:chOff x="635301" y="585459"/>
            <a:chExt cx="10315074" cy="73793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3A30FB8-D48B-4616-A456-0D5759EA725B}"/>
                </a:ext>
              </a:extLst>
            </p:cNvPr>
            <p:cNvSpPr/>
            <p:nvPr/>
          </p:nvSpPr>
          <p:spPr>
            <a:xfrm>
              <a:off x="635301" y="585459"/>
              <a:ext cx="10315074" cy="73793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innerShdw blurRad="381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8E3EEAE-0FD8-41D8-8540-6145594C8315}"/>
                </a:ext>
              </a:extLst>
            </p:cNvPr>
            <p:cNvSpPr/>
            <p:nvPr/>
          </p:nvSpPr>
          <p:spPr>
            <a:xfrm>
              <a:off x="1043420" y="811148"/>
              <a:ext cx="9706707" cy="25790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48E14CC-1C0B-4647-86C1-58113357B5B8}"/>
              </a:ext>
            </a:extLst>
          </p:cNvPr>
          <p:cNvSpPr/>
          <p:nvPr/>
        </p:nvSpPr>
        <p:spPr>
          <a:xfrm>
            <a:off x="1010885" y="435562"/>
            <a:ext cx="2905673" cy="69784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Why Flutter ?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B325403-DA6A-469C-B135-A298FDB605A6}"/>
              </a:ext>
            </a:extLst>
          </p:cNvPr>
          <p:cNvGrpSpPr/>
          <p:nvPr/>
        </p:nvGrpSpPr>
        <p:grpSpPr>
          <a:xfrm>
            <a:off x="996872" y="1605181"/>
            <a:ext cx="1922106" cy="4278444"/>
            <a:chOff x="996872" y="1605181"/>
            <a:chExt cx="1922106" cy="42784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B3099E5-FEAA-4643-A09A-FB14C1E05CE3}"/>
                </a:ext>
              </a:extLst>
            </p:cNvPr>
            <p:cNvGrpSpPr/>
            <p:nvPr/>
          </p:nvGrpSpPr>
          <p:grpSpPr>
            <a:xfrm>
              <a:off x="996872" y="1605181"/>
              <a:ext cx="1922106" cy="4278444"/>
              <a:chOff x="673947" y="856222"/>
              <a:chExt cx="1922106" cy="427844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C38F8B2-ACDF-4AFA-8C8D-D6229DD866DE}"/>
                  </a:ext>
                </a:extLst>
              </p:cNvPr>
              <p:cNvSpPr/>
              <p:nvPr/>
            </p:nvSpPr>
            <p:spPr>
              <a:xfrm>
                <a:off x="673947" y="3441160"/>
                <a:ext cx="1922106" cy="1693506"/>
              </a:xfrm>
              <a:prstGeom prst="ellipse">
                <a:avLst/>
              </a:prstGeom>
              <a:gradFill>
                <a:gsLst>
                  <a:gs pos="23902">
                    <a:srgbClr val="DEE6F4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47799">
                    <a:srgbClr val="95AFDD"/>
                  </a:gs>
                  <a:gs pos="74000">
                    <a:schemeClr val="accent1"/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innerShdw blurRad="76200">
                  <a:prstClr val="black">
                    <a:alpha val="0"/>
                  </a:prstClr>
                </a:innerShdw>
              </a:effectLst>
              <a:scene3d>
                <a:camera prst="orthographicFront">
                  <a:rot lat="0" lon="20399981" rev="0"/>
                </a:camera>
                <a:lightRig rig="threePt" dir="t"/>
              </a:scene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gradFill>
                    <a:gsLst>
                      <a:gs pos="0">
                        <a:schemeClr val="accent6">
                          <a:lumMod val="5000"/>
                          <a:lumOff val="95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1782D17-5B70-4647-BC4C-BD49D76E15F0}"/>
                  </a:ext>
                </a:extLst>
              </p:cNvPr>
              <p:cNvGrpSpPr/>
              <p:nvPr/>
            </p:nvGrpSpPr>
            <p:grpSpPr>
              <a:xfrm>
                <a:off x="1441873" y="856222"/>
                <a:ext cx="373225" cy="2584938"/>
                <a:chOff x="1486918" y="761523"/>
                <a:chExt cx="373225" cy="2584938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E4108C2E-E129-45EE-B179-0D4878DA8B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92191" y="1019430"/>
                  <a:ext cx="0" cy="232703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A28975F8-C9A2-48E1-ACDD-D056AB309095}"/>
                    </a:ext>
                  </a:extLst>
                </p:cNvPr>
                <p:cNvSpPr/>
                <p:nvPr/>
              </p:nvSpPr>
              <p:spPr>
                <a:xfrm>
                  <a:off x="1486918" y="761523"/>
                  <a:ext cx="373225" cy="359587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B0354BD0-1AB5-4EB6-87C8-91E14FEBC76A}"/>
                    </a:ext>
                  </a:extLst>
                </p:cNvPr>
                <p:cNvSpPr/>
                <p:nvPr/>
              </p:nvSpPr>
              <p:spPr>
                <a:xfrm>
                  <a:off x="1587222" y="870776"/>
                  <a:ext cx="172616" cy="159577"/>
                </a:xfrm>
                <a:prstGeom prst="ellips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FD1C6D0-0700-4EA6-9930-DE9DD1D8D45E}"/>
                </a:ext>
              </a:extLst>
            </p:cNvPr>
            <p:cNvSpPr/>
            <p:nvPr/>
          </p:nvSpPr>
          <p:spPr>
            <a:xfrm>
              <a:off x="1276685" y="4646645"/>
              <a:ext cx="1538863" cy="512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Hot Reload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84BE7AE-5B9B-47AE-8962-8586E37BEC83}"/>
              </a:ext>
            </a:extLst>
          </p:cNvPr>
          <p:cNvGrpSpPr/>
          <p:nvPr/>
        </p:nvGrpSpPr>
        <p:grpSpPr>
          <a:xfrm>
            <a:off x="2841185" y="1605181"/>
            <a:ext cx="1922106" cy="3444896"/>
            <a:chOff x="2841185" y="1605181"/>
            <a:chExt cx="1922106" cy="344489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784FECF-5B86-4D5B-9C78-34F56625C800}"/>
                </a:ext>
              </a:extLst>
            </p:cNvPr>
            <p:cNvGrpSpPr/>
            <p:nvPr/>
          </p:nvGrpSpPr>
          <p:grpSpPr>
            <a:xfrm>
              <a:off x="2841185" y="1605181"/>
              <a:ext cx="1922106" cy="3444896"/>
              <a:chOff x="2632269" y="840712"/>
              <a:chExt cx="1922106" cy="3444896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7211D8D-1E75-497F-993A-7BA6EE844C65}"/>
                  </a:ext>
                </a:extLst>
              </p:cNvPr>
              <p:cNvSpPr/>
              <p:nvPr/>
            </p:nvSpPr>
            <p:spPr>
              <a:xfrm>
                <a:off x="3360054" y="840712"/>
                <a:ext cx="373225" cy="35958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4143CD4-DEC9-4BF9-83A6-97F4CD1777F6}"/>
                  </a:ext>
                </a:extLst>
              </p:cNvPr>
              <p:cNvSpPr/>
              <p:nvPr/>
            </p:nvSpPr>
            <p:spPr>
              <a:xfrm>
                <a:off x="3421373" y="935240"/>
                <a:ext cx="201168" cy="2011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94668C5-4DF5-483A-92E0-638FECDF3703}"/>
                  </a:ext>
                </a:extLst>
              </p:cNvPr>
              <p:cNvSpPr/>
              <p:nvPr/>
            </p:nvSpPr>
            <p:spPr>
              <a:xfrm>
                <a:off x="2632269" y="2592102"/>
                <a:ext cx="1922106" cy="169350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84000"/>
                      </a:schemeClr>
                    </a:gs>
                    <a:gs pos="30073">
                      <a:srgbClr val="D7E1F2"/>
                    </a:gs>
                    <a:gs pos="53132">
                      <a:srgbClr val="C0D0EB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innerShdw blurRad="139700" dir="6600000">
                  <a:prstClr val="black">
                    <a:alpha val="16000"/>
                  </a:prstClr>
                </a:innerShdw>
                <a:softEdge rad="12700"/>
              </a:effectLst>
              <a:scene3d>
                <a:camera prst="orthographicFront">
                  <a:rot lat="0" lon="20399981" rev="0"/>
                </a:camera>
                <a:lightRig rig="threePt" dir="t"/>
              </a:scene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gradFill>
                    <a:gsLst>
                      <a:gs pos="0">
                        <a:schemeClr val="accent6">
                          <a:lumMod val="5000"/>
                          <a:lumOff val="95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endParaRP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4977103-7F22-4C90-B393-61B9E4CB5F5A}"/>
                  </a:ext>
                </a:extLst>
              </p:cNvPr>
              <p:cNvCxnSpPr>
                <a:cxnSpLocks/>
                <a:stCxn id="17" idx="4"/>
              </p:cNvCxnSpPr>
              <p:nvPr/>
            </p:nvCxnSpPr>
            <p:spPr>
              <a:xfrm>
                <a:off x="3546667" y="1200299"/>
                <a:ext cx="0" cy="14103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98340BF-8EEE-49DB-AA6B-754CC39F2E7B}"/>
                </a:ext>
              </a:extLst>
            </p:cNvPr>
            <p:cNvSpPr/>
            <p:nvPr/>
          </p:nvSpPr>
          <p:spPr>
            <a:xfrm>
              <a:off x="2988508" y="4016546"/>
              <a:ext cx="1538863" cy="512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Cross Platform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034336A-F46C-49E7-9D78-83E05A06F52B}"/>
              </a:ext>
            </a:extLst>
          </p:cNvPr>
          <p:cNvGrpSpPr/>
          <p:nvPr/>
        </p:nvGrpSpPr>
        <p:grpSpPr>
          <a:xfrm>
            <a:off x="4654848" y="1621974"/>
            <a:ext cx="1922106" cy="4320643"/>
            <a:chOff x="4654848" y="1621974"/>
            <a:chExt cx="1922106" cy="432064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3080C6B-89A9-411D-A461-46BD50AEC617}"/>
                </a:ext>
              </a:extLst>
            </p:cNvPr>
            <p:cNvGrpSpPr/>
            <p:nvPr/>
          </p:nvGrpSpPr>
          <p:grpSpPr>
            <a:xfrm>
              <a:off x="4654848" y="1621974"/>
              <a:ext cx="1922106" cy="4320643"/>
              <a:chOff x="4345692" y="821004"/>
              <a:chExt cx="1922106" cy="4320643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FB42D36-B125-4EB9-8565-E037D438E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5406" y="1121110"/>
                <a:ext cx="0" cy="23270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0B259BA-A77F-46DA-8A80-1CFE3170B69F}"/>
                  </a:ext>
                </a:extLst>
              </p:cNvPr>
              <p:cNvSpPr/>
              <p:nvPr/>
            </p:nvSpPr>
            <p:spPr>
              <a:xfrm>
                <a:off x="5114964" y="821004"/>
                <a:ext cx="373225" cy="290250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85315EE-6434-4D97-9704-3619378D88E7}"/>
                  </a:ext>
                </a:extLst>
              </p:cNvPr>
              <p:cNvSpPr/>
              <p:nvPr/>
            </p:nvSpPr>
            <p:spPr>
              <a:xfrm>
                <a:off x="5228285" y="898804"/>
                <a:ext cx="172616" cy="159577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7D58150-45FF-46D1-A7F5-ABBBC530C771}"/>
                  </a:ext>
                </a:extLst>
              </p:cNvPr>
              <p:cNvSpPr/>
              <p:nvPr/>
            </p:nvSpPr>
            <p:spPr>
              <a:xfrm>
                <a:off x="4345692" y="3448141"/>
                <a:ext cx="1922106" cy="1693506"/>
              </a:xfrm>
              <a:prstGeom prst="ellipse">
                <a:avLst/>
              </a:prstGeom>
              <a:gradFill>
                <a:gsLst>
                  <a:gs pos="23902">
                    <a:srgbClr val="DEE6F4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47799">
                    <a:srgbClr val="95AFDD"/>
                  </a:gs>
                  <a:gs pos="74000">
                    <a:schemeClr val="accent1"/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innerShdw blurRad="76200">
                  <a:prstClr val="black">
                    <a:alpha val="0"/>
                  </a:prstClr>
                </a:innerShdw>
              </a:effectLst>
              <a:scene3d>
                <a:camera prst="orthographicFront">
                  <a:rot lat="0" lon="20399981" rev="0"/>
                </a:camera>
                <a:lightRig rig="threePt" dir="t"/>
              </a:scene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gradFill>
                    <a:gsLst>
                      <a:gs pos="0">
                        <a:schemeClr val="accent6">
                          <a:lumMod val="5000"/>
                          <a:lumOff val="95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457A62-5AA0-4929-8D98-E6ED3D222FE6}"/>
                </a:ext>
              </a:extLst>
            </p:cNvPr>
            <p:cNvSpPr/>
            <p:nvPr/>
          </p:nvSpPr>
          <p:spPr>
            <a:xfrm>
              <a:off x="4880425" y="4685676"/>
              <a:ext cx="1538863" cy="512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Open Source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6FBFBB3-9F96-4D0C-9ED7-96E3E58512CB}"/>
              </a:ext>
            </a:extLst>
          </p:cNvPr>
          <p:cNvSpPr/>
          <p:nvPr/>
        </p:nvSpPr>
        <p:spPr>
          <a:xfrm>
            <a:off x="6561584" y="4130785"/>
            <a:ext cx="1538863" cy="51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DB0DA5B-2F80-4B70-A2DB-548503963669}"/>
              </a:ext>
            </a:extLst>
          </p:cNvPr>
          <p:cNvGrpSpPr/>
          <p:nvPr/>
        </p:nvGrpSpPr>
        <p:grpSpPr>
          <a:xfrm>
            <a:off x="6684472" y="1547784"/>
            <a:ext cx="1929869" cy="3762431"/>
            <a:chOff x="6684472" y="1547784"/>
            <a:chExt cx="1929869" cy="376243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C8CEE24-A4C6-40F0-92A4-9ED561AF80C9}"/>
                </a:ext>
              </a:extLst>
            </p:cNvPr>
            <p:cNvGrpSpPr/>
            <p:nvPr/>
          </p:nvGrpSpPr>
          <p:grpSpPr>
            <a:xfrm>
              <a:off x="6692235" y="1547784"/>
              <a:ext cx="1922106" cy="3762431"/>
              <a:chOff x="6326314" y="830856"/>
              <a:chExt cx="1922106" cy="3762431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84EF4EC-BD5B-4FFF-B77B-DB35FC16340B}"/>
                  </a:ext>
                </a:extLst>
              </p:cNvPr>
              <p:cNvSpPr/>
              <p:nvPr/>
            </p:nvSpPr>
            <p:spPr>
              <a:xfrm>
                <a:off x="7194769" y="830856"/>
                <a:ext cx="373225" cy="35958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58E73C6-076E-4A0B-A9B5-4A06E6913DCA}"/>
                  </a:ext>
                </a:extLst>
              </p:cNvPr>
              <p:cNvSpPr/>
              <p:nvPr/>
            </p:nvSpPr>
            <p:spPr>
              <a:xfrm>
                <a:off x="7287367" y="1004914"/>
                <a:ext cx="201168" cy="2011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D469841-5734-4940-9E76-FB7E6C25CC95}"/>
                  </a:ext>
                </a:extLst>
              </p:cNvPr>
              <p:cNvSpPr/>
              <p:nvPr/>
            </p:nvSpPr>
            <p:spPr>
              <a:xfrm>
                <a:off x="6326314" y="2899781"/>
                <a:ext cx="1922106" cy="169350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84000"/>
                      </a:schemeClr>
                    </a:gs>
                    <a:gs pos="30073">
                      <a:srgbClr val="D7E1F2"/>
                    </a:gs>
                    <a:gs pos="53132">
                      <a:srgbClr val="C0D0EB"/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innerShdw blurRad="139700" dir="6600000">
                  <a:prstClr val="black">
                    <a:alpha val="16000"/>
                  </a:prstClr>
                </a:innerShdw>
                <a:softEdge rad="12700"/>
              </a:effectLst>
              <a:scene3d>
                <a:camera prst="orthographicFront">
                  <a:rot lat="0" lon="20399981" rev="0"/>
                </a:camera>
                <a:lightRig rig="threePt" dir="t"/>
              </a:scene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gradFill>
                    <a:gsLst>
                      <a:gs pos="0">
                        <a:schemeClr val="accent6">
                          <a:lumMod val="5000"/>
                          <a:lumOff val="95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A359ECF-43DC-4EDA-A250-35C41714DE95}"/>
                  </a:ext>
                </a:extLst>
              </p:cNvPr>
              <p:cNvCxnSpPr>
                <a:cxnSpLocks/>
                <a:stCxn id="27" idx="4"/>
              </p:cNvCxnSpPr>
              <p:nvPr/>
            </p:nvCxnSpPr>
            <p:spPr>
              <a:xfrm>
                <a:off x="7381382" y="1190443"/>
                <a:ext cx="0" cy="17093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5E6EF10-3BAC-4773-B302-1AFBEBFB9AD1}"/>
                </a:ext>
              </a:extLst>
            </p:cNvPr>
            <p:cNvSpPr/>
            <p:nvPr/>
          </p:nvSpPr>
          <p:spPr>
            <a:xfrm>
              <a:off x="6684472" y="4068748"/>
              <a:ext cx="1916732" cy="512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High Performance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DA3B559-CCAB-4140-B288-438AB6F4C845}"/>
              </a:ext>
            </a:extLst>
          </p:cNvPr>
          <p:cNvGrpSpPr/>
          <p:nvPr/>
        </p:nvGrpSpPr>
        <p:grpSpPr>
          <a:xfrm>
            <a:off x="8689694" y="1605181"/>
            <a:ext cx="1922106" cy="4467926"/>
            <a:chOff x="8689694" y="1605181"/>
            <a:chExt cx="1922106" cy="446792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B2A1E93-EE30-48B0-99A8-648C9422AA19}"/>
                </a:ext>
              </a:extLst>
            </p:cNvPr>
            <p:cNvGrpSpPr/>
            <p:nvPr/>
          </p:nvGrpSpPr>
          <p:grpSpPr>
            <a:xfrm>
              <a:off x="8689694" y="1605181"/>
              <a:ext cx="1922106" cy="4467926"/>
              <a:chOff x="8489654" y="840712"/>
              <a:chExt cx="1922106" cy="4467926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4CE58A0-976B-478C-B780-B386FBBF23B0}"/>
                  </a:ext>
                </a:extLst>
              </p:cNvPr>
              <p:cNvSpPr/>
              <p:nvPr/>
            </p:nvSpPr>
            <p:spPr>
              <a:xfrm>
                <a:off x="8489654" y="3615132"/>
                <a:ext cx="1922106" cy="1693506"/>
              </a:xfrm>
              <a:prstGeom prst="ellipse">
                <a:avLst/>
              </a:prstGeom>
              <a:gradFill>
                <a:gsLst>
                  <a:gs pos="23902">
                    <a:srgbClr val="DEE6F4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47799">
                    <a:srgbClr val="95AFDD"/>
                  </a:gs>
                  <a:gs pos="74000">
                    <a:schemeClr val="accent1"/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innerShdw blurRad="76200">
                  <a:prstClr val="black">
                    <a:alpha val="0"/>
                  </a:prstClr>
                </a:innerShdw>
              </a:effectLst>
              <a:scene3d>
                <a:camera prst="orthographicFront">
                  <a:rot lat="0" lon="20399981" rev="0"/>
                </a:camera>
                <a:lightRig rig="threePt" dir="t"/>
              </a:scene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gradFill>
                    <a:gsLst>
                      <a:gs pos="0">
                        <a:schemeClr val="accent6">
                          <a:lumMod val="5000"/>
                          <a:lumOff val="95000"/>
                        </a:schemeClr>
                      </a:gs>
                      <a:gs pos="74000">
                        <a:schemeClr val="accent6">
                          <a:lumMod val="45000"/>
                          <a:lumOff val="55000"/>
                        </a:schemeClr>
                      </a:gs>
                      <a:gs pos="83000">
                        <a:schemeClr val="accent6">
                          <a:lumMod val="45000"/>
                          <a:lumOff val="55000"/>
                        </a:schemeClr>
                      </a:gs>
                      <a:gs pos="100000">
                        <a:schemeClr val="accent6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endParaRP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0F599E1-C1B5-478C-9D10-EE55BEDC114A}"/>
                  </a:ext>
                </a:extLst>
              </p:cNvPr>
              <p:cNvCxnSpPr>
                <a:cxnSpLocks/>
                <a:stCxn id="24" idx="4"/>
              </p:cNvCxnSpPr>
              <p:nvPr/>
            </p:nvCxnSpPr>
            <p:spPr>
              <a:xfrm>
                <a:off x="9466798" y="1200299"/>
                <a:ext cx="6459" cy="24148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EA0986D-750F-4CED-8545-BA4C3DD3FF9F}"/>
                  </a:ext>
                </a:extLst>
              </p:cNvPr>
              <p:cNvSpPr/>
              <p:nvPr/>
            </p:nvSpPr>
            <p:spPr>
              <a:xfrm>
                <a:off x="9280185" y="840712"/>
                <a:ext cx="373225" cy="359587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A92F94A-06DC-474B-A94B-F75205080F22}"/>
                  </a:ext>
                </a:extLst>
              </p:cNvPr>
              <p:cNvSpPr/>
              <p:nvPr/>
            </p:nvSpPr>
            <p:spPr>
              <a:xfrm>
                <a:off x="9386949" y="930865"/>
                <a:ext cx="172615" cy="214797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DAFFACF-57C8-4641-A91B-D9966E1FB3D2}"/>
                </a:ext>
              </a:extLst>
            </p:cNvPr>
            <p:cNvSpPr/>
            <p:nvPr/>
          </p:nvSpPr>
          <p:spPr>
            <a:xfrm>
              <a:off x="8882743" y="4685676"/>
              <a:ext cx="1433327" cy="9780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Expensive &amp;</a:t>
              </a:r>
            </a:p>
            <a:p>
              <a:pPr algn="ctr"/>
              <a:r>
                <a:rPr lang="en-US"/>
                <a:t>Customized UI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54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EC375A-E51C-4CF6-A8A9-3C3407124E37}"/>
              </a:ext>
            </a:extLst>
          </p:cNvPr>
          <p:cNvSpPr/>
          <p:nvPr/>
        </p:nvSpPr>
        <p:spPr>
          <a:xfrm>
            <a:off x="1416456" y="716943"/>
            <a:ext cx="3491446" cy="69197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Uses of Flutter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28063B-01D6-44C3-842A-2B7DAAE2A402}"/>
              </a:ext>
            </a:extLst>
          </p:cNvPr>
          <p:cNvSpPr/>
          <p:nvPr/>
        </p:nvSpPr>
        <p:spPr>
          <a:xfrm>
            <a:off x="1416456" y="1634453"/>
            <a:ext cx="10629364" cy="319880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In todays era, Flutter is one of the most popular and powerful tools for app development. Businesses want app for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Andriod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iOS, Web, and Desktop all from a single codebase. By allowing this, Flutter  saves time, cost, and resources. Flutter is the first </a:t>
            </a:r>
          </a:p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choice of many developers and customers  because of its smoothness, beautiful interface, custom widgets 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375689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C1D6ED-2F58-4939-BA5F-513F705F3A3F}"/>
              </a:ext>
            </a:extLst>
          </p:cNvPr>
          <p:cNvSpPr/>
          <p:nvPr/>
        </p:nvSpPr>
        <p:spPr>
          <a:xfrm>
            <a:off x="1332480" y="474347"/>
            <a:ext cx="8016793" cy="69197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Comparison of Flutter vs other frameworks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BE989AA-5755-4470-A98F-9A59C8F5E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910421"/>
              </p:ext>
            </p:extLst>
          </p:nvPr>
        </p:nvGraphicFramePr>
        <p:xfrm>
          <a:off x="1332480" y="1531430"/>
          <a:ext cx="9519023" cy="40557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7222">
                  <a:extLst>
                    <a:ext uri="{9D8B030D-6E8A-4147-A177-3AD203B41FA5}">
                      <a16:colId xmlns:a16="http://schemas.microsoft.com/office/drawing/2014/main" val="1754162890"/>
                    </a:ext>
                  </a:extLst>
                </a:gridCol>
                <a:gridCol w="2371735">
                  <a:extLst>
                    <a:ext uri="{9D8B030D-6E8A-4147-A177-3AD203B41FA5}">
                      <a16:colId xmlns:a16="http://schemas.microsoft.com/office/drawing/2014/main" val="759837849"/>
                    </a:ext>
                  </a:extLst>
                </a:gridCol>
                <a:gridCol w="2170310">
                  <a:extLst>
                    <a:ext uri="{9D8B030D-6E8A-4147-A177-3AD203B41FA5}">
                      <a16:colId xmlns:a16="http://schemas.microsoft.com/office/drawing/2014/main" val="3846397294"/>
                    </a:ext>
                  </a:extLst>
                </a:gridCol>
                <a:gridCol w="2379756">
                  <a:extLst>
                    <a:ext uri="{9D8B030D-6E8A-4147-A177-3AD203B41FA5}">
                      <a16:colId xmlns:a16="http://schemas.microsoft.com/office/drawing/2014/main" val="1807273351"/>
                    </a:ext>
                  </a:extLst>
                </a:gridCol>
              </a:tblGrid>
              <a:tr h="610539">
                <a:tc>
                  <a:txBody>
                    <a:bodyPr/>
                    <a:lstStyle/>
                    <a:p>
                      <a:r>
                        <a:rPr lang="en-US"/>
                        <a:t>Flutter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React 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Xamarin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Swift/Kotlin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428455"/>
                  </a:ext>
                </a:extLst>
              </a:tr>
              <a:tr h="869515">
                <a:tc>
                  <a:txBody>
                    <a:bodyPr/>
                    <a:lstStyle/>
                    <a:p>
                      <a:r>
                        <a:rPr lang="en-US"/>
                        <a:t>Platform Support </a:t>
                      </a:r>
                    </a:p>
                    <a:p>
                      <a:r>
                        <a:rPr lang="en-US" err="1"/>
                        <a:t>Andriod</a:t>
                      </a:r>
                      <a:r>
                        <a:rPr lang="en-US"/>
                        <a:t>, iOS, Web, Desktop.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Platform Support</a:t>
                      </a:r>
                    </a:p>
                    <a:p>
                      <a:r>
                        <a:rPr lang="en-US"/>
                        <a:t>Android, iOS, </a:t>
                      </a:r>
                    </a:p>
                    <a:p>
                      <a:r>
                        <a:rPr lang="en-US"/>
                        <a:t>Web (limited)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Platform Support</a:t>
                      </a:r>
                    </a:p>
                    <a:p>
                      <a:r>
                        <a:rPr lang="en-US" err="1"/>
                        <a:t>Andriod</a:t>
                      </a:r>
                      <a:r>
                        <a:rPr lang="en-US"/>
                        <a:t>, iOS,</a:t>
                      </a:r>
                    </a:p>
                    <a:p>
                      <a:r>
                        <a:rPr lang="en-US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Native (iOS=Swift,</a:t>
                      </a:r>
                    </a:p>
                    <a:p>
                      <a:r>
                        <a:rPr lang="en-US" err="1"/>
                        <a:t>Andriod</a:t>
                      </a:r>
                      <a:r>
                        <a:rPr lang="en-US"/>
                        <a:t>=Kotlin)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023821"/>
                  </a:ext>
                </a:extLst>
              </a:tr>
              <a:tr h="591900">
                <a:tc>
                  <a:txBody>
                    <a:bodyPr/>
                    <a:lstStyle/>
                    <a:p>
                      <a:r>
                        <a:rPr lang="en-US"/>
                        <a:t>Reusability (90-95)%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Reusability(80-90)%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Reusability(80-90)%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Reusability 0%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766995"/>
                  </a:ext>
                </a:extLst>
              </a:tr>
              <a:tr h="567641">
                <a:tc>
                  <a:txBody>
                    <a:bodyPr/>
                    <a:lstStyle/>
                    <a:p>
                      <a:r>
                        <a:rPr lang="en-US"/>
                        <a:t>UI Performance 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UI Performance Good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UI Performance Good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UI Performance Best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76339"/>
                  </a:ext>
                </a:extLst>
              </a:tr>
              <a:tr h="610539">
                <a:tc>
                  <a:txBody>
                    <a:bodyPr/>
                    <a:lstStyle/>
                    <a:p>
                      <a:r>
                        <a:rPr lang="en-US"/>
                        <a:t>Speed Fast(Hot reload)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Speed 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Speed 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Speed 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430187"/>
                  </a:ext>
                </a:extLst>
              </a:tr>
              <a:tr h="610539">
                <a:tc>
                  <a:txBody>
                    <a:bodyPr/>
                    <a:lstStyle/>
                    <a:p>
                      <a:r>
                        <a:rPr lang="en-US"/>
                        <a:t>Community Huge and Growing.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Community Very large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Community Smaller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Community Large but per platform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370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46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FE9459-17B4-49C6-8BBC-AEEB48978427}"/>
              </a:ext>
            </a:extLst>
          </p:cNvPr>
          <p:cNvSpPr/>
          <p:nvPr/>
        </p:nvSpPr>
        <p:spPr>
          <a:xfrm>
            <a:off x="1332480" y="474347"/>
            <a:ext cx="6673185" cy="69197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Flutter architecture and  real project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02CA-09FA-4641-96BF-412ACDFC5AB4}"/>
              </a:ext>
            </a:extLst>
          </p:cNvPr>
          <p:cNvSpPr/>
          <p:nvPr/>
        </p:nvSpPr>
        <p:spPr>
          <a:xfrm>
            <a:off x="1444448" y="1559809"/>
            <a:ext cx="1354736" cy="4182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262C46-96A4-4915-B7C7-0197A0A4A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932375"/>
              </p:ext>
            </p:extLst>
          </p:nvPr>
        </p:nvGraphicFramePr>
        <p:xfrm>
          <a:off x="1361232" y="2160079"/>
          <a:ext cx="248298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82980">
                  <a:extLst>
                    <a:ext uri="{9D8B030D-6E8A-4147-A177-3AD203B41FA5}">
                      <a16:colId xmlns:a16="http://schemas.microsoft.com/office/drawing/2014/main" val="77240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Dart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Framwork</a:t>
                      </a:r>
                      <a:endParaRPr lang="en-US" b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80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Flutter </a:t>
                      </a:r>
                      <a:r>
                        <a:rPr lang="en-US" err="1">
                          <a:highlight>
                            <a:srgbClr val="FFFF00"/>
                          </a:highlight>
                        </a:rPr>
                        <a:t>Engin</a:t>
                      </a:r>
                      <a:r>
                        <a:rPr lang="en-US">
                          <a:highlight>
                            <a:srgbClr val="FFFF00"/>
                          </a:highlight>
                        </a:rPr>
                        <a:t>(C++)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13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Platform Channels</a:t>
                      </a:r>
                    </a:p>
                  </a:txBody>
                  <a:tcPr>
                    <a:lnT w="127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62523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5ABEBC3-1225-45EA-A30E-24AE76A66826}"/>
              </a:ext>
            </a:extLst>
          </p:cNvPr>
          <p:cNvSpPr/>
          <p:nvPr/>
        </p:nvSpPr>
        <p:spPr>
          <a:xfrm>
            <a:off x="1444448" y="3585402"/>
            <a:ext cx="1354736" cy="4182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Real project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1BDE41-C7D6-4593-B8B9-2B82F4D399F9}"/>
              </a:ext>
            </a:extLst>
          </p:cNvPr>
          <p:cNvSpPr/>
          <p:nvPr/>
        </p:nvSpPr>
        <p:spPr>
          <a:xfrm>
            <a:off x="1422019" y="4064559"/>
            <a:ext cx="6494106" cy="5038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https://github.com/Galib-Mahmud/BMI-CALCULATOR</a:t>
            </a:r>
          </a:p>
        </p:txBody>
      </p:sp>
    </p:spTree>
    <p:extLst>
      <p:ext uri="{BB962C8B-B14F-4D97-AF65-F5344CB8AC3E}">
        <p14:creationId xmlns:p14="http://schemas.microsoft.com/office/powerpoint/2010/main" val="73422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C88468-F1C8-4236-A594-B56502751534}"/>
              </a:ext>
            </a:extLst>
          </p:cNvPr>
          <p:cNvSpPr/>
          <p:nvPr/>
        </p:nvSpPr>
        <p:spPr>
          <a:xfrm>
            <a:off x="1239175" y="484435"/>
            <a:ext cx="2418426" cy="69197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CF3D24-7F5B-46F3-95A6-1B6CCEFF7DEA}"/>
              </a:ext>
            </a:extLst>
          </p:cNvPr>
          <p:cNvSpPr/>
          <p:nvPr/>
        </p:nvSpPr>
        <p:spPr>
          <a:xfrm>
            <a:off x="1239175" y="1358363"/>
            <a:ext cx="10390596" cy="273777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Flutter </a:t>
            </a:r>
            <a:r>
              <a:rPr lang="en-US" sz="2800" err="1">
                <a:latin typeface="Arial" panose="020B0604020202020204" pitchFamily="34" charset="0"/>
                <a:cs typeface="Arial" panose="020B0604020202020204" pitchFamily="34" charset="0"/>
              </a:rPr>
              <a:t>ia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a modern, fast and efficient framework for building cross-platform apps from a single codebase. It is a gateway to building beautiful, consistent, and high –performance apps across platforms. It will occupy a large part of the marketplace in the future.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0E5602-00D9-4C7E-8CC3-F79FA9813AE6}"/>
              </a:ext>
            </a:extLst>
          </p:cNvPr>
          <p:cNvSpPr/>
          <p:nvPr/>
        </p:nvSpPr>
        <p:spPr>
          <a:xfrm>
            <a:off x="1239175" y="4786604"/>
            <a:ext cx="4478693" cy="1240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53976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138</TotalTime>
  <Words>389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galibssc2018@gmail.com</dc:creator>
  <cp:lastModifiedBy>galibssc2018@gmail.com</cp:lastModifiedBy>
  <cp:revision>22</cp:revision>
  <dcterms:created xsi:type="dcterms:W3CDTF">2025-05-29T02:32:57Z</dcterms:created>
  <dcterms:modified xsi:type="dcterms:W3CDTF">2025-05-29T04:58:36Z</dcterms:modified>
</cp:coreProperties>
</file>