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87" r:id="rId2"/>
    <p:sldId id="393" r:id="rId3"/>
    <p:sldId id="382" r:id="rId4"/>
    <p:sldId id="394" r:id="rId5"/>
    <p:sldId id="374" r:id="rId6"/>
    <p:sldId id="395" r:id="rId7"/>
    <p:sldId id="386" r:id="rId8"/>
    <p:sldId id="375" r:id="rId9"/>
    <p:sldId id="376" r:id="rId10"/>
    <p:sldId id="377" r:id="rId11"/>
    <p:sldId id="396" r:id="rId12"/>
    <p:sldId id="381" r:id="rId13"/>
    <p:sldId id="385" r:id="rId14"/>
    <p:sldId id="384" r:id="rId15"/>
    <p:sldId id="389" r:id="rId16"/>
    <p:sldId id="390" r:id="rId17"/>
    <p:sldId id="391" r:id="rId18"/>
    <p:sldId id="392" r:id="rId19"/>
    <p:sldId id="397" r:id="rId20"/>
    <p:sldId id="388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FF"/>
    <a:srgbClr val="0000FF"/>
    <a:srgbClr val="009900"/>
    <a:srgbClr val="FF3300"/>
    <a:srgbClr val="3399FF"/>
    <a:srgbClr val="FF33C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61" autoAdjust="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56F7DE-E70F-4C6B-9607-C29003EF0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E04C01-F98A-46F1-858D-5A4CAD78E41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3941013-3B6A-4C17-B2A4-522ADE3E1B4C}" type="datetimeFigureOut">
              <a:rPr lang="en-US"/>
              <a:pPr>
                <a:defRPr/>
              </a:pPr>
              <a:t>11/24/2021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E99B77A-30CC-4219-BFFB-53AB4E4631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A4EA008-3B2A-4379-881D-27E79CE09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4B9C7-E5D4-4988-8708-8B2C79BF48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BAF26-B9F1-4E77-93D5-28B39429DA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CE3EF63-F5B5-4D4F-949E-0C9CD9412D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9E1E1EC0-0E67-4ADE-BC93-7EA9C0C1AF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58C705CF-85B1-4E11-B687-1B808696C13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solidFill>
                <a:srgbClr val="002060"/>
              </a:solidFill>
            </a:endParaRP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06A94195-FC51-4F82-BD49-7A9CAD5CC6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42AA64-2903-47B9-BF3B-171284FEB89A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7700439E-ABB1-40EC-9229-D2B6DDBBB12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5EB64621-5CE4-46BB-A90A-0202366A933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Any two distinct observations from the same patient have the same correlation coefficient </a:t>
            </a:r>
            <a:endParaRPr lang="en-US" altLang="en-US">
              <a:solidFill>
                <a:srgbClr val="002060"/>
              </a:solidFill>
            </a:endParaRP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2FB57C01-BF10-44A6-AEFF-A90A242D59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CB8028-BB8C-450E-B0B0-16F7FF73E89E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1863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A4B98A1E-E80F-49CC-9B0F-51A002565F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5E798CDB-C1AC-490C-9A55-9B1175111F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solidFill>
                <a:srgbClr val="002060"/>
              </a:solidFill>
            </a:endParaRP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61BF48AA-4345-4715-B29D-C361DBD047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1C2679-320A-4D71-93CD-6CCE91FA054A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F1095232-F2CF-4B2E-98DF-AC8E118E3B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7B326AF3-55A5-431A-AB95-1144F31626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BBBEA30B-0024-417D-8110-118AFB9F21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429B9D-A1B8-4A35-B197-E26A6882F51B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905AB558-DEE1-4143-8229-58C433564A5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3104BE6D-75C8-46E1-8882-F02AC025DE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11525731-D025-499C-82D5-627B03A9AE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85DF31-1635-437E-A4B2-2D1BBDD92AA9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BDB68F4C-80F4-47BE-BEA8-B935BBB66A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CC984A47-52FD-406C-80CB-6900903621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solidFill>
                <a:srgbClr val="002060"/>
              </a:solidFill>
            </a:endParaRPr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722F9EC5-33E9-4D52-B12F-4DA3B38BBB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0E18CE0-975E-4869-A570-0C36B9C41CB6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BDB68F4C-80F4-47BE-BEA8-B935BBB66A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CC984A47-52FD-406C-80CB-6900903621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solidFill>
                <a:srgbClr val="002060"/>
              </a:solidFill>
            </a:endParaRPr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722F9EC5-33E9-4D52-B12F-4DA3B38BBB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0E18CE0-975E-4869-A570-0C36B9C41CB6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9272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555302CC-6A53-4815-A483-64DEB7F40D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40FAFC15-78E6-4CA3-A3EE-8C445AFE534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solidFill>
                <a:srgbClr val="002060"/>
              </a:solidFill>
            </a:endParaRPr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0BC459B3-9673-4B82-AF58-6C177BEBEC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7D30AD-9783-45BA-953C-29FCB1FC7B83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57067E91-DBBD-4455-A90C-6BCE5E4A50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374FCFDC-616F-4865-90E3-7F3F267B4D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solidFill>
                <a:srgbClr val="002060"/>
              </a:solidFill>
            </a:endParaRP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337C4C94-1AFE-48C3-98C6-72F36867D9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F1A022-0B21-47C2-B531-45FE3272E809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7700439E-ABB1-40EC-9229-D2B6DDBBB12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5EB64621-5CE4-46BB-A90A-0202366A933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Any two distinct observations from the same patient have the same correlation coefficient </a:t>
            </a:r>
            <a:endParaRPr lang="en-US" altLang="en-US">
              <a:solidFill>
                <a:srgbClr val="002060"/>
              </a:solidFill>
            </a:endParaRP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2FB57C01-BF10-44A6-AEFF-A90A242D59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CB8028-BB8C-450E-B0B0-16F7FF73E89E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7700439E-ABB1-40EC-9229-D2B6DDBBB12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5EB64621-5CE4-46BB-A90A-0202366A933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Any two distinct observations from the same patient have the same correlation coefficient </a:t>
            </a:r>
            <a:endParaRPr lang="en-US" altLang="en-US">
              <a:solidFill>
                <a:srgbClr val="002060"/>
              </a:solidFill>
            </a:endParaRP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2FB57C01-BF10-44A6-AEFF-A90A242D59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CB8028-BB8C-450E-B0B0-16F7FF73E89E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475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2E5E16F4-2847-4B64-8F8A-D2C5086B8E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96F6DA59-34CC-428E-8D99-40E43146DF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solidFill>
                <a:srgbClr val="002060"/>
              </a:solidFill>
            </a:endParaRPr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C66AC208-BD83-4DFF-866A-547B3F77E2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B52BC4-42C2-4CFF-AA4A-2F186FE33CC6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2E5E16F4-2847-4B64-8F8A-D2C5086B8E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96F6DA59-34CC-428E-8D99-40E43146DF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solidFill>
                <a:srgbClr val="002060"/>
              </a:solidFill>
            </a:endParaRPr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C66AC208-BD83-4DFF-866A-547B3F77E2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B52BC4-42C2-4CFF-AA4A-2F186FE33CC6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52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30246-BF7F-4CF7-B714-1E01E602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88EBF-6E06-41E8-9BDD-ECB1F490DCA1}" type="datetimeFigureOut">
              <a:rPr lang="en-US"/>
              <a:pPr>
                <a:defRPr/>
              </a:pPr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3F6C0-EE83-4B01-A767-C2FA247B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32C44-5D03-42B5-B93E-C4CA7E342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FA95B-856E-4CE0-BE92-5DECB3E8A3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600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BFEE2-BAD9-4375-8AEC-24BB2F39E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FE76F-D2B4-41B2-AA07-6325CFDE06D9}" type="datetimeFigureOut">
              <a:rPr lang="en-US"/>
              <a:pPr>
                <a:defRPr/>
              </a:pPr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F8D2D-FAE9-4E80-B572-999491EF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4ADDE-6499-4996-84D7-A29249D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EB2A2-667A-4D5C-89DD-A1A1C41BF5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266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8A3F6-6461-4F1A-947E-255EBDFD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FE549-4119-4EFA-9ACF-F9DAA1684FEC}" type="datetimeFigureOut">
              <a:rPr lang="en-US"/>
              <a:pPr>
                <a:defRPr/>
              </a:pPr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C75B0-72DF-4BDB-BDF7-813D2223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28502-EE94-4C74-9F24-5992B294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8E77A-5C9D-4621-B814-C791AB57CF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748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E0AE6-8648-4801-9CF1-EDDB0C90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2DA3F-4B72-430F-969E-6381DFA2B9B4}" type="datetimeFigureOut">
              <a:rPr lang="en-US"/>
              <a:pPr>
                <a:defRPr/>
              </a:pPr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7DC8E-9842-4DE1-9A70-0B04991E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F460C-DC9A-43DA-9B2F-57A201C5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E022C-5693-4023-BDE7-BABC41962B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140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20BB4-6825-45DE-8FBB-33F0F518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B7A54-6DC4-466F-A693-53B5641CA9F3}" type="datetimeFigureOut">
              <a:rPr lang="en-US"/>
              <a:pPr>
                <a:defRPr/>
              </a:pPr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CC46E-83E2-46AF-8345-9DB506D5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B1850-C39F-4DE0-9F1B-24B390B9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4E9B0-7E2A-4C03-A4BA-C47AA92CB7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151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0777787-58C7-43FB-99AA-7A096E25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D2756-A59A-4212-9C9E-72DDC6D33BEB}" type="datetimeFigureOut">
              <a:rPr lang="en-US"/>
              <a:pPr>
                <a:defRPr/>
              </a:pPr>
              <a:t>11/24/2021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9AF86E8-9F0C-43A0-933F-A4EE38931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F869A8-D46F-4F79-82E5-8B2EF004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601CB-1BE9-4B89-B104-49636C1C37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618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F6E3349-8A0B-40F4-A427-8E35076C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63A3A-D6D4-42A7-9020-AD42FB9105FF}" type="datetimeFigureOut">
              <a:rPr lang="en-US"/>
              <a:pPr>
                <a:defRPr/>
              </a:pPr>
              <a:t>11/24/2021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60BBAFA-C9AF-45AD-8265-1394082C0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BC7185-5D98-4A7C-9BC5-A8AE2F4C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A47D9-87E2-42CF-BAC2-3877E72D57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68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8235BD3-274B-4479-BD8F-F04352CED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9EAA2-6ACC-4A09-8524-7836173E0D50}" type="datetimeFigureOut">
              <a:rPr lang="en-US"/>
              <a:pPr>
                <a:defRPr/>
              </a:pPr>
              <a:t>11/24/2021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BA2CDB8-F718-483E-A352-6A1B8923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062519-121E-4DF9-843C-96B9403C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05A28-52EC-434B-B9A2-3E235E0F49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449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BB807F2-8594-4FA0-8FC9-4FE48EA7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6BC57-033A-4B54-AF42-DEF350BC4026}" type="datetimeFigureOut">
              <a:rPr lang="en-US"/>
              <a:pPr>
                <a:defRPr/>
              </a:pPr>
              <a:t>11/24/2021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1753967-B1A7-44FD-AE45-50E55E503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22AB72-DE2C-458A-A0F2-3D90192E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F1E76-8C84-4E60-96E4-300BCC2076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195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BE4C574-01CB-46B4-9C13-9A334101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B9059-2759-47EB-869D-EDCF0D71A66B}" type="datetimeFigureOut">
              <a:rPr lang="en-US"/>
              <a:pPr>
                <a:defRPr/>
              </a:pPr>
              <a:t>11/24/2021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978E12D-7EB0-401E-815B-EF662BA2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C156856-D353-40C0-A43F-6D79089F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F865E-68F7-4CCF-BF07-5B88118C6F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008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48C17F6-57A0-4F91-BD43-AF5E8BA97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AB97B-D46A-4CAA-B635-1EB0A35AD5EF}" type="datetimeFigureOut">
              <a:rPr lang="en-US"/>
              <a:pPr>
                <a:defRPr/>
              </a:pPr>
              <a:t>11/24/2021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2DEF166-D805-4296-90AA-E93BC0B0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D52D3A1-92B8-42D4-8D74-354941BD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A5C0E-3AA5-4DD0-B30C-AF41EB6BDE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764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E8E3A17-3D24-40B1-877B-928CDCCFFF0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38C5857-D637-46F4-B964-4C3F9B920C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CE2DE-4513-4755-A4FE-664F61FCD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A529DAF-854C-4956-8D61-5943EFB7C36B}" type="datetimeFigureOut">
              <a:rPr lang="en-US"/>
              <a:pPr>
                <a:defRPr/>
              </a:pPr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7091E-672C-422D-A8D6-5A70C37AD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DC8B-953A-42D0-BED3-B743F3266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1CD6F5D-DD45-4242-8FFF-28D2C1C665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icddrb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 noChangeArrowheads="1"/>
          </p:cNvSpPr>
          <p:nvPr>
            <p:ph type="ctrTitle"/>
          </p:nvPr>
        </p:nvSpPr>
        <p:spPr>
          <a:xfrm>
            <a:off x="213360" y="152400"/>
            <a:ext cx="8686800" cy="1600200"/>
          </a:xfrm>
          <a:solidFill>
            <a:schemeClr val="bg2"/>
          </a:solidFill>
        </p:spPr>
        <p:txBody>
          <a:bodyPr anchor="ctr"/>
          <a:lstStyle/>
          <a:p>
            <a:pPr lvl="0"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C00000"/>
                </a:solidFill>
                <a:latin typeface="Candara" pitchFamily="34" charset="0"/>
                <a:ea typeface="+mn-ea"/>
                <a:cs typeface="+mn-cs"/>
              </a:rPr>
              <a:t>Generalized estimating equation: analysis of longitudinal data</a:t>
            </a:r>
            <a:endParaRPr lang="en-US" sz="3600" dirty="0">
              <a:solidFill>
                <a:srgbClr val="C00000"/>
              </a:solidFill>
              <a:latin typeface="Candara" pitchFamily="34" charset="0"/>
              <a:ea typeface="+mn-ea"/>
              <a:cs typeface="+mn-cs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0" y="4572000"/>
            <a:ext cx="9144000" cy="2209800"/>
          </a:xfrm>
          <a:solidFill>
            <a:schemeClr val="bg2"/>
          </a:solidFill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rgbClr val="002060"/>
                </a:solidFill>
                <a:latin typeface="Candara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Assistant Scientist, </a:t>
            </a:r>
            <a:r>
              <a:rPr lang="en-US" sz="2400" u="sng" dirty="0">
                <a:solidFill>
                  <a:srgbClr val="002060"/>
                </a:solidFill>
                <a:latin typeface="Candara" pitchFamily="34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icddr,b</a:t>
            </a:r>
            <a:r>
              <a:rPr lang="en-US" sz="2800" u="sng" dirty="0">
                <a:solidFill>
                  <a:srgbClr val="002060"/>
                </a:solidFill>
                <a:latin typeface="Candara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sz="4600" u="sng" dirty="0">
              <a:solidFill>
                <a:srgbClr val="002060"/>
              </a:solidFill>
              <a:latin typeface="Candara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rgbClr val="002060"/>
                </a:solidFill>
                <a:latin typeface="Candara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Mobile: +8801912682540 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rgbClr val="002060"/>
                </a:solidFill>
                <a:latin typeface="Candara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E-mail:</a:t>
            </a:r>
            <a:r>
              <a:rPr lang="en-US" sz="2400" dirty="0">
                <a:solidFill>
                  <a:srgbClr val="000000"/>
                </a:solidFill>
                <a:latin typeface="Candara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 </a:t>
            </a:r>
            <a:r>
              <a:rPr lang="en-US" sz="2400" u="sng" dirty="0">
                <a:solidFill>
                  <a:srgbClr val="800080"/>
                </a:solidFill>
                <a:latin typeface="Candara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mohammad.fahim@icddrb.org  </a:t>
            </a:r>
            <a:r>
              <a:rPr lang="en-US" sz="2400" dirty="0">
                <a:latin typeface="Candara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endParaRPr lang="en-US" sz="2400" dirty="0">
              <a:latin typeface="Candara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33800" y="1905000"/>
            <a:ext cx="1728354" cy="1828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77" name="Rectangle 2"/>
          <p:cNvSpPr>
            <a:spLocks noChangeArrowheads="1"/>
          </p:cNvSpPr>
          <p:nvPr/>
        </p:nvSpPr>
        <p:spPr bwMode="auto">
          <a:xfrm>
            <a:off x="0" y="4114800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800" dirty="0">
                <a:solidFill>
                  <a:srgbClr val="008080"/>
                </a:solidFill>
                <a:latin typeface="Candara" pitchFamily="34" charset="0"/>
                <a:ea typeface="Cambria" pitchFamily="18" charset="0"/>
                <a:cs typeface="Times New Roman" pitchFamily="18" charset="0"/>
              </a:rPr>
              <a:t>Shah Mohammad Fahim, </a:t>
            </a:r>
            <a:r>
              <a:rPr lang="en-US" altLang="en-US" sz="2800" dirty="0">
                <a:solidFill>
                  <a:srgbClr val="002060"/>
                </a:solidFill>
                <a:latin typeface="Candara" pitchFamily="34" charset="0"/>
                <a:ea typeface="Cambria" pitchFamily="18" charset="0"/>
                <a:cs typeface="Times New Roman" pitchFamily="18" charset="0"/>
              </a:rPr>
              <a:t>MBBS, MPH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BB8D658F-1B56-4D09-849A-0BE141A61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/>
                </a:solidFill>
                <a:latin typeface="Candara" pitchFamily="34" charset="0"/>
              </a:rPr>
              <a:t>Types of correlation between observations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F6D1517C-F4AE-4939-BCC9-C310AADCD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321675" cy="5303838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en-US" sz="2400"/>
              <a:t>Independence (no correlation) – do not need GEE  correlations(indep)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en-US" sz="2400"/>
              <a:t>Exchangeable – within a cluster any two observations are equally correlated, but no correlation between observations from different clusters correlations(exc) 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en-US" sz="2400"/>
              <a:t>Autoregressive – repeated measures that are mostly strongly correlated when close together in time and least correlated when furthest apart in time correlations(ar1) 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en-US" sz="2400"/>
              <a:t>Unstructured–no constraints are placed on correlations correlations(uns)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BB8D658F-1B56-4D09-849A-0BE141A61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/>
                </a:solidFill>
                <a:latin typeface="Candara" pitchFamily="34" charset="0"/>
              </a:rPr>
              <a:t>Types of correlation between observations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5F711D-8902-4AA1-AB38-78D6032950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8" r="5797"/>
          <a:stretch/>
        </p:blipFill>
        <p:spPr>
          <a:xfrm>
            <a:off x="1143000" y="1138107"/>
            <a:ext cx="6858000" cy="54912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14721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E4C3373F-49B7-4414-B59E-9956FCFB9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/>
                </a:solidFill>
                <a:latin typeface="Candara" pitchFamily="34" charset="0"/>
              </a:rPr>
              <a:t>Common distributions and link function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3AE3191B-2FE3-451C-97B2-87A80F3A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321675" cy="5303838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altLang="en-US" sz="2400">
              <a:solidFill>
                <a:srgbClr val="002060"/>
              </a:solidFill>
            </a:endParaRP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altLang="en-US" sz="2400">
              <a:solidFill>
                <a:srgbClr val="00206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B5CFB4-D0B0-489A-995B-F85E21F85A88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1622425"/>
          <a:ext cx="7772400" cy="3737053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6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Calibri"/>
                          <a:cs typeface="Times New Roman"/>
                        </a:rPr>
                        <a:t>Distribution</a:t>
                      </a:r>
                    </a:p>
                  </a:txBody>
                  <a:tcPr marL="68076" marR="6807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Uses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076" marR="6807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Link function</a:t>
                      </a:r>
                    </a:p>
                  </a:txBody>
                  <a:tcPr marL="68076" marR="6807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6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Normal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Linear-response data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Identity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37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Gamma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Exponential-response data, scale parameters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Negative inverse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37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Poisson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Count of occurrences in fixed amount of time/space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Log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6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Bernoulli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Outcome of single yes/no occurrence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Logit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37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Binomial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Count of # of "yes" occurrences out of N yes/no occurrences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Logit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3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Categorical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Outcome of single K-way occurrence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Logit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862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Multinomial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Count of occurrences of different types (1 .. K) out of N total K-way occurrences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Logit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E4C3373F-49B7-4414-B59E-9956FCFB9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/>
                </a:solidFill>
                <a:latin typeface="Candara" pitchFamily="34" charset="0"/>
              </a:rPr>
              <a:t>Common distributions and link function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3AE3191B-2FE3-451C-97B2-87A80F3A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321675" cy="5303838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altLang="en-US" sz="2400">
              <a:solidFill>
                <a:srgbClr val="002060"/>
              </a:solidFill>
            </a:endParaRP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altLang="en-US" sz="2400">
              <a:solidFill>
                <a:srgbClr val="00206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B5CFB4-D0B0-489A-995B-F85E21F85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710835"/>
              </p:ext>
            </p:extLst>
          </p:nvPr>
        </p:nvGraphicFramePr>
        <p:xfrm>
          <a:off x="685800" y="1622425"/>
          <a:ext cx="7772400" cy="3737053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6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Calibri"/>
                          <a:cs typeface="Times New Roman"/>
                        </a:rPr>
                        <a:t>Distribution</a:t>
                      </a:r>
                    </a:p>
                  </a:txBody>
                  <a:tcPr marL="68076" marR="6807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Uses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076" marR="6807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Link function</a:t>
                      </a:r>
                    </a:p>
                  </a:txBody>
                  <a:tcPr marL="68076" marR="6807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6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Normal</a:t>
                      </a: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Linear-response data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Identity </a:t>
                      </a: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37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Gamma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Exponential-response data, scale parameters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Negative inverse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37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Poisson</a:t>
                      </a: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Count of occurrences in fixed amount of time/space</a:t>
                      </a: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Log </a:t>
                      </a: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6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Bernoulli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Outcome of single yes/no occurrence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Logit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37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Binomial</a:t>
                      </a: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Count of # of "yes" occurrences out of N yes/no occurrences</a:t>
                      </a: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Logit </a:t>
                      </a: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3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Categorical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Outcome of single K-way occurrence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Logit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862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Multinomial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Count of occurrences of different types (1 .. K) out of N total K-way occurrences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Logit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704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BB8D658F-1B56-4D09-849A-0BE141A61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/>
                </a:solidFill>
                <a:latin typeface="Candara" pitchFamily="34" charset="0"/>
              </a:rPr>
              <a:t>Model selections in GEE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F6D1517C-F4AE-4939-BCC9-C310AADCD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321675" cy="5303838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Quasi-Information Criteria (QIC) can be used to – </a:t>
            </a:r>
          </a:p>
          <a:p>
            <a:pPr lvl="1" eaLnBrk="1" hangingPunct="1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en-US" altLang="en-US" sz="2400" dirty="0"/>
              <a:t>select the correlation structure [QIC] </a:t>
            </a:r>
          </a:p>
          <a:p>
            <a:pPr lvl="1" eaLnBrk="1" hangingPunct="1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en-US" altLang="en-US" sz="2400" dirty="0"/>
              <a:t>determine the best subsets of covariates for a particular model [</a:t>
            </a:r>
            <a:r>
              <a:rPr lang="en-US" altLang="en-US" sz="2400" dirty="0" err="1"/>
              <a:t>QICu</a:t>
            </a:r>
            <a:r>
              <a:rPr lang="en-US" altLang="en-US" sz="2400" dirty="0"/>
              <a:t>]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Best model is the one with the with the smallest value of QIC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A Stata program </a:t>
            </a:r>
            <a:r>
              <a:rPr lang="en-US" altLang="en-US" sz="2400" dirty="0" err="1"/>
              <a:t>qiccan</a:t>
            </a:r>
            <a:r>
              <a:rPr lang="en-US" altLang="en-US" sz="2400" dirty="0"/>
              <a:t> offer both QIC and </a:t>
            </a:r>
            <a:r>
              <a:rPr lang="en-US" altLang="en-US" sz="2400" dirty="0" err="1"/>
              <a:t>QICu</a:t>
            </a:r>
            <a:r>
              <a:rPr lang="en-US" altLang="en-US" sz="2400" dirty="0"/>
              <a:t> in GEE</a:t>
            </a:r>
          </a:p>
        </p:txBody>
      </p:sp>
    </p:spTree>
    <p:extLst>
      <p:ext uri="{BB962C8B-B14F-4D97-AF65-F5344CB8AC3E}">
        <p14:creationId xmlns:p14="http://schemas.microsoft.com/office/powerpoint/2010/main" val="2323549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533400" y="4458831"/>
            <a:ext cx="8001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i="1" dirty="0">
                <a:latin typeface="+mj-lt"/>
                <a:cs typeface="Arial" charset="0"/>
              </a:rPr>
              <a:t>H. pylori </a:t>
            </a:r>
            <a:r>
              <a:rPr lang="en-US" sz="2400" dirty="0">
                <a:latin typeface="+mj-lt"/>
                <a:cs typeface="Arial" charset="0"/>
              </a:rPr>
              <a:t>infected children had higher fecal concentrations of AAT and lower concentrations of REG1B in non-diarrheal stool samples </a:t>
            </a:r>
            <a:endParaRPr lang="en-US" sz="2400" dirty="0">
              <a:latin typeface="+mj-lt"/>
            </a:endParaRP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i="1" dirty="0">
                <a:latin typeface="+mj-lt"/>
                <a:cs typeface="Arial" charset="0"/>
              </a:rPr>
              <a:t>H. pylori </a:t>
            </a:r>
            <a:r>
              <a:rPr lang="en-US" sz="2400" dirty="0">
                <a:latin typeface="+mj-lt"/>
                <a:cs typeface="Arial" charset="0"/>
              </a:rPr>
              <a:t>infection was not associated with nutritional status  of children with stunting or at risk of being stunted </a:t>
            </a:r>
          </a:p>
        </p:txBody>
      </p:sp>
      <p:pic>
        <p:nvPicPr>
          <p:cNvPr id="5" name="Picture 4" descr="PNTD_H pylor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882095"/>
            <a:ext cx="8001000" cy="353750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E57A0F3-308B-48E1-82F1-74EA7F866591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/>
                </a:solidFill>
                <a:latin typeface="Candara" pitchFamily="34" charset="0"/>
              </a:rPr>
              <a:t>Example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FB7693B7-226C-4D00-BC61-0D9401B56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/>
                </a:solidFill>
                <a:latin typeface="Candara" pitchFamily="34" charset="0"/>
              </a:rPr>
              <a:t>Statistical analysis</a:t>
            </a:r>
            <a:endParaRPr lang="en-US" sz="32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A51FFE03-674B-47D0-BCCC-B169DF7B2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321675" cy="5303838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en-US" sz="2400"/>
              <a:t>We examined association between H. pylori infection and stool biomarker concentrations using multivariable linear regression with generalized estimating equations (GEE)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en-US" sz="2400"/>
              <a:t>Then examined the association between </a:t>
            </a:r>
            <a:r>
              <a:rPr lang="en-US" altLang="en-US" sz="2400" i="1"/>
              <a:t>H. pylori </a:t>
            </a:r>
            <a:r>
              <a:rPr lang="en-US" altLang="en-US" sz="2400"/>
              <a:t>infection and nutritional status in children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en-US" sz="2400"/>
              <a:t>Family was Gaussian, link function was identity and correlation matrix was unstructured 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en-US" sz="2400"/>
              <a:t>Multicollinearity among independent variables in each model was checked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en-US" sz="2400"/>
              <a:t>All models were adjusted for age, sex and nutritional status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altLang="en-US" sz="2400"/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altLang="en-US" sz="2400"/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F3718EE-9476-4B12-9C39-1603899FBBEF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1676400"/>
          <a:ext cx="8686800" cy="4092575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64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Calibri"/>
                          <a:cs typeface="Times New Roman"/>
                        </a:rPr>
                        <a:t>Adjusted β (95% CI)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076" marR="6807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MPO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076" marR="6807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NEO</a:t>
                      </a:r>
                    </a:p>
                  </a:txBody>
                  <a:tcPr marL="68076" marR="6807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AAT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076" marR="6807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Calprotectin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076" marR="6807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REG1B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076" marR="6807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4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H. pylori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 infection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0.14 (-0.11, 0.39)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-0.02 (-0.26, 0.23)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0.26 (0.02, 0.49)*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-0.07 (-0.34, 0.20)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-0.32 (-0.59, -0.05)*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4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-0.02 (-0.07, 0.03)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-0.05 (-0.10, -0.01)*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- 0.01(-0.05, 0.04)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-0.02 (-0.07, 0.04)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-0.08 (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ourier New"/>
                        </a:rPr>
                        <a:t>-0.13, -0.02)*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4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Sex (female)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0.12 (-0.09, 0.33)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0.03 (-0.18, 0.24)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- 0.14 (-0.34, 0.06)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0.02 (-0.20, 0.25)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0.12 (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ourier New"/>
                        </a:rPr>
                        <a:t>-0.10, 0.35) 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4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At risk of stunting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-0.02 (-0.24, 0.19)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0.06 (-0.15, 0.28)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- 0.07 (-0.27, 0.13)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-0.10 (-0.33, 0.12)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-0.03 (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ourier New"/>
                        </a:rPr>
                        <a:t>-0.25, 0.20) 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8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Mother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 received education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0.20 (-0.07, 0.47)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0.19 (-0.06, 0.45)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0.28 (0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ourier New"/>
                        </a:rPr>
                        <a:t>.01, 0.56)*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32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Separate space for kitchen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-0.24 (-0.56, 0.08)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Animal exposure in household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Calibri"/>
                          <a:cs typeface="Times New Roman"/>
                        </a:rPr>
                        <a:t>-0.42 (-0.84, -0.002)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07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Crowding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0.15 (-0.10, 0.40)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0.01 (-0.22, 0.23)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32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Water treatment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58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Always wash hand after child defecation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-0.14 (-0.39, 0.11)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Calibri"/>
                          <a:cs typeface="Times New Roman"/>
                        </a:rPr>
                        <a:t>-0.19 (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Calibri"/>
                          <a:cs typeface="Courier New"/>
                        </a:rPr>
                        <a:t>-0.42, 0.04) 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58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Always wash hand after toilet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0.26 (0.02, 0.49)*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0.01 (-0.27, 0.29)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64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CRP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0.02 (-0.01, 0.04)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-0.03 (-0.05, -0.01)*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0.21 (-0.03, 0.45)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0.01 (-0.01, 0.04)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58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AGP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0.001 (-0.001, 0.003)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- 0.09 (-0.33, 0.15)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0.003 (0.001, 0.005)*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5E1C0723-A463-442C-AC65-C367EA55E58D}"/>
              </a:ext>
            </a:extLst>
          </p:cNvPr>
          <p:cNvSpPr txBox="1">
            <a:spLocks/>
          </p:cNvSpPr>
          <p:nvPr/>
        </p:nvSpPr>
        <p:spPr bwMode="auto">
          <a:xfrm>
            <a:off x="457200" y="503238"/>
            <a:ext cx="8266113" cy="639762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lt1"/>
            </a:solidFill>
            <a:prstDash val="solid"/>
            <a:miter lim="800000"/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>
                <a:latin typeface="Candara" pitchFamily="34" charset="0"/>
              </a:rPr>
              <a:t>Association of </a:t>
            </a:r>
            <a:r>
              <a:rPr lang="en-US" sz="3200" b="1" i="1">
                <a:latin typeface="Candara" pitchFamily="34" charset="0"/>
              </a:rPr>
              <a:t>H. pylori</a:t>
            </a:r>
            <a:r>
              <a:rPr lang="en-US" sz="3200" b="1">
                <a:latin typeface="Candara" pitchFamily="34" charset="0"/>
              </a:rPr>
              <a:t> with EED biomarkers</a:t>
            </a:r>
            <a:endParaRPr lang="en-US" sz="32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45166" name="TextBox 6">
            <a:extLst>
              <a:ext uri="{FF2B5EF4-FFF2-40B4-BE49-F238E27FC236}">
                <a16:creationId xmlns:a16="http://schemas.microsoft.com/office/drawing/2014/main" id="{CB8EF088-04CE-44BD-A3C1-B0A2F6FA1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6096000"/>
            <a:ext cx="1279525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C00000"/>
                </a:solidFill>
                <a:latin typeface="Candara" panose="020E0502030303020204" pitchFamily="34" charset="0"/>
              </a:rPr>
              <a:t>*p-value &lt; 0.05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1AD56EE1-0A40-42A5-892A-F7D43FB2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66113" cy="639763"/>
          </a:xfr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latin typeface="Candara" pitchFamily="34" charset="0"/>
              </a:rPr>
              <a:t>Association of </a:t>
            </a:r>
            <a:r>
              <a:rPr lang="en-US" sz="3200" b="1" i="1" dirty="0">
                <a:latin typeface="Candara" pitchFamily="34" charset="0"/>
              </a:rPr>
              <a:t>H. pylori</a:t>
            </a:r>
            <a:r>
              <a:rPr lang="en-US" sz="3200" b="1" dirty="0">
                <a:latin typeface="Candara" pitchFamily="34" charset="0"/>
              </a:rPr>
              <a:t> with Nutritional status </a:t>
            </a:r>
            <a:endParaRPr lang="en-US" sz="32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BC293A-D862-4ADD-8D43-117F9DC59F0E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241425"/>
          <a:ext cx="8137526" cy="5083268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Adjusted </a:t>
                      </a:r>
                      <a:r>
                        <a:rPr lang="el-GR" sz="1400" b="1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β (95%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CI)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LAZ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WAZ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WLZ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3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0.004 (-0.02, 0.03)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-0.01 (-0.05, 0.03)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-0.03 (-0.08, 0.02)</a:t>
                      </a: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3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Sex (female) 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0.07 (-0.04, 0.19)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0.17 (-0.01, 0.35)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0.21 (0.01, 0.41)*</a:t>
                      </a: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3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At risk of stunting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1.18 (1.06,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 1.29)*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0.74 (0.55, 0.92)*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0.14 (-0.07, 0.35)</a:t>
                      </a: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3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Mothers received education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0.27 (0.12, 0.42)*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0.28 (0.04, 0.52)*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0.18 (-0.09, 0.46)</a:t>
                      </a: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3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Household head received education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0.10 (-0.03, 0.24)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0.17 (-0.05, 0.39)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0.15 (-0.09, 0.40)</a:t>
                      </a: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3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Separate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 space for kitchen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-0.08 (-0.25, 0.09)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-0.08 (-0.36, 0.20)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0.04 (-0.28, 0.36)</a:t>
                      </a: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3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Water treatment 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-0.05 (-0.17, 0.08)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0.17 (-0.02, 0.37)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0.25 (0.03, 0.48)*</a:t>
                      </a: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3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Improved sanitation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0.10 (-0.09, 0.29)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0.19(-0.02, 0.41)</a:t>
                      </a: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3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Always wash hand after toilet 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0.08 (-0.05, 0.21)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-0.01 (-0.24, 0.23)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53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Always wash hand after child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 defecation 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-0.07 (-0.28, 0.13)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-0.14 (-0.34, 0.07)</a:t>
                      </a: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2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Monthly family income 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-1.21 (-7.74, 5.32)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2.8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e-06 (-6.8e-06,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0.00001)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5.1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Times New Roman"/>
                        </a:rPr>
                        <a:t>e-06 (-5.9e-06, 0.00002)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53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Crowding 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0.05 (-0.09, 0.19)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-0.02 (-0.23, 0.18)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-0.05 (-0.29, 0.19)</a:t>
                      </a: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53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Animal exposure 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-0.22 (-0.55, 0.11)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-0.29 (-0.67,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 0.08)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53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Maternal height 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0.01 (-0.001, 0.02)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0.02 (-0.001, 0.03)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0.02 (-0.003, 0.04)</a:t>
                      </a: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762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AGP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-0.001 (-0.002, -0.004)*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-0.002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 (-0.003, -0.001)*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53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H. pylori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 infection 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0.04 (-0.05, 0.12)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0.08(-0.04, 0.19)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0.07 (-0.09, 0.22)</a:t>
                      </a: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9247" name="TextBox 6">
            <a:extLst>
              <a:ext uri="{FF2B5EF4-FFF2-40B4-BE49-F238E27FC236}">
                <a16:creationId xmlns:a16="http://schemas.microsoft.com/office/drawing/2014/main" id="{E88C7437-BE1B-4A26-805F-919C4B0A1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6477000"/>
            <a:ext cx="1279525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C00000"/>
                </a:solidFill>
                <a:latin typeface="Candara" panose="020E0502030303020204" pitchFamily="34" charset="0"/>
              </a:rPr>
              <a:t>*p-value &lt; 0.05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E26D3-8754-4008-A6AB-7C8D08D77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Hardin JW, </a:t>
            </a:r>
            <a:r>
              <a:rPr lang="en-US" sz="2400" dirty="0" err="1"/>
              <a:t>Hilbe</a:t>
            </a:r>
            <a:r>
              <a:rPr lang="en-US" sz="2400" dirty="0"/>
              <a:t>, JM. (2012) </a:t>
            </a:r>
            <a:r>
              <a:rPr lang="en-US" sz="2400" dirty="0" err="1"/>
              <a:t>GenaralizedEstimating</a:t>
            </a:r>
            <a:r>
              <a:rPr lang="en-US" sz="2400" dirty="0"/>
              <a:t> Equations.2ndedition, Chapman and Hall/CRC Press.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Rabe-</a:t>
            </a:r>
            <a:r>
              <a:rPr lang="en-US" sz="2400" dirty="0" err="1"/>
              <a:t>HeskethS</a:t>
            </a:r>
            <a:r>
              <a:rPr lang="en-US" sz="2400" dirty="0"/>
              <a:t>, </a:t>
            </a:r>
            <a:r>
              <a:rPr lang="en-US" sz="2400" dirty="0" err="1"/>
              <a:t>SkrondalA</a:t>
            </a:r>
            <a:r>
              <a:rPr lang="en-US" sz="2400" dirty="0"/>
              <a:t>. (2012) Multilevel and Longitudinal </a:t>
            </a:r>
            <a:r>
              <a:rPr lang="en-US" sz="2400" dirty="0" err="1"/>
              <a:t>ModelingUsing</a:t>
            </a:r>
            <a:r>
              <a:rPr lang="en-US" sz="2400" dirty="0"/>
              <a:t> Stata.3rdEdition, Stata Press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 err="1"/>
              <a:t>TwiskJ</a:t>
            </a:r>
            <a:r>
              <a:rPr lang="en-US" sz="2400" dirty="0"/>
              <a:t>. (2013) Applied Longitudinal Data Analysis for Epidemiology. 2ndedition, Cambridge University Press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C87EA0-B130-47E3-B382-ED8E2F047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66113" cy="639763"/>
          </a:xfr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latin typeface="Candara" pitchFamily="34" charset="0"/>
              </a:rPr>
              <a:t>References</a:t>
            </a:r>
            <a:endParaRPr lang="en-US" sz="3200" b="1" dirty="0">
              <a:solidFill>
                <a:schemeClr val="bg1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81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ADD59-2B80-4D81-BD49-C6D5977C3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marL="0" indent="0" algn="ctr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None/>
            </a:pPr>
            <a:r>
              <a:rPr lang="en-US" sz="2400" dirty="0"/>
              <a:t>Longitudinal Data</a:t>
            </a: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None/>
            </a:pPr>
            <a:r>
              <a:rPr lang="en-US" sz="2400" dirty="0"/>
              <a:t>Generalized Estimating Equation</a:t>
            </a: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None/>
            </a:pPr>
            <a:r>
              <a:rPr lang="en-US" sz="2400" dirty="0"/>
              <a:t>Correlation Structure in GEE</a:t>
            </a: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None/>
            </a:pPr>
            <a:r>
              <a:rPr lang="en-US" sz="2400" dirty="0"/>
              <a:t>Common distributions and link function</a:t>
            </a: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None/>
            </a:pPr>
            <a:r>
              <a:rPr lang="en-US" sz="2400" dirty="0"/>
              <a:t>Model Selection in GEE </a:t>
            </a: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None/>
            </a:pPr>
            <a:r>
              <a:rPr lang="en-US" sz="2400" dirty="0"/>
              <a:t>Example </a:t>
            </a: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None/>
            </a:pPr>
            <a:r>
              <a:rPr lang="en-US" sz="2400" dirty="0"/>
              <a:t>Exercise using Stata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B24DAD-10D8-4801-984F-1537A86A1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/>
                </a:solidFill>
                <a:latin typeface="Candara" pitchFamily="34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717371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3"/>
          <p:cNvSpPr>
            <a:spLocks noGrp="1" noChangeArrowheads="1"/>
          </p:cNvSpPr>
          <p:nvPr>
            <p:ph type="title"/>
          </p:nvPr>
        </p:nvSpPr>
        <p:spPr>
          <a:xfrm>
            <a:off x="3414713" y="3363913"/>
            <a:ext cx="2314575" cy="1325562"/>
          </a:xfrm>
        </p:spPr>
        <p:txBody>
          <a:bodyPr/>
          <a:lstStyle/>
          <a:p>
            <a:pPr algn="ctr" eaLnBrk="1" hangingPunct="1"/>
            <a:r>
              <a:rPr lang="en-US" altLang="en-US" b="1">
                <a:solidFill>
                  <a:srgbClr val="990000"/>
                </a:solidFill>
                <a:latin typeface="Cambria" pitchFamily="18" charset="0"/>
                <a:ea typeface="Cambria" pitchFamily="18" charset="0"/>
                <a:cs typeface="Cambria" pitchFamily="18" charset="0"/>
              </a:rPr>
              <a:t>End</a:t>
            </a:r>
          </a:p>
        </p:txBody>
      </p:sp>
      <p:pic>
        <p:nvPicPr>
          <p:cNvPr id="3789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36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67050" y="5105400"/>
            <a:ext cx="3009900" cy="915988"/>
            <a:chOff x="7934433" y="3003797"/>
            <a:chExt cx="767433" cy="144000"/>
          </a:xfrm>
        </p:grpSpPr>
        <p:sp>
          <p:nvSpPr>
            <p:cNvPr id="5" name="Rectangle 4"/>
            <p:cNvSpPr/>
            <p:nvPr/>
          </p:nvSpPr>
          <p:spPr>
            <a:xfrm>
              <a:off x="7934433" y="3003797"/>
              <a:ext cx="144096" cy="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142077" y="3003797"/>
              <a:ext cx="144096" cy="144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350126" y="3003797"/>
              <a:ext cx="144096" cy="14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557770" y="3003797"/>
              <a:ext cx="144096" cy="14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7893" name="Text Placeholder 1"/>
          <p:cNvSpPr txBox="1">
            <a:spLocks noChangeArrowheads="1"/>
          </p:cNvSpPr>
          <p:nvPr/>
        </p:nvSpPr>
        <p:spPr bwMode="auto">
          <a:xfrm>
            <a:off x="2014538" y="1066800"/>
            <a:ext cx="514826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ko-KR" sz="7200">
                <a:solidFill>
                  <a:srgbClr val="990000"/>
                </a:solidFill>
                <a:latin typeface="Brush Script MT" pitchFamily="66" charset="0"/>
                <a:ea typeface="굴림" charset="-127"/>
              </a:rPr>
              <a:t>Thank you</a:t>
            </a:r>
            <a:endParaRPr lang="ko-KR" altLang="en-US" sz="7200">
              <a:solidFill>
                <a:srgbClr val="990000"/>
              </a:solidFill>
              <a:latin typeface="Brush Script MT" pitchFamily="66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D36616AC-5FEB-4DF1-A2B5-66C8B4936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/>
                </a:solidFill>
                <a:latin typeface="Candara" pitchFamily="34" charset="0"/>
              </a:rPr>
              <a:t>Longitudinal data</a:t>
            </a:r>
          </a:p>
        </p:txBody>
      </p:sp>
      <p:pic>
        <p:nvPicPr>
          <p:cNvPr id="32771" name="Content Placeholder 3">
            <a:extLst>
              <a:ext uri="{FF2B5EF4-FFF2-40B4-BE49-F238E27FC236}">
                <a16:creationId xmlns:a16="http://schemas.microsoft.com/office/drawing/2014/main" id="{0FC09A46-FA20-4054-8FB6-539B465597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61015"/>
            <a:ext cx="9144000" cy="3820585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7A82A46-5B7B-4B65-A35E-702F4270154E}"/>
              </a:ext>
            </a:extLst>
          </p:cNvPr>
          <p:cNvSpPr/>
          <p:nvPr/>
        </p:nvSpPr>
        <p:spPr>
          <a:xfrm>
            <a:off x="563880" y="5562600"/>
            <a:ext cx="804672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dirty="0">
                <a:solidFill>
                  <a:srgbClr val="111111"/>
                </a:solidFill>
                <a:latin typeface="+mj-lt"/>
              </a:rPr>
              <a:t>Data that is collected through a series of repeated observations of the same subjects over some extended time frame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CF43F0-DEBF-48D9-B1C5-85188A83B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91000"/>
            <a:ext cx="8229600" cy="2040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5D03F0-19BF-47EA-BC14-87696ED04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2281"/>
            <a:ext cx="8229600" cy="241151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FDAE45D-86E1-4A29-B74F-BABD861B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/>
                </a:solidFill>
                <a:latin typeface="Candara" pitchFamily="34" charset="0"/>
              </a:rPr>
              <a:t>Analysis for longitudinal data</a:t>
            </a:r>
          </a:p>
        </p:txBody>
      </p:sp>
    </p:spTree>
    <p:extLst>
      <p:ext uri="{BB962C8B-B14F-4D97-AF65-F5344CB8AC3E}">
        <p14:creationId xmlns:p14="http://schemas.microsoft.com/office/powerpoint/2010/main" val="117376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8CBCCE45-D7C4-4FDB-9211-96CDB604A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/>
                </a:solidFill>
                <a:latin typeface="Candara" pitchFamily="34" charset="0"/>
              </a:rPr>
              <a:t>Generalized estimating equations 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CF1FAB8C-DB13-40C9-8A51-C14E91AB8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64820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Generalized Estimating Equation (GEE) is an extension of GLM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GEE provide a method of inference for a wide variety of models when responses are correlated</a:t>
            </a:r>
            <a:endParaRPr lang="en-US" altLang="en-US" sz="2400" dirty="0"/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Generalization of the GLM to allow repeated measures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Assumption of independence between observations is likely to be violated in longitudinal data 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Models that ignore assumption tend to produce incorrect Standard Errors and p-values for regression coefficient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8CBCCE45-D7C4-4FDB-9211-96CDB604A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/>
                </a:solidFill>
                <a:latin typeface="Candara" pitchFamily="34" charset="0"/>
              </a:rPr>
              <a:t>Generalized estimating equations 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CF1FAB8C-DB13-40C9-8A51-C14E91AB8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3776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GEE is useful when the aim is to investigate differences in population averaged responses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GEE offers robust estimation of standard errors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Parameter estimates from the GEE are consistent even when the covariance structure is mis-specified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GEE is a ‘population-averaged’ approach that models marginal distributions (as opposed to ‘subject-specific’ modeling)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The standard GEE method is valid if the data are missing completely at random (MCAR)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7215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F365A-F17D-4133-AF98-08EE236C5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Ignoring dependency of the observations </a:t>
            </a:r>
            <a:r>
              <a:rPr lang="en-US" altLang="en-US" sz="2400" b="1" dirty="0"/>
              <a:t>overestimates</a:t>
            </a:r>
            <a:r>
              <a:rPr lang="en-US" altLang="en-US" sz="2400" dirty="0"/>
              <a:t> the standard errors of </a:t>
            </a:r>
            <a:r>
              <a:rPr lang="en-US" altLang="en-US" sz="2400" b="1" dirty="0"/>
              <a:t>time-dependent predictors</a:t>
            </a:r>
            <a:r>
              <a:rPr lang="en-US" altLang="en-US" sz="2400" dirty="0"/>
              <a:t> (such as LAZ)</a:t>
            </a:r>
          </a:p>
          <a:p>
            <a:pPr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Standard errors of </a:t>
            </a:r>
            <a:r>
              <a:rPr lang="en-US" altLang="en-US" sz="2400" b="1" dirty="0"/>
              <a:t>time-independent predictors</a:t>
            </a:r>
            <a:r>
              <a:rPr lang="en-US" altLang="en-US" sz="2400" dirty="0"/>
              <a:t> (such as sex) is </a:t>
            </a:r>
            <a:r>
              <a:rPr lang="en-US" altLang="en-US" sz="2400" b="1" dirty="0"/>
              <a:t>underestimated</a:t>
            </a:r>
            <a:endParaRPr lang="en-US" altLang="en-US" sz="2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9FFE7D-E39A-4A24-9D08-9FB62E516D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3492188"/>
              </p:ext>
            </p:extLst>
          </p:nvPr>
        </p:nvGraphicFramePr>
        <p:xfrm>
          <a:off x="508738" y="3200400"/>
          <a:ext cx="8165955" cy="1884050"/>
        </p:xfrm>
        <a:graphic>
          <a:graphicData uri="http://schemas.openxmlformats.org/drawingml/2006/table">
            <a:tbl>
              <a:tblPr/>
              <a:tblGrid>
                <a:gridCol w="1166565">
                  <a:extLst>
                    <a:ext uri="{9D8B030D-6E8A-4147-A177-3AD203B41FA5}">
                      <a16:colId xmlns:a16="http://schemas.microsoft.com/office/drawing/2014/main" val="3534970086"/>
                    </a:ext>
                  </a:extLst>
                </a:gridCol>
                <a:gridCol w="1166565">
                  <a:extLst>
                    <a:ext uri="{9D8B030D-6E8A-4147-A177-3AD203B41FA5}">
                      <a16:colId xmlns:a16="http://schemas.microsoft.com/office/drawing/2014/main" val="512085900"/>
                    </a:ext>
                  </a:extLst>
                </a:gridCol>
                <a:gridCol w="1166565">
                  <a:extLst>
                    <a:ext uri="{9D8B030D-6E8A-4147-A177-3AD203B41FA5}">
                      <a16:colId xmlns:a16="http://schemas.microsoft.com/office/drawing/2014/main" val="3976836229"/>
                    </a:ext>
                  </a:extLst>
                </a:gridCol>
                <a:gridCol w="1166565">
                  <a:extLst>
                    <a:ext uri="{9D8B030D-6E8A-4147-A177-3AD203B41FA5}">
                      <a16:colId xmlns:a16="http://schemas.microsoft.com/office/drawing/2014/main" val="688392636"/>
                    </a:ext>
                  </a:extLst>
                </a:gridCol>
                <a:gridCol w="1166565">
                  <a:extLst>
                    <a:ext uri="{9D8B030D-6E8A-4147-A177-3AD203B41FA5}">
                      <a16:colId xmlns:a16="http://schemas.microsoft.com/office/drawing/2014/main" val="2440715118"/>
                    </a:ext>
                  </a:extLst>
                </a:gridCol>
                <a:gridCol w="1166565">
                  <a:extLst>
                    <a:ext uri="{9D8B030D-6E8A-4147-A177-3AD203B41FA5}">
                      <a16:colId xmlns:a16="http://schemas.microsoft.com/office/drawing/2014/main" val="1345406557"/>
                    </a:ext>
                  </a:extLst>
                </a:gridCol>
                <a:gridCol w="1166565">
                  <a:extLst>
                    <a:ext uri="{9D8B030D-6E8A-4147-A177-3AD203B41FA5}">
                      <a16:colId xmlns:a16="http://schemas.microsoft.com/office/drawing/2014/main" val="3473405466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algn="ctr" fontAlgn="t"/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Empirical Standard Error Estimates</a:t>
                      </a:r>
                    </a:p>
                  </a:txBody>
                  <a:tcPr marL="23813" marR="23813" marT="23813" marB="23813">
                    <a:lnL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82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Parameter</a:t>
                      </a:r>
                    </a:p>
                  </a:txBody>
                  <a:tcPr marL="23813" marR="23813" marT="23813" marB="23813">
                    <a:lnL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Estimate</a:t>
                      </a:r>
                    </a:p>
                  </a:txBody>
                  <a:tcPr marL="23813" marR="23813" marT="23813" marB="23813">
                    <a:lnL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Standard</a:t>
                      </a:r>
                      <a:b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Error</a:t>
                      </a:r>
                    </a:p>
                  </a:txBody>
                  <a:tcPr marL="23813" marR="23813" marT="23813" marB="23813">
                    <a:lnL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95% Confidence Limits</a:t>
                      </a:r>
                    </a:p>
                  </a:txBody>
                  <a:tcPr marL="23813" marR="23813" marT="23813" marB="23813">
                    <a:lnL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</a:t>
                      </a:r>
                    </a:p>
                  </a:txBody>
                  <a:tcPr marL="23813" marR="23813" marT="23813" marB="23813">
                    <a:lnL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</a:t>
                      </a:r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&gt; |Z|</a:t>
                      </a:r>
                    </a:p>
                  </a:txBody>
                  <a:tcPr marL="23813" marR="23813" marT="23813" marB="23813">
                    <a:lnL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234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Intercept</a:t>
                      </a:r>
                    </a:p>
                  </a:txBody>
                  <a:tcPr marL="23813" marR="23813" marT="23813" marB="23813">
                    <a:lnL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38.2431</a:t>
                      </a:r>
                    </a:p>
                  </a:txBody>
                  <a:tcPr marL="23813" marR="23813" marT="23813" marB="23813">
                    <a:lnL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4.9704</a:t>
                      </a:r>
                    </a:p>
                  </a:txBody>
                  <a:tcPr marL="23813" marR="23813" marT="23813" marB="23813">
                    <a:lnL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28.5013</a:t>
                      </a:r>
                    </a:p>
                  </a:txBody>
                  <a:tcPr marL="23813" marR="23813" marT="23813" marB="23813">
                    <a:lnL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47.9848</a:t>
                      </a:r>
                    </a:p>
                  </a:txBody>
                  <a:tcPr marL="23813" marR="23813" marT="23813" marB="23813">
                    <a:lnL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7.69</a:t>
                      </a:r>
                    </a:p>
                  </a:txBody>
                  <a:tcPr marL="23813" marR="23813" marT="23813" marB="23813">
                    <a:lnL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23813" marR="23813" marT="23813" marB="23813">
                    <a:lnL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610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dopa</a:t>
                      </a:r>
                    </a:p>
                  </a:txBody>
                  <a:tcPr marL="23813" marR="23813" marT="23813" marB="23813">
                    <a:lnL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-0.0129</a:t>
                      </a:r>
                    </a:p>
                  </a:txBody>
                  <a:tcPr marL="23813" marR="23813" marT="23813" marB="23813">
                    <a:lnL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0.0026</a:t>
                      </a:r>
                    </a:p>
                  </a:txBody>
                  <a:tcPr marL="23813" marR="23813" marT="23813" marB="23813">
                    <a:lnL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-0.0180</a:t>
                      </a:r>
                    </a:p>
                  </a:txBody>
                  <a:tcPr marL="23813" marR="23813" marT="23813" marB="23813">
                    <a:lnL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-0.0079</a:t>
                      </a:r>
                    </a:p>
                  </a:txBody>
                  <a:tcPr marL="23813" marR="23813" marT="23813" marB="23813">
                    <a:lnL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-5.00</a:t>
                      </a:r>
                    </a:p>
                  </a:txBody>
                  <a:tcPr marL="23813" marR="23813" marT="23813" marB="23813">
                    <a:lnL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23813" marR="23813" marT="23813" marB="23813">
                    <a:lnL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181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time</a:t>
                      </a:r>
                    </a:p>
                  </a:txBody>
                  <a:tcPr marL="23813" marR="23813" marT="23813" marB="23813">
                    <a:lnL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-0.0775</a:t>
                      </a:r>
                    </a:p>
                  </a:txBody>
                  <a:tcPr marL="23813" marR="23813" marT="23813" marB="23813">
                    <a:lnL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0.2829</a:t>
                      </a:r>
                    </a:p>
                  </a:txBody>
                  <a:tcPr marL="23813" marR="23813" marT="23813" marB="23813">
                    <a:lnL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-0.6320</a:t>
                      </a:r>
                    </a:p>
                  </a:txBody>
                  <a:tcPr marL="23813" marR="23813" marT="23813" marB="23813">
                    <a:lnL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0.4770</a:t>
                      </a:r>
                    </a:p>
                  </a:txBody>
                  <a:tcPr marL="23813" marR="23813" marT="23813" marB="23813">
                    <a:lnL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-0.27</a:t>
                      </a:r>
                    </a:p>
                  </a:txBody>
                  <a:tcPr marL="23813" marR="23813" marT="23813" marB="23813">
                    <a:lnL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0.7841</a:t>
                      </a:r>
                    </a:p>
                  </a:txBody>
                  <a:tcPr marL="23813" marR="23813" marT="23813" marB="23813">
                    <a:lnL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715118"/>
                  </a:ext>
                </a:extLst>
              </a:tr>
            </a:tbl>
          </a:graphicData>
        </a:graphic>
      </p:graphicFrame>
      <p:grpSp>
        <p:nvGrpSpPr>
          <p:cNvPr id="5" name="Group 9">
            <a:extLst>
              <a:ext uri="{FF2B5EF4-FFF2-40B4-BE49-F238E27FC236}">
                <a16:creationId xmlns:a16="http://schemas.microsoft.com/office/drawing/2014/main" id="{81C75436-DBD3-4A0B-994B-836BDCDDB1AE}"/>
              </a:ext>
            </a:extLst>
          </p:cNvPr>
          <p:cNvGrpSpPr>
            <a:grpSpLocks/>
          </p:cNvGrpSpPr>
          <p:nvPr/>
        </p:nvGrpSpPr>
        <p:grpSpPr bwMode="auto">
          <a:xfrm>
            <a:off x="311559" y="5005686"/>
            <a:ext cx="3752543" cy="1227295"/>
            <a:chOff x="816" y="3294"/>
            <a:chExt cx="2456" cy="1119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AF02F2F4-95FD-46AB-B07B-C118B5D29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571"/>
              <a:ext cx="2456" cy="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SAS Monospace" panose="020B0609020202020204" pitchFamily="49" charset="0"/>
                </a:rPr>
                <a:t>In OLS analysis, standard error for time parameter was: </a:t>
              </a:r>
              <a:r>
                <a:rPr lang="en-US" altLang="en-US" sz="1800" u="sng" dirty="0">
                  <a:latin typeface="SAS Monospace" panose="020B0609020202020204" pitchFamily="49" charset="0"/>
                </a:rPr>
                <a:t>0.64946</a:t>
              </a:r>
              <a:r>
                <a:rPr lang="en-US" altLang="en-US" sz="1800" dirty="0">
                  <a:latin typeface="SAS Monospace" panose="020B0609020202020204" pitchFamily="49" charset="0"/>
                  <a:sym typeface="Wingdings" panose="05000000000000000000" pitchFamily="2" charset="2"/>
                </a:rPr>
                <a:t> It’s cut by more than half here.</a:t>
              </a:r>
              <a:endParaRPr lang="en-US" altLang="en-US" sz="1800" dirty="0">
                <a:latin typeface="SAS Monospace" panose="020B0609020202020204" pitchFamily="49" charset="0"/>
              </a:endParaRPr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6A363E9C-83AB-4414-9D28-71708BB468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34" y="3294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" name="Group 11">
            <a:extLst>
              <a:ext uri="{FF2B5EF4-FFF2-40B4-BE49-F238E27FC236}">
                <a16:creationId xmlns:a16="http://schemas.microsoft.com/office/drawing/2014/main" id="{34CADCB4-E313-4F2B-B423-6ACCB0773EA2}"/>
              </a:ext>
            </a:extLst>
          </p:cNvPr>
          <p:cNvGrpSpPr>
            <a:grpSpLocks/>
          </p:cNvGrpSpPr>
          <p:nvPr/>
        </p:nvGrpSpPr>
        <p:grpSpPr bwMode="auto">
          <a:xfrm>
            <a:off x="3657758" y="4597574"/>
            <a:ext cx="5105241" cy="1659155"/>
            <a:chOff x="1996" y="3051"/>
            <a:chExt cx="3698" cy="1470"/>
          </a:xfrm>
        </p:grpSpPr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293F8771-DE2D-45F6-B092-9C066A7D8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" y="3703"/>
              <a:ext cx="2879" cy="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SAS Monospace" panose="020B0609020202020204" pitchFamily="49" charset="0"/>
                </a:rPr>
                <a:t>In OLS analysis, the standard error for the chemical coefficient was </a:t>
              </a:r>
              <a:r>
                <a:rPr lang="en-US" altLang="en-US" sz="1800" u="sng" dirty="0">
                  <a:latin typeface="SAS Monospace" panose="020B0609020202020204" pitchFamily="49" charset="0"/>
                </a:rPr>
                <a:t>0.00550</a:t>
              </a:r>
              <a:r>
                <a:rPr lang="en-US" altLang="en-US" sz="1800" b="0" dirty="0">
                  <a:latin typeface="SAS Monospace" panose="020B0609020202020204" pitchFamily="49" charset="0"/>
                </a:rPr>
                <a:t> </a:t>
              </a:r>
              <a:r>
                <a:rPr lang="en-US" altLang="en-US" sz="1800" b="0" dirty="0">
                  <a:latin typeface="SAS Monospace" panose="020B0609020202020204" pitchFamily="49" charset="0"/>
                  <a:sym typeface="Wingdings" panose="05000000000000000000" pitchFamily="2" charset="2"/>
                </a:rPr>
                <a:t> also cut in half here.</a:t>
              </a:r>
              <a:endParaRPr lang="en-US" altLang="en-US" sz="1800" b="0" dirty="0">
                <a:latin typeface="SAS Monospace" panose="020B0609020202020204" pitchFamily="49" charset="0"/>
              </a:endParaRPr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D7455C78-4D3F-436B-AA55-586E19CA52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96" y="3051"/>
              <a:ext cx="73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B4B9E0F-6DE3-43B3-9FA9-CE39E45D2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/>
                </a:solidFill>
                <a:latin typeface="Candara" pitchFamily="34" charset="0"/>
              </a:rPr>
              <a:t>Effect on SE for GEE</a:t>
            </a:r>
          </a:p>
        </p:txBody>
      </p:sp>
    </p:spTree>
    <p:extLst>
      <p:ext uri="{BB962C8B-B14F-4D97-AF65-F5344CB8AC3E}">
        <p14:creationId xmlns:p14="http://schemas.microsoft.com/office/powerpoint/2010/main" val="191383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76D81CCF-5E5F-4759-BAB9-5CC3982B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/>
                </a:solidFill>
                <a:latin typeface="Candara" pitchFamily="34" charset="0"/>
              </a:rPr>
              <a:t>Generalized estimating equations 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2B1AB147-1834-4FA2-88BA-EE3B576DD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321675" cy="5303838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en-US" sz="2400"/>
              <a:t>GEE can handle normal and non-normal outcome data with better performance when outcome is continuous 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en-US" sz="2400"/>
              <a:t>Takes into account for correlated observations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altLang="en-US" sz="2400"/>
              <a:t>Correction for within subject correlations is carried out by assuming </a:t>
            </a:r>
            <a:r>
              <a:rPr lang="de-DE" altLang="en-US" sz="2400" i="1"/>
              <a:t>a priori</a:t>
            </a:r>
            <a:r>
              <a:rPr lang="de-DE" altLang="en-US" sz="2400"/>
              <a:t> a correlation structure for the repeated measurements 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en-US" sz="2400"/>
              <a:t>GEE is fairly robust against a wrong choice of correlation matrix—particularly with large sample size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en-US" sz="2400"/>
              <a:t>Handles the missing data and only lose the observations that the subject is missing, not all measurements</a:t>
            </a:r>
          </a:p>
          <a:p>
            <a:pPr eaLnBrk="1" hangingPunct="1">
              <a:spcBef>
                <a:spcPct val="0"/>
              </a:spcBef>
            </a:pPr>
            <a:endParaRPr lang="en-US" altLang="en-US" sz="2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6F163F44-0D21-4E76-81D9-91181E1F6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/>
                </a:solidFill>
                <a:latin typeface="Candara" pitchFamily="34" charset="0"/>
              </a:rPr>
              <a:t>Correlation structure in GEE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11C67C31-EE2B-4A40-9B89-348906B0A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321675" cy="5440362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GEE takes into account the within-subject dependency (i.e. correlations) of observations by specifying a ‘working correlation structure’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Adjustment for within-subject correlation is carried out by assuming a ‘correlation structure’ for the repeated measurements a priori 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Choices include: 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en-US" altLang="en-US" dirty="0"/>
              <a:t>Independent 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en-US" altLang="en-US" dirty="0"/>
              <a:t>Exchangeable 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en-US" altLang="en-US" dirty="0"/>
              <a:t>Autoregressive 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en-US" altLang="en-US" dirty="0"/>
              <a:t>Unstructured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12115</TotalTime>
  <Words>1665</Words>
  <Application>Microsoft Office PowerPoint</Application>
  <PresentationFormat>On-screen Show (4:3)</PresentationFormat>
  <Paragraphs>294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Brush Script MT</vt:lpstr>
      <vt:lpstr>Calibri</vt:lpstr>
      <vt:lpstr>Cambria</vt:lpstr>
      <vt:lpstr>Candara</vt:lpstr>
      <vt:lpstr>Courier New</vt:lpstr>
      <vt:lpstr>SAS Monospace</vt:lpstr>
      <vt:lpstr>Wingdings</vt:lpstr>
      <vt:lpstr>Office Theme</vt:lpstr>
      <vt:lpstr>Generalized estimating equation: analysis of longitudinal data</vt:lpstr>
      <vt:lpstr>Overview</vt:lpstr>
      <vt:lpstr>Longitudinal data</vt:lpstr>
      <vt:lpstr>Analysis for longitudinal data</vt:lpstr>
      <vt:lpstr>Generalized estimating equations </vt:lpstr>
      <vt:lpstr>Generalized estimating equations </vt:lpstr>
      <vt:lpstr>Effect on SE for GEE</vt:lpstr>
      <vt:lpstr>Generalized estimating equations </vt:lpstr>
      <vt:lpstr>Correlation structure in GEE</vt:lpstr>
      <vt:lpstr>Types of correlation between observations</vt:lpstr>
      <vt:lpstr>Types of correlation between observations</vt:lpstr>
      <vt:lpstr>Common distributions and link function</vt:lpstr>
      <vt:lpstr>Common distributions and link function</vt:lpstr>
      <vt:lpstr>Model selections in GEE</vt:lpstr>
      <vt:lpstr>PowerPoint Presentation</vt:lpstr>
      <vt:lpstr>Statistical analysis</vt:lpstr>
      <vt:lpstr>PowerPoint Presentation</vt:lpstr>
      <vt:lpstr>Association of H. pylori with Nutritional status </vt:lpstr>
      <vt:lpstr>References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NCSD</dc:creator>
  <cp:lastModifiedBy>Shah Mohammad Fahim</cp:lastModifiedBy>
  <cp:revision>962</cp:revision>
  <dcterms:created xsi:type="dcterms:W3CDTF">2006-08-16T00:00:00Z</dcterms:created>
  <dcterms:modified xsi:type="dcterms:W3CDTF">2021-11-24T13:22:59Z</dcterms:modified>
</cp:coreProperties>
</file>