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9"/>
  </p:notesMasterIdLst>
  <p:handoutMasterIdLst>
    <p:handoutMasterId r:id="rId10"/>
  </p:handoutMasterIdLst>
  <p:sldIdLst>
    <p:sldId id="1095" r:id="rId2"/>
    <p:sldId id="1096" r:id="rId3"/>
    <p:sldId id="1097" r:id="rId4"/>
    <p:sldId id="1098" r:id="rId5"/>
    <p:sldId id="1099" r:id="rId6"/>
    <p:sldId id="1102" r:id="rId7"/>
    <p:sldId id="27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F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81516" autoAdjust="0"/>
  </p:normalViewPr>
  <p:slideViewPr>
    <p:cSldViewPr snapToGrid="0" snapToObjects="1">
      <p:cViewPr varScale="1">
        <p:scale>
          <a:sx n="90" d="100"/>
          <a:sy n="90" d="100"/>
        </p:scale>
        <p:origin x="148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1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90FE5-C1E5-4B3F-8E62-6D88434766B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3B9C-7020-4483-B355-0019753C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37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C9D0907-D43B-42A7-AAF5-CBF68C224838}" type="datetimeFigureOut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7811EED-612C-493B-A569-32BA18BCE0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 data does not have meaningful zero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811EED-612C-493B-A569-32BA18BCE0D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038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811EED-612C-493B-A569-32BA18BCE0DB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304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8182BE-2D9E-4A22-BABF-69B114D18D33}" type="datetimeFigureOut">
              <a:rPr lang="en-US" smtClean="0"/>
              <a:pPr>
                <a:defRPr/>
              </a:pPr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FE0E33-022A-4819-A5D9-F763B04C27E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235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8182BE-2D9E-4A22-BABF-69B114D18D33}" type="datetimeFigureOut">
              <a:rPr lang="en-US" smtClean="0"/>
              <a:pPr>
                <a:defRPr/>
              </a:pPr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FE0E33-022A-4819-A5D9-F763B04C27E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514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8182BE-2D9E-4A22-BABF-69B114D18D33}" type="datetimeFigureOut">
              <a:rPr lang="en-US" smtClean="0"/>
              <a:pPr>
                <a:defRPr/>
              </a:pPr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FE0E33-022A-4819-A5D9-F763B04C27E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727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751514"/>
            <a:ext cx="12192000" cy="11064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Box 7"/>
          <p:cNvSpPr txBox="1">
            <a:spLocks noChangeArrowheads="1"/>
          </p:cNvSpPr>
          <p:nvPr userDrawn="1"/>
        </p:nvSpPr>
        <p:spPr bwMode="auto">
          <a:xfrm>
            <a:off x="7418917" y="6218239"/>
            <a:ext cx="30480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GB" altLang="en-US" sz="1400" b="1">
                <a:solidFill>
                  <a:schemeClr val="bg2"/>
                </a:solidFill>
              </a:rPr>
              <a:t>www.icddrb.org</a:t>
            </a:r>
          </a:p>
        </p:txBody>
      </p:sp>
      <p:pic>
        <p:nvPicPr>
          <p:cNvPr id="5" name="Picture 8" descr="C:\Users\User\Desktop\ICDDRB PowerPointTemplate\icddrb_orang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267" y="764117"/>
            <a:ext cx="252730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>
            <a:off x="1684867" y="1617134"/>
            <a:ext cx="8782051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0"/>
          <p:cNvSpPr txBox="1">
            <a:spLocks noChangeArrowheads="1"/>
          </p:cNvSpPr>
          <p:nvPr userDrawn="1"/>
        </p:nvSpPr>
        <p:spPr bwMode="auto">
          <a:xfrm>
            <a:off x="1684867" y="6251575"/>
            <a:ext cx="6066367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100">
                <a:solidFill>
                  <a:schemeClr val="bg2"/>
                </a:solidFill>
              </a:rPr>
              <a:t>Solving public health problems through innovative scientific research</a:t>
            </a:r>
            <a:endParaRPr lang="en-GB" altLang="en-US" sz="1100" dirty="0">
              <a:solidFill>
                <a:schemeClr val="bg2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1583267" y="1793779"/>
            <a:ext cx="8782051" cy="2733675"/>
          </a:xfr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2884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685" y="6359525"/>
            <a:ext cx="1517649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383823" y="6383338"/>
            <a:ext cx="930628" cy="322262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F71826B2-F1AE-435D-B222-18DB9559347F}" type="slidenum">
              <a:rPr lang="en-GB" altLang="en-US" sz="1800" b="1" smtClean="0">
                <a:solidFill>
                  <a:srgbClr val="E2E2E2"/>
                </a:solidFill>
              </a:rPr>
              <a:pPr eaLnBrk="1" hangingPunct="1">
                <a:defRPr/>
              </a:pPr>
              <a:t>‹#›</a:t>
            </a:fld>
            <a:endParaRPr lang="en-GB" altLang="en-US" sz="1800" b="1" dirty="0">
              <a:solidFill>
                <a:srgbClr val="E2E2E2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 userDrawn="1"/>
        </p:nvSpPr>
        <p:spPr>
          <a:xfrm>
            <a:off x="1314451" y="6378575"/>
            <a:ext cx="7861300" cy="3238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Regression Analysis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60000" y="504000"/>
            <a:ext cx="10272000" cy="576000"/>
          </a:xfrm>
        </p:spPr>
        <p:txBody>
          <a:bodyPr/>
          <a:lstStyle>
            <a:lvl1pPr marL="0" indent="0" algn="l">
              <a:buNone/>
              <a:defRPr sz="3000" b="1">
                <a:solidFill>
                  <a:schemeClr val="accent1"/>
                </a:solidFill>
              </a:defRPr>
            </a:lvl1pPr>
            <a:lvl2pPr marL="457200" indent="0" algn="l">
              <a:buNone/>
              <a:defRPr sz="3200" b="1">
                <a:solidFill>
                  <a:schemeClr val="accent1"/>
                </a:solidFill>
              </a:defRPr>
            </a:lvl2pPr>
            <a:lvl3pPr marL="914400" indent="0" algn="l">
              <a:buNone/>
              <a:defRPr sz="3200" b="1">
                <a:solidFill>
                  <a:schemeClr val="accent1"/>
                </a:solidFill>
              </a:defRPr>
            </a:lvl3pPr>
            <a:lvl4pPr marL="1371600" indent="0" algn="l">
              <a:buNone/>
              <a:defRPr sz="3200" b="1">
                <a:solidFill>
                  <a:schemeClr val="accent1"/>
                </a:solidFill>
              </a:defRPr>
            </a:lvl4pPr>
            <a:lvl5pPr marL="1828800" indent="0" algn="l">
              <a:buNone/>
              <a:defRPr sz="32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60967" y="1620000"/>
            <a:ext cx="10270067" cy="4327451"/>
          </a:xfrm>
        </p:spPr>
        <p:txBody>
          <a:bodyPr/>
          <a:lstStyle>
            <a:lvl1pPr marL="0" indent="0">
              <a:buFont typeface="Arial" charset="0"/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3309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nder credits 3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685" y="6359525"/>
            <a:ext cx="1517649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8"/>
          <p:cNvGrpSpPr>
            <a:grpSpLocks/>
          </p:cNvGrpSpPr>
          <p:nvPr userDrawn="1"/>
        </p:nvGrpSpPr>
        <p:grpSpPr bwMode="auto">
          <a:xfrm>
            <a:off x="730252" y="4448175"/>
            <a:ext cx="10697633" cy="1208088"/>
            <a:chOff x="547075" y="4380158"/>
            <a:chExt cx="8023632" cy="1207008"/>
          </a:xfrm>
        </p:grpSpPr>
        <p:pic>
          <p:nvPicPr>
            <p:cNvPr id="5" name="Picture 9" descr="logo_GovBD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075" y="4723058"/>
              <a:ext cx="2600960" cy="84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0" descr="logo_Sweden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3292" y="4380158"/>
              <a:ext cx="1337056" cy="120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1" descr="logo_UKaid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9315" y="4380158"/>
              <a:ext cx="1231392" cy="120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2" descr="logo_Canada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8210" y="4723058"/>
              <a:ext cx="2023872" cy="84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itle 1"/>
          <p:cNvSpPr txBox="1">
            <a:spLocks/>
          </p:cNvSpPr>
          <p:nvPr userDrawn="1"/>
        </p:nvSpPr>
        <p:spPr>
          <a:xfrm>
            <a:off x="960968" y="3816351"/>
            <a:ext cx="9641417" cy="474663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GB" sz="2200">
                <a:cs typeface="Arial" pitchFamily="34" charset="0"/>
              </a:rPr>
              <a:t>icddr,b thanks its core donors for their on-going support</a:t>
            </a:r>
            <a:endParaRPr lang="en-GB" sz="2200" b="1" dirty="0"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60967" y="3686175"/>
            <a:ext cx="102700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255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685" y="6359525"/>
            <a:ext cx="1517649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973667" y="6383338"/>
            <a:ext cx="340784" cy="322262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C777C11-88D5-43AF-B463-35C366DC4E18}" type="slidenum">
              <a:rPr lang="en-GB" altLang="en-US" sz="800" b="1" smtClean="0">
                <a:solidFill>
                  <a:srgbClr val="E2E2E2"/>
                </a:solidFill>
              </a:rPr>
              <a:pPr eaLnBrk="1" hangingPunct="1">
                <a:defRPr/>
              </a:pPr>
              <a:t>‹#›</a:t>
            </a:fld>
            <a:endParaRPr lang="en-GB" altLang="en-US" sz="800" b="1">
              <a:solidFill>
                <a:srgbClr val="E2E2E2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 userDrawn="1"/>
        </p:nvSpPr>
        <p:spPr>
          <a:xfrm>
            <a:off x="1314451" y="6378575"/>
            <a:ext cx="7861300" cy="3238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800">
                <a:solidFill>
                  <a:schemeClr val="tx1">
                    <a:lumMod val="20000"/>
                    <a:lumOff val="80000"/>
                  </a:schemeClr>
                </a:solidFill>
              </a:rPr>
              <a:t>[Insert presentation title] </a:t>
            </a:r>
            <a:endParaRPr lang="en-GB" sz="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Picture Placeholder 5"/>
          <p:cNvSpPr>
            <a:spLocks noGrp="1" noChangeAspect="1"/>
          </p:cNvSpPr>
          <p:nvPr>
            <p:ph type="pic" sz="quarter" idx="11"/>
          </p:nvPr>
        </p:nvSpPr>
        <p:spPr>
          <a:xfrm>
            <a:off x="960000" y="1459252"/>
            <a:ext cx="7981000" cy="3990499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Autofit/>
          </a:bodyPr>
          <a:lstStyle/>
          <a:p>
            <a:pPr lvl="0"/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59999" y="503999"/>
            <a:ext cx="10272000" cy="576000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tx2"/>
                </a:solidFill>
              </a:defRPr>
            </a:lvl1pPr>
            <a:lvl2pPr marL="457200" indent="0" algn="l">
              <a:buNone/>
              <a:defRPr sz="2400" b="1"/>
            </a:lvl2pPr>
            <a:lvl3pPr marL="914400" indent="0" algn="l">
              <a:buNone/>
              <a:defRPr sz="2400" b="1"/>
            </a:lvl3pPr>
            <a:lvl4pPr marL="1371600" indent="0" algn="l">
              <a:buNone/>
              <a:defRPr sz="2400" b="1"/>
            </a:lvl4pPr>
            <a:lvl5pPr marL="1828800" indent="0" algn="l">
              <a:buNone/>
              <a:defRPr sz="2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73667" y="5588001"/>
            <a:ext cx="7967133" cy="449263"/>
          </a:xfrm>
        </p:spPr>
        <p:txBody>
          <a:bodyPr/>
          <a:lstStyle>
            <a:lvl1pPr marL="0" indent="0" algn="l">
              <a:buNone/>
              <a:defRPr sz="1300"/>
            </a:lvl1pPr>
            <a:lvl2pPr marL="457200" indent="0" algn="l">
              <a:buNone/>
              <a:defRPr sz="1300"/>
            </a:lvl2pPr>
            <a:lvl3pPr marL="914400" indent="0" algn="l">
              <a:buNone/>
              <a:defRPr sz="1300"/>
            </a:lvl3pPr>
            <a:lvl4pPr marL="1371600" indent="0" algn="l">
              <a:buNone/>
              <a:defRPr sz="1300"/>
            </a:lvl4pPr>
            <a:lvl5pPr marL="1828800" indent="0" algn="l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890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685" y="6359525"/>
            <a:ext cx="1517649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973667" y="6383338"/>
            <a:ext cx="340784" cy="322262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28D4F843-1C6F-4C55-9655-65F11A98E7EE}" type="slidenum">
              <a:rPr lang="en-GB" altLang="en-US" sz="800" b="1" smtClean="0">
                <a:solidFill>
                  <a:srgbClr val="E2E2E2"/>
                </a:solidFill>
              </a:rPr>
              <a:pPr eaLnBrk="1" hangingPunct="1">
                <a:defRPr/>
              </a:pPr>
              <a:t>‹#›</a:t>
            </a:fld>
            <a:endParaRPr lang="en-GB" altLang="en-US" sz="800" b="1">
              <a:solidFill>
                <a:srgbClr val="E2E2E2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 userDrawn="1"/>
        </p:nvSpPr>
        <p:spPr>
          <a:xfrm>
            <a:off x="1314451" y="6378575"/>
            <a:ext cx="7861300" cy="3238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800">
                <a:solidFill>
                  <a:schemeClr val="tx1">
                    <a:lumMod val="20000"/>
                    <a:lumOff val="80000"/>
                  </a:schemeClr>
                </a:solidFill>
              </a:rPr>
              <a:t>[Insert presentation title] </a:t>
            </a:r>
            <a:endParaRPr lang="en-GB" sz="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59999" y="504000"/>
            <a:ext cx="10272000" cy="576000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tx2"/>
                </a:solidFill>
              </a:defRPr>
            </a:lvl1pPr>
            <a:lvl2pPr marL="457200" indent="0" algn="l">
              <a:buNone/>
              <a:defRPr sz="2400" b="1"/>
            </a:lvl2pPr>
            <a:lvl3pPr marL="914400" indent="0" algn="l">
              <a:buNone/>
              <a:defRPr sz="2400" b="1"/>
            </a:lvl3pPr>
            <a:lvl4pPr marL="1371600" indent="0" algn="l">
              <a:buNone/>
              <a:defRPr sz="2400" b="1"/>
            </a:lvl4pPr>
            <a:lvl5pPr marL="1828800" indent="0" algn="l">
              <a:buNone/>
              <a:defRPr sz="2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1630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er credits 1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685" y="6359525"/>
            <a:ext cx="1517649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3"/>
          <p:cNvGrpSpPr>
            <a:grpSpLocks/>
          </p:cNvGrpSpPr>
          <p:nvPr userDrawn="1"/>
        </p:nvGrpSpPr>
        <p:grpSpPr bwMode="auto">
          <a:xfrm>
            <a:off x="730252" y="4448175"/>
            <a:ext cx="10697633" cy="1208088"/>
            <a:chOff x="547075" y="4380158"/>
            <a:chExt cx="8023632" cy="1207008"/>
          </a:xfrm>
        </p:grpSpPr>
        <p:pic>
          <p:nvPicPr>
            <p:cNvPr id="6" name="Picture 9" descr="logo_GovBD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075" y="4723058"/>
              <a:ext cx="2600960" cy="84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0" descr="logo_Sweden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3292" y="4380158"/>
              <a:ext cx="1337056" cy="120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1" descr="logo_UKaid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9315" y="4380158"/>
              <a:ext cx="1231392" cy="120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2" descr="logo_Canada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8210" y="4723058"/>
              <a:ext cx="2023872" cy="84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itle 1"/>
          <p:cNvSpPr txBox="1">
            <a:spLocks/>
          </p:cNvSpPr>
          <p:nvPr userDrawn="1"/>
        </p:nvSpPr>
        <p:spPr>
          <a:xfrm>
            <a:off x="960968" y="3816351"/>
            <a:ext cx="9641417" cy="474663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GB" sz="2200">
                <a:cs typeface="Arial" pitchFamily="34" charset="0"/>
              </a:rPr>
              <a:t>icddr,b thanks its core donors for their on-going support</a:t>
            </a:r>
            <a:endParaRPr lang="en-GB" sz="2200" b="1" dirty="0">
              <a:cs typeface="Arial" pitchFamily="34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60967" y="3686175"/>
            <a:ext cx="102700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 userDrawn="1"/>
        </p:nvSpPr>
        <p:spPr>
          <a:xfrm>
            <a:off x="960967" y="733425"/>
            <a:ext cx="10270067" cy="35083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GB" sz="2200">
                <a:cs typeface="Arial" pitchFamily="34" charset="0"/>
              </a:rPr>
              <a:t>This project has been funded</a:t>
            </a:r>
            <a:endParaRPr lang="en-GB" sz="2200" b="1" dirty="0">
              <a:cs typeface="Arial" pitchFamily="34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61932" y="1084518"/>
            <a:ext cx="10270067" cy="242329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200" b="1" kern="1200" dirty="0" smtClean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1331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er credits 2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685" y="6359525"/>
            <a:ext cx="1517649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 userDrawn="1"/>
        </p:nvSpPr>
        <p:spPr>
          <a:xfrm>
            <a:off x="960967" y="733425"/>
            <a:ext cx="10270067" cy="35083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GB" sz="2200">
                <a:cs typeface="Arial" pitchFamily="34" charset="0"/>
              </a:rPr>
              <a:t>This project has been funded</a:t>
            </a:r>
            <a:endParaRPr lang="en-GB" sz="2200" b="1" dirty="0">
              <a:cs typeface="Arial" pitchFamily="34" charset="0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61932" y="1084518"/>
            <a:ext cx="10270067" cy="45507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200" b="1" kern="1200" dirty="0" smtClean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9734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685" y="6359525"/>
            <a:ext cx="1517649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24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8182BE-2D9E-4A22-BABF-69B114D18D33}" type="datetimeFigureOut">
              <a:rPr lang="en-US" smtClean="0"/>
              <a:pPr>
                <a:defRPr/>
              </a:pPr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FE0E33-022A-4819-A5D9-F763B04C27E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53457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219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8182BE-2D9E-4A22-BABF-69B114D18D33}" type="datetimeFigureOut">
              <a:rPr lang="en-US" smtClean="0"/>
              <a:pPr>
                <a:defRPr/>
              </a:pPr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FE0E33-022A-4819-A5D9-F763B04C27E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62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8182BE-2D9E-4A22-BABF-69B114D18D33}" type="datetimeFigureOut">
              <a:rPr lang="en-US" smtClean="0"/>
              <a:pPr>
                <a:defRPr/>
              </a:pPr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FE0E33-022A-4819-A5D9-F763B04C27E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551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8182BE-2D9E-4A22-BABF-69B114D18D33}" type="datetimeFigureOut">
              <a:rPr lang="en-US" smtClean="0"/>
              <a:pPr>
                <a:defRPr/>
              </a:pPr>
              <a:t>11/29/2021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FE0E33-022A-4819-A5D9-F763B04C27E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370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8182BE-2D9E-4A22-BABF-69B114D18D33}" type="datetimeFigureOut">
              <a:rPr lang="en-US" smtClean="0"/>
              <a:pPr>
                <a:defRPr/>
              </a:pPr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FE0E33-022A-4819-A5D9-F763B04C27E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996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8182BE-2D9E-4A22-BABF-69B114D18D33}" type="datetimeFigureOut">
              <a:rPr lang="en-US" smtClean="0"/>
              <a:pPr>
                <a:defRPr/>
              </a:pPr>
              <a:t>11/29/2021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FE0E33-022A-4819-A5D9-F763B04C27E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235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8182BE-2D9E-4A22-BABF-69B114D18D33}" type="datetimeFigureOut">
              <a:rPr lang="en-US" smtClean="0"/>
              <a:pPr>
                <a:defRPr/>
              </a:pPr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FE0E33-022A-4819-A5D9-F763B04C27E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039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8182BE-2D9E-4A22-BABF-69B114D18D33}" type="datetimeFigureOut">
              <a:rPr lang="en-US" smtClean="0"/>
              <a:pPr>
                <a:defRPr/>
              </a:pPr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FE0E33-022A-4819-A5D9-F763B04C27E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80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D8182BE-2D9E-4A22-BABF-69B114D18D33}" type="datetimeFigureOut">
              <a:rPr lang="en-US" smtClean="0"/>
              <a:pPr>
                <a:defRPr/>
              </a:pPr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8FE0E33-022A-4819-A5D9-F763B04C27E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741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05" r:id="rId15"/>
    <p:sldLayoutId id="2147483706" r:id="rId16"/>
    <p:sldLayoutId id="2147483707" r:id="rId17"/>
    <p:sldLayoutId id="2147483708" r:id="rId18"/>
    <p:sldLayoutId id="2147483710" r:id="rId19"/>
    <p:sldLayoutId id="2147483711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10363" y="1793779"/>
            <a:ext cx="10855842" cy="2733675"/>
          </a:xfrm>
        </p:spPr>
        <p:txBody>
          <a:bodyPr/>
          <a:lstStyle/>
          <a:p>
            <a:r>
              <a:rPr lang="en-US" dirty="0" smtClean="0"/>
              <a:t>Summary of Log-binomial, Poisson, </a:t>
            </a:r>
            <a:r>
              <a:rPr lang="en-US" dirty="0"/>
              <a:t>N</a:t>
            </a:r>
            <a:r>
              <a:rPr lang="en-US" dirty="0" smtClean="0"/>
              <a:t>egative binomial, and 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Log-binomial </a:t>
            </a:r>
            <a:r>
              <a:rPr lang="en-US" dirty="0"/>
              <a:t>regression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37684" y="1620001"/>
            <a:ext cx="10093350" cy="395146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outcome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Estimating risk ratio (RR) or risk difference (RD)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Cohort or RCT design are most appropriate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applicable for case-control study since outcome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defined by researcher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RR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always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non-negative (Range: 0-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∞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RR = 1 is the null value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RR &gt; 1 indicates greater risk of disease when exposed than when unexposed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RR &lt; 1 is the lower risk of disease 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34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Poisson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60000" y="1811387"/>
            <a:ext cx="10093350" cy="322844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Estimating incidence rate ratio (IRR)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 and variance are equal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 when log-binomial does not converse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RR and IRR are equal for binary outcome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Cohort or RCT design are most appropriate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98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Negative binomial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60000" y="1811387"/>
            <a:ext cx="10093350" cy="322844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Estimating incidence rate ratio (IRR)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 &lt; variance (Over dispersion parameter)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Cohort or RCT design are most appropriate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64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37684" y="1620001"/>
            <a:ext cx="10093350" cy="395146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outcome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Estimating Odds ratio (OR)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Case-control and cross-sectional design are most appropriate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always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non-negative (Range: 0-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∞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1 is the null value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1 indicates greater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odds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exposed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case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 1 is the lower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odds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and RR are approximately equal for rare outcome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71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Data measurement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37684" y="1620001"/>
            <a:ext cx="10093350" cy="395146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Nominal: no order, no distance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Ordinal: no distance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Ratio: True/absolute zero/ equidistant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Interval: Relative zero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8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10309</TotalTime>
  <Words>244</Words>
  <Application>Microsoft Office PowerPoint</Application>
  <PresentationFormat>Widescreen</PresentationFormat>
  <Paragraphs>39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</dc:creator>
  <cp:lastModifiedBy>Md. Ahshanul Haque</cp:lastModifiedBy>
  <cp:revision>856</cp:revision>
  <cp:lastPrinted>2016-04-25T13:22:15Z</cp:lastPrinted>
  <dcterms:created xsi:type="dcterms:W3CDTF">2016-04-10T15:20:29Z</dcterms:created>
  <dcterms:modified xsi:type="dcterms:W3CDTF">2021-11-29T04:22:45Z</dcterms:modified>
</cp:coreProperties>
</file>