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78" r:id="rId3"/>
    <p:sldId id="258" r:id="rId4"/>
    <p:sldId id="279" r:id="rId5"/>
    <p:sldId id="295" r:id="rId6"/>
    <p:sldId id="281" r:id="rId7"/>
    <p:sldId id="296" r:id="rId8"/>
    <p:sldId id="282" r:id="rId9"/>
    <p:sldId id="297" r:id="rId10"/>
    <p:sldId id="283" r:id="rId11"/>
    <p:sldId id="298" r:id="rId12"/>
    <p:sldId id="284" r:id="rId13"/>
    <p:sldId id="280" r:id="rId14"/>
    <p:sldId id="259" r:id="rId15"/>
    <p:sldId id="269" r:id="rId16"/>
    <p:sldId id="276" r:id="rId17"/>
    <p:sldId id="285" r:id="rId18"/>
    <p:sldId id="286" r:id="rId19"/>
    <p:sldId id="287" r:id="rId20"/>
    <p:sldId id="288" r:id="rId21"/>
    <p:sldId id="289" r:id="rId22"/>
    <p:sldId id="290" r:id="rId23"/>
    <p:sldId id="291" r:id="rId24"/>
    <p:sldId id="292" r:id="rId25"/>
    <p:sldId id="270" r:id="rId26"/>
    <p:sldId id="271" r:id="rId27"/>
    <p:sldId id="272" r:id="rId28"/>
    <p:sldId id="273" r:id="rId29"/>
    <p:sldId id="274" r:id="rId30"/>
    <p:sldId id="275" r:id="rId31"/>
    <p:sldId id="293"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6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6D616-A9B9-46C1-BB9E-F9A906BC27A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A33D861-C067-4096-A812-C70EDFC87631}">
      <dgm:prSet/>
      <dgm:spPr/>
      <dgm:t>
        <a:bodyPr/>
        <a:lstStyle/>
        <a:p>
          <a:r>
            <a:rPr lang="en-US"/>
            <a:t>Situated near the abandoned city of Pripyat , Northern Ukraine near the Belarus-Ukraine Border.</a:t>
          </a:r>
        </a:p>
      </dgm:t>
    </dgm:pt>
    <dgm:pt modelId="{E122D5F5-FEDA-4962-8EBD-14B1898636CD}" type="parTrans" cxnId="{F87137A0-8BFF-4963-8577-43EF5773E5E2}">
      <dgm:prSet/>
      <dgm:spPr/>
      <dgm:t>
        <a:bodyPr/>
        <a:lstStyle/>
        <a:p>
          <a:endParaRPr lang="en-US"/>
        </a:p>
      </dgm:t>
    </dgm:pt>
    <dgm:pt modelId="{B3BE2F90-84BA-40FB-9E7F-D30888F6C01A}" type="sibTrans" cxnId="{F87137A0-8BFF-4963-8577-43EF5773E5E2}">
      <dgm:prSet/>
      <dgm:spPr/>
      <dgm:t>
        <a:bodyPr/>
        <a:lstStyle/>
        <a:p>
          <a:endParaRPr lang="en-US"/>
        </a:p>
      </dgm:t>
    </dgm:pt>
    <dgm:pt modelId="{EF192A44-8FC7-4C48-8E6D-0034053F87D8}">
      <dgm:prSet/>
      <dgm:spPr/>
      <dgm:t>
        <a:bodyPr/>
        <a:lstStyle/>
        <a:p>
          <a:r>
            <a:rPr lang="en-US"/>
            <a:t>4 RBMK reactors, each had a capacity to generate 1000 MW of electricity.</a:t>
          </a:r>
        </a:p>
      </dgm:t>
    </dgm:pt>
    <dgm:pt modelId="{0D7F2EB2-B5D2-4F5C-AEDE-EF74119D64FF}" type="parTrans" cxnId="{20F1DD5C-8D4E-48BE-ABE7-16AA51AAFDD1}">
      <dgm:prSet/>
      <dgm:spPr/>
      <dgm:t>
        <a:bodyPr/>
        <a:lstStyle/>
        <a:p>
          <a:endParaRPr lang="en-US"/>
        </a:p>
      </dgm:t>
    </dgm:pt>
    <dgm:pt modelId="{91FF8EA7-A33D-4403-98D7-5D2C3FC08F78}" type="sibTrans" cxnId="{20F1DD5C-8D4E-48BE-ABE7-16AA51AAFDD1}">
      <dgm:prSet/>
      <dgm:spPr/>
      <dgm:t>
        <a:bodyPr/>
        <a:lstStyle/>
        <a:p>
          <a:endParaRPr lang="en-US"/>
        </a:p>
      </dgm:t>
    </dgm:pt>
    <dgm:pt modelId="{CAF10910-843C-4D4C-81FF-4E885AE6B912}">
      <dgm:prSet/>
      <dgm:spPr/>
      <dgm:t>
        <a:bodyPr/>
        <a:lstStyle/>
        <a:p>
          <a:r>
            <a:rPr lang="en-US"/>
            <a:t>Was powered by its own generation.</a:t>
          </a:r>
        </a:p>
      </dgm:t>
    </dgm:pt>
    <dgm:pt modelId="{570E119C-1B52-4D43-8F10-74D994753BED}" type="parTrans" cxnId="{EDB5471B-E130-49BD-862F-825B538F655D}">
      <dgm:prSet/>
      <dgm:spPr/>
      <dgm:t>
        <a:bodyPr/>
        <a:lstStyle/>
        <a:p>
          <a:endParaRPr lang="en-US"/>
        </a:p>
      </dgm:t>
    </dgm:pt>
    <dgm:pt modelId="{FEED6829-B677-40AA-9892-FC2F57C81C6C}" type="sibTrans" cxnId="{EDB5471B-E130-49BD-862F-825B538F655D}">
      <dgm:prSet/>
      <dgm:spPr/>
      <dgm:t>
        <a:bodyPr/>
        <a:lstStyle/>
        <a:p>
          <a:endParaRPr lang="en-US"/>
        </a:p>
      </dgm:t>
    </dgm:pt>
    <dgm:pt modelId="{C1DFDFB5-6E40-4CAD-BE44-81BDF4B8CB4C}">
      <dgm:prSet/>
      <dgm:spPr/>
      <dgm:t>
        <a:bodyPr/>
        <a:lstStyle/>
        <a:p>
          <a:r>
            <a:rPr lang="en-US"/>
            <a:t>2 more RBMK reactors are still incomplete.</a:t>
          </a:r>
        </a:p>
      </dgm:t>
    </dgm:pt>
    <dgm:pt modelId="{EA4100BA-6D99-4A17-8703-2B561EC57D65}" type="parTrans" cxnId="{89B0F243-798D-4CF4-8FCC-32D962A813E3}">
      <dgm:prSet/>
      <dgm:spPr/>
      <dgm:t>
        <a:bodyPr/>
        <a:lstStyle/>
        <a:p>
          <a:endParaRPr lang="en-US"/>
        </a:p>
      </dgm:t>
    </dgm:pt>
    <dgm:pt modelId="{3D175D56-2DD4-43B6-9A33-1969B8D4F7CB}" type="sibTrans" cxnId="{89B0F243-798D-4CF4-8FCC-32D962A813E3}">
      <dgm:prSet/>
      <dgm:spPr/>
      <dgm:t>
        <a:bodyPr/>
        <a:lstStyle/>
        <a:p>
          <a:endParaRPr lang="en-US"/>
        </a:p>
      </dgm:t>
    </dgm:pt>
    <dgm:pt modelId="{C30A4FCE-EB19-4DA9-B3E1-BB99494126A3}">
      <dgm:prSet/>
      <dgm:spPr/>
      <dgm:t>
        <a:bodyPr/>
        <a:lstStyle/>
        <a:p>
          <a:r>
            <a:rPr lang="en-US"/>
            <a:t>Was put on permanent shut down in 2000</a:t>
          </a:r>
        </a:p>
      </dgm:t>
    </dgm:pt>
    <dgm:pt modelId="{7A069A13-C4F4-45B1-853C-839F986E0BD9}" type="parTrans" cxnId="{21A5DA87-6F89-4203-8058-E43F67100A76}">
      <dgm:prSet/>
      <dgm:spPr/>
      <dgm:t>
        <a:bodyPr/>
        <a:lstStyle/>
        <a:p>
          <a:endParaRPr lang="en-US"/>
        </a:p>
      </dgm:t>
    </dgm:pt>
    <dgm:pt modelId="{27498D67-DFD9-4B5B-9E7D-C318303AC6CA}" type="sibTrans" cxnId="{21A5DA87-6F89-4203-8058-E43F67100A76}">
      <dgm:prSet/>
      <dgm:spPr/>
      <dgm:t>
        <a:bodyPr/>
        <a:lstStyle/>
        <a:p>
          <a:endParaRPr lang="en-US"/>
        </a:p>
      </dgm:t>
    </dgm:pt>
    <dgm:pt modelId="{20E74B95-5393-48C5-AFFE-417726A77DB2}" type="pres">
      <dgm:prSet presAssocID="{7D06D616-A9B9-46C1-BB9E-F9A906BC27AE}" presName="linear" presStyleCnt="0">
        <dgm:presLayoutVars>
          <dgm:animLvl val="lvl"/>
          <dgm:resizeHandles val="exact"/>
        </dgm:presLayoutVars>
      </dgm:prSet>
      <dgm:spPr/>
    </dgm:pt>
    <dgm:pt modelId="{61765FFD-09BC-4239-BAEF-8CE7620004FB}" type="pres">
      <dgm:prSet presAssocID="{4A33D861-C067-4096-A812-C70EDFC87631}" presName="parentText" presStyleLbl="node1" presStyleIdx="0" presStyleCnt="5">
        <dgm:presLayoutVars>
          <dgm:chMax val="0"/>
          <dgm:bulletEnabled val="1"/>
        </dgm:presLayoutVars>
      </dgm:prSet>
      <dgm:spPr/>
    </dgm:pt>
    <dgm:pt modelId="{60BD4D1D-09A8-41C5-9FAD-6FBBE4AC6885}" type="pres">
      <dgm:prSet presAssocID="{B3BE2F90-84BA-40FB-9E7F-D30888F6C01A}" presName="spacer" presStyleCnt="0"/>
      <dgm:spPr/>
    </dgm:pt>
    <dgm:pt modelId="{CC7DAE22-94E6-4654-B802-04A48F1ED229}" type="pres">
      <dgm:prSet presAssocID="{EF192A44-8FC7-4C48-8E6D-0034053F87D8}" presName="parentText" presStyleLbl="node1" presStyleIdx="1" presStyleCnt="5">
        <dgm:presLayoutVars>
          <dgm:chMax val="0"/>
          <dgm:bulletEnabled val="1"/>
        </dgm:presLayoutVars>
      </dgm:prSet>
      <dgm:spPr/>
    </dgm:pt>
    <dgm:pt modelId="{B3FE2143-ABE3-4F1E-A4E4-2C364772C34D}" type="pres">
      <dgm:prSet presAssocID="{91FF8EA7-A33D-4403-98D7-5D2C3FC08F78}" presName="spacer" presStyleCnt="0"/>
      <dgm:spPr/>
    </dgm:pt>
    <dgm:pt modelId="{24E2BA54-A2C0-4E01-88B4-3A3BCA0C37C5}" type="pres">
      <dgm:prSet presAssocID="{CAF10910-843C-4D4C-81FF-4E885AE6B912}" presName="parentText" presStyleLbl="node1" presStyleIdx="2" presStyleCnt="5">
        <dgm:presLayoutVars>
          <dgm:chMax val="0"/>
          <dgm:bulletEnabled val="1"/>
        </dgm:presLayoutVars>
      </dgm:prSet>
      <dgm:spPr/>
    </dgm:pt>
    <dgm:pt modelId="{62D87791-B92B-4204-BDD5-F2696349FA8D}" type="pres">
      <dgm:prSet presAssocID="{FEED6829-B677-40AA-9892-FC2F57C81C6C}" presName="spacer" presStyleCnt="0"/>
      <dgm:spPr/>
    </dgm:pt>
    <dgm:pt modelId="{A0D81EBE-1B12-4BD3-9762-6ADECB55ACFF}" type="pres">
      <dgm:prSet presAssocID="{C1DFDFB5-6E40-4CAD-BE44-81BDF4B8CB4C}" presName="parentText" presStyleLbl="node1" presStyleIdx="3" presStyleCnt="5">
        <dgm:presLayoutVars>
          <dgm:chMax val="0"/>
          <dgm:bulletEnabled val="1"/>
        </dgm:presLayoutVars>
      </dgm:prSet>
      <dgm:spPr/>
    </dgm:pt>
    <dgm:pt modelId="{ABD1999E-8034-4BBC-8E30-393E94BA64E3}" type="pres">
      <dgm:prSet presAssocID="{3D175D56-2DD4-43B6-9A33-1969B8D4F7CB}" presName="spacer" presStyleCnt="0"/>
      <dgm:spPr/>
    </dgm:pt>
    <dgm:pt modelId="{E500BDD7-60A8-4F48-9E93-6DC960B287D1}" type="pres">
      <dgm:prSet presAssocID="{C30A4FCE-EB19-4DA9-B3E1-BB99494126A3}" presName="parentText" presStyleLbl="node1" presStyleIdx="4" presStyleCnt="5">
        <dgm:presLayoutVars>
          <dgm:chMax val="0"/>
          <dgm:bulletEnabled val="1"/>
        </dgm:presLayoutVars>
      </dgm:prSet>
      <dgm:spPr/>
    </dgm:pt>
  </dgm:ptLst>
  <dgm:cxnLst>
    <dgm:cxn modelId="{EDB5471B-E130-49BD-862F-825B538F655D}" srcId="{7D06D616-A9B9-46C1-BB9E-F9A906BC27AE}" destId="{CAF10910-843C-4D4C-81FF-4E885AE6B912}" srcOrd="2" destOrd="0" parTransId="{570E119C-1B52-4D43-8F10-74D994753BED}" sibTransId="{FEED6829-B677-40AA-9892-FC2F57C81C6C}"/>
    <dgm:cxn modelId="{0ACDC834-8697-4135-A4AC-2DF6C16EC068}" type="presOf" srcId="{7D06D616-A9B9-46C1-BB9E-F9A906BC27AE}" destId="{20E74B95-5393-48C5-AFFE-417726A77DB2}" srcOrd="0" destOrd="0" presId="urn:microsoft.com/office/officeart/2005/8/layout/vList2"/>
    <dgm:cxn modelId="{20F1DD5C-8D4E-48BE-ABE7-16AA51AAFDD1}" srcId="{7D06D616-A9B9-46C1-BB9E-F9A906BC27AE}" destId="{EF192A44-8FC7-4C48-8E6D-0034053F87D8}" srcOrd="1" destOrd="0" parTransId="{0D7F2EB2-B5D2-4F5C-AEDE-EF74119D64FF}" sibTransId="{91FF8EA7-A33D-4403-98D7-5D2C3FC08F78}"/>
    <dgm:cxn modelId="{89B0F243-798D-4CF4-8FCC-32D962A813E3}" srcId="{7D06D616-A9B9-46C1-BB9E-F9A906BC27AE}" destId="{C1DFDFB5-6E40-4CAD-BE44-81BDF4B8CB4C}" srcOrd="3" destOrd="0" parTransId="{EA4100BA-6D99-4A17-8703-2B561EC57D65}" sibTransId="{3D175D56-2DD4-43B6-9A33-1969B8D4F7CB}"/>
    <dgm:cxn modelId="{B9BC9848-CEB6-41E2-85C9-F0F551D26228}" type="presOf" srcId="{EF192A44-8FC7-4C48-8E6D-0034053F87D8}" destId="{CC7DAE22-94E6-4654-B802-04A48F1ED229}" srcOrd="0" destOrd="0" presId="urn:microsoft.com/office/officeart/2005/8/layout/vList2"/>
    <dgm:cxn modelId="{8C890A87-B5DB-404C-B415-C4F77316A92D}" type="presOf" srcId="{4A33D861-C067-4096-A812-C70EDFC87631}" destId="{61765FFD-09BC-4239-BAEF-8CE7620004FB}" srcOrd="0" destOrd="0" presId="urn:microsoft.com/office/officeart/2005/8/layout/vList2"/>
    <dgm:cxn modelId="{21A5DA87-6F89-4203-8058-E43F67100A76}" srcId="{7D06D616-A9B9-46C1-BB9E-F9A906BC27AE}" destId="{C30A4FCE-EB19-4DA9-B3E1-BB99494126A3}" srcOrd="4" destOrd="0" parTransId="{7A069A13-C4F4-45B1-853C-839F986E0BD9}" sibTransId="{27498D67-DFD9-4B5B-9E7D-C318303AC6CA}"/>
    <dgm:cxn modelId="{F87137A0-8BFF-4963-8577-43EF5773E5E2}" srcId="{7D06D616-A9B9-46C1-BB9E-F9A906BC27AE}" destId="{4A33D861-C067-4096-A812-C70EDFC87631}" srcOrd="0" destOrd="0" parTransId="{E122D5F5-FEDA-4962-8EBD-14B1898636CD}" sibTransId="{B3BE2F90-84BA-40FB-9E7F-D30888F6C01A}"/>
    <dgm:cxn modelId="{6A1CECAF-7BDE-4A88-989C-3A269837C9F9}" type="presOf" srcId="{C30A4FCE-EB19-4DA9-B3E1-BB99494126A3}" destId="{E500BDD7-60A8-4F48-9E93-6DC960B287D1}" srcOrd="0" destOrd="0" presId="urn:microsoft.com/office/officeart/2005/8/layout/vList2"/>
    <dgm:cxn modelId="{388FF3AF-D8EA-46EC-A78B-E5E459D42E96}" type="presOf" srcId="{C1DFDFB5-6E40-4CAD-BE44-81BDF4B8CB4C}" destId="{A0D81EBE-1B12-4BD3-9762-6ADECB55ACFF}" srcOrd="0" destOrd="0" presId="urn:microsoft.com/office/officeart/2005/8/layout/vList2"/>
    <dgm:cxn modelId="{CF288ADF-E657-46AE-BB43-EB4FDECD0F2F}" type="presOf" srcId="{CAF10910-843C-4D4C-81FF-4E885AE6B912}" destId="{24E2BA54-A2C0-4E01-88B4-3A3BCA0C37C5}" srcOrd="0" destOrd="0" presId="urn:microsoft.com/office/officeart/2005/8/layout/vList2"/>
    <dgm:cxn modelId="{072DC77D-8047-4A35-962A-A7FFF3C0F228}" type="presParOf" srcId="{20E74B95-5393-48C5-AFFE-417726A77DB2}" destId="{61765FFD-09BC-4239-BAEF-8CE7620004FB}" srcOrd="0" destOrd="0" presId="urn:microsoft.com/office/officeart/2005/8/layout/vList2"/>
    <dgm:cxn modelId="{E129FA99-7DC3-418B-8AAF-30273AC5C54A}" type="presParOf" srcId="{20E74B95-5393-48C5-AFFE-417726A77DB2}" destId="{60BD4D1D-09A8-41C5-9FAD-6FBBE4AC6885}" srcOrd="1" destOrd="0" presId="urn:microsoft.com/office/officeart/2005/8/layout/vList2"/>
    <dgm:cxn modelId="{316BF8AA-46BE-4C12-AEF5-8F7B30D1742C}" type="presParOf" srcId="{20E74B95-5393-48C5-AFFE-417726A77DB2}" destId="{CC7DAE22-94E6-4654-B802-04A48F1ED229}" srcOrd="2" destOrd="0" presId="urn:microsoft.com/office/officeart/2005/8/layout/vList2"/>
    <dgm:cxn modelId="{F4E784B7-CEFA-4E0B-A84C-4B26228037F7}" type="presParOf" srcId="{20E74B95-5393-48C5-AFFE-417726A77DB2}" destId="{B3FE2143-ABE3-4F1E-A4E4-2C364772C34D}" srcOrd="3" destOrd="0" presId="urn:microsoft.com/office/officeart/2005/8/layout/vList2"/>
    <dgm:cxn modelId="{A70BBBA5-AE02-4C42-89D7-8714B9C1044A}" type="presParOf" srcId="{20E74B95-5393-48C5-AFFE-417726A77DB2}" destId="{24E2BA54-A2C0-4E01-88B4-3A3BCA0C37C5}" srcOrd="4" destOrd="0" presId="urn:microsoft.com/office/officeart/2005/8/layout/vList2"/>
    <dgm:cxn modelId="{54C9B7F6-FF01-4DF5-BA41-375DB1A96E7F}" type="presParOf" srcId="{20E74B95-5393-48C5-AFFE-417726A77DB2}" destId="{62D87791-B92B-4204-BDD5-F2696349FA8D}" srcOrd="5" destOrd="0" presId="urn:microsoft.com/office/officeart/2005/8/layout/vList2"/>
    <dgm:cxn modelId="{EFECC5B2-4052-46EE-978C-B4DA163D8D12}" type="presParOf" srcId="{20E74B95-5393-48C5-AFFE-417726A77DB2}" destId="{A0D81EBE-1B12-4BD3-9762-6ADECB55ACFF}" srcOrd="6" destOrd="0" presId="urn:microsoft.com/office/officeart/2005/8/layout/vList2"/>
    <dgm:cxn modelId="{316FE73D-171B-4CD5-913C-7541B9227B7D}" type="presParOf" srcId="{20E74B95-5393-48C5-AFFE-417726A77DB2}" destId="{ABD1999E-8034-4BBC-8E30-393E94BA64E3}" srcOrd="7" destOrd="0" presId="urn:microsoft.com/office/officeart/2005/8/layout/vList2"/>
    <dgm:cxn modelId="{06ADE7DA-BC11-47CB-B806-CC28BCB9EA4A}" type="presParOf" srcId="{20E74B95-5393-48C5-AFFE-417726A77DB2}" destId="{E500BDD7-60A8-4F48-9E93-6DC960B287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A3C26-E1E5-4E92-8C9D-EB91B08F1274}" type="doc">
      <dgm:prSet loTypeId="urn:microsoft.com/office/officeart/2016/7/layout/HexagonTimeline" loCatId="process" qsTypeId="urn:microsoft.com/office/officeart/2005/8/quickstyle/simple1" qsCatId="simple" csTypeId="urn:microsoft.com/office/officeart/2005/8/colors/accent0_3" csCatId="mainScheme" phldr="1"/>
      <dgm:spPr/>
      <dgm:t>
        <a:bodyPr/>
        <a:lstStyle/>
        <a:p>
          <a:endParaRPr lang="en-US"/>
        </a:p>
      </dgm:t>
    </dgm:pt>
    <dgm:pt modelId="{F5AFF678-4B89-4A89-A834-6866AA01207F}">
      <dgm:prSet/>
      <dgm:spPr/>
      <dgm:t>
        <a:bodyPr/>
        <a:lstStyle/>
        <a:p>
          <a:r>
            <a:rPr lang="en-US" dirty="0"/>
            <a:t>26 Apr. 1986</a:t>
          </a:r>
        </a:p>
      </dgm:t>
    </dgm:pt>
    <dgm:pt modelId="{BBE27C68-626B-4EE8-BD7A-3A13809FD0E2}" type="parTrans" cxnId="{361DD44E-2AAD-4B78-9BFC-BFFFEED12E73}">
      <dgm:prSet/>
      <dgm:spPr/>
      <dgm:t>
        <a:bodyPr/>
        <a:lstStyle/>
        <a:p>
          <a:endParaRPr lang="en-US"/>
        </a:p>
      </dgm:t>
    </dgm:pt>
    <dgm:pt modelId="{22F5B88F-D843-480C-992E-207D8D9D5818}" type="sibTrans" cxnId="{361DD44E-2AAD-4B78-9BFC-BFFFEED12E73}">
      <dgm:prSet/>
      <dgm:spPr/>
      <dgm:t>
        <a:bodyPr/>
        <a:lstStyle/>
        <a:p>
          <a:endParaRPr lang="en-US"/>
        </a:p>
      </dgm:t>
    </dgm:pt>
    <dgm:pt modelId="{4529691D-3FB2-4B96-8EE1-72F4B7B10483}">
      <dgm:prSet custT="1"/>
      <dgm:spPr/>
      <dgm:t>
        <a:bodyPr/>
        <a:lstStyle/>
        <a:p>
          <a:r>
            <a:rPr lang="en-US" sz="1600" dirty="0"/>
            <a:t>(Early Morning): The safety test began , control rods were withdrawn from the reactor core</a:t>
          </a:r>
        </a:p>
      </dgm:t>
    </dgm:pt>
    <dgm:pt modelId="{142B49D1-6C56-4201-AD44-F48C6DB9C7EA}" type="parTrans" cxnId="{0CDEF32C-D292-4E14-B4BC-9EB7EC191CEC}">
      <dgm:prSet/>
      <dgm:spPr/>
      <dgm:t>
        <a:bodyPr/>
        <a:lstStyle/>
        <a:p>
          <a:endParaRPr lang="en-US"/>
        </a:p>
      </dgm:t>
    </dgm:pt>
    <dgm:pt modelId="{87EC8E50-669F-406E-919A-5D4F48F20CD3}" type="sibTrans" cxnId="{0CDEF32C-D292-4E14-B4BC-9EB7EC191CEC}">
      <dgm:prSet/>
      <dgm:spPr/>
      <dgm:t>
        <a:bodyPr/>
        <a:lstStyle/>
        <a:p>
          <a:endParaRPr lang="en-US"/>
        </a:p>
      </dgm:t>
    </dgm:pt>
    <dgm:pt modelId="{4C3EC891-ABFB-4F55-80C4-2C0DE134F583}">
      <dgm:prSet/>
      <dgm:spPr/>
      <dgm:t>
        <a:bodyPr/>
        <a:lstStyle/>
        <a:p>
          <a:r>
            <a:rPr lang="en-US" dirty="0"/>
            <a:t>26 Apr. 1986</a:t>
          </a:r>
        </a:p>
      </dgm:t>
    </dgm:pt>
    <dgm:pt modelId="{4AB99F01-88D6-42DD-952D-F9B323838F76}" type="parTrans" cxnId="{77223999-B300-4B9B-AE19-2D16B59E5D32}">
      <dgm:prSet/>
      <dgm:spPr/>
      <dgm:t>
        <a:bodyPr/>
        <a:lstStyle/>
        <a:p>
          <a:endParaRPr lang="en-US"/>
        </a:p>
      </dgm:t>
    </dgm:pt>
    <dgm:pt modelId="{2AC86ACB-F844-40CF-B121-A060082F2F53}" type="sibTrans" cxnId="{77223999-B300-4B9B-AE19-2D16B59E5D32}">
      <dgm:prSet/>
      <dgm:spPr/>
      <dgm:t>
        <a:bodyPr/>
        <a:lstStyle/>
        <a:p>
          <a:endParaRPr lang="en-US"/>
        </a:p>
      </dgm:t>
    </dgm:pt>
    <dgm:pt modelId="{01FEDFFA-E2E8-49C3-816B-4D455CC2A65B}">
      <dgm:prSet custT="1"/>
      <dgm:spPr/>
      <dgm:t>
        <a:bodyPr/>
        <a:lstStyle/>
        <a:p>
          <a:r>
            <a:rPr lang="en-US" sz="1400" dirty="0"/>
            <a:t>(Midnight): The test was delayed due to a regional power demand. But the operators were struggling to control the reactor</a:t>
          </a:r>
          <a:r>
            <a:rPr lang="en-US" sz="1100" dirty="0"/>
            <a:t>.</a:t>
          </a:r>
        </a:p>
      </dgm:t>
    </dgm:pt>
    <dgm:pt modelId="{AA974B82-584B-40E9-A3B3-EAE1A8BBE973}" type="parTrans" cxnId="{6BEF3096-CEC9-4F15-8128-F0BCC8516179}">
      <dgm:prSet/>
      <dgm:spPr/>
      <dgm:t>
        <a:bodyPr/>
        <a:lstStyle/>
        <a:p>
          <a:endParaRPr lang="en-US"/>
        </a:p>
      </dgm:t>
    </dgm:pt>
    <dgm:pt modelId="{BD681586-443C-4C15-AFDA-BA73A1F996FF}" type="sibTrans" cxnId="{6BEF3096-CEC9-4F15-8128-F0BCC8516179}">
      <dgm:prSet/>
      <dgm:spPr/>
      <dgm:t>
        <a:bodyPr/>
        <a:lstStyle/>
        <a:p>
          <a:endParaRPr lang="en-US"/>
        </a:p>
      </dgm:t>
    </dgm:pt>
    <dgm:pt modelId="{F1C64851-488F-4E83-AE75-03E0BDF85828}">
      <dgm:prSet/>
      <dgm:spPr/>
      <dgm:t>
        <a:bodyPr/>
        <a:lstStyle/>
        <a:p>
          <a:r>
            <a:rPr lang="en-US"/>
            <a:t>26 Apr. 1986</a:t>
          </a:r>
        </a:p>
      </dgm:t>
    </dgm:pt>
    <dgm:pt modelId="{DA4B6271-062C-44AB-ADDD-2290613226A0}" type="parTrans" cxnId="{5DA2B9E5-4E7C-48D8-80B1-773D1CD722B4}">
      <dgm:prSet/>
      <dgm:spPr/>
      <dgm:t>
        <a:bodyPr/>
        <a:lstStyle/>
        <a:p>
          <a:endParaRPr lang="en-US"/>
        </a:p>
      </dgm:t>
    </dgm:pt>
    <dgm:pt modelId="{6B67E24B-6697-4839-924E-9BE73AE2D9BA}" type="sibTrans" cxnId="{5DA2B9E5-4E7C-48D8-80B1-773D1CD722B4}">
      <dgm:prSet/>
      <dgm:spPr/>
      <dgm:t>
        <a:bodyPr/>
        <a:lstStyle/>
        <a:p>
          <a:endParaRPr lang="en-US"/>
        </a:p>
      </dgm:t>
    </dgm:pt>
    <dgm:pt modelId="{7BD1C781-CE4D-4492-BE2A-4B9F2A2B8FB8}">
      <dgm:prSet custT="1"/>
      <dgm:spPr/>
      <dgm:t>
        <a:bodyPr/>
        <a:lstStyle/>
        <a:p>
          <a:r>
            <a:rPr lang="en-US" sz="1400" dirty="0"/>
            <a:t>(Late Night): The emergency shutdown procedure led to an unexpected increase in reactor power. The reactor overheated rapidly, causing a steam explosion that ruptured the reactor vessel</a:t>
          </a:r>
          <a:r>
            <a:rPr lang="en-US" sz="1100" dirty="0"/>
            <a:t>.</a:t>
          </a:r>
        </a:p>
      </dgm:t>
    </dgm:pt>
    <dgm:pt modelId="{5DA1033B-8790-46A9-BBC2-3C02DEA8B84D}" type="parTrans" cxnId="{01FCA262-1D57-47F4-8AFE-6DA79C8A5ED2}">
      <dgm:prSet/>
      <dgm:spPr/>
      <dgm:t>
        <a:bodyPr/>
        <a:lstStyle/>
        <a:p>
          <a:endParaRPr lang="en-US"/>
        </a:p>
      </dgm:t>
    </dgm:pt>
    <dgm:pt modelId="{9EE85273-9009-4227-A964-541A065FBD59}" type="sibTrans" cxnId="{01FCA262-1D57-47F4-8AFE-6DA79C8A5ED2}">
      <dgm:prSet/>
      <dgm:spPr/>
      <dgm:t>
        <a:bodyPr/>
        <a:lstStyle/>
        <a:p>
          <a:endParaRPr lang="en-US"/>
        </a:p>
      </dgm:t>
    </dgm:pt>
    <dgm:pt modelId="{B7CB4132-E846-4D73-AFDB-0F8724F30EBB}">
      <dgm:prSet/>
      <dgm:spPr/>
      <dgm:t>
        <a:bodyPr/>
        <a:lstStyle/>
        <a:p>
          <a:r>
            <a:rPr lang="en-US"/>
            <a:t>26 Apr. 1986</a:t>
          </a:r>
        </a:p>
      </dgm:t>
    </dgm:pt>
    <dgm:pt modelId="{DC48CC9D-2326-4F85-8C74-A3BFA63146CC}" type="parTrans" cxnId="{33136E46-CCFC-4FB0-BAE4-09051F21772B}">
      <dgm:prSet/>
      <dgm:spPr/>
      <dgm:t>
        <a:bodyPr/>
        <a:lstStyle/>
        <a:p>
          <a:endParaRPr lang="en-US"/>
        </a:p>
      </dgm:t>
    </dgm:pt>
    <dgm:pt modelId="{9E519482-C8D1-4CB3-B355-EA2D4B7374F5}" type="sibTrans" cxnId="{33136E46-CCFC-4FB0-BAE4-09051F21772B}">
      <dgm:prSet/>
      <dgm:spPr/>
      <dgm:t>
        <a:bodyPr/>
        <a:lstStyle/>
        <a:p>
          <a:endParaRPr lang="en-US"/>
        </a:p>
      </dgm:t>
    </dgm:pt>
    <dgm:pt modelId="{0EAEEBD4-91F8-4029-A996-5CD356219A57}">
      <dgm:prSet custT="1"/>
      <dgm:spPr/>
      <dgm:t>
        <a:bodyPr/>
        <a:lstStyle/>
        <a:p>
          <a:r>
            <a:rPr lang="en-US" sz="1400" dirty="0"/>
            <a:t>(1:23 AM): The explosion blew off the reactor's concrete lid, releasing a plume of highly radioactive material into the atmosphere</a:t>
          </a:r>
          <a:r>
            <a:rPr lang="en-US" sz="1100" dirty="0"/>
            <a:t>.</a:t>
          </a:r>
        </a:p>
      </dgm:t>
    </dgm:pt>
    <dgm:pt modelId="{DCE4205F-5AD5-4B7D-840C-4182CA47A06D}" type="parTrans" cxnId="{11FDE841-3CBC-4318-92F2-4B05D266F30A}">
      <dgm:prSet/>
      <dgm:spPr/>
      <dgm:t>
        <a:bodyPr/>
        <a:lstStyle/>
        <a:p>
          <a:endParaRPr lang="en-US"/>
        </a:p>
      </dgm:t>
    </dgm:pt>
    <dgm:pt modelId="{0B668B46-DBF4-482B-83A7-93F49D9002C2}" type="sibTrans" cxnId="{11FDE841-3CBC-4318-92F2-4B05D266F30A}">
      <dgm:prSet/>
      <dgm:spPr/>
      <dgm:t>
        <a:bodyPr/>
        <a:lstStyle/>
        <a:p>
          <a:endParaRPr lang="en-US"/>
        </a:p>
      </dgm:t>
    </dgm:pt>
    <dgm:pt modelId="{019AADB2-2CF6-432C-9328-F20FC3B5E1F0}">
      <dgm:prSet/>
      <dgm:spPr/>
      <dgm:t>
        <a:bodyPr/>
        <a:lstStyle/>
        <a:p>
          <a:r>
            <a:rPr lang="en-US"/>
            <a:t>26 Apr. 1986</a:t>
          </a:r>
        </a:p>
      </dgm:t>
    </dgm:pt>
    <dgm:pt modelId="{A2A34752-222A-4CD1-96B1-03A6D173F9E6}" type="parTrans" cxnId="{0A966114-7494-42E4-97D5-76A813AC64A1}">
      <dgm:prSet/>
      <dgm:spPr/>
      <dgm:t>
        <a:bodyPr/>
        <a:lstStyle/>
        <a:p>
          <a:endParaRPr lang="en-US"/>
        </a:p>
      </dgm:t>
    </dgm:pt>
    <dgm:pt modelId="{7BCD7310-21B6-48E0-8C66-0BC8185F1EDC}" type="sibTrans" cxnId="{0A966114-7494-42E4-97D5-76A813AC64A1}">
      <dgm:prSet/>
      <dgm:spPr/>
      <dgm:t>
        <a:bodyPr/>
        <a:lstStyle/>
        <a:p>
          <a:endParaRPr lang="en-US"/>
        </a:p>
      </dgm:t>
    </dgm:pt>
    <dgm:pt modelId="{1837BFB3-51C1-472E-96F9-BDF22E76EF71}">
      <dgm:prSet custT="1"/>
      <dgm:spPr/>
      <dgm:t>
        <a:bodyPr/>
        <a:lstStyle/>
        <a:p>
          <a:r>
            <a:rPr lang="en-US" sz="1400" dirty="0"/>
            <a:t>(Morning): Plant workers and firefighters arrived at the scene to battle the fire and contain the radiation.</a:t>
          </a:r>
        </a:p>
      </dgm:t>
    </dgm:pt>
    <dgm:pt modelId="{510FC1CA-058E-4BA6-BBC7-2C08F3D43A8C}" type="parTrans" cxnId="{BEC14A35-DF5F-4781-821D-9BA3BAD4320B}">
      <dgm:prSet/>
      <dgm:spPr/>
      <dgm:t>
        <a:bodyPr/>
        <a:lstStyle/>
        <a:p>
          <a:endParaRPr lang="en-US"/>
        </a:p>
      </dgm:t>
    </dgm:pt>
    <dgm:pt modelId="{C71BF386-1AC1-4BC0-863C-C11566048C59}" type="sibTrans" cxnId="{BEC14A35-DF5F-4781-821D-9BA3BAD4320B}">
      <dgm:prSet/>
      <dgm:spPr/>
      <dgm:t>
        <a:bodyPr/>
        <a:lstStyle/>
        <a:p>
          <a:endParaRPr lang="en-US"/>
        </a:p>
      </dgm:t>
    </dgm:pt>
    <dgm:pt modelId="{5BEF60EC-A94F-49A8-B69C-DC6F97A0542E}">
      <dgm:prSet/>
      <dgm:spPr/>
      <dgm:t>
        <a:bodyPr/>
        <a:lstStyle/>
        <a:p>
          <a:r>
            <a:rPr lang="en-US"/>
            <a:t>Apr.–May 1986</a:t>
          </a:r>
        </a:p>
      </dgm:t>
    </dgm:pt>
    <dgm:pt modelId="{5F1C3B55-1543-4FDB-BCCF-D8A744D2E5FF}" type="parTrans" cxnId="{C075696F-34F9-42C2-8EE6-7EDAF537DCE9}">
      <dgm:prSet/>
      <dgm:spPr/>
      <dgm:t>
        <a:bodyPr/>
        <a:lstStyle/>
        <a:p>
          <a:endParaRPr lang="en-US"/>
        </a:p>
      </dgm:t>
    </dgm:pt>
    <dgm:pt modelId="{EBB03AC4-BD22-4439-97F7-BAC70EC3CE69}" type="sibTrans" cxnId="{C075696F-34F9-42C2-8EE6-7EDAF537DCE9}">
      <dgm:prSet/>
      <dgm:spPr/>
      <dgm:t>
        <a:bodyPr/>
        <a:lstStyle/>
        <a:p>
          <a:endParaRPr lang="en-US"/>
        </a:p>
      </dgm:t>
    </dgm:pt>
    <dgm:pt modelId="{937E3201-79D9-4EEB-8250-628D542B4B27}">
      <dgm:prSet custT="1"/>
      <dgm:spPr/>
      <dgm:t>
        <a:bodyPr/>
        <a:lstStyle/>
        <a:p>
          <a:r>
            <a:rPr lang="en-US" sz="1400" dirty="0"/>
            <a:t>Efforts were made to contain the fire and reduce the spread of radioactive contamination.</a:t>
          </a:r>
        </a:p>
      </dgm:t>
    </dgm:pt>
    <dgm:pt modelId="{208F789D-022A-4C30-9891-9C42F4F82F1A}" type="parTrans" cxnId="{A532CE6B-8AEA-449F-B0BE-8D4DA7CA3A55}">
      <dgm:prSet/>
      <dgm:spPr/>
      <dgm:t>
        <a:bodyPr/>
        <a:lstStyle/>
        <a:p>
          <a:endParaRPr lang="en-US"/>
        </a:p>
      </dgm:t>
    </dgm:pt>
    <dgm:pt modelId="{5547FB9F-227B-42AC-8132-ECD8E19E138E}" type="sibTrans" cxnId="{A532CE6B-8AEA-449F-B0BE-8D4DA7CA3A55}">
      <dgm:prSet/>
      <dgm:spPr/>
      <dgm:t>
        <a:bodyPr/>
        <a:lstStyle/>
        <a:p>
          <a:endParaRPr lang="en-US"/>
        </a:p>
      </dgm:t>
    </dgm:pt>
    <dgm:pt modelId="{11DC4C1B-8A0A-4EAD-B5BE-DF6D57A346C7}">
      <dgm:prSet/>
      <dgm:spPr/>
      <dgm:t>
        <a:bodyPr/>
        <a:lstStyle/>
        <a:p>
          <a:r>
            <a:rPr lang="en-US"/>
            <a:t>May 1986</a:t>
          </a:r>
        </a:p>
      </dgm:t>
    </dgm:pt>
    <dgm:pt modelId="{C5540FF7-59E8-49FA-9EC6-DC17948A0263}" type="parTrans" cxnId="{ED0FC1D5-36A5-437E-BBA4-C07095F00E08}">
      <dgm:prSet/>
      <dgm:spPr/>
      <dgm:t>
        <a:bodyPr/>
        <a:lstStyle/>
        <a:p>
          <a:endParaRPr lang="en-US"/>
        </a:p>
      </dgm:t>
    </dgm:pt>
    <dgm:pt modelId="{83DD62F0-3C95-4E64-90CA-CDB5DAFDBF4F}" type="sibTrans" cxnId="{ED0FC1D5-36A5-437E-BBA4-C07095F00E08}">
      <dgm:prSet/>
      <dgm:spPr/>
      <dgm:t>
        <a:bodyPr/>
        <a:lstStyle/>
        <a:p>
          <a:endParaRPr lang="en-US"/>
        </a:p>
      </dgm:t>
    </dgm:pt>
    <dgm:pt modelId="{BED835C3-2461-47A2-8C68-08513B594AE0}">
      <dgm:prSet custT="1"/>
      <dgm:spPr/>
      <dgm:t>
        <a:bodyPr/>
        <a:lstStyle/>
        <a:p>
          <a:r>
            <a:rPr lang="en-US" sz="1400" dirty="0"/>
            <a:t>A concrete sarcophagus was constructed over the damaged reactor to contain the radioactive materials and prevent further release of radioactive particles into the atmosphere.</a:t>
          </a:r>
        </a:p>
      </dgm:t>
    </dgm:pt>
    <dgm:pt modelId="{4D6DE5AF-8C1B-4194-9F3F-BEF4701156FD}" type="parTrans" cxnId="{CABBE591-6252-4F1B-ACAF-91A96DDC37C2}">
      <dgm:prSet/>
      <dgm:spPr/>
      <dgm:t>
        <a:bodyPr/>
        <a:lstStyle/>
        <a:p>
          <a:endParaRPr lang="en-US"/>
        </a:p>
      </dgm:t>
    </dgm:pt>
    <dgm:pt modelId="{4A014DD5-3D3A-4909-B7C0-1643E29F66B9}" type="sibTrans" cxnId="{CABBE591-6252-4F1B-ACAF-91A96DDC37C2}">
      <dgm:prSet/>
      <dgm:spPr/>
      <dgm:t>
        <a:bodyPr/>
        <a:lstStyle/>
        <a:p>
          <a:endParaRPr lang="en-US"/>
        </a:p>
      </dgm:t>
    </dgm:pt>
    <dgm:pt modelId="{5263E225-0B72-4FED-B175-91EA7C657330}" type="pres">
      <dgm:prSet presAssocID="{102A3C26-E1E5-4E92-8C9D-EB91B08F1274}" presName="Name0" presStyleCnt="0">
        <dgm:presLayoutVars>
          <dgm:chMax/>
          <dgm:chPref/>
          <dgm:animLvl val="lvl"/>
        </dgm:presLayoutVars>
      </dgm:prSet>
      <dgm:spPr/>
    </dgm:pt>
    <dgm:pt modelId="{46139939-715D-46DA-9409-C6B54E3D31FE}" type="pres">
      <dgm:prSet presAssocID="{F5AFF678-4B89-4A89-A834-6866AA01207F}" presName="composite" presStyleCnt="0"/>
      <dgm:spPr/>
    </dgm:pt>
    <dgm:pt modelId="{EAE3F44A-6B67-4365-816F-9ED7B50DE6DE}" type="pres">
      <dgm:prSet presAssocID="{F5AFF678-4B89-4A89-A834-6866AA01207F}" presName="Parent1" presStyleLbl="alignNode1" presStyleIdx="0" presStyleCnt="7" custScaleX="121686" custScaleY="128192">
        <dgm:presLayoutVars>
          <dgm:chMax val="1"/>
          <dgm:chPref val="1"/>
          <dgm:bulletEnabled val="1"/>
        </dgm:presLayoutVars>
      </dgm:prSet>
      <dgm:spPr/>
    </dgm:pt>
    <dgm:pt modelId="{687AA010-6C2B-4C9A-963A-373040A8AA67}" type="pres">
      <dgm:prSet presAssocID="{F5AFF678-4B89-4A89-A834-6866AA01207F}" presName="Childtext1" presStyleLbl="revTx" presStyleIdx="0" presStyleCnt="7">
        <dgm:presLayoutVars>
          <dgm:chMax val="0"/>
          <dgm:chPref val="0"/>
          <dgm:bulletEnabled/>
        </dgm:presLayoutVars>
      </dgm:prSet>
      <dgm:spPr/>
    </dgm:pt>
    <dgm:pt modelId="{23831E01-72EB-443B-87AD-DBF6DC0BB581}" type="pres">
      <dgm:prSet presAssocID="{F5AFF678-4B89-4A89-A834-6866AA01207F}" presName="ConnectLine" presStyleLbl="sibTrans1D1" presStyleIdx="0" presStyleCnt="7"/>
      <dgm:spPr>
        <a:noFill/>
        <a:ln w="12700" cap="flat" cmpd="sng" algn="ctr">
          <a:solidFill>
            <a:schemeClr val="dk2">
              <a:hueOff val="0"/>
              <a:satOff val="0"/>
              <a:lumOff val="0"/>
              <a:alphaOff val="0"/>
            </a:schemeClr>
          </a:solidFill>
          <a:prstDash val="dash"/>
          <a:miter lim="800000"/>
        </a:ln>
        <a:effectLst/>
      </dgm:spPr>
    </dgm:pt>
    <dgm:pt modelId="{88687D3A-60A2-413E-8876-1C35166E7568}" type="pres">
      <dgm:prSet presAssocID="{F5AFF678-4B89-4A89-A834-6866AA01207F}" presName="ConnectLineEnd" presStyleLbl="node1" presStyleIdx="0" presStyleCnt="7"/>
      <dgm:spPr/>
    </dgm:pt>
    <dgm:pt modelId="{C614A6D4-C490-4F1C-A4AB-8A868A77FFE5}" type="pres">
      <dgm:prSet presAssocID="{F5AFF678-4B89-4A89-A834-6866AA01207F}" presName="EmptyPane" presStyleCnt="0"/>
      <dgm:spPr/>
    </dgm:pt>
    <dgm:pt modelId="{925F267A-EADE-4856-8985-85E96E6B7E64}" type="pres">
      <dgm:prSet presAssocID="{22F5B88F-D843-480C-992E-207D8D9D5818}" presName="spaceBetweenRectangles" presStyleLbl="fgAcc1" presStyleIdx="0" presStyleCnt="6"/>
      <dgm:spPr/>
    </dgm:pt>
    <dgm:pt modelId="{B0001548-C8C7-4001-86D9-7033646518B7}" type="pres">
      <dgm:prSet presAssocID="{4C3EC891-ABFB-4F55-80C4-2C0DE134F583}" presName="composite" presStyleCnt="0"/>
      <dgm:spPr/>
    </dgm:pt>
    <dgm:pt modelId="{159F783E-7A99-4669-B315-F586C13634C0}" type="pres">
      <dgm:prSet presAssocID="{4C3EC891-ABFB-4F55-80C4-2C0DE134F583}" presName="Parent1" presStyleLbl="alignNode1" presStyleIdx="1" presStyleCnt="7">
        <dgm:presLayoutVars>
          <dgm:chMax val="1"/>
          <dgm:chPref val="1"/>
          <dgm:bulletEnabled val="1"/>
        </dgm:presLayoutVars>
      </dgm:prSet>
      <dgm:spPr/>
    </dgm:pt>
    <dgm:pt modelId="{0130E275-CA5D-4579-99D5-A91B022DE7D9}" type="pres">
      <dgm:prSet presAssocID="{4C3EC891-ABFB-4F55-80C4-2C0DE134F583}" presName="Childtext1" presStyleLbl="revTx" presStyleIdx="1" presStyleCnt="7">
        <dgm:presLayoutVars>
          <dgm:chMax val="0"/>
          <dgm:chPref val="0"/>
          <dgm:bulletEnabled/>
        </dgm:presLayoutVars>
      </dgm:prSet>
      <dgm:spPr/>
    </dgm:pt>
    <dgm:pt modelId="{41ACE91D-4CB2-4F25-B8A9-D87593219472}" type="pres">
      <dgm:prSet presAssocID="{4C3EC891-ABFB-4F55-80C4-2C0DE134F583}" presName="ConnectLine" presStyleLbl="sibTrans1D1" presStyleIdx="1" presStyleCnt="7"/>
      <dgm:spPr>
        <a:noFill/>
        <a:ln w="12700" cap="flat" cmpd="sng" algn="ctr">
          <a:solidFill>
            <a:schemeClr val="dk2">
              <a:hueOff val="0"/>
              <a:satOff val="0"/>
              <a:lumOff val="0"/>
              <a:alphaOff val="0"/>
            </a:schemeClr>
          </a:solidFill>
          <a:prstDash val="dash"/>
          <a:miter lim="800000"/>
        </a:ln>
        <a:effectLst/>
      </dgm:spPr>
    </dgm:pt>
    <dgm:pt modelId="{1F195B2B-5221-4A75-BEDC-2C94A216907B}" type="pres">
      <dgm:prSet presAssocID="{4C3EC891-ABFB-4F55-80C4-2C0DE134F583}" presName="ConnectLineEnd" presStyleLbl="node1" presStyleIdx="1" presStyleCnt="7"/>
      <dgm:spPr/>
    </dgm:pt>
    <dgm:pt modelId="{9E82BD6E-C6D3-4151-8524-16605D35BEC0}" type="pres">
      <dgm:prSet presAssocID="{4C3EC891-ABFB-4F55-80C4-2C0DE134F583}" presName="EmptyPane" presStyleCnt="0"/>
      <dgm:spPr/>
    </dgm:pt>
    <dgm:pt modelId="{FB849293-7213-460E-B61C-E2F378974F26}" type="pres">
      <dgm:prSet presAssocID="{2AC86ACB-F844-40CF-B121-A060082F2F53}" presName="spaceBetweenRectangles" presStyleLbl="fgAcc1" presStyleIdx="1" presStyleCnt="6"/>
      <dgm:spPr/>
    </dgm:pt>
    <dgm:pt modelId="{B056FDB8-164A-4DD9-992B-4B50C0EE66E1}" type="pres">
      <dgm:prSet presAssocID="{F1C64851-488F-4E83-AE75-03E0BDF85828}" presName="composite" presStyleCnt="0"/>
      <dgm:spPr/>
    </dgm:pt>
    <dgm:pt modelId="{90504D3D-3ADC-4071-8A4B-92B256DAF470}" type="pres">
      <dgm:prSet presAssocID="{F1C64851-488F-4E83-AE75-03E0BDF85828}" presName="Parent1" presStyleLbl="alignNode1" presStyleIdx="2" presStyleCnt="7" custScaleX="131150" custScaleY="127654">
        <dgm:presLayoutVars>
          <dgm:chMax val="1"/>
          <dgm:chPref val="1"/>
          <dgm:bulletEnabled val="1"/>
        </dgm:presLayoutVars>
      </dgm:prSet>
      <dgm:spPr/>
    </dgm:pt>
    <dgm:pt modelId="{C1843F12-6870-4AD9-916B-1FE6B766232B}" type="pres">
      <dgm:prSet presAssocID="{F1C64851-488F-4E83-AE75-03E0BDF85828}" presName="Childtext1" presStyleLbl="revTx" presStyleIdx="2" presStyleCnt="7">
        <dgm:presLayoutVars>
          <dgm:chMax val="0"/>
          <dgm:chPref val="0"/>
          <dgm:bulletEnabled/>
        </dgm:presLayoutVars>
      </dgm:prSet>
      <dgm:spPr/>
    </dgm:pt>
    <dgm:pt modelId="{5256304D-D451-47D1-A59E-4F5986AACE54}" type="pres">
      <dgm:prSet presAssocID="{F1C64851-488F-4E83-AE75-03E0BDF85828}" presName="ConnectLine" presStyleLbl="sibTrans1D1" presStyleIdx="2" presStyleCnt="7"/>
      <dgm:spPr>
        <a:noFill/>
        <a:ln w="12700" cap="flat" cmpd="sng" algn="ctr">
          <a:solidFill>
            <a:schemeClr val="dk2">
              <a:hueOff val="0"/>
              <a:satOff val="0"/>
              <a:lumOff val="0"/>
              <a:alphaOff val="0"/>
            </a:schemeClr>
          </a:solidFill>
          <a:prstDash val="dash"/>
          <a:miter lim="800000"/>
        </a:ln>
        <a:effectLst/>
      </dgm:spPr>
    </dgm:pt>
    <dgm:pt modelId="{AF02D972-DE7E-4281-B147-CE5159FA408A}" type="pres">
      <dgm:prSet presAssocID="{F1C64851-488F-4E83-AE75-03E0BDF85828}" presName="ConnectLineEnd" presStyleLbl="node1" presStyleIdx="2" presStyleCnt="7"/>
      <dgm:spPr/>
    </dgm:pt>
    <dgm:pt modelId="{C3DF4F14-689C-45AB-BBE8-911A77DC95A2}" type="pres">
      <dgm:prSet presAssocID="{F1C64851-488F-4E83-AE75-03E0BDF85828}" presName="EmptyPane" presStyleCnt="0"/>
      <dgm:spPr/>
    </dgm:pt>
    <dgm:pt modelId="{B9E4304C-59DF-4172-8B6A-E492FC5862E5}" type="pres">
      <dgm:prSet presAssocID="{6B67E24B-6697-4839-924E-9BE73AE2D9BA}" presName="spaceBetweenRectangles" presStyleLbl="fgAcc1" presStyleIdx="2" presStyleCnt="6"/>
      <dgm:spPr/>
    </dgm:pt>
    <dgm:pt modelId="{20DD8044-6DB8-4270-BDF4-A90452713F64}" type="pres">
      <dgm:prSet presAssocID="{B7CB4132-E846-4D73-AFDB-0F8724F30EBB}" presName="composite" presStyleCnt="0"/>
      <dgm:spPr/>
    </dgm:pt>
    <dgm:pt modelId="{7F0223DA-EBDA-444C-A4BE-A57A8B704CFC}" type="pres">
      <dgm:prSet presAssocID="{B7CB4132-E846-4D73-AFDB-0F8724F30EBB}" presName="Parent1" presStyleLbl="alignNode1" presStyleIdx="3" presStyleCnt="7" custScaleX="121359" custScaleY="119028">
        <dgm:presLayoutVars>
          <dgm:chMax val="1"/>
          <dgm:chPref val="1"/>
          <dgm:bulletEnabled val="1"/>
        </dgm:presLayoutVars>
      </dgm:prSet>
      <dgm:spPr/>
    </dgm:pt>
    <dgm:pt modelId="{CE6F8CBE-668C-480E-945A-5F434F7A368E}" type="pres">
      <dgm:prSet presAssocID="{B7CB4132-E846-4D73-AFDB-0F8724F30EBB}" presName="Childtext1" presStyleLbl="revTx" presStyleIdx="3" presStyleCnt="7">
        <dgm:presLayoutVars>
          <dgm:chMax val="0"/>
          <dgm:chPref val="0"/>
          <dgm:bulletEnabled/>
        </dgm:presLayoutVars>
      </dgm:prSet>
      <dgm:spPr/>
    </dgm:pt>
    <dgm:pt modelId="{9407B3A8-8D3B-437C-9AFA-81E82A1A2BAB}" type="pres">
      <dgm:prSet presAssocID="{B7CB4132-E846-4D73-AFDB-0F8724F30EBB}" presName="ConnectLine" presStyleLbl="sibTrans1D1" presStyleIdx="3" presStyleCnt="7"/>
      <dgm:spPr>
        <a:noFill/>
        <a:ln w="12700" cap="flat" cmpd="sng" algn="ctr">
          <a:solidFill>
            <a:schemeClr val="dk2">
              <a:hueOff val="0"/>
              <a:satOff val="0"/>
              <a:lumOff val="0"/>
              <a:alphaOff val="0"/>
            </a:schemeClr>
          </a:solidFill>
          <a:prstDash val="dash"/>
          <a:miter lim="800000"/>
        </a:ln>
        <a:effectLst/>
      </dgm:spPr>
    </dgm:pt>
    <dgm:pt modelId="{6EA880FD-62E0-43FC-9276-4F23BD2A3377}" type="pres">
      <dgm:prSet presAssocID="{B7CB4132-E846-4D73-AFDB-0F8724F30EBB}" presName="ConnectLineEnd" presStyleLbl="node1" presStyleIdx="3" presStyleCnt="7"/>
      <dgm:spPr/>
    </dgm:pt>
    <dgm:pt modelId="{FD9B65C7-2FEF-456B-A18B-0D7EF82E48A3}" type="pres">
      <dgm:prSet presAssocID="{B7CB4132-E846-4D73-AFDB-0F8724F30EBB}" presName="EmptyPane" presStyleCnt="0"/>
      <dgm:spPr/>
    </dgm:pt>
    <dgm:pt modelId="{0D130D1B-BF47-4125-ADF8-A44457BE1D5B}" type="pres">
      <dgm:prSet presAssocID="{9E519482-C8D1-4CB3-B355-EA2D4B7374F5}" presName="spaceBetweenRectangles" presStyleLbl="fgAcc1" presStyleIdx="3" presStyleCnt="6"/>
      <dgm:spPr/>
    </dgm:pt>
    <dgm:pt modelId="{A305B75D-CC73-49FC-8F5A-0CE0FF157419}" type="pres">
      <dgm:prSet presAssocID="{019AADB2-2CF6-432C-9328-F20FC3B5E1F0}" presName="composite" presStyleCnt="0"/>
      <dgm:spPr/>
    </dgm:pt>
    <dgm:pt modelId="{CB7E35FE-684D-4161-AF1B-9B757EE89CE4}" type="pres">
      <dgm:prSet presAssocID="{019AADB2-2CF6-432C-9328-F20FC3B5E1F0}" presName="Parent1" presStyleLbl="alignNode1" presStyleIdx="4" presStyleCnt="7">
        <dgm:presLayoutVars>
          <dgm:chMax val="1"/>
          <dgm:chPref val="1"/>
          <dgm:bulletEnabled val="1"/>
        </dgm:presLayoutVars>
      </dgm:prSet>
      <dgm:spPr/>
    </dgm:pt>
    <dgm:pt modelId="{05DD9998-0720-4BD9-B014-4BDC10748349}" type="pres">
      <dgm:prSet presAssocID="{019AADB2-2CF6-432C-9328-F20FC3B5E1F0}" presName="Childtext1" presStyleLbl="revTx" presStyleIdx="4" presStyleCnt="7">
        <dgm:presLayoutVars>
          <dgm:chMax val="0"/>
          <dgm:chPref val="0"/>
          <dgm:bulletEnabled/>
        </dgm:presLayoutVars>
      </dgm:prSet>
      <dgm:spPr/>
    </dgm:pt>
    <dgm:pt modelId="{4BCD3B38-D1C2-429D-8550-EA8B46DA0D45}" type="pres">
      <dgm:prSet presAssocID="{019AADB2-2CF6-432C-9328-F20FC3B5E1F0}" presName="ConnectLine" presStyleLbl="sibTrans1D1" presStyleIdx="4" presStyleCnt="7"/>
      <dgm:spPr>
        <a:noFill/>
        <a:ln w="12700" cap="flat" cmpd="sng" algn="ctr">
          <a:solidFill>
            <a:schemeClr val="dk2">
              <a:hueOff val="0"/>
              <a:satOff val="0"/>
              <a:lumOff val="0"/>
              <a:alphaOff val="0"/>
            </a:schemeClr>
          </a:solidFill>
          <a:prstDash val="dash"/>
          <a:miter lim="800000"/>
        </a:ln>
        <a:effectLst/>
      </dgm:spPr>
    </dgm:pt>
    <dgm:pt modelId="{9319D081-7B80-43A1-9F25-A481CAC3ABB8}" type="pres">
      <dgm:prSet presAssocID="{019AADB2-2CF6-432C-9328-F20FC3B5E1F0}" presName="ConnectLineEnd" presStyleLbl="node1" presStyleIdx="4" presStyleCnt="7"/>
      <dgm:spPr/>
    </dgm:pt>
    <dgm:pt modelId="{731161F7-1676-4FDA-9A85-52CA844D8561}" type="pres">
      <dgm:prSet presAssocID="{019AADB2-2CF6-432C-9328-F20FC3B5E1F0}" presName="EmptyPane" presStyleCnt="0"/>
      <dgm:spPr/>
    </dgm:pt>
    <dgm:pt modelId="{DB892B65-B3D0-4BD9-9326-89705D2C7B5A}" type="pres">
      <dgm:prSet presAssocID="{7BCD7310-21B6-48E0-8C66-0BC8185F1EDC}" presName="spaceBetweenRectangles" presStyleLbl="fgAcc1" presStyleIdx="4" presStyleCnt="6"/>
      <dgm:spPr/>
    </dgm:pt>
    <dgm:pt modelId="{E7A5F297-B10E-4805-AAAF-983333038C18}" type="pres">
      <dgm:prSet presAssocID="{5BEF60EC-A94F-49A8-B69C-DC6F97A0542E}" presName="composite" presStyleCnt="0"/>
      <dgm:spPr/>
    </dgm:pt>
    <dgm:pt modelId="{1FB02DBC-BB31-4DAC-9FB5-AC4A5C7C5DA5}" type="pres">
      <dgm:prSet presAssocID="{5BEF60EC-A94F-49A8-B69C-DC6F97A0542E}" presName="Parent1" presStyleLbl="alignNode1" presStyleIdx="5" presStyleCnt="7">
        <dgm:presLayoutVars>
          <dgm:chMax val="1"/>
          <dgm:chPref val="1"/>
          <dgm:bulletEnabled val="1"/>
        </dgm:presLayoutVars>
      </dgm:prSet>
      <dgm:spPr/>
    </dgm:pt>
    <dgm:pt modelId="{E31B003A-8271-47F3-95C7-D46EBE406438}" type="pres">
      <dgm:prSet presAssocID="{5BEF60EC-A94F-49A8-B69C-DC6F97A0542E}" presName="Childtext1" presStyleLbl="revTx" presStyleIdx="5" presStyleCnt="7">
        <dgm:presLayoutVars>
          <dgm:chMax val="0"/>
          <dgm:chPref val="0"/>
          <dgm:bulletEnabled/>
        </dgm:presLayoutVars>
      </dgm:prSet>
      <dgm:spPr/>
    </dgm:pt>
    <dgm:pt modelId="{3244A3A4-05C9-491F-BE22-6003E19677FF}" type="pres">
      <dgm:prSet presAssocID="{5BEF60EC-A94F-49A8-B69C-DC6F97A0542E}" presName="ConnectLine" presStyleLbl="sibTrans1D1" presStyleIdx="5" presStyleCnt="7"/>
      <dgm:spPr>
        <a:noFill/>
        <a:ln w="12700" cap="flat" cmpd="sng" algn="ctr">
          <a:solidFill>
            <a:schemeClr val="dk2">
              <a:hueOff val="0"/>
              <a:satOff val="0"/>
              <a:lumOff val="0"/>
              <a:alphaOff val="0"/>
            </a:schemeClr>
          </a:solidFill>
          <a:prstDash val="dash"/>
          <a:miter lim="800000"/>
        </a:ln>
        <a:effectLst/>
      </dgm:spPr>
    </dgm:pt>
    <dgm:pt modelId="{DA721F2D-4853-4659-8F3F-0F3CACBFC2A2}" type="pres">
      <dgm:prSet presAssocID="{5BEF60EC-A94F-49A8-B69C-DC6F97A0542E}" presName="ConnectLineEnd" presStyleLbl="node1" presStyleIdx="5" presStyleCnt="7"/>
      <dgm:spPr/>
    </dgm:pt>
    <dgm:pt modelId="{D1377FCE-1485-45BC-8B47-F1DE70A431C8}" type="pres">
      <dgm:prSet presAssocID="{5BEF60EC-A94F-49A8-B69C-DC6F97A0542E}" presName="EmptyPane" presStyleCnt="0"/>
      <dgm:spPr/>
    </dgm:pt>
    <dgm:pt modelId="{EB810203-A6C6-4EC3-ADEC-5DA74C91EA96}" type="pres">
      <dgm:prSet presAssocID="{EBB03AC4-BD22-4439-97F7-BAC70EC3CE69}" presName="spaceBetweenRectangles" presStyleLbl="fgAcc1" presStyleIdx="5" presStyleCnt="6"/>
      <dgm:spPr/>
    </dgm:pt>
    <dgm:pt modelId="{F7FF7453-CBF1-4502-A54D-D2EA9E47B8B7}" type="pres">
      <dgm:prSet presAssocID="{11DC4C1B-8A0A-4EAD-B5BE-DF6D57A346C7}" presName="composite" presStyleCnt="0"/>
      <dgm:spPr/>
    </dgm:pt>
    <dgm:pt modelId="{CC1E0D40-BC5D-4681-AE75-11B5AF65C5FF}" type="pres">
      <dgm:prSet presAssocID="{11DC4C1B-8A0A-4EAD-B5BE-DF6D57A346C7}" presName="Parent1" presStyleLbl="alignNode1" presStyleIdx="6" presStyleCnt="7">
        <dgm:presLayoutVars>
          <dgm:chMax val="1"/>
          <dgm:chPref val="1"/>
          <dgm:bulletEnabled val="1"/>
        </dgm:presLayoutVars>
      </dgm:prSet>
      <dgm:spPr/>
    </dgm:pt>
    <dgm:pt modelId="{3CC189F2-BDC2-415D-9553-68E18C77BFDD}" type="pres">
      <dgm:prSet presAssocID="{11DC4C1B-8A0A-4EAD-B5BE-DF6D57A346C7}" presName="Childtext1" presStyleLbl="revTx" presStyleIdx="6" presStyleCnt="7">
        <dgm:presLayoutVars>
          <dgm:chMax val="0"/>
          <dgm:chPref val="0"/>
          <dgm:bulletEnabled/>
        </dgm:presLayoutVars>
      </dgm:prSet>
      <dgm:spPr/>
    </dgm:pt>
    <dgm:pt modelId="{4D951CF7-6300-4A9B-B65A-76ECAE516CB8}" type="pres">
      <dgm:prSet presAssocID="{11DC4C1B-8A0A-4EAD-B5BE-DF6D57A346C7}" presName="ConnectLine" presStyleLbl="sibTrans1D1" presStyleIdx="6" presStyleCnt="7"/>
      <dgm:spPr>
        <a:noFill/>
        <a:ln w="12700" cap="flat" cmpd="sng" algn="ctr">
          <a:solidFill>
            <a:schemeClr val="dk2">
              <a:hueOff val="0"/>
              <a:satOff val="0"/>
              <a:lumOff val="0"/>
              <a:alphaOff val="0"/>
            </a:schemeClr>
          </a:solidFill>
          <a:prstDash val="dash"/>
          <a:miter lim="800000"/>
        </a:ln>
        <a:effectLst/>
      </dgm:spPr>
    </dgm:pt>
    <dgm:pt modelId="{10E785BE-789D-43FD-9768-8549F83DF0F2}" type="pres">
      <dgm:prSet presAssocID="{11DC4C1B-8A0A-4EAD-B5BE-DF6D57A346C7}" presName="ConnectLineEnd" presStyleLbl="node1" presStyleIdx="6" presStyleCnt="7"/>
      <dgm:spPr/>
    </dgm:pt>
    <dgm:pt modelId="{E69B32C6-4958-4AE5-9045-B2BC6F073365}" type="pres">
      <dgm:prSet presAssocID="{11DC4C1B-8A0A-4EAD-B5BE-DF6D57A346C7}" presName="EmptyPane" presStyleCnt="0"/>
      <dgm:spPr/>
    </dgm:pt>
  </dgm:ptLst>
  <dgm:cxnLst>
    <dgm:cxn modelId="{0A966114-7494-42E4-97D5-76A813AC64A1}" srcId="{102A3C26-E1E5-4E92-8C9D-EB91B08F1274}" destId="{019AADB2-2CF6-432C-9328-F20FC3B5E1F0}" srcOrd="4" destOrd="0" parTransId="{A2A34752-222A-4CD1-96B1-03A6D173F9E6}" sibTransId="{7BCD7310-21B6-48E0-8C66-0BC8185F1EDC}"/>
    <dgm:cxn modelId="{237E731E-C516-49C1-A8AE-F4C4D5DA25AF}" type="presOf" srcId="{B7CB4132-E846-4D73-AFDB-0F8724F30EBB}" destId="{7F0223DA-EBDA-444C-A4BE-A57A8B704CFC}" srcOrd="0" destOrd="0" presId="urn:microsoft.com/office/officeart/2016/7/layout/HexagonTimeline"/>
    <dgm:cxn modelId="{268AC61E-A64A-487E-8E88-1451CB736259}" type="presOf" srcId="{F5AFF678-4B89-4A89-A834-6866AA01207F}" destId="{EAE3F44A-6B67-4365-816F-9ED7B50DE6DE}" srcOrd="0" destOrd="0" presId="urn:microsoft.com/office/officeart/2016/7/layout/HexagonTimeline"/>
    <dgm:cxn modelId="{0CDEF32C-D292-4E14-B4BC-9EB7EC191CEC}" srcId="{F5AFF678-4B89-4A89-A834-6866AA01207F}" destId="{4529691D-3FB2-4B96-8EE1-72F4B7B10483}" srcOrd="0" destOrd="0" parTransId="{142B49D1-6C56-4201-AD44-F48C6DB9C7EA}" sibTransId="{87EC8E50-669F-406E-919A-5D4F48F20CD3}"/>
    <dgm:cxn modelId="{BEC14A35-DF5F-4781-821D-9BA3BAD4320B}" srcId="{019AADB2-2CF6-432C-9328-F20FC3B5E1F0}" destId="{1837BFB3-51C1-472E-96F9-BDF22E76EF71}" srcOrd="0" destOrd="0" parTransId="{510FC1CA-058E-4BA6-BBC7-2C08F3D43A8C}" sibTransId="{C71BF386-1AC1-4BC0-863C-C11566048C59}"/>
    <dgm:cxn modelId="{11FDE841-3CBC-4318-92F2-4B05D266F30A}" srcId="{B7CB4132-E846-4D73-AFDB-0F8724F30EBB}" destId="{0EAEEBD4-91F8-4029-A996-5CD356219A57}" srcOrd="0" destOrd="0" parTransId="{DCE4205F-5AD5-4B7D-840C-4182CA47A06D}" sibTransId="{0B668B46-DBF4-482B-83A7-93F49D9002C2}"/>
    <dgm:cxn modelId="{B9248C62-8437-4366-AF44-9AFFD9AB7A76}" type="presOf" srcId="{102A3C26-E1E5-4E92-8C9D-EB91B08F1274}" destId="{5263E225-0B72-4FED-B175-91EA7C657330}" srcOrd="0" destOrd="0" presId="urn:microsoft.com/office/officeart/2016/7/layout/HexagonTimeline"/>
    <dgm:cxn modelId="{01FCA262-1D57-47F4-8AFE-6DA79C8A5ED2}" srcId="{F1C64851-488F-4E83-AE75-03E0BDF85828}" destId="{7BD1C781-CE4D-4492-BE2A-4B9F2A2B8FB8}" srcOrd="0" destOrd="0" parTransId="{5DA1033B-8790-46A9-BBC2-3C02DEA8B84D}" sibTransId="{9EE85273-9009-4227-A964-541A065FBD59}"/>
    <dgm:cxn modelId="{33136E46-CCFC-4FB0-BAE4-09051F21772B}" srcId="{102A3C26-E1E5-4E92-8C9D-EB91B08F1274}" destId="{B7CB4132-E846-4D73-AFDB-0F8724F30EBB}" srcOrd="3" destOrd="0" parTransId="{DC48CC9D-2326-4F85-8C74-A3BFA63146CC}" sibTransId="{9E519482-C8D1-4CB3-B355-EA2D4B7374F5}"/>
    <dgm:cxn modelId="{A532CE6B-8AEA-449F-B0BE-8D4DA7CA3A55}" srcId="{5BEF60EC-A94F-49A8-B69C-DC6F97A0542E}" destId="{937E3201-79D9-4EEB-8250-628D542B4B27}" srcOrd="0" destOrd="0" parTransId="{208F789D-022A-4C30-9891-9C42F4F82F1A}" sibTransId="{5547FB9F-227B-42AC-8132-ECD8E19E138E}"/>
    <dgm:cxn modelId="{3E506A4D-5F4B-4A4D-A627-8617D1D172AC}" type="presOf" srcId="{019AADB2-2CF6-432C-9328-F20FC3B5E1F0}" destId="{CB7E35FE-684D-4161-AF1B-9B757EE89CE4}" srcOrd="0" destOrd="0" presId="urn:microsoft.com/office/officeart/2016/7/layout/HexagonTimeline"/>
    <dgm:cxn modelId="{361DD44E-2AAD-4B78-9BFC-BFFFEED12E73}" srcId="{102A3C26-E1E5-4E92-8C9D-EB91B08F1274}" destId="{F5AFF678-4B89-4A89-A834-6866AA01207F}" srcOrd="0" destOrd="0" parTransId="{BBE27C68-626B-4EE8-BD7A-3A13809FD0E2}" sibTransId="{22F5B88F-D843-480C-992E-207D8D9D5818}"/>
    <dgm:cxn modelId="{C075696F-34F9-42C2-8EE6-7EDAF537DCE9}" srcId="{102A3C26-E1E5-4E92-8C9D-EB91B08F1274}" destId="{5BEF60EC-A94F-49A8-B69C-DC6F97A0542E}" srcOrd="5" destOrd="0" parTransId="{5F1C3B55-1543-4FDB-BCCF-D8A744D2E5FF}" sibTransId="{EBB03AC4-BD22-4439-97F7-BAC70EC3CE69}"/>
    <dgm:cxn modelId="{DF224F51-A607-474D-9DFE-624EB73D3141}" type="presOf" srcId="{5BEF60EC-A94F-49A8-B69C-DC6F97A0542E}" destId="{1FB02DBC-BB31-4DAC-9FB5-AC4A5C7C5DA5}" srcOrd="0" destOrd="0" presId="urn:microsoft.com/office/officeart/2016/7/layout/HexagonTimeline"/>
    <dgm:cxn modelId="{E624FD78-95F4-431B-BD29-459A2EB054BE}" type="presOf" srcId="{BED835C3-2461-47A2-8C68-08513B594AE0}" destId="{3CC189F2-BDC2-415D-9553-68E18C77BFDD}" srcOrd="0" destOrd="0" presId="urn:microsoft.com/office/officeart/2016/7/layout/HexagonTimeline"/>
    <dgm:cxn modelId="{F5E90F88-5132-49A3-A93E-4FD496EA182A}" type="presOf" srcId="{11DC4C1B-8A0A-4EAD-B5BE-DF6D57A346C7}" destId="{CC1E0D40-BC5D-4681-AE75-11B5AF65C5FF}" srcOrd="0" destOrd="0" presId="urn:microsoft.com/office/officeart/2016/7/layout/HexagonTimeline"/>
    <dgm:cxn modelId="{07C3FC8C-147A-48C1-BFC9-3E0879137688}" type="presOf" srcId="{937E3201-79D9-4EEB-8250-628D542B4B27}" destId="{E31B003A-8271-47F3-95C7-D46EBE406438}" srcOrd="0" destOrd="0" presId="urn:microsoft.com/office/officeart/2016/7/layout/HexagonTimeline"/>
    <dgm:cxn modelId="{CABBE591-6252-4F1B-ACAF-91A96DDC37C2}" srcId="{11DC4C1B-8A0A-4EAD-B5BE-DF6D57A346C7}" destId="{BED835C3-2461-47A2-8C68-08513B594AE0}" srcOrd="0" destOrd="0" parTransId="{4D6DE5AF-8C1B-4194-9F3F-BEF4701156FD}" sibTransId="{4A014DD5-3D3A-4909-B7C0-1643E29F66B9}"/>
    <dgm:cxn modelId="{6BEF3096-CEC9-4F15-8128-F0BCC8516179}" srcId="{4C3EC891-ABFB-4F55-80C4-2C0DE134F583}" destId="{01FEDFFA-E2E8-49C3-816B-4D455CC2A65B}" srcOrd="0" destOrd="0" parTransId="{AA974B82-584B-40E9-A3B3-EAE1A8BBE973}" sibTransId="{BD681586-443C-4C15-AFDA-BA73A1F996FF}"/>
    <dgm:cxn modelId="{F16FDD97-CEFA-47DC-9121-8EA16E22FCD8}" type="presOf" srcId="{F1C64851-488F-4E83-AE75-03E0BDF85828}" destId="{90504D3D-3ADC-4071-8A4B-92B256DAF470}" srcOrd="0" destOrd="0" presId="urn:microsoft.com/office/officeart/2016/7/layout/HexagonTimeline"/>
    <dgm:cxn modelId="{77223999-B300-4B9B-AE19-2D16B59E5D32}" srcId="{102A3C26-E1E5-4E92-8C9D-EB91B08F1274}" destId="{4C3EC891-ABFB-4F55-80C4-2C0DE134F583}" srcOrd="1" destOrd="0" parTransId="{4AB99F01-88D6-42DD-952D-F9B323838F76}" sibTransId="{2AC86ACB-F844-40CF-B121-A060082F2F53}"/>
    <dgm:cxn modelId="{13971CAE-E1ED-48FA-A65A-D7773BCF4364}" type="presOf" srcId="{4529691D-3FB2-4B96-8EE1-72F4B7B10483}" destId="{687AA010-6C2B-4C9A-963A-373040A8AA67}" srcOrd="0" destOrd="0" presId="urn:microsoft.com/office/officeart/2016/7/layout/HexagonTimeline"/>
    <dgm:cxn modelId="{2C58F0AF-7833-46CD-8162-28CD231CB8F9}" type="presOf" srcId="{1837BFB3-51C1-472E-96F9-BDF22E76EF71}" destId="{05DD9998-0720-4BD9-B014-4BDC10748349}" srcOrd="0" destOrd="0" presId="urn:microsoft.com/office/officeart/2016/7/layout/HexagonTimeline"/>
    <dgm:cxn modelId="{14BED3B9-0B3C-440F-AC1F-A70755036904}" type="presOf" srcId="{4C3EC891-ABFB-4F55-80C4-2C0DE134F583}" destId="{159F783E-7A99-4669-B315-F586C13634C0}" srcOrd="0" destOrd="0" presId="urn:microsoft.com/office/officeart/2016/7/layout/HexagonTimeline"/>
    <dgm:cxn modelId="{ED0FC1D5-36A5-437E-BBA4-C07095F00E08}" srcId="{102A3C26-E1E5-4E92-8C9D-EB91B08F1274}" destId="{11DC4C1B-8A0A-4EAD-B5BE-DF6D57A346C7}" srcOrd="6" destOrd="0" parTransId="{C5540FF7-59E8-49FA-9EC6-DC17948A0263}" sibTransId="{83DD62F0-3C95-4E64-90CA-CDB5DAFDBF4F}"/>
    <dgm:cxn modelId="{E21E7CDF-FCE3-4BEC-8EE4-A1AE25A52A49}" type="presOf" srcId="{0EAEEBD4-91F8-4029-A996-5CD356219A57}" destId="{CE6F8CBE-668C-480E-945A-5F434F7A368E}" srcOrd="0" destOrd="0" presId="urn:microsoft.com/office/officeart/2016/7/layout/HexagonTimeline"/>
    <dgm:cxn modelId="{5DA2B9E5-4E7C-48D8-80B1-773D1CD722B4}" srcId="{102A3C26-E1E5-4E92-8C9D-EB91B08F1274}" destId="{F1C64851-488F-4E83-AE75-03E0BDF85828}" srcOrd="2" destOrd="0" parTransId="{DA4B6271-062C-44AB-ADDD-2290613226A0}" sibTransId="{6B67E24B-6697-4839-924E-9BE73AE2D9BA}"/>
    <dgm:cxn modelId="{7AE650EC-AA17-4903-9D4F-823E305861ED}" type="presOf" srcId="{7BD1C781-CE4D-4492-BE2A-4B9F2A2B8FB8}" destId="{C1843F12-6870-4AD9-916B-1FE6B766232B}" srcOrd="0" destOrd="0" presId="urn:microsoft.com/office/officeart/2016/7/layout/HexagonTimeline"/>
    <dgm:cxn modelId="{C5BA61FB-E61F-481D-AC0E-652C0F5A17A0}" type="presOf" srcId="{01FEDFFA-E2E8-49C3-816B-4D455CC2A65B}" destId="{0130E275-CA5D-4579-99D5-A91B022DE7D9}" srcOrd="0" destOrd="0" presId="urn:microsoft.com/office/officeart/2016/7/layout/HexagonTimeline"/>
    <dgm:cxn modelId="{50BD7682-ACEA-47BD-A65A-749C26CA8200}" type="presParOf" srcId="{5263E225-0B72-4FED-B175-91EA7C657330}" destId="{46139939-715D-46DA-9409-C6B54E3D31FE}" srcOrd="0" destOrd="0" presId="urn:microsoft.com/office/officeart/2016/7/layout/HexagonTimeline"/>
    <dgm:cxn modelId="{F23EB53D-D858-4815-A6E9-BE6729F83067}" type="presParOf" srcId="{46139939-715D-46DA-9409-C6B54E3D31FE}" destId="{EAE3F44A-6B67-4365-816F-9ED7B50DE6DE}" srcOrd="0" destOrd="0" presId="urn:microsoft.com/office/officeart/2016/7/layout/HexagonTimeline"/>
    <dgm:cxn modelId="{C03E5066-BA3F-44A6-8994-C620762180B9}" type="presParOf" srcId="{46139939-715D-46DA-9409-C6B54E3D31FE}" destId="{687AA010-6C2B-4C9A-963A-373040A8AA67}" srcOrd="1" destOrd="0" presId="urn:microsoft.com/office/officeart/2016/7/layout/HexagonTimeline"/>
    <dgm:cxn modelId="{E7E7F4D1-77BD-4BA6-8DB3-D38271F23C51}" type="presParOf" srcId="{46139939-715D-46DA-9409-C6B54E3D31FE}" destId="{23831E01-72EB-443B-87AD-DBF6DC0BB581}" srcOrd="2" destOrd="0" presId="urn:microsoft.com/office/officeart/2016/7/layout/HexagonTimeline"/>
    <dgm:cxn modelId="{D8E9A73C-9CC3-408A-B5F5-8826093CD013}" type="presParOf" srcId="{46139939-715D-46DA-9409-C6B54E3D31FE}" destId="{88687D3A-60A2-413E-8876-1C35166E7568}" srcOrd="3" destOrd="0" presId="urn:microsoft.com/office/officeart/2016/7/layout/HexagonTimeline"/>
    <dgm:cxn modelId="{B326BEC2-B858-4383-BD7C-AB614B18077B}" type="presParOf" srcId="{46139939-715D-46DA-9409-C6B54E3D31FE}" destId="{C614A6D4-C490-4F1C-A4AB-8A868A77FFE5}" srcOrd="4" destOrd="0" presId="urn:microsoft.com/office/officeart/2016/7/layout/HexagonTimeline"/>
    <dgm:cxn modelId="{FEDC6D30-D589-44DB-8FCD-2A9560155CFA}" type="presParOf" srcId="{5263E225-0B72-4FED-B175-91EA7C657330}" destId="{925F267A-EADE-4856-8985-85E96E6B7E64}" srcOrd="1" destOrd="0" presId="urn:microsoft.com/office/officeart/2016/7/layout/HexagonTimeline"/>
    <dgm:cxn modelId="{ADD4E47D-863D-4FE8-BA77-FAE233E05159}" type="presParOf" srcId="{5263E225-0B72-4FED-B175-91EA7C657330}" destId="{B0001548-C8C7-4001-86D9-7033646518B7}" srcOrd="2" destOrd="0" presId="urn:microsoft.com/office/officeart/2016/7/layout/HexagonTimeline"/>
    <dgm:cxn modelId="{E83E5602-D252-4C62-A7D4-78BAE59CDF53}" type="presParOf" srcId="{B0001548-C8C7-4001-86D9-7033646518B7}" destId="{159F783E-7A99-4669-B315-F586C13634C0}" srcOrd="0" destOrd="0" presId="urn:microsoft.com/office/officeart/2016/7/layout/HexagonTimeline"/>
    <dgm:cxn modelId="{3C967E78-7553-4736-9E43-EC39EAF17F85}" type="presParOf" srcId="{B0001548-C8C7-4001-86D9-7033646518B7}" destId="{0130E275-CA5D-4579-99D5-A91B022DE7D9}" srcOrd="1" destOrd="0" presId="urn:microsoft.com/office/officeart/2016/7/layout/HexagonTimeline"/>
    <dgm:cxn modelId="{514A5A59-EC97-4753-9FEE-51D77339A05C}" type="presParOf" srcId="{B0001548-C8C7-4001-86D9-7033646518B7}" destId="{41ACE91D-4CB2-4F25-B8A9-D87593219472}" srcOrd="2" destOrd="0" presId="urn:microsoft.com/office/officeart/2016/7/layout/HexagonTimeline"/>
    <dgm:cxn modelId="{62DD2535-0EE5-49E5-AA6B-4E61B06C5392}" type="presParOf" srcId="{B0001548-C8C7-4001-86D9-7033646518B7}" destId="{1F195B2B-5221-4A75-BEDC-2C94A216907B}" srcOrd="3" destOrd="0" presId="urn:microsoft.com/office/officeart/2016/7/layout/HexagonTimeline"/>
    <dgm:cxn modelId="{A08BC1FC-F8B7-4F29-BB6B-3833CB98BDAC}" type="presParOf" srcId="{B0001548-C8C7-4001-86D9-7033646518B7}" destId="{9E82BD6E-C6D3-4151-8524-16605D35BEC0}" srcOrd="4" destOrd="0" presId="urn:microsoft.com/office/officeart/2016/7/layout/HexagonTimeline"/>
    <dgm:cxn modelId="{06F19496-1390-42C1-8BE0-A51FD50E353E}" type="presParOf" srcId="{5263E225-0B72-4FED-B175-91EA7C657330}" destId="{FB849293-7213-460E-B61C-E2F378974F26}" srcOrd="3" destOrd="0" presId="urn:microsoft.com/office/officeart/2016/7/layout/HexagonTimeline"/>
    <dgm:cxn modelId="{275D112C-9CC3-4A32-B6E7-8EBB33DEEB6A}" type="presParOf" srcId="{5263E225-0B72-4FED-B175-91EA7C657330}" destId="{B056FDB8-164A-4DD9-992B-4B50C0EE66E1}" srcOrd="4" destOrd="0" presId="urn:microsoft.com/office/officeart/2016/7/layout/HexagonTimeline"/>
    <dgm:cxn modelId="{7E9F2F33-AF40-4130-B0A5-024B9D589C03}" type="presParOf" srcId="{B056FDB8-164A-4DD9-992B-4B50C0EE66E1}" destId="{90504D3D-3ADC-4071-8A4B-92B256DAF470}" srcOrd="0" destOrd="0" presId="urn:microsoft.com/office/officeart/2016/7/layout/HexagonTimeline"/>
    <dgm:cxn modelId="{5DD3E2A8-78CE-4EE8-8F3B-EA740C62EB0C}" type="presParOf" srcId="{B056FDB8-164A-4DD9-992B-4B50C0EE66E1}" destId="{C1843F12-6870-4AD9-916B-1FE6B766232B}" srcOrd="1" destOrd="0" presId="urn:microsoft.com/office/officeart/2016/7/layout/HexagonTimeline"/>
    <dgm:cxn modelId="{06F3F035-BD43-4666-9BBD-C6AE882698BB}" type="presParOf" srcId="{B056FDB8-164A-4DD9-992B-4B50C0EE66E1}" destId="{5256304D-D451-47D1-A59E-4F5986AACE54}" srcOrd="2" destOrd="0" presId="urn:microsoft.com/office/officeart/2016/7/layout/HexagonTimeline"/>
    <dgm:cxn modelId="{95E36EE7-4523-423B-A9CD-78332944CA13}" type="presParOf" srcId="{B056FDB8-164A-4DD9-992B-4B50C0EE66E1}" destId="{AF02D972-DE7E-4281-B147-CE5159FA408A}" srcOrd="3" destOrd="0" presId="urn:microsoft.com/office/officeart/2016/7/layout/HexagonTimeline"/>
    <dgm:cxn modelId="{C3DED4A7-529C-4D89-A362-AA7B93CEE7C4}" type="presParOf" srcId="{B056FDB8-164A-4DD9-992B-4B50C0EE66E1}" destId="{C3DF4F14-689C-45AB-BBE8-911A77DC95A2}" srcOrd="4" destOrd="0" presId="urn:microsoft.com/office/officeart/2016/7/layout/HexagonTimeline"/>
    <dgm:cxn modelId="{242D47BA-2FC5-490F-89FE-32673356977F}" type="presParOf" srcId="{5263E225-0B72-4FED-B175-91EA7C657330}" destId="{B9E4304C-59DF-4172-8B6A-E492FC5862E5}" srcOrd="5" destOrd="0" presId="urn:microsoft.com/office/officeart/2016/7/layout/HexagonTimeline"/>
    <dgm:cxn modelId="{D731F8D8-284B-47A7-95DC-D27495005F42}" type="presParOf" srcId="{5263E225-0B72-4FED-B175-91EA7C657330}" destId="{20DD8044-6DB8-4270-BDF4-A90452713F64}" srcOrd="6" destOrd="0" presId="urn:microsoft.com/office/officeart/2016/7/layout/HexagonTimeline"/>
    <dgm:cxn modelId="{425C4F84-E91C-4A6D-A084-4BE0B4F73A2D}" type="presParOf" srcId="{20DD8044-6DB8-4270-BDF4-A90452713F64}" destId="{7F0223DA-EBDA-444C-A4BE-A57A8B704CFC}" srcOrd="0" destOrd="0" presId="urn:microsoft.com/office/officeart/2016/7/layout/HexagonTimeline"/>
    <dgm:cxn modelId="{B0F7F345-9F16-4D71-860F-C97B92EF6AA5}" type="presParOf" srcId="{20DD8044-6DB8-4270-BDF4-A90452713F64}" destId="{CE6F8CBE-668C-480E-945A-5F434F7A368E}" srcOrd="1" destOrd="0" presId="urn:microsoft.com/office/officeart/2016/7/layout/HexagonTimeline"/>
    <dgm:cxn modelId="{A569618C-BB94-4ACD-84CC-9A26B77C6B3D}" type="presParOf" srcId="{20DD8044-6DB8-4270-BDF4-A90452713F64}" destId="{9407B3A8-8D3B-437C-9AFA-81E82A1A2BAB}" srcOrd="2" destOrd="0" presId="urn:microsoft.com/office/officeart/2016/7/layout/HexagonTimeline"/>
    <dgm:cxn modelId="{926077B3-C761-4B98-A6D9-4DD315C666DB}" type="presParOf" srcId="{20DD8044-6DB8-4270-BDF4-A90452713F64}" destId="{6EA880FD-62E0-43FC-9276-4F23BD2A3377}" srcOrd="3" destOrd="0" presId="urn:microsoft.com/office/officeart/2016/7/layout/HexagonTimeline"/>
    <dgm:cxn modelId="{8C41718C-763A-45BB-BDC5-16F16CB0ECED}" type="presParOf" srcId="{20DD8044-6DB8-4270-BDF4-A90452713F64}" destId="{FD9B65C7-2FEF-456B-A18B-0D7EF82E48A3}" srcOrd="4" destOrd="0" presId="urn:microsoft.com/office/officeart/2016/7/layout/HexagonTimeline"/>
    <dgm:cxn modelId="{1E87F9C7-D6A9-454A-B780-DC8BEAA53BB1}" type="presParOf" srcId="{5263E225-0B72-4FED-B175-91EA7C657330}" destId="{0D130D1B-BF47-4125-ADF8-A44457BE1D5B}" srcOrd="7" destOrd="0" presId="urn:microsoft.com/office/officeart/2016/7/layout/HexagonTimeline"/>
    <dgm:cxn modelId="{DA56723E-15AE-417C-9FA6-4867494A1EC5}" type="presParOf" srcId="{5263E225-0B72-4FED-B175-91EA7C657330}" destId="{A305B75D-CC73-49FC-8F5A-0CE0FF157419}" srcOrd="8" destOrd="0" presId="urn:microsoft.com/office/officeart/2016/7/layout/HexagonTimeline"/>
    <dgm:cxn modelId="{6B364478-BE59-441E-8D74-8E81C85E2325}" type="presParOf" srcId="{A305B75D-CC73-49FC-8F5A-0CE0FF157419}" destId="{CB7E35FE-684D-4161-AF1B-9B757EE89CE4}" srcOrd="0" destOrd="0" presId="urn:microsoft.com/office/officeart/2016/7/layout/HexagonTimeline"/>
    <dgm:cxn modelId="{BD000721-99DA-47C5-8EF1-BFDB85BA14EB}" type="presParOf" srcId="{A305B75D-CC73-49FC-8F5A-0CE0FF157419}" destId="{05DD9998-0720-4BD9-B014-4BDC10748349}" srcOrd="1" destOrd="0" presId="urn:microsoft.com/office/officeart/2016/7/layout/HexagonTimeline"/>
    <dgm:cxn modelId="{4C27EAA5-8F45-411B-A2C3-1331E6130B58}" type="presParOf" srcId="{A305B75D-CC73-49FC-8F5A-0CE0FF157419}" destId="{4BCD3B38-D1C2-429D-8550-EA8B46DA0D45}" srcOrd="2" destOrd="0" presId="urn:microsoft.com/office/officeart/2016/7/layout/HexagonTimeline"/>
    <dgm:cxn modelId="{16A3D95B-0E61-4859-9F26-CF85E266E48E}" type="presParOf" srcId="{A305B75D-CC73-49FC-8F5A-0CE0FF157419}" destId="{9319D081-7B80-43A1-9F25-A481CAC3ABB8}" srcOrd="3" destOrd="0" presId="urn:microsoft.com/office/officeart/2016/7/layout/HexagonTimeline"/>
    <dgm:cxn modelId="{2628C018-D66B-49C7-8C8E-509DF1CA18E9}" type="presParOf" srcId="{A305B75D-CC73-49FC-8F5A-0CE0FF157419}" destId="{731161F7-1676-4FDA-9A85-52CA844D8561}" srcOrd="4" destOrd="0" presId="urn:microsoft.com/office/officeart/2016/7/layout/HexagonTimeline"/>
    <dgm:cxn modelId="{8A9E2C55-5C88-47D2-9BDA-71660A987966}" type="presParOf" srcId="{5263E225-0B72-4FED-B175-91EA7C657330}" destId="{DB892B65-B3D0-4BD9-9326-89705D2C7B5A}" srcOrd="9" destOrd="0" presId="urn:microsoft.com/office/officeart/2016/7/layout/HexagonTimeline"/>
    <dgm:cxn modelId="{3B263D39-DD67-4D8B-9165-CACDADAEF940}" type="presParOf" srcId="{5263E225-0B72-4FED-B175-91EA7C657330}" destId="{E7A5F297-B10E-4805-AAAF-983333038C18}" srcOrd="10" destOrd="0" presId="urn:microsoft.com/office/officeart/2016/7/layout/HexagonTimeline"/>
    <dgm:cxn modelId="{77975A3C-0147-475E-A06B-49BA1F52D059}" type="presParOf" srcId="{E7A5F297-B10E-4805-AAAF-983333038C18}" destId="{1FB02DBC-BB31-4DAC-9FB5-AC4A5C7C5DA5}" srcOrd="0" destOrd="0" presId="urn:microsoft.com/office/officeart/2016/7/layout/HexagonTimeline"/>
    <dgm:cxn modelId="{3B8BD090-6757-4F12-A9C0-911A68F13939}" type="presParOf" srcId="{E7A5F297-B10E-4805-AAAF-983333038C18}" destId="{E31B003A-8271-47F3-95C7-D46EBE406438}" srcOrd="1" destOrd="0" presId="urn:microsoft.com/office/officeart/2016/7/layout/HexagonTimeline"/>
    <dgm:cxn modelId="{B818BBCD-F513-40E8-9EB8-C7499D40E920}" type="presParOf" srcId="{E7A5F297-B10E-4805-AAAF-983333038C18}" destId="{3244A3A4-05C9-491F-BE22-6003E19677FF}" srcOrd="2" destOrd="0" presId="urn:microsoft.com/office/officeart/2016/7/layout/HexagonTimeline"/>
    <dgm:cxn modelId="{27008881-D2CB-48F5-BCCE-5440B8CEA5D0}" type="presParOf" srcId="{E7A5F297-B10E-4805-AAAF-983333038C18}" destId="{DA721F2D-4853-4659-8F3F-0F3CACBFC2A2}" srcOrd="3" destOrd="0" presId="urn:microsoft.com/office/officeart/2016/7/layout/HexagonTimeline"/>
    <dgm:cxn modelId="{CE62A2CF-10CC-4A8D-ADF0-E21247D13F2E}" type="presParOf" srcId="{E7A5F297-B10E-4805-AAAF-983333038C18}" destId="{D1377FCE-1485-45BC-8B47-F1DE70A431C8}" srcOrd="4" destOrd="0" presId="urn:microsoft.com/office/officeart/2016/7/layout/HexagonTimeline"/>
    <dgm:cxn modelId="{1E98185C-59C3-481F-9D7F-EF798157601C}" type="presParOf" srcId="{5263E225-0B72-4FED-B175-91EA7C657330}" destId="{EB810203-A6C6-4EC3-ADEC-5DA74C91EA96}" srcOrd="11" destOrd="0" presId="urn:microsoft.com/office/officeart/2016/7/layout/HexagonTimeline"/>
    <dgm:cxn modelId="{12A1C351-7131-432F-B1D0-CC77A72A7CF3}" type="presParOf" srcId="{5263E225-0B72-4FED-B175-91EA7C657330}" destId="{F7FF7453-CBF1-4502-A54D-D2EA9E47B8B7}" srcOrd="12" destOrd="0" presId="urn:microsoft.com/office/officeart/2016/7/layout/HexagonTimeline"/>
    <dgm:cxn modelId="{80ADCA71-1BD3-45FA-B831-9D7ED619EBEE}" type="presParOf" srcId="{F7FF7453-CBF1-4502-A54D-D2EA9E47B8B7}" destId="{CC1E0D40-BC5D-4681-AE75-11B5AF65C5FF}" srcOrd="0" destOrd="0" presId="urn:microsoft.com/office/officeart/2016/7/layout/HexagonTimeline"/>
    <dgm:cxn modelId="{22BC31DB-E024-4CE8-87B8-8AC0E766219A}" type="presParOf" srcId="{F7FF7453-CBF1-4502-A54D-D2EA9E47B8B7}" destId="{3CC189F2-BDC2-415D-9553-68E18C77BFDD}" srcOrd="1" destOrd="0" presId="urn:microsoft.com/office/officeart/2016/7/layout/HexagonTimeline"/>
    <dgm:cxn modelId="{E5C7376F-7731-4753-88EE-BAC939968124}" type="presParOf" srcId="{F7FF7453-CBF1-4502-A54D-D2EA9E47B8B7}" destId="{4D951CF7-6300-4A9B-B65A-76ECAE516CB8}" srcOrd="2" destOrd="0" presId="urn:microsoft.com/office/officeart/2016/7/layout/HexagonTimeline"/>
    <dgm:cxn modelId="{3AD119DA-D178-4B69-9668-57C5D34BBA2A}" type="presParOf" srcId="{F7FF7453-CBF1-4502-A54D-D2EA9E47B8B7}" destId="{10E785BE-789D-43FD-9768-8549F83DF0F2}" srcOrd="3" destOrd="0" presId="urn:microsoft.com/office/officeart/2016/7/layout/HexagonTimeline"/>
    <dgm:cxn modelId="{68FE3D84-8641-41EE-AF18-90370671878F}" type="presParOf" srcId="{F7FF7453-CBF1-4502-A54D-D2EA9E47B8B7}" destId="{E69B32C6-4958-4AE5-9045-B2BC6F07336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65FFD-09BC-4239-BAEF-8CE7620004FB}">
      <dsp:nvSpPr>
        <dsp:cNvPr id="0" name=""/>
        <dsp:cNvSpPr/>
      </dsp:nvSpPr>
      <dsp:spPr>
        <a:xfrm>
          <a:off x="0" y="137820"/>
          <a:ext cx="6900512"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Situated near the abandoned city of Pripyat , Northern Ukraine near the Belarus-Ukraine Border.</a:t>
          </a:r>
        </a:p>
      </dsp:txBody>
      <dsp:txXfrm>
        <a:off x="48547" y="186367"/>
        <a:ext cx="6803418" cy="897406"/>
      </dsp:txXfrm>
    </dsp:sp>
    <dsp:sp modelId="{CC7DAE22-94E6-4654-B802-04A48F1ED229}">
      <dsp:nvSpPr>
        <dsp:cNvPr id="0" name=""/>
        <dsp:cNvSpPr/>
      </dsp:nvSpPr>
      <dsp:spPr>
        <a:xfrm>
          <a:off x="0" y="1204320"/>
          <a:ext cx="6900512" cy="994500"/>
        </a:xfrm>
        <a:prstGeom prst="roundRect">
          <a:avLst/>
        </a:prstGeom>
        <a:solidFill>
          <a:schemeClr val="accent5">
            <a:hueOff val="0"/>
            <a:satOff val="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4 RBMK reactors, each had a capacity to generate 1000 MW of electricity.</a:t>
          </a:r>
        </a:p>
      </dsp:txBody>
      <dsp:txXfrm>
        <a:off x="48547" y="1252867"/>
        <a:ext cx="6803418" cy="897406"/>
      </dsp:txXfrm>
    </dsp:sp>
    <dsp:sp modelId="{24E2BA54-A2C0-4E01-88B4-3A3BCA0C37C5}">
      <dsp:nvSpPr>
        <dsp:cNvPr id="0" name=""/>
        <dsp:cNvSpPr/>
      </dsp:nvSpPr>
      <dsp:spPr>
        <a:xfrm>
          <a:off x="0" y="2270820"/>
          <a:ext cx="6900512" cy="994500"/>
        </a:xfrm>
        <a:prstGeom prst="roundRect">
          <a:avLst/>
        </a:prstGeom>
        <a:solidFill>
          <a:schemeClr val="accent5">
            <a:hueOff val="0"/>
            <a:satOff val="0"/>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Was powered by its own generation.</a:t>
          </a:r>
        </a:p>
      </dsp:txBody>
      <dsp:txXfrm>
        <a:off x="48547" y="2319367"/>
        <a:ext cx="6803418" cy="897406"/>
      </dsp:txXfrm>
    </dsp:sp>
    <dsp:sp modelId="{A0D81EBE-1B12-4BD3-9762-6ADECB55ACFF}">
      <dsp:nvSpPr>
        <dsp:cNvPr id="0" name=""/>
        <dsp:cNvSpPr/>
      </dsp:nvSpPr>
      <dsp:spPr>
        <a:xfrm>
          <a:off x="0" y="3337320"/>
          <a:ext cx="6900512" cy="994500"/>
        </a:xfrm>
        <a:prstGeom prst="roundRect">
          <a:avLst/>
        </a:prstGeom>
        <a:solidFill>
          <a:schemeClr val="accent5">
            <a:hueOff val="0"/>
            <a:satOff val="0"/>
            <a:lumOff val="-52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2 more RBMK reactors are still incomplete.</a:t>
          </a:r>
        </a:p>
      </dsp:txBody>
      <dsp:txXfrm>
        <a:off x="48547" y="3385867"/>
        <a:ext cx="6803418" cy="897406"/>
      </dsp:txXfrm>
    </dsp:sp>
    <dsp:sp modelId="{E500BDD7-60A8-4F48-9E93-6DC960B287D1}">
      <dsp:nvSpPr>
        <dsp:cNvPr id="0" name=""/>
        <dsp:cNvSpPr/>
      </dsp:nvSpPr>
      <dsp:spPr>
        <a:xfrm>
          <a:off x="0" y="4403820"/>
          <a:ext cx="6900512" cy="994500"/>
        </a:xfrm>
        <a:prstGeom prst="roundRect">
          <a:avLst/>
        </a:prstGeom>
        <a:solidFill>
          <a:schemeClr val="accent5">
            <a:hueOff val="0"/>
            <a:satOff val="0"/>
            <a:lumOff val="-70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Was put on permanent shut down in 2000</a:t>
          </a:r>
        </a:p>
      </dsp:txBody>
      <dsp:txXfrm>
        <a:off x="48547" y="4452367"/>
        <a:ext cx="6803418" cy="897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F44A-6B67-4365-816F-9ED7B50DE6DE}">
      <dsp:nvSpPr>
        <dsp:cNvPr id="0" name=""/>
        <dsp:cNvSpPr/>
      </dsp:nvSpPr>
      <dsp:spPr>
        <a:xfrm>
          <a:off x="247046" y="1715325"/>
          <a:ext cx="1266952" cy="636400"/>
        </a:xfrm>
        <a:prstGeom prst="homePlate">
          <a:avLst>
            <a:gd name="adj" fmla="val 4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26 Apr. 1986</a:t>
          </a:r>
        </a:p>
      </dsp:txBody>
      <dsp:txXfrm>
        <a:off x="247046" y="1715325"/>
        <a:ext cx="1139672" cy="636400"/>
      </dsp:txXfrm>
    </dsp:sp>
    <dsp:sp modelId="{687AA010-6C2B-4C9A-963A-373040A8AA67}">
      <dsp:nvSpPr>
        <dsp:cNvPr id="0" name=""/>
        <dsp:cNvSpPr/>
      </dsp:nvSpPr>
      <dsp:spPr>
        <a:xfrm>
          <a:off x="694" y="-221599"/>
          <a:ext cx="1759655" cy="1697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dirty="0"/>
            <a:t>(Early Morning): The safety test began , control rods were withdrawn from the reactor core</a:t>
          </a:r>
        </a:p>
      </dsp:txBody>
      <dsp:txXfrm>
        <a:off x="694" y="-221599"/>
        <a:ext cx="1759655" cy="1697069"/>
      </dsp:txXfrm>
    </dsp:sp>
    <dsp:sp modelId="{925F267A-EADE-4856-8985-85E96E6B7E64}">
      <dsp:nvSpPr>
        <dsp:cNvPr id="0" name=""/>
        <dsp:cNvSpPr/>
      </dsp:nvSpPr>
      <dsp:spPr>
        <a:xfrm rot="267472">
          <a:off x="1513317" y="2051020"/>
          <a:ext cx="450162" cy="0"/>
        </a:xfrm>
        <a:custGeom>
          <a:avLst/>
          <a:gdLst/>
          <a:ahLst/>
          <a:cxnLst/>
          <a:rect l="0" t="0" r="0" b="0"/>
          <a:pathLst>
            <a:path>
              <a:moveTo>
                <a:pt x="0" y="0"/>
              </a:moveTo>
              <a:lnTo>
                <a:pt x="450162"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831E01-72EB-443B-87AD-DBF6DC0BB581}">
      <dsp:nvSpPr>
        <dsp:cNvPr id="0" name=""/>
        <dsp:cNvSpPr/>
      </dsp:nvSpPr>
      <dsp:spPr>
        <a:xfrm>
          <a:off x="880522" y="1313285"/>
          <a:ext cx="0" cy="530334"/>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687D3A-60A2-413E-8876-1C35166E7568}">
      <dsp:nvSpPr>
        <dsp:cNvPr id="0" name=""/>
        <dsp:cNvSpPr/>
      </dsp:nvSpPr>
      <dsp:spPr>
        <a:xfrm>
          <a:off x="830180" y="1277197"/>
          <a:ext cx="100683" cy="1060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F783E-7A99-4669-B315-F586C13634C0}">
      <dsp:nvSpPr>
        <dsp:cNvPr id="0" name=""/>
        <dsp:cNvSpPr/>
      </dsp:nvSpPr>
      <dsp:spPr>
        <a:xfrm>
          <a:off x="1962799" y="1820293"/>
          <a:ext cx="1041165" cy="496443"/>
        </a:xfrm>
        <a:prstGeom prst="hexagon">
          <a:avLst>
            <a:gd name="adj" fmla="val 40000"/>
            <a:gd name="vf" fmla="val 11547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26 Apr. 1986</a:t>
          </a:r>
        </a:p>
      </dsp:txBody>
      <dsp:txXfrm>
        <a:off x="2115755" y="1893225"/>
        <a:ext cx="735253" cy="350579"/>
      </dsp:txXfrm>
    </dsp:sp>
    <dsp:sp modelId="{0130E275-CA5D-4579-99D5-A91B022DE7D9}">
      <dsp:nvSpPr>
        <dsp:cNvPr id="0" name=""/>
        <dsp:cNvSpPr/>
      </dsp:nvSpPr>
      <dsp:spPr>
        <a:xfrm>
          <a:off x="1760350" y="2813180"/>
          <a:ext cx="1446062" cy="1323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t>(Midnight): The test was delayed due to a regional power demand. But the operators were struggling to control the reactor</a:t>
          </a:r>
          <a:r>
            <a:rPr lang="en-US" sz="1100" kern="1200" dirty="0"/>
            <a:t>.</a:t>
          </a:r>
        </a:p>
      </dsp:txBody>
      <dsp:txXfrm>
        <a:off x="1760350" y="2813180"/>
        <a:ext cx="1446062" cy="1323849"/>
      </dsp:txXfrm>
    </dsp:sp>
    <dsp:sp modelId="{FB849293-7213-460E-B61C-E2F378974F26}">
      <dsp:nvSpPr>
        <dsp:cNvPr id="0" name=""/>
        <dsp:cNvSpPr/>
      </dsp:nvSpPr>
      <dsp:spPr>
        <a:xfrm rot="21348316">
          <a:off x="3003335" y="2051354"/>
          <a:ext cx="469217" cy="0"/>
        </a:xfrm>
        <a:custGeom>
          <a:avLst/>
          <a:gdLst/>
          <a:ahLst/>
          <a:cxnLst/>
          <a:rect l="0" t="0" r="0" b="0"/>
          <a:pathLst>
            <a:path>
              <a:moveTo>
                <a:pt x="0" y="0"/>
              </a:moveTo>
              <a:lnTo>
                <a:pt x="469217"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ACE91D-4CB2-4F25-B8A9-D87593219472}">
      <dsp:nvSpPr>
        <dsp:cNvPr id="0" name=""/>
        <dsp:cNvSpPr/>
      </dsp:nvSpPr>
      <dsp:spPr>
        <a:xfrm>
          <a:off x="2483381" y="2316736"/>
          <a:ext cx="0" cy="413703"/>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F195B2B-5221-4A75-BEDC-2C94A216907B}">
      <dsp:nvSpPr>
        <dsp:cNvPr id="0" name=""/>
        <dsp:cNvSpPr/>
      </dsp:nvSpPr>
      <dsp:spPr>
        <a:xfrm>
          <a:off x="2442011" y="2730439"/>
          <a:ext cx="82740" cy="827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04D3D-3ADC-4071-8A4B-92B256DAF470}">
      <dsp:nvSpPr>
        <dsp:cNvPr id="0" name=""/>
        <dsp:cNvSpPr/>
      </dsp:nvSpPr>
      <dsp:spPr>
        <a:xfrm>
          <a:off x="3471924" y="1717328"/>
          <a:ext cx="1365487" cy="633730"/>
        </a:xfrm>
        <a:prstGeom prst="hexagon">
          <a:avLst>
            <a:gd name="adj" fmla="val 40000"/>
            <a:gd name="vf" fmla="val 11547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26 Apr. 1986</a:t>
          </a:r>
        </a:p>
      </dsp:txBody>
      <dsp:txXfrm>
        <a:off x="3670212" y="1809355"/>
        <a:ext cx="968911" cy="449676"/>
      </dsp:txXfrm>
    </dsp:sp>
    <dsp:sp modelId="{C1843F12-6870-4AD9-916B-1FE6B766232B}">
      <dsp:nvSpPr>
        <dsp:cNvPr id="0" name=""/>
        <dsp:cNvSpPr/>
      </dsp:nvSpPr>
      <dsp:spPr>
        <a:xfrm>
          <a:off x="3206413" y="-217370"/>
          <a:ext cx="1896511" cy="168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(Late Night): The emergency shutdown procedure led to an unexpected increase in reactor power. The reactor overheated rapidly, causing a steam explosion that ruptured the reactor vessel</a:t>
          </a:r>
          <a:r>
            <a:rPr lang="en-US" sz="1100" kern="1200" dirty="0"/>
            <a:t>.</a:t>
          </a:r>
        </a:p>
      </dsp:txBody>
      <dsp:txXfrm>
        <a:off x="3206413" y="-217370"/>
        <a:ext cx="1896511" cy="1689946"/>
      </dsp:txXfrm>
    </dsp:sp>
    <dsp:sp modelId="{B9E4304C-59DF-4172-8B6A-E492FC5862E5}">
      <dsp:nvSpPr>
        <dsp:cNvPr id="0" name=""/>
        <dsp:cNvSpPr/>
      </dsp:nvSpPr>
      <dsp:spPr>
        <a:xfrm rot="387965">
          <a:off x="4835776" y="2063162"/>
          <a:ext cx="514474" cy="0"/>
        </a:xfrm>
        <a:custGeom>
          <a:avLst/>
          <a:gdLst/>
          <a:ahLst/>
          <a:cxnLst/>
          <a:rect l="0" t="0" r="0" b="0"/>
          <a:pathLst>
            <a:path>
              <a:moveTo>
                <a:pt x="0" y="0"/>
              </a:moveTo>
              <a:lnTo>
                <a:pt x="514474"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56304D-D451-47D1-A59E-4F5986AACE54}">
      <dsp:nvSpPr>
        <dsp:cNvPr id="0" name=""/>
        <dsp:cNvSpPr/>
      </dsp:nvSpPr>
      <dsp:spPr>
        <a:xfrm>
          <a:off x="4154668" y="1315065"/>
          <a:ext cx="0" cy="528108"/>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F02D972-DE7E-4281-B147-CE5159FA408A}">
      <dsp:nvSpPr>
        <dsp:cNvPr id="0" name=""/>
        <dsp:cNvSpPr/>
      </dsp:nvSpPr>
      <dsp:spPr>
        <a:xfrm>
          <a:off x="4100411" y="1278087"/>
          <a:ext cx="108514" cy="10562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0223DA-EBDA-444C-A4BE-A57A8B704CFC}">
      <dsp:nvSpPr>
        <dsp:cNvPr id="0" name=""/>
        <dsp:cNvSpPr/>
      </dsp:nvSpPr>
      <dsp:spPr>
        <a:xfrm>
          <a:off x="5348614" y="1796677"/>
          <a:ext cx="1263547" cy="590906"/>
        </a:xfrm>
        <a:prstGeom prst="hexagon">
          <a:avLst>
            <a:gd name="adj" fmla="val 40000"/>
            <a:gd name="vf" fmla="val 11547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26 Apr. 1986</a:t>
          </a:r>
        </a:p>
      </dsp:txBody>
      <dsp:txXfrm>
        <a:off x="5532697" y="1882765"/>
        <a:ext cx="895381" cy="418730"/>
      </dsp:txXfrm>
    </dsp:sp>
    <dsp:sp modelId="{CE6F8CBE-668C-480E-945A-5F434F7A368E}">
      <dsp:nvSpPr>
        <dsp:cNvPr id="0" name=""/>
        <dsp:cNvSpPr/>
      </dsp:nvSpPr>
      <dsp:spPr>
        <a:xfrm>
          <a:off x="5102924" y="2710845"/>
          <a:ext cx="1754927" cy="157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t>(1:23 AM): The explosion blew off the reactor's concrete lid, releasing a plume of highly radioactive material into the atmosphere</a:t>
          </a:r>
          <a:r>
            <a:rPr lang="en-US" sz="1100" kern="1200" dirty="0"/>
            <a:t>.</a:t>
          </a:r>
        </a:p>
      </dsp:txBody>
      <dsp:txXfrm>
        <a:off x="5102924" y="2710845"/>
        <a:ext cx="1754927" cy="1575751"/>
      </dsp:txXfrm>
    </dsp:sp>
    <dsp:sp modelId="{0D130D1B-BF47-4125-ADF8-A44457BE1D5B}">
      <dsp:nvSpPr>
        <dsp:cNvPr id="0" name=""/>
        <dsp:cNvSpPr/>
      </dsp:nvSpPr>
      <dsp:spPr>
        <a:xfrm rot="21419006">
          <a:off x="6611850" y="2080322"/>
          <a:ext cx="448760" cy="0"/>
        </a:xfrm>
        <a:custGeom>
          <a:avLst/>
          <a:gdLst/>
          <a:ahLst/>
          <a:cxnLst/>
          <a:rect l="0" t="0" r="0" b="0"/>
          <a:pathLst>
            <a:path>
              <a:moveTo>
                <a:pt x="0" y="0"/>
              </a:moveTo>
              <a:lnTo>
                <a:pt x="448760"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07B3A8-8D3B-437C-9AFA-81E82A1A2BAB}">
      <dsp:nvSpPr>
        <dsp:cNvPr id="0" name=""/>
        <dsp:cNvSpPr/>
      </dsp:nvSpPr>
      <dsp:spPr>
        <a:xfrm>
          <a:off x="5980387" y="2300992"/>
          <a:ext cx="0" cy="492422"/>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A880FD-62E0-43FC-9276-4F23BD2A3377}">
      <dsp:nvSpPr>
        <dsp:cNvPr id="0" name=""/>
        <dsp:cNvSpPr/>
      </dsp:nvSpPr>
      <dsp:spPr>
        <a:xfrm>
          <a:off x="5930181" y="2746183"/>
          <a:ext cx="100413" cy="984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E35FE-684D-4161-AF1B-9B757EE89CE4}">
      <dsp:nvSpPr>
        <dsp:cNvPr id="0" name=""/>
        <dsp:cNvSpPr/>
      </dsp:nvSpPr>
      <dsp:spPr>
        <a:xfrm>
          <a:off x="7060300" y="1820293"/>
          <a:ext cx="1041165" cy="496443"/>
        </a:xfrm>
        <a:prstGeom prst="hexagon">
          <a:avLst>
            <a:gd name="adj" fmla="val 40000"/>
            <a:gd name="vf" fmla="val 11547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26 Apr. 1986</a:t>
          </a:r>
        </a:p>
      </dsp:txBody>
      <dsp:txXfrm>
        <a:off x="7213256" y="1893225"/>
        <a:ext cx="735253" cy="350579"/>
      </dsp:txXfrm>
    </dsp:sp>
    <dsp:sp modelId="{05DD9998-0720-4BD9-B014-4BDC10748349}">
      <dsp:nvSpPr>
        <dsp:cNvPr id="0" name=""/>
        <dsp:cNvSpPr/>
      </dsp:nvSpPr>
      <dsp:spPr>
        <a:xfrm>
          <a:off x="6857851" y="0"/>
          <a:ext cx="1446062" cy="1323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(Morning): Plant workers and firefighters arrived at the scene to battle the fire and contain the radiation.</a:t>
          </a:r>
        </a:p>
      </dsp:txBody>
      <dsp:txXfrm>
        <a:off x="6857851" y="0"/>
        <a:ext cx="1446062" cy="1323849"/>
      </dsp:txXfrm>
    </dsp:sp>
    <dsp:sp modelId="{DB892B65-B3D0-4BD9-9326-89705D2C7B5A}">
      <dsp:nvSpPr>
        <dsp:cNvPr id="0" name=""/>
        <dsp:cNvSpPr/>
      </dsp:nvSpPr>
      <dsp:spPr>
        <a:xfrm>
          <a:off x="8101465" y="2068515"/>
          <a:ext cx="404897" cy="0"/>
        </a:xfrm>
        <a:custGeom>
          <a:avLst/>
          <a:gdLst/>
          <a:ahLst/>
          <a:cxnLst/>
          <a:rect l="0" t="0" r="0" b="0"/>
          <a:pathLst>
            <a:path>
              <a:moveTo>
                <a:pt x="0" y="0"/>
              </a:moveTo>
              <a:lnTo>
                <a:pt x="404897"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D3B38-D1C2-429D-8550-EA8B46DA0D45}">
      <dsp:nvSpPr>
        <dsp:cNvPr id="0" name=""/>
        <dsp:cNvSpPr/>
      </dsp:nvSpPr>
      <dsp:spPr>
        <a:xfrm>
          <a:off x="7580882" y="1406590"/>
          <a:ext cx="0" cy="413703"/>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319D081-7B80-43A1-9F25-A481CAC3ABB8}">
      <dsp:nvSpPr>
        <dsp:cNvPr id="0" name=""/>
        <dsp:cNvSpPr/>
      </dsp:nvSpPr>
      <dsp:spPr>
        <a:xfrm>
          <a:off x="7539512" y="1323849"/>
          <a:ext cx="82740" cy="827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02DBC-BB31-4DAC-9FB5-AC4A5C7C5DA5}">
      <dsp:nvSpPr>
        <dsp:cNvPr id="0" name=""/>
        <dsp:cNvSpPr/>
      </dsp:nvSpPr>
      <dsp:spPr>
        <a:xfrm>
          <a:off x="8506362" y="1820293"/>
          <a:ext cx="1041165" cy="496443"/>
        </a:xfrm>
        <a:prstGeom prst="hexagon">
          <a:avLst>
            <a:gd name="adj" fmla="val 40000"/>
            <a:gd name="vf" fmla="val 11547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Apr.–May 1986</a:t>
          </a:r>
        </a:p>
      </dsp:txBody>
      <dsp:txXfrm>
        <a:off x="8659318" y="1893225"/>
        <a:ext cx="735253" cy="350579"/>
      </dsp:txXfrm>
    </dsp:sp>
    <dsp:sp modelId="{E31B003A-8271-47F3-95C7-D46EBE406438}">
      <dsp:nvSpPr>
        <dsp:cNvPr id="0" name=""/>
        <dsp:cNvSpPr/>
      </dsp:nvSpPr>
      <dsp:spPr>
        <a:xfrm>
          <a:off x="8303913" y="2813180"/>
          <a:ext cx="1446062" cy="1323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t>Efforts were made to contain the fire and reduce the spread of radioactive contamination.</a:t>
          </a:r>
        </a:p>
      </dsp:txBody>
      <dsp:txXfrm>
        <a:off x="8303913" y="2813180"/>
        <a:ext cx="1446062" cy="1323849"/>
      </dsp:txXfrm>
    </dsp:sp>
    <dsp:sp modelId="{EB810203-A6C6-4EC3-ADEC-5DA74C91EA96}">
      <dsp:nvSpPr>
        <dsp:cNvPr id="0" name=""/>
        <dsp:cNvSpPr/>
      </dsp:nvSpPr>
      <dsp:spPr>
        <a:xfrm>
          <a:off x="9547527" y="2068515"/>
          <a:ext cx="404897" cy="0"/>
        </a:xfrm>
        <a:custGeom>
          <a:avLst/>
          <a:gdLst/>
          <a:ahLst/>
          <a:cxnLst/>
          <a:rect l="0" t="0" r="0" b="0"/>
          <a:pathLst>
            <a:path>
              <a:moveTo>
                <a:pt x="0" y="0"/>
              </a:moveTo>
              <a:lnTo>
                <a:pt x="404897" y="0"/>
              </a:lnTo>
            </a:path>
          </a:pathLst>
        </a:cu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44A3A4-05C9-491F-BE22-6003E19677FF}">
      <dsp:nvSpPr>
        <dsp:cNvPr id="0" name=""/>
        <dsp:cNvSpPr/>
      </dsp:nvSpPr>
      <dsp:spPr>
        <a:xfrm>
          <a:off x="9026945" y="2316736"/>
          <a:ext cx="0" cy="413703"/>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A721F2D-4853-4659-8F3F-0F3CACBFC2A2}">
      <dsp:nvSpPr>
        <dsp:cNvPr id="0" name=""/>
        <dsp:cNvSpPr/>
      </dsp:nvSpPr>
      <dsp:spPr>
        <a:xfrm>
          <a:off x="8985574" y="2730439"/>
          <a:ext cx="82740" cy="827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E0D40-BC5D-4681-AE75-11B5AF65C5FF}">
      <dsp:nvSpPr>
        <dsp:cNvPr id="0" name=""/>
        <dsp:cNvSpPr/>
      </dsp:nvSpPr>
      <dsp:spPr>
        <a:xfrm rot="10800000">
          <a:off x="9952425" y="1820293"/>
          <a:ext cx="1041165" cy="496443"/>
        </a:xfrm>
        <a:prstGeom prst="homePlate">
          <a:avLst>
            <a:gd name="adj" fmla="val 4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 1986</a:t>
          </a:r>
        </a:p>
      </dsp:txBody>
      <dsp:txXfrm rot="10800000">
        <a:off x="10051714" y="1820293"/>
        <a:ext cx="941876" cy="496443"/>
      </dsp:txXfrm>
    </dsp:sp>
    <dsp:sp modelId="{3CC189F2-BDC2-415D-9553-68E18C77BFDD}">
      <dsp:nvSpPr>
        <dsp:cNvPr id="0" name=""/>
        <dsp:cNvSpPr/>
      </dsp:nvSpPr>
      <dsp:spPr>
        <a:xfrm>
          <a:off x="9749976" y="0"/>
          <a:ext cx="1446062" cy="1323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A concrete sarcophagus was constructed over the damaged reactor to contain the radioactive materials and prevent further release of radioactive particles into the atmosphere.</a:t>
          </a:r>
        </a:p>
      </dsp:txBody>
      <dsp:txXfrm>
        <a:off x="9749976" y="0"/>
        <a:ext cx="1446062" cy="1323849"/>
      </dsp:txXfrm>
    </dsp:sp>
    <dsp:sp modelId="{4D951CF7-6300-4A9B-B65A-76ECAE516CB8}">
      <dsp:nvSpPr>
        <dsp:cNvPr id="0" name=""/>
        <dsp:cNvSpPr/>
      </dsp:nvSpPr>
      <dsp:spPr>
        <a:xfrm>
          <a:off x="10473007" y="1406590"/>
          <a:ext cx="0" cy="413703"/>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0E785BE-789D-43FD-9768-8549F83DF0F2}">
      <dsp:nvSpPr>
        <dsp:cNvPr id="0" name=""/>
        <dsp:cNvSpPr/>
      </dsp:nvSpPr>
      <dsp:spPr>
        <a:xfrm>
          <a:off x="10431637" y="1323849"/>
          <a:ext cx="82740" cy="827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14113-337A-490F-8009-CE0C54FB8B04}"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68A4-8B6A-4749-B078-28978B7BB7CD}" type="slidenum">
              <a:rPr lang="en-US" smtClean="0"/>
              <a:t>‹#›</a:t>
            </a:fld>
            <a:endParaRPr lang="en-US"/>
          </a:p>
        </p:txBody>
      </p:sp>
    </p:spTree>
    <p:extLst>
      <p:ext uri="{BB962C8B-B14F-4D97-AF65-F5344CB8AC3E}">
        <p14:creationId xmlns:p14="http://schemas.microsoft.com/office/powerpoint/2010/main" val="324866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AD3706-EE09-DB64-16EA-160E278CDBDE}"/>
              </a:ext>
            </a:extLst>
          </p:cNvPr>
          <p:cNvSpPr>
            <a:spLocks noGrp="1"/>
          </p:cNvSpPr>
          <p:nvPr>
            <p:ph type="dt" sz="half" idx="10"/>
          </p:nvPr>
        </p:nvSpPr>
        <p:spPr/>
        <p:txBody>
          <a:bodyPr/>
          <a:lstStyle/>
          <a:p>
            <a:fld id="{76E76EBB-E0D1-4C43-BE0D-B83428863E17}" type="datetime1">
              <a:rPr lang="en-US" smtClean="0"/>
              <a:t>9/30/2023</a:t>
            </a:fld>
            <a:endParaRPr lang="en-US"/>
          </a:p>
        </p:txBody>
      </p:sp>
      <p:sp>
        <p:nvSpPr>
          <p:cNvPr id="5" name="Footer Placeholder 4">
            <a:extLst>
              <a:ext uri="{FF2B5EF4-FFF2-40B4-BE49-F238E27FC236}">
                <a16:creationId xmlns:a16="http://schemas.microsoft.com/office/drawing/2014/main" id="{902EF49E-01B1-C262-5103-18DBA40E2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6BCC7-30B7-B3E5-55E5-0C67FE153196}"/>
              </a:ext>
            </a:extLst>
          </p:cNvPr>
          <p:cNvSpPr>
            <a:spLocks noGrp="1"/>
          </p:cNvSpPr>
          <p:nvPr>
            <p:ph type="sldNum" sz="quarter" idx="12"/>
          </p:nvPr>
        </p:nvSpPr>
        <p:spPr/>
        <p:txBody>
          <a:bodyPr/>
          <a:lstStyle/>
          <a:p>
            <a:fld id="{DEB003C5-449D-47AD-B756-D89E4FC27394}" type="slidenum">
              <a:rPr lang="en-US" smtClean="0"/>
              <a:t>‹#›</a:t>
            </a:fld>
            <a:endParaRPr lang="en-US"/>
          </a:p>
        </p:txBody>
      </p:sp>
      <p:sp>
        <p:nvSpPr>
          <p:cNvPr id="8" name="Picture Placeholder 7">
            <a:extLst>
              <a:ext uri="{FF2B5EF4-FFF2-40B4-BE49-F238E27FC236}">
                <a16:creationId xmlns:a16="http://schemas.microsoft.com/office/drawing/2014/main" id="{5E66AA9B-D126-C176-90C0-C4AF05CE15AA}"/>
              </a:ext>
            </a:extLst>
          </p:cNvPr>
          <p:cNvSpPr>
            <a:spLocks noGrp="1"/>
          </p:cNvSpPr>
          <p:nvPr>
            <p:ph type="pic" sz="quarter" idx="13"/>
          </p:nvPr>
        </p:nvSpPr>
        <p:spPr>
          <a:xfrm>
            <a:off x="0" y="0"/>
            <a:ext cx="12192000" cy="6857999"/>
          </a:xfrm>
        </p:spPr>
        <p:txBody>
          <a:bodyPr/>
          <a:lstStyle/>
          <a:p>
            <a:endParaRPr lang="en-US" dirty="0"/>
          </a:p>
        </p:txBody>
      </p:sp>
    </p:spTree>
    <p:extLst>
      <p:ext uri="{BB962C8B-B14F-4D97-AF65-F5344CB8AC3E}">
        <p14:creationId xmlns:p14="http://schemas.microsoft.com/office/powerpoint/2010/main" val="127449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6F44-F6FF-D113-A6DD-0D0346387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A4251-9CA8-973C-A1BB-91AE5A47E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5A307-686A-380A-F3BB-B7389E56AE5A}"/>
              </a:ext>
            </a:extLst>
          </p:cNvPr>
          <p:cNvSpPr>
            <a:spLocks noGrp="1"/>
          </p:cNvSpPr>
          <p:nvPr>
            <p:ph type="dt" sz="half" idx="10"/>
          </p:nvPr>
        </p:nvSpPr>
        <p:spPr/>
        <p:txBody>
          <a:bodyPr/>
          <a:lstStyle/>
          <a:p>
            <a:fld id="{36225C85-58EF-4AEA-BA4E-2AF3E74B163E}" type="datetime1">
              <a:rPr lang="en-US" smtClean="0"/>
              <a:t>9/30/2023</a:t>
            </a:fld>
            <a:endParaRPr lang="en-US"/>
          </a:p>
        </p:txBody>
      </p:sp>
      <p:sp>
        <p:nvSpPr>
          <p:cNvPr id="5" name="Footer Placeholder 4">
            <a:extLst>
              <a:ext uri="{FF2B5EF4-FFF2-40B4-BE49-F238E27FC236}">
                <a16:creationId xmlns:a16="http://schemas.microsoft.com/office/drawing/2014/main" id="{E182E874-3D9D-08D7-8389-7F4A57311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F71B6-C1F9-2DF5-C804-A257ED0CD318}"/>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27017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B5537-7F41-35C2-33F5-EAFAF68F77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5E6410-45E9-1494-E55A-153948437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334A-0931-CCCF-312F-A8C367523CCB}"/>
              </a:ext>
            </a:extLst>
          </p:cNvPr>
          <p:cNvSpPr>
            <a:spLocks noGrp="1"/>
          </p:cNvSpPr>
          <p:nvPr>
            <p:ph type="dt" sz="half" idx="10"/>
          </p:nvPr>
        </p:nvSpPr>
        <p:spPr/>
        <p:txBody>
          <a:bodyPr/>
          <a:lstStyle/>
          <a:p>
            <a:fld id="{F955038A-F5FB-4D5D-AC8E-D276DCF17CEC}" type="datetime1">
              <a:rPr lang="en-US" smtClean="0"/>
              <a:t>9/30/2023</a:t>
            </a:fld>
            <a:endParaRPr lang="en-US"/>
          </a:p>
        </p:txBody>
      </p:sp>
      <p:sp>
        <p:nvSpPr>
          <p:cNvPr id="5" name="Footer Placeholder 4">
            <a:extLst>
              <a:ext uri="{FF2B5EF4-FFF2-40B4-BE49-F238E27FC236}">
                <a16:creationId xmlns:a16="http://schemas.microsoft.com/office/drawing/2014/main" id="{4CD76DC5-D949-2ECF-4BF0-09D4E023F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D2E59-2020-0EED-4C6F-B989139B054B}"/>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62161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689172-7622-44FF-8F8D-4AA535598EC4}"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2570282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1667C-0FBF-4BA4-AA8C-D0CA22BA943B}"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998211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3CA23-8AAA-4AFB-ABDD-4BD1CF893338}"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9463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651D9D-7B7F-4052-A983-C4529F54BEDD}"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2836077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3F1F00-0789-4E48-B89C-7581651051BB}" type="datetime1">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310340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F496D2-605F-4FB6-AB69-5CA8BCD06D35}" type="datetime1">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1917439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38CEE-C8BA-4EAF-86E0-73A4E949CA8C}" type="datetime1">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280314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65C1A-900B-4D50-AFC1-7E648C0A236A}"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411212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C487-F560-34D4-2281-0EA019FBF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61B1E-C99D-6A0E-3638-282F5EC7EB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26962-1798-BBA2-BE58-82DC879674D3}"/>
              </a:ext>
            </a:extLst>
          </p:cNvPr>
          <p:cNvSpPr>
            <a:spLocks noGrp="1"/>
          </p:cNvSpPr>
          <p:nvPr>
            <p:ph type="dt" sz="half" idx="10"/>
          </p:nvPr>
        </p:nvSpPr>
        <p:spPr/>
        <p:txBody>
          <a:bodyPr/>
          <a:lstStyle/>
          <a:p>
            <a:fld id="{6617A56A-54B0-42C2-834A-39EEDE49244F}" type="datetime1">
              <a:rPr lang="en-US" smtClean="0"/>
              <a:t>9/30/2023</a:t>
            </a:fld>
            <a:endParaRPr lang="en-US"/>
          </a:p>
        </p:txBody>
      </p:sp>
      <p:sp>
        <p:nvSpPr>
          <p:cNvPr id="5" name="Footer Placeholder 4">
            <a:extLst>
              <a:ext uri="{FF2B5EF4-FFF2-40B4-BE49-F238E27FC236}">
                <a16:creationId xmlns:a16="http://schemas.microsoft.com/office/drawing/2014/main" id="{418BCAB6-FEBB-A5A4-6F83-6774A69AE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7BC45-88A3-7508-7A06-1DF956E523B1}"/>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3023064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71658E-A979-4700-B456-0E499C03D7DE}"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2908155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9F1BB-DAEC-4E09-A47C-71A08073BA02}"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969000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A1455E-3868-4D63-8FB2-7143983D029A}"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568118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990F3-4A50-403B-BA4F-0DD8197954DA}"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69623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72A5C7-4CA9-4D08-BE7F-8A14AB2EF2DA}"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13574945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28A6AD-1C60-4164-81A5-FB4FB60FBCEF}" type="datetime1">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486085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B42641-5F9B-434A-9CDE-D988EC31A08E}" type="datetime1">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3204713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DB2949-5863-466A-9385-03F999516B56}"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280980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100BD-9A07-44EF-8239-D522A5368AED}"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824BF-F886-4463-BD9F-1DE8BFC8C76F}" type="slidenum">
              <a:rPr lang="en-US" smtClean="0"/>
              <a:t>‹#›</a:t>
            </a:fld>
            <a:endParaRPr lang="en-US"/>
          </a:p>
        </p:txBody>
      </p:sp>
    </p:spTree>
    <p:extLst>
      <p:ext uri="{BB962C8B-B14F-4D97-AF65-F5344CB8AC3E}">
        <p14:creationId xmlns:p14="http://schemas.microsoft.com/office/powerpoint/2010/main" val="153102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4FBD-DE53-11DA-6CEE-6512EB42A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D9699D-33FC-4FA0-8084-9B050DDBF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628A0-5B25-D448-F6A3-F69C90D4F511}"/>
              </a:ext>
            </a:extLst>
          </p:cNvPr>
          <p:cNvSpPr>
            <a:spLocks noGrp="1"/>
          </p:cNvSpPr>
          <p:nvPr>
            <p:ph type="dt" sz="half" idx="10"/>
          </p:nvPr>
        </p:nvSpPr>
        <p:spPr/>
        <p:txBody>
          <a:bodyPr/>
          <a:lstStyle/>
          <a:p>
            <a:fld id="{B9546C04-C2F4-4FD8-98DF-BE1BF2C289D3}" type="datetime1">
              <a:rPr lang="en-US" smtClean="0"/>
              <a:t>9/30/2023</a:t>
            </a:fld>
            <a:endParaRPr lang="en-US"/>
          </a:p>
        </p:txBody>
      </p:sp>
      <p:sp>
        <p:nvSpPr>
          <p:cNvPr id="5" name="Footer Placeholder 4">
            <a:extLst>
              <a:ext uri="{FF2B5EF4-FFF2-40B4-BE49-F238E27FC236}">
                <a16:creationId xmlns:a16="http://schemas.microsoft.com/office/drawing/2014/main" id="{FAE06B3F-9756-9177-7092-E817AA990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A9768-2543-D54A-3413-C37D8D03BB79}"/>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207212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8431-264A-E231-B473-B96AE9C8D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6B226-7F26-59F2-6749-E6295B246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E242D-DC92-E6C9-F363-9273C53B7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4423EA-7316-BF25-D0B5-320641027E9B}"/>
              </a:ext>
            </a:extLst>
          </p:cNvPr>
          <p:cNvSpPr>
            <a:spLocks noGrp="1"/>
          </p:cNvSpPr>
          <p:nvPr>
            <p:ph type="dt" sz="half" idx="10"/>
          </p:nvPr>
        </p:nvSpPr>
        <p:spPr/>
        <p:txBody>
          <a:bodyPr/>
          <a:lstStyle/>
          <a:p>
            <a:fld id="{216DE85F-9DB6-4B58-8A1B-C8F5EE3C2CF1}" type="datetime1">
              <a:rPr lang="en-US" smtClean="0"/>
              <a:t>9/30/2023</a:t>
            </a:fld>
            <a:endParaRPr lang="en-US"/>
          </a:p>
        </p:txBody>
      </p:sp>
      <p:sp>
        <p:nvSpPr>
          <p:cNvPr id="6" name="Footer Placeholder 5">
            <a:extLst>
              <a:ext uri="{FF2B5EF4-FFF2-40B4-BE49-F238E27FC236}">
                <a16:creationId xmlns:a16="http://schemas.microsoft.com/office/drawing/2014/main" id="{6AE29457-DD2F-BB3A-FE60-3FE84935E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0056C-AC8C-4F48-E123-73C736F5AD9E}"/>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266951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B016-7A94-F9E7-F6C3-48CD7D5AAB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4748F-4257-CBB8-549E-20298A7EC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9032B-968C-55ED-88B9-A7C267CCE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8C9AD2-0385-4731-539D-A0CC2B85E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45BBF-20F9-322C-E223-D75BA5140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B6FCE5-A511-FF00-467A-9DC857E31DA5}"/>
              </a:ext>
            </a:extLst>
          </p:cNvPr>
          <p:cNvSpPr>
            <a:spLocks noGrp="1"/>
          </p:cNvSpPr>
          <p:nvPr>
            <p:ph type="dt" sz="half" idx="10"/>
          </p:nvPr>
        </p:nvSpPr>
        <p:spPr/>
        <p:txBody>
          <a:bodyPr/>
          <a:lstStyle/>
          <a:p>
            <a:fld id="{0E371AEA-06F6-405B-86B0-B5E22A14A8D9}" type="datetime1">
              <a:rPr lang="en-US" smtClean="0"/>
              <a:t>9/30/2023</a:t>
            </a:fld>
            <a:endParaRPr lang="en-US"/>
          </a:p>
        </p:txBody>
      </p:sp>
      <p:sp>
        <p:nvSpPr>
          <p:cNvPr id="8" name="Footer Placeholder 7">
            <a:extLst>
              <a:ext uri="{FF2B5EF4-FFF2-40B4-BE49-F238E27FC236}">
                <a16:creationId xmlns:a16="http://schemas.microsoft.com/office/drawing/2014/main" id="{FA6CEB6C-8267-1E03-CCD8-5C2CF17DC4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D92F9-A55E-4926-00F4-F86BABC4F56C}"/>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43826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29AF-BDE2-BABC-D27C-C5A51B771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36247-2D28-7563-BD5E-EC9E4FFB6F90}"/>
              </a:ext>
            </a:extLst>
          </p:cNvPr>
          <p:cNvSpPr>
            <a:spLocks noGrp="1"/>
          </p:cNvSpPr>
          <p:nvPr>
            <p:ph type="dt" sz="half" idx="10"/>
          </p:nvPr>
        </p:nvSpPr>
        <p:spPr/>
        <p:txBody>
          <a:bodyPr/>
          <a:lstStyle/>
          <a:p>
            <a:fld id="{173E6A07-5C30-41C3-9157-BC6EFC38B236}" type="datetime1">
              <a:rPr lang="en-US" smtClean="0"/>
              <a:t>9/30/2023</a:t>
            </a:fld>
            <a:endParaRPr lang="en-US"/>
          </a:p>
        </p:txBody>
      </p:sp>
      <p:sp>
        <p:nvSpPr>
          <p:cNvPr id="4" name="Footer Placeholder 3">
            <a:extLst>
              <a:ext uri="{FF2B5EF4-FFF2-40B4-BE49-F238E27FC236}">
                <a16:creationId xmlns:a16="http://schemas.microsoft.com/office/drawing/2014/main" id="{928C2043-11B5-04AA-1BD2-F6BDD231D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6DA45-DBC7-1F46-99CB-B95D46F603E8}"/>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208550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77FBC-342D-5BAC-B5B6-1885C8AA80E5}"/>
              </a:ext>
            </a:extLst>
          </p:cNvPr>
          <p:cNvSpPr>
            <a:spLocks noGrp="1"/>
          </p:cNvSpPr>
          <p:nvPr>
            <p:ph type="dt" sz="half" idx="10"/>
          </p:nvPr>
        </p:nvSpPr>
        <p:spPr/>
        <p:txBody>
          <a:bodyPr/>
          <a:lstStyle/>
          <a:p>
            <a:fld id="{B478D0C3-314D-4253-BC7A-433A718D9D30}" type="datetime1">
              <a:rPr lang="en-US" smtClean="0"/>
              <a:t>9/30/2023</a:t>
            </a:fld>
            <a:endParaRPr lang="en-US"/>
          </a:p>
        </p:txBody>
      </p:sp>
      <p:sp>
        <p:nvSpPr>
          <p:cNvPr id="3" name="Footer Placeholder 2">
            <a:extLst>
              <a:ext uri="{FF2B5EF4-FFF2-40B4-BE49-F238E27FC236}">
                <a16:creationId xmlns:a16="http://schemas.microsoft.com/office/drawing/2014/main" id="{9C3E6D34-7E52-C086-F928-EE4AE1FF8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86C85-6DC8-9458-8784-2A361F72C9E3}"/>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105485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2A1D-4EAF-2534-E67A-D8B270749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CE30E-E698-69CC-1A49-B47EF7CBE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F9D28-6CE6-2E12-BCEB-8D102020D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CE5EF-E944-4D1C-316E-949441C3939B}"/>
              </a:ext>
            </a:extLst>
          </p:cNvPr>
          <p:cNvSpPr>
            <a:spLocks noGrp="1"/>
          </p:cNvSpPr>
          <p:nvPr>
            <p:ph type="dt" sz="half" idx="10"/>
          </p:nvPr>
        </p:nvSpPr>
        <p:spPr/>
        <p:txBody>
          <a:bodyPr/>
          <a:lstStyle/>
          <a:p>
            <a:fld id="{D3CF435A-B5AF-4C1C-99FD-6FE85F270B9A}" type="datetime1">
              <a:rPr lang="en-US" smtClean="0"/>
              <a:t>9/30/2023</a:t>
            </a:fld>
            <a:endParaRPr lang="en-US"/>
          </a:p>
        </p:txBody>
      </p:sp>
      <p:sp>
        <p:nvSpPr>
          <p:cNvPr id="6" name="Footer Placeholder 5">
            <a:extLst>
              <a:ext uri="{FF2B5EF4-FFF2-40B4-BE49-F238E27FC236}">
                <a16:creationId xmlns:a16="http://schemas.microsoft.com/office/drawing/2014/main" id="{BCB1432F-DF5E-25CF-5773-6BCF3EDA8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383AE-DCE0-061E-3160-70C4ACD5A9AD}"/>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329203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493A-A931-ADDB-1FAF-26B03EC47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60CDAE-983B-6F71-96DB-CAC4DCF5A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45667-928B-A9D5-E86B-9A43560D8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46A3B-C678-EF51-0115-2F94FC94B92B}"/>
              </a:ext>
            </a:extLst>
          </p:cNvPr>
          <p:cNvSpPr>
            <a:spLocks noGrp="1"/>
          </p:cNvSpPr>
          <p:nvPr>
            <p:ph type="dt" sz="half" idx="10"/>
          </p:nvPr>
        </p:nvSpPr>
        <p:spPr/>
        <p:txBody>
          <a:bodyPr/>
          <a:lstStyle/>
          <a:p>
            <a:fld id="{A19C38D6-E437-4329-9528-FDD207DC7834}" type="datetime1">
              <a:rPr lang="en-US" smtClean="0"/>
              <a:t>9/30/2023</a:t>
            </a:fld>
            <a:endParaRPr lang="en-US"/>
          </a:p>
        </p:txBody>
      </p:sp>
      <p:sp>
        <p:nvSpPr>
          <p:cNvPr id="6" name="Footer Placeholder 5">
            <a:extLst>
              <a:ext uri="{FF2B5EF4-FFF2-40B4-BE49-F238E27FC236}">
                <a16:creationId xmlns:a16="http://schemas.microsoft.com/office/drawing/2014/main" id="{0C5807D0-6389-E1D0-2B68-88A6AB8F5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BC9A6-DDAE-DB0E-736F-8EF4E7C1CAD0}"/>
              </a:ext>
            </a:extLst>
          </p:cNvPr>
          <p:cNvSpPr>
            <a:spLocks noGrp="1"/>
          </p:cNvSpPr>
          <p:nvPr>
            <p:ph type="sldNum" sz="quarter" idx="12"/>
          </p:nvPr>
        </p:nvSpPr>
        <p:spPr/>
        <p:txBody>
          <a:bodyPr/>
          <a:lstStyle/>
          <a:p>
            <a:fld id="{DEB003C5-449D-47AD-B756-D89E4FC27394}" type="slidenum">
              <a:rPr lang="en-US" smtClean="0"/>
              <a:t>‹#›</a:t>
            </a:fld>
            <a:endParaRPr lang="en-US"/>
          </a:p>
        </p:txBody>
      </p:sp>
    </p:spTree>
    <p:extLst>
      <p:ext uri="{BB962C8B-B14F-4D97-AF65-F5344CB8AC3E}">
        <p14:creationId xmlns:p14="http://schemas.microsoft.com/office/powerpoint/2010/main" val="6269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1F356-D3C8-BACE-36FE-C0205E01F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1C9246-179D-E12C-3F61-177C2630D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94B2F-E38F-CF9A-C8AA-A0F5CE0C1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2701-E3D7-42F0-8219-5747CC2D0202}" type="datetime1">
              <a:rPr lang="en-US" smtClean="0"/>
              <a:t>9/30/2023</a:t>
            </a:fld>
            <a:endParaRPr lang="en-US"/>
          </a:p>
        </p:txBody>
      </p:sp>
      <p:sp>
        <p:nvSpPr>
          <p:cNvPr id="5" name="Footer Placeholder 4">
            <a:extLst>
              <a:ext uri="{FF2B5EF4-FFF2-40B4-BE49-F238E27FC236}">
                <a16:creationId xmlns:a16="http://schemas.microsoft.com/office/drawing/2014/main" id="{B6EE8C6D-8496-22F3-D8E4-A1AC59F14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2B17C-0A7E-2B05-E2B1-0D31E35EB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003C5-449D-47AD-B756-D89E4FC27394}" type="slidenum">
              <a:rPr lang="en-US" smtClean="0"/>
              <a:t>‹#›</a:t>
            </a:fld>
            <a:endParaRPr lang="en-US"/>
          </a:p>
        </p:txBody>
      </p:sp>
    </p:spTree>
    <p:extLst>
      <p:ext uri="{BB962C8B-B14F-4D97-AF65-F5344CB8AC3E}">
        <p14:creationId xmlns:p14="http://schemas.microsoft.com/office/powerpoint/2010/main" val="10277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68D68A-19ED-4BC3-A41D-FC36CBAF00F0}" type="datetime1">
              <a:rPr lang="en-US" smtClean="0"/>
              <a:t>9/30/2023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3824BF-F886-4463-BD9F-1DE8BFC8C76F}" type="slidenum">
              <a:rPr lang="en-US" smtClean="0"/>
              <a:t>‹#›</a:t>
            </a:fld>
            <a:endParaRPr lang="en-US"/>
          </a:p>
        </p:txBody>
      </p:sp>
    </p:spTree>
    <p:extLst>
      <p:ext uri="{BB962C8B-B14F-4D97-AF65-F5344CB8AC3E}">
        <p14:creationId xmlns:p14="http://schemas.microsoft.com/office/powerpoint/2010/main" val="27536638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9.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 Target="slide25.xml"/><Relationship Id="rId7" Type="http://schemas.openxmlformats.org/officeDocument/2006/relationships/image" Target="../media/image18.jp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jp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 Target="slide25.xml"/><Relationship Id="rId7" Type="http://schemas.openxmlformats.org/officeDocument/2006/relationships/image" Target="../media/image18.jp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jp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6.pn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1">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6FE92F-0B1F-3CD5-1C03-2415B87CECF7}"/>
              </a:ext>
            </a:extLst>
          </p:cNvPr>
          <p:cNvSpPr txBox="1"/>
          <p:nvPr/>
        </p:nvSpPr>
        <p:spPr>
          <a:xfrm>
            <a:off x="856811" y="380224"/>
            <a:ext cx="6672865" cy="4343399"/>
          </a:xfrm>
          <a:prstGeom prst="rect">
            <a:avLst/>
          </a:prstGeom>
        </p:spPr>
        <p:txBody>
          <a:bodyPr vert="horz" lIns="91440" tIns="45720" rIns="91440" bIns="45720" rtlCol="0" anchor="ctr">
            <a:normAutofit/>
          </a:bodyPr>
          <a:lstStyle/>
          <a:p>
            <a:pPr algn="ctr" defTabSz="457200">
              <a:lnSpc>
                <a:spcPct val="90000"/>
              </a:lnSpc>
              <a:spcBef>
                <a:spcPct val="0"/>
              </a:spcBef>
              <a:spcAft>
                <a:spcPts val="600"/>
              </a:spcAft>
            </a:pPr>
            <a:r>
              <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Research Integrity</a:t>
            </a:r>
          </a:p>
          <a:p>
            <a:pPr algn="ctr" defTabSz="457200">
              <a:lnSpc>
                <a:spcPct val="90000"/>
              </a:lnSpc>
              <a:spcBef>
                <a:spcPct val="0"/>
              </a:spcBef>
              <a:spcAft>
                <a:spcPts val="600"/>
              </a:spcAft>
            </a:pP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Scientific misconduct , falsification of data, fabrication of data , plagiarism,</a:t>
            </a:r>
          </a:p>
          <a:p>
            <a:pPr algn="ctr" defTabSz="457200">
              <a:lnSpc>
                <a:spcPct val="90000"/>
              </a:lnSpc>
              <a:spcBef>
                <a:spcPct val="0"/>
              </a:spcBef>
              <a:spcAft>
                <a:spcPts val="600"/>
              </a:spcAft>
            </a:pP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unethical treatment of research subject &amp; failure to disclose conflicts of interest.</a:t>
            </a:r>
          </a:p>
        </p:txBody>
      </p:sp>
      <p:sp>
        <p:nvSpPr>
          <p:cNvPr id="6" name="Rectangle 5">
            <a:extLst>
              <a:ext uri="{FF2B5EF4-FFF2-40B4-BE49-F238E27FC236}">
                <a16:creationId xmlns:a16="http://schemas.microsoft.com/office/drawing/2014/main" id="{9560C721-1F1E-DA51-3EDC-3A314AF91DF1}"/>
              </a:ext>
            </a:extLst>
          </p:cNvPr>
          <p:cNvSpPr/>
          <p:nvPr/>
        </p:nvSpPr>
        <p:spPr>
          <a:xfrm>
            <a:off x="794607" y="4180517"/>
            <a:ext cx="7282809"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Case study : Chernobyl</a:t>
            </a:r>
          </a:p>
        </p:txBody>
      </p:sp>
      <p:sp>
        <p:nvSpPr>
          <p:cNvPr id="2" name="Slide Number Placeholder 1">
            <a:extLst>
              <a:ext uri="{FF2B5EF4-FFF2-40B4-BE49-F238E27FC236}">
                <a16:creationId xmlns:a16="http://schemas.microsoft.com/office/drawing/2014/main" id="{31FD06E4-33CC-DA22-7B90-2885FB5F13F4}"/>
              </a:ext>
            </a:extLst>
          </p:cNvPr>
          <p:cNvSpPr>
            <a:spLocks noGrp="1"/>
          </p:cNvSpPr>
          <p:nvPr>
            <p:ph type="sldNum" sz="quarter" idx="12"/>
          </p:nvPr>
        </p:nvSpPr>
        <p:spPr/>
        <p:txBody>
          <a:bodyPr/>
          <a:lstStyle/>
          <a:p>
            <a:fld id="{963824BF-F886-4463-BD9F-1DE8BFC8C76F}" type="slidenum">
              <a:rPr lang="en-US" smtClean="0"/>
              <a:t>1</a:t>
            </a:fld>
            <a:endParaRPr lang="en-US"/>
          </a:p>
        </p:txBody>
      </p:sp>
      <p:sp>
        <p:nvSpPr>
          <p:cNvPr id="3" name="Date Placeholder 2">
            <a:extLst>
              <a:ext uri="{FF2B5EF4-FFF2-40B4-BE49-F238E27FC236}">
                <a16:creationId xmlns:a16="http://schemas.microsoft.com/office/drawing/2014/main" id="{FFC03FE8-26F3-E378-25C9-473210BE3379}"/>
              </a:ext>
            </a:extLst>
          </p:cNvPr>
          <p:cNvSpPr>
            <a:spLocks noGrp="1"/>
          </p:cNvSpPr>
          <p:nvPr>
            <p:ph type="dt" sz="half" idx="10"/>
          </p:nvPr>
        </p:nvSpPr>
        <p:spPr/>
        <p:txBody>
          <a:bodyPr/>
          <a:lstStyle/>
          <a:p>
            <a:fld id="{0AB9A19F-6249-4C1E-82E3-E3661CE06A92}" type="datetime1">
              <a:rPr lang="en-US" smtClean="0"/>
              <a:t>9/30/2023</a:t>
            </a:fld>
            <a:endParaRPr lang="en-US"/>
          </a:p>
        </p:txBody>
      </p:sp>
    </p:spTree>
    <p:extLst>
      <p:ext uri="{BB962C8B-B14F-4D97-AF65-F5344CB8AC3E}">
        <p14:creationId xmlns:p14="http://schemas.microsoft.com/office/powerpoint/2010/main" val="318160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The case of Fareed Zakaria</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Unattributed Borrowing of Text</a:t>
            </a: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Lack of Originality</a:t>
            </a:r>
          </a:p>
          <a:p>
            <a:pPr marL="285750" indent="-285750">
              <a:buFont typeface="Wingdings" panose="05000000000000000000" pitchFamily="2" charset="2"/>
              <a:buChar char="Ø"/>
            </a:pPr>
            <a:r>
              <a:rPr lang="en-US" sz="2400" dirty="0">
                <a:solidFill>
                  <a:schemeClr val="tx1">
                    <a:lumMod val="95000"/>
                  </a:schemeClr>
                </a:solidFill>
                <a:latin typeface="Times New Roman" panose="02020603050405020304" pitchFamily="18" charset="0"/>
                <a:cs typeface="Times New Roman" panose="02020603050405020304" pitchFamily="18" charset="0"/>
              </a:rPr>
              <a:t>Ethical breach</a:t>
            </a: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1754326"/>
          </a:xfrm>
          <a:prstGeom prst="rect">
            <a:avLst/>
          </a:prstGeom>
          <a:noFill/>
        </p:spPr>
        <p:txBody>
          <a:bodyPr wrap="square" rtlCol="0">
            <a:spAutoFit/>
          </a:bodyPr>
          <a:lstStyle/>
          <a:p>
            <a:pPr>
              <a:lnSpc>
                <a:spcPct val="150000"/>
              </a:lnSpc>
            </a:pPr>
            <a:r>
              <a:rPr lang="en-US" sz="2400" dirty="0"/>
              <a:t>Consequences:</a:t>
            </a:r>
          </a:p>
          <a:p>
            <a:pPr marL="285750" indent="-285750">
              <a:buFont typeface="Wingdings" panose="05000000000000000000" pitchFamily="2" charset="2"/>
              <a:buChar char="Ø"/>
            </a:pPr>
            <a:r>
              <a:rPr lang="en-US" sz="2400" i="0" dirty="0">
                <a:effectLst/>
                <a:latin typeface="Söhne"/>
              </a:rPr>
              <a:t>Damage to Reputation:</a:t>
            </a:r>
          </a:p>
          <a:p>
            <a:pPr marL="285750" indent="-285750">
              <a:buFont typeface="Wingdings" panose="05000000000000000000" pitchFamily="2" charset="2"/>
              <a:buChar char="Ø"/>
            </a:pPr>
            <a:r>
              <a:rPr lang="en-US" sz="2400" i="0" dirty="0">
                <a:effectLst/>
                <a:latin typeface="Söhne"/>
              </a:rPr>
              <a:t>Professional Repercussions</a:t>
            </a:r>
          </a:p>
          <a:p>
            <a:pPr marL="285750" indent="-285750">
              <a:buFont typeface="Wingdings" panose="05000000000000000000" pitchFamily="2" charset="2"/>
              <a:buChar char="Ø"/>
            </a:pPr>
            <a:r>
              <a:rPr lang="en-US" sz="2400" i="0" dirty="0">
                <a:effectLst/>
                <a:latin typeface="Söhne"/>
              </a:rPr>
              <a:t>Impact on Trust</a:t>
            </a:r>
          </a:p>
        </p:txBody>
      </p:sp>
      <p:sp>
        <p:nvSpPr>
          <p:cNvPr id="2" name="Slide Number Placeholder 1">
            <a:extLst>
              <a:ext uri="{FF2B5EF4-FFF2-40B4-BE49-F238E27FC236}">
                <a16:creationId xmlns:a16="http://schemas.microsoft.com/office/drawing/2014/main" id="{BEC58297-B0C8-4FC5-0652-C31F7E8B13A6}"/>
              </a:ext>
            </a:extLst>
          </p:cNvPr>
          <p:cNvSpPr>
            <a:spLocks noGrp="1"/>
          </p:cNvSpPr>
          <p:nvPr>
            <p:ph type="sldNum" sz="quarter" idx="12"/>
          </p:nvPr>
        </p:nvSpPr>
        <p:spPr/>
        <p:txBody>
          <a:bodyPr/>
          <a:lstStyle/>
          <a:p>
            <a:fld id="{963824BF-F886-4463-BD9F-1DE8BFC8C76F}" type="slidenum">
              <a:rPr lang="en-US" smtClean="0"/>
              <a:t>10</a:t>
            </a:fld>
            <a:endParaRPr lang="en-US"/>
          </a:p>
        </p:txBody>
      </p:sp>
      <p:sp>
        <p:nvSpPr>
          <p:cNvPr id="3" name="Date Placeholder 2">
            <a:extLst>
              <a:ext uri="{FF2B5EF4-FFF2-40B4-BE49-F238E27FC236}">
                <a16:creationId xmlns:a16="http://schemas.microsoft.com/office/drawing/2014/main" id="{73AA2278-9742-D7C0-0713-F37F24291168}"/>
              </a:ext>
            </a:extLst>
          </p:cNvPr>
          <p:cNvSpPr>
            <a:spLocks noGrp="1"/>
          </p:cNvSpPr>
          <p:nvPr>
            <p:ph type="dt" sz="half" idx="10"/>
          </p:nvPr>
        </p:nvSpPr>
        <p:spPr/>
        <p:txBody>
          <a:bodyPr/>
          <a:lstStyle/>
          <a:p>
            <a:fld id="{DEC1AC07-32CE-4C79-9B47-C308522B7EDB}" type="datetime1">
              <a:rPr lang="en-US" smtClean="0"/>
              <a:t>9/30/2023</a:t>
            </a:fld>
            <a:endParaRPr lang="en-US"/>
          </a:p>
        </p:txBody>
      </p:sp>
    </p:spTree>
    <p:extLst>
      <p:ext uri="{BB962C8B-B14F-4D97-AF65-F5344CB8AC3E}">
        <p14:creationId xmlns:p14="http://schemas.microsoft.com/office/powerpoint/2010/main" val="28976050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Failure to disclose conflict of interest</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604837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95000"/>
                  </a:schemeClr>
                </a:solidFill>
                <a:latin typeface="Söhne"/>
              </a:rPr>
              <a:t>T</a:t>
            </a:r>
            <a:r>
              <a:rPr lang="en-US" sz="2000" b="0" i="0" dirty="0">
                <a:solidFill>
                  <a:schemeClr val="tx1">
                    <a:lumMod val="95000"/>
                  </a:schemeClr>
                </a:solidFill>
                <a:effectLst/>
                <a:latin typeface="Söhne"/>
              </a:rPr>
              <a:t>he failure of an individual to openly and transparently reveal any personal, financial, or professional relationships or interests</a:t>
            </a:r>
          </a:p>
          <a:p>
            <a:pPr marL="285750" indent="-285750">
              <a:buFont typeface="Wingdings" panose="05000000000000000000" pitchFamily="2" charset="2"/>
              <a:buChar char="Ø"/>
            </a:pPr>
            <a:r>
              <a:rPr lang="en-US" sz="2000" dirty="0">
                <a:solidFill>
                  <a:schemeClr val="tx1">
                    <a:lumMod val="95000"/>
                  </a:schemeClr>
                </a:solidFill>
                <a:latin typeface="Söhne"/>
              </a:rPr>
              <a:t>O</a:t>
            </a:r>
            <a:r>
              <a:rPr lang="en-US" sz="2000" b="0" i="0" dirty="0">
                <a:solidFill>
                  <a:schemeClr val="tx1">
                    <a:lumMod val="95000"/>
                  </a:schemeClr>
                </a:solidFill>
                <a:effectLst/>
                <a:latin typeface="Söhne"/>
              </a:rPr>
              <a:t>ccurs when someone's personal interests might compromise their ability to make impartial and unbiased decisions</a:t>
            </a: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2445285"/>
          </a:xfrm>
          <a:prstGeom prst="rect">
            <a:avLst/>
          </a:prstGeom>
          <a:noFill/>
        </p:spPr>
        <p:txBody>
          <a:bodyPr wrap="square" rtlCol="0">
            <a:spAutoFit/>
          </a:bodyPr>
          <a:lstStyle/>
          <a:p>
            <a:pPr>
              <a:lnSpc>
                <a:spcPct val="150000"/>
              </a:lnSpc>
            </a:pPr>
            <a:r>
              <a:rPr lang="en-US" sz="2400" dirty="0"/>
              <a:t>Key components:</a:t>
            </a:r>
          </a:p>
          <a:p>
            <a:pPr marL="285750" indent="-285750">
              <a:lnSpc>
                <a:spcPct val="150000"/>
              </a:lnSpc>
              <a:buFont typeface="Wingdings" panose="05000000000000000000" pitchFamily="2" charset="2"/>
              <a:buChar char="Ø"/>
            </a:pPr>
            <a:r>
              <a:rPr lang="en-US" sz="2000" i="0" dirty="0">
                <a:effectLst/>
                <a:latin typeface="Söhne"/>
              </a:rPr>
              <a:t>Undisclosed Interests</a:t>
            </a:r>
          </a:p>
          <a:p>
            <a:pPr marL="285750" indent="-285750">
              <a:lnSpc>
                <a:spcPct val="150000"/>
              </a:lnSpc>
              <a:buFont typeface="Wingdings" panose="05000000000000000000" pitchFamily="2" charset="2"/>
              <a:buChar char="Ø"/>
            </a:pPr>
            <a:r>
              <a:rPr lang="en-US" sz="2000" b="0" i="0" dirty="0">
                <a:solidFill>
                  <a:schemeClr val="tx1">
                    <a:lumMod val="95000"/>
                  </a:schemeClr>
                </a:solidFill>
                <a:effectLst/>
                <a:latin typeface="Söhne"/>
              </a:rPr>
              <a:t>Ethica</a:t>
            </a:r>
            <a:r>
              <a:rPr lang="en-US" sz="2000" dirty="0">
                <a:solidFill>
                  <a:schemeClr val="tx1">
                    <a:lumMod val="95000"/>
                  </a:schemeClr>
                </a:solidFill>
                <a:latin typeface="Söhne"/>
              </a:rPr>
              <a:t>l breach</a:t>
            </a:r>
            <a:endParaRPr lang="en-US" sz="2000" b="0" i="0" dirty="0">
              <a:solidFill>
                <a:schemeClr val="tx1">
                  <a:lumMod val="95000"/>
                </a:schemeClr>
              </a:solidFill>
              <a:effectLst/>
              <a:latin typeface="Söhne"/>
            </a:endParaRPr>
          </a:p>
          <a:p>
            <a:pPr marL="285750" indent="-285750">
              <a:lnSpc>
                <a:spcPct val="150000"/>
              </a:lnSpc>
              <a:buFont typeface="Wingdings" panose="05000000000000000000" pitchFamily="2" charset="2"/>
              <a:buChar char="Ø"/>
            </a:pPr>
            <a:r>
              <a:rPr lang="en-US" sz="2000" i="0" dirty="0">
                <a:effectLst/>
                <a:latin typeface="Söhne"/>
              </a:rPr>
              <a:t>Transparency and Accountability</a:t>
            </a:r>
          </a:p>
          <a:p>
            <a:pPr marL="285750" indent="-285750">
              <a:lnSpc>
                <a:spcPct val="150000"/>
              </a:lnSpc>
              <a:buFont typeface="Wingdings" panose="05000000000000000000" pitchFamily="2" charset="2"/>
              <a:buChar char="Ø"/>
            </a:pPr>
            <a:r>
              <a:rPr lang="en-US" sz="2000" i="0" dirty="0">
                <a:effectLst/>
                <a:latin typeface="Söhne"/>
              </a:rPr>
              <a:t>Legal and Regulatory Implications</a:t>
            </a:r>
          </a:p>
        </p:txBody>
      </p:sp>
      <p:sp>
        <p:nvSpPr>
          <p:cNvPr id="2" name="Slide Number Placeholder 1">
            <a:extLst>
              <a:ext uri="{FF2B5EF4-FFF2-40B4-BE49-F238E27FC236}">
                <a16:creationId xmlns:a16="http://schemas.microsoft.com/office/drawing/2014/main" id="{0C49D686-C8E4-56EC-8F0D-1F5F551A448E}"/>
              </a:ext>
            </a:extLst>
          </p:cNvPr>
          <p:cNvSpPr>
            <a:spLocks noGrp="1"/>
          </p:cNvSpPr>
          <p:nvPr>
            <p:ph type="sldNum" sz="quarter" idx="12"/>
          </p:nvPr>
        </p:nvSpPr>
        <p:spPr/>
        <p:txBody>
          <a:bodyPr/>
          <a:lstStyle/>
          <a:p>
            <a:fld id="{963824BF-F886-4463-BD9F-1DE8BFC8C76F}" type="slidenum">
              <a:rPr lang="en-US" smtClean="0"/>
              <a:t>11</a:t>
            </a:fld>
            <a:endParaRPr lang="en-US"/>
          </a:p>
        </p:txBody>
      </p:sp>
      <p:sp>
        <p:nvSpPr>
          <p:cNvPr id="3" name="Date Placeholder 2">
            <a:extLst>
              <a:ext uri="{FF2B5EF4-FFF2-40B4-BE49-F238E27FC236}">
                <a16:creationId xmlns:a16="http://schemas.microsoft.com/office/drawing/2014/main" id="{2CE77260-000C-576C-EBE6-B73027464BE9}"/>
              </a:ext>
            </a:extLst>
          </p:cNvPr>
          <p:cNvSpPr>
            <a:spLocks noGrp="1"/>
          </p:cNvSpPr>
          <p:nvPr>
            <p:ph type="dt" sz="half" idx="10"/>
          </p:nvPr>
        </p:nvSpPr>
        <p:spPr/>
        <p:txBody>
          <a:bodyPr/>
          <a:lstStyle/>
          <a:p>
            <a:fld id="{BECB4534-8967-4DF3-BD18-9E8AAE23BCE6}" type="datetime1">
              <a:rPr lang="en-US" smtClean="0"/>
              <a:t>9/30/2023</a:t>
            </a:fld>
            <a:endParaRPr lang="en-US"/>
          </a:p>
        </p:txBody>
      </p:sp>
    </p:spTree>
    <p:extLst>
      <p:ext uri="{BB962C8B-B14F-4D97-AF65-F5344CB8AC3E}">
        <p14:creationId xmlns:p14="http://schemas.microsoft.com/office/powerpoint/2010/main" val="428644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E86F45-6D8E-91E8-4D7D-8F15013CC56A}"/>
              </a:ext>
            </a:extLst>
          </p:cNvPr>
          <p:cNvPicPr>
            <a:picLocks noChangeAspect="1"/>
          </p:cNvPicPr>
          <p:nvPr/>
        </p:nvPicPr>
        <p:blipFill rotWithShape="1">
          <a:blip r:embed="rId3"/>
          <a:srcRect l="22181" r="27819"/>
          <a:stretch/>
        </p:blipFill>
        <p:spPr>
          <a:xfrm>
            <a:off x="-8622" y="10"/>
            <a:ext cx="6096000" cy="6857990"/>
          </a:xfrm>
          <a:prstGeom prst="rect">
            <a:avLst/>
          </a:prstGeom>
        </p:spPr>
      </p:pic>
      <p:pic>
        <p:nvPicPr>
          <p:cNvPr id="10"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Rectangle 1">
            <a:extLst>
              <a:ext uri="{FF2B5EF4-FFF2-40B4-BE49-F238E27FC236}">
                <a16:creationId xmlns:a16="http://schemas.microsoft.com/office/drawing/2014/main" id="{FB9862F4-D805-92B0-6DF5-9E907364909F}"/>
              </a:ext>
            </a:extLst>
          </p:cNvPr>
          <p:cNvSpPr/>
          <p:nvPr/>
        </p:nvSpPr>
        <p:spPr>
          <a:xfrm>
            <a:off x="6900493" y="609600"/>
            <a:ext cx="4538124" cy="970450"/>
          </a:xfrm>
          <a:prstGeom prst="rect">
            <a:avLst/>
          </a:prstGeom>
        </p:spPr>
        <p:txBody>
          <a:bodyPr vert="horz" lIns="91440" tIns="45720" rIns="91440" bIns="45720" rtlCol="0" anchor="b">
            <a:normAutofit/>
          </a:bodyPr>
          <a:lstStyle/>
          <a:p>
            <a:pPr defTabSz="457200">
              <a:spcBef>
                <a:spcPct val="0"/>
              </a:spcBef>
              <a:spcAft>
                <a:spcPts val="600"/>
              </a:spcAft>
            </a:pPr>
            <a:r>
              <a:rPr lang="en-US" sz="3200" b="0" cap="none" spc="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Case Study</a:t>
            </a:r>
          </a:p>
        </p:txBody>
      </p:sp>
      <p:sp>
        <p:nvSpPr>
          <p:cNvPr id="3" name="TextBox 2">
            <a:extLst>
              <a:ext uri="{FF2B5EF4-FFF2-40B4-BE49-F238E27FC236}">
                <a16:creationId xmlns:a16="http://schemas.microsoft.com/office/drawing/2014/main" id="{22D837A5-DEB2-643C-3B0A-1CECA94AD49A}"/>
              </a:ext>
            </a:extLst>
          </p:cNvPr>
          <p:cNvSpPr txBox="1"/>
          <p:nvPr/>
        </p:nvSpPr>
        <p:spPr>
          <a:xfrm>
            <a:off x="6900493" y="1732449"/>
            <a:ext cx="4403596" cy="4058751"/>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Chernobyl Nuclear Plant Disaster</a:t>
            </a:r>
          </a:p>
        </p:txBody>
      </p:sp>
      <p:cxnSp>
        <p:nvCxnSpPr>
          <p:cNvPr id="7" name="Straight Arrow Connector 6">
            <a:extLst>
              <a:ext uri="{FF2B5EF4-FFF2-40B4-BE49-F238E27FC236}">
                <a16:creationId xmlns:a16="http://schemas.microsoft.com/office/drawing/2014/main" id="{6E33309F-C88C-1609-6873-18C568BE0D7F}"/>
              </a:ext>
            </a:extLst>
          </p:cNvPr>
          <p:cNvCxnSpPr>
            <a:cxnSpLocks/>
          </p:cNvCxnSpPr>
          <p:nvPr/>
        </p:nvCxnSpPr>
        <p:spPr>
          <a:xfrm flipV="1">
            <a:off x="6900493" y="2677886"/>
            <a:ext cx="3792389" cy="27214"/>
          </a:xfrm>
          <a:prstGeom prst="straightConnector1">
            <a:avLst/>
          </a:prstGeom>
          <a:ln w="38100">
            <a:solidFill>
              <a:schemeClr val="bg2">
                <a:lumMod val="25000"/>
                <a:lumOff val="75000"/>
              </a:schemeClr>
            </a:solidFill>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1C6E1047-3487-9EE8-3C3D-E4B7B1DED20D}"/>
              </a:ext>
            </a:extLst>
          </p:cNvPr>
          <p:cNvSpPr>
            <a:spLocks noGrp="1"/>
          </p:cNvSpPr>
          <p:nvPr>
            <p:ph type="sldNum" sz="quarter" idx="12"/>
          </p:nvPr>
        </p:nvSpPr>
        <p:spPr/>
        <p:txBody>
          <a:bodyPr/>
          <a:lstStyle/>
          <a:p>
            <a:fld id="{963824BF-F886-4463-BD9F-1DE8BFC8C76F}" type="slidenum">
              <a:rPr lang="en-US" smtClean="0"/>
              <a:t>12</a:t>
            </a:fld>
            <a:endParaRPr lang="en-US"/>
          </a:p>
        </p:txBody>
      </p:sp>
      <p:sp>
        <p:nvSpPr>
          <p:cNvPr id="8" name="Date Placeholder 7">
            <a:extLst>
              <a:ext uri="{FF2B5EF4-FFF2-40B4-BE49-F238E27FC236}">
                <a16:creationId xmlns:a16="http://schemas.microsoft.com/office/drawing/2014/main" id="{83B8BB1B-D6BA-6918-A012-D2B94BE71C45}"/>
              </a:ext>
            </a:extLst>
          </p:cNvPr>
          <p:cNvSpPr>
            <a:spLocks noGrp="1"/>
          </p:cNvSpPr>
          <p:nvPr>
            <p:ph type="dt" sz="half" idx="10"/>
          </p:nvPr>
        </p:nvSpPr>
        <p:spPr/>
        <p:txBody>
          <a:bodyPr/>
          <a:lstStyle/>
          <a:p>
            <a:fld id="{6669827B-D2A7-4605-93DA-D9374FCD277F}" type="datetime1">
              <a:rPr lang="en-US" smtClean="0"/>
              <a:t>9/30/2023</a:t>
            </a:fld>
            <a:endParaRPr lang="en-US"/>
          </a:p>
        </p:txBody>
      </p:sp>
    </p:spTree>
    <p:extLst>
      <p:ext uri="{BB962C8B-B14F-4D97-AF65-F5344CB8AC3E}">
        <p14:creationId xmlns:p14="http://schemas.microsoft.com/office/powerpoint/2010/main" val="78964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C79BDB9-3F07-1C73-F364-A4EE66E76D64}"/>
              </a:ext>
            </a:extLst>
          </p:cNvPr>
          <p:cNvSpPr/>
          <p:nvPr/>
        </p:nvSpPr>
        <p:spPr>
          <a:xfrm>
            <a:off x="635000"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Calisto MT" panose="02040603050505030304" pitchFamily="18" charset="0"/>
                <a:ea typeface="+mj-ea"/>
                <a:cs typeface="+mj-cs"/>
              </a:rPr>
              <a:t>Chernobyl Nuclear plant</a:t>
            </a: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Calisto MT" panose="02040603050505030304" pitchFamily="18" charset="0"/>
              <a:ea typeface="+mj-ea"/>
              <a:cs typeface="+mj-cs"/>
            </a:endParaRPr>
          </a:p>
        </p:txBody>
      </p:sp>
      <p:sp>
        <p:nvSpPr>
          <p:cNvPr id="6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DE2F1E15-3404-C5F8-05B7-F7C84F322AF0}"/>
              </a:ext>
            </a:extLst>
          </p:cNvPr>
          <p:cNvGraphicFramePr/>
          <p:nvPr>
            <p:extLst>
              <p:ext uri="{D42A27DB-BD31-4B8C-83A1-F6EECF244321}">
                <p14:modId xmlns:p14="http://schemas.microsoft.com/office/powerpoint/2010/main" val="113793745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D134E60-18AA-53AE-090E-30E41F8A0DA4}"/>
              </a:ext>
            </a:extLst>
          </p:cNvPr>
          <p:cNvSpPr>
            <a:spLocks noGrp="1"/>
          </p:cNvSpPr>
          <p:nvPr>
            <p:ph type="sldNum" sz="quarter" idx="12"/>
          </p:nvPr>
        </p:nvSpPr>
        <p:spPr/>
        <p:txBody>
          <a:bodyPr/>
          <a:lstStyle/>
          <a:p>
            <a:fld id="{DEB003C5-449D-47AD-B756-D89E4FC27394}" type="slidenum">
              <a:rPr lang="en-US" smtClean="0"/>
              <a:t>13</a:t>
            </a:fld>
            <a:endParaRPr lang="en-US"/>
          </a:p>
        </p:txBody>
      </p:sp>
      <p:sp>
        <p:nvSpPr>
          <p:cNvPr id="4" name="Date Placeholder 3">
            <a:extLst>
              <a:ext uri="{FF2B5EF4-FFF2-40B4-BE49-F238E27FC236}">
                <a16:creationId xmlns:a16="http://schemas.microsoft.com/office/drawing/2014/main" id="{6B6F26B5-9E92-1146-D864-1836BA6649DE}"/>
              </a:ext>
            </a:extLst>
          </p:cNvPr>
          <p:cNvSpPr>
            <a:spLocks noGrp="1"/>
          </p:cNvSpPr>
          <p:nvPr>
            <p:ph type="dt" sz="half" idx="10"/>
          </p:nvPr>
        </p:nvSpPr>
        <p:spPr/>
        <p:txBody>
          <a:bodyPr/>
          <a:lstStyle/>
          <a:p>
            <a:fld id="{44BF9054-ED80-4038-8747-C27CD5A7385E}" type="datetime1">
              <a:rPr lang="en-US" smtClean="0"/>
              <a:t>9/30/2023</a:t>
            </a:fld>
            <a:endParaRPr lang="en-US"/>
          </a:p>
        </p:txBody>
      </p:sp>
    </p:spTree>
    <p:extLst>
      <p:ext uri="{BB962C8B-B14F-4D97-AF65-F5344CB8AC3E}">
        <p14:creationId xmlns:p14="http://schemas.microsoft.com/office/powerpoint/2010/main" val="3789618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19AC46-C650-5686-CC75-256DDD5EC005}"/>
              </a:ext>
            </a:extLst>
          </p:cNvPr>
          <p:cNvSpPr/>
          <p:nvPr/>
        </p:nvSpPr>
        <p:spPr>
          <a:xfrm>
            <a:off x="-427361" y="606689"/>
            <a:ext cx="9114162" cy="769441"/>
          </a:xfrm>
          <a:prstGeom prst="rect">
            <a:avLst/>
          </a:prstGeom>
          <a:noFill/>
        </p:spPr>
        <p:txBody>
          <a:bodyPr wrap="square" lIns="91440" tIns="45720" rIns="91440" bIns="45720">
            <a:spAutoFit/>
          </a:bodyPr>
          <a:lstStyle/>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Chernobyl Catastrophic Disaster</a:t>
            </a:r>
          </a:p>
        </p:txBody>
      </p:sp>
      <p:cxnSp>
        <p:nvCxnSpPr>
          <p:cNvPr id="4" name="Straight Connector 3">
            <a:extLst>
              <a:ext uri="{FF2B5EF4-FFF2-40B4-BE49-F238E27FC236}">
                <a16:creationId xmlns:a16="http://schemas.microsoft.com/office/drawing/2014/main" id="{1C49F14D-04A2-D007-C519-18CA17E563B8}"/>
              </a:ext>
            </a:extLst>
          </p:cNvPr>
          <p:cNvCxnSpPr>
            <a:cxnSpLocks/>
          </p:cNvCxnSpPr>
          <p:nvPr/>
        </p:nvCxnSpPr>
        <p:spPr>
          <a:xfrm>
            <a:off x="289249" y="1380931"/>
            <a:ext cx="7959012"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extBox 6">
            <a:extLst>
              <a:ext uri="{FF2B5EF4-FFF2-40B4-BE49-F238E27FC236}">
                <a16:creationId xmlns:a16="http://schemas.microsoft.com/office/drawing/2014/main" id="{270D072E-906B-1DCB-2D88-2572F129BDFC}"/>
              </a:ext>
            </a:extLst>
          </p:cNvPr>
          <p:cNvGraphicFramePr/>
          <p:nvPr>
            <p:extLst>
              <p:ext uri="{D42A27DB-BD31-4B8C-83A1-F6EECF244321}">
                <p14:modId xmlns:p14="http://schemas.microsoft.com/office/powerpoint/2010/main" val="1842572743"/>
              </p:ext>
            </p:extLst>
          </p:nvPr>
        </p:nvGraphicFramePr>
        <p:xfrm>
          <a:off x="466531" y="1922105"/>
          <a:ext cx="11196734" cy="4137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0C32C7A-A6E6-70EE-4861-88C386F6CC2B}"/>
              </a:ext>
            </a:extLst>
          </p:cNvPr>
          <p:cNvSpPr>
            <a:spLocks noGrp="1"/>
          </p:cNvSpPr>
          <p:nvPr>
            <p:ph type="sldNum" sz="quarter" idx="12"/>
          </p:nvPr>
        </p:nvSpPr>
        <p:spPr/>
        <p:txBody>
          <a:bodyPr/>
          <a:lstStyle/>
          <a:p>
            <a:fld id="{DEB003C5-449D-47AD-B756-D89E4FC27394}" type="slidenum">
              <a:rPr lang="en-US" smtClean="0"/>
              <a:t>14</a:t>
            </a:fld>
            <a:endParaRPr lang="en-US"/>
          </a:p>
        </p:txBody>
      </p:sp>
      <p:sp>
        <p:nvSpPr>
          <p:cNvPr id="5" name="Date Placeholder 4">
            <a:extLst>
              <a:ext uri="{FF2B5EF4-FFF2-40B4-BE49-F238E27FC236}">
                <a16:creationId xmlns:a16="http://schemas.microsoft.com/office/drawing/2014/main" id="{54063ECC-A4A4-58B2-F075-DDA6296C9174}"/>
              </a:ext>
            </a:extLst>
          </p:cNvPr>
          <p:cNvSpPr>
            <a:spLocks noGrp="1"/>
          </p:cNvSpPr>
          <p:nvPr>
            <p:ph type="dt" sz="half" idx="10"/>
          </p:nvPr>
        </p:nvSpPr>
        <p:spPr/>
        <p:txBody>
          <a:bodyPr/>
          <a:lstStyle/>
          <a:p>
            <a:fld id="{A0459E75-62E8-4D87-A7EA-621A4C46AA94}" type="datetime1">
              <a:rPr lang="en-US" smtClean="0"/>
              <a:t>9/30/2023</a:t>
            </a:fld>
            <a:endParaRPr lang="en-US"/>
          </a:p>
        </p:txBody>
      </p:sp>
    </p:spTree>
    <p:extLst>
      <p:ext uri="{BB962C8B-B14F-4D97-AF65-F5344CB8AC3E}">
        <p14:creationId xmlns:p14="http://schemas.microsoft.com/office/powerpoint/2010/main" val="50828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descr="A person walking in a tunnel&#10;&#10;Description automatically generated">
            <a:extLst>
              <a:ext uri="{FF2B5EF4-FFF2-40B4-BE49-F238E27FC236}">
                <a16:creationId xmlns:a16="http://schemas.microsoft.com/office/drawing/2014/main" id="{0B1DF398-3391-68BC-7FE0-6070CC7E7DB0}"/>
              </a:ext>
            </a:extLst>
          </p:cNvPr>
          <p:cNvPicPr>
            <a:picLocks noChangeAspect="1"/>
          </p:cNvPicPr>
          <p:nvPr/>
        </p:nvPicPr>
        <p:blipFill rotWithShape="1">
          <a:blip r:embed="rId2">
            <a:extLst>
              <a:ext uri="{28A0092B-C50C-407E-A947-70E740481C1C}">
                <a14:useLocalDpi xmlns:a14="http://schemas.microsoft.com/office/drawing/2010/main" val="0"/>
              </a:ext>
            </a:extLst>
          </a:blip>
          <a:srcRect l="31005" t="10294" r="18914" b="-757"/>
          <a:stretch/>
        </p:blipFill>
        <p:spPr>
          <a:xfrm>
            <a:off x="7170599" y="1661541"/>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54" name="Picture 53" descr="A person standing in a control room&#10;&#10;Description automatically generated">
            <a:extLst>
              <a:ext uri="{FF2B5EF4-FFF2-40B4-BE49-F238E27FC236}">
                <a16:creationId xmlns:a16="http://schemas.microsoft.com/office/drawing/2014/main" id="{358BB01D-2FB9-23D6-1220-65C7B5717639}"/>
              </a:ext>
            </a:extLst>
          </p:cNvPr>
          <p:cNvPicPr>
            <a:picLocks noChangeAspect="1"/>
          </p:cNvPicPr>
          <p:nvPr/>
        </p:nvPicPr>
        <p:blipFill rotWithShape="1">
          <a:blip r:embed="rId3">
            <a:extLst>
              <a:ext uri="{28A0092B-C50C-407E-A947-70E740481C1C}">
                <a14:useLocalDpi xmlns:a14="http://schemas.microsoft.com/office/drawing/2010/main" val="0"/>
              </a:ext>
            </a:extLst>
          </a:blip>
          <a:srcRect l="40849" t="3333" r="5095" b="3567"/>
          <a:stretch/>
        </p:blipFill>
        <p:spPr>
          <a:xfrm rot="4586764">
            <a:off x="7162477" y="3635524"/>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49" name="Picture 48" descr="Lightning striking a lightning over power lines&#10;&#10;Description automatically generated with medium confidence">
            <a:extLst>
              <a:ext uri="{FF2B5EF4-FFF2-40B4-BE49-F238E27FC236}">
                <a16:creationId xmlns:a16="http://schemas.microsoft.com/office/drawing/2014/main" id="{F0E54744-11D8-D57E-E882-932F6719C42D}"/>
              </a:ext>
            </a:extLst>
          </p:cNvPr>
          <p:cNvPicPr>
            <a:picLocks noChangeAspect="1"/>
          </p:cNvPicPr>
          <p:nvPr/>
        </p:nvPicPr>
        <p:blipFill rotWithShape="1">
          <a:blip r:embed="rId4">
            <a:extLst>
              <a:ext uri="{28A0092B-C50C-407E-A947-70E740481C1C}">
                <a14:useLocalDpi xmlns:a14="http://schemas.microsoft.com/office/drawing/2010/main" val="0"/>
              </a:ext>
            </a:extLst>
          </a:blip>
          <a:srcRect l="29442" t="488" r="4645" b="2321"/>
          <a:stretch/>
        </p:blipFill>
        <p:spPr>
          <a:xfrm rot="8136910">
            <a:off x="5598646" y="4530911"/>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38" name="Picture 37" descr="A close-up of a volcano erupting&#10;&#10;Description automatically generated">
            <a:extLst>
              <a:ext uri="{FF2B5EF4-FFF2-40B4-BE49-F238E27FC236}">
                <a16:creationId xmlns:a16="http://schemas.microsoft.com/office/drawing/2014/main" id="{E33F470C-FC94-2F31-0CDE-3B261D067BC1}"/>
              </a:ext>
            </a:extLst>
          </p:cNvPr>
          <p:cNvPicPr>
            <a:picLocks noChangeAspect="1"/>
          </p:cNvPicPr>
          <p:nvPr/>
        </p:nvPicPr>
        <p:blipFill rotWithShape="1">
          <a:blip r:embed="rId5">
            <a:extLst>
              <a:ext uri="{28A0092B-C50C-407E-A947-70E740481C1C}">
                <a14:useLocalDpi xmlns:a14="http://schemas.microsoft.com/office/drawing/2010/main" val="0"/>
              </a:ext>
            </a:extLst>
          </a:blip>
          <a:srcRect l="8390" t="4644" r="18620" b="1682"/>
          <a:stretch/>
        </p:blipFill>
        <p:spPr>
          <a:xfrm rot="11675061">
            <a:off x="4055209" y="3602675"/>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33" name="Picture 32" descr="A map of the region&#10;&#10;Description automatically generated">
            <a:extLst>
              <a:ext uri="{FF2B5EF4-FFF2-40B4-BE49-F238E27FC236}">
                <a16:creationId xmlns:a16="http://schemas.microsoft.com/office/drawing/2014/main" id="{AEB93706-AEEC-F2EA-AC8B-3215D246FB7F}"/>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15509506">
            <a:off x="4049943" y="1810915"/>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27" name="Picture 26" descr="A large room with many metal plates&#10;&#10;Description automatically generated with medium confidence">
            <a:extLst>
              <a:ext uri="{FF2B5EF4-FFF2-40B4-BE49-F238E27FC236}">
                <a16:creationId xmlns:a16="http://schemas.microsoft.com/office/drawing/2014/main" id="{1E41CD0D-08D0-B0AD-EB2E-F960C060C886}"/>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19784168">
            <a:off x="5637049" y="1031542"/>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59" name="Rectangle 58">
            <a:extLst>
              <a:ext uri="{FF2B5EF4-FFF2-40B4-BE49-F238E27FC236}">
                <a16:creationId xmlns:a16="http://schemas.microsoft.com/office/drawing/2014/main" id="{1FEE7447-74EF-5C13-6E8D-021B53216815}"/>
              </a:ext>
            </a:extLst>
          </p:cNvPr>
          <p:cNvSpPr/>
          <p:nvPr/>
        </p:nvSpPr>
        <p:spPr>
          <a:xfrm>
            <a:off x="5859518" y="3452546"/>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2" name="Slide Number Placeholder 1">
            <a:extLst>
              <a:ext uri="{FF2B5EF4-FFF2-40B4-BE49-F238E27FC236}">
                <a16:creationId xmlns:a16="http://schemas.microsoft.com/office/drawing/2014/main" id="{271A2904-FEC5-9B93-7C26-FEB4638FA1CD}"/>
              </a:ext>
            </a:extLst>
          </p:cNvPr>
          <p:cNvSpPr>
            <a:spLocks noGrp="1"/>
          </p:cNvSpPr>
          <p:nvPr>
            <p:ph type="sldNum" sz="quarter" idx="12"/>
          </p:nvPr>
        </p:nvSpPr>
        <p:spPr/>
        <p:txBody>
          <a:bodyPr/>
          <a:lstStyle/>
          <a:p>
            <a:fld id="{DEB003C5-449D-47AD-B756-D89E4FC27394}" type="slidenum">
              <a:rPr lang="en-US" smtClean="0"/>
              <a:t>15</a:t>
            </a:fld>
            <a:endParaRPr lang="en-US"/>
          </a:p>
        </p:txBody>
      </p:sp>
      <p:sp>
        <p:nvSpPr>
          <p:cNvPr id="3" name="Date Placeholder 2">
            <a:extLst>
              <a:ext uri="{FF2B5EF4-FFF2-40B4-BE49-F238E27FC236}">
                <a16:creationId xmlns:a16="http://schemas.microsoft.com/office/drawing/2014/main" id="{B5015A14-074F-47F7-46C9-C2142A49384E}"/>
              </a:ext>
            </a:extLst>
          </p:cNvPr>
          <p:cNvSpPr>
            <a:spLocks noGrp="1"/>
          </p:cNvSpPr>
          <p:nvPr>
            <p:ph type="dt" sz="half" idx="10"/>
          </p:nvPr>
        </p:nvSpPr>
        <p:spPr/>
        <p:txBody>
          <a:bodyPr/>
          <a:lstStyle/>
          <a:p>
            <a:fld id="{87EB4C65-7B3C-4F5D-8F9E-051EDC7553A1}" type="datetime1">
              <a:rPr lang="en-US" smtClean="0"/>
              <a:t>9/30/2023</a:t>
            </a:fld>
            <a:endParaRPr lang="en-US"/>
          </a:p>
        </p:txBody>
      </p:sp>
    </p:spTree>
    <p:extLst>
      <p:ext uri="{BB962C8B-B14F-4D97-AF65-F5344CB8AC3E}">
        <p14:creationId xmlns:p14="http://schemas.microsoft.com/office/powerpoint/2010/main" val="177864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room with many metal plates&#10;&#10;Description automatically generated with medium confidence">
            <a:extLst>
              <a:ext uri="{FF2B5EF4-FFF2-40B4-BE49-F238E27FC236}">
                <a16:creationId xmlns:a16="http://schemas.microsoft.com/office/drawing/2014/main" id="{4292940C-8B52-442C-DF7D-CE1ABE7CB82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032000" y="7154562"/>
            <a:ext cx="10160000" cy="6680200"/>
          </a:xfrm>
          <a:prstGeom prst="rect">
            <a:avLst/>
          </a:prstGeom>
        </p:spPr>
      </p:pic>
      <p:grpSp>
        <p:nvGrpSpPr>
          <p:cNvPr id="2" name="Group 1">
            <a:extLst>
              <a:ext uri="{FF2B5EF4-FFF2-40B4-BE49-F238E27FC236}">
                <a16:creationId xmlns:a16="http://schemas.microsoft.com/office/drawing/2014/main" id="{6613D407-9997-9ABE-C919-4FFAF52B39B8}"/>
              </a:ext>
            </a:extLst>
          </p:cNvPr>
          <p:cNvGrpSpPr/>
          <p:nvPr/>
        </p:nvGrpSpPr>
        <p:grpSpPr>
          <a:xfrm rot="2343616">
            <a:off x="-2188669" y="1047167"/>
            <a:ext cx="4911378" cy="5307359"/>
            <a:chOff x="4085017" y="1022789"/>
            <a:chExt cx="4911378" cy="5307359"/>
          </a:xfrm>
        </p:grpSpPr>
        <p:pic>
          <p:nvPicPr>
            <p:cNvPr id="58" name="Picture 57" descr="A person walking in a tunnel&#10;&#10;Description automatically generated">
              <a:extLst>
                <a:ext uri="{FF2B5EF4-FFF2-40B4-BE49-F238E27FC236}">
                  <a16:creationId xmlns:a16="http://schemas.microsoft.com/office/drawing/2014/main" id="{0B1DF398-3391-68BC-7FE0-6070CC7E7DB0}"/>
                </a:ext>
              </a:extLst>
            </p:cNvPr>
            <p:cNvPicPr>
              <a:picLocks noChangeAspect="1"/>
            </p:cNvPicPr>
            <p:nvPr/>
          </p:nvPicPr>
          <p:blipFill rotWithShape="1">
            <a:blip r:embed="rId3">
              <a:extLst>
                <a:ext uri="{28A0092B-C50C-407E-A947-70E740481C1C}">
                  <a14:useLocalDpi xmlns:a14="http://schemas.microsoft.com/office/drawing/2010/main" val="0"/>
                </a:ext>
              </a:extLst>
            </a:blip>
            <a:srcRect l="31005" t="10294" r="18914" b="-757"/>
            <a:stretch/>
          </p:blipFill>
          <p:spPr>
            <a:xfrm>
              <a:off x="7200407" y="1661541"/>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54" name="Picture 53" descr="A person standing in a control room&#10;&#10;Description automatically generated">
              <a:extLst>
                <a:ext uri="{FF2B5EF4-FFF2-40B4-BE49-F238E27FC236}">
                  <a16:creationId xmlns:a16="http://schemas.microsoft.com/office/drawing/2014/main" id="{358BB01D-2FB9-23D6-1220-65C7B5717639}"/>
                </a:ext>
              </a:extLst>
            </p:cNvPr>
            <p:cNvPicPr>
              <a:picLocks noChangeAspect="1"/>
            </p:cNvPicPr>
            <p:nvPr/>
          </p:nvPicPr>
          <p:blipFill rotWithShape="1">
            <a:blip r:embed="rId4">
              <a:extLst>
                <a:ext uri="{28A0092B-C50C-407E-A947-70E740481C1C}">
                  <a14:useLocalDpi xmlns:a14="http://schemas.microsoft.com/office/drawing/2010/main" val="0"/>
                </a:ext>
              </a:extLst>
            </a:blip>
            <a:srcRect l="40849" t="3333" r="5095" b="3567"/>
            <a:stretch/>
          </p:blipFill>
          <p:spPr>
            <a:xfrm rot="4586764">
              <a:off x="7192285" y="3635524"/>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49" name="Picture 48" descr="Lightning striking a lightning over power lines&#10;&#10;Description automatically generated with medium confidence">
              <a:extLst>
                <a:ext uri="{FF2B5EF4-FFF2-40B4-BE49-F238E27FC236}">
                  <a16:creationId xmlns:a16="http://schemas.microsoft.com/office/drawing/2014/main" id="{F0E54744-11D8-D57E-E882-932F6719C42D}"/>
                </a:ext>
              </a:extLst>
            </p:cNvPr>
            <p:cNvPicPr>
              <a:picLocks noChangeAspect="1"/>
            </p:cNvPicPr>
            <p:nvPr/>
          </p:nvPicPr>
          <p:blipFill rotWithShape="1">
            <a:blip r:embed="rId5">
              <a:extLst>
                <a:ext uri="{28A0092B-C50C-407E-A947-70E740481C1C}">
                  <a14:useLocalDpi xmlns:a14="http://schemas.microsoft.com/office/drawing/2010/main" val="0"/>
                </a:ext>
              </a:extLst>
            </a:blip>
            <a:srcRect l="29442" t="488" r="4645" b="2321"/>
            <a:stretch/>
          </p:blipFill>
          <p:spPr>
            <a:xfrm rot="8136910">
              <a:off x="5628454" y="4530911"/>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38" name="Picture 37" descr="A close-up of a volcano erupting&#10;&#10;Description automatically generated">
              <a:extLst>
                <a:ext uri="{FF2B5EF4-FFF2-40B4-BE49-F238E27FC236}">
                  <a16:creationId xmlns:a16="http://schemas.microsoft.com/office/drawing/2014/main" id="{E33F470C-FC94-2F31-0CDE-3B261D067BC1}"/>
                </a:ext>
              </a:extLst>
            </p:cNvPr>
            <p:cNvPicPr>
              <a:picLocks noChangeAspect="1"/>
            </p:cNvPicPr>
            <p:nvPr/>
          </p:nvPicPr>
          <p:blipFill rotWithShape="1">
            <a:blip r:embed="rId6">
              <a:extLst>
                <a:ext uri="{28A0092B-C50C-407E-A947-70E740481C1C}">
                  <a14:useLocalDpi xmlns:a14="http://schemas.microsoft.com/office/drawing/2010/main" val="0"/>
                </a:ext>
              </a:extLst>
            </a:blip>
            <a:srcRect l="8390" t="4644" r="18620" b="1682"/>
            <a:stretch/>
          </p:blipFill>
          <p:spPr>
            <a:xfrm rot="11675061">
              <a:off x="4085017" y="3602675"/>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33" name="Picture 32" descr="A map of the region&#10;&#10;Description automatically generated">
              <a:extLst>
                <a:ext uri="{FF2B5EF4-FFF2-40B4-BE49-F238E27FC236}">
                  <a16:creationId xmlns:a16="http://schemas.microsoft.com/office/drawing/2014/main" id="{AEB93706-AEEC-F2EA-AC8B-3215D246FB7F}"/>
                </a:ext>
              </a:extLst>
            </p:cNvPr>
            <p:cNvPicPr>
              <a:picLocks noChangeAspect="1"/>
            </p:cNvPicPr>
            <p:nvPr/>
          </p:nvPicPr>
          <p:blipFill rotWithShape="1">
            <a:blip r:embed="rId7">
              <a:extLst>
                <a:ext uri="{28A0092B-C50C-407E-A947-70E740481C1C}">
                  <a14:useLocalDpi xmlns:a14="http://schemas.microsoft.com/office/drawing/2010/main" val="0"/>
                </a:ext>
              </a:extLst>
            </a:blip>
            <a:srcRect l="14862" t="3980" r="18002" b="9224"/>
            <a:stretch/>
          </p:blipFill>
          <p:spPr>
            <a:xfrm rot="15509506">
              <a:off x="4079751" y="1802162"/>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27" name="Picture 26" descr="A large room with many metal plates&#10;&#10;Description automatically generated with medium confidence">
              <a:extLst>
                <a:ext uri="{FF2B5EF4-FFF2-40B4-BE49-F238E27FC236}">
                  <a16:creationId xmlns:a16="http://schemas.microsoft.com/office/drawing/2014/main" id="{1E41CD0D-08D0-B0AD-EB2E-F960C060C886}"/>
                </a:ext>
              </a:extLst>
            </p:cNvPr>
            <p:cNvPicPr>
              <a:picLocks noChangeAspect="1"/>
            </p:cNvPicPr>
            <p:nvPr/>
          </p:nvPicPr>
          <p:blipFill>
            <a:blip r:embed="rId2">
              <a:extLst>
                <a:ext uri="{28A0092B-C50C-407E-A947-70E740481C1C}">
                  <a14:useLocalDpi xmlns:a14="http://schemas.microsoft.com/office/drawing/2010/main" val="0"/>
                </a:ext>
              </a:extLst>
            </a:blip>
            <a:srcRect l="4241" t="6402" r="21262"/>
            <a:stretch>
              <a:fillRect/>
            </a:stretch>
          </p:blipFill>
          <p:spPr>
            <a:xfrm rot="19784168">
              <a:off x="5666857" y="1022789"/>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grpSp>
      <p:sp>
        <p:nvSpPr>
          <p:cNvPr id="59" name="Rectangle 58">
            <a:extLst>
              <a:ext uri="{FF2B5EF4-FFF2-40B4-BE49-F238E27FC236}">
                <a16:creationId xmlns:a16="http://schemas.microsoft.com/office/drawing/2014/main" id="{1FEE7447-74EF-5C13-6E8D-021B53216815}"/>
              </a:ext>
            </a:extLst>
          </p:cNvPr>
          <p:cNvSpPr/>
          <p:nvPr/>
        </p:nvSpPr>
        <p:spPr>
          <a:xfrm>
            <a:off x="178750" y="3300689"/>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4" name="Rectangle 3">
            <a:extLst>
              <a:ext uri="{FF2B5EF4-FFF2-40B4-BE49-F238E27FC236}">
                <a16:creationId xmlns:a16="http://schemas.microsoft.com/office/drawing/2014/main" id="{AAEAEFDB-038A-8CAC-90FA-0E2AB98BC315}"/>
              </a:ext>
            </a:extLst>
          </p:cNvPr>
          <p:cNvSpPr/>
          <p:nvPr/>
        </p:nvSpPr>
        <p:spPr>
          <a:xfrm>
            <a:off x="2678599" y="918157"/>
            <a:ext cx="8393056"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Key Reasons to be Highlighted</a:t>
            </a:r>
          </a:p>
        </p:txBody>
      </p:sp>
      <p:sp>
        <p:nvSpPr>
          <p:cNvPr id="3" name="Slide Number Placeholder 2">
            <a:extLst>
              <a:ext uri="{FF2B5EF4-FFF2-40B4-BE49-F238E27FC236}">
                <a16:creationId xmlns:a16="http://schemas.microsoft.com/office/drawing/2014/main" id="{C3BD3623-B396-9B15-15FD-34FA885C7FD9}"/>
              </a:ext>
            </a:extLst>
          </p:cNvPr>
          <p:cNvSpPr>
            <a:spLocks noGrp="1"/>
          </p:cNvSpPr>
          <p:nvPr>
            <p:ph type="sldNum" sz="quarter" idx="12"/>
          </p:nvPr>
        </p:nvSpPr>
        <p:spPr/>
        <p:txBody>
          <a:bodyPr/>
          <a:lstStyle/>
          <a:p>
            <a:fld id="{DEB003C5-449D-47AD-B756-D89E4FC27394}" type="slidenum">
              <a:rPr lang="en-US" smtClean="0"/>
              <a:t>16</a:t>
            </a:fld>
            <a:endParaRPr lang="en-US"/>
          </a:p>
        </p:txBody>
      </p:sp>
      <p:sp>
        <p:nvSpPr>
          <p:cNvPr id="5" name="Date Placeholder 4">
            <a:extLst>
              <a:ext uri="{FF2B5EF4-FFF2-40B4-BE49-F238E27FC236}">
                <a16:creationId xmlns:a16="http://schemas.microsoft.com/office/drawing/2014/main" id="{C5554AF5-C639-3C10-E873-63680A493852}"/>
              </a:ext>
            </a:extLst>
          </p:cNvPr>
          <p:cNvSpPr>
            <a:spLocks noGrp="1"/>
          </p:cNvSpPr>
          <p:nvPr>
            <p:ph type="dt" sz="half" idx="10"/>
          </p:nvPr>
        </p:nvSpPr>
        <p:spPr/>
        <p:txBody>
          <a:bodyPr/>
          <a:lstStyle/>
          <a:p>
            <a:fld id="{FD205EA7-FB07-4F67-921A-9A6999F1DEBB}" type="datetime1">
              <a:rPr lang="en-US" smtClean="0"/>
              <a:t>9/30/2023</a:t>
            </a:fld>
            <a:endParaRPr lang="en-US"/>
          </a:p>
        </p:txBody>
      </p:sp>
    </p:spTree>
    <p:extLst>
      <p:ext uri="{BB962C8B-B14F-4D97-AF65-F5344CB8AC3E}">
        <p14:creationId xmlns:p14="http://schemas.microsoft.com/office/powerpoint/2010/main" val="2530197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CAD5EF-7F5A-701D-F9FF-666B5A099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612" y="7124304"/>
            <a:ext cx="10331623" cy="6892668"/>
          </a:xfrm>
          <a:prstGeom prst="rect">
            <a:avLst/>
          </a:prstGeom>
        </p:spPr>
      </p:pic>
      <p:pic>
        <p:nvPicPr>
          <p:cNvPr id="7" name="Picture 6" descr="A large room with many metal plates&#10;&#10;Description automatically generated with medium confidence">
            <a:extLst>
              <a:ext uri="{FF2B5EF4-FFF2-40B4-BE49-F238E27FC236}">
                <a16:creationId xmlns:a16="http://schemas.microsoft.com/office/drawing/2014/main" id="{FD71B5E3-DE37-1AE3-D993-287C96B1164C}"/>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1708855" y="-17334"/>
            <a:ext cx="10483145" cy="6892668"/>
          </a:xfrm>
          <a:prstGeom prst="rect">
            <a:avLst/>
          </a:prstGeom>
        </p:spPr>
      </p:pic>
      <p:pic>
        <p:nvPicPr>
          <p:cNvPr id="58" name="Picture 57" descr="A person walking in a tunnel&#10;&#10;Description automatically generated">
            <a:extLst>
              <a:ext uri="{FF2B5EF4-FFF2-40B4-BE49-F238E27FC236}">
                <a16:creationId xmlns:a16="http://schemas.microsoft.com/office/drawing/2014/main" id="{0B1DF398-3391-68BC-7FE0-6070CC7E7DB0}"/>
              </a:ext>
            </a:extLst>
          </p:cNvPr>
          <p:cNvPicPr>
            <a:picLocks noChangeAspect="1"/>
          </p:cNvPicPr>
          <p:nvPr/>
        </p:nvPicPr>
        <p:blipFill rotWithShape="1">
          <a:blip r:embed="rId2">
            <a:extLst>
              <a:ext uri="{28A0092B-C50C-407E-A947-70E740481C1C}">
                <a14:useLocalDpi xmlns:a14="http://schemas.microsoft.com/office/drawing/2010/main" val="0"/>
              </a:ext>
            </a:extLst>
          </a:blip>
          <a:srcRect l="31005" t="10294" r="18914" b="-757"/>
          <a:stretch/>
        </p:blipFill>
        <p:spPr>
          <a:xfrm rot="3395137">
            <a:off x="1503244" y="3575630"/>
            <a:ext cx="1609297" cy="1914994"/>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54" name="Picture 53" descr="A person standing in a control room&#10;&#10;Description automatically generated">
            <a:extLst>
              <a:ext uri="{FF2B5EF4-FFF2-40B4-BE49-F238E27FC236}">
                <a16:creationId xmlns:a16="http://schemas.microsoft.com/office/drawing/2014/main" id="{358BB01D-2FB9-23D6-1220-65C7B5717639}"/>
              </a:ext>
            </a:extLst>
          </p:cNvPr>
          <p:cNvPicPr>
            <a:picLocks noChangeAspect="1"/>
          </p:cNvPicPr>
          <p:nvPr/>
        </p:nvPicPr>
        <p:blipFill rotWithShape="1">
          <a:blip r:embed="rId4">
            <a:extLst>
              <a:ext uri="{28A0092B-C50C-407E-A947-70E740481C1C}">
                <a14:useLocalDpi xmlns:a14="http://schemas.microsoft.com/office/drawing/2010/main" val="0"/>
              </a:ext>
            </a:extLst>
          </a:blip>
          <a:srcRect l="40849" t="3333" r="5095" b="3567"/>
          <a:stretch/>
        </p:blipFill>
        <p:spPr>
          <a:xfrm rot="7981901">
            <a:off x="-116917" y="4775482"/>
            <a:ext cx="1809689"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49" name="Picture 48" descr="Lightning striking a lightning over power lines&#10;&#10;Description automatically generated with medium confidence">
            <a:extLst>
              <a:ext uri="{FF2B5EF4-FFF2-40B4-BE49-F238E27FC236}">
                <a16:creationId xmlns:a16="http://schemas.microsoft.com/office/drawing/2014/main" id="{F0E54744-11D8-D57E-E882-932F6719C42D}"/>
              </a:ext>
            </a:extLst>
          </p:cNvPr>
          <p:cNvPicPr>
            <a:picLocks noChangeAspect="1"/>
          </p:cNvPicPr>
          <p:nvPr/>
        </p:nvPicPr>
        <p:blipFill rotWithShape="1">
          <a:blip r:embed="rId5">
            <a:extLst>
              <a:ext uri="{28A0092B-C50C-407E-A947-70E740481C1C}">
                <a14:useLocalDpi xmlns:a14="http://schemas.microsoft.com/office/drawing/2010/main" val="0"/>
              </a:ext>
            </a:extLst>
          </a:blip>
          <a:srcRect l="29442" t="488" r="4645" b="2321"/>
          <a:stretch/>
        </p:blipFill>
        <p:spPr>
          <a:xfrm rot="11532047">
            <a:off x="-1736683" y="3962984"/>
            <a:ext cx="1811545" cy="1776635"/>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38" name="Picture 37" descr="A close-up of a volcano erupting&#10;&#10;Description automatically generated">
            <a:extLst>
              <a:ext uri="{FF2B5EF4-FFF2-40B4-BE49-F238E27FC236}">
                <a16:creationId xmlns:a16="http://schemas.microsoft.com/office/drawing/2014/main" id="{E33F470C-FC94-2F31-0CDE-3B261D067BC1}"/>
              </a:ext>
            </a:extLst>
          </p:cNvPr>
          <p:cNvPicPr>
            <a:picLocks noChangeAspect="1"/>
          </p:cNvPicPr>
          <p:nvPr/>
        </p:nvPicPr>
        <p:blipFill rotWithShape="1">
          <a:blip r:embed="rId6">
            <a:extLst>
              <a:ext uri="{28A0092B-C50C-407E-A947-70E740481C1C}">
                <a14:useLocalDpi xmlns:a14="http://schemas.microsoft.com/office/drawing/2010/main" val="0"/>
              </a:ext>
            </a:extLst>
          </a:blip>
          <a:srcRect l="8390" t="4644" r="18620" b="1682"/>
          <a:stretch/>
        </p:blipFill>
        <p:spPr>
          <a:xfrm rot="15070198">
            <a:off x="-1835100" y="2147083"/>
            <a:ext cx="1808979" cy="1812879"/>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33" name="Picture 32" descr="A map of the region&#10;&#10;Description automatically generated">
            <a:extLst>
              <a:ext uri="{FF2B5EF4-FFF2-40B4-BE49-F238E27FC236}">
                <a16:creationId xmlns:a16="http://schemas.microsoft.com/office/drawing/2014/main" id="{AEB93706-AEEC-F2EA-AC8B-3215D246FB7F}"/>
              </a:ext>
            </a:extLst>
          </p:cNvPr>
          <p:cNvPicPr>
            <a:picLocks noChangeAspect="1"/>
          </p:cNvPicPr>
          <p:nvPr/>
        </p:nvPicPr>
        <p:blipFill rotWithShape="1">
          <a:blip r:embed="rId7">
            <a:extLst>
              <a:ext uri="{28A0092B-C50C-407E-A947-70E740481C1C}">
                <a14:useLocalDpi xmlns:a14="http://schemas.microsoft.com/office/drawing/2010/main" val="0"/>
              </a:ext>
            </a:extLst>
          </a:blip>
          <a:srcRect l="14862" t="3980" r="18002" b="9224"/>
          <a:stretch/>
        </p:blipFill>
        <p:spPr>
          <a:xfrm rot="18904643">
            <a:off x="-320416" y="1187542"/>
            <a:ext cx="1849354"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27" name="Picture 26" descr="A large room with many metal plates&#10;&#10;Description automatically generated with medium confidence">
            <a:extLst>
              <a:ext uri="{FF2B5EF4-FFF2-40B4-BE49-F238E27FC236}">
                <a16:creationId xmlns:a16="http://schemas.microsoft.com/office/drawing/2014/main" id="{1E41CD0D-08D0-B0AD-EB2E-F960C060C886}"/>
              </a:ext>
            </a:extLst>
          </p:cNvPr>
          <p:cNvPicPr>
            <a:picLocks noChangeAspect="1"/>
          </p:cNvPicPr>
          <p:nvPr/>
        </p:nvPicPr>
        <p:blipFill>
          <a:blip r:embed="rId3">
            <a:extLst>
              <a:ext uri="{28A0092B-C50C-407E-A947-70E740481C1C}">
                <a14:useLocalDpi xmlns:a14="http://schemas.microsoft.com/office/drawing/2010/main" val="0"/>
              </a:ext>
            </a:extLst>
          </a:blip>
          <a:srcRect l="4241" t="6402" r="21262"/>
          <a:stretch>
            <a:fillRect/>
          </a:stretch>
        </p:blipFill>
        <p:spPr>
          <a:xfrm rot="1579305">
            <a:off x="1608082" y="1199562"/>
            <a:ext cx="3095306" cy="2524855"/>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59" name="Rectangle 58">
            <a:extLst>
              <a:ext uri="{FF2B5EF4-FFF2-40B4-BE49-F238E27FC236}">
                <a16:creationId xmlns:a16="http://schemas.microsoft.com/office/drawing/2014/main" id="{1FEE7447-74EF-5C13-6E8D-021B53216815}"/>
              </a:ext>
            </a:extLst>
          </p:cNvPr>
          <p:cNvSpPr/>
          <p:nvPr/>
        </p:nvSpPr>
        <p:spPr>
          <a:xfrm>
            <a:off x="150696" y="3650254"/>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4" name="TextBox 3">
            <a:extLst>
              <a:ext uri="{FF2B5EF4-FFF2-40B4-BE49-F238E27FC236}">
                <a16:creationId xmlns:a16="http://schemas.microsoft.com/office/drawing/2014/main" id="{D083C89D-5A0A-943E-20BB-11C4D15AB2AE}"/>
              </a:ext>
            </a:extLst>
          </p:cNvPr>
          <p:cNvSpPr txBox="1"/>
          <p:nvPr/>
        </p:nvSpPr>
        <p:spPr>
          <a:xfrm>
            <a:off x="4621427" y="1225255"/>
            <a:ext cx="7315200" cy="707886"/>
          </a:xfrm>
          <a:prstGeom prst="rect">
            <a:avLst/>
          </a:prstGeom>
          <a:noFill/>
        </p:spPr>
        <p:txBody>
          <a:bodyPr wrap="square" rtlCol="0">
            <a:spAutoFit/>
          </a:bodyPr>
          <a:lstStyle/>
          <a:p>
            <a:r>
              <a:rPr lang="en-US" sz="4000" dirty="0">
                <a:highlight>
                  <a:srgbClr val="808080"/>
                </a:highlight>
                <a:latin typeface="Times New Roman" panose="02020603050405020304" pitchFamily="18" charset="0"/>
                <a:cs typeface="Times New Roman" panose="02020603050405020304" pitchFamily="18" charset="0"/>
              </a:rPr>
              <a:t>Flaws of reactor design</a:t>
            </a:r>
          </a:p>
        </p:txBody>
      </p:sp>
      <p:sp>
        <p:nvSpPr>
          <p:cNvPr id="5" name="TextBox 4">
            <a:extLst>
              <a:ext uri="{FF2B5EF4-FFF2-40B4-BE49-F238E27FC236}">
                <a16:creationId xmlns:a16="http://schemas.microsoft.com/office/drawing/2014/main" id="{396BB027-F950-9EE3-16A2-5E6193E726BE}"/>
              </a:ext>
            </a:extLst>
          </p:cNvPr>
          <p:cNvSpPr txBox="1"/>
          <p:nvPr/>
        </p:nvSpPr>
        <p:spPr>
          <a:xfrm>
            <a:off x="4831492" y="2273643"/>
            <a:ext cx="6895070" cy="37093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3200" dirty="0">
                <a:highlight>
                  <a:srgbClr val="808080"/>
                </a:highlight>
              </a:rPr>
              <a:t>High positive void coefficient</a:t>
            </a:r>
          </a:p>
          <a:p>
            <a:pPr marL="342900" indent="-342900">
              <a:lnSpc>
                <a:spcPct val="150000"/>
              </a:lnSpc>
              <a:buFont typeface="Wingdings" panose="05000000000000000000" pitchFamily="2" charset="2"/>
              <a:buChar char="Ø"/>
            </a:pPr>
            <a:r>
              <a:rPr lang="en-US" sz="3200" dirty="0">
                <a:highlight>
                  <a:srgbClr val="808080"/>
                </a:highlight>
              </a:rPr>
              <a:t>Graphite moderator</a:t>
            </a:r>
          </a:p>
          <a:p>
            <a:pPr marL="342900" indent="-342900">
              <a:lnSpc>
                <a:spcPct val="150000"/>
              </a:lnSpc>
              <a:buFont typeface="Wingdings" panose="05000000000000000000" pitchFamily="2" charset="2"/>
              <a:buChar char="Ø"/>
            </a:pPr>
            <a:r>
              <a:rPr lang="en-US" sz="3200" dirty="0">
                <a:highlight>
                  <a:srgbClr val="808080"/>
                </a:highlight>
              </a:rPr>
              <a:t>Harder to shut down due to neutron fraction</a:t>
            </a:r>
          </a:p>
          <a:p>
            <a:pPr marL="342900" indent="-342900">
              <a:lnSpc>
                <a:spcPct val="150000"/>
              </a:lnSpc>
              <a:buFont typeface="Wingdings" panose="05000000000000000000" pitchFamily="2" charset="2"/>
              <a:buChar char="Ø"/>
            </a:pPr>
            <a:r>
              <a:rPr lang="en-US" sz="3200" dirty="0">
                <a:highlight>
                  <a:srgbClr val="808080"/>
                </a:highlight>
              </a:rPr>
              <a:t>Unpredictable changes in power</a:t>
            </a:r>
          </a:p>
        </p:txBody>
      </p:sp>
      <p:sp>
        <p:nvSpPr>
          <p:cNvPr id="2" name="Slide Number Placeholder 1">
            <a:extLst>
              <a:ext uri="{FF2B5EF4-FFF2-40B4-BE49-F238E27FC236}">
                <a16:creationId xmlns:a16="http://schemas.microsoft.com/office/drawing/2014/main" id="{AE9EAA22-AA56-8E59-C377-411AA600D701}"/>
              </a:ext>
            </a:extLst>
          </p:cNvPr>
          <p:cNvSpPr>
            <a:spLocks noGrp="1"/>
          </p:cNvSpPr>
          <p:nvPr>
            <p:ph type="sldNum" sz="quarter" idx="12"/>
          </p:nvPr>
        </p:nvSpPr>
        <p:spPr/>
        <p:txBody>
          <a:bodyPr/>
          <a:lstStyle/>
          <a:p>
            <a:fld id="{DEB003C5-449D-47AD-B756-D89E4FC27394}" type="slidenum">
              <a:rPr lang="en-US" smtClean="0"/>
              <a:t>17</a:t>
            </a:fld>
            <a:endParaRPr lang="en-US"/>
          </a:p>
        </p:txBody>
      </p:sp>
      <p:sp>
        <p:nvSpPr>
          <p:cNvPr id="3" name="Date Placeholder 2">
            <a:extLst>
              <a:ext uri="{FF2B5EF4-FFF2-40B4-BE49-F238E27FC236}">
                <a16:creationId xmlns:a16="http://schemas.microsoft.com/office/drawing/2014/main" id="{621EAC43-B92A-63DC-420B-20037BBD9A00}"/>
              </a:ext>
            </a:extLst>
          </p:cNvPr>
          <p:cNvSpPr>
            <a:spLocks noGrp="1"/>
          </p:cNvSpPr>
          <p:nvPr>
            <p:ph type="dt" sz="half" idx="10"/>
          </p:nvPr>
        </p:nvSpPr>
        <p:spPr/>
        <p:txBody>
          <a:bodyPr/>
          <a:lstStyle/>
          <a:p>
            <a:fld id="{E3179F36-A0A9-4665-B2F6-A562C81356C2}" type="datetime1">
              <a:rPr lang="en-US" smtClean="0"/>
              <a:t>9/30/2023</a:t>
            </a:fld>
            <a:endParaRPr lang="en-US"/>
          </a:p>
        </p:txBody>
      </p:sp>
    </p:spTree>
    <p:extLst>
      <p:ext uri="{BB962C8B-B14F-4D97-AF65-F5344CB8AC3E}">
        <p14:creationId xmlns:p14="http://schemas.microsoft.com/office/powerpoint/2010/main" val="3694124955"/>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a control room&#10;&#10;Description automatically generated">
            <a:extLst>
              <a:ext uri="{FF2B5EF4-FFF2-40B4-BE49-F238E27FC236}">
                <a16:creationId xmlns:a16="http://schemas.microsoft.com/office/drawing/2014/main" id="{2BC18BF2-ED97-BE2D-BA17-2E6F83B4185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895600" y="6884755"/>
            <a:ext cx="9296400" cy="5229225"/>
          </a:xfrm>
          <a:prstGeom prst="rect">
            <a:avLst/>
          </a:prstGeom>
        </p:spPr>
      </p:pic>
      <p:pic>
        <p:nvPicPr>
          <p:cNvPr id="18" name="Picture 17">
            <a:extLst>
              <a:ext uri="{FF2B5EF4-FFF2-40B4-BE49-F238E27FC236}">
                <a16:creationId xmlns:a16="http://schemas.microsoft.com/office/drawing/2014/main" id="{E2DAA625-782C-06E8-E3E4-4E233AC32BCD}"/>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1917007" y="0"/>
            <a:ext cx="10274993" cy="6854887"/>
          </a:xfrm>
          <a:prstGeom prst="rect">
            <a:avLst/>
          </a:prstGeom>
        </p:spPr>
      </p:pic>
      <p:pic>
        <p:nvPicPr>
          <p:cNvPr id="3" name="Picture 2" descr="A person walking in a tunnel&#10;&#10;Description automatically generated">
            <a:extLst>
              <a:ext uri="{FF2B5EF4-FFF2-40B4-BE49-F238E27FC236}">
                <a16:creationId xmlns:a16="http://schemas.microsoft.com/office/drawing/2014/main" id="{D88119EC-2D8D-D193-C6CE-80A8C9D4238B}"/>
              </a:ext>
            </a:extLst>
          </p:cNvPr>
          <p:cNvPicPr>
            <a:picLocks noChangeAspect="1"/>
          </p:cNvPicPr>
          <p:nvPr/>
        </p:nvPicPr>
        <p:blipFill rotWithShape="1">
          <a:blip r:embed="rId3">
            <a:extLst>
              <a:ext uri="{28A0092B-C50C-407E-A947-70E740481C1C}">
                <a14:useLocalDpi xmlns:a14="http://schemas.microsoft.com/office/drawing/2010/main" val="0"/>
              </a:ext>
            </a:extLst>
          </a:blip>
          <a:srcRect l="31005" t="10294" r="18914" b="-757"/>
          <a:stretch/>
        </p:blipFill>
        <p:spPr>
          <a:xfrm rot="20648728">
            <a:off x="1182605" y="31272"/>
            <a:ext cx="2576435" cy="3104849"/>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6" name="Picture 5" descr="A person standing in a control room&#10;&#10;Description automatically generated">
            <a:extLst>
              <a:ext uri="{FF2B5EF4-FFF2-40B4-BE49-F238E27FC236}">
                <a16:creationId xmlns:a16="http://schemas.microsoft.com/office/drawing/2014/main" id="{60E6E942-93AC-0FBF-944C-471D0BFADFFA}"/>
              </a:ext>
            </a:extLst>
          </p:cNvPr>
          <p:cNvPicPr>
            <a:picLocks noChangeAspect="1"/>
          </p:cNvPicPr>
          <p:nvPr/>
        </p:nvPicPr>
        <p:blipFill rotWithShape="1">
          <a:blip r:embed="rId2">
            <a:extLst>
              <a:ext uri="{28A0092B-C50C-407E-A947-70E740481C1C}">
                <a14:useLocalDpi xmlns:a14="http://schemas.microsoft.com/office/drawing/2010/main" val="0"/>
              </a:ext>
            </a:extLst>
          </a:blip>
          <a:srcRect l="40849" t="3333" r="5095" b="3567"/>
          <a:stretch/>
        </p:blipFill>
        <p:spPr>
          <a:xfrm rot="3635492">
            <a:off x="1590559" y="3206766"/>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8" name="Picture 7" descr="Lightning striking a lightning over power lines&#10;&#10;Description automatically generated with medium confidence">
            <a:extLst>
              <a:ext uri="{FF2B5EF4-FFF2-40B4-BE49-F238E27FC236}">
                <a16:creationId xmlns:a16="http://schemas.microsoft.com/office/drawing/2014/main" id="{407E4691-A993-BB66-8732-05676FCCB8DE}"/>
              </a:ext>
            </a:extLst>
          </p:cNvPr>
          <p:cNvPicPr>
            <a:picLocks noChangeAspect="1"/>
          </p:cNvPicPr>
          <p:nvPr/>
        </p:nvPicPr>
        <p:blipFill rotWithShape="1">
          <a:blip r:embed="rId4">
            <a:extLst>
              <a:ext uri="{28A0092B-C50C-407E-A947-70E740481C1C}">
                <a14:useLocalDpi xmlns:a14="http://schemas.microsoft.com/office/drawing/2010/main" val="0"/>
              </a:ext>
            </a:extLst>
          </a:blip>
          <a:srcRect l="29442" t="488" r="4645" b="2321"/>
          <a:stretch/>
        </p:blipFill>
        <p:spPr>
          <a:xfrm rot="7185638">
            <a:off x="334479" y="4497763"/>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9" name="Picture 8" descr="A close-up of a volcano erupting&#10;&#10;Description automatically generated">
            <a:extLst>
              <a:ext uri="{FF2B5EF4-FFF2-40B4-BE49-F238E27FC236}">
                <a16:creationId xmlns:a16="http://schemas.microsoft.com/office/drawing/2014/main" id="{936ECE53-B86E-D5EA-D992-160A9EBC7C30}"/>
              </a:ext>
            </a:extLst>
          </p:cNvPr>
          <p:cNvPicPr>
            <a:picLocks noChangeAspect="1"/>
          </p:cNvPicPr>
          <p:nvPr/>
        </p:nvPicPr>
        <p:blipFill rotWithShape="1">
          <a:blip r:embed="rId5">
            <a:extLst>
              <a:ext uri="{28A0092B-C50C-407E-A947-70E740481C1C}">
                <a14:useLocalDpi xmlns:a14="http://schemas.microsoft.com/office/drawing/2010/main" val="0"/>
              </a:ext>
            </a:extLst>
          </a:blip>
          <a:srcRect l="8390" t="4644" r="18620" b="1682"/>
          <a:stretch/>
        </p:blipFill>
        <p:spPr>
          <a:xfrm rot="10723789">
            <a:off x="-1398771" y="4026152"/>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10" name="Picture 9" descr="A map of the region&#10;&#10;Description automatically generated">
            <a:extLst>
              <a:ext uri="{FF2B5EF4-FFF2-40B4-BE49-F238E27FC236}">
                <a16:creationId xmlns:a16="http://schemas.microsoft.com/office/drawing/2014/main" id="{EB532F0C-E3A6-58EB-A019-69095EC18FAC}"/>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14558234">
            <a:off x="-1904143" y="2287845"/>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11" name="Picture 10" descr="A large room with many metal plates&#10;&#10;Description automatically generated with medium confidence">
            <a:extLst>
              <a:ext uri="{FF2B5EF4-FFF2-40B4-BE49-F238E27FC236}">
                <a16:creationId xmlns:a16="http://schemas.microsoft.com/office/drawing/2014/main" id="{12AD5314-D544-79FA-1904-7A0AF05275EC}"/>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18832896">
            <a:off x="-616152" y="1098577"/>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12" name="Rectangle 11">
            <a:extLst>
              <a:ext uri="{FF2B5EF4-FFF2-40B4-BE49-F238E27FC236}">
                <a16:creationId xmlns:a16="http://schemas.microsoft.com/office/drawing/2014/main" id="{0683C62F-6F70-9149-9A16-895FE88DC749}"/>
              </a:ext>
            </a:extLst>
          </p:cNvPr>
          <p:cNvSpPr/>
          <p:nvPr/>
        </p:nvSpPr>
        <p:spPr>
          <a:xfrm>
            <a:off x="267020" y="3310872"/>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14" name="TextBox 13">
            <a:extLst>
              <a:ext uri="{FF2B5EF4-FFF2-40B4-BE49-F238E27FC236}">
                <a16:creationId xmlns:a16="http://schemas.microsoft.com/office/drawing/2014/main" id="{8AB8E937-B2BF-8AD8-E723-7BC24E3CDC1D}"/>
              </a:ext>
            </a:extLst>
          </p:cNvPr>
          <p:cNvSpPr txBox="1"/>
          <p:nvPr/>
        </p:nvSpPr>
        <p:spPr>
          <a:xfrm>
            <a:off x="4803689" y="1399030"/>
            <a:ext cx="6864178" cy="707886"/>
          </a:xfrm>
          <a:prstGeom prst="rect">
            <a:avLst/>
          </a:prstGeom>
          <a:noFill/>
        </p:spPr>
        <p:txBody>
          <a:bodyPr wrap="square">
            <a:spAutoFit/>
          </a:bodyPr>
          <a:lstStyle/>
          <a:p>
            <a:r>
              <a:rPr lang="en-US" sz="4000" dirty="0">
                <a:highlight>
                  <a:srgbClr val="808080"/>
                </a:highlight>
                <a:latin typeface="Times New Roman" panose="02020603050405020304" pitchFamily="18" charset="0"/>
                <a:cs typeface="Times New Roman" panose="02020603050405020304" pitchFamily="18" charset="0"/>
              </a:rPr>
              <a:t>Inadequate safety culture</a:t>
            </a:r>
          </a:p>
        </p:txBody>
      </p:sp>
      <p:sp>
        <p:nvSpPr>
          <p:cNvPr id="16" name="TextBox 15">
            <a:extLst>
              <a:ext uri="{FF2B5EF4-FFF2-40B4-BE49-F238E27FC236}">
                <a16:creationId xmlns:a16="http://schemas.microsoft.com/office/drawing/2014/main" id="{C8C5E355-6B00-7E84-F8A9-0A96EFBA163F}"/>
              </a:ext>
            </a:extLst>
          </p:cNvPr>
          <p:cNvSpPr txBox="1"/>
          <p:nvPr/>
        </p:nvSpPr>
        <p:spPr>
          <a:xfrm>
            <a:off x="4746810" y="2327359"/>
            <a:ext cx="6864178" cy="169706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dirty="0">
                <a:highlight>
                  <a:srgbClr val="808080"/>
                </a:highlight>
              </a:rPr>
              <a:t>Pressure to meet target</a:t>
            </a:r>
          </a:p>
          <a:p>
            <a:pPr marL="342900" indent="-342900">
              <a:lnSpc>
                <a:spcPct val="150000"/>
              </a:lnSpc>
              <a:buFont typeface="Wingdings" panose="05000000000000000000" pitchFamily="2" charset="2"/>
              <a:buChar char="Ø"/>
            </a:pPr>
            <a:r>
              <a:rPr lang="en-US" sz="2400" dirty="0">
                <a:highlight>
                  <a:srgbClr val="808080"/>
                </a:highlight>
              </a:rPr>
              <a:t>Lack of transparency</a:t>
            </a:r>
          </a:p>
          <a:p>
            <a:pPr marL="342900" indent="-342900">
              <a:lnSpc>
                <a:spcPct val="150000"/>
              </a:lnSpc>
              <a:buFont typeface="Wingdings" panose="05000000000000000000" pitchFamily="2" charset="2"/>
              <a:buChar char="Ø"/>
            </a:pPr>
            <a:r>
              <a:rPr lang="en-US" sz="2400" dirty="0">
                <a:highlight>
                  <a:srgbClr val="808080"/>
                </a:highlight>
              </a:rPr>
              <a:t>Minimal reporting incident</a:t>
            </a:r>
          </a:p>
        </p:txBody>
      </p:sp>
      <p:sp>
        <p:nvSpPr>
          <p:cNvPr id="2" name="Slide Number Placeholder 1">
            <a:extLst>
              <a:ext uri="{FF2B5EF4-FFF2-40B4-BE49-F238E27FC236}">
                <a16:creationId xmlns:a16="http://schemas.microsoft.com/office/drawing/2014/main" id="{322CDA88-EE42-EC65-4D80-D909B713642E}"/>
              </a:ext>
            </a:extLst>
          </p:cNvPr>
          <p:cNvSpPr>
            <a:spLocks noGrp="1"/>
          </p:cNvSpPr>
          <p:nvPr>
            <p:ph type="sldNum" sz="quarter" idx="12"/>
          </p:nvPr>
        </p:nvSpPr>
        <p:spPr/>
        <p:txBody>
          <a:bodyPr/>
          <a:lstStyle/>
          <a:p>
            <a:fld id="{DEB003C5-449D-47AD-B756-D89E4FC27394}" type="slidenum">
              <a:rPr lang="en-US" smtClean="0"/>
              <a:t>18</a:t>
            </a:fld>
            <a:endParaRPr lang="en-US"/>
          </a:p>
        </p:txBody>
      </p:sp>
      <p:sp>
        <p:nvSpPr>
          <p:cNvPr id="5" name="Date Placeholder 4">
            <a:extLst>
              <a:ext uri="{FF2B5EF4-FFF2-40B4-BE49-F238E27FC236}">
                <a16:creationId xmlns:a16="http://schemas.microsoft.com/office/drawing/2014/main" id="{C7CF1CAD-43D6-42BC-6ABA-0F6D86282991}"/>
              </a:ext>
            </a:extLst>
          </p:cNvPr>
          <p:cNvSpPr>
            <a:spLocks noGrp="1"/>
          </p:cNvSpPr>
          <p:nvPr>
            <p:ph type="dt" sz="half" idx="10"/>
          </p:nvPr>
        </p:nvSpPr>
        <p:spPr/>
        <p:txBody>
          <a:bodyPr/>
          <a:lstStyle/>
          <a:p>
            <a:fld id="{20824B3C-2826-4384-82CF-A6215587AC16}" type="datetime1">
              <a:rPr lang="en-US" smtClean="0"/>
              <a:t>9/30/2023</a:t>
            </a:fld>
            <a:endParaRPr lang="en-US"/>
          </a:p>
        </p:txBody>
      </p:sp>
    </p:spTree>
    <p:extLst>
      <p:ext uri="{BB962C8B-B14F-4D97-AF65-F5344CB8AC3E}">
        <p14:creationId xmlns:p14="http://schemas.microsoft.com/office/powerpoint/2010/main" val="5084673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ghtning striking a lightning over power lines&#10;&#10;Description automatically generated with medium confidence">
            <a:extLst>
              <a:ext uri="{FF2B5EF4-FFF2-40B4-BE49-F238E27FC236}">
                <a16:creationId xmlns:a16="http://schemas.microsoft.com/office/drawing/2014/main" id="{4C0566C1-0175-59DA-AB3A-D686F67DAAE0}"/>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855239" y="6992267"/>
            <a:ext cx="10500692" cy="6352919"/>
          </a:xfrm>
          <a:prstGeom prst="rect">
            <a:avLst/>
          </a:prstGeom>
        </p:spPr>
      </p:pic>
      <p:pic>
        <p:nvPicPr>
          <p:cNvPr id="16" name="Picture 15">
            <a:extLst>
              <a:ext uri="{FF2B5EF4-FFF2-40B4-BE49-F238E27FC236}">
                <a16:creationId xmlns:a16="http://schemas.microsoft.com/office/drawing/2014/main" id="{A88FA7D2-4695-7AD8-B273-915816DFBFE0}"/>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2213448" y="0"/>
            <a:ext cx="12391769" cy="6970370"/>
          </a:xfrm>
          <a:prstGeom prst="rect">
            <a:avLst/>
          </a:prstGeom>
        </p:spPr>
      </p:pic>
      <p:pic>
        <p:nvPicPr>
          <p:cNvPr id="3" name="Picture 2" descr="A person walking in a tunnel&#10;&#10;Description automatically generated">
            <a:extLst>
              <a:ext uri="{FF2B5EF4-FFF2-40B4-BE49-F238E27FC236}">
                <a16:creationId xmlns:a16="http://schemas.microsoft.com/office/drawing/2014/main" id="{AF6E7916-BEF5-1DCB-06C2-200072F7080E}"/>
              </a:ext>
            </a:extLst>
          </p:cNvPr>
          <p:cNvPicPr>
            <a:picLocks noChangeAspect="1"/>
          </p:cNvPicPr>
          <p:nvPr/>
        </p:nvPicPr>
        <p:blipFill rotWithShape="1">
          <a:blip r:embed="rId4">
            <a:extLst>
              <a:ext uri="{28A0092B-C50C-407E-A947-70E740481C1C}">
                <a14:useLocalDpi xmlns:a14="http://schemas.microsoft.com/office/drawing/2010/main" val="0"/>
              </a:ext>
            </a:extLst>
          </a:blip>
          <a:srcRect l="31005" t="10294" r="18914" b="-757"/>
          <a:stretch/>
        </p:blipFill>
        <p:spPr>
          <a:xfrm rot="17832738">
            <a:off x="-179719" y="897259"/>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6" name="Picture 5" descr="A person standing in a control room&#10;&#10;Description automatically generated">
            <a:extLst>
              <a:ext uri="{FF2B5EF4-FFF2-40B4-BE49-F238E27FC236}">
                <a16:creationId xmlns:a16="http://schemas.microsoft.com/office/drawing/2014/main" id="{EEA8A0DF-1155-20EE-FF4D-E69156CE8CEF}"/>
              </a:ext>
            </a:extLst>
          </p:cNvPr>
          <p:cNvPicPr>
            <a:picLocks noChangeAspect="1"/>
          </p:cNvPicPr>
          <p:nvPr/>
        </p:nvPicPr>
        <p:blipFill rotWithShape="1">
          <a:blip r:embed="rId3">
            <a:extLst>
              <a:ext uri="{28A0092B-C50C-407E-A947-70E740481C1C}">
                <a14:useLocalDpi xmlns:a14="http://schemas.microsoft.com/office/drawing/2010/main" val="0"/>
              </a:ext>
            </a:extLst>
          </a:blip>
          <a:srcRect l="40849" t="3333" r="5095" b="3567"/>
          <a:stretch/>
        </p:blipFill>
        <p:spPr>
          <a:xfrm rot="819502">
            <a:off x="1600878" y="816013"/>
            <a:ext cx="2853192" cy="2764138"/>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8" name="Picture 7" descr="Lightning striking a lightning over power lines&#10;&#10;Description automatically generated with medium confidence">
            <a:extLst>
              <a:ext uri="{FF2B5EF4-FFF2-40B4-BE49-F238E27FC236}">
                <a16:creationId xmlns:a16="http://schemas.microsoft.com/office/drawing/2014/main" id="{47B768E9-2876-18B3-6A78-47FF47B3A345}"/>
              </a:ext>
            </a:extLst>
          </p:cNvPr>
          <p:cNvPicPr>
            <a:picLocks noChangeAspect="1"/>
          </p:cNvPicPr>
          <p:nvPr/>
        </p:nvPicPr>
        <p:blipFill rotWithShape="1">
          <a:blip r:embed="rId2">
            <a:extLst>
              <a:ext uri="{28A0092B-C50C-407E-A947-70E740481C1C}">
                <a14:useLocalDpi xmlns:a14="http://schemas.microsoft.com/office/drawing/2010/main" val="0"/>
              </a:ext>
            </a:extLst>
          </a:blip>
          <a:srcRect l="29442" t="488" r="4645" b="2321"/>
          <a:stretch/>
        </p:blipFill>
        <p:spPr>
          <a:xfrm rot="4369648">
            <a:off x="1536041" y="3555447"/>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10" name="Picture 9" descr="A close-up of a volcano erupting&#10;&#10;Description automatically generated">
            <a:extLst>
              <a:ext uri="{FF2B5EF4-FFF2-40B4-BE49-F238E27FC236}">
                <a16:creationId xmlns:a16="http://schemas.microsoft.com/office/drawing/2014/main" id="{BE78F913-CFD0-CAEF-0A9B-9EC634759855}"/>
              </a:ext>
            </a:extLst>
          </p:cNvPr>
          <p:cNvPicPr>
            <a:picLocks noChangeAspect="1"/>
          </p:cNvPicPr>
          <p:nvPr/>
        </p:nvPicPr>
        <p:blipFill rotWithShape="1">
          <a:blip r:embed="rId5">
            <a:extLst>
              <a:ext uri="{28A0092B-C50C-407E-A947-70E740481C1C}">
                <a14:useLocalDpi xmlns:a14="http://schemas.microsoft.com/office/drawing/2010/main" val="0"/>
              </a:ext>
            </a:extLst>
          </a:blip>
          <a:srcRect l="8390" t="4644" r="18620" b="1682"/>
          <a:stretch/>
        </p:blipFill>
        <p:spPr>
          <a:xfrm rot="7907799">
            <a:off x="21765" y="4494762"/>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11" name="Picture 10" descr="A map of the region&#10;&#10;Description automatically generated">
            <a:extLst>
              <a:ext uri="{FF2B5EF4-FFF2-40B4-BE49-F238E27FC236}">
                <a16:creationId xmlns:a16="http://schemas.microsoft.com/office/drawing/2014/main" id="{5BEF40C0-9F7F-8FC8-5D2C-CFD30976F7AB}"/>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11742244">
            <a:off x="-1622642" y="3661974"/>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12" name="Picture 11" descr="A large room with many metal plates&#10;&#10;Description automatically generated with medium confidence">
            <a:extLst>
              <a:ext uri="{FF2B5EF4-FFF2-40B4-BE49-F238E27FC236}">
                <a16:creationId xmlns:a16="http://schemas.microsoft.com/office/drawing/2014/main" id="{A468E3AC-579C-BCFA-3900-9E3A60925C78}"/>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16016906">
            <a:off x="-1688390" y="1912342"/>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13" name="Rectangle 12">
            <a:extLst>
              <a:ext uri="{FF2B5EF4-FFF2-40B4-BE49-F238E27FC236}">
                <a16:creationId xmlns:a16="http://schemas.microsoft.com/office/drawing/2014/main" id="{F7B1C94F-ADD8-C61F-166A-8DFE6C98BA6D}"/>
              </a:ext>
            </a:extLst>
          </p:cNvPr>
          <p:cNvSpPr/>
          <p:nvPr/>
        </p:nvSpPr>
        <p:spPr>
          <a:xfrm>
            <a:off x="267020" y="3310872"/>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18" name="TextBox 17">
            <a:extLst>
              <a:ext uri="{FF2B5EF4-FFF2-40B4-BE49-F238E27FC236}">
                <a16:creationId xmlns:a16="http://schemas.microsoft.com/office/drawing/2014/main" id="{09ABFC4A-3F1F-7C00-F2BA-AF0E65EC2B25}"/>
              </a:ext>
            </a:extLst>
          </p:cNvPr>
          <p:cNvSpPr txBox="1"/>
          <p:nvPr/>
        </p:nvSpPr>
        <p:spPr>
          <a:xfrm>
            <a:off x="4896365" y="1149863"/>
            <a:ext cx="8038070" cy="707886"/>
          </a:xfrm>
          <a:prstGeom prst="rect">
            <a:avLst/>
          </a:prstGeom>
          <a:noFill/>
        </p:spPr>
        <p:txBody>
          <a:bodyPr wrap="square">
            <a:spAutoFit/>
          </a:bodyPr>
          <a:lstStyle/>
          <a:p>
            <a:r>
              <a:rPr lang="en-US" sz="4000" dirty="0">
                <a:solidFill>
                  <a:schemeClr val="accent1">
                    <a:lumMod val="10000"/>
                  </a:schemeClr>
                </a:solidFill>
                <a:highlight>
                  <a:srgbClr val="C0C0C0"/>
                </a:highlight>
                <a:latin typeface="Times New Roman" panose="02020603050405020304" pitchFamily="18" charset="0"/>
                <a:cs typeface="Times New Roman" panose="02020603050405020304" pitchFamily="18" charset="0"/>
              </a:rPr>
              <a:t>Operating Error</a:t>
            </a:r>
          </a:p>
        </p:txBody>
      </p:sp>
      <p:sp>
        <p:nvSpPr>
          <p:cNvPr id="20" name="TextBox 19">
            <a:extLst>
              <a:ext uri="{FF2B5EF4-FFF2-40B4-BE49-F238E27FC236}">
                <a16:creationId xmlns:a16="http://schemas.microsoft.com/office/drawing/2014/main" id="{C50A429A-5162-F5D0-C2D1-5A59B38B65A5}"/>
              </a:ext>
            </a:extLst>
          </p:cNvPr>
          <p:cNvSpPr txBox="1"/>
          <p:nvPr/>
        </p:nvSpPr>
        <p:spPr>
          <a:xfrm>
            <a:off x="4896365" y="2028191"/>
            <a:ext cx="8038070" cy="2103461"/>
          </a:xfrm>
          <a:prstGeom prst="rect">
            <a:avLst/>
          </a:prstGeom>
          <a:noFill/>
        </p:spPr>
        <p:txBody>
          <a:bodyPr wrap="square">
            <a:spAutoFit/>
          </a:bodyPr>
          <a:lstStyle/>
          <a:p>
            <a:pPr marL="342900" indent="-342900">
              <a:lnSpc>
                <a:spcPct val="150000"/>
              </a:lnSpc>
              <a:buFont typeface="Wingdings" panose="05000000000000000000" pitchFamily="2" charset="2"/>
              <a:buChar char="Ø"/>
            </a:pPr>
            <a:endParaRPr lang="en-US" sz="1800" dirty="0"/>
          </a:p>
          <a:p>
            <a:pPr marL="342900" indent="-342900">
              <a:lnSpc>
                <a:spcPct val="150000"/>
              </a:lnSpc>
              <a:buFont typeface="Wingdings" panose="05000000000000000000" pitchFamily="2" charset="2"/>
              <a:buChar char="Ø"/>
            </a:pPr>
            <a:r>
              <a:rPr lang="en-US" sz="2400" i="0" dirty="0">
                <a:effectLst/>
                <a:highlight>
                  <a:srgbClr val="808080"/>
                </a:highlight>
                <a:latin typeface="Times New Roman" panose="02020603050405020304" pitchFamily="18" charset="0"/>
                <a:cs typeface="Times New Roman" panose="02020603050405020304" pitchFamily="18" charset="0"/>
              </a:rPr>
              <a:t>Reactor Parameters Mismanagement</a:t>
            </a:r>
          </a:p>
          <a:p>
            <a:pPr marL="342900" indent="-342900">
              <a:lnSpc>
                <a:spcPct val="150000"/>
              </a:lnSpc>
              <a:buFont typeface="Wingdings" panose="05000000000000000000" pitchFamily="2" charset="2"/>
              <a:buChar char="Ø"/>
            </a:pPr>
            <a:r>
              <a:rPr lang="en-US" sz="2400" i="0" dirty="0">
                <a:effectLst/>
                <a:highlight>
                  <a:srgbClr val="808080"/>
                </a:highlight>
                <a:latin typeface="Times New Roman" panose="02020603050405020304" pitchFamily="18" charset="0"/>
                <a:cs typeface="Times New Roman" panose="02020603050405020304" pitchFamily="18" charset="0"/>
              </a:rPr>
              <a:t>Delayed Shutdown</a:t>
            </a:r>
            <a:endParaRPr lang="en-US" sz="2400" dirty="0">
              <a:highlight>
                <a:srgbClr val="808080"/>
              </a:highligh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i="0" dirty="0">
                <a:effectLst/>
                <a:highlight>
                  <a:srgbClr val="808080"/>
                </a:highlight>
                <a:latin typeface="Times New Roman" panose="02020603050405020304" pitchFamily="18" charset="0"/>
                <a:cs typeface="Times New Roman" panose="02020603050405020304" pitchFamily="18" charset="0"/>
              </a:rPr>
              <a:t>Violating Safety Regulations</a:t>
            </a:r>
            <a:endParaRPr lang="en-US" sz="2400" dirty="0">
              <a:highlight>
                <a:srgbClr val="808080"/>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93D988B-F68F-1D89-52F1-733EF155746A}"/>
              </a:ext>
            </a:extLst>
          </p:cNvPr>
          <p:cNvSpPr>
            <a:spLocks noGrp="1"/>
          </p:cNvSpPr>
          <p:nvPr>
            <p:ph type="sldNum" sz="quarter" idx="12"/>
          </p:nvPr>
        </p:nvSpPr>
        <p:spPr/>
        <p:txBody>
          <a:bodyPr/>
          <a:lstStyle/>
          <a:p>
            <a:fld id="{DEB003C5-449D-47AD-B756-D89E4FC27394}" type="slidenum">
              <a:rPr lang="en-US" smtClean="0"/>
              <a:t>19</a:t>
            </a:fld>
            <a:endParaRPr lang="en-US"/>
          </a:p>
        </p:txBody>
      </p:sp>
      <p:sp>
        <p:nvSpPr>
          <p:cNvPr id="5" name="Date Placeholder 4">
            <a:extLst>
              <a:ext uri="{FF2B5EF4-FFF2-40B4-BE49-F238E27FC236}">
                <a16:creationId xmlns:a16="http://schemas.microsoft.com/office/drawing/2014/main" id="{9611D2BC-86F8-7DF4-037E-CF9216E37040}"/>
              </a:ext>
            </a:extLst>
          </p:cNvPr>
          <p:cNvSpPr>
            <a:spLocks noGrp="1"/>
          </p:cNvSpPr>
          <p:nvPr>
            <p:ph type="dt" sz="half" idx="10"/>
          </p:nvPr>
        </p:nvSpPr>
        <p:spPr/>
        <p:txBody>
          <a:bodyPr/>
          <a:lstStyle/>
          <a:p>
            <a:fld id="{4CD283DE-B680-4F7C-A211-35FEE3049FB8}" type="datetime1">
              <a:rPr lang="en-US" smtClean="0"/>
              <a:t>9/30/2023</a:t>
            </a:fld>
            <a:endParaRPr lang="en-US"/>
          </a:p>
        </p:txBody>
      </p:sp>
    </p:spTree>
    <p:extLst>
      <p:ext uri="{BB962C8B-B14F-4D97-AF65-F5344CB8AC3E}">
        <p14:creationId xmlns:p14="http://schemas.microsoft.com/office/powerpoint/2010/main" val="25850521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nference room table">
            <a:extLst>
              <a:ext uri="{FF2B5EF4-FFF2-40B4-BE49-F238E27FC236}">
                <a16:creationId xmlns:a16="http://schemas.microsoft.com/office/drawing/2014/main" id="{925D7EE3-18FD-BA2E-C837-E9F7C33FD0B3}"/>
              </a:ext>
            </a:extLst>
          </p:cNvPr>
          <p:cNvPicPr>
            <a:picLocks noChangeAspect="1"/>
          </p:cNvPicPr>
          <p:nvPr/>
        </p:nvPicPr>
        <p:blipFill rotWithShape="1">
          <a:blip r:embed="rId2">
            <a:alphaModFix amt="25000"/>
          </a:blip>
          <a:srcRect t="20527" b="16448"/>
          <a:stretch/>
        </p:blipFill>
        <p:spPr>
          <a:xfrm>
            <a:off x="20" y="10"/>
            <a:ext cx="12191980" cy="6857990"/>
          </a:xfrm>
          <a:prstGeom prst="rect">
            <a:avLst/>
          </a:prstGeom>
        </p:spPr>
      </p:pic>
      <p:sp>
        <p:nvSpPr>
          <p:cNvPr id="4" name="TextBox 3">
            <a:extLst>
              <a:ext uri="{FF2B5EF4-FFF2-40B4-BE49-F238E27FC236}">
                <a16:creationId xmlns:a16="http://schemas.microsoft.com/office/drawing/2014/main" id="{0DC4B13D-5971-C344-4048-BF7E999C907C}"/>
              </a:ext>
            </a:extLst>
          </p:cNvPr>
          <p:cNvSpPr txBox="1"/>
          <p:nvPr/>
        </p:nvSpPr>
        <p:spPr>
          <a:xfrm>
            <a:off x="913795" y="609600"/>
            <a:ext cx="10353762" cy="97045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4000" b="0" i="0" u="sng" strike="noStrike" kern="1200" cap="none" spc="0" normalizeH="0" baseline="0" noProof="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Meet the team</a:t>
            </a:r>
          </a:p>
        </p:txBody>
      </p:sp>
      <p:sp>
        <p:nvSpPr>
          <p:cNvPr id="5" name="TextBox 4">
            <a:extLst>
              <a:ext uri="{FF2B5EF4-FFF2-40B4-BE49-F238E27FC236}">
                <a16:creationId xmlns:a16="http://schemas.microsoft.com/office/drawing/2014/main" id="{FBD8C8B2-6094-2152-1BF7-8BBBB0FD5B35}"/>
              </a:ext>
            </a:extLst>
          </p:cNvPr>
          <p:cNvSpPr txBox="1"/>
          <p:nvPr/>
        </p:nvSpPr>
        <p:spPr>
          <a:xfrm>
            <a:off x="913795" y="1732449"/>
            <a:ext cx="10353762" cy="4058751"/>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srgbClr val="DADADA"/>
              </a:buClr>
              <a:buSzPct val="70000"/>
              <a:buFont typeface="Wingdings 2" charset="2"/>
              <a:buNone/>
              <a:tabLst/>
              <a:defRPr/>
            </a:pPr>
            <a:endParaRPr kumimoji="0" lang="en-US" sz="1800" b="0" i="0" u="none" strike="noStrike" kern="1200" cap="none" spc="0" normalizeH="0" baseline="0" noProof="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29295CB1-A763-B2CC-6344-DE4E74A2DB40}"/>
              </a:ext>
            </a:extLst>
          </p:cNvPr>
          <p:cNvSpPr txBox="1"/>
          <p:nvPr/>
        </p:nvSpPr>
        <p:spPr>
          <a:xfrm>
            <a:off x="1012509" y="2297906"/>
            <a:ext cx="3489481" cy="123110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white"/>
                </a:solidFill>
                <a:effectLst/>
                <a:uLnTx/>
                <a:uFillTx/>
                <a:latin typeface="Calisto MT" panose="02040603050505030304"/>
                <a:ea typeface="+mn-ea"/>
                <a:cs typeface="Times New Roman" panose="02020603050405020304" pitchFamily="18" charset="0"/>
              </a:rPr>
              <a:t>Shafayetul</a:t>
            </a: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Times New Roman" panose="02020603050405020304" pitchFamily="18" charset="0"/>
              </a:rPr>
              <a:t> Huda Sadi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Times New Roman" panose="02020603050405020304" pitchFamily="18" charset="0"/>
              </a:rPr>
              <a:t>2110057</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Times New Roman" panose="02020603050405020304" pitchFamily="18" charset="0"/>
            </a:endParaRPr>
          </a:p>
        </p:txBody>
      </p:sp>
      <p:sp>
        <p:nvSpPr>
          <p:cNvPr id="6" name="TextBox 5">
            <a:extLst>
              <a:ext uri="{FF2B5EF4-FFF2-40B4-BE49-F238E27FC236}">
                <a16:creationId xmlns:a16="http://schemas.microsoft.com/office/drawing/2014/main" id="{5C16B3EC-8CC9-CB5D-725A-D1DFB923F5A6}"/>
              </a:ext>
            </a:extLst>
          </p:cNvPr>
          <p:cNvSpPr txBox="1"/>
          <p:nvPr/>
        </p:nvSpPr>
        <p:spPr>
          <a:xfrm>
            <a:off x="1012509" y="3761824"/>
            <a:ext cx="4497450"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white"/>
                </a:solidFill>
                <a:effectLst/>
                <a:uLnTx/>
                <a:uFillTx/>
                <a:latin typeface="Calisto MT" panose="02040603050505030304"/>
                <a:ea typeface="+mn-ea"/>
                <a:cs typeface="+mn-cs"/>
              </a:rPr>
              <a:t>Fardin</a:t>
            </a: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 Shahriar Chowdhury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2110058</a:t>
            </a:r>
          </a:p>
        </p:txBody>
      </p:sp>
      <p:sp>
        <p:nvSpPr>
          <p:cNvPr id="8" name="TextBox 7">
            <a:extLst>
              <a:ext uri="{FF2B5EF4-FFF2-40B4-BE49-F238E27FC236}">
                <a16:creationId xmlns:a16="http://schemas.microsoft.com/office/drawing/2014/main" id="{6E964923-9BD5-9DF8-2D26-61476435F972}"/>
              </a:ext>
            </a:extLst>
          </p:cNvPr>
          <p:cNvSpPr txBox="1"/>
          <p:nvPr/>
        </p:nvSpPr>
        <p:spPr>
          <a:xfrm>
            <a:off x="1012509" y="5037018"/>
            <a:ext cx="3544560"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Md. </a:t>
            </a:r>
            <a:r>
              <a:rPr kumimoji="0" lang="en-US" sz="2800" b="0" i="0" u="none" strike="noStrike" kern="1200" cap="none" spc="0" normalizeH="0" baseline="0" noProof="0" dirty="0" err="1">
                <a:ln>
                  <a:noFill/>
                </a:ln>
                <a:solidFill>
                  <a:prstClr val="white"/>
                </a:solidFill>
                <a:effectLst/>
                <a:uLnTx/>
                <a:uFillTx/>
                <a:latin typeface="Calisto MT" panose="02040603050505030304"/>
                <a:ea typeface="+mn-ea"/>
                <a:cs typeface="+mn-cs"/>
              </a:rPr>
              <a:t>Ashikur</a:t>
            </a: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 Rahman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2110059</a:t>
            </a:r>
          </a:p>
        </p:txBody>
      </p:sp>
      <p:sp>
        <p:nvSpPr>
          <p:cNvPr id="9" name="TextBox 8">
            <a:extLst>
              <a:ext uri="{FF2B5EF4-FFF2-40B4-BE49-F238E27FC236}">
                <a16:creationId xmlns:a16="http://schemas.microsoft.com/office/drawing/2014/main" id="{9CDCBA96-112A-6DF9-B777-F9A5EA451954}"/>
              </a:ext>
            </a:extLst>
          </p:cNvPr>
          <p:cNvSpPr txBox="1"/>
          <p:nvPr/>
        </p:nvSpPr>
        <p:spPr>
          <a:xfrm>
            <a:off x="6528619" y="2113240"/>
            <a:ext cx="2525050"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Anirban Sarkar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2110060</a:t>
            </a:r>
          </a:p>
        </p:txBody>
      </p:sp>
      <p:sp>
        <p:nvSpPr>
          <p:cNvPr id="11" name="TextBox 10">
            <a:extLst>
              <a:ext uri="{FF2B5EF4-FFF2-40B4-BE49-F238E27FC236}">
                <a16:creationId xmlns:a16="http://schemas.microsoft.com/office/drawing/2014/main" id="{6D496BE6-BDBF-569D-053E-F8A1B8399458}"/>
              </a:ext>
            </a:extLst>
          </p:cNvPr>
          <p:cNvSpPr txBox="1"/>
          <p:nvPr/>
        </p:nvSpPr>
        <p:spPr>
          <a:xfrm>
            <a:off x="6528619" y="3761824"/>
            <a:ext cx="2748060"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white"/>
                </a:solidFill>
                <a:effectLst/>
                <a:uLnTx/>
                <a:uFillTx/>
                <a:latin typeface="Calisto MT" panose="02040603050505030304"/>
                <a:ea typeface="+mn-ea"/>
                <a:cs typeface="+mn-cs"/>
              </a:rPr>
              <a:t>Shrayas</a:t>
            </a: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 Chakma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2110061</a:t>
            </a:r>
          </a:p>
        </p:txBody>
      </p:sp>
      <p:sp>
        <p:nvSpPr>
          <p:cNvPr id="2" name="Slide Number Placeholder 1">
            <a:extLst>
              <a:ext uri="{FF2B5EF4-FFF2-40B4-BE49-F238E27FC236}">
                <a16:creationId xmlns:a16="http://schemas.microsoft.com/office/drawing/2014/main" id="{D6FE8288-EE75-EB2F-2284-F8D02B509136}"/>
              </a:ext>
            </a:extLst>
          </p:cNvPr>
          <p:cNvSpPr>
            <a:spLocks noGrp="1"/>
          </p:cNvSpPr>
          <p:nvPr>
            <p:ph type="sldNum" sz="quarter" idx="12"/>
          </p:nvPr>
        </p:nvSpPr>
        <p:spPr/>
        <p:txBody>
          <a:bodyPr/>
          <a:lstStyle/>
          <a:p>
            <a:fld id="{963824BF-F886-4463-BD9F-1DE8BFC8C76F}" type="slidenum">
              <a:rPr lang="en-US" smtClean="0"/>
              <a:t>2</a:t>
            </a:fld>
            <a:endParaRPr lang="en-US"/>
          </a:p>
        </p:txBody>
      </p:sp>
      <p:sp>
        <p:nvSpPr>
          <p:cNvPr id="12" name="Date Placeholder 11">
            <a:extLst>
              <a:ext uri="{FF2B5EF4-FFF2-40B4-BE49-F238E27FC236}">
                <a16:creationId xmlns:a16="http://schemas.microsoft.com/office/drawing/2014/main" id="{2206CA2F-A6E6-71CE-E815-2F365F70C413}"/>
              </a:ext>
            </a:extLst>
          </p:cNvPr>
          <p:cNvSpPr>
            <a:spLocks noGrp="1"/>
          </p:cNvSpPr>
          <p:nvPr>
            <p:ph type="dt" sz="half" idx="10"/>
          </p:nvPr>
        </p:nvSpPr>
        <p:spPr/>
        <p:txBody>
          <a:bodyPr/>
          <a:lstStyle/>
          <a:p>
            <a:fld id="{31100807-9644-4123-A957-690E2CA9A48E}" type="datetime1">
              <a:rPr lang="en-US" smtClean="0"/>
              <a:t>9/30/2023</a:t>
            </a:fld>
            <a:endParaRPr lang="en-US"/>
          </a:p>
        </p:txBody>
      </p:sp>
    </p:spTree>
    <p:extLst>
      <p:ext uri="{BB962C8B-B14F-4D97-AF65-F5344CB8AC3E}">
        <p14:creationId xmlns:p14="http://schemas.microsoft.com/office/powerpoint/2010/main" val="4154038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close-up of a volcano erupting&#10;&#10;Description automatically generated">
            <a:extLst>
              <a:ext uri="{FF2B5EF4-FFF2-40B4-BE49-F238E27FC236}">
                <a16:creationId xmlns:a16="http://schemas.microsoft.com/office/drawing/2014/main" id="{3D2D3238-B4A8-ACC6-97C7-3C528B081CD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4145280" y="7030983"/>
            <a:ext cx="8046720" cy="6363614"/>
          </a:xfrm>
          <a:prstGeom prst="rect">
            <a:avLst/>
          </a:prstGeom>
        </p:spPr>
      </p:pic>
      <p:pic>
        <p:nvPicPr>
          <p:cNvPr id="15" name="Picture 14" descr="Lightning striking a lightning over power lines&#10;&#10;Description automatically generated with medium confidence">
            <a:extLst>
              <a:ext uri="{FF2B5EF4-FFF2-40B4-BE49-F238E27FC236}">
                <a16:creationId xmlns:a16="http://schemas.microsoft.com/office/drawing/2014/main" id="{D24B843C-EC66-9A4E-235B-64C25513502F}"/>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1830084" y="14870"/>
            <a:ext cx="10361916" cy="6843130"/>
          </a:xfrm>
          <a:prstGeom prst="rect">
            <a:avLst/>
          </a:prstGeom>
        </p:spPr>
      </p:pic>
      <p:pic>
        <p:nvPicPr>
          <p:cNvPr id="5" name="Picture 4" descr="A person walking in a tunnel&#10;&#10;Description automatically generated">
            <a:extLst>
              <a:ext uri="{FF2B5EF4-FFF2-40B4-BE49-F238E27FC236}">
                <a16:creationId xmlns:a16="http://schemas.microsoft.com/office/drawing/2014/main" id="{08C8AB7D-87FD-8B4F-054F-613193978F51}"/>
              </a:ext>
            </a:extLst>
          </p:cNvPr>
          <p:cNvPicPr>
            <a:picLocks noChangeAspect="1"/>
          </p:cNvPicPr>
          <p:nvPr/>
        </p:nvPicPr>
        <p:blipFill rotWithShape="1">
          <a:blip r:embed="rId4">
            <a:extLst>
              <a:ext uri="{28A0092B-C50C-407E-A947-70E740481C1C}">
                <a14:useLocalDpi xmlns:a14="http://schemas.microsoft.com/office/drawing/2010/main" val="0"/>
              </a:ext>
            </a:extLst>
          </a:blip>
          <a:srcRect l="31005" t="10294" r="18914" b="-757"/>
          <a:stretch/>
        </p:blipFill>
        <p:spPr>
          <a:xfrm rot="14105949">
            <a:off x="-1880026" y="1856393"/>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7" name="Picture 6" descr="A person standing in a control room&#10;&#10;Description automatically generated">
            <a:extLst>
              <a:ext uri="{FF2B5EF4-FFF2-40B4-BE49-F238E27FC236}">
                <a16:creationId xmlns:a16="http://schemas.microsoft.com/office/drawing/2014/main" id="{C1103FB5-61AF-E6CF-364B-2330194CD56A}"/>
              </a:ext>
            </a:extLst>
          </p:cNvPr>
          <p:cNvPicPr>
            <a:picLocks noChangeAspect="1"/>
          </p:cNvPicPr>
          <p:nvPr/>
        </p:nvPicPr>
        <p:blipFill rotWithShape="1">
          <a:blip r:embed="rId5">
            <a:extLst>
              <a:ext uri="{28A0092B-C50C-407E-A947-70E740481C1C}">
                <a14:useLocalDpi xmlns:a14="http://schemas.microsoft.com/office/drawing/2010/main" val="0"/>
              </a:ext>
            </a:extLst>
          </a:blip>
          <a:srcRect l="40849" t="3333" r="5095" b="3567"/>
          <a:stretch/>
        </p:blipFill>
        <p:spPr>
          <a:xfrm rot="18692713">
            <a:off x="-499241" y="770804"/>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8" name="Picture 7" descr="Lightning striking a lightning over power lines&#10;&#10;Description automatically generated with medium confidence">
            <a:extLst>
              <a:ext uri="{FF2B5EF4-FFF2-40B4-BE49-F238E27FC236}">
                <a16:creationId xmlns:a16="http://schemas.microsoft.com/office/drawing/2014/main" id="{2E54C8B3-8E43-9919-FC45-52C22E7158B4}"/>
              </a:ext>
            </a:extLst>
          </p:cNvPr>
          <p:cNvPicPr>
            <a:picLocks noChangeAspect="1"/>
          </p:cNvPicPr>
          <p:nvPr/>
        </p:nvPicPr>
        <p:blipFill rotWithShape="1">
          <a:blip r:embed="rId3">
            <a:extLst>
              <a:ext uri="{28A0092B-C50C-407E-A947-70E740481C1C}">
                <a14:useLocalDpi xmlns:a14="http://schemas.microsoft.com/office/drawing/2010/main" val="0"/>
              </a:ext>
            </a:extLst>
          </a:blip>
          <a:srcRect l="29442" t="488" r="4645" b="2321"/>
          <a:stretch/>
        </p:blipFill>
        <p:spPr>
          <a:xfrm rot="642859">
            <a:off x="1405052" y="552726"/>
            <a:ext cx="2720350" cy="270186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9" name="Picture 8" descr="A close-up of a volcano erupting&#10;&#10;Description automatically generated">
            <a:extLst>
              <a:ext uri="{FF2B5EF4-FFF2-40B4-BE49-F238E27FC236}">
                <a16:creationId xmlns:a16="http://schemas.microsoft.com/office/drawing/2014/main" id="{7DCCA20D-A4F3-3638-F2E7-B4E823894846}"/>
              </a:ext>
            </a:extLst>
          </p:cNvPr>
          <p:cNvPicPr>
            <a:picLocks noChangeAspect="1"/>
          </p:cNvPicPr>
          <p:nvPr/>
        </p:nvPicPr>
        <p:blipFill rotWithShape="1">
          <a:blip r:embed="rId2">
            <a:extLst>
              <a:ext uri="{28A0092B-C50C-407E-A947-70E740481C1C}">
                <a14:useLocalDpi xmlns:a14="http://schemas.microsoft.com/office/drawing/2010/main" val="0"/>
              </a:ext>
            </a:extLst>
          </a:blip>
          <a:srcRect l="8390" t="4644" r="18620" b="1682"/>
          <a:stretch/>
        </p:blipFill>
        <p:spPr>
          <a:xfrm rot="4181010">
            <a:off x="1295104" y="3300232"/>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10" name="Picture 9" descr="A map of the region&#10;&#10;Description automatically generated">
            <a:extLst>
              <a:ext uri="{FF2B5EF4-FFF2-40B4-BE49-F238E27FC236}">
                <a16:creationId xmlns:a16="http://schemas.microsoft.com/office/drawing/2014/main" id="{98B1B411-57DE-1D72-EEC1-346879C8BE24}"/>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8015455">
            <a:off x="-250401" y="4349943"/>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11" name="Picture 10" descr="A large room with many metal plates&#10;&#10;Description automatically generated with medium confidence">
            <a:extLst>
              <a:ext uri="{FF2B5EF4-FFF2-40B4-BE49-F238E27FC236}">
                <a16:creationId xmlns:a16="http://schemas.microsoft.com/office/drawing/2014/main" id="{CF99A110-6A9D-1AB9-0874-488D2C5F0A2A}"/>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12290117">
            <a:off x="-1925162" y="3607164"/>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13" name="TextBox 12">
            <a:extLst>
              <a:ext uri="{FF2B5EF4-FFF2-40B4-BE49-F238E27FC236}">
                <a16:creationId xmlns:a16="http://schemas.microsoft.com/office/drawing/2014/main" id="{7EE500C3-D9B0-F6CC-E006-9B4AA4E2C7E3}"/>
              </a:ext>
            </a:extLst>
          </p:cNvPr>
          <p:cNvSpPr txBox="1"/>
          <p:nvPr/>
        </p:nvSpPr>
        <p:spPr>
          <a:xfrm>
            <a:off x="-1416748" y="3201563"/>
            <a:ext cx="4332514" cy="584775"/>
          </a:xfrm>
          <a:prstGeom prst="rect">
            <a:avLst/>
          </a:prstGeom>
          <a:noFill/>
        </p:spPr>
        <p:txBody>
          <a:bodyPr wrap="square">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17" name="TextBox 16">
            <a:extLst>
              <a:ext uri="{FF2B5EF4-FFF2-40B4-BE49-F238E27FC236}">
                <a16:creationId xmlns:a16="http://schemas.microsoft.com/office/drawing/2014/main" id="{E1E94447-7AE2-CA5C-1938-5F7E88B3A0B6}"/>
              </a:ext>
            </a:extLst>
          </p:cNvPr>
          <p:cNvSpPr txBox="1"/>
          <p:nvPr/>
        </p:nvSpPr>
        <p:spPr>
          <a:xfrm>
            <a:off x="4702629" y="1102024"/>
            <a:ext cx="8046720"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Power Surge</a:t>
            </a:r>
          </a:p>
        </p:txBody>
      </p:sp>
      <p:sp>
        <p:nvSpPr>
          <p:cNvPr id="19" name="TextBox 18">
            <a:extLst>
              <a:ext uri="{FF2B5EF4-FFF2-40B4-BE49-F238E27FC236}">
                <a16:creationId xmlns:a16="http://schemas.microsoft.com/office/drawing/2014/main" id="{7F709834-A214-C0A9-664D-A0F11971CB7B}"/>
              </a:ext>
            </a:extLst>
          </p:cNvPr>
          <p:cNvSpPr txBox="1"/>
          <p:nvPr/>
        </p:nvSpPr>
        <p:spPr>
          <a:xfrm>
            <a:off x="4665986" y="2140567"/>
            <a:ext cx="7230290" cy="196451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800" dirty="0"/>
              <a:t>Unexpected increase in voltage</a:t>
            </a:r>
          </a:p>
          <a:p>
            <a:pPr marL="342900" indent="-342900">
              <a:lnSpc>
                <a:spcPct val="150000"/>
              </a:lnSpc>
              <a:buFont typeface="Wingdings" panose="05000000000000000000" pitchFamily="2" charset="2"/>
              <a:buChar char="Ø"/>
            </a:pPr>
            <a:r>
              <a:rPr lang="en-US" sz="2800" dirty="0"/>
              <a:t>Opposite effect of graphite tips of control rods</a:t>
            </a:r>
          </a:p>
          <a:p>
            <a:pPr marL="342900" indent="-342900">
              <a:lnSpc>
                <a:spcPct val="150000"/>
              </a:lnSpc>
              <a:buFont typeface="Wingdings" panose="05000000000000000000" pitchFamily="2" charset="2"/>
              <a:buChar char="Ø"/>
            </a:pPr>
            <a:r>
              <a:rPr lang="en-US" sz="2800" dirty="0"/>
              <a:t>Cascading effect</a:t>
            </a:r>
          </a:p>
        </p:txBody>
      </p:sp>
      <p:sp>
        <p:nvSpPr>
          <p:cNvPr id="2" name="Slide Number Placeholder 1">
            <a:extLst>
              <a:ext uri="{FF2B5EF4-FFF2-40B4-BE49-F238E27FC236}">
                <a16:creationId xmlns:a16="http://schemas.microsoft.com/office/drawing/2014/main" id="{B1E64291-FCE8-FF51-62A9-EA057C9074D1}"/>
              </a:ext>
            </a:extLst>
          </p:cNvPr>
          <p:cNvSpPr>
            <a:spLocks noGrp="1"/>
          </p:cNvSpPr>
          <p:nvPr>
            <p:ph type="sldNum" sz="quarter" idx="12"/>
          </p:nvPr>
        </p:nvSpPr>
        <p:spPr/>
        <p:txBody>
          <a:bodyPr/>
          <a:lstStyle/>
          <a:p>
            <a:fld id="{DEB003C5-449D-47AD-B756-D89E4FC27394}" type="slidenum">
              <a:rPr lang="en-US" smtClean="0"/>
              <a:t>20</a:t>
            </a:fld>
            <a:endParaRPr lang="en-US"/>
          </a:p>
        </p:txBody>
      </p:sp>
      <p:sp>
        <p:nvSpPr>
          <p:cNvPr id="3" name="Date Placeholder 2">
            <a:extLst>
              <a:ext uri="{FF2B5EF4-FFF2-40B4-BE49-F238E27FC236}">
                <a16:creationId xmlns:a16="http://schemas.microsoft.com/office/drawing/2014/main" id="{46F8CD52-56DA-0E6E-0090-90DBC4BE1735}"/>
              </a:ext>
            </a:extLst>
          </p:cNvPr>
          <p:cNvSpPr>
            <a:spLocks noGrp="1"/>
          </p:cNvSpPr>
          <p:nvPr>
            <p:ph type="dt" sz="half" idx="10"/>
          </p:nvPr>
        </p:nvSpPr>
        <p:spPr/>
        <p:txBody>
          <a:bodyPr/>
          <a:lstStyle/>
          <a:p>
            <a:fld id="{7446F2D7-2B82-489E-B69A-0D505B16A7BF}" type="datetime1">
              <a:rPr lang="en-US" smtClean="0"/>
              <a:t>9/30/2023</a:t>
            </a:fld>
            <a:endParaRPr lang="en-US"/>
          </a:p>
        </p:txBody>
      </p:sp>
    </p:spTree>
    <p:extLst>
      <p:ext uri="{BB962C8B-B14F-4D97-AF65-F5344CB8AC3E}">
        <p14:creationId xmlns:p14="http://schemas.microsoft.com/office/powerpoint/2010/main" val="40289712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up of a volcano erupting&#10;&#10;Description automatically generated">
            <a:extLst>
              <a:ext uri="{FF2B5EF4-FFF2-40B4-BE49-F238E27FC236}">
                <a16:creationId xmlns:a16="http://schemas.microsoft.com/office/drawing/2014/main" id="{AED75D8C-6B38-E04B-E005-839C827AEF5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3435951" y="0"/>
            <a:ext cx="8799456" cy="6858000"/>
          </a:xfrm>
          <a:prstGeom prst="rect">
            <a:avLst/>
          </a:prstGeom>
        </p:spPr>
      </p:pic>
      <p:pic>
        <p:nvPicPr>
          <p:cNvPr id="3" name="Picture 2" descr="A person walking in a tunnel&#10;&#10;Description automatically generated">
            <a:extLst>
              <a:ext uri="{FF2B5EF4-FFF2-40B4-BE49-F238E27FC236}">
                <a16:creationId xmlns:a16="http://schemas.microsoft.com/office/drawing/2014/main" id="{CAE1FBDC-191A-3431-C2A0-7A192EC5631F}"/>
              </a:ext>
            </a:extLst>
          </p:cNvPr>
          <p:cNvPicPr>
            <a:picLocks noChangeAspect="1"/>
          </p:cNvPicPr>
          <p:nvPr/>
        </p:nvPicPr>
        <p:blipFill rotWithShape="1">
          <a:blip r:embed="rId3">
            <a:extLst>
              <a:ext uri="{28A0092B-C50C-407E-A947-70E740481C1C}">
                <a14:useLocalDpi xmlns:a14="http://schemas.microsoft.com/office/drawing/2010/main" val="0"/>
              </a:ext>
            </a:extLst>
          </a:blip>
          <a:srcRect l="31005" t="10294" r="18914" b="-757"/>
          <a:stretch/>
        </p:blipFill>
        <p:spPr>
          <a:xfrm rot="10573493">
            <a:off x="-1538095" y="3762792"/>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6" name="Picture 5" descr="A person standing in a control room&#10;&#10;Description automatically generated">
            <a:extLst>
              <a:ext uri="{FF2B5EF4-FFF2-40B4-BE49-F238E27FC236}">
                <a16:creationId xmlns:a16="http://schemas.microsoft.com/office/drawing/2014/main" id="{4D7FB17A-B801-788C-0230-3B707E6AFFFE}"/>
              </a:ext>
            </a:extLst>
          </p:cNvPr>
          <p:cNvPicPr>
            <a:picLocks noChangeAspect="1"/>
          </p:cNvPicPr>
          <p:nvPr/>
        </p:nvPicPr>
        <p:blipFill rotWithShape="1">
          <a:blip r:embed="rId4">
            <a:extLst>
              <a:ext uri="{28A0092B-C50C-407E-A947-70E740481C1C}">
                <a14:useLocalDpi xmlns:a14="http://schemas.microsoft.com/office/drawing/2010/main" val="0"/>
              </a:ext>
            </a:extLst>
          </a:blip>
          <a:srcRect l="40849" t="3333" r="5095" b="3567"/>
          <a:stretch/>
        </p:blipFill>
        <p:spPr>
          <a:xfrm rot="15160257">
            <a:off x="-1877737" y="1963581"/>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8" name="Picture 7" descr="Lightning striking a lightning over power lines&#10;&#10;Description automatically generated with medium confidence">
            <a:extLst>
              <a:ext uri="{FF2B5EF4-FFF2-40B4-BE49-F238E27FC236}">
                <a16:creationId xmlns:a16="http://schemas.microsoft.com/office/drawing/2014/main" id="{F70446B7-9649-BB3B-68B5-2201C5A62A1D}"/>
              </a:ext>
            </a:extLst>
          </p:cNvPr>
          <p:cNvPicPr>
            <a:picLocks noChangeAspect="1"/>
          </p:cNvPicPr>
          <p:nvPr/>
        </p:nvPicPr>
        <p:blipFill rotWithShape="1">
          <a:blip r:embed="rId5">
            <a:extLst>
              <a:ext uri="{28A0092B-C50C-407E-A947-70E740481C1C}">
                <a14:useLocalDpi xmlns:a14="http://schemas.microsoft.com/office/drawing/2010/main" val="0"/>
              </a:ext>
            </a:extLst>
          </a:blip>
          <a:srcRect l="29442" t="488" r="4645" b="2321"/>
          <a:stretch/>
        </p:blipFill>
        <p:spPr>
          <a:xfrm rot="18710403">
            <a:off x="-355889" y="942774"/>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10" name="Picture 9" descr="A close-up of a volcano erupting&#10;&#10;Description automatically generated">
            <a:extLst>
              <a:ext uri="{FF2B5EF4-FFF2-40B4-BE49-F238E27FC236}">
                <a16:creationId xmlns:a16="http://schemas.microsoft.com/office/drawing/2014/main" id="{002FB1CF-AD9A-2088-8473-592822F1D89A}"/>
              </a:ext>
            </a:extLst>
          </p:cNvPr>
          <p:cNvPicPr>
            <a:picLocks noChangeAspect="1"/>
          </p:cNvPicPr>
          <p:nvPr/>
        </p:nvPicPr>
        <p:blipFill rotWithShape="1">
          <a:blip r:embed="rId2">
            <a:extLst>
              <a:ext uri="{28A0092B-C50C-407E-A947-70E740481C1C}">
                <a14:useLocalDpi xmlns:a14="http://schemas.microsoft.com/office/drawing/2010/main" val="0"/>
              </a:ext>
            </a:extLst>
          </a:blip>
          <a:srcRect l="8390" t="4644" r="18620" b="1682"/>
          <a:stretch/>
        </p:blipFill>
        <p:spPr>
          <a:xfrm rot="648554">
            <a:off x="1563760" y="884971"/>
            <a:ext cx="2570720" cy="2609037"/>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11" name="Picture 10" descr="A map of the region&#10;&#10;Description automatically generated">
            <a:extLst>
              <a:ext uri="{FF2B5EF4-FFF2-40B4-BE49-F238E27FC236}">
                <a16:creationId xmlns:a16="http://schemas.microsoft.com/office/drawing/2014/main" id="{E64B0C27-8BC8-75EE-DF5D-2E002F8C95FF}"/>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4482999">
            <a:off x="1308372" y="3581623"/>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12" name="Picture 11" descr="A large room with many metal plates&#10;&#10;Description automatically generated with medium confidence">
            <a:extLst>
              <a:ext uri="{FF2B5EF4-FFF2-40B4-BE49-F238E27FC236}">
                <a16:creationId xmlns:a16="http://schemas.microsoft.com/office/drawing/2014/main" id="{85AD066D-4590-B196-175A-2111FBF25264}"/>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8757661">
            <a:off x="-286559" y="4645320"/>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13" name="Rectangle 12">
            <a:extLst>
              <a:ext uri="{FF2B5EF4-FFF2-40B4-BE49-F238E27FC236}">
                <a16:creationId xmlns:a16="http://schemas.microsoft.com/office/drawing/2014/main" id="{75B98C60-C5A4-C862-A8C7-029E84740562}"/>
              </a:ext>
            </a:extLst>
          </p:cNvPr>
          <p:cNvSpPr/>
          <p:nvPr/>
        </p:nvSpPr>
        <p:spPr>
          <a:xfrm>
            <a:off x="178750" y="3300689"/>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17" name="TextBox 16">
            <a:extLst>
              <a:ext uri="{FF2B5EF4-FFF2-40B4-BE49-F238E27FC236}">
                <a16:creationId xmlns:a16="http://schemas.microsoft.com/office/drawing/2014/main" id="{8960D305-199A-FB6B-45DD-ED976877A051}"/>
              </a:ext>
            </a:extLst>
          </p:cNvPr>
          <p:cNvSpPr txBox="1"/>
          <p:nvPr/>
        </p:nvSpPr>
        <p:spPr>
          <a:xfrm>
            <a:off x="4560359" y="1342815"/>
            <a:ext cx="697556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Steam explosion</a:t>
            </a:r>
          </a:p>
        </p:txBody>
      </p:sp>
      <p:sp>
        <p:nvSpPr>
          <p:cNvPr id="19" name="TextBox 18">
            <a:extLst>
              <a:ext uri="{FF2B5EF4-FFF2-40B4-BE49-F238E27FC236}">
                <a16:creationId xmlns:a16="http://schemas.microsoft.com/office/drawing/2014/main" id="{05F7B7C4-77C6-3A61-6758-20B50FBB8DC6}"/>
              </a:ext>
            </a:extLst>
          </p:cNvPr>
          <p:cNvSpPr txBox="1"/>
          <p:nvPr/>
        </p:nvSpPr>
        <p:spPr>
          <a:xfrm>
            <a:off x="4514910" y="2297208"/>
            <a:ext cx="7804703" cy="169706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dirty="0"/>
              <a:t>Steam pressure build up</a:t>
            </a:r>
          </a:p>
          <a:p>
            <a:pPr marL="342900" indent="-342900">
              <a:lnSpc>
                <a:spcPct val="150000"/>
              </a:lnSpc>
              <a:buFont typeface="Wingdings" panose="05000000000000000000" pitchFamily="2" charset="2"/>
              <a:buChar char="Ø"/>
            </a:pPr>
            <a:r>
              <a:rPr lang="en-US" sz="2400" dirty="0"/>
              <a:t>Rapture of reactor vessel</a:t>
            </a:r>
          </a:p>
          <a:p>
            <a:pPr marL="342900" indent="-342900">
              <a:lnSpc>
                <a:spcPct val="150000"/>
              </a:lnSpc>
              <a:buFont typeface="Wingdings" panose="05000000000000000000" pitchFamily="2" charset="2"/>
              <a:buChar char="Ø"/>
            </a:pPr>
            <a:r>
              <a:rPr lang="en-US" sz="2400" dirty="0"/>
              <a:t>Release of radioactive material</a:t>
            </a:r>
          </a:p>
        </p:txBody>
      </p:sp>
      <p:pic>
        <p:nvPicPr>
          <p:cNvPr id="21" name="Picture 20" descr="A map of the region&#10;&#10;Description automatically generated">
            <a:extLst>
              <a:ext uri="{FF2B5EF4-FFF2-40B4-BE49-F238E27FC236}">
                <a16:creationId xmlns:a16="http://schemas.microsoft.com/office/drawing/2014/main" id="{4AB89E4D-F408-D858-D952-0F8D865D0DC3}"/>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3163729" y="7075604"/>
            <a:ext cx="9071678" cy="6681024"/>
          </a:xfrm>
          <a:prstGeom prst="rect">
            <a:avLst/>
          </a:prstGeom>
        </p:spPr>
      </p:pic>
      <p:sp>
        <p:nvSpPr>
          <p:cNvPr id="2" name="Slide Number Placeholder 1">
            <a:extLst>
              <a:ext uri="{FF2B5EF4-FFF2-40B4-BE49-F238E27FC236}">
                <a16:creationId xmlns:a16="http://schemas.microsoft.com/office/drawing/2014/main" id="{85E12E8D-1950-F47B-2CD7-AA06BAC3CD38}"/>
              </a:ext>
            </a:extLst>
          </p:cNvPr>
          <p:cNvSpPr>
            <a:spLocks noGrp="1"/>
          </p:cNvSpPr>
          <p:nvPr>
            <p:ph type="sldNum" sz="quarter" idx="12"/>
          </p:nvPr>
        </p:nvSpPr>
        <p:spPr/>
        <p:txBody>
          <a:bodyPr/>
          <a:lstStyle/>
          <a:p>
            <a:fld id="{DEB003C5-449D-47AD-B756-D89E4FC27394}" type="slidenum">
              <a:rPr lang="en-US" smtClean="0"/>
              <a:t>21</a:t>
            </a:fld>
            <a:endParaRPr lang="en-US"/>
          </a:p>
        </p:txBody>
      </p:sp>
      <p:sp>
        <p:nvSpPr>
          <p:cNvPr id="4" name="Date Placeholder 3">
            <a:extLst>
              <a:ext uri="{FF2B5EF4-FFF2-40B4-BE49-F238E27FC236}">
                <a16:creationId xmlns:a16="http://schemas.microsoft.com/office/drawing/2014/main" id="{38DD1042-494E-77CF-CC3B-EA0542A9D939}"/>
              </a:ext>
            </a:extLst>
          </p:cNvPr>
          <p:cNvSpPr>
            <a:spLocks noGrp="1"/>
          </p:cNvSpPr>
          <p:nvPr>
            <p:ph type="dt" sz="half" idx="10"/>
          </p:nvPr>
        </p:nvSpPr>
        <p:spPr/>
        <p:txBody>
          <a:bodyPr/>
          <a:lstStyle/>
          <a:p>
            <a:fld id="{FE462EBD-638B-4347-98EB-C2F8D63B966A}" type="datetime1">
              <a:rPr lang="en-US" smtClean="0"/>
              <a:t>9/30/2023</a:t>
            </a:fld>
            <a:endParaRPr lang="en-US"/>
          </a:p>
        </p:txBody>
      </p:sp>
    </p:spTree>
    <p:extLst>
      <p:ext uri="{BB962C8B-B14F-4D97-AF65-F5344CB8AC3E}">
        <p14:creationId xmlns:p14="http://schemas.microsoft.com/office/powerpoint/2010/main" val="850880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map of the region&#10;&#10;Description automatically generated">
            <a:extLst>
              <a:ext uri="{FF2B5EF4-FFF2-40B4-BE49-F238E27FC236}">
                <a16:creationId xmlns:a16="http://schemas.microsoft.com/office/drawing/2014/main" id="{DCC8C6F6-545D-1D76-4940-905D3E789AC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110601" y="84908"/>
            <a:ext cx="9081399" cy="6688183"/>
          </a:xfrm>
          <a:prstGeom prst="rect">
            <a:avLst/>
          </a:prstGeom>
        </p:spPr>
      </p:pic>
      <p:pic>
        <p:nvPicPr>
          <p:cNvPr id="5" name="Picture 4" descr="A person walking in a tunnel&#10;&#10;Description automatically generated">
            <a:extLst>
              <a:ext uri="{FF2B5EF4-FFF2-40B4-BE49-F238E27FC236}">
                <a16:creationId xmlns:a16="http://schemas.microsoft.com/office/drawing/2014/main" id="{4EA315EA-1F23-D603-D875-0DEC2C4396E5}"/>
              </a:ext>
            </a:extLst>
          </p:cNvPr>
          <p:cNvPicPr>
            <a:picLocks noChangeAspect="1"/>
          </p:cNvPicPr>
          <p:nvPr/>
        </p:nvPicPr>
        <p:blipFill rotWithShape="1">
          <a:blip r:embed="rId3">
            <a:extLst>
              <a:ext uri="{28A0092B-C50C-407E-A947-70E740481C1C}">
                <a14:useLocalDpi xmlns:a14="http://schemas.microsoft.com/office/drawing/2010/main" val="0"/>
              </a:ext>
            </a:extLst>
          </a:blip>
          <a:srcRect l="31005" t="10294" r="18914" b="-757"/>
          <a:stretch/>
        </p:blipFill>
        <p:spPr>
          <a:xfrm rot="6489826">
            <a:off x="417059" y="4355501"/>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7" name="Picture 6" descr="A person standing in a control room&#10;&#10;Description automatically generated">
            <a:extLst>
              <a:ext uri="{FF2B5EF4-FFF2-40B4-BE49-F238E27FC236}">
                <a16:creationId xmlns:a16="http://schemas.microsoft.com/office/drawing/2014/main" id="{D58F0996-9694-E0D4-883B-1AF8069B8D41}"/>
              </a:ext>
            </a:extLst>
          </p:cNvPr>
          <p:cNvPicPr>
            <a:picLocks noChangeAspect="1"/>
          </p:cNvPicPr>
          <p:nvPr/>
        </p:nvPicPr>
        <p:blipFill rotWithShape="1">
          <a:blip r:embed="rId4">
            <a:extLst>
              <a:ext uri="{28A0092B-C50C-407E-A947-70E740481C1C}">
                <a14:useLocalDpi xmlns:a14="http://schemas.microsoft.com/office/drawing/2010/main" val="0"/>
              </a:ext>
            </a:extLst>
          </a:blip>
          <a:srcRect l="40849" t="3333" r="5095" b="3567"/>
          <a:stretch/>
        </p:blipFill>
        <p:spPr>
          <a:xfrm rot="11076590">
            <a:off x="-1524717" y="3946029"/>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8" name="Picture 7" descr="Lightning striking a lightning over power lines&#10;&#10;Description automatically generated with medium confidence">
            <a:extLst>
              <a:ext uri="{FF2B5EF4-FFF2-40B4-BE49-F238E27FC236}">
                <a16:creationId xmlns:a16="http://schemas.microsoft.com/office/drawing/2014/main" id="{01B99C87-C9F3-E006-F4F1-50680F71A10D}"/>
              </a:ext>
            </a:extLst>
          </p:cNvPr>
          <p:cNvPicPr>
            <a:picLocks noChangeAspect="1"/>
          </p:cNvPicPr>
          <p:nvPr/>
        </p:nvPicPr>
        <p:blipFill rotWithShape="1">
          <a:blip r:embed="rId5">
            <a:extLst>
              <a:ext uri="{28A0092B-C50C-407E-A947-70E740481C1C}">
                <a14:useLocalDpi xmlns:a14="http://schemas.microsoft.com/office/drawing/2010/main" val="0"/>
              </a:ext>
            </a:extLst>
          </a:blip>
          <a:srcRect l="29442" t="488" r="4645" b="2321"/>
          <a:stretch/>
        </p:blipFill>
        <p:spPr>
          <a:xfrm rot="14626736">
            <a:off x="-1885377" y="2155384"/>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9" name="Picture 8" descr="A close-up of a volcano erupting&#10;&#10;Description automatically generated">
            <a:extLst>
              <a:ext uri="{FF2B5EF4-FFF2-40B4-BE49-F238E27FC236}">
                <a16:creationId xmlns:a16="http://schemas.microsoft.com/office/drawing/2014/main" id="{C5DF2E69-D6ED-DA29-93BB-7E19D144F80D}"/>
              </a:ext>
            </a:extLst>
          </p:cNvPr>
          <p:cNvPicPr>
            <a:picLocks noChangeAspect="1"/>
          </p:cNvPicPr>
          <p:nvPr/>
        </p:nvPicPr>
        <p:blipFill rotWithShape="1">
          <a:blip r:embed="rId6">
            <a:extLst>
              <a:ext uri="{28A0092B-C50C-407E-A947-70E740481C1C}">
                <a14:useLocalDpi xmlns:a14="http://schemas.microsoft.com/office/drawing/2010/main" val="0"/>
              </a:ext>
            </a:extLst>
          </a:blip>
          <a:srcRect l="8390" t="4644" r="18620" b="1682"/>
          <a:stretch/>
        </p:blipFill>
        <p:spPr>
          <a:xfrm rot="18164887">
            <a:off x="-538008" y="952927"/>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10" name="Picture 9" descr="A map of the region&#10;&#10;Description automatically generated">
            <a:extLst>
              <a:ext uri="{FF2B5EF4-FFF2-40B4-BE49-F238E27FC236}">
                <a16:creationId xmlns:a16="http://schemas.microsoft.com/office/drawing/2014/main" id="{941AF353-A1FA-0A2F-3603-9B3B787D1252}"/>
              </a:ext>
            </a:extLst>
          </p:cNvPr>
          <p:cNvPicPr>
            <a:picLocks noChangeAspect="1"/>
          </p:cNvPicPr>
          <p:nvPr/>
        </p:nvPicPr>
        <p:blipFill rotWithShape="1">
          <a:blip r:embed="rId2">
            <a:extLst>
              <a:ext uri="{28A0092B-C50C-407E-A947-70E740481C1C}">
                <a14:useLocalDpi xmlns:a14="http://schemas.microsoft.com/office/drawing/2010/main" val="0"/>
              </a:ext>
            </a:extLst>
          </a:blip>
          <a:srcRect l="14862" t="3980" r="18002" b="9224"/>
          <a:stretch/>
        </p:blipFill>
        <p:spPr>
          <a:xfrm rot="399332">
            <a:off x="1481523" y="433178"/>
            <a:ext cx="2876583" cy="2738920"/>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11" name="Picture 10" descr="A large room with many metal plates&#10;&#10;Description automatically generated with medium confidence">
            <a:extLst>
              <a:ext uri="{FF2B5EF4-FFF2-40B4-BE49-F238E27FC236}">
                <a16:creationId xmlns:a16="http://schemas.microsoft.com/office/drawing/2014/main" id="{52D0A554-E9F0-B4BF-B024-E9D09CDC6362}"/>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4673994">
            <a:off x="1443615" y="3475373"/>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13" name="TextBox 12">
            <a:extLst>
              <a:ext uri="{FF2B5EF4-FFF2-40B4-BE49-F238E27FC236}">
                <a16:creationId xmlns:a16="http://schemas.microsoft.com/office/drawing/2014/main" id="{FFC131A3-C601-AD09-B571-3B9B4BD77DFC}"/>
              </a:ext>
            </a:extLst>
          </p:cNvPr>
          <p:cNvSpPr txBox="1"/>
          <p:nvPr/>
        </p:nvSpPr>
        <p:spPr>
          <a:xfrm>
            <a:off x="-2368482" y="3365272"/>
            <a:ext cx="6858000" cy="584775"/>
          </a:xfrm>
          <a:prstGeom prst="rect">
            <a:avLst/>
          </a:prstGeom>
          <a:noFill/>
        </p:spPr>
        <p:txBody>
          <a:bodyPr wrap="square">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17" name="TextBox 16">
            <a:extLst>
              <a:ext uri="{FF2B5EF4-FFF2-40B4-BE49-F238E27FC236}">
                <a16:creationId xmlns:a16="http://schemas.microsoft.com/office/drawing/2014/main" id="{8F76984B-DE5C-2B82-91E4-6287C0AB7A28}"/>
              </a:ext>
            </a:extLst>
          </p:cNvPr>
          <p:cNvSpPr txBox="1"/>
          <p:nvPr/>
        </p:nvSpPr>
        <p:spPr>
          <a:xfrm>
            <a:off x="4294415" y="1167339"/>
            <a:ext cx="7282542"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Fire and Fallout</a:t>
            </a:r>
          </a:p>
        </p:txBody>
      </p:sp>
      <p:sp>
        <p:nvSpPr>
          <p:cNvPr id="19" name="TextBox 18">
            <a:extLst>
              <a:ext uri="{FF2B5EF4-FFF2-40B4-BE49-F238E27FC236}">
                <a16:creationId xmlns:a16="http://schemas.microsoft.com/office/drawing/2014/main" id="{767D2682-F26B-21CA-9B7B-F120C51927B6}"/>
              </a:ext>
            </a:extLst>
          </p:cNvPr>
          <p:cNvSpPr txBox="1"/>
          <p:nvPr/>
        </p:nvSpPr>
        <p:spPr>
          <a:xfrm>
            <a:off x="4452297" y="2133131"/>
            <a:ext cx="7276010" cy="225106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dirty="0"/>
              <a:t>Reactor 4 exploded due to failure</a:t>
            </a:r>
          </a:p>
          <a:p>
            <a:pPr marL="342900" indent="-342900">
              <a:lnSpc>
                <a:spcPct val="150000"/>
              </a:lnSpc>
              <a:buFont typeface="Wingdings" panose="05000000000000000000" pitchFamily="2" charset="2"/>
              <a:buChar char="Ø"/>
            </a:pPr>
            <a:r>
              <a:rPr lang="en-US" sz="2400" dirty="0"/>
              <a:t>Radioactive particles spread across a wide geographic area</a:t>
            </a:r>
          </a:p>
          <a:p>
            <a:pPr marL="342900" indent="-342900">
              <a:lnSpc>
                <a:spcPct val="150000"/>
              </a:lnSpc>
              <a:buFont typeface="Wingdings" panose="05000000000000000000" pitchFamily="2" charset="2"/>
              <a:buChar char="Ø"/>
            </a:pPr>
            <a:r>
              <a:rPr lang="en-US" sz="2400" dirty="0"/>
              <a:t>Affected Ukraine , Belarus &amp; Russia</a:t>
            </a:r>
          </a:p>
        </p:txBody>
      </p:sp>
      <p:sp>
        <p:nvSpPr>
          <p:cNvPr id="2" name="Slide Number Placeholder 1">
            <a:extLst>
              <a:ext uri="{FF2B5EF4-FFF2-40B4-BE49-F238E27FC236}">
                <a16:creationId xmlns:a16="http://schemas.microsoft.com/office/drawing/2014/main" id="{2A765A04-D2C0-DDB8-17D7-9D3D3375A868}"/>
              </a:ext>
            </a:extLst>
          </p:cNvPr>
          <p:cNvSpPr>
            <a:spLocks noGrp="1"/>
          </p:cNvSpPr>
          <p:nvPr>
            <p:ph type="sldNum" sz="quarter" idx="12"/>
          </p:nvPr>
        </p:nvSpPr>
        <p:spPr/>
        <p:txBody>
          <a:bodyPr/>
          <a:lstStyle/>
          <a:p>
            <a:fld id="{DEB003C5-449D-47AD-B756-D89E4FC27394}" type="slidenum">
              <a:rPr lang="en-US" smtClean="0"/>
              <a:t>22</a:t>
            </a:fld>
            <a:endParaRPr lang="en-US"/>
          </a:p>
        </p:txBody>
      </p:sp>
      <p:sp>
        <p:nvSpPr>
          <p:cNvPr id="3" name="Date Placeholder 2">
            <a:extLst>
              <a:ext uri="{FF2B5EF4-FFF2-40B4-BE49-F238E27FC236}">
                <a16:creationId xmlns:a16="http://schemas.microsoft.com/office/drawing/2014/main" id="{4BAD7B1C-AF39-2620-0DF0-70BDD3BAFDCD}"/>
              </a:ext>
            </a:extLst>
          </p:cNvPr>
          <p:cNvSpPr>
            <a:spLocks noGrp="1"/>
          </p:cNvSpPr>
          <p:nvPr>
            <p:ph type="dt" sz="half" idx="10"/>
          </p:nvPr>
        </p:nvSpPr>
        <p:spPr/>
        <p:txBody>
          <a:bodyPr/>
          <a:lstStyle/>
          <a:p>
            <a:fld id="{8913C2B9-FA3B-462E-883B-ECFFA4BF7E96}" type="datetime1">
              <a:rPr lang="en-US" smtClean="0"/>
              <a:t>9/30/2023</a:t>
            </a:fld>
            <a:endParaRPr lang="en-US"/>
          </a:p>
        </p:txBody>
      </p:sp>
    </p:spTree>
    <p:extLst>
      <p:ext uri="{BB962C8B-B14F-4D97-AF65-F5344CB8AC3E}">
        <p14:creationId xmlns:p14="http://schemas.microsoft.com/office/powerpoint/2010/main" val="19900324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descr="A person walking in a tunnel&#10;&#10;Description automatically generated">
            <a:extLst>
              <a:ext uri="{FF2B5EF4-FFF2-40B4-BE49-F238E27FC236}">
                <a16:creationId xmlns:a16="http://schemas.microsoft.com/office/drawing/2014/main" id="{0B1DF398-3391-68BC-7FE0-6070CC7E7DB0}"/>
              </a:ext>
            </a:extLst>
          </p:cNvPr>
          <p:cNvPicPr>
            <a:picLocks noChangeAspect="1"/>
          </p:cNvPicPr>
          <p:nvPr/>
        </p:nvPicPr>
        <p:blipFill rotWithShape="1">
          <a:blip r:embed="rId2">
            <a:extLst>
              <a:ext uri="{28A0092B-C50C-407E-A947-70E740481C1C}">
                <a14:useLocalDpi xmlns:a14="http://schemas.microsoft.com/office/drawing/2010/main" val="0"/>
              </a:ext>
            </a:extLst>
          </a:blip>
          <a:srcRect l="31005" t="10294" r="18914" b="-757"/>
          <a:stretch/>
        </p:blipFill>
        <p:spPr>
          <a:xfrm>
            <a:off x="7170599" y="1661541"/>
            <a:ext cx="1609297" cy="1939356"/>
          </a:xfrm>
          <a:custGeom>
            <a:avLst/>
            <a:gdLst>
              <a:gd name="connsiteX0" fmla="*/ 480164 w 1609297"/>
              <a:gd name="connsiteY0" fmla="*/ 0 h 1939356"/>
              <a:gd name="connsiteX1" fmla="*/ 1609297 w 1609297"/>
              <a:gd name="connsiteY1" fmla="*/ 1935080 h 1939356"/>
              <a:gd name="connsiteX2" fmla="*/ 731398 w 1609297"/>
              <a:gd name="connsiteY2" fmla="*/ 1939356 h 1939356"/>
              <a:gd name="connsiteX3" fmla="*/ 724704 w 1609297"/>
              <a:gd name="connsiteY3" fmla="*/ 1854612 h 1939356"/>
              <a:gd name="connsiteX4" fmla="*/ 555205 w 1609297"/>
              <a:gd name="connsiteY4" fmla="*/ 1357757 h 1939356"/>
              <a:gd name="connsiteX5" fmla="*/ 99665 w 1609297"/>
              <a:gd name="connsiteY5" fmla="*/ 894018 h 1939356"/>
              <a:gd name="connsiteX6" fmla="*/ 0 w 1609297"/>
              <a:gd name="connsiteY6" fmla="*/ 840069 h 193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97" h="1939356">
                <a:moveTo>
                  <a:pt x="480164" y="0"/>
                </a:moveTo>
                <a:cubicBezTo>
                  <a:pt x="1175399" y="396892"/>
                  <a:pt x="1605822" y="1134541"/>
                  <a:pt x="1609297" y="1935080"/>
                </a:cubicBezTo>
                <a:lnTo>
                  <a:pt x="731398" y="1939356"/>
                </a:lnTo>
                <a:lnTo>
                  <a:pt x="724704" y="1854612"/>
                </a:lnTo>
                <a:cubicBezTo>
                  <a:pt x="702841" y="1684256"/>
                  <a:pt x="647194" y="1515406"/>
                  <a:pt x="555205" y="1357757"/>
                </a:cubicBezTo>
                <a:cubicBezTo>
                  <a:pt x="440218" y="1160697"/>
                  <a:pt x="282056" y="1004460"/>
                  <a:pt x="99665" y="894018"/>
                </a:cubicBezTo>
                <a:lnTo>
                  <a:pt x="0" y="840069"/>
                </a:lnTo>
                <a:close/>
              </a:path>
            </a:pathLst>
          </a:custGeom>
        </p:spPr>
      </p:pic>
      <p:pic>
        <p:nvPicPr>
          <p:cNvPr id="54" name="Picture 53" descr="A person standing in a control room&#10;&#10;Description automatically generated">
            <a:extLst>
              <a:ext uri="{FF2B5EF4-FFF2-40B4-BE49-F238E27FC236}">
                <a16:creationId xmlns:a16="http://schemas.microsoft.com/office/drawing/2014/main" id="{358BB01D-2FB9-23D6-1220-65C7B5717639}"/>
              </a:ext>
            </a:extLst>
          </p:cNvPr>
          <p:cNvPicPr>
            <a:picLocks noChangeAspect="1"/>
          </p:cNvPicPr>
          <p:nvPr/>
        </p:nvPicPr>
        <p:blipFill rotWithShape="1">
          <a:blip r:embed="rId3">
            <a:extLst>
              <a:ext uri="{28A0092B-C50C-407E-A947-70E740481C1C}">
                <a14:useLocalDpi xmlns:a14="http://schemas.microsoft.com/office/drawing/2010/main" val="0"/>
              </a:ext>
            </a:extLst>
          </a:blip>
          <a:srcRect l="40849" t="3333" r="5095" b="3567"/>
          <a:stretch/>
        </p:blipFill>
        <p:spPr>
          <a:xfrm rot="4586764">
            <a:off x="7162477" y="3635524"/>
            <a:ext cx="1832712" cy="1775509"/>
          </a:xfrm>
          <a:custGeom>
            <a:avLst/>
            <a:gdLst>
              <a:gd name="connsiteX0" fmla="*/ 201589 w 1832712"/>
              <a:gd name="connsiteY0" fmla="*/ 0 h 1775509"/>
              <a:gd name="connsiteX1" fmla="*/ 1832712 w 1832712"/>
              <a:gd name="connsiteY1" fmla="*/ 1537374 h 1775509"/>
              <a:gd name="connsiteX2" fmla="*/ 1039467 w 1832712"/>
              <a:gd name="connsiteY2" fmla="*/ 1775509 h 1775509"/>
              <a:gd name="connsiteX3" fmla="*/ 994536 w 1832712"/>
              <a:gd name="connsiteY3" fmla="*/ 1649310 h 1775509"/>
              <a:gd name="connsiteX4" fmla="*/ 42749 w 1832712"/>
              <a:gd name="connsiteY4" fmla="*/ 861251 h 1775509"/>
              <a:gd name="connsiteX5" fmla="*/ 0 w 1832712"/>
              <a:gd name="connsiteY5" fmla="*/ 854451 h 17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712" h="1775509">
                <a:moveTo>
                  <a:pt x="201589" y="0"/>
                </a:moveTo>
                <a:cubicBezTo>
                  <a:pt x="980647" y="184237"/>
                  <a:pt x="1602429" y="770281"/>
                  <a:pt x="1832712" y="1537374"/>
                </a:cubicBezTo>
                <a:lnTo>
                  <a:pt x="1039467" y="1775509"/>
                </a:lnTo>
                <a:lnTo>
                  <a:pt x="994536" y="1649310"/>
                </a:lnTo>
                <a:cubicBezTo>
                  <a:pt x="823383" y="1236151"/>
                  <a:pt x="460137" y="948680"/>
                  <a:pt x="42749" y="861251"/>
                </a:cubicBezTo>
                <a:lnTo>
                  <a:pt x="0" y="854451"/>
                </a:lnTo>
                <a:close/>
              </a:path>
            </a:pathLst>
          </a:custGeom>
        </p:spPr>
      </p:pic>
      <p:pic>
        <p:nvPicPr>
          <p:cNvPr id="49" name="Picture 48" descr="Lightning striking a lightning over power lines&#10;&#10;Description automatically generated with medium confidence">
            <a:extLst>
              <a:ext uri="{FF2B5EF4-FFF2-40B4-BE49-F238E27FC236}">
                <a16:creationId xmlns:a16="http://schemas.microsoft.com/office/drawing/2014/main" id="{F0E54744-11D8-D57E-E882-932F6719C42D}"/>
              </a:ext>
            </a:extLst>
          </p:cNvPr>
          <p:cNvPicPr>
            <a:picLocks noChangeAspect="1"/>
          </p:cNvPicPr>
          <p:nvPr/>
        </p:nvPicPr>
        <p:blipFill rotWithShape="1">
          <a:blip r:embed="rId4">
            <a:extLst>
              <a:ext uri="{28A0092B-C50C-407E-A947-70E740481C1C}">
                <a14:useLocalDpi xmlns:a14="http://schemas.microsoft.com/office/drawing/2010/main" val="0"/>
              </a:ext>
            </a:extLst>
          </a:blip>
          <a:srcRect l="29442" t="488" r="4645" b="2321"/>
          <a:stretch/>
        </p:blipFill>
        <p:spPr>
          <a:xfrm rot="8136910">
            <a:off x="5598646" y="4530911"/>
            <a:ext cx="1811545" cy="1799237"/>
          </a:xfrm>
          <a:custGeom>
            <a:avLst/>
            <a:gdLst>
              <a:gd name="connsiteX0" fmla="*/ 202060 w 1811545"/>
              <a:gd name="connsiteY0" fmla="*/ 0 h 1799237"/>
              <a:gd name="connsiteX1" fmla="*/ 1811545 w 1811545"/>
              <a:gd name="connsiteY1" fmla="*/ 1560014 h 1799237"/>
              <a:gd name="connsiteX2" fmla="*/ 969731 w 1811545"/>
              <a:gd name="connsiteY2" fmla="*/ 1799237 h 1799237"/>
              <a:gd name="connsiteX3" fmla="*/ 961317 w 1811545"/>
              <a:gd name="connsiteY3" fmla="*/ 1758342 h 1799237"/>
              <a:gd name="connsiteX4" fmla="*/ 1504 w 1811545"/>
              <a:gd name="connsiteY4" fmla="*/ 803491 h 1799237"/>
              <a:gd name="connsiteX5" fmla="*/ 0 w 1811545"/>
              <a:gd name="connsiteY5" fmla="*/ 803192 h 179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545" h="1799237">
                <a:moveTo>
                  <a:pt x="202060" y="0"/>
                </a:moveTo>
                <a:cubicBezTo>
                  <a:pt x="978773" y="195399"/>
                  <a:pt x="1592306" y="790073"/>
                  <a:pt x="1811545" y="1560014"/>
                </a:cubicBezTo>
                <a:lnTo>
                  <a:pt x="969731" y="1799237"/>
                </a:lnTo>
                <a:lnTo>
                  <a:pt x="961317" y="1758342"/>
                </a:lnTo>
                <a:cubicBezTo>
                  <a:pt x="844505" y="1304029"/>
                  <a:pt x="488848" y="926093"/>
                  <a:pt x="1504" y="803491"/>
                </a:cubicBezTo>
                <a:lnTo>
                  <a:pt x="0" y="803192"/>
                </a:lnTo>
                <a:close/>
              </a:path>
            </a:pathLst>
          </a:custGeom>
        </p:spPr>
      </p:pic>
      <p:pic>
        <p:nvPicPr>
          <p:cNvPr id="38" name="Picture 37" descr="A close-up of a volcano erupting&#10;&#10;Description automatically generated">
            <a:extLst>
              <a:ext uri="{FF2B5EF4-FFF2-40B4-BE49-F238E27FC236}">
                <a16:creationId xmlns:a16="http://schemas.microsoft.com/office/drawing/2014/main" id="{E33F470C-FC94-2F31-0CDE-3B261D067BC1}"/>
              </a:ext>
            </a:extLst>
          </p:cNvPr>
          <p:cNvPicPr>
            <a:picLocks noChangeAspect="1"/>
          </p:cNvPicPr>
          <p:nvPr/>
        </p:nvPicPr>
        <p:blipFill rotWithShape="1">
          <a:blip r:embed="rId5">
            <a:extLst>
              <a:ext uri="{28A0092B-C50C-407E-A947-70E740481C1C}">
                <a14:useLocalDpi xmlns:a14="http://schemas.microsoft.com/office/drawing/2010/main" val="0"/>
              </a:ext>
            </a:extLst>
          </a:blip>
          <a:srcRect l="8390" t="4644" r="18620" b="1682"/>
          <a:stretch/>
        </p:blipFill>
        <p:spPr>
          <a:xfrm rot="11675061">
            <a:off x="4055209" y="3602675"/>
            <a:ext cx="1808979" cy="1835942"/>
          </a:xfrm>
          <a:custGeom>
            <a:avLst/>
            <a:gdLst>
              <a:gd name="connsiteX0" fmla="*/ 228966 w 1808979"/>
              <a:gd name="connsiteY0" fmla="*/ 0 h 1835942"/>
              <a:gd name="connsiteX1" fmla="*/ 1808979 w 1808979"/>
              <a:gd name="connsiteY1" fmla="*/ 1588406 h 1835942"/>
              <a:gd name="connsiteX2" fmla="*/ 876273 w 1808979"/>
              <a:gd name="connsiteY2" fmla="*/ 1835942 h 1835942"/>
              <a:gd name="connsiteX3" fmla="*/ 849382 w 1808979"/>
              <a:gd name="connsiteY3" fmla="*/ 1724274 h 1835942"/>
              <a:gd name="connsiteX4" fmla="*/ 518253 w 1808979"/>
              <a:gd name="connsiteY4" fmla="*/ 1164877 h 1835942"/>
              <a:gd name="connsiteX5" fmla="*/ 81627 w 1808979"/>
              <a:gd name="connsiteY5" fmla="*/ 873412 h 1835942"/>
              <a:gd name="connsiteX6" fmla="*/ 0 w 1808979"/>
              <a:gd name="connsiteY6" fmla="*/ 844660 h 1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979" h="1835942">
                <a:moveTo>
                  <a:pt x="228966" y="0"/>
                </a:moveTo>
                <a:cubicBezTo>
                  <a:pt x="1001739" y="209039"/>
                  <a:pt x="1604037" y="814537"/>
                  <a:pt x="1808979" y="1588406"/>
                </a:cubicBezTo>
                <a:lnTo>
                  <a:pt x="876273" y="1835942"/>
                </a:lnTo>
                <a:lnTo>
                  <a:pt x="849382" y="1724274"/>
                </a:lnTo>
                <a:cubicBezTo>
                  <a:pt x="789510" y="1519629"/>
                  <a:pt x="679155" y="1326634"/>
                  <a:pt x="518253" y="1164877"/>
                </a:cubicBezTo>
                <a:cubicBezTo>
                  <a:pt x="389532" y="1035472"/>
                  <a:pt x="240647" y="938310"/>
                  <a:pt x="81627" y="873412"/>
                </a:cubicBezTo>
                <a:lnTo>
                  <a:pt x="0" y="844660"/>
                </a:lnTo>
                <a:close/>
              </a:path>
            </a:pathLst>
          </a:custGeom>
        </p:spPr>
      </p:pic>
      <p:pic>
        <p:nvPicPr>
          <p:cNvPr id="33" name="Picture 32" descr="A map of the region&#10;&#10;Description automatically generated">
            <a:extLst>
              <a:ext uri="{FF2B5EF4-FFF2-40B4-BE49-F238E27FC236}">
                <a16:creationId xmlns:a16="http://schemas.microsoft.com/office/drawing/2014/main" id="{AEB93706-AEEC-F2EA-AC8B-3215D246FB7F}"/>
              </a:ext>
            </a:extLst>
          </p:cNvPr>
          <p:cNvPicPr>
            <a:picLocks noChangeAspect="1"/>
          </p:cNvPicPr>
          <p:nvPr/>
        </p:nvPicPr>
        <p:blipFill rotWithShape="1">
          <a:blip r:embed="rId6">
            <a:extLst>
              <a:ext uri="{28A0092B-C50C-407E-A947-70E740481C1C}">
                <a14:useLocalDpi xmlns:a14="http://schemas.microsoft.com/office/drawing/2010/main" val="0"/>
              </a:ext>
            </a:extLst>
          </a:blip>
          <a:srcRect l="14862" t="3980" r="18002" b="9224"/>
          <a:stretch/>
        </p:blipFill>
        <p:spPr>
          <a:xfrm rot="15509506">
            <a:off x="4049943" y="1810915"/>
            <a:ext cx="1872881" cy="1783251"/>
          </a:xfrm>
          <a:custGeom>
            <a:avLst/>
            <a:gdLst>
              <a:gd name="connsiteX0" fmla="*/ 184085 w 1872881"/>
              <a:gd name="connsiteY0" fmla="*/ 0 h 1783251"/>
              <a:gd name="connsiteX1" fmla="*/ 270438 w 1872881"/>
              <a:gd name="connsiteY1" fmla="*/ 0 h 1783251"/>
              <a:gd name="connsiteX2" fmla="*/ 333398 w 1872881"/>
              <a:gd name="connsiteY2" fmla="*/ 14726 h 1783251"/>
              <a:gd name="connsiteX3" fmla="*/ 1872881 w 1872881"/>
              <a:gd name="connsiteY3" fmla="*/ 1458868 h 1783251"/>
              <a:gd name="connsiteX4" fmla="*/ 917587 w 1872881"/>
              <a:gd name="connsiteY4" fmla="*/ 1783251 h 1783251"/>
              <a:gd name="connsiteX5" fmla="*/ 917168 w 1872881"/>
              <a:gd name="connsiteY5" fmla="*/ 1781776 h 1783251"/>
              <a:gd name="connsiteX6" fmla="*/ 12407 w 1872881"/>
              <a:gd name="connsiteY6" fmla="*/ 929983 h 1783251"/>
              <a:gd name="connsiteX7" fmla="*/ 0 w 1872881"/>
              <a:gd name="connsiteY7" fmla="*/ 927220 h 178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2881" h="1783251">
                <a:moveTo>
                  <a:pt x="184085" y="0"/>
                </a:moveTo>
                <a:lnTo>
                  <a:pt x="270438" y="0"/>
                </a:lnTo>
                <a:lnTo>
                  <a:pt x="333398" y="14726"/>
                </a:lnTo>
                <a:cubicBezTo>
                  <a:pt x="1051841" y="208205"/>
                  <a:pt x="1631456" y="747883"/>
                  <a:pt x="1872881" y="1458868"/>
                </a:cubicBezTo>
                <a:lnTo>
                  <a:pt x="917587" y="1783251"/>
                </a:lnTo>
                <a:lnTo>
                  <a:pt x="917168" y="1781776"/>
                </a:lnTo>
                <a:cubicBezTo>
                  <a:pt x="770278" y="1349191"/>
                  <a:pt x="421852" y="1042133"/>
                  <a:pt x="12407" y="929983"/>
                </a:cubicBezTo>
                <a:lnTo>
                  <a:pt x="0" y="927220"/>
                </a:lnTo>
                <a:close/>
              </a:path>
            </a:pathLst>
          </a:custGeom>
        </p:spPr>
      </p:pic>
      <p:pic>
        <p:nvPicPr>
          <p:cNvPr id="27" name="Picture 26" descr="A large room with many metal plates&#10;&#10;Description automatically generated with medium confidence">
            <a:extLst>
              <a:ext uri="{FF2B5EF4-FFF2-40B4-BE49-F238E27FC236}">
                <a16:creationId xmlns:a16="http://schemas.microsoft.com/office/drawing/2014/main" id="{1E41CD0D-08D0-B0AD-EB2E-F960C060C886}"/>
              </a:ext>
            </a:extLst>
          </p:cNvPr>
          <p:cNvPicPr>
            <a:picLocks noChangeAspect="1"/>
          </p:cNvPicPr>
          <p:nvPr/>
        </p:nvPicPr>
        <p:blipFill>
          <a:blip r:embed="rId7">
            <a:extLst>
              <a:ext uri="{28A0092B-C50C-407E-A947-70E740481C1C}">
                <a14:useLocalDpi xmlns:a14="http://schemas.microsoft.com/office/drawing/2010/main" val="0"/>
              </a:ext>
            </a:extLst>
          </a:blip>
          <a:srcRect l="4241" t="6402" r="21262"/>
          <a:stretch>
            <a:fillRect/>
          </a:stretch>
        </p:blipFill>
        <p:spPr>
          <a:xfrm rot="19784168">
            <a:off x="5637049" y="1031542"/>
            <a:ext cx="1941447" cy="1603794"/>
          </a:xfrm>
          <a:custGeom>
            <a:avLst/>
            <a:gdLst>
              <a:gd name="connsiteX0" fmla="*/ 0 w 1941447"/>
              <a:gd name="connsiteY0" fmla="*/ 0 h 1603794"/>
              <a:gd name="connsiteX1" fmla="*/ 1941447 w 1941447"/>
              <a:gd name="connsiteY1" fmla="*/ 1120210 h 1603794"/>
              <a:gd name="connsiteX2" fmla="*/ 1103342 w 1941447"/>
              <a:gd name="connsiteY2" fmla="*/ 1603794 h 1603794"/>
              <a:gd name="connsiteX3" fmla="*/ 1095940 w 1941447"/>
              <a:gd name="connsiteY3" fmla="*/ 1591626 h 1603794"/>
              <a:gd name="connsiteX4" fmla="*/ 133789 w 1941447"/>
              <a:gd name="connsiteY4" fmla="*/ 1015613 h 1603794"/>
              <a:gd name="connsiteX5" fmla="*/ 0 w 1941447"/>
              <a:gd name="connsiteY5" fmla="*/ 1008866 h 160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447" h="1603794">
                <a:moveTo>
                  <a:pt x="0" y="0"/>
                </a:moveTo>
                <a:cubicBezTo>
                  <a:pt x="800914" y="0"/>
                  <a:pt x="1540991" y="427022"/>
                  <a:pt x="1941447" y="1120210"/>
                </a:cubicBezTo>
                <a:lnTo>
                  <a:pt x="1103342" y="1603794"/>
                </a:lnTo>
                <a:lnTo>
                  <a:pt x="1095940" y="1591626"/>
                </a:lnTo>
                <a:cubicBezTo>
                  <a:pt x="881882" y="1275147"/>
                  <a:pt x="534221" y="1056232"/>
                  <a:pt x="133789" y="1015613"/>
                </a:cubicBezTo>
                <a:lnTo>
                  <a:pt x="0" y="1008866"/>
                </a:lnTo>
                <a:close/>
              </a:path>
            </a:pathLst>
          </a:custGeom>
        </p:spPr>
      </p:pic>
      <p:sp>
        <p:nvSpPr>
          <p:cNvPr id="59" name="Rectangle 58">
            <a:extLst>
              <a:ext uri="{FF2B5EF4-FFF2-40B4-BE49-F238E27FC236}">
                <a16:creationId xmlns:a16="http://schemas.microsoft.com/office/drawing/2014/main" id="{1FEE7447-74EF-5C13-6E8D-021B53216815}"/>
              </a:ext>
            </a:extLst>
          </p:cNvPr>
          <p:cNvSpPr/>
          <p:nvPr/>
        </p:nvSpPr>
        <p:spPr>
          <a:xfrm>
            <a:off x="5859518" y="3452546"/>
            <a:ext cx="1494792" cy="584775"/>
          </a:xfrm>
          <a:prstGeom prst="rect">
            <a:avLst/>
          </a:prstGeom>
          <a:noFill/>
        </p:spPr>
        <p:txBody>
          <a:bodyPr wrap="square" lIns="91440" tIns="45720" rIns="91440" bIns="45720">
            <a:spAutoFit/>
          </a:bodyPr>
          <a:lstStyle/>
          <a:p>
            <a:pPr algn="ctr"/>
            <a:r>
              <a:rPr lang="en-US" sz="3200" b="1" cap="none" spc="0" dirty="0">
                <a:ln w="0"/>
                <a:gradFill>
                  <a:gsLst>
                    <a:gs pos="21000">
                      <a:srgbClr val="53575C"/>
                    </a:gs>
                    <a:gs pos="88000">
                      <a:srgbClr val="C5C7CA"/>
                    </a:gs>
                  </a:gsLst>
                  <a:lin ang="5400000"/>
                </a:gradFill>
                <a:latin typeface="Algerian" panose="04020705040A02060702" pitchFamily="82" charset="0"/>
              </a:rPr>
              <a:t>EVENT</a:t>
            </a:r>
          </a:p>
        </p:txBody>
      </p:sp>
      <p:sp>
        <p:nvSpPr>
          <p:cNvPr id="2" name="Slide Number Placeholder 1">
            <a:extLst>
              <a:ext uri="{FF2B5EF4-FFF2-40B4-BE49-F238E27FC236}">
                <a16:creationId xmlns:a16="http://schemas.microsoft.com/office/drawing/2014/main" id="{ECC476A4-45E7-FFDB-59D3-913D2CF471FF}"/>
              </a:ext>
            </a:extLst>
          </p:cNvPr>
          <p:cNvSpPr>
            <a:spLocks noGrp="1"/>
          </p:cNvSpPr>
          <p:nvPr>
            <p:ph type="sldNum" sz="quarter" idx="12"/>
          </p:nvPr>
        </p:nvSpPr>
        <p:spPr/>
        <p:txBody>
          <a:bodyPr/>
          <a:lstStyle/>
          <a:p>
            <a:fld id="{DEB003C5-449D-47AD-B756-D89E4FC27394}" type="slidenum">
              <a:rPr lang="en-US" smtClean="0"/>
              <a:t>23</a:t>
            </a:fld>
            <a:endParaRPr lang="en-US"/>
          </a:p>
        </p:txBody>
      </p:sp>
      <p:sp>
        <p:nvSpPr>
          <p:cNvPr id="3" name="Date Placeholder 2">
            <a:extLst>
              <a:ext uri="{FF2B5EF4-FFF2-40B4-BE49-F238E27FC236}">
                <a16:creationId xmlns:a16="http://schemas.microsoft.com/office/drawing/2014/main" id="{D7D727D3-6A05-5E7B-FD68-83A1D5B1D372}"/>
              </a:ext>
            </a:extLst>
          </p:cNvPr>
          <p:cNvSpPr>
            <a:spLocks noGrp="1"/>
          </p:cNvSpPr>
          <p:nvPr>
            <p:ph type="dt" sz="half" idx="10"/>
          </p:nvPr>
        </p:nvSpPr>
        <p:spPr/>
        <p:txBody>
          <a:bodyPr/>
          <a:lstStyle/>
          <a:p>
            <a:fld id="{826365B8-4B81-4C1E-A376-0CA9AB8B8805}" type="datetime1">
              <a:rPr lang="en-US" smtClean="0"/>
              <a:t>9/30/2023</a:t>
            </a:fld>
            <a:endParaRPr lang="en-US"/>
          </a:p>
        </p:txBody>
      </p:sp>
    </p:spTree>
    <p:extLst>
      <p:ext uri="{BB962C8B-B14F-4D97-AF65-F5344CB8AC3E}">
        <p14:creationId xmlns:p14="http://schemas.microsoft.com/office/powerpoint/2010/main" val="2265503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4A39AB-454C-EC92-FEA9-3EA63F192656}"/>
              </a:ext>
            </a:extLst>
          </p:cNvPr>
          <p:cNvSpPr txBox="1"/>
          <p:nvPr/>
        </p:nvSpPr>
        <p:spPr>
          <a:xfrm>
            <a:off x="1" y="0"/>
            <a:ext cx="2545372" cy="6858000"/>
          </a:xfrm>
          <a:prstGeom prst="rect">
            <a:avLst/>
          </a:prstGeom>
          <a:solidFill>
            <a:schemeClr val="accent2">
              <a:lumMod val="60000"/>
              <a:lumOff val="4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0CE7B08-4163-47BC-166A-4EA817BDF24F}"/>
              </a:ext>
            </a:extLst>
          </p:cNvPr>
          <p:cNvSpPr txBox="1"/>
          <p:nvPr/>
        </p:nvSpPr>
        <p:spPr>
          <a:xfrm>
            <a:off x="2573219" y="0"/>
            <a:ext cx="2323467" cy="6858000"/>
          </a:xfrm>
          <a:prstGeom prst="rect">
            <a:avLst/>
          </a:prstGeom>
          <a:solidFill>
            <a:schemeClr val="accent2">
              <a:lumMod val="60000"/>
              <a:lumOff val="40000"/>
            </a:schemeClr>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01E1F76-30FF-FFBB-F9A8-5BBD1C7A9A81}"/>
              </a:ext>
            </a:extLst>
          </p:cNvPr>
          <p:cNvPicPr>
            <a:picLocks noChangeAspect="1"/>
          </p:cNvPicPr>
          <p:nvPr/>
        </p:nvPicPr>
        <p:blipFill>
          <a:blip r:embed="rId2"/>
          <a:stretch>
            <a:fillRect/>
          </a:stretch>
        </p:blipFill>
        <p:spPr>
          <a:xfrm>
            <a:off x="4923826" y="0"/>
            <a:ext cx="2325189" cy="6858000"/>
          </a:xfrm>
          <a:prstGeom prst="rect">
            <a:avLst/>
          </a:prstGeom>
        </p:spPr>
      </p:pic>
      <p:pic>
        <p:nvPicPr>
          <p:cNvPr id="9" name="Picture 8">
            <a:extLst>
              <a:ext uri="{FF2B5EF4-FFF2-40B4-BE49-F238E27FC236}">
                <a16:creationId xmlns:a16="http://schemas.microsoft.com/office/drawing/2014/main" id="{FFEF47F2-664C-28D7-BCC2-A9E394ED5728}"/>
              </a:ext>
            </a:extLst>
          </p:cNvPr>
          <p:cNvPicPr>
            <a:picLocks noChangeAspect="1"/>
          </p:cNvPicPr>
          <p:nvPr/>
        </p:nvPicPr>
        <p:blipFill>
          <a:blip r:embed="rId2"/>
          <a:stretch>
            <a:fillRect/>
          </a:stretch>
        </p:blipFill>
        <p:spPr>
          <a:xfrm>
            <a:off x="7276011" y="0"/>
            <a:ext cx="2325189" cy="6858000"/>
          </a:xfrm>
          <a:prstGeom prst="rect">
            <a:avLst/>
          </a:prstGeom>
        </p:spPr>
      </p:pic>
      <p:pic>
        <p:nvPicPr>
          <p:cNvPr id="10" name="Picture 9">
            <a:extLst>
              <a:ext uri="{FF2B5EF4-FFF2-40B4-BE49-F238E27FC236}">
                <a16:creationId xmlns:a16="http://schemas.microsoft.com/office/drawing/2014/main" id="{3CD331E3-6907-64F3-074C-5176881CB6A5}"/>
              </a:ext>
            </a:extLst>
          </p:cNvPr>
          <p:cNvPicPr>
            <a:picLocks noChangeAspect="1"/>
          </p:cNvPicPr>
          <p:nvPr/>
        </p:nvPicPr>
        <p:blipFill>
          <a:blip r:embed="rId2"/>
          <a:stretch>
            <a:fillRect/>
          </a:stretch>
        </p:blipFill>
        <p:spPr>
          <a:xfrm>
            <a:off x="9627325" y="0"/>
            <a:ext cx="2564674" cy="6858000"/>
          </a:xfrm>
          <a:prstGeom prst="rect">
            <a:avLst/>
          </a:prstGeom>
        </p:spPr>
      </p:pic>
      <p:pic>
        <p:nvPicPr>
          <p:cNvPr id="12" name="Picture 11" descr="A group of black towers with yellow signs&#10;&#10;Description automatically generated">
            <a:hlinkClick r:id="rId3" action="ppaction://hlinksldjump"/>
            <a:extLst>
              <a:ext uri="{FF2B5EF4-FFF2-40B4-BE49-F238E27FC236}">
                <a16:creationId xmlns:a16="http://schemas.microsoft.com/office/drawing/2014/main" id="{328DB6B8-E037-2148-7742-1F7273939F3D}"/>
              </a:ext>
            </a:extLst>
          </p:cNvPr>
          <p:cNvPicPr>
            <a:picLocks noChangeAspect="1"/>
          </p:cNvPicPr>
          <p:nvPr/>
        </p:nvPicPr>
        <p:blipFill rotWithShape="1">
          <a:blip r:embed="rId4">
            <a:extLst>
              <a:ext uri="{28A0092B-C50C-407E-A947-70E740481C1C}">
                <a14:useLocalDpi xmlns:a14="http://schemas.microsoft.com/office/drawing/2010/main" val="0"/>
              </a:ext>
            </a:extLst>
          </a:blip>
          <a:srcRect l="26734" r="30061"/>
          <a:stretch/>
        </p:blipFill>
        <p:spPr>
          <a:xfrm>
            <a:off x="0" y="0"/>
            <a:ext cx="2545373" cy="6858000"/>
          </a:xfrm>
          <a:prstGeom prst="rect">
            <a:avLst/>
          </a:prstGeom>
        </p:spPr>
      </p:pic>
      <p:pic>
        <p:nvPicPr>
          <p:cNvPr id="14" name="Picture 13" descr="A diagram of a pyramid&#10;&#10;Description automatically generated">
            <a:extLst>
              <a:ext uri="{FF2B5EF4-FFF2-40B4-BE49-F238E27FC236}">
                <a16:creationId xmlns:a16="http://schemas.microsoft.com/office/drawing/2014/main" id="{52D7A2AE-FE7B-8035-47A6-BF054FC40382}"/>
              </a:ext>
            </a:extLst>
          </p:cNvPr>
          <p:cNvPicPr>
            <a:picLocks noChangeAspect="1"/>
          </p:cNvPicPr>
          <p:nvPr/>
        </p:nvPicPr>
        <p:blipFill rotWithShape="1">
          <a:blip r:embed="rId5">
            <a:extLst>
              <a:ext uri="{28A0092B-C50C-407E-A947-70E740481C1C}">
                <a14:useLocalDpi xmlns:a14="http://schemas.microsoft.com/office/drawing/2010/main" val="0"/>
              </a:ext>
            </a:extLst>
          </a:blip>
          <a:srcRect l="26700" r="30225"/>
          <a:stretch/>
        </p:blipFill>
        <p:spPr>
          <a:xfrm>
            <a:off x="2359153" y="0"/>
            <a:ext cx="2537534" cy="6858000"/>
          </a:xfrm>
          <a:prstGeom prst="rect">
            <a:avLst/>
          </a:prstGeom>
        </p:spPr>
      </p:pic>
      <p:pic>
        <p:nvPicPr>
          <p:cNvPr id="16" name="Picture 15" descr="A person holding a wrench&#10;&#10;Description automatically generated">
            <a:extLst>
              <a:ext uri="{FF2B5EF4-FFF2-40B4-BE49-F238E27FC236}">
                <a16:creationId xmlns:a16="http://schemas.microsoft.com/office/drawing/2014/main" id="{365061AC-6780-E6D0-5220-634116B0A859}"/>
              </a:ext>
            </a:extLst>
          </p:cNvPr>
          <p:cNvPicPr>
            <a:picLocks noChangeAspect="1"/>
          </p:cNvPicPr>
          <p:nvPr/>
        </p:nvPicPr>
        <p:blipFill rotWithShape="1">
          <a:blip r:embed="rId6">
            <a:extLst>
              <a:ext uri="{28A0092B-C50C-407E-A947-70E740481C1C}">
                <a14:useLocalDpi xmlns:a14="http://schemas.microsoft.com/office/drawing/2010/main" val="0"/>
              </a:ext>
            </a:extLst>
          </a:blip>
          <a:srcRect l="44799" t="4068" r="32142" b="6949"/>
          <a:stretch/>
        </p:blipFill>
        <p:spPr>
          <a:xfrm>
            <a:off x="4896686" y="0"/>
            <a:ext cx="2379325" cy="6858000"/>
          </a:xfrm>
          <a:prstGeom prst="rect">
            <a:avLst/>
          </a:prstGeom>
        </p:spPr>
      </p:pic>
      <p:pic>
        <p:nvPicPr>
          <p:cNvPr id="18" name="Picture 17" descr="A poster of a nuclear power plant&#10;&#10;Description automatically generated">
            <a:extLst>
              <a:ext uri="{FF2B5EF4-FFF2-40B4-BE49-F238E27FC236}">
                <a16:creationId xmlns:a16="http://schemas.microsoft.com/office/drawing/2014/main" id="{38A695E7-44FD-3C0C-7962-530763B9E32D}"/>
              </a:ext>
            </a:extLst>
          </p:cNvPr>
          <p:cNvPicPr>
            <a:picLocks noChangeAspect="1"/>
          </p:cNvPicPr>
          <p:nvPr/>
        </p:nvPicPr>
        <p:blipFill rotWithShape="1">
          <a:blip r:embed="rId7">
            <a:extLst>
              <a:ext uri="{28A0092B-C50C-407E-A947-70E740481C1C}">
                <a14:useLocalDpi xmlns:a14="http://schemas.microsoft.com/office/drawing/2010/main" val="0"/>
              </a:ext>
            </a:extLst>
          </a:blip>
          <a:srcRect l="40622" r="33599"/>
          <a:stretch/>
        </p:blipFill>
        <p:spPr>
          <a:xfrm>
            <a:off x="7302136" y="0"/>
            <a:ext cx="2325190" cy="6883939"/>
          </a:xfrm>
          <a:prstGeom prst="rect">
            <a:avLst/>
          </a:prstGeom>
        </p:spPr>
      </p:pic>
      <p:pic>
        <p:nvPicPr>
          <p:cNvPr id="20" name="Picture 19" descr="A cartoon of people sitting at a table&#10;&#10;Description automatically generated">
            <a:extLst>
              <a:ext uri="{FF2B5EF4-FFF2-40B4-BE49-F238E27FC236}">
                <a16:creationId xmlns:a16="http://schemas.microsoft.com/office/drawing/2014/main" id="{830BBF60-3327-F834-52DC-9491E37FF04F}"/>
              </a:ext>
            </a:extLst>
          </p:cNvPr>
          <p:cNvPicPr>
            <a:picLocks noChangeAspect="1"/>
          </p:cNvPicPr>
          <p:nvPr/>
        </p:nvPicPr>
        <p:blipFill rotWithShape="1">
          <a:blip r:embed="rId8">
            <a:extLst>
              <a:ext uri="{28A0092B-C50C-407E-A947-70E740481C1C}">
                <a14:useLocalDpi xmlns:a14="http://schemas.microsoft.com/office/drawing/2010/main" val="0"/>
              </a:ext>
            </a:extLst>
          </a:blip>
          <a:srcRect l="36623" t="-3504" r="36044" b="3504"/>
          <a:stretch/>
        </p:blipFill>
        <p:spPr>
          <a:xfrm>
            <a:off x="9680447" y="0"/>
            <a:ext cx="2511552" cy="6732951"/>
          </a:xfrm>
          <a:prstGeom prst="rect">
            <a:avLst/>
          </a:prstGeom>
        </p:spPr>
      </p:pic>
      <p:sp>
        <p:nvSpPr>
          <p:cNvPr id="2" name="Rectangle 1">
            <a:extLst>
              <a:ext uri="{FF2B5EF4-FFF2-40B4-BE49-F238E27FC236}">
                <a16:creationId xmlns:a16="http://schemas.microsoft.com/office/drawing/2014/main" id="{816B1CEE-6B35-DB65-CF5B-FBA5F8B6B106}"/>
              </a:ext>
            </a:extLst>
          </p:cNvPr>
          <p:cNvSpPr/>
          <p:nvPr/>
        </p:nvSpPr>
        <p:spPr>
          <a:xfrm>
            <a:off x="1907893" y="768227"/>
            <a:ext cx="7525356"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effectLst>
                  <a:outerShdw blurRad="1270000" dist="38100" dir="2700000" algn="tl" rotWithShape="0">
                    <a:schemeClr val="bg1">
                      <a:lumMod val="50000"/>
                    </a:schemeClr>
                  </a:outerShdw>
                </a:effectLst>
                <a:highlight>
                  <a:srgbClr val="C0C0C0"/>
                </a:highlight>
              </a:rPr>
              <a:t>Steps to be taken</a:t>
            </a:r>
          </a:p>
          <a:p>
            <a:pPr algn="ctr"/>
            <a:r>
              <a:rPr lang="en-US" sz="5400" b="1" cap="none" spc="0" dirty="0">
                <a:ln w="9525">
                  <a:solidFill>
                    <a:schemeClr val="bg1"/>
                  </a:solidFill>
                  <a:prstDash val="solid"/>
                </a:ln>
                <a:effectLst>
                  <a:outerShdw blurRad="1270000" dist="38100" dir="2700000" algn="tl" rotWithShape="0">
                    <a:schemeClr val="bg1">
                      <a:lumMod val="50000"/>
                    </a:schemeClr>
                  </a:outerShdw>
                </a:effectLst>
                <a:highlight>
                  <a:srgbClr val="C0C0C0"/>
                </a:highlight>
              </a:rPr>
              <a:t> to reduce such disasters</a:t>
            </a:r>
          </a:p>
        </p:txBody>
      </p:sp>
      <p:sp>
        <p:nvSpPr>
          <p:cNvPr id="3" name="Slide Number Placeholder 2">
            <a:extLst>
              <a:ext uri="{FF2B5EF4-FFF2-40B4-BE49-F238E27FC236}">
                <a16:creationId xmlns:a16="http://schemas.microsoft.com/office/drawing/2014/main" id="{FC0499DE-C843-74FA-9E3A-43F3253FCAC3}"/>
              </a:ext>
            </a:extLst>
          </p:cNvPr>
          <p:cNvSpPr>
            <a:spLocks noGrp="1"/>
          </p:cNvSpPr>
          <p:nvPr>
            <p:ph type="sldNum" sz="quarter" idx="12"/>
          </p:nvPr>
        </p:nvSpPr>
        <p:spPr/>
        <p:txBody>
          <a:bodyPr/>
          <a:lstStyle/>
          <a:p>
            <a:fld id="{DEB003C5-449D-47AD-B756-D89E4FC27394}" type="slidenum">
              <a:rPr lang="en-US" smtClean="0"/>
              <a:t>24</a:t>
            </a:fld>
            <a:endParaRPr lang="en-US"/>
          </a:p>
        </p:txBody>
      </p:sp>
      <p:sp>
        <p:nvSpPr>
          <p:cNvPr id="4" name="Date Placeholder 3">
            <a:extLst>
              <a:ext uri="{FF2B5EF4-FFF2-40B4-BE49-F238E27FC236}">
                <a16:creationId xmlns:a16="http://schemas.microsoft.com/office/drawing/2014/main" id="{02058DB5-F3D1-2E24-430A-99139D26A0D0}"/>
              </a:ext>
            </a:extLst>
          </p:cNvPr>
          <p:cNvSpPr>
            <a:spLocks noGrp="1"/>
          </p:cNvSpPr>
          <p:nvPr>
            <p:ph type="dt" sz="half" idx="10"/>
          </p:nvPr>
        </p:nvSpPr>
        <p:spPr/>
        <p:txBody>
          <a:bodyPr/>
          <a:lstStyle/>
          <a:p>
            <a:fld id="{3C9F695D-067E-4013-A1F1-D91B59D9C6A5}" type="datetime1">
              <a:rPr lang="en-US" smtClean="0"/>
              <a:t>9/30/2023</a:t>
            </a:fld>
            <a:endParaRPr lang="en-US"/>
          </a:p>
        </p:txBody>
      </p:sp>
    </p:spTree>
    <p:extLst>
      <p:ext uri="{BB962C8B-B14F-4D97-AF65-F5344CB8AC3E}">
        <p14:creationId xmlns:p14="http://schemas.microsoft.com/office/powerpoint/2010/main" val="220783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black towers with yellow signs&#10;&#10;Description automatically generated">
            <a:extLst>
              <a:ext uri="{FF2B5EF4-FFF2-40B4-BE49-F238E27FC236}">
                <a16:creationId xmlns:a16="http://schemas.microsoft.com/office/drawing/2014/main" id="{E7A4F2D2-24A0-20DC-7380-F105463A2728}"/>
              </a:ext>
            </a:extLst>
          </p:cNvPr>
          <p:cNvPicPr>
            <a:picLocks noChangeAspect="1"/>
          </p:cNvPicPr>
          <p:nvPr/>
        </p:nvPicPr>
        <p:blipFill rotWithShape="1">
          <a:blip r:embed="rId2">
            <a:extLst>
              <a:ext uri="{28A0092B-C50C-407E-A947-70E740481C1C}">
                <a14:useLocalDpi xmlns:a14="http://schemas.microsoft.com/office/drawing/2010/main" val="0"/>
              </a:ext>
            </a:extLst>
          </a:blip>
          <a:srcRect t="20214" b="8863"/>
          <a:stretch/>
        </p:blipFill>
        <p:spPr>
          <a:xfrm>
            <a:off x="0" y="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D44F8E7-24EF-C295-C057-DC3675B9880A}"/>
              </a:ext>
            </a:extLst>
          </p:cNvPr>
          <p:cNvSpPr txBox="1"/>
          <p:nvPr/>
        </p:nvSpPr>
        <p:spPr>
          <a:xfrm>
            <a:off x="7758548" y="1243852"/>
            <a:ext cx="3822189" cy="3742762"/>
          </a:xfrm>
          <a:prstGeom prst="rect">
            <a:avLst/>
          </a:prstGeom>
        </p:spPr>
        <p:txBody>
          <a:bodyPr vert="horz" lIns="91440" tIns="45720" rIns="91440" bIns="45720" rtlCol="0">
            <a:normAutofit fontScale="85000" lnSpcReduction="20000"/>
          </a:bodyPr>
          <a:lstStyle/>
          <a:p>
            <a:pPr>
              <a:lnSpc>
                <a:spcPct val="120000"/>
              </a:lnSpc>
              <a:spcAft>
                <a:spcPts val="600"/>
              </a:spcAft>
            </a:pPr>
            <a:r>
              <a:rPr lang="en-US" sz="2800" b="1" i="0" dirty="0">
                <a:effectLst/>
                <a:latin typeface="Times New Roman" panose="02020603050405020304" pitchFamily="18" charset="0"/>
                <a:cs typeface="Times New Roman" panose="02020603050405020304" pitchFamily="18" charset="0"/>
              </a:rPr>
              <a:t>Nuclear Reactor Design and Engineering:</a:t>
            </a:r>
            <a:endParaRPr lang="en-US" sz="2800" b="0" i="0" dirty="0">
              <a:effectLst/>
              <a:latin typeface="Times New Roman" panose="02020603050405020304" pitchFamily="18" charset="0"/>
              <a:cs typeface="Times New Roman" panose="02020603050405020304" pitchFamily="18" charset="0"/>
            </a:endParaRPr>
          </a:p>
          <a:p>
            <a:pPr indent="-228600">
              <a:lnSpc>
                <a:spcPct val="120000"/>
              </a:lnSpc>
              <a:spcAft>
                <a:spcPts val="6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Improved reactor design with inherent safety features.</a:t>
            </a:r>
          </a:p>
          <a:p>
            <a:pPr indent="-228600">
              <a:lnSpc>
                <a:spcPct val="120000"/>
              </a:lnSpc>
              <a:spcAft>
                <a:spcPts val="6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Fail-safe mechanisms for automatic reactor shutdown.</a:t>
            </a:r>
          </a:p>
          <a:p>
            <a:pPr indent="-228600">
              <a:lnSpc>
                <a:spcPct val="120000"/>
              </a:lnSpc>
              <a:spcAft>
                <a:spcPts val="6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Use of advanced materials and technologies for better safety.</a:t>
            </a:r>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5948A0FC-821E-6BE4-6663-45C4887ECCF2}"/>
              </a:ext>
            </a:extLst>
          </p:cNvPr>
          <p:cNvSpPr txBox="1"/>
          <p:nvPr/>
        </p:nvSpPr>
        <p:spPr>
          <a:xfrm>
            <a:off x="12406066" y="-10"/>
            <a:ext cx="2323467" cy="6858000"/>
          </a:xfrm>
          <a:prstGeom prst="rect">
            <a:avLst/>
          </a:prstGeom>
          <a:solidFill>
            <a:schemeClr val="accent2">
              <a:lumMod val="60000"/>
              <a:lumOff val="40000"/>
            </a:schemeClr>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8E5E34B0-8B75-F295-F29D-833F60727E30}"/>
              </a:ext>
            </a:extLst>
          </p:cNvPr>
          <p:cNvPicPr>
            <a:picLocks noChangeAspect="1"/>
          </p:cNvPicPr>
          <p:nvPr/>
        </p:nvPicPr>
        <p:blipFill>
          <a:blip r:embed="rId3"/>
          <a:stretch>
            <a:fillRect/>
          </a:stretch>
        </p:blipFill>
        <p:spPr>
          <a:xfrm>
            <a:off x="14756673" y="-10"/>
            <a:ext cx="2325189" cy="6858000"/>
          </a:xfrm>
          <a:prstGeom prst="rect">
            <a:avLst/>
          </a:prstGeom>
        </p:spPr>
      </p:pic>
      <p:pic>
        <p:nvPicPr>
          <p:cNvPr id="6" name="Picture 5">
            <a:extLst>
              <a:ext uri="{FF2B5EF4-FFF2-40B4-BE49-F238E27FC236}">
                <a16:creationId xmlns:a16="http://schemas.microsoft.com/office/drawing/2014/main" id="{24052F20-779A-6CBB-F1AF-C3BE178445F8}"/>
              </a:ext>
            </a:extLst>
          </p:cNvPr>
          <p:cNvPicPr>
            <a:picLocks noChangeAspect="1"/>
          </p:cNvPicPr>
          <p:nvPr/>
        </p:nvPicPr>
        <p:blipFill>
          <a:blip r:embed="rId3"/>
          <a:stretch>
            <a:fillRect/>
          </a:stretch>
        </p:blipFill>
        <p:spPr>
          <a:xfrm>
            <a:off x="17108858" y="-10"/>
            <a:ext cx="2325189" cy="6858000"/>
          </a:xfrm>
          <a:prstGeom prst="rect">
            <a:avLst/>
          </a:prstGeom>
        </p:spPr>
      </p:pic>
      <p:pic>
        <p:nvPicPr>
          <p:cNvPr id="7" name="Picture 6">
            <a:extLst>
              <a:ext uri="{FF2B5EF4-FFF2-40B4-BE49-F238E27FC236}">
                <a16:creationId xmlns:a16="http://schemas.microsoft.com/office/drawing/2014/main" id="{53556B46-59F5-23C4-DD9E-86CC29BD061F}"/>
              </a:ext>
            </a:extLst>
          </p:cNvPr>
          <p:cNvPicPr>
            <a:picLocks noChangeAspect="1"/>
          </p:cNvPicPr>
          <p:nvPr/>
        </p:nvPicPr>
        <p:blipFill>
          <a:blip r:embed="rId3"/>
          <a:stretch>
            <a:fillRect/>
          </a:stretch>
        </p:blipFill>
        <p:spPr>
          <a:xfrm>
            <a:off x="19460172" y="-10"/>
            <a:ext cx="2564674" cy="6858000"/>
          </a:xfrm>
          <a:prstGeom prst="rect">
            <a:avLst/>
          </a:prstGeom>
        </p:spPr>
      </p:pic>
      <p:pic>
        <p:nvPicPr>
          <p:cNvPr id="8" name="Picture 7" descr="A diagram of a pyramid&#10;&#10;Description automatically generated">
            <a:extLst>
              <a:ext uri="{FF2B5EF4-FFF2-40B4-BE49-F238E27FC236}">
                <a16:creationId xmlns:a16="http://schemas.microsoft.com/office/drawing/2014/main" id="{E44C62BD-D2E6-2516-BDCF-E853200C4629}"/>
              </a:ext>
            </a:extLst>
          </p:cNvPr>
          <p:cNvPicPr>
            <a:picLocks noChangeAspect="1"/>
          </p:cNvPicPr>
          <p:nvPr/>
        </p:nvPicPr>
        <p:blipFill rotWithShape="1">
          <a:blip r:embed="rId4">
            <a:extLst>
              <a:ext uri="{28A0092B-C50C-407E-A947-70E740481C1C}">
                <a14:useLocalDpi xmlns:a14="http://schemas.microsoft.com/office/drawing/2010/main" val="0"/>
              </a:ext>
            </a:extLst>
          </a:blip>
          <a:srcRect l="26700" r="30225"/>
          <a:stretch/>
        </p:blipFill>
        <p:spPr>
          <a:xfrm>
            <a:off x="12192000" y="-10"/>
            <a:ext cx="2537534" cy="6858000"/>
          </a:xfrm>
          <a:prstGeom prst="rect">
            <a:avLst/>
          </a:prstGeom>
        </p:spPr>
      </p:pic>
      <p:pic>
        <p:nvPicPr>
          <p:cNvPr id="9" name="Picture 8" descr="A person holding a wrench&#10;&#10;Description automatically generated">
            <a:extLst>
              <a:ext uri="{FF2B5EF4-FFF2-40B4-BE49-F238E27FC236}">
                <a16:creationId xmlns:a16="http://schemas.microsoft.com/office/drawing/2014/main" id="{002992B2-B4DD-917E-C671-7468B6A156BD}"/>
              </a:ext>
            </a:extLst>
          </p:cNvPr>
          <p:cNvPicPr>
            <a:picLocks noChangeAspect="1"/>
          </p:cNvPicPr>
          <p:nvPr/>
        </p:nvPicPr>
        <p:blipFill rotWithShape="1">
          <a:blip r:embed="rId5">
            <a:extLst>
              <a:ext uri="{28A0092B-C50C-407E-A947-70E740481C1C}">
                <a14:useLocalDpi xmlns:a14="http://schemas.microsoft.com/office/drawing/2010/main" val="0"/>
              </a:ext>
            </a:extLst>
          </a:blip>
          <a:srcRect l="44799" t="4068" r="32142" b="6949"/>
          <a:stretch/>
        </p:blipFill>
        <p:spPr>
          <a:xfrm>
            <a:off x="14729533" y="-10"/>
            <a:ext cx="2379325" cy="6858000"/>
          </a:xfrm>
          <a:prstGeom prst="rect">
            <a:avLst/>
          </a:prstGeom>
        </p:spPr>
      </p:pic>
      <p:pic>
        <p:nvPicPr>
          <p:cNvPr id="10" name="Picture 9" descr="A poster of a nuclear power plant&#10;&#10;Description automatically generated">
            <a:extLst>
              <a:ext uri="{FF2B5EF4-FFF2-40B4-BE49-F238E27FC236}">
                <a16:creationId xmlns:a16="http://schemas.microsoft.com/office/drawing/2014/main" id="{DA17FC21-E826-700D-03FF-D2F6269F2D6B}"/>
              </a:ext>
            </a:extLst>
          </p:cNvPr>
          <p:cNvPicPr>
            <a:picLocks noChangeAspect="1"/>
          </p:cNvPicPr>
          <p:nvPr/>
        </p:nvPicPr>
        <p:blipFill rotWithShape="1">
          <a:blip r:embed="rId6">
            <a:extLst>
              <a:ext uri="{28A0092B-C50C-407E-A947-70E740481C1C}">
                <a14:useLocalDpi xmlns:a14="http://schemas.microsoft.com/office/drawing/2010/main" val="0"/>
              </a:ext>
            </a:extLst>
          </a:blip>
          <a:srcRect l="40622" r="33599"/>
          <a:stretch/>
        </p:blipFill>
        <p:spPr>
          <a:xfrm>
            <a:off x="17134983" y="-10"/>
            <a:ext cx="2325190" cy="6883939"/>
          </a:xfrm>
          <a:prstGeom prst="rect">
            <a:avLst/>
          </a:prstGeom>
        </p:spPr>
      </p:pic>
      <p:pic>
        <p:nvPicPr>
          <p:cNvPr id="12" name="Picture 11" descr="A cartoon of people sitting at a table&#10;&#10;Description automatically generated">
            <a:extLst>
              <a:ext uri="{FF2B5EF4-FFF2-40B4-BE49-F238E27FC236}">
                <a16:creationId xmlns:a16="http://schemas.microsoft.com/office/drawing/2014/main" id="{548CF8C0-6032-3253-71E4-1FA6B41ADFB9}"/>
              </a:ext>
            </a:extLst>
          </p:cNvPr>
          <p:cNvPicPr>
            <a:picLocks noChangeAspect="1"/>
          </p:cNvPicPr>
          <p:nvPr/>
        </p:nvPicPr>
        <p:blipFill rotWithShape="1">
          <a:blip r:embed="rId7">
            <a:extLst>
              <a:ext uri="{28A0092B-C50C-407E-A947-70E740481C1C}">
                <a14:useLocalDpi xmlns:a14="http://schemas.microsoft.com/office/drawing/2010/main" val="0"/>
              </a:ext>
            </a:extLst>
          </a:blip>
          <a:srcRect l="36623" t="-3504" r="36044" b="3504"/>
          <a:stretch/>
        </p:blipFill>
        <p:spPr>
          <a:xfrm>
            <a:off x="19513294" y="-10"/>
            <a:ext cx="2511552" cy="6732951"/>
          </a:xfrm>
          <a:prstGeom prst="rect">
            <a:avLst/>
          </a:prstGeom>
        </p:spPr>
      </p:pic>
      <p:sp>
        <p:nvSpPr>
          <p:cNvPr id="14" name="Slide Number Placeholder 13">
            <a:extLst>
              <a:ext uri="{FF2B5EF4-FFF2-40B4-BE49-F238E27FC236}">
                <a16:creationId xmlns:a16="http://schemas.microsoft.com/office/drawing/2014/main" id="{D4B66027-BCB0-AA43-76A5-339F6943E2A9}"/>
              </a:ext>
            </a:extLst>
          </p:cNvPr>
          <p:cNvSpPr>
            <a:spLocks noGrp="1"/>
          </p:cNvSpPr>
          <p:nvPr>
            <p:ph type="sldNum" sz="quarter" idx="12"/>
          </p:nvPr>
        </p:nvSpPr>
        <p:spPr/>
        <p:txBody>
          <a:bodyPr/>
          <a:lstStyle/>
          <a:p>
            <a:fld id="{DEB003C5-449D-47AD-B756-D89E4FC27394}" type="slidenum">
              <a:rPr lang="en-US" smtClean="0"/>
              <a:t>25</a:t>
            </a:fld>
            <a:endParaRPr lang="en-US"/>
          </a:p>
        </p:txBody>
      </p:sp>
      <p:sp>
        <p:nvSpPr>
          <p:cNvPr id="15" name="Date Placeholder 14">
            <a:extLst>
              <a:ext uri="{FF2B5EF4-FFF2-40B4-BE49-F238E27FC236}">
                <a16:creationId xmlns:a16="http://schemas.microsoft.com/office/drawing/2014/main" id="{F2A0CCD5-EC61-BDA7-497D-095E765DBF15}"/>
              </a:ext>
            </a:extLst>
          </p:cNvPr>
          <p:cNvSpPr>
            <a:spLocks noGrp="1"/>
          </p:cNvSpPr>
          <p:nvPr>
            <p:ph type="dt" sz="half" idx="10"/>
          </p:nvPr>
        </p:nvSpPr>
        <p:spPr/>
        <p:txBody>
          <a:bodyPr/>
          <a:lstStyle/>
          <a:p>
            <a:fld id="{CDB15A48-70A1-4C2A-BA78-8311DD9B8BE6}" type="datetime1">
              <a:rPr lang="en-US" smtClean="0"/>
              <a:t>9/30/2023</a:t>
            </a:fld>
            <a:endParaRPr lang="en-US"/>
          </a:p>
        </p:txBody>
      </p:sp>
    </p:spTree>
    <p:extLst>
      <p:ext uri="{BB962C8B-B14F-4D97-AF65-F5344CB8AC3E}">
        <p14:creationId xmlns:p14="http://schemas.microsoft.com/office/powerpoint/2010/main" val="124681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174C678-3418-BFAA-3FC6-998C182409CD}"/>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800" b="1" i="0" dirty="0">
                <a:effectLst/>
              </a:rPr>
              <a:t>Regulatory Oversight and Safety Standards:</a:t>
            </a:r>
            <a:endParaRPr lang="en-US" sz="2800" b="0" i="0" dirty="0">
              <a:effectLst/>
            </a:endParaRPr>
          </a:p>
          <a:p>
            <a:pPr indent="-228600">
              <a:lnSpc>
                <a:spcPct val="90000"/>
              </a:lnSpc>
              <a:spcAft>
                <a:spcPts val="600"/>
              </a:spcAft>
              <a:buFont typeface="Arial" panose="020B0604020202020204" pitchFamily="34" charset="0"/>
              <a:buChar char="•"/>
            </a:pPr>
            <a:r>
              <a:rPr lang="en-US" sz="2000" b="0" i="0" dirty="0">
                <a:effectLst/>
              </a:rPr>
              <a:t>Stringent enforcement of safety regulations and standards.</a:t>
            </a:r>
          </a:p>
          <a:p>
            <a:pPr indent="-228600">
              <a:lnSpc>
                <a:spcPct val="90000"/>
              </a:lnSpc>
              <a:spcAft>
                <a:spcPts val="600"/>
              </a:spcAft>
              <a:buFont typeface="Arial" panose="020B0604020202020204" pitchFamily="34" charset="0"/>
              <a:buChar char="•"/>
            </a:pPr>
            <a:r>
              <a:rPr lang="en-US" sz="2000" b="0" i="0" dirty="0">
                <a:effectLst/>
              </a:rPr>
              <a:t>Regular review and updates of safety protocols.</a:t>
            </a:r>
          </a:p>
          <a:p>
            <a:pPr indent="-228600">
              <a:lnSpc>
                <a:spcPct val="90000"/>
              </a:lnSpc>
              <a:spcAft>
                <a:spcPts val="600"/>
              </a:spcAft>
              <a:buFont typeface="Arial" panose="020B0604020202020204" pitchFamily="34" charset="0"/>
              <a:buChar char="•"/>
            </a:pPr>
            <a:r>
              <a:rPr lang="en-US" sz="2000" b="0" i="0" dirty="0">
                <a:effectLst/>
              </a:rPr>
              <a:t>Regulatory authorities' role in ensuring plant compliance.</a:t>
            </a:r>
          </a:p>
          <a:p>
            <a:pPr indent="-228600">
              <a:lnSpc>
                <a:spcPct val="90000"/>
              </a:lnSpc>
              <a:spcAft>
                <a:spcPts val="600"/>
              </a:spcAft>
              <a:buFont typeface="Arial" panose="020B0604020202020204" pitchFamily="34" charset="0"/>
              <a:buChar char="•"/>
            </a:pPr>
            <a:endParaRPr lang="en-US" sz="20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yramid&#10;&#10;Description automatically generated">
            <a:extLst>
              <a:ext uri="{FF2B5EF4-FFF2-40B4-BE49-F238E27FC236}">
                <a16:creationId xmlns:a16="http://schemas.microsoft.com/office/drawing/2014/main" id="{7C0504F5-82A4-AADE-9F1C-61FC7EC7C660}"/>
              </a:ext>
            </a:extLst>
          </p:cNvPr>
          <p:cNvPicPr>
            <a:picLocks noChangeAspect="1"/>
          </p:cNvPicPr>
          <p:nvPr/>
        </p:nvPicPr>
        <p:blipFill rotWithShape="1">
          <a:blip r:embed="rId2">
            <a:extLst>
              <a:ext uri="{28A0092B-C50C-407E-A947-70E740481C1C}">
                <a14:useLocalDpi xmlns:a14="http://schemas.microsoft.com/office/drawing/2010/main" val="0"/>
              </a:ext>
            </a:extLst>
          </a:blip>
          <a:srcRect r="4" b="834"/>
          <a:stretch/>
        </p:blipFill>
        <p:spPr>
          <a:xfrm>
            <a:off x="5977788" y="799352"/>
            <a:ext cx="5425410" cy="5259296"/>
          </a:xfrm>
          <a:prstGeom prst="rect">
            <a:avLst/>
          </a:prstGeom>
        </p:spPr>
      </p:pic>
      <p:sp>
        <p:nvSpPr>
          <p:cNvPr id="2" name="TextBox 1">
            <a:extLst>
              <a:ext uri="{FF2B5EF4-FFF2-40B4-BE49-F238E27FC236}">
                <a16:creationId xmlns:a16="http://schemas.microsoft.com/office/drawing/2014/main" id="{3E05C2B2-BFC8-CDC2-7802-535B431FEE5E}"/>
              </a:ext>
            </a:extLst>
          </p:cNvPr>
          <p:cNvSpPr txBox="1"/>
          <p:nvPr/>
        </p:nvSpPr>
        <p:spPr>
          <a:xfrm>
            <a:off x="-2545372" y="0"/>
            <a:ext cx="2545372" cy="6858000"/>
          </a:xfrm>
          <a:prstGeom prst="rect">
            <a:avLst/>
          </a:prstGeom>
          <a:solidFill>
            <a:schemeClr val="accent2">
              <a:lumMod val="60000"/>
              <a:lumOff val="40000"/>
            </a:schemeClr>
          </a:solidFill>
        </p:spPr>
        <p:txBody>
          <a:bodyPr wrap="square" rtlCol="0">
            <a:spAutoFit/>
          </a:bodyPr>
          <a:lstStyle/>
          <a:p>
            <a:endParaRPr lang="en-US" dirty="0"/>
          </a:p>
        </p:txBody>
      </p:sp>
      <p:pic>
        <p:nvPicPr>
          <p:cNvPr id="5" name="Picture 4" descr="A group of black towers with yellow signs&#10;&#10;Description automatically generated">
            <a:hlinkClick r:id="rId3" action="ppaction://hlinksldjump"/>
            <a:extLst>
              <a:ext uri="{FF2B5EF4-FFF2-40B4-BE49-F238E27FC236}">
                <a16:creationId xmlns:a16="http://schemas.microsoft.com/office/drawing/2014/main" id="{6EC8A2E2-AFEE-1EE8-0D11-0C11F6243F15}"/>
              </a:ext>
            </a:extLst>
          </p:cNvPr>
          <p:cNvPicPr>
            <a:picLocks noChangeAspect="1"/>
          </p:cNvPicPr>
          <p:nvPr/>
        </p:nvPicPr>
        <p:blipFill rotWithShape="1">
          <a:blip r:embed="rId4">
            <a:extLst>
              <a:ext uri="{28A0092B-C50C-407E-A947-70E740481C1C}">
                <a14:useLocalDpi xmlns:a14="http://schemas.microsoft.com/office/drawing/2010/main" val="0"/>
              </a:ext>
            </a:extLst>
          </a:blip>
          <a:srcRect l="26734" r="30061"/>
          <a:stretch/>
        </p:blipFill>
        <p:spPr>
          <a:xfrm>
            <a:off x="-2545374" y="0"/>
            <a:ext cx="2545373" cy="6858000"/>
          </a:xfrm>
          <a:prstGeom prst="rect">
            <a:avLst/>
          </a:prstGeom>
        </p:spPr>
      </p:pic>
      <p:pic>
        <p:nvPicPr>
          <p:cNvPr id="6" name="Picture 5">
            <a:extLst>
              <a:ext uri="{FF2B5EF4-FFF2-40B4-BE49-F238E27FC236}">
                <a16:creationId xmlns:a16="http://schemas.microsoft.com/office/drawing/2014/main" id="{AC8ECB9B-6D61-3436-5ECD-F7807B259BAD}"/>
              </a:ext>
            </a:extLst>
          </p:cNvPr>
          <p:cNvPicPr>
            <a:picLocks noChangeAspect="1"/>
          </p:cNvPicPr>
          <p:nvPr/>
        </p:nvPicPr>
        <p:blipFill>
          <a:blip r:embed="rId5"/>
          <a:stretch>
            <a:fillRect/>
          </a:stretch>
        </p:blipFill>
        <p:spPr>
          <a:xfrm>
            <a:off x="12208381" y="-26574"/>
            <a:ext cx="2325189" cy="6858000"/>
          </a:xfrm>
          <a:prstGeom prst="rect">
            <a:avLst/>
          </a:prstGeom>
        </p:spPr>
      </p:pic>
      <p:pic>
        <p:nvPicPr>
          <p:cNvPr id="7" name="Picture 6">
            <a:extLst>
              <a:ext uri="{FF2B5EF4-FFF2-40B4-BE49-F238E27FC236}">
                <a16:creationId xmlns:a16="http://schemas.microsoft.com/office/drawing/2014/main" id="{0EEDC108-F9D6-77A2-0D99-338DA01B44EF}"/>
              </a:ext>
            </a:extLst>
          </p:cNvPr>
          <p:cNvPicPr>
            <a:picLocks noChangeAspect="1"/>
          </p:cNvPicPr>
          <p:nvPr/>
        </p:nvPicPr>
        <p:blipFill>
          <a:blip r:embed="rId5"/>
          <a:stretch>
            <a:fillRect/>
          </a:stretch>
        </p:blipFill>
        <p:spPr>
          <a:xfrm>
            <a:off x="14560566" y="-26574"/>
            <a:ext cx="2325189" cy="6858000"/>
          </a:xfrm>
          <a:prstGeom prst="rect">
            <a:avLst/>
          </a:prstGeom>
        </p:spPr>
      </p:pic>
      <p:pic>
        <p:nvPicPr>
          <p:cNvPr id="8" name="Picture 7">
            <a:extLst>
              <a:ext uri="{FF2B5EF4-FFF2-40B4-BE49-F238E27FC236}">
                <a16:creationId xmlns:a16="http://schemas.microsoft.com/office/drawing/2014/main" id="{6172228C-0A4E-B11F-43D9-C957A63D71C5}"/>
              </a:ext>
            </a:extLst>
          </p:cNvPr>
          <p:cNvPicPr>
            <a:picLocks noChangeAspect="1"/>
          </p:cNvPicPr>
          <p:nvPr/>
        </p:nvPicPr>
        <p:blipFill>
          <a:blip r:embed="rId5"/>
          <a:stretch>
            <a:fillRect/>
          </a:stretch>
        </p:blipFill>
        <p:spPr>
          <a:xfrm>
            <a:off x="16911880" y="-26574"/>
            <a:ext cx="2564674" cy="6858000"/>
          </a:xfrm>
          <a:prstGeom prst="rect">
            <a:avLst/>
          </a:prstGeom>
        </p:spPr>
      </p:pic>
      <p:pic>
        <p:nvPicPr>
          <p:cNvPr id="9" name="Picture 8" descr="A person holding a wrench&#10;&#10;Description automatically generated">
            <a:extLst>
              <a:ext uri="{FF2B5EF4-FFF2-40B4-BE49-F238E27FC236}">
                <a16:creationId xmlns:a16="http://schemas.microsoft.com/office/drawing/2014/main" id="{B8332718-F360-3EEC-42DB-5D47915AD665}"/>
              </a:ext>
            </a:extLst>
          </p:cNvPr>
          <p:cNvPicPr>
            <a:picLocks noChangeAspect="1"/>
          </p:cNvPicPr>
          <p:nvPr/>
        </p:nvPicPr>
        <p:blipFill rotWithShape="1">
          <a:blip r:embed="rId6">
            <a:extLst>
              <a:ext uri="{28A0092B-C50C-407E-A947-70E740481C1C}">
                <a14:useLocalDpi xmlns:a14="http://schemas.microsoft.com/office/drawing/2010/main" val="0"/>
              </a:ext>
            </a:extLst>
          </a:blip>
          <a:srcRect l="44799" t="4068" r="32142" b="6949"/>
          <a:stretch/>
        </p:blipFill>
        <p:spPr>
          <a:xfrm>
            <a:off x="12181241" y="-26574"/>
            <a:ext cx="2379325" cy="6858000"/>
          </a:xfrm>
          <a:prstGeom prst="rect">
            <a:avLst/>
          </a:prstGeom>
        </p:spPr>
      </p:pic>
      <p:pic>
        <p:nvPicPr>
          <p:cNvPr id="10" name="Picture 9" descr="A poster of a nuclear power plant&#10;&#10;Description automatically generated">
            <a:extLst>
              <a:ext uri="{FF2B5EF4-FFF2-40B4-BE49-F238E27FC236}">
                <a16:creationId xmlns:a16="http://schemas.microsoft.com/office/drawing/2014/main" id="{55227BE1-F190-76D7-6330-C47185A4B7B2}"/>
              </a:ext>
            </a:extLst>
          </p:cNvPr>
          <p:cNvPicPr>
            <a:picLocks noChangeAspect="1"/>
          </p:cNvPicPr>
          <p:nvPr/>
        </p:nvPicPr>
        <p:blipFill rotWithShape="1">
          <a:blip r:embed="rId7">
            <a:extLst>
              <a:ext uri="{28A0092B-C50C-407E-A947-70E740481C1C}">
                <a14:useLocalDpi xmlns:a14="http://schemas.microsoft.com/office/drawing/2010/main" val="0"/>
              </a:ext>
            </a:extLst>
          </a:blip>
          <a:srcRect l="40622" r="33599"/>
          <a:stretch/>
        </p:blipFill>
        <p:spPr>
          <a:xfrm>
            <a:off x="14586691" y="-26574"/>
            <a:ext cx="2325190" cy="6883939"/>
          </a:xfrm>
          <a:prstGeom prst="rect">
            <a:avLst/>
          </a:prstGeom>
        </p:spPr>
      </p:pic>
      <p:pic>
        <p:nvPicPr>
          <p:cNvPr id="12" name="Picture 11" descr="A cartoon of people sitting at a table&#10;&#10;Description automatically generated">
            <a:extLst>
              <a:ext uri="{FF2B5EF4-FFF2-40B4-BE49-F238E27FC236}">
                <a16:creationId xmlns:a16="http://schemas.microsoft.com/office/drawing/2014/main" id="{9D6A4165-30A1-BF65-41B5-37E4BBE8B2E0}"/>
              </a:ext>
            </a:extLst>
          </p:cNvPr>
          <p:cNvPicPr>
            <a:picLocks noChangeAspect="1"/>
          </p:cNvPicPr>
          <p:nvPr/>
        </p:nvPicPr>
        <p:blipFill rotWithShape="1">
          <a:blip r:embed="rId8">
            <a:extLst>
              <a:ext uri="{28A0092B-C50C-407E-A947-70E740481C1C}">
                <a14:useLocalDpi xmlns:a14="http://schemas.microsoft.com/office/drawing/2010/main" val="0"/>
              </a:ext>
            </a:extLst>
          </a:blip>
          <a:srcRect l="36623" t="-3504" r="36044" b="3504"/>
          <a:stretch/>
        </p:blipFill>
        <p:spPr>
          <a:xfrm>
            <a:off x="16965002" y="-26574"/>
            <a:ext cx="2511552" cy="6732951"/>
          </a:xfrm>
          <a:prstGeom prst="rect">
            <a:avLst/>
          </a:prstGeom>
        </p:spPr>
      </p:pic>
      <p:sp>
        <p:nvSpPr>
          <p:cNvPr id="14" name="Slide Number Placeholder 13">
            <a:extLst>
              <a:ext uri="{FF2B5EF4-FFF2-40B4-BE49-F238E27FC236}">
                <a16:creationId xmlns:a16="http://schemas.microsoft.com/office/drawing/2014/main" id="{1D6A7214-560C-DA5F-9226-8D340790ED3C}"/>
              </a:ext>
            </a:extLst>
          </p:cNvPr>
          <p:cNvSpPr>
            <a:spLocks noGrp="1"/>
          </p:cNvSpPr>
          <p:nvPr>
            <p:ph type="sldNum" sz="quarter" idx="12"/>
          </p:nvPr>
        </p:nvSpPr>
        <p:spPr/>
        <p:txBody>
          <a:bodyPr/>
          <a:lstStyle/>
          <a:p>
            <a:fld id="{DEB003C5-449D-47AD-B756-D89E4FC27394}" type="slidenum">
              <a:rPr lang="en-US" smtClean="0"/>
              <a:t>26</a:t>
            </a:fld>
            <a:endParaRPr lang="en-US"/>
          </a:p>
        </p:txBody>
      </p:sp>
      <p:sp>
        <p:nvSpPr>
          <p:cNvPr id="16" name="Date Placeholder 15">
            <a:extLst>
              <a:ext uri="{FF2B5EF4-FFF2-40B4-BE49-F238E27FC236}">
                <a16:creationId xmlns:a16="http://schemas.microsoft.com/office/drawing/2014/main" id="{A6264AC4-6D02-6668-7EBA-96872703EE12}"/>
              </a:ext>
            </a:extLst>
          </p:cNvPr>
          <p:cNvSpPr>
            <a:spLocks noGrp="1"/>
          </p:cNvSpPr>
          <p:nvPr>
            <p:ph type="dt" sz="half" idx="10"/>
          </p:nvPr>
        </p:nvSpPr>
        <p:spPr/>
        <p:txBody>
          <a:bodyPr/>
          <a:lstStyle/>
          <a:p>
            <a:fld id="{9D7A6509-029B-412F-97A6-F8CD0E6A649B}" type="datetime1">
              <a:rPr lang="en-US" smtClean="0"/>
              <a:t>9/30/2023</a:t>
            </a:fld>
            <a:endParaRPr lang="en-US"/>
          </a:p>
        </p:txBody>
      </p:sp>
    </p:spTree>
    <p:extLst>
      <p:ext uri="{BB962C8B-B14F-4D97-AF65-F5344CB8AC3E}">
        <p14:creationId xmlns:p14="http://schemas.microsoft.com/office/powerpoint/2010/main" val="3504278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erson holding a wrench&#10;&#10;Description automatically generated">
            <a:extLst>
              <a:ext uri="{FF2B5EF4-FFF2-40B4-BE49-F238E27FC236}">
                <a16:creationId xmlns:a16="http://schemas.microsoft.com/office/drawing/2014/main" id="{365061AC-6780-E6D0-5220-634116B0A85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3397" b="14246"/>
          <a:stretch/>
        </p:blipFill>
        <p:spPr>
          <a:xfrm>
            <a:off x="180975" y="182880"/>
            <a:ext cx="11823637" cy="6499784"/>
          </a:xfrm>
          <a:prstGeom prst="rect">
            <a:avLst/>
          </a:prstGeom>
        </p:spPr>
      </p:pic>
      <p:sp>
        <p:nvSpPr>
          <p:cNvPr id="2" name="TextBox 1">
            <a:extLst>
              <a:ext uri="{FF2B5EF4-FFF2-40B4-BE49-F238E27FC236}">
                <a16:creationId xmlns:a16="http://schemas.microsoft.com/office/drawing/2014/main" id="{2757C118-2485-87E2-1FAD-EB876ABDC557}"/>
              </a:ext>
            </a:extLst>
          </p:cNvPr>
          <p:cNvSpPr txBox="1"/>
          <p:nvPr/>
        </p:nvSpPr>
        <p:spPr>
          <a:xfrm>
            <a:off x="838200" y="3526300"/>
            <a:ext cx="10165218" cy="2588458"/>
          </a:xfrm>
          <a:prstGeom prst="rect">
            <a:avLst/>
          </a:prstGeom>
        </p:spPr>
        <p:txBody>
          <a:bodyPr vert="horz" lIns="91440" tIns="45720" rIns="91440" bIns="45720" rtlCol="0">
            <a:normAutofit/>
          </a:bodyPr>
          <a:lstStyle/>
          <a:p>
            <a:pPr>
              <a:lnSpc>
                <a:spcPct val="90000"/>
              </a:lnSpc>
              <a:spcAft>
                <a:spcPts val="600"/>
              </a:spcAft>
            </a:pPr>
            <a:r>
              <a:rPr lang="en-US" sz="3200" b="1" i="0" dirty="0">
                <a:solidFill>
                  <a:srgbClr val="FFFFFF"/>
                </a:solidFill>
                <a:effectLst/>
              </a:rPr>
              <a:t>Operator Training and Safety Culture:</a:t>
            </a:r>
            <a:endParaRPr lang="en-US" sz="3200" b="0" i="0" dirty="0">
              <a:solidFill>
                <a:srgbClr val="FFFFFF"/>
              </a:solidFill>
              <a:effectLst/>
            </a:endParaRPr>
          </a:p>
          <a:p>
            <a:pPr marL="114300" indent="-228600">
              <a:lnSpc>
                <a:spcPct val="90000"/>
              </a:lnSpc>
              <a:spcAft>
                <a:spcPts val="600"/>
              </a:spcAft>
              <a:buFont typeface="Arial" panose="020B0604020202020204" pitchFamily="34" charset="0"/>
              <a:buChar char="•"/>
            </a:pPr>
            <a:r>
              <a:rPr lang="en-US" sz="2000" b="0" i="0" dirty="0">
                <a:solidFill>
                  <a:srgbClr val="FFFFFF"/>
                </a:solidFill>
                <a:effectLst/>
              </a:rPr>
              <a:t>Comprehensive training for reactor operators.</a:t>
            </a:r>
          </a:p>
          <a:p>
            <a:pPr marL="114300" indent="-228600">
              <a:lnSpc>
                <a:spcPct val="90000"/>
              </a:lnSpc>
              <a:spcAft>
                <a:spcPts val="600"/>
              </a:spcAft>
              <a:buFont typeface="Arial" panose="020B0604020202020204" pitchFamily="34" charset="0"/>
              <a:buChar char="•"/>
            </a:pPr>
            <a:r>
              <a:rPr lang="en-US" sz="2000" b="0" i="0" dirty="0">
                <a:solidFill>
                  <a:srgbClr val="FFFFFF"/>
                </a:solidFill>
                <a:effectLst/>
              </a:rPr>
              <a:t>Conducting drills and simulations for emergency preparedness.</a:t>
            </a:r>
          </a:p>
          <a:p>
            <a:pPr marL="114300" indent="-228600">
              <a:lnSpc>
                <a:spcPct val="90000"/>
              </a:lnSpc>
              <a:spcAft>
                <a:spcPts val="600"/>
              </a:spcAft>
              <a:buFont typeface="Arial" panose="020B0604020202020204" pitchFamily="34" charset="0"/>
              <a:buChar char="•"/>
            </a:pPr>
            <a:r>
              <a:rPr lang="en-US" sz="2000" b="0" i="0" dirty="0">
                <a:solidFill>
                  <a:srgbClr val="FFFFFF"/>
                </a:solidFill>
                <a:effectLst/>
              </a:rPr>
              <a:t>Fostering a strong safety culture within nuclear organizations.</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9" name="Picture 8">
            <a:extLst>
              <a:ext uri="{FF2B5EF4-FFF2-40B4-BE49-F238E27FC236}">
                <a16:creationId xmlns:a16="http://schemas.microsoft.com/office/drawing/2014/main" id="{FFEF47F2-664C-28D7-BCC2-A9E394ED5728}"/>
              </a:ext>
            </a:extLst>
          </p:cNvPr>
          <p:cNvPicPr>
            <a:picLocks noChangeAspect="1"/>
          </p:cNvPicPr>
          <p:nvPr/>
        </p:nvPicPr>
        <p:blipFill>
          <a:blip r:embed="rId3"/>
          <a:stretch>
            <a:fillRect/>
          </a:stretch>
        </p:blipFill>
        <p:spPr>
          <a:xfrm>
            <a:off x="12225817" y="-25939"/>
            <a:ext cx="2325189" cy="6858000"/>
          </a:xfrm>
          <a:prstGeom prst="rect">
            <a:avLst/>
          </a:prstGeom>
        </p:spPr>
      </p:pic>
      <p:pic>
        <p:nvPicPr>
          <p:cNvPr id="10" name="Picture 9">
            <a:extLst>
              <a:ext uri="{FF2B5EF4-FFF2-40B4-BE49-F238E27FC236}">
                <a16:creationId xmlns:a16="http://schemas.microsoft.com/office/drawing/2014/main" id="{3CD331E3-6907-64F3-074C-5176881CB6A5}"/>
              </a:ext>
            </a:extLst>
          </p:cNvPr>
          <p:cNvPicPr>
            <a:picLocks noChangeAspect="1"/>
          </p:cNvPicPr>
          <p:nvPr/>
        </p:nvPicPr>
        <p:blipFill>
          <a:blip r:embed="rId3"/>
          <a:stretch>
            <a:fillRect/>
          </a:stretch>
        </p:blipFill>
        <p:spPr>
          <a:xfrm>
            <a:off x="14577131" y="-25939"/>
            <a:ext cx="2564674" cy="6858000"/>
          </a:xfrm>
          <a:prstGeom prst="rect">
            <a:avLst/>
          </a:prstGeom>
        </p:spPr>
      </p:pic>
      <p:pic>
        <p:nvPicPr>
          <p:cNvPr id="12" name="Picture 11" descr="A group of black towers with yellow signs&#10;&#10;Description automatically generated">
            <a:hlinkClick r:id="" action="ppaction://noaction"/>
            <a:extLst>
              <a:ext uri="{FF2B5EF4-FFF2-40B4-BE49-F238E27FC236}">
                <a16:creationId xmlns:a16="http://schemas.microsoft.com/office/drawing/2014/main" id="{328DB6B8-E037-2148-7742-1F7273939F3D}"/>
              </a:ext>
            </a:extLst>
          </p:cNvPr>
          <p:cNvPicPr>
            <a:picLocks noChangeAspect="1"/>
          </p:cNvPicPr>
          <p:nvPr/>
        </p:nvPicPr>
        <p:blipFill rotWithShape="1">
          <a:blip r:embed="rId4">
            <a:extLst>
              <a:ext uri="{28A0092B-C50C-407E-A947-70E740481C1C}">
                <a14:useLocalDpi xmlns:a14="http://schemas.microsoft.com/office/drawing/2010/main" val="0"/>
              </a:ext>
            </a:extLst>
          </a:blip>
          <a:srcRect l="26734" r="30061"/>
          <a:stretch/>
        </p:blipFill>
        <p:spPr>
          <a:xfrm>
            <a:off x="-5149950" y="12969"/>
            <a:ext cx="2545373" cy="6858000"/>
          </a:xfrm>
          <a:prstGeom prst="rect">
            <a:avLst/>
          </a:prstGeom>
        </p:spPr>
      </p:pic>
      <p:pic>
        <p:nvPicPr>
          <p:cNvPr id="14" name="Picture 13" descr="A diagram of a pyramid&#10;&#10;Description automatically generated">
            <a:extLst>
              <a:ext uri="{FF2B5EF4-FFF2-40B4-BE49-F238E27FC236}">
                <a16:creationId xmlns:a16="http://schemas.microsoft.com/office/drawing/2014/main" id="{52D7A2AE-FE7B-8035-47A6-BF054FC40382}"/>
              </a:ext>
            </a:extLst>
          </p:cNvPr>
          <p:cNvPicPr>
            <a:picLocks noChangeAspect="1"/>
          </p:cNvPicPr>
          <p:nvPr/>
        </p:nvPicPr>
        <p:blipFill rotWithShape="1">
          <a:blip r:embed="rId5">
            <a:extLst>
              <a:ext uri="{28A0092B-C50C-407E-A947-70E740481C1C}">
                <a14:useLocalDpi xmlns:a14="http://schemas.microsoft.com/office/drawing/2010/main" val="0"/>
              </a:ext>
            </a:extLst>
          </a:blip>
          <a:srcRect l="26700" r="30225"/>
          <a:stretch/>
        </p:blipFill>
        <p:spPr>
          <a:xfrm>
            <a:off x="-2590654" y="12969"/>
            <a:ext cx="2537534" cy="6858000"/>
          </a:xfrm>
          <a:prstGeom prst="rect">
            <a:avLst/>
          </a:prstGeom>
        </p:spPr>
      </p:pic>
      <p:pic>
        <p:nvPicPr>
          <p:cNvPr id="18" name="Picture 17" descr="A poster of a nuclear power plant&#10;&#10;Description automatically generated">
            <a:extLst>
              <a:ext uri="{FF2B5EF4-FFF2-40B4-BE49-F238E27FC236}">
                <a16:creationId xmlns:a16="http://schemas.microsoft.com/office/drawing/2014/main" id="{38A695E7-44FD-3C0C-7962-530763B9E32D}"/>
              </a:ext>
            </a:extLst>
          </p:cNvPr>
          <p:cNvPicPr>
            <a:picLocks noChangeAspect="1"/>
          </p:cNvPicPr>
          <p:nvPr/>
        </p:nvPicPr>
        <p:blipFill rotWithShape="1">
          <a:blip r:embed="rId6">
            <a:extLst>
              <a:ext uri="{28A0092B-C50C-407E-A947-70E740481C1C}">
                <a14:useLocalDpi xmlns:a14="http://schemas.microsoft.com/office/drawing/2010/main" val="0"/>
              </a:ext>
            </a:extLst>
          </a:blip>
          <a:srcRect l="40622" r="33599"/>
          <a:stretch/>
        </p:blipFill>
        <p:spPr>
          <a:xfrm>
            <a:off x="12251942" y="-25939"/>
            <a:ext cx="2325190" cy="6883939"/>
          </a:xfrm>
          <a:prstGeom prst="rect">
            <a:avLst/>
          </a:prstGeom>
        </p:spPr>
      </p:pic>
      <p:pic>
        <p:nvPicPr>
          <p:cNvPr id="20" name="Picture 19" descr="A cartoon of people sitting at a table&#10;&#10;Description automatically generated">
            <a:extLst>
              <a:ext uri="{FF2B5EF4-FFF2-40B4-BE49-F238E27FC236}">
                <a16:creationId xmlns:a16="http://schemas.microsoft.com/office/drawing/2014/main" id="{830BBF60-3327-F834-52DC-9491E37FF04F}"/>
              </a:ext>
            </a:extLst>
          </p:cNvPr>
          <p:cNvPicPr>
            <a:picLocks noChangeAspect="1"/>
          </p:cNvPicPr>
          <p:nvPr/>
        </p:nvPicPr>
        <p:blipFill rotWithShape="1">
          <a:blip r:embed="rId7">
            <a:extLst>
              <a:ext uri="{28A0092B-C50C-407E-A947-70E740481C1C}">
                <a14:useLocalDpi xmlns:a14="http://schemas.microsoft.com/office/drawing/2010/main" val="0"/>
              </a:ext>
            </a:extLst>
          </a:blip>
          <a:srcRect l="36623" t="-3504" r="36044" b="3504"/>
          <a:stretch/>
        </p:blipFill>
        <p:spPr>
          <a:xfrm>
            <a:off x="14630253" y="-25939"/>
            <a:ext cx="2511552" cy="6732951"/>
          </a:xfrm>
          <a:prstGeom prst="rect">
            <a:avLst/>
          </a:prstGeom>
        </p:spPr>
      </p:pic>
      <p:sp>
        <p:nvSpPr>
          <p:cNvPr id="3" name="Slide Number Placeholder 2">
            <a:extLst>
              <a:ext uri="{FF2B5EF4-FFF2-40B4-BE49-F238E27FC236}">
                <a16:creationId xmlns:a16="http://schemas.microsoft.com/office/drawing/2014/main" id="{9CCFD373-0436-C004-23CA-FA9ADDA4A218}"/>
              </a:ext>
            </a:extLst>
          </p:cNvPr>
          <p:cNvSpPr>
            <a:spLocks noGrp="1"/>
          </p:cNvSpPr>
          <p:nvPr>
            <p:ph type="sldNum" sz="quarter" idx="12"/>
          </p:nvPr>
        </p:nvSpPr>
        <p:spPr/>
        <p:txBody>
          <a:bodyPr/>
          <a:lstStyle/>
          <a:p>
            <a:fld id="{DEB003C5-449D-47AD-B756-D89E4FC27394}" type="slidenum">
              <a:rPr lang="en-US" smtClean="0"/>
              <a:t>27</a:t>
            </a:fld>
            <a:endParaRPr lang="en-US"/>
          </a:p>
        </p:txBody>
      </p:sp>
      <p:sp>
        <p:nvSpPr>
          <p:cNvPr id="4" name="Date Placeholder 3">
            <a:extLst>
              <a:ext uri="{FF2B5EF4-FFF2-40B4-BE49-F238E27FC236}">
                <a16:creationId xmlns:a16="http://schemas.microsoft.com/office/drawing/2014/main" id="{08E41C19-F9E6-0358-14CC-34E1C94AC464}"/>
              </a:ext>
            </a:extLst>
          </p:cNvPr>
          <p:cNvSpPr>
            <a:spLocks noGrp="1"/>
          </p:cNvSpPr>
          <p:nvPr>
            <p:ph type="dt" sz="half" idx="10"/>
          </p:nvPr>
        </p:nvSpPr>
        <p:spPr/>
        <p:txBody>
          <a:bodyPr/>
          <a:lstStyle/>
          <a:p>
            <a:fld id="{86D563CE-7842-47BD-B9AE-88E97F0A8206}" type="datetime1">
              <a:rPr lang="en-US" smtClean="0"/>
              <a:t>9/30/2023</a:t>
            </a:fld>
            <a:endParaRPr lang="en-US"/>
          </a:p>
        </p:txBody>
      </p:sp>
    </p:spTree>
    <p:extLst>
      <p:ext uri="{BB962C8B-B14F-4D97-AF65-F5344CB8AC3E}">
        <p14:creationId xmlns:p14="http://schemas.microsoft.com/office/powerpoint/2010/main" val="2148900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C71012-62A1-EF29-9FA2-5C2712E42A04}"/>
              </a:ext>
            </a:extLst>
          </p:cNvPr>
          <p:cNvSpPr txBox="1"/>
          <p:nvPr/>
        </p:nvSpPr>
        <p:spPr>
          <a:xfrm>
            <a:off x="710389" y="2630161"/>
            <a:ext cx="4080880" cy="3546801"/>
          </a:xfrm>
          <a:prstGeom prst="rect">
            <a:avLst/>
          </a:prstGeom>
        </p:spPr>
        <p:txBody>
          <a:bodyPr vert="horz" lIns="91440" tIns="45720" rIns="91440" bIns="45720" rtlCol="0">
            <a:normAutofit/>
          </a:bodyPr>
          <a:lstStyle/>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Comprehensive emergency response plans involving local and international cooperation.</a:t>
            </a:r>
          </a:p>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Regular drills to test the effectiveness of response plans.</a:t>
            </a:r>
          </a:p>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Involvement of public and local authorities in emergency situations.</a:t>
            </a:r>
          </a:p>
          <a:p>
            <a:pPr indent="-228600">
              <a:lnSpc>
                <a:spcPct val="90000"/>
              </a:lnSpc>
              <a:spcAft>
                <a:spcPts val="600"/>
              </a:spcAft>
              <a:buFont typeface="Arial" panose="020B0604020202020204" pitchFamily="34" charset="0"/>
              <a:buChar char="•"/>
            </a:pPr>
            <a:endParaRPr lang="en-US" sz="2000" dirty="0"/>
          </a:p>
        </p:txBody>
      </p:sp>
      <p:sp>
        <p:nvSpPr>
          <p:cNvPr id="27" name="Rounded Rectangle 28">
            <a:extLst>
              <a:ext uri="{FF2B5EF4-FFF2-40B4-BE49-F238E27FC236}">
                <a16:creationId xmlns:a16="http://schemas.microsoft.com/office/drawing/2014/main" id="{A783CD55-1776-4C75-9A8F-D1179C0C7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oster of a nuclear power plant&#10;&#10;Description automatically generated">
            <a:extLst>
              <a:ext uri="{FF2B5EF4-FFF2-40B4-BE49-F238E27FC236}">
                <a16:creationId xmlns:a16="http://schemas.microsoft.com/office/drawing/2014/main" id="{38A695E7-44FD-3C0C-7962-530763B9E32D}"/>
              </a:ext>
            </a:extLst>
          </p:cNvPr>
          <p:cNvPicPr>
            <a:picLocks noChangeAspect="1"/>
          </p:cNvPicPr>
          <p:nvPr/>
        </p:nvPicPr>
        <p:blipFill rotWithShape="1">
          <a:blip r:embed="rId2">
            <a:extLst>
              <a:ext uri="{28A0092B-C50C-407E-A947-70E740481C1C}">
                <a14:useLocalDpi xmlns:a14="http://schemas.microsoft.com/office/drawing/2010/main" val="0"/>
              </a:ext>
            </a:extLst>
          </a:blip>
          <a:srcRect l="5024" r="8765" b="2"/>
          <a:stretch/>
        </p:blipFill>
        <p:spPr>
          <a:xfrm>
            <a:off x="5380851" y="804672"/>
            <a:ext cx="5934456" cy="5248656"/>
          </a:xfrm>
          <a:prstGeom prst="rect">
            <a:avLst/>
          </a:prstGeom>
          <a:effectLst/>
        </p:spPr>
      </p:pic>
      <p:sp>
        <p:nvSpPr>
          <p:cNvPr id="6" name="TextBox 5">
            <a:extLst>
              <a:ext uri="{FF2B5EF4-FFF2-40B4-BE49-F238E27FC236}">
                <a16:creationId xmlns:a16="http://schemas.microsoft.com/office/drawing/2014/main" id="{624A39AB-454C-EC92-FEA9-3EA63F192656}"/>
              </a:ext>
            </a:extLst>
          </p:cNvPr>
          <p:cNvSpPr txBox="1"/>
          <p:nvPr/>
        </p:nvSpPr>
        <p:spPr>
          <a:xfrm>
            <a:off x="-7276010" y="0"/>
            <a:ext cx="2545372" cy="6858000"/>
          </a:xfrm>
          <a:prstGeom prst="rect">
            <a:avLst/>
          </a:prstGeom>
          <a:solidFill>
            <a:schemeClr val="accent2">
              <a:lumMod val="60000"/>
              <a:lumOff val="4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0CE7B08-4163-47BC-166A-4EA817BDF24F}"/>
              </a:ext>
            </a:extLst>
          </p:cNvPr>
          <p:cNvSpPr txBox="1"/>
          <p:nvPr/>
        </p:nvSpPr>
        <p:spPr>
          <a:xfrm>
            <a:off x="-4702792" y="0"/>
            <a:ext cx="2323467" cy="6858000"/>
          </a:xfrm>
          <a:prstGeom prst="rect">
            <a:avLst/>
          </a:prstGeom>
          <a:solidFill>
            <a:schemeClr val="accent2">
              <a:lumMod val="60000"/>
              <a:lumOff val="40000"/>
            </a:schemeClr>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01E1F76-30FF-FFBB-F9A8-5BBD1C7A9A81}"/>
              </a:ext>
            </a:extLst>
          </p:cNvPr>
          <p:cNvPicPr>
            <a:picLocks noChangeAspect="1"/>
          </p:cNvPicPr>
          <p:nvPr/>
        </p:nvPicPr>
        <p:blipFill>
          <a:blip r:embed="rId3"/>
          <a:stretch>
            <a:fillRect/>
          </a:stretch>
        </p:blipFill>
        <p:spPr>
          <a:xfrm>
            <a:off x="-2352185" y="0"/>
            <a:ext cx="2325189" cy="6858000"/>
          </a:xfrm>
          <a:prstGeom prst="rect">
            <a:avLst/>
          </a:prstGeom>
        </p:spPr>
      </p:pic>
      <p:pic>
        <p:nvPicPr>
          <p:cNvPr id="10" name="Picture 9">
            <a:extLst>
              <a:ext uri="{FF2B5EF4-FFF2-40B4-BE49-F238E27FC236}">
                <a16:creationId xmlns:a16="http://schemas.microsoft.com/office/drawing/2014/main" id="{3CD331E3-6907-64F3-074C-5176881CB6A5}"/>
              </a:ext>
            </a:extLst>
          </p:cNvPr>
          <p:cNvPicPr>
            <a:picLocks noChangeAspect="1"/>
          </p:cNvPicPr>
          <p:nvPr/>
        </p:nvPicPr>
        <p:blipFill>
          <a:blip r:embed="rId3"/>
          <a:stretch>
            <a:fillRect/>
          </a:stretch>
        </p:blipFill>
        <p:spPr>
          <a:xfrm>
            <a:off x="12192000" y="0"/>
            <a:ext cx="2564674" cy="6858000"/>
          </a:xfrm>
          <a:prstGeom prst="rect">
            <a:avLst/>
          </a:prstGeom>
        </p:spPr>
      </p:pic>
      <p:pic>
        <p:nvPicPr>
          <p:cNvPr id="12" name="Picture 11" descr="A group of black towers with yellow signs&#10;&#10;Description automatically generated">
            <a:hlinkClick r:id="" action="ppaction://noaction"/>
            <a:extLst>
              <a:ext uri="{FF2B5EF4-FFF2-40B4-BE49-F238E27FC236}">
                <a16:creationId xmlns:a16="http://schemas.microsoft.com/office/drawing/2014/main" id="{328DB6B8-E037-2148-7742-1F7273939F3D}"/>
              </a:ext>
            </a:extLst>
          </p:cNvPr>
          <p:cNvPicPr>
            <a:picLocks noChangeAspect="1"/>
          </p:cNvPicPr>
          <p:nvPr/>
        </p:nvPicPr>
        <p:blipFill rotWithShape="1">
          <a:blip r:embed="rId4">
            <a:extLst>
              <a:ext uri="{28A0092B-C50C-407E-A947-70E740481C1C}">
                <a14:useLocalDpi xmlns:a14="http://schemas.microsoft.com/office/drawing/2010/main" val="0"/>
              </a:ext>
            </a:extLst>
          </a:blip>
          <a:srcRect l="26734" r="30061"/>
          <a:stretch/>
        </p:blipFill>
        <p:spPr>
          <a:xfrm>
            <a:off x="-7276012" y="0"/>
            <a:ext cx="2545373" cy="6858000"/>
          </a:xfrm>
          <a:prstGeom prst="rect">
            <a:avLst/>
          </a:prstGeom>
        </p:spPr>
      </p:pic>
      <p:pic>
        <p:nvPicPr>
          <p:cNvPr id="14" name="Picture 13" descr="A diagram of a pyramid&#10;&#10;Description automatically generated">
            <a:extLst>
              <a:ext uri="{FF2B5EF4-FFF2-40B4-BE49-F238E27FC236}">
                <a16:creationId xmlns:a16="http://schemas.microsoft.com/office/drawing/2014/main" id="{52D7A2AE-FE7B-8035-47A6-BF054FC40382}"/>
              </a:ext>
            </a:extLst>
          </p:cNvPr>
          <p:cNvPicPr>
            <a:picLocks noChangeAspect="1"/>
          </p:cNvPicPr>
          <p:nvPr/>
        </p:nvPicPr>
        <p:blipFill rotWithShape="1">
          <a:blip r:embed="rId5">
            <a:extLst>
              <a:ext uri="{28A0092B-C50C-407E-A947-70E740481C1C}">
                <a14:useLocalDpi xmlns:a14="http://schemas.microsoft.com/office/drawing/2010/main" val="0"/>
              </a:ext>
            </a:extLst>
          </a:blip>
          <a:srcRect l="26700" r="30225"/>
          <a:stretch/>
        </p:blipFill>
        <p:spPr>
          <a:xfrm>
            <a:off x="-4916858" y="0"/>
            <a:ext cx="2537534" cy="6858000"/>
          </a:xfrm>
          <a:prstGeom prst="rect">
            <a:avLst/>
          </a:prstGeom>
        </p:spPr>
      </p:pic>
      <p:pic>
        <p:nvPicPr>
          <p:cNvPr id="16" name="Picture 15" descr="A person holding a wrench&#10;&#10;Description automatically generated">
            <a:extLst>
              <a:ext uri="{FF2B5EF4-FFF2-40B4-BE49-F238E27FC236}">
                <a16:creationId xmlns:a16="http://schemas.microsoft.com/office/drawing/2014/main" id="{365061AC-6780-E6D0-5220-634116B0A859}"/>
              </a:ext>
            </a:extLst>
          </p:cNvPr>
          <p:cNvPicPr>
            <a:picLocks noChangeAspect="1"/>
          </p:cNvPicPr>
          <p:nvPr/>
        </p:nvPicPr>
        <p:blipFill rotWithShape="1">
          <a:blip r:embed="rId6">
            <a:extLst>
              <a:ext uri="{28A0092B-C50C-407E-A947-70E740481C1C}">
                <a14:useLocalDpi xmlns:a14="http://schemas.microsoft.com/office/drawing/2010/main" val="0"/>
              </a:ext>
            </a:extLst>
          </a:blip>
          <a:srcRect l="44799" t="4068" r="32142" b="6949"/>
          <a:stretch/>
        </p:blipFill>
        <p:spPr>
          <a:xfrm>
            <a:off x="-2379325" y="0"/>
            <a:ext cx="2379325" cy="6858000"/>
          </a:xfrm>
          <a:prstGeom prst="rect">
            <a:avLst/>
          </a:prstGeom>
        </p:spPr>
      </p:pic>
      <p:pic>
        <p:nvPicPr>
          <p:cNvPr id="20" name="Picture 19" descr="A cartoon of people sitting at a table&#10;&#10;Description automatically generated">
            <a:extLst>
              <a:ext uri="{FF2B5EF4-FFF2-40B4-BE49-F238E27FC236}">
                <a16:creationId xmlns:a16="http://schemas.microsoft.com/office/drawing/2014/main" id="{830BBF60-3327-F834-52DC-9491E37FF04F}"/>
              </a:ext>
            </a:extLst>
          </p:cNvPr>
          <p:cNvPicPr>
            <a:picLocks noChangeAspect="1"/>
          </p:cNvPicPr>
          <p:nvPr/>
        </p:nvPicPr>
        <p:blipFill rotWithShape="1">
          <a:blip r:embed="rId7">
            <a:extLst>
              <a:ext uri="{28A0092B-C50C-407E-A947-70E740481C1C}">
                <a14:useLocalDpi xmlns:a14="http://schemas.microsoft.com/office/drawing/2010/main" val="0"/>
              </a:ext>
            </a:extLst>
          </a:blip>
          <a:srcRect l="36623" t="-3504" r="36044" b="3504"/>
          <a:stretch/>
        </p:blipFill>
        <p:spPr>
          <a:xfrm>
            <a:off x="12245122" y="99110"/>
            <a:ext cx="2511552" cy="6732951"/>
          </a:xfrm>
          <a:prstGeom prst="rect">
            <a:avLst/>
          </a:prstGeom>
        </p:spPr>
      </p:pic>
      <p:sp>
        <p:nvSpPr>
          <p:cNvPr id="3" name="Rectangle 2">
            <a:extLst>
              <a:ext uri="{FF2B5EF4-FFF2-40B4-BE49-F238E27FC236}">
                <a16:creationId xmlns:a16="http://schemas.microsoft.com/office/drawing/2014/main" id="{3AA7FDA9-00A6-D007-1410-72F1BEA3F84E}"/>
              </a:ext>
            </a:extLst>
          </p:cNvPr>
          <p:cNvSpPr/>
          <p:nvPr/>
        </p:nvSpPr>
        <p:spPr>
          <a:xfrm>
            <a:off x="668016" y="1656735"/>
            <a:ext cx="4451026"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Emergency preparedness</a:t>
            </a:r>
          </a:p>
        </p:txBody>
      </p:sp>
      <p:sp>
        <p:nvSpPr>
          <p:cNvPr id="4" name="Slide Number Placeholder 3">
            <a:extLst>
              <a:ext uri="{FF2B5EF4-FFF2-40B4-BE49-F238E27FC236}">
                <a16:creationId xmlns:a16="http://schemas.microsoft.com/office/drawing/2014/main" id="{AEBC0E17-9989-85D8-F1B1-CA7F8E68A4BE}"/>
              </a:ext>
            </a:extLst>
          </p:cNvPr>
          <p:cNvSpPr>
            <a:spLocks noGrp="1"/>
          </p:cNvSpPr>
          <p:nvPr>
            <p:ph type="sldNum" sz="quarter" idx="12"/>
          </p:nvPr>
        </p:nvSpPr>
        <p:spPr/>
        <p:txBody>
          <a:bodyPr/>
          <a:lstStyle/>
          <a:p>
            <a:fld id="{DEB003C5-449D-47AD-B756-D89E4FC27394}" type="slidenum">
              <a:rPr lang="en-US" smtClean="0"/>
              <a:t>28</a:t>
            </a:fld>
            <a:endParaRPr lang="en-US"/>
          </a:p>
        </p:txBody>
      </p:sp>
      <p:sp>
        <p:nvSpPr>
          <p:cNvPr id="5" name="Date Placeholder 4">
            <a:extLst>
              <a:ext uri="{FF2B5EF4-FFF2-40B4-BE49-F238E27FC236}">
                <a16:creationId xmlns:a16="http://schemas.microsoft.com/office/drawing/2014/main" id="{D203D5C7-1A1B-598F-A8C5-F8ED336C281F}"/>
              </a:ext>
            </a:extLst>
          </p:cNvPr>
          <p:cNvSpPr>
            <a:spLocks noGrp="1"/>
          </p:cNvSpPr>
          <p:nvPr>
            <p:ph type="dt" sz="half" idx="10"/>
          </p:nvPr>
        </p:nvSpPr>
        <p:spPr/>
        <p:txBody>
          <a:bodyPr/>
          <a:lstStyle/>
          <a:p>
            <a:fld id="{3D41DB9A-A78F-4EC5-9C71-84A050F4866E}" type="datetime1">
              <a:rPr lang="en-US" smtClean="0"/>
              <a:t>9/30/2023</a:t>
            </a:fld>
            <a:endParaRPr lang="en-US"/>
          </a:p>
        </p:txBody>
      </p:sp>
    </p:spTree>
    <p:extLst>
      <p:ext uri="{BB962C8B-B14F-4D97-AF65-F5344CB8AC3E}">
        <p14:creationId xmlns:p14="http://schemas.microsoft.com/office/powerpoint/2010/main" val="314185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artoon of people sitting at a table&#10;&#10;Description automatically generated">
            <a:extLst>
              <a:ext uri="{FF2B5EF4-FFF2-40B4-BE49-F238E27FC236}">
                <a16:creationId xmlns:a16="http://schemas.microsoft.com/office/drawing/2014/main" id="{830BBF60-3327-F834-52DC-9491E37FF04F}"/>
              </a:ext>
            </a:extLst>
          </p:cNvPr>
          <p:cNvPicPr>
            <a:picLocks noChangeAspect="1"/>
          </p:cNvPicPr>
          <p:nvPr/>
        </p:nvPicPr>
        <p:blipFill rotWithShape="1">
          <a:blip r:embed="rId2">
            <a:extLst>
              <a:ext uri="{28A0092B-C50C-407E-A947-70E740481C1C}">
                <a14:useLocalDpi xmlns:a14="http://schemas.microsoft.com/office/drawing/2010/main" val="0"/>
              </a:ext>
            </a:extLst>
          </a:blip>
          <a:srcRect t="3177"/>
          <a:stretch/>
        </p:blipFill>
        <p:spPr>
          <a:xfrm>
            <a:off x="0"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BEED38D-3D9F-D2DC-988D-1FC27424575C}"/>
              </a:ext>
            </a:extLst>
          </p:cNvPr>
          <p:cNvSpPr txBox="1"/>
          <p:nvPr/>
        </p:nvSpPr>
        <p:spPr>
          <a:xfrm>
            <a:off x="7531610" y="2434201"/>
            <a:ext cx="3822189" cy="3742762"/>
          </a:xfrm>
          <a:prstGeom prst="rect">
            <a:avLst/>
          </a:prstGeom>
        </p:spPr>
        <p:txBody>
          <a:bodyPr vert="horz" lIns="91440" tIns="45720" rIns="91440" bIns="45720" rtlCol="0">
            <a:normAutofit/>
          </a:bodyPr>
          <a:lstStyle/>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Educating the public about nuclear benefits and risks.</a:t>
            </a:r>
          </a:p>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Transparent reporting of incidents and lessons learned.</a:t>
            </a:r>
          </a:p>
          <a:p>
            <a:pPr marL="114300" indent="-342900">
              <a:lnSpc>
                <a:spcPct val="90000"/>
              </a:lnSpc>
              <a:spcAft>
                <a:spcPts val="600"/>
              </a:spcAf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Holding individuals and organizations accountable for safety lapses.</a:t>
            </a:r>
          </a:p>
          <a:p>
            <a:pPr indent="-228600">
              <a:lnSpc>
                <a:spcPct val="90000"/>
              </a:lnSpc>
              <a:spcAft>
                <a:spcPts val="600"/>
              </a:spcAft>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624A39AB-454C-EC92-FEA9-3EA63F192656}"/>
              </a:ext>
            </a:extLst>
          </p:cNvPr>
          <p:cNvSpPr txBox="1"/>
          <p:nvPr/>
        </p:nvSpPr>
        <p:spPr>
          <a:xfrm>
            <a:off x="-9627325" y="0"/>
            <a:ext cx="2545372" cy="6858000"/>
          </a:xfrm>
          <a:prstGeom prst="rect">
            <a:avLst/>
          </a:prstGeom>
          <a:solidFill>
            <a:schemeClr val="accent2">
              <a:lumMod val="60000"/>
              <a:lumOff val="4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0CE7B08-4163-47BC-166A-4EA817BDF24F}"/>
              </a:ext>
            </a:extLst>
          </p:cNvPr>
          <p:cNvSpPr txBox="1"/>
          <p:nvPr/>
        </p:nvSpPr>
        <p:spPr>
          <a:xfrm>
            <a:off x="-7054107" y="0"/>
            <a:ext cx="2323467" cy="6858000"/>
          </a:xfrm>
          <a:prstGeom prst="rect">
            <a:avLst/>
          </a:prstGeom>
          <a:solidFill>
            <a:schemeClr val="accent2">
              <a:lumMod val="60000"/>
              <a:lumOff val="40000"/>
            </a:schemeClr>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01E1F76-30FF-FFBB-F9A8-5BBD1C7A9A81}"/>
              </a:ext>
            </a:extLst>
          </p:cNvPr>
          <p:cNvPicPr>
            <a:picLocks noChangeAspect="1"/>
          </p:cNvPicPr>
          <p:nvPr/>
        </p:nvPicPr>
        <p:blipFill>
          <a:blip r:embed="rId3"/>
          <a:stretch>
            <a:fillRect/>
          </a:stretch>
        </p:blipFill>
        <p:spPr>
          <a:xfrm>
            <a:off x="-4703500" y="0"/>
            <a:ext cx="2325189" cy="6858000"/>
          </a:xfrm>
          <a:prstGeom prst="rect">
            <a:avLst/>
          </a:prstGeom>
        </p:spPr>
      </p:pic>
      <p:pic>
        <p:nvPicPr>
          <p:cNvPr id="9" name="Picture 8">
            <a:extLst>
              <a:ext uri="{FF2B5EF4-FFF2-40B4-BE49-F238E27FC236}">
                <a16:creationId xmlns:a16="http://schemas.microsoft.com/office/drawing/2014/main" id="{FFEF47F2-664C-28D7-BCC2-A9E394ED5728}"/>
              </a:ext>
            </a:extLst>
          </p:cNvPr>
          <p:cNvPicPr>
            <a:picLocks noChangeAspect="1"/>
          </p:cNvPicPr>
          <p:nvPr/>
        </p:nvPicPr>
        <p:blipFill>
          <a:blip r:embed="rId3"/>
          <a:stretch>
            <a:fillRect/>
          </a:stretch>
        </p:blipFill>
        <p:spPr>
          <a:xfrm>
            <a:off x="-2351315" y="0"/>
            <a:ext cx="2325189" cy="6858000"/>
          </a:xfrm>
          <a:prstGeom prst="rect">
            <a:avLst/>
          </a:prstGeom>
        </p:spPr>
      </p:pic>
      <p:pic>
        <p:nvPicPr>
          <p:cNvPr id="12" name="Picture 11" descr="A group of black towers with yellow signs&#10;&#10;Description automatically generated">
            <a:hlinkClick r:id="" action="ppaction://noaction"/>
            <a:extLst>
              <a:ext uri="{FF2B5EF4-FFF2-40B4-BE49-F238E27FC236}">
                <a16:creationId xmlns:a16="http://schemas.microsoft.com/office/drawing/2014/main" id="{328DB6B8-E037-2148-7742-1F7273939F3D}"/>
              </a:ext>
            </a:extLst>
          </p:cNvPr>
          <p:cNvPicPr>
            <a:picLocks noChangeAspect="1"/>
          </p:cNvPicPr>
          <p:nvPr/>
        </p:nvPicPr>
        <p:blipFill rotWithShape="1">
          <a:blip r:embed="rId4">
            <a:extLst>
              <a:ext uri="{28A0092B-C50C-407E-A947-70E740481C1C}">
                <a14:useLocalDpi xmlns:a14="http://schemas.microsoft.com/office/drawing/2010/main" val="0"/>
              </a:ext>
            </a:extLst>
          </a:blip>
          <a:srcRect l="26734" r="30061"/>
          <a:stretch/>
        </p:blipFill>
        <p:spPr>
          <a:xfrm>
            <a:off x="-9627327" y="0"/>
            <a:ext cx="2545373" cy="6858000"/>
          </a:xfrm>
          <a:prstGeom prst="rect">
            <a:avLst/>
          </a:prstGeom>
        </p:spPr>
      </p:pic>
      <p:pic>
        <p:nvPicPr>
          <p:cNvPr id="14" name="Picture 13" descr="A diagram of a pyramid&#10;&#10;Description automatically generated">
            <a:extLst>
              <a:ext uri="{FF2B5EF4-FFF2-40B4-BE49-F238E27FC236}">
                <a16:creationId xmlns:a16="http://schemas.microsoft.com/office/drawing/2014/main" id="{52D7A2AE-FE7B-8035-47A6-BF054FC40382}"/>
              </a:ext>
            </a:extLst>
          </p:cNvPr>
          <p:cNvPicPr>
            <a:picLocks noChangeAspect="1"/>
          </p:cNvPicPr>
          <p:nvPr/>
        </p:nvPicPr>
        <p:blipFill rotWithShape="1">
          <a:blip r:embed="rId5">
            <a:extLst>
              <a:ext uri="{28A0092B-C50C-407E-A947-70E740481C1C}">
                <a14:useLocalDpi xmlns:a14="http://schemas.microsoft.com/office/drawing/2010/main" val="0"/>
              </a:ext>
            </a:extLst>
          </a:blip>
          <a:srcRect l="26700" r="30225"/>
          <a:stretch/>
        </p:blipFill>
        <p:spPr>
          <a:xfrm>
            <a:off x="-7268173" y="0"/>
            <a:ext cx="2537534" cy="6858000"/>
          </a:xfrm>
          <a:prstGeom prst="rect">
            <a:avLst/>
          </a:prstGeom>
        </p:spPr>
      </p:pic>
      <p:pic>
        <p:nvPicPr>
          <p:cNvPr id="16" name="Picture 15" descr="A person holding a wrench&#10;&#10;Description automatically generated">
            <a:extLst>
              <a:ext uri="{FF2B5EF4-FFF2-40B4-BE49-F238E27FC236}">
                <a16:creationId xmlns:a16="http://schemas.microsoft.com/office/drawing/2014/main" id="{365061AC-6780-E6D0-5220-634116B0A859}"/>
              </a:ext>
            </a:extLst>
          </p:cNvPr>
          <p:cNvPicPr>
            <a:picLocks noChangeAspect="1"/>
          </p:cNvPicPr>
          <p:nvPr/>
        </p:nvPicPr>
        <p:blipFill rotWithShape="1">
          <a:blip r:embed="rId6">
            <a:extLst>
              <a:ext uri="{28A0092B-C50C-407E-A947-70E740481C1C}">
                <a14:useLocalDpi xmlns:a14="http://schemas.microsoft.com/office/drawing/2010/main" val="0"/>
              </a:ext>
            </a:extLst>
          </a:blip>
          <a:srcRect l="44799" t="4068" r="32142" b="6949"/>
          <a:stretch/>
        </p:blipFill>
        <p:spPr>
          <a:xfrm>
            <a:off x="-4730640" y="0"/>
            <a:ext cx="2379325" cy="6858000"/>
          </a:xfrm>
          <a:prstGeom prst="rect">
            <a:avLst/>
          </a:prstGeom>
        </p:spPr>
      </p:pic>
      <p:pic>
        <p:nvPicPr>
          <p:cNvPr id="18" name="Picture 17" descr="A poster of a nuclear power plant&#10;&#10;Description automatically generated">
            <a:extLst>
              <a:ext uri="{FF2B5EF4-FFF2-40B4-BE49-F238E27FC236}">
                <a16:creationId xmlns:a16="http://schemas.microsoft.com/office/drawing/2014/main" id="{38A695E7-44FD-3C0C-7962-530763B9E32D}"/>
              </a:ext>
            </a:extLst>
          </p:cNvPr>
          <p:cNvPicPr>
            <a:picLocks noChangeAspect="1"/>
          </p:cNvPicPr>
          <p:nvPr/>
        </p:nvPicPr>
        <p:blipFill rotWithShape="1">
          <a:blip r:embed="rId7">
            <a:extLst>
              <a:ext uri="{28A0092B-C50C-407E-A947-70E740481C1C}">
                <a14:useLocalDpi xmlns:a14="http://schemas.microsoft.com/office/drawing/2010/main" val="0"/>
              </a:ext>
            </a:extLst>
          </a:blip>
          <a:srcRect l="40622" r="33599"/>
          <a:stretch/>
        </p:blipFill>
        <p:spPr>
          <a:xfrm>
            <a:off x="-2325190" y="0"/>
            <a:ext cx="2325190" cy="6883939"/>
          </a:xfrm>
          <a:prstGeom prst="rect">
            <a:avLst/>
          </a:prstGeom>
        </p:spPr>
      </p:pic>
      <p:sp>
        <p:nvSpPr>
          <p:cNvPr id="3" name="Rectangle 2">
            <a:extLst>
              <a:ext uri="{FF2B5EF4-FFF2-40B4-BE49-F238E27FC236}">
                <a16:creationId xmlns:a16="http://schemas.microsoft.com/office/drawing/2014/main" id="{EEB26BC6-A39D-2954-6BE2-8DF96CE3D1B4}"/>
              </a:ext>
            </a:extLst>
          </p:cNvPr>
          <p:cNvSpPr/>
          <p:nvPr/>
        </p:nvSpPr>
        <p:spPr>
          <a:xfrm>
            <a:off x="7444945" y="1429998"/>
            <a:ext cx="3484351" cy="646331"/>
          </a:xfrm>
          <a:prstGeom prst="rect">
            <a:avLst/>
          </a:prstGeom>
          <a:noFill/>
        </p:spPr>
        <p:txBody>
          <a:bodyPr wrap="none" lIns="91440" tIns="45720" rIns="91440" bIns="45720">
            <a:spAutoFit/>
          </a:bodyPr>
          <a:lstStyle/>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Public awareness</a:t>
            </a:r>
          </a:p>
        </p:txBody>
      </p:sp>
      <p:sp>
        <p:nvSpPr>
          <p:cNvPr id="4" name="Slide Number Placeholder 3">
            <a:extLst>
              <a:ext uri="{FF2B5EF4-FFF2-40B4-BE49-F238E27FC236}">
                <a16:creationId xmlns:a16="http://schemas.microsoft.com/office/drawing/2014/main" id="{1FE98490-A38A-42D9-B233-8E1FDEBA3702}"/>
              </a:ext>
            </a:extLst>
          </p:cNvPr>
          <p:cNvSpPr>
            <a:spLocks noGrp="1"/>
          </p:cNvSpPr>
          <p:nvPr>
            <p:ph type="sldNum" sz="quarter" idx="12"/>
          </p:nvPr>
        </p:nvSpPr>
        <p:spPr/>
        <p:txBody>
          <a:bodyPr/>
          <a:lstStyle/>
          <a:p>
            <a:fld id="{DEB003C5-449D-47AD-B756-D89E4FC27394}" type="slidenum">
              <a:rPr lang="en-US" smtClean="0"/>
              <a:t>29</a:t>
            </a:fld>
            <a:endParaRPr lang="en-US"/>
          </a:p>
        </p:txBody>
      </p:sp>
      <p:sp>
        <p:nvSpPr>
          <p:cNvPr id="5" name="Date Placeholder 4">
            <a:extLst>
              <a:ext uri="{FF2B5EF4-FFF2-40B4-BE49-F238E27FC236}">
                <a16:creationId xmlns:a16="http://schemas.microsoft.com/office/drawing/2014/main" id="{02C6EEE0-6274-A563-D3D2-F5057E356A8F}"/>
              </a:ext>
            </a:extLst>
          </p:cNvPr>
          <p:cNvSpPr>
            <a:spLocks noGrp="1"/>
          </p:cNvSpPr>
          <p:nvPr>
            <p:ph type="dt" sz="half" idx="10"/>
          </p:nvPr>
        </p:nvSpPr>
        <p:spPr/>
        <p:txBody>
          <a:bodyPr/>
          <a:lstStyle/>
          <a:p>
            <a:fld id="{BC394C21-8077-4B82-8D4D-F82EDC977C7E}" type="datetime1">
              <a:rPr lang="en-US" smtClean="0"/>
              <a:t>9/30/2023</a:t>
            </a:fld>
            <a:endParaRPr lang="en-US"/>
          </a:p>
        </p:txBody>
      </p:sp>
    </p:spTree>
    <p:extLst>
      <p:ext uri="{BB962C8B-B14F-4D97-AF65-F5344CB8AC3E}">
        <p14:creationId xmlns:p14="http://schemas.microsoft.com/office/powerpoint/2010/main" val="197012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Research Integrity</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95000"/>
                  </a:schemeClr>
                </a:solidFill>
                <a:latin typeface="Söhne"/>
              </a:rPr>
              <a:t>T</a:t>
            </a:r>
            <a:r>
              <a:rPr lang="en-US" sz="2000" b="0" i="0" dirty="0">
                <a:solidFill>
                  <a:schemeClr val="tx1">
                    <a:lumMod val="95000"/>
                  </a:schemeClr>
                </a:solidFill>
                <a:effectLst/>
                <a:latin typeface="Söhne"/>
              </a:rPr>
              <a:t>he ethical and moral principles that guide the conduct of research.</a:t>
            </a:r>
          </a:p>
          <a:p>
            <a:pPr marL="285750" indent="-285750">
              <a:buFont typeface="Wingdings" panose="05000000000000000000" pitchFamily="2" charset="2"/>
              <a:buChar char="Ø"/>
            </a:pPr>
            <a:r>
              <a:rPr lang="en-US" sz="2000" b="0" i="0" dirty="0">
                <a:solidFill>
                  <a:schemeClr val="tx1">
                    <a:lumMod val="95000"/>
                  </a:schemeClr>
                </a:solidFill>
                <a:effectLst/>
                <a:latin typeface="Söhne"/>
              </a:rPr>
              <a:t> Involves maintaining the highest standards of honesty, transparency, and accuracy throughout all stages of the research process. </a:t>
            </a:r>
            <a:endParaRPr lang="en-US" sz="2000" dirty="0">
              <a:solidFill>
                <a:schemeClr val="tx1">
                  <a:lumMod val="95000"/>
                </a:schemeClr>
              </a:solidFill>
            </a:endParaRP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2443874"/>
          </a:xfrm>
          <a:prstGeom prst="rect">
            <a:avLst/>
          </a:prstGeom>
          <a:noFill/>
        </p:spPr>
        <p:txBody>
          <a:bodyPr wrap="square" rtlCol="0">
            <a:spAutoFit/>
          </a:bodyPr>
          <a:lstStyle/>
          <a:p>
            <a:pPr>
              <a:lnSpc>
                <a:spcPct val="150000"/>
              </a:lnSpc>
            </a:pPr>
            <a:r>
              <a:rPr lang="en-US" sz="2400" dirty="0"/>
              <a:t>Key components:</a:t>
            </a:r>
          </a:p>
          <a:p>
            <a:pPr marL="285750" indent="-285750">
              <a:lnSpc>
                <a:spcPct val="150000"/>
              </a:lnSpc>
              <a:buFont typeface="Wingdings" panose="05000000000000000000" pitchFamily="2" charset="2"/>
              <a:buChar char="Ø"/>
            </a:pPr>
            <a:r>
              <a:rPr lang="en-US" sz="2000" i="0" dirty="0">
                <a:effectLst/>
                <a:latin typeface="Söhne"/>
              </a:rPr>
              <a:t>Honesty and Truthfulness</a:t>
            </a:r>
          </a:p>
          <a:p>
            <a:pPr marL="285750" indent="-285750">
              <a:lnSpc>
                <a:spcPct val="150000"/>
              </a:lnSpc>
              <a:buFont typeface="Wingdings" panose="05000000000000000000" pitchFamily="2" charset="2"/>
              <a:buChar char="Ø"/>
            </a:pPr>
            <a:r>
              <a:rPr lang="en-US" sz="2000" dirty="0">
                <a:latin typeface="Söhne"/>
              </a:rPr>
              <a:t>Transparency</a:t>
            </a:r>
          </a:p>
          <a:p>
            <a:pPr marL="285750" indent="-285750">
              <a:lnSpc>
                <a:spcPct val="150000"/>
              </a:lnSpc>
              <a:buFont typeface="Wingdings" panose="05000000000000000000" pitchFamily="2" charset="2"/>
              <a:buChar char="Ø"/>
            </a:pPr>
            <a:r>
              <a:rPr lang="en-US" sz="2000" i="0" dirty="0">
                <a:effectLst/>
                <a:latin typeface="Söhne"/>
              </a:rPr>
              <a:t>Accountability</a:t>
            </a:r>
          </a:p>
          <a:p>
            <a:pPr marL="285750" indent="-285750">
              <a:lnSpc>
                <a:spcPct val="150000"/>
              </a:lnSpc>
              <a:buFont typeface="Wingdings" panose="05000000000000000000" pitchFamily="2" charset="2"/>
              <a:buChar char="Ø"/>
            </a:pPr>
            <a:r>
              <a:rPr lang="en-US" sz="2000" dirty="0">
                <a:latin typeface="Söhne"/>
              </a:rPr>
              <a:t>Collaboration and credit</a:t>
            </a:r>
            <a:endParaRPr lang="en-US" sz="2000" dirty="0"/>
          </a:p>
        </p:txBody>
      </p:sp>
      <p:sp>
        <p:nvSpPr>
          <p:cNvPr id="2" name="Slide Number Placeholder 1">
            <a:extLst>
              <a:ext uri="{FF2B5EF4-FFF2-40B4-BE49-F238E27FC236}">
                <a16:creationId xmlns:a16="http://schemas.microsoft.com/office/drawing/2014/main" id="{9E41BC8F-3A14-5005-DE79-8B1A94E04258}"/>
              </a:ext>
            </a:extLst>
          </p:cNvPr>
          <p:cNvSpPr>
            <a:spLocks noGrp="1"/>
          </p:cNvSpPr>
          <p:nvPr>
            <p:ph type="sldNum" sz="quarter" idx="12"/>
          </p:nvPr>
        </p:nvSpPr>
        <p:spPr/>
        <p:txBody>
          <a:bodyPr/>
          <a:lstStyle/>
          <a:p>
            <a:fld id="{963824BF-F886-4463-BD9F-1DE8BFC8C76F}" type="slidenum">
              <a:rPr lang="en-US" smtClean="0"/>
              <a:t>3</a:t>
            </a:fld>
            <a:endParaRPr lang="en-US"/>
          </a:p>
        </p:txBody>
      </p:sp>
      <p:sp>
        <p:nvSpPr>
          <p:cNvPr id="3" name="Date Placeholder 2">
            <a:extLst>
              <a:ext uri="{FF2B5EF4-FFF2-40B4-BE49-F238E27FC236}">
                <a16:creationId xmlns:a16="http://schemas.microsoft.com/office/drawing/2014/main" id="{2C6A3169-E1FD-7699-35DE-212FC12418E6}"/>
              </a:ext>
            </a:extLst>
          </p:cNvPr>
          <p:cNvSpPr>
            <a:spLocks noGrp="1"/>
          </p:cNvSpPr>
          <p:nvPr>
            <p:ph type="dt" sz="half" idx="10"/>
          </p:nvPr>
        </p:nvSpPr>
        <p:spPr/>
        <p:txBody>
          <a:bodyPr/>
          <a:lstStyle/>
          <a:p>
            <a:fld id="{6D83A6C9-84D4-4EFA-BD78-33C6B7F4D378}" type="datetime1">
              <a:rPr lang="en-US" smtClean="0"/>
              <a:t>9/30/2023</a:t>
            </a:fld>
            <a:endParaRPr lang="en-US"/>
          </a:p>
        </p:txBody>
      </p:sp>
    </p:spTree>
    <p:extLst>
      <p:ext uri="{BB962C8B-B14F-4D97-AF65-F5344CB8AC3E}">
        <p14:creationId xmlns:p14="http://schemas.microsoft.com/office/powerpoint/2010/main" val="110251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Rectangle 1">
            <a:extLst>
              <a:ext uri="{FF2B5EF4-FFF2-40B4-BE49-F238E27FC236}">
                <a16:creationId xmlns:a16="http://schemas.microsoft.com/office/drawing/2014/main" id="{7C7E6950-B75B-E4E4-C781-989405EF8443}"/>
              </a:ext>
            </a:extLst>
          </p:cNvPr>
          <p:cNvSpPr/>
          <p:nvPr/>
        </p:nvSpPr>
        <p:spPr>
          <a:xfrm>
            <a:off x="838199" y="1120676"/>
            <a:ext cx="7021513" cy="23083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0" kern="1200" cap="none" spc="0">
                <a:ln w="0"/>
                <a:solidFill>
                  <a:schemeClr val="bg1"/>
                </a:solidFill>
                <a:effectLst>
                  <a:outerShdw blurRad="38100" dist="19050" dir="2700000" algn="tl" rotWithShape="0">
                    <a:schemeClr val="dk1">
                      <a:alpha val="40000"/>
                    </a:schemeClr>
                  </a:outerShdw>
                </a:effectLst>
                <a:latin typeface="+mj-lt"/>
                <a:ea typeface="+mj-ea"/>
                <a:cs typeface="+mj-cs"/>
              </a:rPr>
              <a:t>Questions</a:t>
            </a:r>
          </a:p>
          <a:p>
            <a:pPr>
              <a:lnSpc>
                <a:spcPct val="90000"/>
              </a:lnSpc>
              <a:spcBef>
                <a:spcPct val="0"/>
              </a:spcBef>
              <a:spcAft>
                <a:spcPts val="600"/>
              </a:spcAft>
            </a:pPr>
            <a:endParaRPr lang="en-US" sz="7200" b="0" kern="1200" cap="none" spc="0">
              <a:ln w="0"/>
              <a:solidFill>
                <a:schemeClr val="bg1"/>
              </a:solidFill>
              <a:effectLst>
                <a:outerShdw blurRad="38100" dist="19050" dir="2700000" algn="tl" rotWithShape="0">
                  <a:schemeClr val="dk1">
                    <a:alpha val="40000"/>
                  </a:schemeClr>
                </a:outerShdw>
              </a:effectLst>
              <a:latin typeface="+mj-lt"/>
              <a:ea typeface="+mj-ea"/>
              <a:cs typeface="+mj-cs"/>
            </a:endParaRPr>
          </a:p>
        </p:txBody>
      </p:sp>
      <p:sp>
        <p:nvSpPr>
          <p:cNvPr id="3" name="Slide Number Placeholder 2">
            <a:extLst>
              <a:ext uri="{FF2B5EF4-FFF2-40B4-BE49-F238E27FC236}">
                <a16:creationId xmlns:a16="http://schemas.microsoft.com/office/drawing/2014/main" id="{414F6B74-07FD-87D6-EC6A-D37FBAAC3AB5}"/>
              </a:ext>
            </a:extLst>
          </p:cNvPr>
          <p:cNvSpPr>
            <a:spLocks noGrp="1"/>
          </p:cNvSpPr>
          <p:nvPr>
            <p:ph type="sldNum" sz="quarter" idx="12"/>
          </p:nvPr>
        </p:nvSpPr>
        <p:spPr/>
        <p:txBody>
          <a:bodyPr/>
          <a:lstStyle/>
          <a:p>
            <a:fld id="{DEB003C5-449D-47AD-B756-D89E4FC27394}" type="slidenum">
              <a:rPr lang="en-US" smtClean="0"/>
              <a:t>30</a:t>
            </a:fld>
            <a:endParaRPr lang="en-US"/>
          </a:p>
        </p:txBody>
      </p:sp>
      <p:sp>
        <p:nvSpPr>
          <p:cNvPr id="4" name="Date Placeholder 3">
            <a:extLst>
              <a:ext uri="{FF2B5EF4-FFF2-40B4-BE49-F238E27FC236}">
                <a16:creationId xmlns:a16="http://schemas.microsoft.com/office/drawing/2014/main" id="{66092682-74EE-344E-B87D-78BF69DEFE5B}"/>
              </a:ext>
            </a:extLst>
          </p:cNvPr>
          <p:cNvSpPr>
            <a:spLocks noGrp="1"/>
          </p:cNvSpPr>
          <p:nvPr>
            <p:ph type="dt" sz="half" idx="10"/>
          </p:nvPr>
        </p:nvSpPr>
        <p:spPr/>
        <p:txBody>
          <a:bodyPr/>
          <a:lstStyle/>
          <a:p>
            <a:fld id="{6907D26A-BE87-4106-8C48-7A229E08C2DE}" type="datetime1">
              <a:rPr lang="en-US" smtClean="0"/>
              <a:t>9/30/2023</a:t>
            </a:fld>
            <a:endParaRPr lang="en-US"/>
          </a:p>
        </p:txBody>
      </p:sp>
    </p:spTree>
    <p:extLst>
      <p:ext uri="{BB962C8B-B14F-4D97-AF65-F5344CB8AC3E}">
        <p14:creationId xmlns:p14="http://schemas.microsoft.com/office/powerpoint/2010/main" val="3109465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FBC14D0-BD60-5416-A2AE-866DDDFA9D79}"/>
              </a:ext>
            </a:extLst>
          </p:cNvPr>
          <p:cNvSpPr/>
          <p:nvPr/>
        </p:nvSpPr>
        <p:spPr>
          <a:xfrm>
            <a:off x="1716088" y="1354820"/>
            <a:ext cx="8748712" cy="23699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kern="1200" cap="none" spc="0">
                <a:ln w="12700" cmpd="sng">
                  <a:solidFill>
                    <a:schemeClr val="accent4"/>
                  </a:solidFill>
                  <a:prstDash val="solid"/>
                </a:ln>
                <a:solidFill>
                  <a:schemeClr val="bg1"/>
                </a:solidFill>
                <a:effectLst/>
                <a:latin typeface="+mj-lt"/>
                <a:ea typeface="+mj-ea"/>
                <a:cs typeface="+mj-cs"/>
              </a:rPr>
              <a:t>Thank you</a:t>
            </a:r>
          </a:p>
        </p:txBody>
      </p:sp>
      <p:grpSp>
        <p:nvGrpSpPr>
          <p:cNvPr id="9" name="Group 8">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0" name="Freeform: Shape 9">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2" name="Freeform: Shape 11">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Slide Number Placeholder 2">
            <a:extLst>
              <a:ext uri="{FF2B5EF4-FFF2-40B4-BE49-F238E27FC236}">
                <a16:creationId xmlns:a16="http://schemas.microsoft.com/office/drawing/2014/main" id="{7F5ED40A-631E-3809-2C6F-06F825D15430}"/>
              </a:ext>
            </a:extLst>
          </p:cNvPr>
          <p:cNvSpPr>
            <a:spLocks noGrp="1"/>
          </p:cNvSpPr>
          <p:nvPr>
            <p:ph type="sldNum" sz="quarter" idx="12"/>
          </p:nvPr>
        </p:nvSpPr>
        <p:spPr/>
        <p:txBody>
          <a:bodyPr/>
          <a:lstStyle/>
          <a:p>
            <a:fld id="{DEB003C5-449D-47AD-B756-D89E4FC27394}" type="slidenum">
              <a:rPr lang="en-US" sz="2000" smtClean="0"/>
              <a:t>31</a:t>
            </a:fld>
            <a:endParaRPr lang="en-US" sz="2000" dirty="0"/>
          </a:p>
        </p:txBody>
      </p:sp>
      <p:sp>
        <p:nvSpPr>
          <p:cNvPr id="4" name="Date Placeholder 3">
            <a:extLst>
              <a:ext uri="{FF2B5EF4-FFF2-40B4-BE49-F238E27FC236}">
                <a16:creationId xmlns:a16="http://schemas.microsoft.com/office/drawing/2014/main" id="{29021FB1-B5C3-D706-FF6D-913DB522142B}"/>
              </a:ext>
            </a:extLst>
          </p:cNvPr>
          <p:cNvSpPr>
            <a:spLocks noGrp="1"/>
          </p:cNvSpPr>
          <p:nvPr>
            <p:ph type="dt" sz="half" idx="10"/>
          </p:nvPr>
        </p:nvSpPr>
        <p:spPr/>
        <p:txBody>
          <a:bodyPr/>
          <a:lstStyle/>
          <a:p>
            <a:fld id="{FF36CDF8-C449-4097-B30D-34AF3AB5962D}" type="datetime1">
              <a:rPr lang="en-US" smtClean="0"/>
              <a:t>9/30/2023</a:t>
            </a:fld>
            <a:endParaRPr lang="en-US"/>
          </a:p>
        </p:txBody>
      </p:sp>
    </p:spTree>
    <p:extLst>
      <p:ext uri="{BB962C8B-B14F-4D97-AF65-F5344CB8AC3E}">
        <p14:creationId xmlns:p14="http://schemas.microsoft.com/office/powerpoint/2010/main" val="267967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91E507-7DF5-24D6-71E1-C21D4644865D}"/>
              </a:ext>
            </a:extLst>
          </p:cNvPr>
          <p:cNvSpPr txBox="1"/>
          <p:nvPr/>
        </p:nvSpPr>
        <p:spPr>
          <a:xfrm>
            <a:off x="1175657" y="988339"/>
            <a:ext cx="864014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Andrew Wakefield &amp; MMR vaccine</a:t>
            </a:r>
          </a:p>
        </p:txBody>
      </p:sp>
      <p:sp>
        <p:nvSpPr>
          <p:cNvPr id="6" name="TextBox 5">
            <a:extLst>
              <a:ext uri="{FF2B5EF4-FFF2-40B4-BE49-F238E27FC236}">
                <a16:creationId xmlns:a16="http://schemas.microsoft.com/office/drawing/2014/main" id="{1D93672F-6DC6-B53B-4F2A-676606288B42}"/>
              </a:ext>
            </a:extLst>
          </p:cNvPr>
          <p:cNvSpPr txBox="1"/>
          <p:nvPr/>
        </p:nvSpPr>
        <p:spPr>
          <a:xfrm>
            <a:off x="1175657" y="1707502"/>
            <a:ext cx="9591869" cy="1569660"/>
          </a:xfrm>
          <a:prstGeom prst="rect">
            <a:avLst/>
          </a:prstGeom>
          <a:noFill/>
        </p:spPr>
        <p:txBody>
          <a:bodyPr wrap="square" rtlCol="0">
            <a:spAutoFit/>
          </a:bodyPr>
          <a:lstStyle/>
          <a:p>
            <a:r>
              <a:rPr lang="en-US" sz="2400" i="0" dirty="0">
                <a:effectLst/>
                <a:latin typeface="Times New Roman" panose="02020603050405020304" pitchFamily="18" charset="0"/>
                <a:cs typeface="Times New Roman" panose="02020603050405020304" pitchFamily="18" charset="0"/>
              </a:rPr>
              <a:t>Issues with Research Integrity:</a:t>
            </a: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Small Sample Size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Misleading Interpretation</a:t>
            </a: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Undisclosed Conflicts of Interest</a:t>
            </a:r>
            <a:endParaRPr lang="en-US" sz="24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21175785-BD54-53DA-23BB-76CC6B65976F}"/>
              </a:ext>
            </a:extLst>
          </p:cNvPr>
          <p:cNvCxnSpPr/>
          <p:nvPr/>
        </p:nvCxnSpPr>
        <p:spPr>
          <a:xfrm>
            <a:off x="363894" y="1576873"/>
            <a:ext cx="8696130" cy="0"/>
          </a:xfrm>
          <a:prstGeom prst="straightConnector1">
            <a:avLst/>
          </a:prstGeom>
          <a:ln w="57150">
            <a:solidFill>
              <a:schemeClr val="bg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5FB4F87-43FA-CA3E-FA77-9C5B951D4AEB}"/>
              </a:ext>
            </a:extLst>
          </p:cNvPr>
          <p:cNvSpPr txBox="1"/>
          <p:nvPr/>
        </p:nvSpPr>
        <p:spPr>
          <a:xfrm>
            <a:off x="951722" y="3685592"/>
            <a:ext cx="8556172" cy="1908215"/>
          </a:xfrm>
          <a:prstGeom prst="rect">
            <a:avLst/>
          </a:prstGeom>
          <a:noFill/>
        </p:spPr>
        <p:txBody>
          <a:bodyPr wrap="square" rtlCol="0">
            <a:spAutoFit/>
          </a:bodyPr>
          <a:lstStyle/>
          <a:p>
            <a:r>
              <a:rPr lang="en-US" sz="2400" dirty="0"/>
              <a:t>Consequences</a:t>
            </a: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Public Panic</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Loss of trust</a:t>
            </a:r>
          </a:p>
          <a:p>
            <a:pPr marL="285750" indent="-28575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Retraction and Disbarment</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75169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Falsification of Data</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solidFill>
                  <a:schemeClr val="tx1">
                    <a:lumMod val="95000"/>
                  </a:schemeClr>
                </a:solidFill>
                <a:effectLst/>
                <a:latin typeface="Söhne"/>
              </a:rPr>
              <a:t>deliberate manipulation, alteration, or fabrication of research data </a:t>
            </a:r>
          </a:p>
          <a:p>
            <a:pPr marL="285750" indent="-285750">
              <a:buFont typeface="Wingdings" panose="05000000000000000000" pitchFamily="2" charset="2"/>
              <a:buChar char="Ø"/>
            </a:pPr>
            <a:r>
              <a:rPr lang="en-US" sz="2000" b="0" i="0" dirty="0">
                <a:solidFill>
                  <a:schemeClr val="tx1">
                    <a:lumMod val="95000"/>
                  </a:schemeClr>
                </a:solidFill>
                <a:effectLst/>
                <a:latin typeface="Söhne"/>
              </a:rPr>
              <a:t> undermines the credibility of scientific and academic work and violates the fundamental principles of research integrity</a:t>
            </a:r>
            <a:endParaRPr lang="en-US" sz="2000" dirty="0">
              <a:solidFill>
                <a:schemeClr val="tx1">
                  <a:lumMod val="95000"/>
                </a:schemeClr>
              </a:solidFill>
            </a:endParaRP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2443874"/>
          </a:xfrm>
          <a:prstGeom prst="rect">
            <a:avLst/>
          </a:prstGeom>
          <a:noFill/>
        </p:spPr>
        <p:txBody>
          <a:bodyPr wrap="square" rtlCol="0">
            <a:spAutoFit/>
          </a:bodyPr>
          <a:lstStyle/>
          <a:p>
            <a:pPr>
              <a:lnSpc>
                <a:spcPct val="150000"/>
              </a:lnSpc>
            </a:pPr>
            <a:r>
              <a:rPr lang="en-US" sz="2400" dirty="0"/>
              <a:t>Key components:</a:t>
            </a:r>
          </a:p>
          <a:p>
            <a:pPr marL="285750" indent="-285750">
              <a:lnSpc>
                <a:spcPct val="150000"/>
              </a:lnSpc>
              <a:buFont typeface="Wingdings" panose="05000000000000000000" pitchFamily="2" charset="2"/>
              <a:buChar char="Ø"/>
            </a:pPr>
            <a:r>
              <a:rPr lang="en-US" sz="2000" i="0" dirty="0">
                <a:effectLst/>
                <a:latin typeface="Söhne"/>
              </a:rPr>
              <a:t>Fabrication and manipulation</a:t>
            </a:r>
          </a:p>
          <a:p>
            <a:pPr marL="285750" indent="-285750">
              <a:lnSpc>
                <a:spcPct val="150000"/>
              </a:lnSpc>
              <a:buFont typeface="Wingdings" panose="05000000000000000000" pitchFamily="2" charset="2"/>
              <a:buChar char="Ø"/>
            </a:pPr>
            <a:r>
              <a:rPr lang="en-US" sz="2000" dirty="0">
                <a:latin typeface="Söhne"/>
              </a:rPr>
              <a:t>Selective reporting</a:t>
            </a:r>
          </a:p>
          <a:p>
            <a:pPr marL="285750" indent="-285750">
              <a:lnSpc>
                <a:spcPct val="150000"/>
              </a:lnSpc>
              <a:buFont typeface="Wingdings" panose="05000000000000000000" pitchFamily="2" charset="2"/>
              <a:buChar char="Ø"/>
            </a:pPr>
            <a:r>
              <a:rPr lang="en-US" sz="2000" i="0" dirty="0">
                <a:effectLst/>
                <a:latin typeface="Söhne"/>
              </a:rPr>
              <a:t>Image and visual data manipulation</a:t>
            </a:r>
          </a:p>
          <a:p>
            <a:pPr marL="285750" indent="-285750">
              <a:lnSpc>
                <a:spcPct val="150000"/>
              </a:lnSpc>
              <a:buFont typeface="Wingdings" panose="05000000000000000000" pitchFamily="2" charset="2"/>
              <a:buChar char="Ø"/>
            </a:pPr>
            <a:r>
              <a:rPr lang="en-US" sz="2000" dirty="0">
                <a:latin typeface="Söhne"/>
              </a:rPr>
              <a:t>Inadequate methodology reporting</a:t>
            </a:r>
            <a:endParaRPr lang="en-US" sz="2000" dirty="0"/>
          </a:p>
        </p:txBody>
      </p:sp>
      <p:sp>
        <p:nvSpPr>
          <p:cNvPr id="2" name="Slide Number Placeholder 1">
            <a:extLst>
              <a:ext uri="{FF2B5EF4-FFF2-40B4-BE49-F238E27FC236}">
                <a16:creationId xmlns:a16="http://schemas.microsoft.com/office/drawing/2014/main" id="{88A88E54-CAC3-EF09-21A4-72F8C9E1BF31}"/>
              </a:ext>
            </a:extLst>
          </p:cNvPr>
          <p:cNvSpPr>
            <a:spLocks noGrp="1"/>
          </p:cNvSpPr>
          <p:nvPr>
            <p:ph type="sldNum" sz="quarter" idx="12"/>
          </p:nvPr>
        </p:nvSpPr>
        <p:spPr/>
        <p:txBody>
          <a:bodyPr/>
          <a:lstStyle/>
          <a:p>
            <a:fld id="{963824BF-F886-4463-BD9F-1DE8BFC8C76F}" type="slidenum">
              <a:rPr lang="en-US" smtClean="0"/>
              <a:t>5</a:t>
            </a:fld>
            <a:endParaRPr lang="en-US"/>
          </a:p>
        </p:txBody>
      </p:sp>
      <p:sp>
        <p:nvSpPr>
          <p:cNvPr id="3" name="Date Placeholder 2">
            <a:extLst>
              <a:ext uri="{FF2B5EF4-FFF2-40B4-BE49-F238E27FC236}">
                <a16:creationId xmlns:a16="http://schemas.microsoft.com/office/drawing/2014/main" id="{70B3EB79-B98A-08B4-A37A-810841FBB8E2}"/>
              </a:ext>
            </a:extLst>
          </p:cNvPr>
          <p:cNvSpPr>
            <a:spLocks noGrp="1"/>
          </p:cNvSpPr>
          <p:nvPr>
            <p:ph type="dt" sz="half" idx="10"/>
          </p:nvPr>
        </p:nvSpPr>
        <p:spPr/>
        <p:txBody>
          <a:bodyPr/>
          <a:lstStyle/>
          <a:p>
            <a:fld id="{88F1B843-D11E-42E0-8014-17624232686B}" type="datetime1">
              <a:rPr lang="en-US" smtClean="0"/>
              <a:t>9/30/2023</a:t>
            </a:fld>
            <a:endParaRPr lang="en-US"/>
          </a:p>
        </p:txBody>
      </p:sp>
    </p:spTree>
    <p:extLst>
      <p:ext uri="{BB962C8B-B14F-4D97-AF65-F5344CB8AC3E}">
        <p14:creationId xmlns:p14="http://schemas.microsoft.com/office/powerpoint/2010/main" val="315045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523220"/>
          </a:xfrm>
          <a:prstGeom prst="rect">
            <a:avLst/>
          </a:prstGeom>
          <a:noFill/>
        </p:spPr>
        <p:txBody>
          <a:bodyPr wrap="square" rtlCol="0">
            <a:spAutoFit/>
          </a:bodyPr>
          <a:lstStyle/>
          <a:p>
            <a:r>
              <a:rPr lang="en-US" sz="2800" b="1" i="0" dirty="0">
                <a:effectLst/>
                <a:latin typeface="Söhne"/>
              </a:rPr>
              <a:t>The </a:t>
            </a:r>
            <a:r>
              <a:rPr lang="en-US" sz="2800" b="1" i="0" dirty="0" err="1">
                <a:effectLst/>
                <a:latin typeface="Söhne"/>
              </a:rPr>
              <a:t>Theranos</a:t>
            </a:r>
            <a:r>
              <a:rPr lang="en-US" sz="2800" b="1" i="0" dirty="0">
                <a:effectLst/>
                <a:latin typeface="Söhne"/>
              </a:rPr>
              <a:t> Scandal</a:t>
            </a:r>
            <a:endParaRPr lang="en-US" sz="2800"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676298"/>
            <a:ext cx="9896475" cy="1077218"/>
          </a:xfrm>
          <a:prstGeom prst="rect">
            <a:avLst/>
          </a:prstGeom>
          <a:noFill/>
        </p:spPr>
        <p:txBody>
          <a:bodyPr wrap="square" rtlCol="0">
            <a:spAutoFit/>
          </a:bodyPr>
          <a:lstStyle/>
          <a:p>
            <a:r>
              <a:rPr lang="en-US" sz="2400" i="0" dirty="0">
                <a:effectLst/>
                <a:latin typeface="Times New Roman" panose="02020603050405020304" pitchFamily="18" charset="0"/>
                <a:cs typeface="Times New Roman" panose="02020603050405020304" pitchFamily="18" charset="0"/>
              </a:rPr>
              <a:t>Issues with Research Integrity</a:t>
            </a:r>
            <a:r>
              <a:rPr lang="en-US" sz="2000" i="0" dirty="0">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b="0" i="0" dirty="0">
                <a:solidFill>
                  <a:schemeClr val="tx1">
                    <a:lumMod val="95000"/>
                  </a:schemeClr>
                </a:solidFill>
                <a:effectLst/>
                <a:latin typeface="Söhne"/>
              </a:rPr>
              <a:t>Falsifie</a:t>
            </a:r>
            <a:r>
              <a:rPr lang="en-US" sz="2000" dirty="0">
                <a:solidFill>
                  <a:schemeClr val="tx1">
                    <a:lumMod val="95000"/>
                  </a:schemeClr>
                </a:solidFill>
                <a:latin typeface="Söhne"/>
              </a:rPr>
              <a:t>d test result</a:t>
            </a:r>
            <a:endParaRPr lang="en-US" sz="2000" b="0" i="0" dirty="0">
              <a:solidFill>
                <a:schemeClr val="tx1">
                  <a:lumMod val="95000"/>
                </a:schemeClr>
              </a:solidFill>
              <a:effectLst/>
              <a:latin typeface="Söhne"/>
            </a:endParaRPr>
          </a:p>
          <a:p>
            <a:pPr marL="285750" indent="-285750">
              <a:buFont typeface="Wingdings" panose="05000000000000000000" pitchFamily="2" charset="2"/>
              <a:buChar char="Ø"/>
            </a:pPr>
            <a:r>
              <a:rPr lang="en-US" sz="2000" b="0" i="0" dirty="0">
                <a:solidFill>
                  <a:schemeClr val="tx1">
                    <a:lumMod val="95000"/>
                  </a:schemeClr>
                </a:solidFill>
                <a:effectLst/>
                <a:latin typeface="Söhne"/>
              </a:rPr>
              <a:t> Deceptive practice</a:t>
            </a:r>
            <a:endParaRPr lang="en-US" sz="2000" dirty="0">
              <a:solidFill>
                <a:schemeClr val="tx1">
                  <a:lumMod val="95000"/>
                </a:schemeClr>
              </a:solidFill>
            </a:endParaRPr>
          </a:p>
        </p:txBody>
      </p:sp>
      <p:sp>
        <p:nvSpPr>
          <p:cNvPr id="11" name="TextBox 10">
            <a:extLst>
              <a:ext uri="{FF2B5EF4-FFF2-40B4-BE49-F238E27FC236}">
                <a16:creationId xmlns:a16="http://schemas.microsoft.com/office/drawing/2014/main" id="{F019E80B-5EEE-F1D4-C4B1-B4B05F0B96A6}"/>
              </a:ext>
            </a:extLst>
          </p:cNvPr>
          <p:cNvSpPr txBox="1"/>
          <p:nvPr/>
        </p:nvSpPr>
        <p:spPr>
          <a:xfrm>
            <a:off x="1118133" y="3135562"/>
            <a:ext cx="9772650" cy="1983620"/>
          </a:xfrm>
          <a:prstGeom prst="rect">
            <a:avLst/>
          </a:prstGeom>
          <a:noFill/>
        </p:spPr>
        <p:txBody>
          <a:bodyPr wrap="square" rtlCol="0">
            <a:spAutoFit/>
          </a:bodyPr>
          <a:lstStyle/>
          <a:p>
            <a:pPr>
              <a:lnSpc>
                <a:spcPct val="150000"/>
              </a:lnSpc>
            </a:pPr>
            <a:r>
              <a:rPr lang="en-US" sz="2400" dirty="0"/>
              <a:t>Consequences:</a:t>
            </a:r>
          </a:p>
          <a:p>
            <a:pPr marL="285750" indent="-285750">
              <a:lnSpc>
                <a:spcPct val="150000"/>
              </a:lnSpc>
              <a:buFont typeface="Wingdings" panose="05000000000000000000" pitchFamily="2" charset="2"/>
              <a:buChar char="Ø"/>
            </a:pPr>
            <a:r>
              <a:rPr lang="en-US" sz="2000" i="0" dirty="0">
                <a:effectLst/>
                <a:latin typeface="Söhne"/>
              </a:rPr>
              <a:t>Criminal charges</a:t>
            </a:r>
          </a:p>
          <a:p>
            <a:pPr marL="285750" indent="-285750">
              <a:lnSpc>
                <a:spcPct val="150000"/>
              </a:lnSpc>
              <a:buFont typeface="Wingdings" panose="05000000000000000000" pitchFamily="2" charset="2"/>
              <a:buChar char="Ø"/>
            </a:pPr>
            <a:r>
              <a:rPr lang="en-US" sz="2000" dirty="0">
                <a:latin typeface="Söhne"/>
              </a:rPr>
              <a:t>Civil lawsuit</a:t>
            </a:r>
          </a:p>
          <a:p>
            <a:pPr marL="285750" indent="-285750">
              <a:lnSpc>
                <a:spcPct val="150000"/>
              </a:lnSpc>
              <a:buFont typeface="Wingdings" panose="05000000000000000000" pitchFamily="2" charset="2"/>
              <a:buChar char="Ø"/>
            </a:pPr>
            <a:r>
              <a:rPr lang="en-US" sz="2000" i="0" dirty="0">
                <a:effectLst/>
                <a:latin typeface="Söhne"/>
              </a:rPr>
              <a:t>Financial collapse</a:t>
            </a:r>
          </a:p>
        </p:txBody>
      </p:sp>
      <p:sp>
        <p:nvSpPr>
          <p:cNvPr id="2" name="Slide Number Placeholder 1">
            <a:extLst>
              <a:ext uri="{FF2B5EF4-FFF2-40B4-BE49-F238E27FC236}">
                <a16:creationId xmlns:a16="http://schemas.microsoft.com/office/drawing/2014/main" id="{88A88E54-CAC3-EF09-21A4-72F8C9E1BF31}"/>
              </a:ext>
            </a:extLst>
          </p:cNvPr>
          <p:cNvSpPr>
            <a:spLocks noGrp="1"/>
          </p:cNvSpPr>
          <p:nvPr>
            <p:ph type="sldNum" sz="quarter" idx="12"/>
          </p:nvPr>
        </p:nvSpPr>
        <p:spPr/>
        <p:txBody>
          <a:bodyPr/>
          <a:lstStyle/>
          <a:p>
            <a:fld id="{963824BF-F886-4463-BD9F-1DE8BFC8C76F}" type="slidenum">
              <a:rPr lang="en-US" smtClean="0"/>
              <a:t>6</a:t>
            </a:fld>
            <a:endParaRPr lang="en-US"/>
          </a:p>
        </p:txBody>
      </p:sp>
      <p:sp>
        <p:nvSpPr>
          <p:cNvPr id="3" name="Date Placeholder 2">
            <a:extLst>
              <a:ext uri="{FF2B5EF4-FFF2-40B4-BE49-F238E27FC236}">
                <a16:creationId xmlns:a16="http://schemas.microsoft.com/office/drawing/2014/main" id="{70B3EB79-B98A-08B4-A37A-810841FBB8E2}"/>
              </a:ext>
            </a:extLst>
          </p:cNvPr>
          <p:cNvSpPr>
            <a:spLocks noGrp="1"/>
          </p:cNvSpPr>
          <p:nvPr>
            <p:ph type="dt" sz="half" idx="10"/>
          </p:nvPr>
        </p:nvSpPr>
        <p:spPr/>
        <p:txBody>
          <a:bodyPr/>
          <a:lstStyle/>
          <a:p>
            <a:fld id="{88F1B843-D11E-42E0-8014-17624232686B}" type="datetime1">
              <a:rPr lang="en-US" smtClean="0"/>
              <a:t>9/30/2023</a:t>
            </a:fld>
            <a:endParaRPr lang="en-US"/>
          </a:p>
        </p:txBody>
      </p:sp>
    </p:spTree>
    <p:extLst>
      <p:ext uri="{BB962C8B-B14F-4D97-AF65-F5344CB8AC3E}">
        <p14:creationId xmlns:p14="http://schemas.microsoft.com/office/powerpoint/2010/main" val="1948245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Fabrication of Data</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20032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tx1">
                    <a:lumMod val="95000"/>
                  </a:schemeClr>
                </a:solidFill>
                <a:effectLst/>
                <a:latin typeface="Söhne"/>
              </a:rPr>
              <a:t>the deliberate creation of false or fictional data points, results, or information that were never actually collected or observed in a research study</a:t>
            </a:r>
          </a:p>
          <a:p>
            <a:pPr marL="285750" indent="-285750">
              <a:buFont typeface="Wingdings" panose="05000000000000000000" pitchFamily="2" charset="2"/>
              <a:buChar char="Ø"/>
            </a:pPr>
            <a:r>
              <a:rPr lang="en-US" b="0" i="0" dirty="0">
                <a:solidFill>
                  <a:schemeClr val="tx1">
                    <a:lumMod val="95000"/>
                  </a:schemeClr>
                </a:solidFill>
                <a:effectLst/>
                <a:latin typeface="Söhne"/>
              </a:rPr>
              <a:t>making up data to support a particular hypothesis, conclusion, or narrative, even though the data is entirely imaginary</a:t>
            </a:r>
            <a:endParaRPr lang="en-US" dirty="0">
              <a:solidFill>
                <a:schemeClr val="tx1">
                  <a:lumMod val="95000"/>
                </a:schemeClr>
              </a:solidFill>
            </a:endParaRP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2443874"/>
          </a:xfrm>
          <a:prstGeom prst="rect">
            <a:avLst/>
          </a:prstGeom>
          <a:noFill/>
        </p:spPr>
        <p:txBody>
          <a:bodyPr wrap="square" rtlCol="0">
            <a:spAutoFit/>
          </a:bodyPr>
          <a:lstStyle/>
          <a:p>
            <a:pPr>
              <a:lnSpc>
                <a:spcPct val="150000"/>
              </a:lnSpc>
            </a:pPr>
            <a:r>
              <a:rPr lang="en-US" sz="2400" dirty="0"/>
              <a:t>Key components:</a:t>
            </a:r>
          </a:p>
          <a:p>
            <a:pPr marL="285750" indent="-285750">
              <a:lnSpc>
                <a:spcPct val="150000"/>
              </a:lnSpc>
              <a:buFont typeface="Wingdings" panose="05000000000000000000" pitchFamily="2" charset="2"/>
              <a:buChar char="Ø"/>
            </a:pPr>
            <a:r>
              <a:rPr lang="en-US" sz="2000" i="0" dirty="0">
                <a:effectLst/>
                <a:latin typeface="Söhne"/>
              </a:rPr>
              <a:t>Creation of false data</a:t>
            </a:r>
          </a:p>
          <a:p>
            <a:pPr marL="285750" indent="-285750">
              <a:lnSpc>
                <a:spcPct val="150000"/>
              </a:lnSpc>
              <a:buFont typeface="Wingdings" panose="05000000000000000000" pitchFamily="2" charset="2"/>
              <a:buChar char="Ø"/>
            </a:pPr>
            <a:r>
              <a:rPr lang="en-US" sz="2000" dirty="0">
                <a:latin typeface="Söhne"/>
              </a:rPr>
              <a:t>Deception</a:t>
            </a:r>
          </a:p>
          <a:p>
            <a:pPr marL="285750" indent="-285750">
              <a:lnSpc>
                <a:spcPct val="150000"/>
              </a:lnSpc>
              <a:buFont typeface="Wingdings" panose="05000000000000000000" pitchFamily="2" charset="2"/>
              <a:buChar char="Ø"/>
            </a:pPr>
            <a:r>
              <a:rPr lang="en-US" sz="2000" i="0" dirty="0">
                <a:effectLst/>
                <a:latin typeface="Söhne"/>
              </a:rPr>
              <a:t>Misrepresentation</a:t>
            </a:r>
          </a:p>
          <a:p>
            <a:pPr marL="285750" indent="-285750">
              <a:lnSpc>
                <a:spcPct val="150000"/>
              </a:lnSpc>
              <a:buFont typeface="Wingdings" panose="05000000000000000000" pitchFamily="2" charset="2"/>
              <a:buChar char="Ø"/>
            </a:pPr>
            <a:r>
              <a:rPr lang="en-US" sz="2000" dirty="0">
                <a:latin typeface="Söhne"/>
              </a:rPr>
              <a:t>Supporting a desired outcome</a:t>
            </a:r>
            <a:endParaRPr lang="en-US" sz="2000" dirty="0"/>
          </a:p>
        </p:txBody>
      </p:sp>
      <p:sp>
        <p:nvSpPr>
          <p:cNvPr id="2" name="Slide Number Placeholder 1">
            <a:extLst>
              <a:ext uri="{FF2B5EF4-FFF2-40B4-BE49-F238E27FC236}">
                <a16:creationId xmlns:a16="http://schemas.microsoft.com/office/drawing/2014/main" id="{2B5A64C9-3CCD-6ED7-61DE-837588F69B61}"/>
              </a:ext>
            </a:extLst>
          </p:cNvPr>
          <p:cNvSpPr>
            <a:spLocks noGrp="1"/>
          </p:cNvSpPr>
          <p:nvPr>
            <p:ph type="sldNum" sz="quarter" idx="12"/>
          </p:nvPr>
        </p:nvSpPr>
        <p:spPr/>
        <p:txBody>
          <a:bodyPr/>
          <a:lstStyle/>
          <a:p>
            <a:fld id="{963824BF-F886-4463-BD9F-1DE8BFC8C76F}" type="slidenum">
              <a:rPr lang="en-US" smtClean="0"/>
              <a:t>7</a:t>
            </a:fld>
            <a:endParaRPr lang="en-US"/>
          </a:p>
        </p:txBody>
      </p:sp>
      <p:sp>
        <p:nvSpPr>
          <p:cNvPr id="3" name="Date Placeholder 2">
            <a:extLst>
              <a:ext uri="{FF2B5EF4-FFF2-40B4-BE49-F238E27FC236}">
                <a16:creationId xmlns:a16="http://schemas.microsoft.com/office/drawing/2014/main" id="{65CDAE3D-B1AB-E850-C0AC-90BFFE1F1E97}"/>
              </a:ext>
            </a:extLst>
          </p:cNvPr>
          <p:cNvSpPr>
            <a:spLocks noGrp="1"/>
          </p:cNvSpPr>
          <p:nvPr>
            <p:ph type="dt" sz="half" idx="10"/>
          </p:nvPr>
        </p:nvSpPr>
        <p:spPr/>
        <p:txBody>
          <a:bodyPr/>
          <a:lstStyle/>
          <a:p>
            <a:fld id="{B7E83C31-8A28-49E0-B929-8C3EB1C1DF12}" type="datetime1">
              <a:rPr lang="en-US" smtClean="0"/>
              <a:t>9/30/2023</a:t>
            </a:fld>
            <a:endParaRPr lang="en-US"/>
          </a:p>
        </p:txBody>
      </p:sp>
    </p:spTree>
    <p:extLst>
      <p:ext uri="{BB962C8B-B14F-4D97-AF65-F5344CB8AC3E}">
        <p14:creationId xmlns:p14="http://schemas.microsoft.com/office/powerpoint/2010/main" val="33751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38420" y="795559"/>
            <a:ext cx="9639300" cy="523220"/>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Jan Hendrik Schön's Semiconductor Research</a:t>
            </a:r>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810627"/>
            <a:ext cx="9896475" cy="1569660"/>
          </a:xfrm>
          <a:prstGeom prst="rect">
            <a:avLst/>
          </a:prstGeom>
          <a:noFill/>
        </p:spPr>
        <p:txBody>
          <a:bodyPr wrap="square" rtlCol="0">
            <a:spAutoFit/>
          </a:bodyPr>
          <a:lstStyle/>
          <a:p>
            <a:r>
              <a:rPr lang="en-US" sz="2400" dirty="0">
                <a:solidFill>
                  <a:schemeClr val="tx1">
                    <a:lumMod val="95000"/>
                  </a:schemeClr>
                </a:solidFill>
              </a:rPr>
              <a:t>Issues :</a:t>
            </a:r>
          </a:p>
          <a:p>
            <a:pPr marL="342900" indent="-342900">
              <a:buFont typeface="Wingdings" panose="05000000000000000000" pitchFamily="2" charset="2"/>
              <a:buChar char="Ø"/>
            </a:pPr>
            <a:r>
              <a:rPr lang="en-US" sz="2400" dirty="0">
                <a:solidFill>
                  <a:schemeClr val="tx1">
                    <a:lumMod val="95000"/>
                  </a:schemeClr>
                </a:solidFill>
              </a:rPr>
              <a:t>Fabricated data</a:t>
            </a:r>
          </a:p>
          <a:p>
            <a:pPr marL="342900" indent="-342900">
              <a:buFont typeface="Wingdings" panose="05000000000000000000" pitchFamily="2" charset="2"/>
              <a:buChar char="Ø"/>
            </a:pPr>
            <a:r>
              <a:rPr lang="en-US" sz="2400" dirty="0">
                <a:solidFill>
                  <a:schemeClr val="tx1">
                    <a:lumMod val="95000"/>
                  </a:schemeClr>
                </a:solidFill>
              </a:rPr>
              <a:t>Plagiarism</a:t>
            </a:r>
          </a:p>
          <a:p>
            <a:pPr marL="342900" indent="-342900">
              <a:buFont typeface="Wingdings" panose="05000000000000000000" pitchFamily="2" charset="2"/>
              <a:buChar char="Ø"/>
            </a:pPr>
            <a:r>
              <a:rPr lang="en-US" sz="2400" dirty="0">
                <a:solidFill>
                  <a:schemeClr val="tx1">
                    <a:lumMod val="95000"/>
                  </a:schemeClr>
                </a:solidFill>
              </a:rPr>
              <a:t>Exaggerated claims</a:t>
            </a: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3429000"/>
            <a:ext cx="9772650" cy="1754326"/>
          </a:xfrm>
          <a:prstGeom prst="rect">
            <a:avLst/>
          </a:prstGeom>
          <a:noFill/>
        </p:spPr>
        <p:txBody>
          <a:bodyPr wrap="square" rtlCol="0">
            <a:spAutoFit/>
          </a:bodyPr>
          <a:lstStyle/>
          <a:p>
            <a:pPr>
              <a:lnSpc>
                <a:spcPct val="150000"/>
              </a:lnSpc>
            </a:pPr>
            <a:r>
              <a:rPr lang="en-US" sz="2400" dirty="0"/>
              <a:t>Consequences</a:t>
            </a:r>
          </a:p>
          <a:p>
            <a:pPr marL="285750" indent="-285750">
              <a:buFont typeface="Wingdings" panose="05000000000000000000" pitchFamily="2" charset="2"/>
              <a:buChar char="Ø"/>
            </a:pPr>
            <a:r>
              <a:rPr lang="en-US" sz="2400" i="0" dirty="0">
                <a:effectLst/>
                <a:latin typeface="Söhne"/>
              </a:rPr>
              <a:t>Loss of reputation</a:t>
            </a:r>
          </a:p>
          <a:p>
            <a:pPr marL="285750" indent="-285750">
              <a:buFont typeface="Wingdings" panose="05000000000000000000" pitchFamily="2" charset="2"/>
              <a:buChar char="Ø"/>
            </a:pPr>
            <a:r>
              <a:rPr lang="en-US" sz="2400" dirty="0">
                <a:latin typeface="Söhne"/>
              </a:rPr>
              <a:t>Retraction</a:t>
            </a:r>
          </a:p>
          <a:p>
            <a:pPr marL="285750" indent="-285750">
              <a:buFont typeface="Wingdings" panose="05000000000000000000" pitchFamily="2" charset="2"/>
              <a:buChar char="Ø"/>
            </a:pPr>
            <a:r>
              <a:rPr lang="en-US" sz="2400" i="0" dirty="0">
                <a:effectLst/>
                <a:latin typeface="Söhne"/>
              </a:rPr>
              <a:t>Professional repercussion</a:t>
            </a:r>
          </a:p>
        </p:txBody>
      </p:sp>
      <p:sp>
        <p:nvSpPr>
          <p:cNvPr id="2" name="Slide Number Placeholder 1">
            <a:extLst>
              <a:ext uri="{FF2B5EF4-FFF2-40B4-BE49-F238E27FC236}">
                <a16:creationId xmlns:a16="http://schemas.microsoft.com/office/drawing/2014/main" id="{2B5A64C9-3CCD-6ED7-61DE-837588F69B61}"/>
              </a:ext>
            </a:extLst>
          </p:cNvPr>
          <p:cNvSpPr>
            <a:spLocks noGrp="1"/>
          </p:cNvSpPr>
          <p:nvPr>
            <p:ph type="sldNum" sz="quarter" idx="12"/>
          </p:nvPr>
        </p:nvSpPr>
        <p:spPr/>
        <p:txBody>
          <a:bodyPr/>
          <a:lstStyle/>
          <a:p>
            <a:fld id="{963824BF-F886-4463-BD9F-1DE8BFC8C76F}" type="slidenum">
              <a:rPr lang="en-US" smtClean="0"/>
              <a:t>8</a:t>
            </a:fld>
            <a:endParaRPr lang="en-US"/>
          </a:p>
        </p:txBody>
      </p:sp>
      <p:sp>
        <p:nvSpPr>
          <p:cNvPr id="3" name="Date Placeholder 2">
            <a:extLst>
              <a:ext uri="{FF2B5EF4-FFF2-40B4-BE49-F238E27FC236}">
                <a16:creationId xmlns:a16="http://schemas.microsoft.com/office/drawing/2014/main" id="{65CDAE3D-B1AB-E850-C0AC-90BFFE1F1E97}"/>
              </a:ext>
            </a:extLst>
          </p:cNvPr>
          <p:cNvSpPr>
            <a:spLocks noGrp="1"/>
          </p:cNvSpPr>
          <p:nvPr>
            <p:ph type="dt" sz="half" idx="10"/>
          </p:nvPr>
        </p:nvSpPr>
        <p:spPr/>
        <p:txBody>
          <a:bodyPr/>
          <a:lstStyle/>
          <a:p>
            <a:fld id="{B7E83C31-8A28-49E0-B929-8C3EB1C1DF12}" type="datetime1">
              <a:rPr lang="en-US" smtClean="0"/>
              <a:t>9/30/2023</a:t>
            </a:fld>
            <a:endParaRPr lang="en-US"/>
          </a:p>
        </p:txBody>
      </p:sp>
    </p:spTree>
    <p:extLst>
      <p:ext uri="{BB962C8B-B14F-4D97-AF65-F5344CB8AC3E}">
        <p14:creationId xmlns:p14="http://schemas.microsoft.com/office/powerpoint/2010/main" val="7652866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94B8C-DCBE-28AD-2CB6-11BC91FF4907}"/>
              </a:ext>
            </a:extLst>
          </p:cNvPr>
          <p:cNvSpPr txBox="1"/>
          <p:nvPr/>
        </p:nvSpPr>
        <p:spPr>
          <a:xfrm>
            <a:off x="1047750" y="832881"/>
            <a:ext cx="9639300" cy="800219"/>
          </a:xfrm>
          <a:prstGeom prst="rect">
            <a:avLst/>
          </a:prstGeom>
          <a:noFill/>
        </p:spPr>
        <p:txBody>
          <a:bodyPr wrap="square" rtlCol="0">
            <a:spAutoFit/>
          </a:bodyPr>
          <a:lstStyle/>
          <a:p>
            <a:r>
              <a:rPr lang="en-US" sz="2800" dirty="0"/>
              <a:t>Plagiarism</a:t>
            </a:r>
          </a:p>
          <a:p>
            <a:endParaRPr lang="en-US" dirty="0"/>
          </a:p>
        </p:txBody>
      </p:sp>
      <p:cxnSp>
        <p:nvCxnSpPr>
          <p:cNvPr id="8" name="Straight Connector 7">
            <a:extLst>
              <a:ext uri="{FF2B5EF4-FFF2-40B4-BE49-F238E27FC236}">
                <a16:creationId xmlns:a16="http://schemas.microsoft.com/office/drawing/2014/main" id="{CF268865-4BDD-7F9E-715E-07EA97C76098}"/>
              </a:ext>
            </a:extLst>
          </p:cNvPr>
          <p:cNvCxnSpPr>
            <a:cxnSpLocks/>
          </p:cNvCxnSpPr>
          <p:nvPr/>
        </p:nvCxnSpPr>
        <p:spPr>
          <a:xfrm>
            <a:off x="1114425" y="1343025"/>
            <a:ext cx="320992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51C027-11A8-2900-4301-0636824B0B5B}"/>
              </a:ext>
            </a:extLst>
          </p:cNvPr>
          <p:cNvSpPr txBox="1"/>
          <p:nvPr/>
        </p:nvSpPr>
        <p:spPr>
          <a:xfrm>
            <a:off x="1114425" y="1530004"/>
            <a:ext cx="989647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95000"/>
                  </a:schemeClr>
                </a:solidFill>
                <a:latin typeface="Söhne"/>
              </a:rPr>
              <a:t>U</a:t>
            </a:r>
            <a:r>
              <a:rPr lang="en-US" sz="2000" b="0" i="0" dirty="0">
                <a:solidFill>
                  <a:schemeClr val="tx1">
                    <a:lumMod val="95000"/>
                  </a:schemeClr>
                </a:solidFill>
                <a:effectLst/>
                <a:latin typeface="Söhne"/>
              </a:rPr>
              <a:t>sing someone else's ideas, words, or creative work without proper attribution or permission and presenting it as one's own</a:t>
            </a:r>
          </a:p>
          <a:p>
            <a:pPr marL="285750" indent="-285750">
              <a:buFont typeface="Wingdings" panose="05000000000000000000" pitchFamily="2" charset="2"/>
              <a:buChar char="Ø"/>
            </a:pPr>
            <a:r>
              <a:rPr lang="en-US" sz="2000" dirty="0">
                <a:solidFill>
                  <a:schemeClr val="tx1">
                    <a:lumMod val="95000"/>
                  </a:schemeClr>
                </a:solidFill>
                <a:latin typeface="Söhne"/>
              </a:rPr>
              <a:t>I</a:t>
            </a:r>
            <a:r>
              <a:rPr lang="en-US" sz="2000" b="0" i="0" dirty="0">
                <a:solidFill>
                  <a:schemeClr val="tx1">
                    <a:lumMod val="95000"/>
                  </a:schemeClr>
                </a:solidFill>
                <a:effectLst/>
                <a:latin typeface="Söhne"/>
              </a:rPr>
              <a:t>nvolves copying, paraphrasing, or closely imitating another person's work and not acknowledging the original source</a:t>
            </a:r>
            <a:endParaRPr lang="en-US" sz="2000" dirty="0">
              <a:solidFill>
                <a:schemeClr val="tx1">
                  <a:lumMod val="95000"/>
                </a:schemeClr>
              </a:solidFill>
            </a:endParaRPr>
          </a:p>
        </p:txBody>
      </p:sp>
      <p:sp>
        <p:nvSpPr>
          <p:cNvPr id="11" name="TextBox 10">
            <a:extLst>
              <a:ext uri="{FF2B5EF4-FFF2-40B4-BE49-F238E27FC236}">
                <a16:creationId xmlns:a16="http://schemas.microsoft.com/office/drawing/2014/main" id="{F019E80B-5EEE-F1D4-C4B1-B4B05F0B96A6}"/>
              </a:ext>
            </a:extLst>
          </p:cNvPr>
          <p:cNvSpPr txBox="1"/>
          <p:nvPr/>
        </p:nvSpPr>
        <p:spPr>
          <a:xfrm>
            <a:off x="1238250" y="2971800"/>
            <a:ext cx="9772650" cy="1983620"/>
          </a:xfrm>
          <a:prstGeom prst="rect">
            <a:avLst/>
          </a:prstGeom>
          <a:noFill/>
        </p:spPr>
        <p:txBody>
          <a:bodyPr wrap="square" rtlCol="0">
            <a:spAutoFit/>
          </a:bodyPr>
          <a:lstStyle/>
          <a:p>
            <a:pPr>
              <a:lnSpc>
                <a:spcPct val="150000"/>
              </a:lnSpc>
            </a:pPr>
            <a:r>
              <a:rPr lang="en-US" sz="2400" dirty="0"/>
              <a:t>Key components:</a:t>
            </a:r>
          </a:p>
          <a:p>
            <a:pPr marL="285750" indent="-285750">
              <a:lnSpc>
                <a:spcPct val="150000"/>
              </a:lnSpc>
              <a:buFont typeface="Wingdings" panose="05000000000000000000" pitchFamily="2" charset="2"/>
              <a:buChar char="Ø"/>
            </a:pPr>
            <a:r>
              <a:rPr lang="en-US" sz="2000" i="0" dirty="0">
                <a:effectLst/>
                <a:latin typeface="Söhne"/>
              </a:rPr>
              <a:t>Use of Someone Else's Work</a:t>
            </a:r>
          </a:p>
          <a:p>
            <a:pPr marL="285750" indent="-285750">
              <a:lnSpc>
                <a:spcPct val="150000"/>
              </a:lnSpc>
              <a:buFont typeface="Wingdings" panose="05000000000000000000" pitchFamily="2" charset="2"/>
              <a:buChar char="Ø"/>
            </a:pPr>
            <a:r>
              <a:rPr lang="en-US" sz="2000" i="0" dirty="0">
                <a:solidFill>
                  <a:schemeClr val="tx1">
                    <a:lumMod val="95000"/>
                  </a:schemeClr>
                </a:solidFill>
                <a:effectLst/>
                <a:latin typeface="Söhne"/>
              </a:rPr>
              <a:t>Presentation as One's Own</a:t>
            </a:r>
          </a:p>
          <a:p>
            <a:pPr marL="285750" indent="-285750">
              <a:lnSpc>
                <a:spcPct val="150000"/>
              </a:lnSpc>
              <a:buFont typeface="Wingdings" panose="05000000000000000000" pitchFamily="2" charset="2"/>
              <a:buChar char="Ø"/>
            </a:pPr>
            <a:r>
              <a:rPr lang="en-US" sz="2000" i="0" dirty="0">
                <a:effectLst/>
                <a:latin typeface="Söhne"/>
              </a:rPr>
              <a:t>Intellectual property violation</a:t>
            </a:r>
          </a:p>
        </p:txBody>
      </p:sp>
      <p:sp>
        <p:nvSpPr>
          <p:cNvPr id="2" name="Slide Number Placeholder 1">
            <a:extLst>
              <a:ext uri="{FF2B5EF4-FFF2-40B4-BE49-F238E27FC236}">
                <a16:creationId xmlns:a16="http://schemas.microsoft.com/office/drawing/2014/main" id="{BEC58297-B0C8-4FC5-0652-C31F7E8B13A6}"/>
              </a:ext>
            </a:extLst>
          </p:cNvPr>
          <p:cNvSpPr>
            <a:spLocks noGrp="1"/>
          </p:cNvSpPr>
          <p:nvPr>
            <p:ph type="sldNum" sz="quarter" idx="12"/>
          </p:nvPr>
        </p:nvSpPr>
        <p:spPr/>
        <p:txBody>
          <a:bodyPr/>
          <a:lstStyle/>
          <a:p>
            <a:fld id="{963824BF-F886-4463-BD9F-1DE8BFC8C76F}" type="slidenum">
              <a:rPr lang="en-US" smtClean="0"/>
              <a:t>9</a:t>
            </a:fld>
            <a:endParaRPr lang="en-US"/>
          </a:p>
        </p:txBody>
      </p:sp>
      <p:sp>
        <p:nvSpPr>
          <p:cNvPr id="3" name="Date Placeholder 2">
            <a:extLst>
              <a:ext uri="{FF2B5EF4-FFF2-40B4-BE49-F238E27FC236}">
                <a16:creationId xmlns:a16="http://schemas.microsoft.com/office/drawing/2014/main" id="{73AA2278-9742-D7C0-0713-F37F24291168}"/>
              </a:ext>
            </a:extLst>
          </p:cNvPr>
          <p:cNvSpPr>
            <a:spLocks noGrp="1"/>
          </p:cNvSpPr>
          <p:nvPr>
            <p:ph type="dt" sz="half" idx="10"/>
          </p:nvPr>
        </p:nvSpPr>
        <p:spPr/>
        <p:txBody>
          <a:bodyPr/>
          <a:lstStyle/>
          <a:p>
            <a:fld id="{DEC1AC07-32CE-4C79-9B47-C308522B7EDB}" type="datetime1">
              <a:rPr lang="en-US" smtClean="0"/>
              <a:t>9/30/2023</a:t>
            </a:fld>
            <a:endParaRPr lang="en-US"/>
          </a:p>
        </p:txBody>
      </p:sp>
    </p:spTree>
    <p:extLst>
      <p:ext uri="{BB962C8B-B14F-4D97-AF65-F5344CB8AC3E}">
        <p14:creationId xmlns:p14="http://schemas.microsoft.com/office/powerpoint/2010/main" val="372648351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994</Words>
  <Application>Microsoft Office PowerPoint</Application>
  <PresentationFormat>Widescreen</PresentationFormat>
  <Paragraphs>231</Paragraphs>
  <Slides>31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Algerian</vt:lpstr>
      <vt:lpstr>Arial</vt:lpstr>
      <vt:lpstr>Calibri</vt:lpstr>
      <vt:lpstr>Calibri Light</vt:lpstr>
      <vt:lpstr>Calisto MT</vt:lpstr>
      <vt:lpstr>Söhne</vt:lpstr>
      <vt:lpstr>Times New Roman</vt:lpstr>
      <vt:lpstr>Wingdings</vt:lpstr>
      <vt:lpstr>Wingdings 2</vt:lpstr>
      <vt:lpstr>Office Theme</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ashikur7012@gmail.com</dc:creator>
  <cp:lastModifiedBy>Ashikur Rahman</cp:lastModifiedBy>
  <cp:revision>45</cp:revision>
  <dcterms:created xsi:type="dcterms:W3CDTF">2023-08-17T04:58:06Z</dcterms:created>
  <dcterms:modified xsi:type="dcterms:W3CDTF">2023-09-30T02:44:59Z</dcterms:modified>
</cp:coreProperties>
</file>