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A841-005F-46CE-95A7-6604ABB7AC85}" type="datetimeFigureOut">
              <a:rPr lang="uk-UA" smtClean="0"/>
              <a:t>01.02.2015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C2BA-E9B0-44F9-8929-01D4B68C61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490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C2BA-E9B0-44F9-8929-01D4B68C616A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560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C2BA-E9B0-44F9-8929-01D4B68C616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73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C2BA-E9B0-44F9-8929-01D4B68C616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26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514-39F2-4255-8F93-D5AD27E1708F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83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D84D-54A7-4B82-9238-2D9D05C858C6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585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D16D-CB44-43DA-8023-ADCDDDB2023E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3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DEAC-77F8-4C70-933A-980AF2C40551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7997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6B2-427D-4CD9-B557-0B228165CF3A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13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C475-5844-493B-8508-398CB35BEFBA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247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68E2-5BBE-4313-A009-0121A93C5CDB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598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48E5-1A14-44F6-970E-A7BB1436A3DA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569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4B6-32AF-4E0C-8C11-FD9EFDB2CB80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971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116-9A95-42DD-B8E9-3AEB700FC4C8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18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B09-A764-44D3-916C-10675DD25EDD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43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F1B1-A675-42BF-830A-9A5292922E3B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214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CF40-98D6-4E13-BB4D-2B609FA9CB01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294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4D86-A9D8-41BE-8C43-46F2104F3EBD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1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3AB-1C42-4055-ACC9-2F2AC6DAFD5E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810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B83-0086-4150-85C3-79624872E5D1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076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DE81-A182-491E-BAD9-7F23757F4092}" type="datetime1">
              <a:rPr lang="uk-UA" smtClean="0"/>
              <a:t>01.02.2015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CD4FE7-21BE-4A6E-AA71-95AD9E2F131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8984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edia.phpnuke.org/000/977/812/ba6_077_580_580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07" y="1685925"/>
            <a:ext cx="2761202" cy="18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0643" y="269078"/>
            <a:ext cx="6093093" cy="1239735"/>
          </a:xfrm>
        </p:spPr>
        <p:txBody>
          <a:bodyPr/>
          <a:lstStyle/>
          <a:p>
            <a:r>
              <a:rPr lang="uk-UA" sz="4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</a:rPr>
              <a:t>Електронні таблиці</a:t>
            </a:r>
            <a:r>
              <a:rPr lang="uk-UA" sz="4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</a:rPr>
              <a:t>,</a:t>
            </a:r>
            <a:r>
              <a:rPr lang="en-US" sz="4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</a:rPr>
              <a:t/>
            </a:r>
            <a:br>
              <a:rPr lang="en-US" sz="4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</a:rPr>
            </a:br>
            <a:r>
              <a:rPr lang="uk-UA" sz="4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</a:rPr>
              <a:t> </a:t>
            </a:r>
            <a:r>
              <a:rPr lang="uk-UA" sz="4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</a:rPr>
              <a:t>та їх </a:t>
            </a:r>
            <a:r>
              <a:rPr lang="uk-UA" sz="4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</a:rPr>
              <a:t>призначення</a:t>
            </a:r>
            <a:endParaRPr lang="uk-UA" sz="48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</a:endParaRPr>
          </a:p>
        </p:txBody>
      </p:sp>
      <p:pic>
        <p:nvPicPr>
          <p:cNvPr id="1026" name="Picture 2" descr="http://www.sabecomofazer.com.br/wp-content/uploads/2010/11/microsoft-office-excel-2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94" y="3264802"/>
            <a:ext cx="4391691" cy="18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26568" y="2618471"/>
            <a:ext cx="55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Табличний процесор</a:t>
            </a:r>
          </a:p>
        </p:txBody>
      </p:sp>
      <p:pic>
        <p:nvPicPr>
          <p:cNvPr id="1028" name="Picture 4" descr="http://www.mlms.logan.k12.ut.us/~btubbs/Excel%202007%20tutorial/LogoExcel200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01" y="4681649"/>
            <a:ext cx="4450896" cy="1461975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microsoft.com/uk-ua/education/Images/Students/O365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" y="5591435"/>
            <a:ext cx="3957638" cy="8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5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16162" y="857250"/>
            <a:ext cx="7200897" cy="1063626"/>
          </a:xfrm>
        </p:spPr>
        <p:txBody>
          <a:bodyPr>
            <a:normAutofit/>
          </a:bodyPr>
          <a:lstStyle/>
          <a:p>
            <a:r>
              <a:rPr lang="uk-UA" sz="3600" b="1" dirty="0"/>
              <a:t>План </a:t>
            </a:r>
            <a:r>
              <a:rPr lang="uk-UA" b="1" dirty="0" smtClean="0"/>
              <a:t>вивчення теми уроку</a:t>
            </a:r>
            <a:endParaRPr lang="uk-UA" sz="3600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89323" y="1724818"/>
            <a:ext cx="7711676" cy="3750867"/>
          </a:xfrm>
        </p:spPr>
        <p:txBody>
          <a:bodyPr>
            <a:normAutofit lnSpcReduction="10000"/>
          </a:bodyPr>
          <a:lstStyle/>
          <a:p>
            <a:r>
              <a:rPr lang="uk-UA" sz="27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Поняття «Електронні таблиці», «Табличний процесор»</a:t>
            </a:r>
          </a:p>
          <a:p>
            <a:r>
              <a:rPr lang="uk-UA" sz="27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Призначення електронних таблиць</a:t>
            </a:r>
          </a:p>
          <a:p>
            <a:r>
              <a:rPr lang="uk-UA" sz="27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Сфери використання ЕТ</a:t>
            </a:r>
          </a:p>
          <a:p>
            <a:r>
              <a:rPr lang="uk-UA" sz="27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Програма опрацювання табличних даних 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Microsoft Excel</a:t>
            </a:r>
            <a:r>
              <a:rPr lang="uk-UA" sz="27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uk-UA" sz="27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Інтерфейс програми 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Microsoft Excel</a:t>
            </a:r>
            <a:endParaRPr lang="uk-UA" sz="2700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uk-UA" sz="27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Об'єкти електронної таблиці</a:t>
            </a:r>
            <a:endParaRPr lang="en-US" sz="2700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uk-UA" sz="2700" dirty="0">
              <a:latin typeface="Calibri" panose="020F0502020204030204" pitchFamily="34" charset="0"/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82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07157" y="1001722"/>
            <a:ext cx="693300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30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Електронні таблиці</a:t>
            </a:r>
            <a:r>
              <a:rPr lang="uk-UA" sz="3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3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– спеціальні програми, призначені для роботи з даними в табличній формі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514349" y="2611264"/>
            <a:ext cx="671869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30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Табличний</a:t>
            </a:r>
            <a:r>
              <a:rPr lang="ru-RU" sz="30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30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взаємопов'язаних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призначений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електронних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</a:t>
            </a:r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48246" y="4536839"/>
            <a:ext cx="66508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100" b="1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Основне</a:t>
            </a:r>
            <a:r>
              <a:rPr lang="ru-RU" sz="2100" b="1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uk-UA" sz="2100" b="1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призначення табличного процесора - автоматизація розрахунків у табличній формі</a:t>
            </a:r>
            <a:endParaRPr lang="uk-UA" sz="2100" b="1" i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z="1600" smtClean="0"/>
              <a:t>3</a:t>
            </a:fld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3115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310754" y="1041760"/>
            <a:ext cx="6622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7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Які дії можна виконувати у ЕТ?</a:t>
            </a:r>
            <a:endParaRPr lang="uk-UA" sz="27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Symbol" panose="05050102010706020507" pitchFamily="18" charset="2"/>
              <a:buChar char="-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проводити розрахунки даних;</a:t>
            </a:r>
          </a:p>
          <a:p>
            <a:pPr marL="257175" indent="-257175">
              <a:buFont typeface="Symbol" panose="05050102010706020507" pitchFamily="18" charset="2"/>
              <a:buChar char="-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будувати діаграми на основі табличних даних;</a:t>
            </a:r>
          </a:p>
          <a:p>
            <a:pPr marL="257175" indent="-257175">
              <a:buFont typeface="Symbol" panose="05050102010706020507" pitchFamily="18" charset="2"/>
              <a:buChar char="-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сортувати та здійснювати пошук даних на основі певного критерію;</a:t>
            </a:r>
          </a:p>
          <a:p>
            <a:pPr marL="257175" indent="-257175">
              <a:buFont typeface="Symbol" panose="05050102010706020507" pitchFamily="18" charset="2"/>
              <a:buChar char="-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проводити аналіз даних;</a:t>
            </a:r>
          </a:p>
          <a:p>
            <a:pPr marL="257175" indent="-257175">
              <a:buFont typeface="Symbol" panose="05050102010706020507" pitchFamily="18" charset="2"/>
              <a:buChar char="-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створювати бази даних;</a:t>
            </a:r>
          </a:p>
          <a:p>
            <a:pPr marL="257175" indent="-257175">
              <a:buFont typeface="Symbol" panose="05050102010706020507" pitchFamily="18" charset="2"/>
              <a:buChar char="-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друкувати таблиці та графічно представляти їх.</a:t>
            </a: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z="1600" smtClean="0"/>
              <a:t>4</a:t>
            </a:fld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3607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646509" y="1743299"/>
            <a:ext cx="674727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7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Програми ЕТ призначені для: 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економістів, 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бухгалтерів, 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інженерів, 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науковців </a:t>
            </a:r>
          </a:p>
          <a:p>
            <a:r>
              <a:rPr lang="uk-UA" sz="27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– усіх тих, кому доводиться працювати з великими масивами числової інформації.</a:t>
            </a: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0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-25873" y="1072367"/>
            <a:ext cx="74408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0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Програма опрацювання табличних даних </a:t>
            </a:r>
          </a:p>
          <a:p>
            <a:pPr algn="ctr"/>
            <a:r>
              <a:rPr lang="en-US" sz="30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Microsoft Excel</a:t>
            </a:r>
            <a:r>
              <a:rPr lang="uk-UA" sz="30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142561" y="2682992"/>
            <a:ext cx="75083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uk-UA" sz="21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Пуск</a:t>
            </a:r>
            <a:r>
              <a:rPr lang="uk-UA" sz="2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► </a:t>
            </a:r>
            <a:r>
              <a:rPr lang="uk-UA" sz="21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Усі програми► </a:t>
            </a:r>
            <a:r>
              <a:rPr lang="en-US" sz="21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Office</a:t>
            </a:r>
            <a:r>
              <a:rPr lang="ru-RU" sz="21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►</a:t>
            </a:r>
            <a:r>
              <a:rPr lang="en-US" sz="21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Office Excel</a:t>
            </a:r>
            <a:r>
              <a:rPr lang="ru-RU" sz="21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2007</a:t>
            </a:r>
            <a:r>
              <a:rPr lang="ru-RU" sz="2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(2010</a:t>
            </a:r>
            <a:r>
              <a:rPr lang="uk-UA" sz="2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2013</a:t>
            </a:r>
            <a:r>
              <a:rPr lang="ru-RU" sz="2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ru-RU" sz="21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uk-U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клацнувши ярлик програми на робочому столі </a:t>
            </a:r>
          </a:p>
          <a:p>
            <a:endParaRPr lang="uk-UA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uk-UA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відкривши файл документа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uk-UA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розширенням 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вибрати команду </a:t>
            </a:r>
            <a:r>
              <a:rPr lang="uk-UA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uk-UA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вкладці </a:t>
            </a:r>
            <a:r>
              <a:rPr lang="uk-UA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endParaRPr lang="uk-UA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72" y="3351247"/>
            <a:ext cx="1180029" cy="1020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5819" y="1992516"/>
            <a:ext cx="642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Як запустити програму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Microsoft Excel?</a:t>
            </a:r>
            <a:endParaRPr lang="uk-UA" sz="2400" b="1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92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/>
          <p:cNvGrpSpPr/>
          <p:nvPr/>
        </p:nvGrpSpPr>
        <p:grpSpPr>
          <a:xfrm>
            <a:off x="535782" y="1433772"/>
            <a:ext cx="6912643" cy="4566980"/>
            <a:chOff x="0" y="0"/>
            <a:chExt cx="6224953" cy="4616257"/>
          </a:xfrm>
        </p:grpSpPr>
        <p:sp>
          <p:nvSpPr>
            <p:cNvPr id="3" name="Поле 4"/>
            <p:cNvSpPr txBox="1"/>
            <p:nvPr/>
          </p:nvSpPr>
          <p:spPr>
            <a:xfrm>
              <a:off x="3383670" y="56702"/>
              <a:ext cx="769620" cy="502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Рядок заголовка</a:t>
              </a:r>
            </a:p>
          </p:txBody>
        </p:sp>
        <p:sp>
          <p:nvSpPr>
            <p:cNvPr id="4" name="Поле 6"/>
            <p:cNvSpPr txBox="1"/>
            <p:nvPr/>
          </p:nvSpPr>
          <p:spPr>
            <a:xfrm>
              <a:off x="5487498" y="13947"/>
              <a:ext cx="737455" cy="5867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Кнопки управління вікном</a:t>
              </a:r>
            </a:p>
          </p:txBody>
        </p:sp>
        <p:sp>
          <p:nvSpPr>
            <p:cNvPr id="5" name="Поле 12"/>
            <p:cNvSpPr txBox="1"/>
            <p:nvPr/>
          </p:nvSpPr>
          <p:spPr>
            <a:xfrm>
              <a:off x="4674240" y="90531"/>
              <a:ext cx="806774" cy="40341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Смуги прокрутки</a:t>
              </a:r>
            </a:p>
          </p:txBody>
        </p:sp>
        <p:sp>
          <p:nvSpPr>
            <p:cNvPr id="6" name="Поле 15"/>
            <p:cNvSpPr txBox="1"/>
            <p:nvPr/>
          </p:nvSpPr>
          <p:spPr>
            <a:xfrm>
              <a:off x="1568450" y="0"/>
              <a:ext cx="480646" cy="400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Поле імені</a:t>
              </a:r>
            </a:p>
          </p:txBody>
        </p:sp>
        <p:sp>
          <p:nvSpPr>
            <p:cNvPr id="7" name="Поле 17"/>
            <p:cNvSpPr txBox="1"/>
            <p:nvPr/>
          </p:nvSpPr>
          <p:spPr>
            <a:xfrm>
              <a:off x="2129492" y="13947"/>
              <a:ext cx="662354" cy="4250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05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Рядок формул</a:t>
              </a:r>
            </a:p>
          </p:txBody>
        </p:sp>
        <p:sp>
          <p:nvSpPr>
            <p:cNvPr id="8" name="Поле 21"/>
            <p:cNvSpPr txBox="1"/>
            <p:nvPr/>
          </p:nvSpPr>
          <p:spPr>
            <a:xfrm>
              <a:off x="0" y="4324350"/>
              <a:ext cx="955725" cy="22888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Робочий аркуш</a:t>
              </a:r>
            </a:p>
          </p:txBody>
        </p:sp>
        <p:sp>
          <p:nvSpPr>
            <p:cNvPr id="9" name="Поле 22"/>
            <p:cNvSpPr txBox="1"/>
            <p:nvPr/>
          </p:nvSpPr>
          <p:spPr>
            <a:xfrm>
              <a:off x="1121166" y="4298558"/>
              <a:ext cx="1008326" cy="31769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Активна комірка</a:t>
              </a:r>
            </a:p>
          </p:txBody>
        </p:sp>
        <p:sp>
          <p:nvSpPr>
            <p:cNvPr id="10" name="Поле 23"/>
            <p:cNvSpPr txBox="1"/>
            <p:nvPr/>
          </p:nvSpPr>
          <p:spPr>
            <a:xfrm>
              <a:off x="2199884" y="4324350"/>
              <a:ext cx="924833" cy="29190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Поле стану</a:t>
              </a:r>
            </a:p>
          </p:txBody>
        </p:sp>
        <p:grpSp>
          <p:nvGrpSpPr>
            <p:cNvPr id="11" name="Групувати 10"/>
            <p:cNvGrpSpPr/>
            <p:nvPr/>
          </p:nvGrpSpPr>
          <p:grpSpPr>
            <a:xfrm>
              <a:off x="0" y="6350"/>
              <a:ext cx="6171565" cy="4389966"/>
              <a:chOff x="0" y="0"/>
              <a:chExt cx="6171565" cy="4389966"/>
            </a:xfrm>
          </p:grpSpPr>
          <p:sp>
            <p:nvSpPr>
              <p:cNvPr id="12" name="Поле 2"/>
              <p:cNvSpPr txBox="1"/>
              <p:nvPr/>
            </p:nvSpPr>
            <p:spPr>
              <a:xfrm>
                <a:off x="0" y="0"/>
                <a:ext cx="800100" cy="76962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uk-UA" sz="105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Панель швидкого запуску</a:t>
                </a:r>
              </a:p>
            </p:txBody>
          </p:sp>
          <p:grpSp>
            <p:nvGrpSpPr>
              <p:cNvPr id="13" name="Групувати 12"/>
              <p:cNvGrpSpPr/>
              <p:nvPr/>
            </p:nvGrpSpPr>
            <p:grpSpPr>
              <a:xfrm>
                <a:off x="50800" y="88900"/>
                <a:ext cx="6120765" cy="4301066"/>
                <a:chOff x="0" y="0"/>
                <a:chExt cx="6120765" cy="4301066"/>
              </a:xfrm>
            </p:grpSpPr>
            <p:sp>
              <p:nvSpPr>
                <p:cNvPr id="14" name="Поле 9"/>
                <p:cNvSpPr txBox="1"/>
                <p:nvPr/>
              </p:nvSpPr>
              <p:spPr>
                <a:xfrm>
                  <a:off x="806451" y="0"/>
                  <a:ext cx="599053" cy="332294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uk-UA" sz="105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Вкладки</a:t>
                  </a:r>
                </a:p>
              </p:txBody>
            </p:sp>
            <p:grpSp>
              <p:nvGrpSpPr>
                <p:cNvPr id="15" name="Групувати 14"/>
                <p:cNvGrpSpPr/>
                <p:nvPr/>
              </p:nvGrpSpPr>
              <p:grpSpPr>
                <a:xfrm>
                  <a:off x="0" y="215900"/>
                  <a:ext cx="6120765" cy="4085166"/>
                  <a:chOff x="0" y="0"/>
                  <a:chExt cx="6120765" cy="4085166"/>
                </a:xfrm>
              </p:grpSpPr>
              <p:pic>
                <p:nvPicPr>
                  <p:cNvPr id="16" name="Рисунок 1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0787" b="1053"/>
                  <a:stretch/>
                </p:blipFill>
                <p:spPr bwMode="auto">
                  <a:xfrm>
                    <a:off x="0" y="1511300"/>
                    <a:ext cx="6120765" cy="2244725"/>
                  </a:xfrm>
                  <a:prstGeom prst="rect">
                    <a:avLst/>
                  </a:prstGeom>
                  <a:ln w="3175" cap="flat" cmpd="sng" algn="ctr">
                    <a:solidFill>
                      <a:sysClr val="windowText" lastClr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7" name="Рисунок 1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3306"/>
                  <a:stretch/>
                </p:blipFill>
                <p:spPr bwMode="auto">
                  <a:xfrm>
                    <a:off x="0" y="622300"/>
                    <a:ext cx="6120765" cy="878840"/>
                  </a:xfrm>
                  <a:prstGeom prst="rect">
                    <a:avLst/>
                  </a:prstGeom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cxnSp>
                <p:nvCxnSpPr>
                  <p:cNvPr id="18" name="Пряма зі стрілкою 17"/>
                  <p:cNvCxnSpPr/>
                  <p:nvPr/>
                </p:nvCxnSpPr>
                <p:spPr>
                  <a:xfrm>
                    <a:off x="285750" y="203200"/>
                    <a:ext cx="259080" cy="4876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Пряма зі стрілкою 18"/>
                  <p:cNvCxnSpPr/>
                  <p:nvPr/>
                </p:nvCxnSpPr>
                <p:spPr>
                  <a:xfrm flipH="1">
                    <a:off x="3327400" y="107950"/>
                    <a:ext cx="257908" cy="6323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Пряма зі стрілкою 19"/>
                  <p:cNvCxnSpPr/>
                  <p:nvPr/>
                </p:nvCxnSpPr>
                <p:spPr>
                  <a:xfrm flipH="1">
                    <a:off x="5727700" y="209550"/>
                    <a:ext cx="164123" cy="49823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Пряма зі стрілкою 20"/>
                  <p:cNvCxnSpPr/>
                  <p:nvPr/>
                </p:nvCxnSpPr>
                <p:spPr>
                  <a:xfrm flipH="1">
                    <a:off x="565150" y="0"/>
                    <a:ext cx="514399" cy="8909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 зі стрілкою 21"/>
                  <p:cNvCxnSpPr/>
                  <p:nvPr/>
                </p:nvCxnSpPr>
                <p:spPr>
                  <a:xfrm flipH="1">
                    <a:off x="806450" y="0"/>
                    <a:ext cx="263916" cy="9202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 зі стрілкою 22"/>
                  <p:cNvCxnSpPr/>
                  <p:nvPr/>
                </p:nvCxnSpPr>
                <p:spPr>
                  <a:xfrm>
                    <a:off x="5016500" y="158750"/>
                    <a:ext cx="1080366" cy="23133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Пряма зі стрілкою 23"/>
                  <p:cNvCxnSpPr/>
                  <p:nvPr/>
                </p:nvCxnSpPr>
                <p:spPr>
                  <a:xfrm flipH="1">
                    <a:off x="4743450" y="184150"/>
                    <a:ext cx="272562" cy="33645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Пряма зі стрілкою 24"/>
                  <p:cNvCxnSpPr/>
                  <p:nvPr/>
                </p:nvCxnSpPr>
                <p:spPr>
                  <a:xfrm flipH="1">
                    <a:off x="336550" y="69850"/>
                    <a:ext cx="1376533" cy="154158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Пряма зі стрілкою 25"/>
                  <p:cNvCxnSpPr/>
                  <p:nvPr/>
                </p:nvCxnSpPr>
                <p:spPr>
                  <a:xfrm flipH="1">
                    <a:off x="1485900" y="95250"/>
                    <a:ext cx="720335" cy="1524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Пряма зі стрілкою 26"/>
                  <p:cNvCxnSpPr/>
                  <p:nvPr/>
                </p:nvCxnSpPr>
                <p:spPr>
                  <a:xfrm flipV="1">
                    <a:off x="368300" y="3575050"/>
                    <a:ext cx="158262" cy="4922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 зі стрілкою 27"/>
                  <p:cNvCxnSpPr/>
                  <p:nvPr/>
                </p:nvCxnSpPr>
                <p:spPr>
                  <a:xfrm flipH="1" flipV="1">
                    <a:off x="571500" y="1905000"/>
                    <a:ext cx="889000" cy="21505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Пряма зі стрілкою 28"/>
                  <p:cNvCxnSpPr/>
                  <p:nvPr/>
                </p:nvCxnSpPr>
                <p:spPr>
                  <a:xfrm flipV="1">
                    <a:off x="2400300" y="3644900"/>
                    <a:ext cx="101600" cy="4402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" name="TextBox 29"/>
          <p:cNvSpPr txBox="1"/>
          <p:nvPr/>
        </p:nvSpPr>
        <p:spPr>
          <a:xfrm>
            <a:off x="156308" y="645959"/>
            <a:ext cx="82617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1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(об’єкти) головного вікна</a:t>
            </a:r>
            <a:r>
              <a:rPr lang="uk-UA" sz="21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2100" b="1" i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uk-UA" sz="21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2013:</a:t>
            </a:r>
            <a:endParaRPr lang="uk-UA" sz="21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Місце для номера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69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812780" y="438672"/>
            <a:ext cx="592534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3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Об'єкти електронної таблиці</a:t>
            </a:r>
            <a:endParaRPr lang="en-US" sz="3300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67342" y="1330077"/>
            <a:ext cx="7962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Рядок</a:t>
            </a:r>
            <a:r>
              <a:rPr lang="uk-UA" dirty="0">
                <a:latin typeface="Calibri" panose="020F0502020204030204" pitchFamily="34" charset="0"/>
              </a:rPr>
              <a:t>: заголовки рядків представлені у вигляді цілих чисел, починаючи з 1.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Стовпець: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заголовки стовпців задаються літерами латинського алфавіту спочатку від </a:t>
            </a:r>
            <a:r>
              <a:rPr lang="en-US" b="1" i="1" dirty="0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до </a:t>
            </a:r>
            <a:r>
              <a:rPr lang="en-US" b="1" i="1" dirty="0">
                <a:latin typeface="Calibri" panose="020F0502020204030204" pitchFamily="34" charset="0"/>
              </a:rPr>
              <a:t>Z,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потім від </a:t>
            </a:r>
            <a:r>
              <a:rPr lang="uk-UA" b="1" i="1" dirty="0">
                <a:latin typeface="Calibri" panose="020F0502020204030204" pitchFamily="34" charset="0"/>
              </a:rPr>
              <a:t>АА</a:t>
            </a:r>
            <a:r>
              <a:rPr lang="uk-UA" dirty="0">
                <a:latin typeface="Calibri" panose="020F0502020204030204" pitchFamily="34" charset="0"/>
              </a:rPr>
              <a:t> до </a:t>
            </a:r>
            <a:r>
              <a:rPr lang="en-US" b="1" i="1" dirty="0">
                <a:latin typeface="Calibri" panose="020F0502020204030204" pitchFamily="34" charset="0"/>
              </a:rPr>
              <a:t>AZ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uk-UA" dirty="0">
                <a:latin typeface="Calibri" panose="020F0502020204030204" pitchFamily="34" charset="0"/>
              </a:rPr>
              <a:t>від </a:t>
            </a:r>
            <a:r>
              <a:rPr lang="uk-UA" b="1" i="1" dirty="0">
                <a:latin typeface="Calibri" panose="020F0502020204030204" pitchFamily="34" charset="0"/>
              </a:rPr>
              <a:t>ВА</a:t>
            </a:r>
            <a:r>
              <a:rPr lang="uk-UA" dirty="0">
                <a:latin typeface="Calibri" panose="020F0502020204030204" pitchFamily="34" charset="0"/>
              </a:rPr>
              <a:t> до </a:t>
            </a:r>
            <a:r>
              <a:rPr lang="uk-UA" b="1" i="1" dirty="0">
                <a:latin typeface="Calibri" panose="020F0502020204030204" pitchFamily="34" charset="0"/>
              </a:rPr>
              <a:t>В</a:t>
            </a:r>
            <a:r>
              <a:rPr lang="en-US" b="1" i="1" dirty="0">
                <a:latin typeface="Calibri" panose="020F0502020204030204" pitchFamily="34" charset="0"/>
              </a:rPr>
              <a:t>Z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і </a:t>
            </a:r>
            <a:r>
              <a:rPr lang="uk-UA" dirty="0" err="1">
                <a:latin typeface="Calibri" panose="020F0502020204030204" pitchFamily="34" charset="0"/>
              </a:rPr>
              <a:t>т.д</a:t>
            </a:r>
            <a:r>
              <a:rPr lang="uk-UA" dirty="0">
                <a:latin typeface="Calibri" panose="020F0502020204030204" pitchFamily="34" charset="0"/>
              </a:rPr>
              <a:t>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Комірка (клітинка): </a:t>
            </a:r>
            <a:r>
              <a:rPr lang="uk-UA" dirty="0">
                <a:latin typeface="Calibri" panose="020F0502020204030204" pitchFamily="34" charset="0"/>
              </a:rPr>
              <a:t>адреса комірки визначається її місцем розташування в таблиці, і утворюється із заголовків стовпця і рядка, на перетині яких вона знаходиться. Спочатку записується заголовок стовпчика, а потім номер рядка</a:t>
            </a:r>
            <a:r>
              <a:rPr lang="uk-UA" i="1" dirty="0">
                <a:latin typeface="Calibri" panose="020F0502020204030204" pitchFamily="34" charset="0"/>
              </a:rPr>
              <a:t>. Наприклад: </a:t>
            </a:r>
            <a:r>
              <a:rPr lang="uk-UA" b="1" i="1" dirty="0">
                <a:latin typeface="Calibri" panose="020F0502020204030204" pitchFamily="34" charset="0"/>
              </a:rPr>
              <a:t>А3, </a:t>
            </a:r>
            <a:r>
              <a:rPr lang="en-US" b="1" i="1" dirty="0">
                <a:latin typeface="Calibri" panose="020F0502020204030204" pitchFamily="34" charset="0"/>
              </a:rPr>
              <a:t>D6, </a:t>
            </a:r>
            <a:r>
              <a:rPr lang="uk-UA" b="1" i="1" dirty="0">
                <a:latin typeface="Calibri" panose="020F0502020204030204" pitchFamily="34" charset="0"/>
              </a:rPr>
              <a:t>АВ46 </a:t>
            </a:r>
            <a:r>
              <a:rPr lang="uk-UA" i="1" dirty="0">
                <a:latin typeface="Calibri" panose="020F0502020204030204" pitchFamily="34" charset="0"/>
              </a:rPr>
              <a:t>і </a:t>
            </a:r>
            <a:r>
              <a:rPr lang="uk-UA" i="1" dirty="0" err="1">
                <a:latin typeface="Calibri" panose="020F0502020204030204" pitchFamily="34" charset="0"/>
              </a:rPr>
              <a:t>т.д</a:t>
            </a:r>
            <a:r>
              <a:rPr lang="uk-UA" i="1" dirty="0">
                <a:latin typeface="Calibri" panose="020F0502020204030204" pitchFamily="34" charset="0"/>
              </a:rPr>
              <a:t>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Діапазон комірок: </a:t>
            </a:r>
            <a:r>
              <a:rPr lang="uk-UA" dirty="0">
                <a:latin typeface="Calibri" panose="020F0502020204030204" pitchFamily="34" charset="0"/>
              </a:rPr>
              <a:t>задається вказівкою адрес першої і останньої його комірок, розділених двокрапкою. Наприклад: адреса діапазону, утвореного частиною рядка 3 - </a:t>
            </a:r>
            <a:r>
              <a:rPr lang="uk-UA" b="1" i="1" dirty="0">
                <a:latin typeface="Calibri" panose="020F0502020204030204" pitchFamily="34" charset="0"/>
              </a:rPr>
              <a:t>Е3: </a:t>
            </a:r>
            <a:r>
              <a:rPr lang="en-US" b="1" i="1" dirty="0">
                <a:latin typeface="Calibri" panose="020F0502020204030204" pitchFamily="34" charset="0"/>
              </a:rPr>
              <a:t>G3</a:t>
            </a:r>
            <a:r>
              <a:rPr lang="en-US" dirty="0">
                <a:latin typeface="Calibri" panose="020F0502020204030204" pitchFamily="34" charset="0"/>
              </a:rPr>
              <a:t>; </a:t>
            </a:r>
            <a:r>
              <a:rPr lang="uk-UA" dirty="0">
                <a:latin typeface="Calibri" panose="020F0502020204030204" pitchFamily="34" charset="0"/>
              </a:rPr>
              <a:t>адреса діапазону, що має вигляд прямокутника з початковою коміркою </a:t>
            </a:r>
            <a:r>
              <a:rPr lang="en-US" i="1" dirty="0">
                <a:latin typeface="Calibri" panose="020F0502020204030204" pitchFamily="34" charset="0"/>
              </a:rPr>
              <a:t>F5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і кінцевою коміркою </a:t>
            </a:r>
            <a:r>
              <a:rPr lang="en-US" i="1" dirty="0">
                <a:latin typeface="Calibri" panose="020F0502020204030204" pitchFamily="34" charset="0"/>
              </a:rPr>
              <a:t>G8</a:t>
            </a:r>
            <a:r>
              <a:rPr lang="en-US" dirty="0">
                <a:latin typeface="Calibri" panose="020F0502020204030204" pitchFamily="34" charset="0"/>
              </a:rPr>
              <a:t> - </a:t>
            </a:r>
            <a:r>
              <a:rPr lang="en-US" b="1" i="1" dirty="0">
                <a:latin typeface="Calibri" panose="020F0502020204030204" pitchFamily="34" charset="0"/>
              </a:rPr>
              <a:t>F5: G8</a:t>
            </a:r>
            <a:r>
              <a:rPr lang="en-US" dirty="0">
                <a:latin typeface="Calibri" panose="020F0502020204030204" pitchFamily="34" charset="0"/>
              </a:rPr>
              <a:t>.</a:t>
            </a:r>
            <a:endParaRPr lang="uk-UA" dirty="0">
              <a:latin typeface="Calibri" panose="020F050202020403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Аркуш -</a:t>
            </a:r>
            <a:r>
              <a:rPr lang="uk-UA" dirty="0">
                <a:latin typeface="Calibri" panose="020F0502020204030204" pitchFamily="34" charset="0"/>
                <a:cs typeface="Times New Roman" panose="02020603050405020304" pitchFamily="18" charset="0"/>
              </a:rPr>
              <a:t>це сітка з рядків і стовпців, або електронна таблиця. На перетині будь-якого рядка і стовпця в ній розташовується </a:t>
            </a:r>
            <a:r>
              <a:rPr lang="uk-UA" i="1" dirty="0">
                <a:latin typeface="Calibri" panose="020F0502020204030204" pitchFamily="34" charset="0"/>
                <a:cs typeface="Times New Roman" panose="02020603050405020304" pitchFamily="18" charset="0"/>
              </a:rPr>
              <a:t>клітинка</a:t>
            </a:r>
            <a:r>
              <a:rPr lang="uk-UA" dirty="0">
                <a:latin typeface="Calibri" panose="020F0502020204030204" pitchFamily="34" charset="0"/>
                <a:cs typeface="Times New Roman" panose="02020603050405020304" pitchFamily="18" charset="0"/>
              </a:rPr>
              <a:t>. Дані в ЕТ містяться саме в клітинках. Усі видимі на екрані клітинки утворюють </a:t>
            </a:r>
            <a:r>
              <a:rPr lang="uk-UA" i="1" dirty="0">
                <a:latin typeface="Calibri" panose="020F0502020204030204" pitchFamily="34" charset="0"/>
                <a:cs typeface="Times New Roman" panose="02020603050405020304" pitchFamily="18" charset="0"/>
              </a:rPr>
              <a:t>робоче поле</a:t>
            </a:r>
            <a:r>
              <a:rPr lang="uk-UA" dirty="0">
                <a:latin typeface="Calibri" panose="020F0502020204030204" pitchFamily="34" charset="0"/>
                <a:cs typeface="Times New Roman" panose="02020603050405020304" pitchFamily="18" charset="0"/>
              </a:rPr>
              <a:t> аркуша.</a:t>
            </a:r>
          </a:p>
          <a:p>
            <a:endParaRPr lang="uk-UA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47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00" t="31615" r="82900" b="742"/>
          <a:stretch/>
        </p:blipFill>
        <p:spPr>
          <a:xfrm>
            <a:off x="5680710" y="929880"/>
            <a:ext cx="1420178" cy="3040852"/>
          </a:xfrm>
          <a:prstGeom prst="rect">
            <a:avLst/>
          </a:prstGeom>
          <a:ln w="3175">
            <a:solidFill>
              <a:schemeClr val="accent2">
                <a:lumMod val="50000"/>
              </a:schemeClr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31649" r="69375" b="47909"/>
          <a:stretch/>
        </p:blipFill>
        <p:spPr>
          <a:xfrm>
            <a:off x="1587341" y="2713432"/>
            <a:ext cx="3500438" cy="12573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t="30953" r="74125" b="46515"/>
          <a:stretch/>
        </p:blipFill>
        <p:spPr>
          <a:xfrm>
            <a:off x="293608" y="1119445"/>
            <a:ext cx="2626043" cy="123056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256" y="4268383"/>
            <a:ext cx="3557588" cy="121443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cxnSp>
        <p:nvCxnSpPr>
          <p:cNvPr id="7" name="Пряма зі стрілкою 6"/>
          <p:cNvCxnSpPr/>
          <p:nvPr/>
        </p:nvCxnSpPr>
        <p:spPr>
          <a:xfrm flipV="1">
            <a:off x="1343025" y="1428475"/>
            <a:ext cx="2271713" cy="371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4732" y="1119445"/>
            <a:ext cx="1473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1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Активна комірка</a:t>
            </a:r>
          </a:p>
        </p:txBody>
      </p:sp>
      <p:cxnSp>
        <p:nvCxnSpPr>
          <p:cNvPr id="10" name="Пряма зі стрілкою 9"/>
          <p:cNvCxnSpPr/>
          <p:nvPr/>
        </p:nvCxnSpPr>
        <p:spPr>
          <a:xfrm flipH="1">
            <a:off x="957263" y="3457575"/>
            <a:ext cx="1685925" cy="513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 зі стрілкою 12"/>
          <p:cNvCxnSpPr/>
          <p:nvPr/>
        </p:nvCxnSpPr>
        <p:spPr>
          <a:xfrm flipV="1">
            <a:off x="6515100" y="1999976"/>
            <a:ext cx="1178719" cy="659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Пряма зі стрілкою 14"/>
          <p:cNvCxnSpPr/>
          <p:nvPr/>
        </p:nvCxnSpPr>
        <p:spPr>
          <a:xfrm flipV="1">
            <a:off x="3129677" y="5143500"/>
            <a:ext cx="2343150" cy="339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79507" y="1699252"/>
            <a:ext cx="14501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1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Стовпець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390" y="3970732"/>
            <a:ext cx="113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Рядок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42755" y="5287720"/>
            <a:ext cx="120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Аркуші</a:t>
            </a: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4FE7-21BE-4A6E-AA71-95AD9E2F1319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422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429</Words>
  <Application>Microsoft Office PowerPoint</Application>
  <PresentationFormat>Екран (4:3)</PresentationFormat>
  <Paragraphs>67</Paragraphs>
  <Slides>9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8" baseType="lpstr">
      <vt:lpstr>Batang</vt:lpstr>
      <vt:lpstr>Arial</vt:lpstr>
      <vt:lpstr>Calibri</vt:lpstr>
      <vt:lpstr>Symbol</vt:lpstr>
      <vt:lpstr>Times New Roman</vt:lpstr>
      <vt:lpstr>Trebuchet MS</vt:lpstr>
      <vt:lpstr>Wingdings</vt:lpstr>
      <vt:lpstr>Wingdings 3</vt:lpstr>
      <vt:lpstr>Грань</vt:lpstr>
      <vt:lpstr>Електронні таблиці,  та їх призначення</vt:lpstr>
      <vt:lpstr>План вивчення теми уроку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Електронні таблиці, та їх призначення.</dc:title>
  <dc:creator>Я</dc:creator>
  <cp:lastModifiedBy>Я</cp:lastModifiedBy>
  <cp:revision>19</cp:revision>
  <dcterms:created xsi:type="dcterms:W3CDTF">2014-12-22T10:15:39Z</dcterms:created>
  <dcterms:modified xsi:type="dcterms:W3CDTF">2015-02-01T15:16:15Z</dcterms:modified>
</cp:coreProperties>
</file>