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89B5-F1E4-48C4-B7D1-F3C20000A3C5}" type="datetimeFigureOut">
              <a:rPr lang="uk-UA" smtClean="0"/>
              <a:t>01.02.2015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FE66-1BD5-4DFE-A6D9-0BD7E0CFC3C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84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FE66-1BD5-4DFE-A6D9-0BD7E0CFC3C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294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C7A-DA73-4232-8C9F-2235D5FC5C7F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26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2D04-7D08-4B2B-A51D-DA0B80A15F6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27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C427-A979-4BFF-9367-6C3438AF885A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7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FCA-543E-4E74-BB29-3C4538380D3D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136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31D8-A6E9-43B7-867D-D48CD09EC9A4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FBE-F07F-4484-AD72-7390A2DF5ED3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231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FE5-5775-43CF-B13E-88EFBFD040B7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140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655-8D46-4C65-9A57-0A4A378AA908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5C4-FCB6-46BA-B85C-32DA9F07C137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0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2497-7767-472B-9971-0AB5652C38B3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03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DE26-236F-455D-940A-5066E5364258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9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0994-B463-498C-96EF-9C368661FA6D}" type="datetime1">
              <a:rPr lang="uk-UA" smtClean="0"/>
              <a:t>01.02.2015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96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32E8-421C-494E-855C-E029C547D234}" type="datetime1">
              <a:rPr lang="uk-UA" smtClean="0"/>
              <a:t>01.02.2015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2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7036-2243-4529-AA39-495A808C0BA7}" type="datetime1">
              <a:rPr lang="uk-UA" smtClean="0"/>
              <a:t>01.02.2015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77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3724-E98E-4651-BA98-15C9DBAB08F6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72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E09F-2346-4464-9203-1530094ACC77}" type="datetime1">
              <a:rPr lang="uk-UA" smtClean="0"/>
              <a:t>01.02.2015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12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9AB4-6FBD-4125-8C16-167E9D8BA78A}" type="datetime1">
              <a:rPr lang="uk-UA" smtClean="0"/>
              <a:t>01.02.2015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E5D0BE-D665-4C4A-AF06-179DD44DBC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37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85786" y="908049"/>
            <a:ext cx="7072313" cy="4421187"/>
          </a:xfrm>
        </p:spPr>
        <p:txBody>
          <a:bodyPr>
            <a:noAutofit/>
          </a:bodyPr>
          <a:lstStyle/>
          <a:p>
            <a:r>
              <a:rPr lang="uk-UA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Уведення і редагування  даних таблиці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uk-UA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у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Microsoft Excel</a:t>
            </a:r>
            <a:r>
              <a:rPr lang="uk-UA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uk-UA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endParaRPr lang="uk-UA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72FA-0555-4461-B5E3-688B05A8A24D}" type="slidenum">
              <a:rPr lang="uk-UA" sz="1400" smtClean="0"/>
              <a:t>1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846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>
                <a:latin typeface="Calibri" panose="020F0502020204030204" pitchFamily="34" charset="0"/>
              </a:rPr>
              <a:t>План вивчення теми</a:t>
            </a:r>
            <a:endParaRPr lang="uk-UA" b="1" i="1" dirty="0">
              <a:latin typeface="Calibri" panose="020F050202020403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09811" y="1524002"/>
            <a:ext cx="6447501" cy="2910580"/>
          </a:xfrm>
        </p:spPr>
        <p:txBody>
          <a:bodyPr>
            <a:normAutofit fontScale="25000" lnSpcReduction="20000"/>
          </a:bodyPr>
          <a:lstStyle/>
          <a:p>
            <a:r>
              <a:rPr lang="uk-UA" sz="11200" i="1" dirty="0">
                <a:latin typeface="Calibri" panose="020F0502020204030204" pitchFamily="34" charset="0"/>
              </a:rPr>
              <a:t>Повторення понять комірки, стовпця, рядка, діапазону комірок</a:t>
            </a:r>
          </a:p>
          <a:p>
            <a:r>
              <a:rPr lang="uk-UA" sz="11200" i="1" dirty="0">
                <a:latin typeface="Calibri" panose="020F0502020204030204" pitchFamily="34" charset="0"/>
              </a:rPr>
              <a:t>Адресація комірок</a:t>
            </a:r>
            <a:endParaRPr lang="en-US" sz="11200" i="1" dirty="0">
              <a:latin typeface="Calibri" panose="020F0502020204030204" pitchFamily="34" charset="0"/>
            </a:endParaRPr>
          </a:p>
          <a:p>
            <a:r>
              <a:rPr lang="uk-UA" sz="11200" i="1" dirty="0">
                <a:latin typeface="Calibri" panose="020F0502020204030204" pitchFamily="34" charset="0"/>
              </a:rPr>
              <a:t>Переміщення аркушем</a:t>
            </a:r>
          </a:p>
          <a:p>
            <a:r>
              <a:rPr lang="uk-UA" sz="11200" i="1" dirty="0">
                <a:latin typeface="Calibri" panose="020F0502020204030204" pitchFamily="34" charset="0"/>
              </a:rPr>
              <a:t>Методи виділення комірок і діапазонів</a:t>
            </a:r>
          </a:p>
          <a:p>
            <a:r>
              <a:rPr lang="uk-UA" sz="11200" i="1" dirty="0">
                <a:latin typeface="Calibri" panose="020F0502020204030204" pitchFamily="34" charset="0"/>
              </a:rPr>
              <a:t>Зміна ширини стовпця і висоти рядка</a:t>
            </a:r>
          </a:p>
          <a:p>
            <a:r>
              <a:rPr lang="uk-UA" sz="11200" i="1" dirty="0">
                <a:latin typeface="Calibri" panose="020F0502020204030204" pitchFamily="34" charset="0"/>
              </a:rPr>
              <a:t>Введення даних</a:t>
            </a:r>
          </a:p>
          <a:p>
            <a:r>
              <a:rPr lang="uk-UA" sz="11200" i="1" dirty="0">
                <a:latin typeface="Calibri" panose="020F0502020204030204" pitchFamily="34" charset="0"/>
              </a:rPr>
              <a:t>Редагування даних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200" smtClean="0"/>
              <a:t>2</a:t>
            </a:fld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4904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39314" y="1542604"/>
            <a:ext cx="7911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Рядок</a:t>
            </a:r>
            <a:r>
              <a:rPr lang="uk-UA" dirty="0">
                <a:latin typeface="Calibri" panose="020F0502020204030204" pitchFamily="34" charset="0"/>
              </a:rPr>
              <a:t>: заголовки рядків представлені у вигляді цілих чисел, починаючи з 1.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Стовпець: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заголовки стовпців задаються літерами латинського алфавіту спочатку від </a:t>
            </a:r>
            <a:r>
              <a:rPr lang="en-US" b="1" i="1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до </a:t>
            </a:r>
            <a:r>
              <a:rPr lang="en-US" b="1" i="1" dirty="0">
                <a:latin typeface="Calibri" panose="020F0502020204030204" pitchFamily="34" charset="0"/>
              </a:rPr>
              <a:t>Z,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потім від </a:t>
            </a:r>
            <a:r>
              <a:rPr lang="uk-UA" b="1" i="1" dirty="0">
                <a:latin typeface="Calibri" panose="020F0502020204030204" pitchFamily="34" charset="0"/>
              </a:rPr>
              <a:t>АА</a:t>
            </a:r>
            <a:r>
              <a:rPr lang="uk-UA" dirty="0">
                <a:latin typeface="Calibri" panose="020F0502020204030204" pitchFamily="34" charset="0"/>
              </a:rPr>
              <a:t> до </a:t>
            </a:r>
            <a:r>
              <a:rPr lang="en-US" b="1" i="1" dirty="0">
                <a:latin typeface="Calibri" panose="020F0502020204030204" pitchFamily="34" charset="0"/>
              </a:rPr>
              <a:t>AZ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uk-UA" dirty="0">
                <a:latin typeface="Calibri" panose="020F0502020204030204" pitchFamily="34" charset="0"/>
              </a:rPr>
              <a:t>від </a:t>
            </a:r>
            <a:r>
              <a:rPr lang="uk-UA" b="1" i="1" dirty="0">
                <a:latin typeface="Calibri" panose="020F0502020204030204" pitchFamily="34" charset="0"/>
              </a:rPr>
              <a:t>ВА</a:t>
            </a:r>
            <a:r>
              <a:rPr lang="uk-UA" dirty="0">
                <a:latin typeface="Calibri" panose="020F0502020204030204" pitchFamily="34" charset="0"/>
              </a:rPr>
              <a:t> до </a:t>
            </a:r>
            <a:r>
              <a:rPr lang="uk-UA" b="1" i="1" dirty="0">
                <a:latin typeface="Calibri" panose="020F0502020204030204" pitchFamily="34" charset="0"/>
              </a:rPr>
              <a:t>В</a:t>
            </a:r>
            <a:r>
              <a:rPr lang="en-US" b="1" i="1" dirty="0">
                <a:latin typeface="Calibri" panose="020F0502020204030204" pitchFamily="34" charset="0"/>
              </a:rPr>
              <a:t>Z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і </a:t>
            </a:r>
            <a:r>
              <a:rPr lang="uk-UA" dirty="0" err="1">
                <a:latin typeface="Calibri" panose="020F0502020204030204" pitchFamily="34" charset="0"/>
              </a:rPr>
              <a:t>т.д</a:t>
            </a:r>
            <a:r>
              <a:rPr lang="uk-UA" dirty="0">
                <a:latin typeface="Calibri" panose="020F0502020204030204" pitchFamily="34" charset="0"/>
              </a:rPr>
              <a:t>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Комірка (клітинка): </a:t>
            </a:r>
            <a:r>
              <a:rPr lang="uk-UA" dirty="0">
                <a:latin typeface="Calibri" panose="020F0502020204030204" pitchFamily="34" charset="0"/>
              </a:rPr>
              <a:t>адреса комірки визначається її місцем розташування в таблиці, і утворюється із заголовків стовпця і рядка, на перетині яких вона знаходиться. Спочатку записується заголовок стовпчика, а потім номер рядка</a:t>
            </a:r>
            <a:r>
              <a:rPr lang="uk-UA" i="1" dirty="0">
                <a:latin typeface="Calibri" panose="020F0502020204030204" pitchFamily="34" charset="0"/>
              </a:rPr>
              <a:t>. Наприклад: </a:t>
            </a:r>
            <a:r>
              <a:rPr lang="uk-UA" b="1" i="1" dirty="0">
                <a:latin typeface="Calibri" panose="020F0502020204030204" pitchFamily="34" charset="0"/>
              </a:rPr>
              <a:t>А3, </a:t>
            </a:r>
            <a:r>
              <a:rPr lang="en-US" b="1" i="1" dirty="0">
                <a:latin typeface="Calibri" panose="020F0502020204030204" pitchFamily="34" charset="0"/>
              </a:rPr>
              <a:t>D6, </a:t>
            </a:r>
            <a:r>
              <a:rPr lang="uk-UA" b="1" i="1" dirty="0">
                <a:latin typeface="Calibri" panose="020F0502020204030204" pitchFamily="34" charset="0"/>
              </a:rPr>
              <a:t>АВ46 </a:t>
            </a:r>
            <a:r>
              <a:rPr lang="uk-UA" i="1" dirty="0">
                <a:latin typeface="Calibri" panose="020F0502020204030204" pitchFamily="34" charset="0"/>
              </a:rPr>
              <a:t>і </a:t>
            </a:r>
            <a:r>
              <a:rPr lang="uk-UA" i="1" dirty="0" err="1">
                <a:latin typeface="Calibri" panose="020F0502020204030204" pitchFamily="34" charset="0"/>
              </a:rPr>
              <a:t>т.д</a:t>
            </a:r>
            <a:r>
              <a:rPr lang="uk-UA" i="1" dirty="0">
                <a:latin typeface="Calibri" panose="020F0502020204030204" pitchFamily="34" charset="0"/>
              </a:rPr>
              <a:t>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Діапазон комірок: </a:t>
            </a:r>
            <a:r>
              <a:rPr lang="uk-UA" dirty="0">
                <a:latin typeface="Calibri" panose="020F0502020204030204" pitchFamily="34" charset="0"/>
              </a:rPr>
              <a:t>задається вказівкою адрес першої і останньої його комірок, розділених двокрапкою. Наприклад: адреса діапазону, утвореного частиною рядка 3 - </a:t>
            </a:r>
            <a:r>
              <a:rPr lang="uk-UA" b="1" i="1" dirty="0">
                <a:latin typeface="Calibri" panose="020F0502020204030204" pitchFamily="34" charset="0"/>
              </a:rPr>
              <a:t>Е3: </a:t>
            </a:r>
            <a:r>
              <a:rPr lang="en-US" b="1" i="1" dirty="0">
                <a:latin typeface="Calibri" panose="020F0502020204030204" pitchFamily="34" charset="0"/>
              </a:rPr>
              <a:t>G3</a:t>
            </a:r>
            <a:r>
              <a:rPr lang="en-US" dirty="0">
                <a:latin typeface="Calibri" panose="020F0502020204030204" pitchFamily="34" charset="0"/>
              </a:rPr>
              <a:t>; </a:t>
            </a:r>
            <a:r>
              <a:rPr lang="uk-UA" dirty="0">
                <a:latin typeface="Calibri" panose="020F0502020204030204" pitchFamily="34" charset="0"/>
              </a:rPr>
              <a:t>адреса діапазону, що має вигляд прямокутника з початковою коміркою </a:t>
            </a:r>
            <a:r>
              <a:rPr lang="en-US" i="1" dirty="0">
                <a:latin typeface="Calibri" panose="020F0502020204030204" pitchFamily="34" charset="0"/>
              </a:rPr>
              <a:t>F5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і кінцевою коміркою </a:t>
            </a:r>
            <a:r>
              <a:rPr lang="en-US" i="1" dirty="0">
                <a:latin typeface="Calibri" panose="020F0502020204030204" pitchFamily="34" charset="0"/>
              </a:rPr>
              <a:t>G8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en-US" b="1" i="1" dirty="0">
                <a:latin typeface="Calibri" panose="020F0502020204030204" pitchFamily="34" charset="0"/>
              </a:rPr>
              <a:t>F5: G8</a:t>
            </a:r>
            <a:r>
              <a:rPr lang="en-US" dirty="0">
                <a:latin typeface="Calibri" panose="020F0502020204030204" pitchFamily="34" charset="0"/>
              </a:rPr>
              <a:t>.</a:t>
            </a:r>
            <a:endParaRPr lang="uk-UA" dirty="0">
              <a:latin typeface="Calibri" panose="020F050202020403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uk-UA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uk-UA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Аркуш -</a:t>
            </a:r>
            <a:r>
              <a:rPr lang="uk-UA" dirty="0">
                <a:latin typeface="Calibri" panose="020F0502020204030204" pitchFamily="34" charset="0"/>
                <a:cs typeface="Times New Roman" panose="02020603050405020304" pitchFamily="18" charset="0"/>
              </a:rPr>
              <a:t>це сітка з рядків і стовпців, або електронна таблиця. На перетині будь-якого рядка і стовпця в ній розташовується </a:t>
            </a:r>
            <a:r>
              <a:rPr lang="uk-UA" i="1" dirty="0">
                <a:latin typeface="Calibri" panose="020F0502020204030204" pitchFamily="34" charset="0"/>
                <a:cs typeface="Times New Roman" panose="02020603050405020304" pitchFamily="18" charset="0"/>
              </a:rPr>
              <a:t>клітинка</a:t>
            </a:r>
            <a:r>
              <a:rPr lang="uk-UA" dirty="0">
                <a:latin typeface="Calibri" panose="020F0502020204030204" pitchFamily="34" charset="0"/>
                <a:cs typeface="Times New Roman" panose="02020603050405020304" pitchFamily="18" charset="0"/>
              </a:rPr>
              <a:t>. Дані в ЕТ містяться саме в клітинках. Усі видимі на екрані клітинки утворюють </a:t>
            </a:r>
            <a:r>
              <a:rPr lang="uk-UA" i="1" dirty="0">
                <a:latin typeface="Calibri" panose="020F0502020204030204" pitchFamily="34" charset="0"/>
                <a:cs typeface="Times New Roman" panose="02020603050405020304" pitchFamily="18" charset="0"/>
              </a:rPr>
              <a:t>робоче поле</a:t>
            </a:r>
            <a:r>
              <a:rPr lang="uk-UA" dirty="0">
                <a:latin typeface="Calibri" panose="020F0502020204030204" pitchFamily="34" charset="0"/>
                <a:cs typeface="Times New Roman" panose="02020603050405020304" pitchFamily="18" charset="0"/>
              </a:rPr>
              <a:t> аркуша.</a:t>
            </a:r>
          </a:p>
          <a:p>
            <a:endParaRPr lang="uk-UA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753312" y="882077"/>
            <a:ext cx="48837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700" b="1" i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Об'єкти електронної таблиці</a:t>
            </a:r>
            <a:endParaRPr lang="en-US" sz="2700" b="1" i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613587" y="253292"/>
            <a:ext cx="2961901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uk-UA" sz="3600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ПРИГАДАЄМО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400" smtClean="0"/>
              <a:t>3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7731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14313" y="1247908"/>
            <a:ext cx="35575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Кожна клітинка має свою адресу: ім’я стовпця та номер рядка, на перетині яких вона знаходиться. Стовпці позначаються латинськими буквами, а рядки нумеруються арабськими цифрами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92251" y="348717"/>
            <a:ext cx="38576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300" b="1" i="1" dirty="0">
                <a:solidFill>
                  <a:srgbClr val="C00000"/>
                </a:solidFill>
                <a:latin typeface="Calibri" panose="020F0502020204030204" pitchFamily="34" charset="0"/>
              </a:rPr>
              <a:t>Адресація комірок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953" r="74125" b="46515"/>
          <a:stretch/>
        </p:blipFill>
        <p:spPr>
          <a:xfrm>
            <a:off x="227886" y="4408622"/>
            <a:ext cx="3544015" cy="166072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5" name="Прямокутник 4"/>
          <p:cNvSpPr/>
          <p:nvPr/>
        </p:nvSpPr>
        <p:spPr>
          <a:xfrm>
            <a:off x="4131319" y="1524589"/>
            <a:ext cx="4266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Адреса прямокутного діапазону записується так: </a:t>
            </a:r>
            <a:r>
              <a:rPr lang="uk-UA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адреса_лівої</a:t>
            </a:r>
            <a:r>
              <a:rPr lang="uk-UA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 </a:t>
            </a:r>
            <a:r>
              <a:rPr lang="uk-UA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верхньої_клітинки:адреса</a:t>
            </a:r>
            <a:r>
              <a:rPr lang="uk-UA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uk-UA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правої_нижньої_клітинки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Наприклад: </a:t>
            </a:r>
            <a:r>
              <a:rPr lang="uk-UA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В2:С4.</a:t>
            </a:r>
            <a:endParaRPr lang="uk-UA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1" r="73857" b="48543"/>
          <a:stretch/>
        </p:blipFill>
        <p:spPr bwMode="auto">
          <a:xfrm>
            <a:off x="4338935" y="4408622"/>
            <a:ext cx="4058544" cy="1660722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400" smtClean="0"/>
              <a:t>4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1841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974288" y="486579"/>
            <a:ext cx="41243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Переміщення аркушем</a:t>
            </a:r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852435"/>
              </p:ext>
            </p:extLst>
          </p:nvPr>
        </p:nvGraphicFramePr>
        <p:xfrm>
          <a:off x="371476" y="1502211"/>
          <a:ext cx="6804423" cy="4169928"/>
        </p:xfrm>
        <a:graphic>
          <a:graphicData uri="http://schemas.openxmlformats.org/drawingml/2006/table">
            <a:tbl>
              <a:tblPr firstRow="1" firstCol="1" bandRow="1"/>
              <a:tblGrid>
                <a:gridCol w="2578777"/>
                <a:gridCol w="4225646"/>
              </a:tblGrid>
              <a:tr h="521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Клавіші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Переміщення</a:t>
                      </a:r>
                    </a:p>
                  </a:txBody>
                  <a:tcPr marL="51435" marR="51435" marT="0" marB="0"/>
                </a:tc>
              </a:tr>
              <a:tr h="521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початок рядка</a:t>
                      </a:r>
                    </a:p>
                  </a:txBody>
                  <a:tcPr marL="51435" marR="51435" marT="0" marB="0"/>
                </a:tc>
              </a:tr>
              <a:tr h="521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Ctrl+Home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клітинку А1</a:t>
                      </a:r>
                    </a:p>
                  </a:txBody>
                  <a:tcPr marL="51435" marR="51435" marT="0" marB="0"/>
                </a:tc>
              </a:tr>
              <a:tr h="1042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←, ↑, ↓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одну клітинку вліво, вправо, вгору, вниз</a:t>
                      </a:r>
                    </a:p>
                  </a:txBody>
                  <a:tcPr marL="51435" marR="51435" marT="0" marB="0"/>
                </a:tc>
              </a:tr>
              <a:tr h="521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PageUp, PageDown</a:t>
                      </a:r>
                      <a:endParaRPr lang="uk-UA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Уверх  або вниз на один екран</a:t>
                      </a:r>
                    </a:p>
                  </a:txBody>
                  <a:tcPr marL="51435" marR="51435" marT="0" marB="0"/>
                </a:tc>
              </a:tr>
              <a:tr h="1042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Ctrl+↑, Ctrl+↓, Ctrl+→, Ctrl+←</a:t>
                      </a:r>
                      <a:endParaRPr lang="uk-UA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Уверх, вниз, вправо або вліво до першої заповненої клітинки</a:t>
                      </a: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400" smtClean="0"/>
              <a:t>5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2417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58980"/>
              </p:ext>
            </p:extLst>
          </p:nvPr>
        </p:nvGraphicFramePr>
        <p:xfrm>
          <a:off x="443507" y="1443038"/>
          <a:ext cx="6885981" cy="3998020"/>
        </p:xfrm>
        <a:graphic>
          <a:graphicData uri="http://schemas.openxmlformats.org/drawingml/2006/table">
            <a:tbl>
              <a:tblPr firstRow="1" firstCol="1" bandRow="1"/>
              <a:tblGrid>
                <a:gridCol w="2242543"/>
                <a:gridCol w="4643438"/>
              </a:tblGrid>
              <a:tr h="308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 виділяємо</a:t>
                      </a:r>
                      <a:endParaRPr lang="uk-UA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Дії</a:t>
                      </a:r>
                      <a:endParaRPr lang="uk-UA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616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Одну клітинку</a:t>
                      </a:r>
                      <a:endParaRPr lang="uk-UA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Клацнути на клітинці або перемістити виділення клавішами зі стрілками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08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Рядок</a:t>
                      </a:r>
                      <a:endParaRPr lang="uk-UA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Клацнути на номері рядка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08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Стовпець</a:t>
                      </a:r>
                      <a:endParaRPr lang="uk-UA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Клацнути на букві стовпця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616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комірок</a:t>
                      </a:r>
                      <a:endParaRPr lang="uk-UA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Протягнути вказівник миші від лівого верхнього кута діапазону до правого нижнього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9250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Кілька діапазонів (розривний діапазон)</a:t>
                      </a:r>
                      <a:endParaRPr lang="uk-UA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Виділити перший діапазон, натиснути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 виділити наступний діапазон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616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Всю таблицю</a:t>
                      </a:r>
                      <a:endParaRPr lang="uk-UA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Клацніть на кнопці «Виділити все» (порожня кнопка зліва від букв стовпців)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0681" y="621559"/>
            <a:ext cx="6251289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0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 виділення  клітинок</a:t>
            </a:r>
            <a:endParaRPr lang="uk-UA" sz="3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400" smtClean="0"/>
              <a:t>6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9817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38081" y="292613"/>
            <a:ext cx="74116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0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Змінювати ширину стовпців і висоту рядків можна так:</a:t>
            </a:r>
            <a:endParaRPr lang="uk-UA" sz="3000" b="1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Times New Roman" panose="02020603050405020304" pitchFamily="18" charset="0"/>
              <a:buChar char="-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перетягнути межі між ними;</a:t>
            </a:r>
            <a:endParaRPr lang="uk-UA" sz="28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Times New Roman" panose="02020603050405020304" pitchFamily="18" charset="0"/>
              <a:buChar char="-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виділити рядок (стовпець), в контекстному меню вибрати пункт 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Висота рядка (Ширина стовпця).</a:t>
            </a:r>
            <a:endParaRPr lang="uk-UA" sz="28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121443" y="3202113"/>
            <a:ext cx="2621758" cy="2270523"/>
            <a:chOff x="-889000" y="-209550"/>
            <a:chExt cx="2133600" cy="16510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461" r="75205" b="33872"/>
            <a:stretch/>
          </p:blipFill>
          <p:spPr bwMode="auto">
            <a:xfrm>
              <a:off x="-889000" y="-209550"/>
              <a:ext cx="2133600" cy="1651000"/>
            </a:xfrm>
            <a:prstGeom prst="rect">
              <a:avLst/>
            </a:prstGeom>
            <a:ln w="127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" name="Пряма сполучна лінія 4"/>
            <p:cNvCxnSpPr/>
            <p:nvPr/>
          </p:nvCxnSpPr>
          <p:spPr>
            <a:xfrm>
              <a:off x="184150" y="38100"/>
              <a:ext cx="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 сполучна лінія 5"/>
            <p:cNvCxnSpPr/>
            <p:nvPr/>
          </p:nvCxnSpPr>
          <p:spPr>
            <a:xfrm flipV="1">
              <a:off x="44450" y="127000"/>
              <a:ext cx="29845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863" y="4125058"/>
            <a:ext cx="2572426" cy="243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951" y="2883554"/>
            <a:ext cx="3290356" cy="27419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400" smtClean="0"/>
              <a:t>7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4671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32172" y="655126"/>
            <a:ext cx="8247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000" dirty="0">
                <a:latin typeface="Times New Roman" panose="02020603050405020304" pitchFamily="18" charset="0"/>
                <a:ea typeface="Calibri" panose="020F0502020204030204" pitchFamily="34" charset="0"/>
              </a:rPr>
              <a:t>У комірки ЕТ можна вводити дані різних типів: </a:t>
            </a:r>
            <a:r>
              <a:rPr lang="uk-UA" sz="3000" b="1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число, текст, формули</a:t>
            </a:r>
            <a:endParaRPr lang="uk-UA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46472" y="2709335"/>
            <a:ext cx="74116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активізувати комірку, ввести дані і натиснути клавішу 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 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або скористатися клавішами керування курсором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вводити дані можна безпосередньо в 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рядок формул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 інші методи (вставка скопійованих фрагментів,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автозаповнення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перетягування)</a:t>
            </a:r>
            <a:endParaRPr lang="uk-UA" sz="2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472" y="1897674"/>
            <a:ext cx="717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Для того, щоб ввести дані потрібно: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600" smtClean="0"/>
              <a:t>8</a:t>
            </a:fld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232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564356" y="1460830"/>
            <a:ext cx="72080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Способи редагування даних виділеної комірки</a:t>
            </a:r>
            <a:r>
              <a:rPr lang="uk-UA" sz="3600" b="1" i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3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Times New Roman" panose="02020603050405020304" pitchFamily="18" charset="0"/>
              <a:buChar char="-"/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натиснути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F2, </a:t>
            </a: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змінити дані;</a:t>
            </a:r>
            <a:endParaRPr lang="uk-UA" sz="36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Times New Roman" panose="02020603050405020304" pitchFamily="18" charset="0"/>
              <a:buChar char="-"/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виконати подвійний клік, змінити дані;</a:t>
            </a:r>
            <a:endParaRPr lang="uk-UA" sz="36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>
              <a:buFont typeface="Times New Roman" panose="02020603050405020304" pitchFamily="18" charset="0"/>
              <a:buChar char="-"/>
            </a:pPr>
            <a:r>
              <a:rPr lang="uk-U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клацнути у рядку формул і змінити дані там.</a:t>
            </a:r>
            <a:endParaRPr lang="uk-UA" sz="36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D0BE-D665-4C4A-AF06-179DD44DBC1F}" type="slidenum">
              <a:rPr lang="uk-UA" sz="1400" smtClean="0"/>
              <a:t>9</a:t>
            </a:fld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6223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Червоно-оранжева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532</Words>
  <Application>Microsoft Office PowerPoint</Application>
  <PresentationFormat>Екран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Wingdings 3</vt:lpstr>
      <vt:lpstr>Грань</vt:lpstr>
      <vt:lpstr>Уведення і редагування  даних таблиці  у Microsoft Excel </vt:lpstr>
      <vt:lpstr>План вивчення теми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Уведення і редагування  даних таблиці. </dc:title>
  <dc:creator>Я</dc:creator>
  <cp:lastModifiedBy>Я</cp:lastModifiedBy>
  <cp:revision>15</cp:revision>
  <dcterms:created xsi:type="dcterms:W3CDTF">2014-12-22T12:12:14Z</dcterms:created>
  <dcterms:modified xsi:type="dcterms:W3CDTF">2015-02-01T15:53:21Z</dcterms:modified>
</cp:coreProperties>
</file>