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8" r:id="rId3"/>
    <p:sldId id="257" r:id="rId4"/>
    <p:sldId id="259" r:id="rId5"/>
    <p:sldId id="260" r:id="rId6"/>
    <p:sldId id="261" r:id="rId7"/>
    <p:sldId id="262" r:id="rId8"/>
    <p:sldId id="267" r:id="rId9"/>
    <p:sldId id="263" r:id="rId10"/>
    <p:sldId id="264" r:id="rId11"/>
    <p:sldId id="265" r:id="rId12"/>
    <p:sldId id="266" r:id="rId1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6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28B17-5CF9-459D-BE71-38FF1237FC32}" type="datetimeFigureOut">
              <a:rPr lang="uk-UA" smtClean="0"/>
              <a:t>01.02.2015</a:t>
            </a:fld>
            <a:endParaRPr lang="uk-UA"/>
          </a:p>
        </p:txBody>
      </p:sp>
      <p:sp>
        <p:nvSpPr>
          <p:cNvPr id="4" name="Місце для зображення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772D7-7B41-4E4C-894D-F0BCAC432DA5}" type="slidenum">
              <a:rPr lang="uk-UA" smtClean="0"/>
              <a:t>‹№›</a:t>
            </a:fld>
            <a:endParaRPr lang="uk-UA"/>
          </a:p>
        </p:txBody>
      </p:sp>
    </p:spTree>
    <p:extLst>
      <p:ext uri="{BB962C8B-B14F-4D97-AF65-F5344CB8AC3E}">
        <p14:creationId xmlns:p14="http://schemas.microsoft.com/office/powerpoint/2010/main" val="180164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10"/>
          </p:nvPr>
        </p:nvSpPr>
        <p:spPr/>
        <p:txBody>
          <a:bodyPr/>
          <a:lstStyle/>
          <a:p>
            <a:fld id="{6DA772D7-7B41-4E4C-894D-F0BCAC432DA5}" type="slidenum">
              <a:rPr lang="uk-UA" smtClean="0"/>
              <a:t>1</a:t>
            </a:fld>
            <a:endParaRPr lang="uk-UA"/>
          </a:p>
        </p:txBody>
      </p:sp>
    </p:spTree>
    <p:extLst>
      <p:ext uri="{BB962C8B-B14F-4D97-AF65-F5344CB8AC3E}">
        <p14:creationId xmlns:p14="http://schemas.microsoft.com/office/powerpoint/2010/main" val="75512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uk-UA" smtClean="0"/>
              <a:t>Зразок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Зразок підзаголовка</a:t>
            </a:r>
            <a:endParaRPr lang="en-US" dirty="0"/>
          </a:p>
        </p:txBody>
      </p:sp>
      <p:sp>
        <p:nvSpPr>
          <p:cNvPr id="4" name="Date Placeholder 3"/>
          <p:cNvSpPr>
            <a:spLocks noGrp="1"/>
          </p:cNvSpPr>
          <p:nvPr>
            <p:ph type="dt" sz="half" idx="10"/>
          </p:nvPr>
        </p:nvSpPr>
        <p:spPr/>
        <p:txBody>
          <a:bodyPr/>
          <a:lstStyle/>
          <a:p>
            <a:fld id="{CF0EBC27-80D7-4665-B260-F7DBB09FCF45}"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321872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C1984401-9353-405F-AEFE-D5612060AA72}"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265161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uk-UA" smtClean="0"/>
              <a:t>Зразок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smtClean="0"/>
              <a:t>Зразок тексту</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0D7AE060-C69E-48EB-ACBB-12A76CA0D3E6}"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50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87410994-275B-4514-BD56-B02EFECC2A53}"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4268468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uk-UA" smtClean="0"/>
              <a:t>Зразок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smtClean="0"/>
              <a:t>Зразок тексту</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BE4CAB62-38CF-450E-9819-525DCB1A6C62}"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119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uk-UA" smtClean="0"/>
              <a:t>Зразок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smtClean="0"/>
              <a:t>Зразок тексту</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AC5440A8-1076-4684-B3A5-071F7164D5F7}"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2830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47D150FB-2853-4E9E-8D6D-921C37DFF996}"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1790747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uk-UA" smtClean="0"/>
              <a:t>Зразок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3909D93E-82B9-4D61-A74B-DFA4246DA393}"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59218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9E3850D1-4248-4113-9C18-B9A34845D10C}"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200780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24B5D9E6-40A9-45BB-A90A-296B15DF7BCF}" type="datetime1">
              <a:rPr lang="uk-UA" smtClean="0"/>
              <a:t>01.02.2015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140252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ED87D4FD-E204-4FF1-94F9-798E69328148}" type="datetime1">
              <a:rPr lang="uk-UA" smtClean="0"/>
              <a:t>01.02.2015</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132639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uk-UA" smtClean="0"/>
              <a:t>Зразок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78723064-A86B-427C-ADC3-DF06AA26D800}" type="datetime1">
              <a:rPr lang="uk-UA" smtClean="0"/>
              <a:t>01.02.2015</a:t>
            </a:fld>
            <a:endParaRPr lang="uk-UA" dirty="0"/>
          </a:p>
        </p:txBody>
      </p:sp>
      <p:sp>
        <p:nvSpPr>
          <p:cNvPr id="8" name="Footer Placeholder 7"/>
          <p:cNvSpPr>
            <a:spLocks noGrp="1"/>
          </p:cNvSpPr>
          <p:nvPr>
            <p:ph type="ftr" sz="quarter" idx="11"/>
          </p:nvPr>
        </p:nvSpPr>
        <p:spPr/>
        <p:txBody>
          <a:bodyPr/>
          <a:lstStyle/>
          <a:p>
            <a:endParaRPr lang="uk-UA" dirty="0"/>
          </a:p>
        </p:txBody>
      </p:sp>
      <p:sp>
        <p:nvSpPr>
          <p:cNvPr id="9" name="Slide Number Placeholder 8"/>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349034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86DDC70E-FF3B-4B4B-8FD4-5A6DC99496CC}" type="datetime1">
              <a:rPr lang="uk-UA" smtClean="0"/>
              <a:t>01.02.2015</a:t>
            </a:fld>
            <a:endParaRPr lang="uk-UA" dirty="0"/>
          </a:p>
        </p:txBody>
      </p:sp>
      <p:sp>
        <p:nvSpPr>
          <p:cNvPr id="4" name="Footer Placeholder 3"/>
          <p:cNvSpPr>
            <a:spLocks noGrp="1"/>
          </p:cNvSpPr>
          <p:nvPr>
            <p:ph type="ftr" sz="quarter" idx="11"/>
          </p:nvPr>
        </p:nvSpPr>
        <p:spPr/>
        <p:txBody>
          <a:bodyPr/>
          <a:lstStyle/>
          <a:p>
            <a:endParaRPr lang="uk-UA" dirty="0"/>
          </a:p>
        </p:txBody>
      </p:sp>
      <p:sp>
        <p:nvSpPr>
          <p:cNvPr id="5" name="Slide Number Placeholder 4"/>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128039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3A52-A0F1-4B0D-8C4F-82084EAA1F38}" type="datetime1">
              <a:rPr lang="uk-UA" smtClean="0"/>
              <a:t>01.02.2015</a:t>
            </a:fld>
            <a:endParaRPr lang="uk-UA" dirty="0"/>
          </a:p>
        </p:txBody>
      </p:sp>
      <p:sp>
        <p:nvSpPr>
          <p:cNvPr id="3" name="Footer Placeholder 2"/>
          <p:cNvSpPr>
            <a:spLocks noGrp="1"/>
          </p:cNvSpPr>
          <p:nvPr>
            <p:ph type="ftr" sz="quarter" idx="11"/>
          </p:nvPr>
        </p:nvSpPr>
        <p:spPr/>
        <p:txBody>
          <a:bodyPr/>
          <a:lstStyle/>
          <a:p>
            <a:endParaRPr lang="uk-UA" dirty="0"/>
          </a:p>
        </p:txBody>
      </p:sp>
      <p:sp>
        <p:nvSpPr>
          <p:cNvPr id="4" name="Slide Number Placeholder 3"/>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275738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uk-UA" smtClean="0"/>
              <a:t>Зразок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smtClean="0"/>
              <a:t>Зразок тексту</a:t>
            </a:r>
          </a:p>
        </p:txBody>
      </p:sp>
      <p:sp>
        <p:nvSpPr>
          <p:cNvPr id="5" name="Date Placeholder 4"/>
          <p:cNvSpPr>
            <a:spLocks noGrp="1"/>
          </p:cNvSpPr>
          <p:nvPr>
            <p:ph type="dt" sz="half" idx="10"/>
          </p:nvPr>
        </p:nvSpPr>
        <p:spPr/>
        <p:txBody>
          <a:bodyPr/>
          <a:lstStyle/>
          <a:p>
            <a:fld id="{21E9520F-14E4-464D-89AD-7484CFEED2FA}" type="datetime1">
              <a:rPr lang="uk-UA" smtClean="0"/>
              <a:t>01.02.2015</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308920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Date Placeholder 4"/>
          <p:cNvSpPr>
            <a:spLocks noGrp="1"/>
          </p:cNvSpPr>
          <p:nvPr>
            <p:ph type="dt" sz="half" idx="10"/>
          </p:nvPr>
        </p:nvSpPr>
        <p:spPr/>
        <p:txBody>
          <a:bodyPr/>
          <a:lstStyle/>
          <a:p>
            <a:fld id="{ECA49A68-014A-438A-A4FF-4FADD023B5EF}" type="datetime1">
              <a:rPr lang="uk-UA" smtClean="0"/>
              <a:t>01.02.2015</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38BCBADD-4567-4049-BE61-5FB91E400C7D}" type="slidenum">
              <a:rPr lang="uk-UA" smtClean="0"/>
              <a:t>‹№›</a:t>
            </a:fld>
            <a:endParaRPr lang="uk-UA" dirty="0"/>
          </a:p>
        </p:txBody>
      </p:sp>
    </p:spTree>
    <p:extLst>
      <p:ext uri="{BB962C8B-B14F-4D97-AF65-F5344CB8AC3E}">
        <p14:creationId xmlns:p14="http://schemas.microsoft.com/office/powerpoint/2010/main" val="51712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uk-UA" smtClean="0"/>
              <a:t>Зразок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251FAC-D07B-4C3F-B8EE-05DADC7B62E6}" type="datetime1">
              <a:rPr lang="uk-UA" smtClean="0"/>
              <a:t>01.02.2015</a:t>
            </a:fld>
            <a:endParaRPr lang="uk-UA"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8BCBADD-4567-4049-BE61-5FB91E400C7D}" type="slidenum">
              <a:rPr lang="uk-UA" smtClean="0"/>
              <a:t>‹№›</a:t>
            </a:fld>
            <a:endParaRPr lang="uk-UA" dirty="0"/>
          </a:p>
        </p:txBody>
      </p:sp>
    </p:spTree>
    <p:extLst>
      <p:ext uri="{BB962C8B-B14F-4D97-AF65-F5344CB8AC3E}">
        <p14:creationId xmlns:p14="http://schemas.microsoft.com/office/powerpoint/2010/main" val="27961170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6.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idx="4294967295"/>
          </p:nvPr>
        </p:nvSpPr>
        <p:spPr>
          <a:xfrm>
            <a:off x="1028700" y="1368425"/>
            <a:ext cx="5932488" cy="1235075"/>
          </a:xfrm>
        </p:spPr>
        <p:txBody>
          <a:bodyPr>
            <a:noAutofit/>
          </a:bodyPr>
          <a:lstStyle/>
          <a:p>
            <a:r>
              <a:rPr lang="uk-UA" sz="4400" b="1" i="1" dirty="0">
                <a:effectLst>
                  <a:outerShdw blurRad="38100" dist="38100" dir="2700000" algn="tl">
                    <a:srgbClr val="000000">
                      <a:alpha val="43137"/>
                    </a:srgbClr>
                  </a:outerShdw>
                </a:effectLst>
                <a:latin typeface="Calibri" panose="020F0502020204030204" pitchFamily="34" charset="0"/>
              </a:rPr>
              <a:t>Формати даних. Форматування даних, клітинок і діапазонів комірок</a:t>
            </a:r>
          </a:p>
        </p:txBody>
      </p:sp>
      <p:sp>
        <p:nvSpPr>
          <p:cNvPr id="3" name="Місце для номера слайда 2"/>
          <p:cNvSpPr>
            <a:spLocks noGrp="1"/>
          </p:cNvSpPr>
          <p:nvPr>
            <p:ph type="sldNum" sz="quarter" idx="12"/>
          </p:nvPr>
        </p:nvSpPr>
        <p:spPr/>
        <p:txBody>
          <a:bodyPr/>
          <a:lstStyle/>
          <a:p>
            <a:fld id="{38BCBADD-4567-4049-BE61-5FB91E400C7D}" type="slidenum">
              <a:rPr lang="uk-UA" sz="1400" smtClean="0"/>
              <a:t>1</a:t>
            </a:fld>
            <a:endParaRPr lang="uk-UA" sz="1400" dirty="0"/>
          </a:p>
        </p:txBody>
      </p:sp>
    </p:spTree>
    <p:extLst>
      <p:ext uri="{BB962C8B-B14F-4D97-AF65-F5344CB8AC3E}">
        <p14:creationId xmlns:p14="http://schemas.microsoft.com/office/powerpoint/2010/main" val="152088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480184" y="1471612"/>
            <a:ext cx="6192203" cy="5125162"/>
          </a:xfrm>
          <a:prstGeom prst="rect">
            <a:avLst/>
          </a:prstGeom>
        </p:spPr>
      </p:pic>
      <p:sp>
        <p:nvSpPr>
          <p:cNvPr id="3" name="TextBox 2"/>
          <p:cNvSpPr txBox="1"/>
          <p:nvPr/>
        </p:nvSpPr>
        <p:spPr>
          <a:xfrm>
            <a:off x="305753" y="513145"/>
            <a:ext cx="7178040" cy="830997"/>
          </a:xfrm>
          <a:prstGeom prst="rect">
            <a:avLst/>
          </a:prstGeom>
          <a:noFill/>
        </p:spPr>
        <p:txBody>
          <a:bodyPr wrap="square" rtlCol="0">
            <a:spAutoFit/>
          </a:bodyPr>
          <a:lstStyle/>
          <a:p>
            <a:r>
              <a:rPr lang="uk-UA" sz="2400" dirty="0">
                <a:latin typeface="Times New Roman" panose="02020603050405020304" pitchFamily="18" charset="0"/>
                <a:cs typeface="Times New Roman" panose="02020603050405020304" pitchFamily="18" charset="0"/>
              </a:rPr>
              <a:t>Задати шрифт, розмір шрифту, накреслення та колір можна у вкладці </a:t>
            </a:r>
            <a:r>
              <a:rPr lang="uk-UA" sz="2400" b="1" i="1" dirty="0">
                <a:latin typeface="Times New Roman" panose="02020603050405020304" pitchFamily="18" charset="0"/>
                <a:cs typeface="Times New Roman" panose="02020603050405020304" pitchFamily="18" charset="0"/>
              </a:rPr>
              <a:t>Шрифт</a:t>
            </a:r>
          </a:p>
        </p:txBody>
      </p:sp>
      <p:sp>
        <p:nvSpPr>
          <p:cNvPr id="4" name="Місце для номера слайда 3"/>
          <p:cNvSpPr>
            <a:spLocks noGrp="1"/>
          </p:cNvSpPr>
          <p:nvPr>
            <p:ph type="sldNum" sz="quarter" idx="12"/>
          </p:nvPr>
        </p:nvSpPr>
        <p:spPr>
          <a:xfrm>
            <a:off x="7672387" y="6098513"/>
            <a:ext cx="512638" cy="365125"/>
          </a:xfrm>
        </p:spPr>
        <p:txBody>
          <a:bodyPr/>
          <a:lstStyle/>
          <a:p>
            <a:fld id="{38BCBADD-4567-4049-BE61-5FB91E400C7D}" type="slidenum">
              <a:rPr lang="uk-UA" sz="1400" smtClean="0">
                <a:solidFill>
                  <a:srgbClr val="002060"/>
                </a:solidFill>
              </a:rPr>
              <a:t>10</a:t>
            </a:fld>
            <a:endParaRPr lang="uk-UA" sz="1400" dirty="0">
              <a:solidFill>
                <a:srgbClr val="002060"/>
              </a:solidFill>
            </a:endParaRPr>
          </a:p>
        </p:txBody>
      </p:sp>
    </p:spTree>
    <p:extLst>
      <p:ext uri="{BB962C8B-B14F-4D97-AF65-F5344CB8AC3E}">
        <p14:creationId xmlns:p14="http://schemas.microsoft.com/office/powerpoint/2010/main" val="271517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70120" y="1279624"/>
            <a:ext cx="6302217" cy="5243308"/>
          </a:xfrm>
          <a:prstGeom prst="rect">
            <a:avLst/>
          </a:prstGeom>
        </p:spPr>
      </p:pic>
      <p:sp>
        <p:nvSpPr>
          <p:cNvPr id="3" name="TextBox 2"/>
          <p:cNvSpPr txBox="1"/>
          <p:nvPr/>
        </p:nvSpPr>
        <p:spPr>
          <a:xfrm>
            <a:off x="352187" y="448627"/>
            <a:ext cx="7308056" cy="830997"/>
          </a:xfrm>
          <a:prstGeom prst="rect">
            <a:avLst/>
          </a:prstGeom>
          <a:noFill/>
        </p:spPr>
        <p:txBody>
          <a:bodyPr wrap="square" rtlCol="0">
            <a:spAutoFit/>
          </a:bodyPr>
          <a:lstStyle/>
          <a:p>
            <a:r>
              <a:rPr lang="uk-UA" sz="2400" dirty="0">
                <a:latin typeface="Times New Roman" panose="02020603050405020304" pitchFamily="18" charset="0"/>
                <a:cs typeface="Times New Roman" panose="02020603050405020304" pitchFamily="18" charset="0"/>
              </a:rPr>
              <a:t>Вибрати стиль та колір заливки можна у вкладці </a:t>
            </a:r>
            <a:r>
              <a:rPr lang="uk-UA" sz="2400" b="1" i="1" dirty="0">
                <a:latin typeface="Times New Roman" panose="02020603050405020304" pitchFamily="18" charset="0"/>
                <a:cs typeface="Times New Roman" panose="02020603050405020304" pitchFamily="18" charset="0"/>
              </a:rPr>
              <a:t>Заливка</a:t>
            </a:r>
          </a:p>
        </p:txBody>
      </p:sp>
      <p:sp>
        <p:nvSpPr>
          <p:cNvPr id="4" name="Місце для номера слайда 3"/>
          <p:cNvSpPr>
            <a:spLocks noGrp="1"/>
          </p:cNvSpPr>
          <p:nvPr>
            <p:ph type="sldNum" sz="quarter" idx="12"/>
          </p:nvPr>
        </p:nvSpPr>
        <p:spPr>
          <a:xfrm>
            <a:off x="7403924" y="6157807"/>
            <a:ext cx="512638" cy="365125"/>
          </a:xfrm>
        </p:spPr>
        <p:txBody>
          <a:bodyPr/>
          <a:lstStyle/>
          <a:p>
            <a:fld id="{38BCBADD-4567-4049-BE61-5FB91E400C7D}" type="slidenum">
              <a:rPr lang="uk-UA" sz="1600" smtClean="0">
                <a:solidFill>
                  <a:srgbClr val="002060"/>
                </a:solidFill>
              </a:rPr>
              <a:t>11</a:t>
            </a:fld>
            <a:endParaRPr lang="uk-UA" sz="1600" dirty="0">
              <a:solidFill>
                <a:srgbClr val="002060"/>
              </a:solidFill>
            </a:endParaRPr>
          </a:p>
        </p:txBody>
      </p:sp>
    </p:spTree>
    <p:extLst>
      <p:ext uri="{BB962C8B-B14F-4D97-AF65-F5344CB8AC3E}">
        <p14:creationId xmlns:p14="http://schemas.microsoft.com/office/powerpoint/2010/main" val="277692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p:cNvSpPr/>
          <p:nvPr/>
        </p:nvSpPr>
        <p:spPr>
          <a:xfrm>
            <a:off x="657225" y="524129"/>
            <a:ext cx="6652260" cy="3508653"/>
          </a:xfrm>
          <a:prstGeom prst="rect">
            <a:avLst/>
          </a:prstGeom>
        </p:spPr>
        <p:txBody>
          <a:bodyPr wrap="square">
            <a:spAutoFit/>
          </a:bodyPr>
          <a:lstStyle/>
          <a:p>
            <a:pPr>
              <a:tabLst>
                <a:tab pos="976313" algn="l"/>
              </a:tabLst>
            </a:pPr>
            <a:r>
              <a:rPr lang="uk-UA" sz="3000" b="1" i="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Об’єднання клітинок</a:t>
            </a:r>
            <a:endParaRPr lang="uk-UA" sz="3000" b="1"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uk-UA" sz="2400" dirty="0">
                <a:latin typeface="Times New Roman" panose="02020603050405020304" pitchFamily="18" charset="0"/>
                <a:ea typeface="Calibri" panose="020F0502020204030204" pitchFamily="34" charset="0"/>
              </a:rPr>
              <a:t>Іноді виникає потреба так розмістити дані, які вводяться, щоб вони займали кілька клітинок. Для цього  слід об’єднати ці клітинки прямокутного діапазону і вирівняти вміст утвореної клітинки по центру. Зазначені операції можна виконати за допомогою кнопки (</a:t>
            </a:r>
            <a:r>
              <a:rPr lang="uk-UA" sz="2400" b="1" dirty="0">
                <a:latin typeface="Calibri" panose="020F0502020204030204" pitchFamily="34" charset="0"/>
                <a:ea typeface="Calibri" panose="020F0502020204030204" pitchFamily="34" charset="0"/>
                <a:cs typeface="Times New Roman" panose="02020603050405020304" pitchFamily="18" charset="0"/>
              </a:rPr>
              <a:t>Об’єднати та розмістити в центрі</a:t>
            </a:r>
            <a:r>
              <a:rPr lang="uk-UA" sz="2400" dirty="0">
                <a:latin typeface="Times New Roman" panose="02020603050405020304" pitchFamily="18" charset="0"/>
                <a:ea typeface="Calibri" panose="020F0502020204030204" pitchFamily="34" charset="0"/>
              </a:rPr>
              <a:t>) вкладки </a:t>
            </a:r>
            <a:r>
              <a:rPr lang="uk-UA" sz="2400" b="1" dirty="0">
                <a:latin typeface="Calibri" panose="020F0502020204030204" pitchFamily="34" charset="0"/>
                <a:ea typeface="Calibri" panose="020F0502020204030204" pitchFamily="34" charset="0"/>
                <a:cs typeface="Times New Roman" panose="02020603050405020304" pitchFamily="18" charset="0"/>
              </a:rPr>
              <a:t>Основне.</a:t>
            </a:r>
            <a:endParaRPr lang="uk-UA" sz="2400" dirty="0"/>
          </a:p>
        </p:txBody>
      </p:sp>
      <p:pic>
        <p:nvPicPr>
          <p:cNvPr id="5" name="Рисунок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29602" y="3932546"/>
            <a:ext cx="1856661" cy="1604910"/>
          </a:xfrm>
          <a:prstGeom prst="rect">
            <a:avLst/>
          </a:prstGeom>
          <a:ln w="3175">
            <a:solidFill>
              <a:schemeClr val="tx1"/>
            </a:solidFill>
          </a:ln>
        </p:spPr>
      </p:pic>
      <p:sp>
        <p:nvSpPr>
          <p:cNvPr id="2" name="Місце для номера слайда 1"/>
          <p:cNvSpPr>
            <a:spLocks noGrp="1"/>
          </p:cNvSpPr>
          <p:nvPr>
            <p:ph type="sldNum" sz="quarter" idx="12"/>
          </p:nvPr>
        </p:nvSpPr>
        <p:spPr/>
        <p:txBody>
          <a:bodyPr/>
          <a:lstStyle/>
          <a:p>
            <a:fld id="{38BCBADD-4567-4049-BE61-5FB91E400C7D}" type="slidenum">
              <a:rPr lang="uk-UA" sz="1600" smtClean="0">
                <a:solidFill>
                  <a:srgbClr val="002060"/>
                </a:solidFill>
              </a:rPr>
              <a:t>12</a:t>
            </a:fld>
            <a:endParaRPr lang="uk-UA" sz="1600" dirty="0">
              <a:solidFill>
                <a:srgbClr val="002060"/>
              </a:solidFill>
            </a:endParaRPr>
          </a:p>
        </p:txBody>
      </p:sp>
    </p:spTree>
    <p:extLst>
      <p:ext uri="{BB962C8B-B14F-4D97-AF65-F5344CB8AC3E}">
        <p14:creationId xmlns:p14="http://schemas.microsoft.com/office/powerpoint/2010/main" val="163771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811" y="957263"/>
            <a:ext cx="6022181" cy="646331"/>
          </a:xfrm>
          <a:prstGeom prst="rect">
            <a:avLst/>
          </a:prstGeom>
          <a:noFill/>
        </p:spPr>
        <p:txBody>
          <a:bodyPr wrap="square" rtlCol="0">
            <a:spAutoFit/>
          </a:bodyPr>
          <a:lstStyle/>
          <a:p>
            <a:r>
              <a:rPr lang="uk-UA" sz="3600" b="1" i="1" dirty="0">
                <a:solidFill>
                  <a:schemeClr val="tx2">
                    <a:lumMod val="75000"/>
                  </a:schemeClr>
                </a:solidFill>
                <a:latin typeface="Calibri" panose="020F0502020204030204" pitchFamily="34" charset="0"/>
              </a:rPr>
              <a:t>План </a:t>
            </a:r>
            <a:r>
              <a:rPr lang="uk-UA" sz="3600" b="1" i="1" dirty="0" smtClean="0">
                <a:solidFill>
                  <a:schemeClr val="tx2">
                    <a:lumMod val="75000"/>
                  </a:schemeClr>
                </a:solidFill>
                <a:latin typeface="Calibri" panose="020F0502020204030204" pitchFamily="34" charset="0"/>
              </a:rPr>
              <a:t>вивчення теми</a:t>
            </a:r>
            <a:endParaRPr lang="uk-UA" sz="3600" b="1" i="1" dirty="0">
              <a:solidFill>
                <a:schemeClr val="tx2">
                  <a:lumMod val="75000"/>
                </a:schemeClr>
              </a:solidFill>
              <a:latin typeface="Calibri" panose="020F0502020204030204" pitchFamily="34" charset="0"/>
            </a:endParaRPr>
          </a:p>
        </p:txBody>
      </p:sp>
      <p:sp>
        <p:nvSpPr>
          <p:cNvPr id="3" name="TextBox 2"/>
          <p:cNvSpPr txBox="1"/>
          <p:nvPr/>
        </p:nvSpPr>
        <p:spPr>
          <a:xfrm>
            <a:off x="717948" y="1868091"/>
            <a:ext cx="6065044" cy="3416320"/>
          </a:xfrm>
          <a:prstGeom prst="rect">
            <a:avLst/>
          </a:prstGeom>
          <a:noFill/>
        </p:spPr>
        <p:txBody>
          <a:bodyPr wrap="square" rtlCol="0">
            <a:spAutoFit/>
          </a:bodyPr>
          <a:lstStyle/>
          <a:p>
            <a:pPr marL="214313" indent="-214313">
              <a:buFont typeface="Wingdings" panose="05000000000000000000" pitchFamily="2" charset="2"/>
              <a:buChar char="ü"/>
            </a:pPr>
            <a:r>
              <a:rPr lang="uk-UA" sz="3600" dirty="0">
                <a:latin typeface="Calibri" panose="020F0502020204030204" pitchFamily="34" charset="0"/>
              </a:rPr>
              <a:t>формати даних: числовий, текстовий, формат дати,</a:t>
            </a:r>
          </a:p>
          <a:p>
            <a:pPr marL="214313" indent="-214313">
              <a:buFont typeface="Wingdings" panose="05000000000000000000" pitchFamily="2" charset="2"/>
              <a:buChar char="ü"/>
            </a:pPr>
            <a:r>
              <a:rPr lang="uk-UA" sz="3600" dirty="0">
                <a:latin typeface="Calibri" panose="020F0502020204030204" pitchFamily="34" charset="0"/>
              </a:rPr>
              <a:t>способи форматування даних</a:t>
            </a:r>
          </a:p>
          <a:p>
            <a:pPr marL="214313" indent="-214313">
              <a:buFont typeface="Wingdings" panose="05000000000000000000" pitchFamily="2" charset="2"/>
              <a:buChar char="ü"/>
            </a:pPr>
            <a:r>
              <a:rPr lang="uk-UA" sz="3600" dirty="0">
                <a:latin typeface="Calibri" panose="020F0502020204030204" pitchFamily="34" charset="0"/>
              </a:rPr>
              <a:t>форматування клітинок та діапазонів </a:t>
            </a:r>
            <a:r>
              <a:rPr lang="uk-UA" sz="3600" dirty="0" smtClean="0">
                <a:latin typeface="Calibri" panose="020F0502020204030204" pitchFamily="34" charset="0"/>
              </a:rPr>
              <a:t>клітинок</a:t>
            </a:r>
            <a:endParaRPr lang="uk-UA" sz="3600" dirty="0">
              <a:latin typeface="Calibri" panose="020F0502020204030204" pitchFamily="34" charset="0"/>
            </a:endParaRPr>
          </a:p>
        </p:txBody>
      </p:sp>
      <p:sp>
        <p:nvSpPr>
          <p:cNvPr id="4" name="Місце для номера слайда 3"/>
          <p:cNvSpPr>
            <a:spLocks noGrp="1"/>
          </p:cNvSpPr>
          <p:nvPr>
            <p:ph type="sldNum" sz="quarter" idx="12"/>
          </p:nvPr>
        </p:nvSpPr>
        <p:spPr/>
        <p:txBody>
          <a:bodyPr/>
          <a:lstStyle/>
          <a:p>
            <a:fld id="{38BCBADD-4567-4049-BE61-5FB91E400C7D}" type="slidenum">
              <a:rPr lang="uk-UA" sz="1400" smtClean="0"/>
              <a:t>2</a:t>
            </a:fld>
            <a:endParaRPr lang="uk-UA" sz="1400" dirty="0"/>
          </a:p>
        </p:txBody>
      </p:sp>
    </p:spTree>
    <p:extLst>
      <p:ext uri="{BB962C8B-B14F-4D97-AF65-F5344CB8AC3E}">
        <p14:creationId xmlns:p14="http://schemas.microsoft.com/office/powerpoint/2010/main" val="243717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325039" y="372657"/>
            <a:ext cx="7433074" cy="6186309"/>
          </a:xfrm>
          <a:prstGeom prst="rect">
            <a:avLst/>
          </a:prstGeom>
        </p:spPr>
        <p:txBody>
          <a:bodyPr wrap="square">
            <a:spAutoFit/>
          </a:bodyPr>
          <a:lstStyle/>
          <a:p>
            <a:r>
              <a:rPr lang="uk-UA" sz="2400" i="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Клітинка електронної таблиці може містити </a:t>
            </a:r>
          </a:p>
          <a:p>
            <a:r>
              <a:rPr lang="uk-UA" sz="3600" b="1" i="1" u="sng"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текст, число</a:t>
            </a:r>
            <a:r>
              <a:rPr lang="uk-UA" sz="3600" b="1" u="sng"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або </a:t>
            </a:r>
            <a:r>
              <a:rPr lang="uk-UA" sz="3600" b="1" i="1" u="sng"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формулу</a:t>
            </a:r>
            <a:endParaRPr lang="uk-UA" sz="3600" dirty="0">
              <a:latin typeface="Calibri" panose="020F0502020204030204" pitchFamily="34" charset="0"/>
              <a:ea typeface="Calibri" panose="020F0502020204030204" pitchFamily="34" charset="0"/>
              <a:cs typeface="Calibri" panose="020F0502020204030204" pitchFamily="34" charset="0"/>
            </a:endParaRPr>
          </a:p>
          <a:p>
            <a:pPr marL="257175" indent="-257175">
              <a:buFont typeface="Wingdings" panose="05000000000000000000" pitchFamily="2" charset="2"/>
              <a:buChar char=""/>
            </a:pPr>
            <a:r>
              <a:rPr lang="uk-UA" sz="2800" b="1"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Текстові дані</a:t>
            </a:r>
            <a:r>
              <a:rPr lang="uk-UA" sz="2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uk-UA" sz="2800" dirty="0">
                <a:latin typeface="Calibri" panose="020F0502020204030204" pitchFamily="34" charset="0"/>
                <a:ea typeface="Calibri" panose="020F0502020204030204" pitchFamily="34" charset="0"/>
                <a:cs typeface="Calibri" panose="020F0502020204030204" pitchFamily="34" charset="0"/>
              </a:rPr>
              <a:t>являють собою рядок тексту довільної довжини і відтворюються в тому самому вигляді, як їх було введено.</a:t>
            </a:r>
          </a:p>
          <a:p>
            <a:pPr marL="257175" indent="-257175">
              <a:buFont typeface="Wingdings" panose="05000000000000000000" pitchFamily="2" charset="2"/>
              <a:buChar char=""/>
            </a:pPr>
            <a:r>
              <a:rPr lang="uk-UA" sz="2800" b="1"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Числові дані</a:t>
            </a:r>
            <a:r>
              <a:rPr lang="uk-UA" sz="2800" i="1" dirty="0">
                <a:latin typeface="Calibri" panose="020F0502020204030204" pitchFamily="34" charset="0"/>
                <a:ea typeface="Calibri" panose="020F0502020204030204" pitchFamily="34" charset="0"/>
                <a:cs typeface="Calibri" panose="020F0502020204030204" pitchFamily="34" charset="0"/>
              </a:rPr>
              <a:t> – </a:t>
            </a:r>
            <a:r>
              <a:rPr lang="uk-UA" sz="2800" dirty="0">
                <a:latin typeface="Calibri" panose="020F0502020204030204" pitchFamily="34" charset="0"/>
                <a:ea typeface="Calibri" panose="020F0502020204030204" pitchFamily="34" charset="0"/>
                <a:cs typeface="Calibri" panose="020F0502020204030204" pitchFamily="34" charset="0"/>
              </a:rPr>
              <a:t>це окремі числа, уведені в клітинку. До даних цього типу належать також дати і грошові суми. Спосіб відображення числових даних залежать від формату клітинки.</a:t>
            </a:r>
          </a:p>
          <a:p>
            <a:pPr marL="257175" indent="-257175">
              <a:buFont typeface="Wingdings" panose="05000000000000000000" pitchFamily="2" charset="2"/>
              <a:buChar char=""/>
            </a:pPr>
            <a:r>
              <a:rPr lang="uk-UA" sz="2800" b="1"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Формула</a:t>
            </a:r>
            <a:r>
              <a:rPr lang="uk-UA" sz="2800" i="1" dirty="0">
                <a:latin typeface="Calibri" panose="020F0502020204030204" pitchFamily="34" charset="0"/>
                <a:ea typeface="Calibri" panose="020F0502020204030204" pitchFamily="34" charset="0"/>
                <a:cs typeface="Calibri" panose="020F0502020204030204" pitchFamily="34" charset="0"/>
              </a:rPr>
              <a:t> –</a:t>
            </a:r>
            <a:r>
              <a:rPr lang="uk-UA" sz="2800" dirty="0">
                <a:latin typeface="Calibri" panose="020F0502020204030204" pitchFamily="34" charset="0"/>
                <a:ea typeface="Calibri" panose="020F0502020204030204" pitchFamily="34" charset="0"/>
                <a:cs typeface="Calibri" panose="020F0502020204030204" pitchFamily="34" charset="0"/>
              </a:rPr>
              <a:t> це вираз, що починається зі знаку «=». За умовчанням програма відображає у клітинках не формули, а результати їх обчислення. </a:t>
            </a:r>
          </a:p>
        </p:txBody>
      </p:sp>
      <p:sp>
        <p:nvSpPr>
          <p:cNvPr id="3" name="Місце для номера слайда 2"/>
          <p:cNvSpPr>
            <a:spLocks noGrp="1"/>
          </p:cNvSpPr>
          <p:nvPr>
            <p:ph type="sldNum" sz="quarter" idx="12"/>
          </p:nvPr>
        </p:nvSpPr>
        <p:spPr/>
        <p:txBody>
          <a:bodyPr/>
          <a:lstStyle/>
          <a:p>
            <a:fld id="{38BCBADD-4567-4049-BE61-5FB91E400C7D}" type="slidenum">
              <a:rPr lang="uk-UA" sz="1400" smtClean="0"/>
              <a:t>3</a:t>
            </a:fld>
            <a:endParaRPr lang="uk-UA" sz="1400" dirty="0"/>
          </a:p>
        </p:txBody>
      </p:sp>
    </p:spTree>
    <p:extLst>
      <p:ext uri="{BB962C8B-B14F-4D97-AF65-F5344CB8AC3E}">
        <p14:creationId xmlns:p14="http://schemas.microsoft.com/office/powerpoint/2010/main" val="364663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185" y="414338"/>
            <a:ext cx="6815138" cy="600164"/>
          </a:xfrm>
          <a:prstGeom prst="rect">
            <a:avLst/>
          </a:prstGeom>
          <a:noFill/>
        </p:spPr>
        <p:txBody>
          <a:bodyPr wrap="square" rtlCol="0">
            <a:spAutoFit/>
          </a:bodyPr>
          <a:lstStyle/>
          <a:p>
            <a:r>
              <a:rPr lang="uk-UA" sz="3300" b="1" i="1" dirty="0">
                <a:solidFill>
                  <a:schemeClr val="accent1">
                    <a:lumMod val="75000"/>
                  </a:schemeClr>
                </a:solidFill>
                <a:latin typeface="Calibri" panose="020F0502020204030204" pitchFamily="34" charset="0"/>
              </a:rPr>
              <a:t>Способи форматування даних</a:t>
            </a:r>
          </a:p>
        </p:txBody>
      </p:sp>
      <p:sp>
        <p:nvSpPr>
          <p:cNvPr id="3" name="Прямокутник 2"/>
          <p:cNvSpPr/>
          <p:nvPr/>
        </p:nvSpPr>
        <p:spPr>
          <a:xfrm>
            <a:off x="158450" y="1026155"/>
            <a:ext cx="7842549" cy="1200329"/>
          </a:xfrm>
          <a:prstGeom prst="rect">
            <a:avLst/>
          </a:prstGeom>
        </p:spPr>
        <p:txBody>
          <a:bodyPr wrap="square">
            <a:spAutoFit/>
          </a:bodyPr>
          <a:lstStyle/>
          <a:p>
            <a:r>
              <a:rPr lang="uk-UA" sz="2400" dirty="0">
                <a:latin typeface="Times New Roman" panose="02020603050405020304" pitchFamily="18" charset="0"/>
                <a:ea typeface="Calibri" panose="020F0502020204030204" pitchFamily="34" charset="0"/>
                <a:cs typeface="Calibri" panose="020F0502020204030204" pitchFamily="34" charset="0"/>
              </a:rPr>
              <a:t>Потрібно виділити діапазон комірок з даними і за допомогою контекстного меню вибрати команду  </a:t>
            </a:r>
            <a:r>
              <a:rPr lang="uk-UA" sz="2400" b="1" dirty="0">
                <a:latin typeface="Calibri" panose="020F0502020204030204" pitchFamily="34" charset="0"/>
                <a:ea typeface="Calibri" panose="020F0502020204030204" pitchFamily="34" charset="0"/>
                <a:cs typeface="Calibri" panose="020F0502020204030204" pitchFamily="34" charset="0"/>
              </a:rPr>
              <a:t>Формат клітинки. </a:t>
            </a:r>
            <a:r>
              <a:rPr lang="uk-UA" sz="2400" dirty="0" smtClean="0">
                <a:latin typeface="Times New Roman" panose="02020603050405020304" pitchFamily="18" charset="0"/>
                <a:cs typeface="Times New Roman" panose="02020603050405020304" pitchFamily="18" charset="0"/>
              </a:rPr>
              <a:t>Відкривається </a:t>
            </a:r>
            <a:r>
              <a:rPr lang="uk-UA" sz="2400" dirty="0">
                <a:latin typeface="Times New Roman" panose="02020603050405020304" pitchFamily="18" charset="0"/>
                <a:cs typeface="Times New Roman" panose="02020603050405020304" pitchFamily="18" charset="0"/>
              </a:rPr>
              <a:t>діалогове вікно </a:t>
            </a:r>
            <a:r>
              <a:rPr lang="uk-UA" sz="2400" b="1" dirty="0">
                <a:latin typeface="Calibri" panose="020F0502020204030204" pitchFamily="34" charset="0"/>
                <a:ea typeface="Calibri" panose="020F0502020204030204" pitchFamily="34" charset="0"/>
                <a:cs typeface="Calibri" panose="020F0502020204030204" pitchFamily="34" charset="0"/>
              </a:rPr>
              <a:t>Формат клітинки</a:t>
            </a:r>
            <a:endParaRPr lang="uk-UA" sz="24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30167" r="66281" b="4832"/>
          <a:stretch/>
        </p:blipFill>
        <p:spPr>
          <a:xfrm>
            <a:off x="170210" y="2340730"/>
            <a:ext cx="4007812" cy="4345820"/>
          </a:xfrm>
          <a:prstGeom prst="rect">
            <a:avLst/>
          </a:prstGeom>
          <a:ln w="3175">
            <a:solidFill>
              <a:schemeClr val="tx1"/>
            </a:solidFill>
          </a:ln>
        </p:spPr>
      </p:pic>
      <p:sp>
        <p:nvSpPr>
          <p:cNvPr id="5" name="Овал 4"/>
          <p:cNvSpPr/>
          <p:nvPr/>
        </p:nvSpPr>
        <p:spPr>
          <a:xfrm>
            <a:off x="1767716" y="5746750"/>
            <a:ext cx="1046922" cy="2111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dirty="0"/>
          </a:p>
        </p:txBody>
      </p:sp>
      <p:pic>
        <p:nvPicPr>
          <p:cNvPr id="6" name="Рисунок 5"/>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623433" y="2569330"/>
            <a:ext cx="4334829" cy="3774320"/>
          </a:xfrm>
          <a:prstGeom prst="rect">
            <a:avLst/>
          </a:prstGeom>
        </p:spPr>
      </p:pic>
      <p:sp>
        <p:nvSpPr>
          <p:cNvPr id="7" name="Місце для номера слайда 6"/>
          <p:cNvSpPr>
            <a:spLocks noGrp="1"/>
          </p:cNvSpPr>
          <p:nvPr>
            <p:ph type="sldNum" sz="quarter" idx="12"/>
          </p:nvPr>
        </p:nvSpPr>
        <p:spPr>
          <a:xfrm>
            <a:off x="6144639" y="6343650"/>
            <a:ext cx="512638" cy="365125"/>
          </a:xfrm>
        </p:spPr>
        <p:txBody>
          <a:bodyPr/>
          <a:lstStyle/>
          <a:p>
            <a:fld id="{38BCBADD-4567-4049-BE61-5FB91E400C7D}" type="slidenum">
              <a:rPr lang="uk-UA" sz="1400" smtClean="0"/>
              <a:t>4</a:t>
            </a:fld>
            <a:endParaRPr lang="uk-UA" sz="1400" dirty="0"/>
          </a:p>
        </p:txBody>
      </p:sp>
    </p:spTree>
    <p:extLst>
      <p:ext uri="{BB962C8B-B14F-4D97-AF65-F5344CB8AC3E}">
        <p14:creationId xmlns:p14="http://schemas.microsoft.com/office/powerpoint/2010/main" val="779106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481012" y="364388"/>
            <a:ext cx="5907386" cy="600164"/>
          </a:xfrm>
          <a:prstGeom prst="rect">
            <a:avLst/>
          </a:prstGeom>
        </p:spPr>
        <p:txBody>
          <a:bodyPr wrap="none">
            <a:spAutoFit/>
          </a:bodyPr>
          <a:lstStyle/>
          <a:p>
            <a:r>
              <a:rPr lang="uk-UA" sz="3300" b="1" i="1" dirty="0">
                <a:solidFill>
                  <a:schemeClr val="accent1">
                    <a:lumMod val="75000"/>
                  </a:schemeClr>
                </a:solidFill>
                <a:latin typeface="Calibri" panose="020F0502020204030204" pitchFamily="34" charset="0"/>
              </a:rPr>
              <a:t>Способи форматування даних</a:t>
            </a:r>
          </a:p>
        </p:txBody>
      </p:sp>
      <p:sp>
        <p:nvSpPr>
          <p:cNvPr id="3" name="Прямокутник 2"/>
          <p:cNvSpPr/>
          <p:nvPr/>
        </p:nvSpPr>
        <p:spPr>
          <a:xfrm>
            <a:off x="233362" y="959379"/>
            <a:ext cx="8172450" cy="1200329"/>
          </a:xfrm>
          <a:prstGeom prst="rect">
            <a:avLst/>
          </a:prstGeom>
        </p:spPr>
        <p:txBody>
          <a:bodyPr wrap="square">
            <a:spAutoFit/>
          </a:bodyPr>
          <a:lstStyle/>
          <a:p>
            <a:r>
              <a:rPr lang="uk-UA" sz="2400" dirty="0">
                <a:latin typeface="Times New Roman" panose="02020603050405020304" pitchFamily="18" charset="0"/>
                <a:ea typeface="Calibri" panose="020F0502020204030204" pitchFamily="34" charset="0"/>
              </a:rPr>
              <a:t>Є ще один спосіб форматування даних. Задати певний формат даним можна за допомогою команд вкладки </a:t>
            </a:r>
            <a:r>
              <a:rPr lang="uk-UA" sz="2400" b="1" dirty="0">
                <a:latin typeface="Calibri" panose="020F0502020204030204" pitchFamily="34" charset="0"/>
                <a:ea typeface="Calibri" panose="020F0502020204030204" pitchFamily="34" charset="0"/>
                <a:cs typeface="Times New Roman" panose="02020603050405020304" pitchFamily="18" charset="0"/>
              </a:rPr>
              <a:t>Основне</a:t>
            </a:r>
            <a:r>
              <a:rPr lang="en-US" sz="2400" b="1" dirty="0">
                <a:latin typeface="Calibri" panose="020F0502020204030204" pitchFamily="34" charset="0"/>
                <a:ea typeface="Calibri" panose="020F0502020204030204" pitchFamily="34" charset="0"/>
                <a:cs typeface="Times New Roman" panose="02020603050405020304" pitchFamily="18" charset="0"/>
              </a:rPr>
              <a:t>. </a:t>
            </a:r>
            <a:endParaRPr lang="uk-UA" sz="2400" dirty="0"/>
          </a:p>
        </p:txBody>
      </p:sp>
      <p:pic>
        <p:nvPicPr>
          <p:cNvPr id="4" name="Рисунок 3"/>
          <p:cNvPicPr>
            <a:picLocks noChangeAspect="1"/>
          </p:cNvPicPr>
          <p:nvPr/>
        </p:nvPicPr>
        <p:blipFill>
          <a:blip r:embed="rId2"/>
          <a:stretch>
            <a:fillRect/>
          </a:stretch>
        </p:blipFill>
        <p:spPr>
          <a:xfrm>
            <a:off x="0" y="2241881"/>
            <a:ext cx="9144000" cy="1149080"/>
          </a:xfrm>
          <a:prstGeom prst="rect">
            <a:avLst/>
          </a:prstGeom>
          <a:ln w="3175">
            <a:solidFill>
              <a:schemeClr val="tx1"/>
            </a:solidFill>
          </a:ln>
        </p:spPr>
      </p:pic>
      <p:sp>
        <p:nvSpPr>
          <p:cNvPr id="6" name="Блок-схема: пам'ять із посл.доступом 5"/>
          <p:cNvSpPr/>
          <p:nvPr/>
        </p:nvSpPr>
        <p:spPr>
          <a:xfrm>
            <a:off x="4733925" y="2406227"/>
            <a:ext cx="1162050" cy="1028700"/>
          </a:xfrm>
          <a:prstGeom prst="flowChartMagneticTap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dirty="0"/>
          </a:p>
        </p:txBody>
      </p:sp>
      <p:pic>
        <p:nvPicPr>
          <p:cNvPr id="7" name="Рисунок 6"/>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0973" r="59087" b="24078"/>
          <a:stretch/>
        </p:blipFill>
        <p:spPr bwMode="auto">
          <a:xfrm>
            <a:off x="2942272" y="3473134"/>
            <a:ext cx="2754630" cy="3265911"/>
          </a:xfrm>
          <a:prstGeom prst="rect">
            <a:avLst/>
          </a:prstGeom>
          <a:ln w="3175">
            <a:solidFill>
              <a:schemeClr val="tx1"/>
            </a:solidFill>
          </a:ln>
          <a:extLst>
            <a:ext uri="{53640926-AAD7-44D8-BBD7-CCE9431645EC}">
              <a14:shadowObscured xmlns:a14="http://schemas.microsoft.com/office/drawing/2010/main"/>
            </a:ext>
          </a:extLst>
        </p:spPr>
      </p:pic>
      <p:sp>
        <p:nvSpPr>
          <p:cNvPr id="5" name="Місце для номера слайда 4"/>
          <p:cNvSpPr>
            <a:spLocks noGrp="1"/>
          </p:cNvSpPr>
          <p:nvPr>
            <p:ph type="sldNum" sz="quarter" idx="12"/>
          </p:nvPr>
        </p:nvSpPr>
        <p:spPr/>
        <p:txBody>
          <a:bodyPr/>
          <a:lstStyle/>
          <a:p>
            <a:fld id="{38BCBADD-4567-4049-BE61-5FB91E400C7D}" type="slidenum">
              <a:rPr lang="uk-UA" sz="1400" smtClean="0"/>
              <a:t>5</a:t>
            </a:fld>
            <a:endParaRPr lang="uk-UA" sz="1400" dirty="0"/>
          </a:p>
        </p:txBody>
      </p:sp>
    </p:spTree>
    <p:extLst>
      <p:ext uri="{BB962C8B-B14F-4D97-AF65-F5344CB8AC3E}">
        <p14:creationId xmlns:p14="http://schemas.microsoft.com/office/powerpoint/2010/main" val="184034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0" y="793998"/>
            <a:ext cx="8663940" cy="553998"/>
          </a:xfrm>
          <a:prstGeom prst="rect">
            <a:avLst/>
          </a:prstGeom>
        </p:spPr>
        <p:txBody>
          <a:bodyPr wrap="square">
            <a:spAutoFit/>
          </a:bodyPr>
          <a:lstStyle/>
          <a:p>
            <a:pPr>
              <a:tabLst>
                <a:tab pos="976313" algn="l"/>
              </a:tabLst>
            </a:pPr>
            <a:r>
              <a:rPr lang="uk-UA" sz="3000" b="1" i="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Форматування клітинок та діапазонів комірок</a:t>
            </a:r>
            <a:endParaRPr lang="uk-UA" sz="3000" b="1" dirty="0">
              <a:solidFill>
                <a:schemeClr val="accent1">
                  <a:lumMod val="75000"/>
                </a:schemeClr>
              </a:solidFill>
              <a:latin typeface="Times New Roman" panose="02020603050405020304" pitchFamily="18" charset="0"/>
              <a:ea typeface="Calibri" panose="020F0502020204030204" pitchFamily="34" charset="0"/>
              <a:cs typeface="Calibri" panose="020F0502020204030204" pitchFamily="34" charset="0"/>
            </a:endParaRPr>
          </a:p>
        </p:txBody>
      </p:sp>
      <p:sp>
        <p:nvSpPr>
          <p:cNvPr id="3" name="Прямокутник 2"/>
          <p:cNvSpPr/>
          <p:nvPr/>
        </p:nvSpPr>
        <p:spPr>
          <a:xfrm>
            <a:off x="505777" y="1707134"/>
            <a:ext cx="6755130" cy="440120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    </a:t>
            </a:r>
            <a:r>
              <a:rPr lang="uk-UA" sz="2800" dirty="0">
                <a:latin typeface="Times New Roman" panose="02020603050405020304" pitchFamily="18" charset="0"/>
                <a:ea typeface="Calibri" panose="020F0502020204030204" pitchFamily="34" charset="0"/>
              </a:rPr>
              <a:t>На різних вкладках вікна </a:t>
            </a:r>
            <a:r>
              <a:rPr lang="uk-UA" sz="2800" b="1" dirty="0">
                <a:latin typeface="Calibri" panose="020F0502020204030204" pitchFamily="34" charset="0"/>
                <a:ea typeface="Calibri" panose="020F0502020204030204" pitchFamily="34" charset="0"/>
                <a:cs typeface="Times New Roman" panose="02020603050405020304" pitchFamily="18" charset="0"/>
              </a:rPr>
              <a:t>Формат клітинок</a:t>
            </a:r>
            <a:r>
              <a:rPr lang="uk-UA" sz="2800" dirty="0">
                <a:latin typeface="Times New Roman" panose="02020603050405020304" pitchFamily="18" charset="0"/>
                <a:ea typeface="Calibri" panose="020F0502020204030204" pitchFamily="34" charset="0"/>
              </a:rPr>
              <a:t> можна задати не лише формат даних у клітинках, а й параметри форматування самих клітинок, зокрема їх оздоблення (зовнішній вигляд, розмір, колір та шрифт). Існує можливість задати спосіб вирівнювання вмісту клітинок, виділити кольором клітинки чи їх діапазони, захистити таблицю від зміни змісту, застосувати стилі</a:t>
            </a:r>
            <a:r>
              <a:rPr lang="en-US" sz="2800" dirty="0">
                <a:latin typeface="Times New Roman" panose="02020603050405020304" pitchFamily="18" charset="0"/>
                <a:ea typeface="Calibri" panose="020F0502020204030204" pitchFamily="34" charset="0"/>
              </a:rPr>
              <a:t>.</a:t>
            </a:r>
            <a:endParaRPr lang="uk-UA" sz="2800" dirty="0"/>
          </a:p>
        </p:txBody>
      </p:sp>
      <p:sp>
        <p:nvSpPr>
          <p:cNvPr id="4" name="Місце для номера слайда 3"/>
          <p:cNvSpPr>
            <a:spLocks noGrp="1"/>
          </p:cNvSpPr>
          <p:nvPr>
            <p:ph type="sldNum" sz="quarter" idx="12"/>
          </p:nvPr>
        </p:nvSpPr>
        <p:spPr/>
        <p:txBody>
          <a:bodyPr/>
          <a:lstStyle/>
          <a:p>
            <a:fld id="{38BCBADD-4567-4049-BE61-5FB91E400C7D}" type="slidenum">
              <a:rPr lang="uk-UA" sz="1400" smtClean="0"/>
              <a:t>6</a:t>
            </a:fld>
            <a:endParaRPr lang="uk-UA" sz="1400" dirty="0"/>
          </a:p>
        </p:txBody>
      </p:sp>
    </p:spTree>
    <p:extLst>
      <p:ext uri="{BB962C8B-B14F-4D97-AF65-F5344CB8AC3E}">
        <p14:creationId xmlns:p14="http://schemas.microsoft.com/office/powerpoint/2010/main" val="130949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62326" y="1858402"/>
            <a:ext cx="5867162" cy="4869506"/>
          </a:xfrm>
          <a:prstGeom prst="rect">
            <a:avLst/>
          </a:prstGeom>
        </p:spPr>
      </p:pic>
      <p:sp>
        <p:nvSpPr>
          <p:cNvPr id="3" name="TextBox 2"/>
          <p:cNvSpPr txBox="1"/>
          <p:nvPr/>
        </p:nvSpPr>
        <p:spPr>
          <a:xfrm>
            <a:off x="137161" y="381074"/>
            <a:ext cx="7326630" cy="1477328"/>
          </a:xfrm>
          <a:prstGeom prst="rect">
            <a:avLst/>
          </a:prstGeom>
          <a:noFill/>
        </p:spPr>
        <p:txBody>
          <a:bodyPr wrap="square" rtlCol="0">
            <a:spAutoFit/>
          </a:bodyPr>
          <a:lstStyle/>
          <a:p>
            <a:r>
              <a:rPr lang="uk-UA" dirty="0">
                <a:latin typeface="Times New Roman" panose="02020603050405020304" pitchFamily="18" charset="0"/>
                <a:cs typeface="Times New Roman" panose="02020603050405020304" pitchFamily="18" charset="0"/>
              </a:rPr>
              <a:t>На вкладці </a:t>
            </a:r>
            <a:r>
              <a:rPr lang="uk-UA" b="1" i="1" dirty="0">
                <a:latin typeface="Times New Roman" panose="02020603050405020304" pitchFamily="18" charset="0"/>
                <a:cs typeface="Times New Roman" panose="02020603050405020304" pitchFamily="18" charset="0"/>
              </a:rPr>
              <a:t>Вирівнювання</a:t>
            </a:r>
            <a:r>
              <a:rPr lang="uk-UA" dirty="0">
                <a:latin typeface="Times New Roman" panose="02020603050405020304" pitchFamily="18" charset="0"/>
                <a:cs typeface="Times New Roman" panose="02020603050405020304" pitchFamily="18" charset="0"/>
              </a:rPr>
              <a:t> можна вирівняти дані комірки по горизонталі та по вертикалі, задати орієнтацію тексту. Дуже часто використовують прапорець </a:t>
            </a:r>
            <a:r>
              <a:rPr lang="uk-UA" b="1" dirty="0">
                <a:latin typeface="Times New Roman" panose="02020603050405020304" pitchFamily="18" charset="0"/>
                <a:cs typeface="Times New Roman" panose="02020603050405020304" pitchFamily="18" charset="0"/>
              </a:rPr>
              <a:t>переносити по словах, </a:t>
            </a:r>
            <a:r>
              <a:rPr lang="uk-UA" dirty="0">
                <a:latin typeface="Times New Roman" panose="02020603050405020304" pitchFamily="18" charset="0"/>
                <a:cs typeface="Times New Roman" panose="02020603050405020304" pitchFamily="18" charset="0"/>
              </a:rPr>
              <a:t> встановлення якого дозволяє уникати поширеного ефекту затуляння текстом сусідніх клітинок завдяки поділу тексту на кілька рядків.</a:t>
            </a:r>
          </a:p>
        </p:txBody>
      </p:sp>
      <p:sp>
        <p:nvSpPr>
          <p:cNvPr id="4" name="Місце для номера слайда 3"/>
          <p:cNvSpPr>
            <a:spLocks noGrp="1"/>
          </p:cNvSpPr>
          <p:nvPr>
            <p:ph type="sldNum" sz="quarter" idx="12"/>
          </p:nvPr>
        </p:nvSpPr>
        <p:spPr>
          <a:xfrm>
            <a:off x="7463791" y="6362783"/>
            <a:ext cx="512638" cy="365125"/>
          </a:xfrm>
        </p:spPr>
        <p:txBody>
          <a:bodyPr/>
          <a:lstStyle/>
          <a:p>
            <a:fld id="{38BCBADD-4567-4049-BE61-5FB91E400C7D}" type="slidenum">
              <a:rPr lang="uk-UA" sz="1400" smtClean="0"/>
              <a:t>7</a:t>
            </a:fld>
            <a:endParaRPr lang="uk-UA" sz="1400" dirty="0"/>
          </a:p>
        </p:txBody>
      </p:sp>
    </p:spTree>
    <p:extLst>
      <p:ext uri="{BB962C8B-B14F-4D97-AF65-F5344CB8AC3E}">
        <p14:creationId xmlns:p14="http://schemas.microsoft.com/office/powerpoint/2010/main" val="75916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190" y="1463040"/>
            <a:ext cx="6823710" cy="830997"/>
          </a:xfrm>
          <a:prstGeom prst="rect">
            <a:avLst/>
          </a:prstGeom>
          <a:noFill/>
        </p:spPr>
        <p:txBody>
          <a:bodyPr wrap="square" rtlCol="0">
            <a:spAutoFit/>
          </a:bodyPr>
          <a:lstStyle/>
          <a:p>
            <a:r>
              <a:rPr lang="uk-UA" sz="2400" dirty="0">
                <a:latin typeface="Times New Roman" panose="02020603050405020304" pitchFamily="18" charset="0"/>
                <a:cs typeface="Times New Roman" panose="02020603050405020304" pitchFamily="18" charset="0"/>
              </a:rPr>
              <a:t>Команди  вирівнювання, об'єднання,  перенесення даних у клітинках є також на вкладці </a:t>
            </a:r>
            <a:r>
              <a:rPr lang="uk-UA" sz="2400" b="1" dirty="0">
                <a:latin typeface="Calibri" panose="020F0502020204030204" pitchFamily="34" charset="0"/>
                <a:cs typeface="Times New Roman" panose="02020603050405020304" pitchFamily="18" charset="0"/>
              </a:rPr>
              <a:t>Основне</a:t>
            </a:r>
          </a:p>
        </p:txBody>
      </p:sp>
      <p:pic>
        <p:nvPicPr>
          <p:cNvPr id="3" name="Рисунок 2"/>
          <p:cNvPicPr>
            <a:picLocks noChangeAspect="1"/>
          </p:cNvPicPr>
          <p:nvPr/>
        </p:nvPicPr>
        <p:blipFill>
          <a:blip r:embed="rId2"/>
          <a:stretch>
            <a:fillRect/>
          </a:stretch>
        </p:blipFill>
        <p:spPr>
          <a:xfrm>
            <a:off x="0" y="2447621"/>
            <a:ext cx="9144000" cy="1149080"/>
          </a:xfrm>
          <a:prstGeom prst="rect">
            <a:avLst/>
          </a:prstGeom>
          <a:ln w="3175">
            <a:solidFill>
              <a:schemeClr val="tx1"/>
            </a:solidFill>
          </a:ln>
        </p:spPr>
      </p:pic>
      <p:sp>
        <p:nvSpPr>
          <p:cNvPr id="4" name="Овал 3"/>
          <p:cNvSpPr/>
          <p:nvPr/>
        </p:nvSpPr>
        <p:spPr>
          <a:xfrm>
            <a:off x="2771775" y="2663190"/>
            <a:ext cx="2034540" cy="9335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dirty="0"/>
          </a:p>
        </p:txBody>
      </p:sp>
      <p:sp>
        <p:nvSpPr>
          <p:cNvPr id="5" name="Місце для номера слайда 4"/>
          <p:cNvSpPr>
            <a:spLocks noGrp="1"/>
          </p:cNvSpPr>
          <p:nvPr>
            <p:ph type="sldNum" sz="quarter" idx="12"/>
          </p:nvPr>
        </p:nvSpPr>
        <p:spPr/>
        <p:txBody>
          <a:bodyPr/>
          <a:lstStyle/>
          <a:p>
            <a:fld id="{38BCBADD-4567-4049-BE61-5FB91E400C7D}" type="slidenum">
              <a:rPr lang="uk-UA" sz="1400" smtClean="0">
                <a:solidFill>
                  <a:srgbClr val="002060"/>
                </a:solidFill>
              </a:rPr>
              <a:t>8</a:t>
            </a:fld>
            <a:endParaRPr lang="uk-UA" sz="1400" dirty="0">
              <a:solidFill>
                <a:srgbClr val="002060"/>
              </a:solidFill>
            </a:endParaRPr>
          </a:p>
        </p:txBody>
      </p:sp>
    </p:spTree>
    <p:extLst>
      <p:ext uri="{BB962C8B-B14F-4D97-AF65-F5344CB8AC3E}">
        <p14:creationId xmlns:p14="http://schemas.microsoft.com/office/powerpoint/2010/main" val="312117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flipV="1">
            <a:off x="0" y="735896"/>
            <a:ext cx="88239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uk-UA" sz="1350" dirty="0"/>
          </a:p>
        </p:txBody>
      </p:sp>
      <p:sp>
        <p:nvSpPr>
          <p:cNvPr id="3" name="Rectangle 4"/>
          <p:cNvSpPr>
            <a:spLocks noChangeArrowheads="1"/>
          </p:cNvSpPr>
          <p:nvPr/>
        </p:nvSpPr>
        <p:spPr bwMode="auto">
          <a:xfrm>
            <a:off x="92869" y="279425"/>
            <a:ext cx="7246978" cy="188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1301750" algn="l"/>
              </a:tabLst>
              <a:defRPr>
                <a:solidFill>
                  <a:schemeClr val="tx1"/>
                </a:solidFill>
                <a:latin typeface="Arial" panose="020B0604020202020204" pitchFamily="34" charset="0"/>
              </a:defRPr>
            </a:lvl1pPr>
            <a:lvl2pPr eaLnBrk="0" fontAlgn="base" hangingPunct="0">
              <a:spcBef>
                <a:spcPct val="0"/>
              </a:spcBef>
              <a:spcAft>
                <a:spcPct val="0"/>
              </a:spcAft>
              <a:tabLst>
                <a:tab pos="1301750" algn="l"/>
              </a:tabLst>
              <a:defRPr>
                <a:solidFill>
                  <a:schemeClr val="tx1"/>
                </a:solidFill>
                <a:latin typeface="Arial" panose="020B0604020202020204" pitchFamily="34" charset="0"/>
              </a:defRPr>
            </a:lvl2pPr>
            <a:lvl3pPr eaLnBrk="0" fontAlgn="base" hangingPunct="0">
              <a:spcBef>
                <a:spcPct val="0"/>
              </a:spcBef>
              <a:spcAft>
                <a:spcPct val="0"/>
              </a:spcAft>
              <a:tabLst>
                <a:tab pos="1301750" algn="l"/>
              </a:tabLst>
              <a:defRPr>
                <a:solidFill>
                  <a:schemeClr val="tx1"/>
                </a:solidFill>
                <a:latin typeface="Arial" panose="020B0604020202020204" pitchFamily="34" charset="0"/>
              </a:defRPr>
            </a:lvl3pPr>
            <a:lvl4pPr eaLnBrk="0" fontAlgn="base" hangingPunct="0">
              <a:spcBef>
                <a:spcPct val="0"/>
              </a:spcBef>
              <a:spcAft>
                <a:spcPct val="0"/>
              </a:spcAft>
              <a:tabLst>
                <a:tab pos="1301750" algn="l"/>
              </a:tabLst>
              <a:defRPr>
                <a:solidFill>
                  <a:schemeClr val="tx1"/>
                </a:solidFill>
                <a:latin typeface="Arial" panose="020B0604020202020204" pitchFamily="34" charset="0"/>
              </a:defRPr>
            </a:lvl4pPr>
            <a:lvl5pPr eaLnBrk="0" fontAlgn="base" hangingPunct="0">
              <a:spcBef>
                <a:spcPct val="0"/>
              </a:spcBef>
              <a:spcAft>
                <a:spcPct val="0"/>
              </a:spcAft>
              <a:tabLst>
                <a:tab pos="1301750" algn="l"/>
              </a:tabLst>
              <a:defRPr>
                <a:solidFill>
                  <a:schemeClr val="tx1"/>
                </a:solidFill>
                <a:latin typeface="Arial" panose="020B0604020202020204" pitchFamily="34" charset="0"/>
              </a:defRPr>
            </a:lvl5pPr>
            <a:lvl6pPr eaLnBrk="0" fontAlgn="base" hangingPunct="0">
              <a:spcBef>
                <a:spcPct val="0"/>
              </a:spcBef>
              <a:spcAft>
                <a:spcPct val="0"/>
              </a:spcAft>
              <a:tabLst>
                <a:tab pos="1301750" algn="l"/>
              </a:tabLst>
              <a:defRPr>
                <a:solidFill>
                  <a:schemeClr val="tx1"/>
                </a:solidFill>
                <a:latin typeface="Arial" panose="020B0604020202020204" pitchFamily="34" charset="0"/>
              </a:defRPr>
            </a:lvl6pPr>
            <a:lvl7pPr eaLnBrk="0" fontAlgn="base" hangingPunct="0">
              <a:spcBef>
                <a:spcPct val="0"/>
              </a:spcBef>
              <a:spcAft>
                <a:spcPct val="0"/>
              </a:spcAft>
              <a:tabLst>
                <a:tab pos="1301750" algn="l"/>
              </a:tabLst>
              <a:defRPr>
                <a:solidFill>
                  <a:schemeClr val="tx1"/>
                </a:solidFill>
                <a:latin typeface="Arial" panose="020B0604020202020204" pitchFamily="34" charset="0"/>
              </a:defRPr>
            </a:lvl7pPr>
            <a:lvl8pPr eaLnBrk="0" fontAlgn="base" hangingPunct="0">
              <a:spcBef>
                <a:spcPct val="0"/>
              </a:spcBef>
              <a:spcAft>
                <a:spcPct val="0"/>
              </a:spcAft>
              <a:tabLst>
                <a:tab pos="1301750" algn="l"/>
              </a:tabLst>
              <a:defRPr>
                <a:solidFill>
                  <a:schemeClr val="tx1"/>
                </a:solidFill>
                <a:latin typeface="Arial" panose="020B0604020202020204" pitchFamily="34" charset="0"/>
              </a:defRPr>
            </a:lvl8pPr>
            <a:lvl9pPr eaLnBrk="0" fontAlgn="base" hangingPunct="0">
              <a:spcBef>
                <a:spcPct val="0"/>
              </a:spcBef>
              <a:spcAft>
                <a:spcPct val="0"/>
              </a:spcAft>
              <a:tabLst>
                <a:tab pos="1301750" algn="l"/>
              </a:tabLst>
              <a:defRPr>
                <a:solidFill>
                  <a:schemeClr val="tx1"/>
                </a:solidFill>
                <a:latin typeface="Arial" panose="020B0604020202020204" pitchFamily="34" charset="0"/>
              </a:defRPr>
            </a:lvl9pPr>
          </a:lstStyle>
          <a:p>
            <a:pPr defTabSz="685800">
              <a:tabLst>
                <a:tab pos="976313" algn="l"/>
              </a:tabLst>
            </a:pPr>
            <a:r>
              <a:rPr lang="uk-UA" sz="2000" dirty="0">
                <a:latin typeface="Times New Roman" panose="02020603050405020304" pitchFamily="18" charset="0"/>
                <a:ea typeface="Calibri" panose="020F0502020204030204" pitchFamily="34" charset="0"/>
                <a:cs typeface="Times New Roman" panose="02020603050405020304" pitchFamily="18" charset="0"/>
              </a:rPr>
              <a:t>Стиль, товщину та колір меж клітинок виділеного діапазону задають на вкладці </a:t>
            </a:r>
            <a:r>
              <a:rPr lang="uk-UA" sz="2000" b="1" i="1" dirty="0">
                <a:latin typeface="Times New Roman" panose="02020603050405020304" pitchFamily="18" charset="0"/>
                <a:ea typeface="Calibri" panose="020F0502020204030204" pitchFamily="34" charset="0"/>
                <a:cs typeface="Times New Roman" panose="02020603050405020304" pitchFamily="18" charset="0"/>
              </a:rPr>
              <a:t>Межа</a:t>
            </a:r>
            <a:r>
              <a:rPr lang="uk-UA" sz="2000" dirty="0">
                <a:latin typeface="Times New Roman" panose="02020603050405020304" pitchFamily="18" charset="0"/>
                <a:ea typeface="Calibri" panose="020F0502020204030204" pitchFamily="34" charset="0"/>
                <a:cs typeface="Times New Roman" panose="02020603050405020304" pitchFamily="18" charset="0"/>
              </a:rPr>
              <a:t> діалогового вікна </a:t>
            </a:r>
            <a:r>
              <a:rPr lang="uk-UA" sz="2000" b="1" dirty="0">
                <a:latin typeface="Times New Roman" panose="02020603050405020304" pitchFamily="18" charset="0"/>
                <a:ea typeface="Calibri" panose="020F0502020204030204" pitchFamily="34" charset="0"/>
                <a:cs typeface="Times New Roman" panose="02020603050405020304" pitchFamily="18" charset="0"/>
              </a:rPr>
              <a:t>Формат клітинок</a:t>
            </a:r>
            <a:r>
              <a:rPr lang="uk-UA" sz="2000" dirty="0">
                <a:latin typeface="Times New Roman" panose="02020603050405020304" pitchFamily="18" charset="0"/>
                <a:ea typeface="Calibri" panose="020F0502020204030204" pitchFamily="34" charset="0"/>
                <a:cs typeface="Times New Roman" panose="02020603050405020304" pitchFamily="18" charset="0"/>
              </a:rPr>
              <a:t>.</a:t>
            </a:r>
          </a:p>
          <a:p>
            <a:pPr defTabSz="685800">
              <a:tabLst>
                <a:tab pos="976313" algn="l"/>
              </a:tabLst>
            </a:pPr>
            <a:r>
              <a:rPr lang="uk-UA" sz="2000" dirty="0">
                <a:latin typeface="Times New Roman" panose="02020603050405020304" pitchFamily="18" charset="0"/>
                <a:ea typeface="Calibri" panose="020F0502020204030204" pitchFamily="34" charset="0"/>
                <a:cs typeface="Times New Roman" panose="02020603050405020304" pitchFamily="18" charset="0"/>
              </a:rPr>
              <a:t> Межі та заливку клітинок можна встановити і за допомогою </a:t>
            </a:r>
          </a:p>
          <a:p>
            <a:pPr defTabSz="685800">
              <a:tabLst>
                <a:tab pos="976313" algn="l"/>
              </a:tabLst>
            </a:pPr>
            <a:r>
              <a:rPr lang="uk-UA" sz="2000" dirty="0">
                <a:latin typeface="Times New Roman" panose="02020603050405020304" pitchFamily="18" charset="0"/>
                <a:ea typeface="Calibri" panose="020F0502020204030204" pitchFamily="34" charset="0"/>
                <a:cs typeface="Times New Roman" panose="02020603050405020304" pitchFamily="18" charset="0"/>
              </a:rPr>
              <a:t>кнопок              (</a:t>
            </a:r>
            <a:r>
              <a:rPr lang="uk-UA" sz="2000" b="1" dirty="0">
                <a:latin typeface="Times New Roman" panose="02020603050405020304" pitchFamily="18" charset="0"/>
                <a:ea typeface="Calibri" panose="020F0502020204030204" pitchFamily="34" charset="0"/>
                <a:cs typeface="Times New Roman" panose="02020603050405020304" pitchFamily="18" charset="0"/>
              </a:rPr>
              <a:t>Межі</a:t>
            </a:r>
            <a:r>
              <a:rPr lang="uk-UA" sz="2000" dirty="0">
                <a:latin typeface="Times New Roman" panose="02020603050405020304" pitchFamily="18" charset="0"/>
                <a:ea typeface="Calibri" panose="020F0502020204030204" pitchFamily="34" charset="0"/>
                <a:cs typeface="Times New Roman" panose="02020603050405020304" pitchFamily="18" charset="0"/>
              </a:rPr>
              <a:t>) та         (</a:t>
            </a:r>
            <a:r>
              <a:rPr lang="uk-UA" sz="2000" b="1" dirty="0">
                <a:latin typeface="Times New Roman" panose="02020603050405020304" pitchFamily="18" charset="0"/>
                <a:ea typeface="Calibri" panose="020F0502020204030204" pitchFamily="34" charset="0"/>
                <a:cs typeface="Times New Roman" panose="02020603050405020304" pitchFamily="18" charset="0"/>
              </a:rPr>
              <a:t>Колір заливки</a:t>
            </a:r>
            <a:r>
              <a:rPr lang="uk-UA" sz="2000" dirty="0">
                <a:latin typeface="Times New Roman" panose="02020603050405020304" pitchFamily="18" charset="0"/>
                <a:ea typeface="Calibri" panose="020F0502020204030204" pitchFamily="34" charset="0"/>
                <a:cs typeface="Times New Roman" panose="02020603050405020304" pitchFamily="18" charset="0"/>
              </a:rPr>
              <a:t>) вкладки </a:t>
            </a:r>
            <a:r>
              <a:rPr lang="uk-UA" sz="2000" b="1" dirty="0">
                <a:latin typeface="Times New Roman" panose="02020603050405020304" pitchFamily="18" charset="0"/>
                <a:ea typeface="Calibri" panose="020F0502020204030204" pitchFamily="34" charset="0"/>
                <a:cs typeface="Times New Roman" panose="02020603050405020304" pitchFamily="18" charset="0"/>
              </a:rPr>
              <a:t>Основне</a:t>
            </a:r>
            <a:r>
              <a:rPr lang="uk-UA" dirty="0">
                <a:latin typeface="Times New Roman" panose="02020603050405020304" pitchFamily="18" charset="0"/>
                <a:ea typeface="Calibri" panose="020F0502020204030204" pitchFamily="34"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a:p>
            <a:pPr defTabSz="685800">
              <a:tabLst>
                <a:tab pos="976313" algn="l"/>
              </a:tabLst>
            </a:pPr>
            <a:endParaRPr lang="uk-UA" dirty="0">
              <a:latin typeface="Times New Roman" panose="02020603050405020304" pitchFamily="18" charset="0"/>
              <a:cs typeface="Times New Roman" panose="02020603050405020304" pitchFamily="18" charset="0"/>
            </a:endParaRPr>
          </a:p>
        </p:txBody>
      </p:sp>
      <p:pic>
        <p:nvPicPr>
          <p:cNvPr id="6" name="Рисунок 5"/>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1363" b="20454"/>
          <a:stretch/>
        </p:blipFill>
        <p:spPr bwMode="auto">
          <a:xfrm>
            <a:off x="1100852" y="1322977"/>
            <a:ext cx="449342" cy="265748"/>
          </a:xfrm>
          <a:prstGeom prst="rect">
            <a:avLst/>
          </a:prstGeom>
          <a:ln w="317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 name="Рисунок 6"/>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3000374" y="1322977"/>
            <a:ext cx="374333" cy="265748"/>
          </a:xfrm>
          <a:prstGeom prst="rect">
            <a:avLst/>
          </a:prstGeom>
          <a:ln w="3175">
            <a:solidFill>
              <a:schemeClr val="tx1"/>
            </a:solidFill>
          </a:ln>
        </p:spPr>
      </p:pic>
      <p:pic>
        <p:nvPicPr>
          <p:cNvPr id="4" name="Рисунок 3"/>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550195" y="1755931"/>
            <a:ext cx="5882522" cy="4880903"/>
          </a:xfrm>
          <a:prstGeom prst="rect">
            <a:avLst/>
          </a:prstGeom>
        </p:spPr>
      </p:pic>
      <p:sp>
        <p:nvSpPr>
          <p:cNvPr id="5" name="Місце для номера слайда 4"/>
          <p:cNvSpPr>
            <a:spLocks noGrp="1"/>
          </p:cNvSpPr>
          <p:nvPr>
            <p:ph type="sldNum" sz="quarter" idx="12"/>
          </p:nvPr>
        </p:nvSpPr>
        <p:spPr>
          <a:xfrm>
            <a:off x="7432717" y="6271709"/>
            <a:ext cx="512638" cy="365125"/>
          </a:xfrm>
        </p:spPr>
        <p:txBody>
          <a:bodyPr/>
          <a:lstStyle/>
          <a:p>
            <a:fld id="{38BCBADD-4567-4049-BE61-5FB91E400C7D}" type="slidenum">
              <a:rPr lang="uk-UA" sz="1400" smtClean="0">
                <a:solidFill>
                  <a:srgbClr val="002060"/>
                </a:solidFill>
              </a:rPr>
              <a:t>9</a:t>
            </a:fld>
            <a:endParaRPr lang="uk-UA" sz="1400" dirty="0">
              <a:solidFill>
                <a:srgbClr val="002060"/>
              </a:solidFill>
            </a:endParaRPr>
          </a:p>
        </p:txBody>
      </p:sp>
    </p:spTree>
    <p:extLst>
      <p:ext uri="{BB962C8B-B14F-4D97-AF65-F5344CB8AC3E}">
        <p14:creationId xmlns:p14="http://schemas.microsoft.com/office/powerpoint/2010/main" val="1514431632"/>
      </p:ext>
    </p:extLst>
  </p:cSld>
  <p:clrMapOvr>
    <a:masterClrMapping/>
  </p:clrMapOvr>
</p:sld>
</file>

<file path=ppt/theme/theme1.xml><?xml version="1.0" encoding="utf-8"?>
<a:theme xmlns:a="http://schemas.openxmlformats.org/drawingml/2006/main" name="Грань">
  <a:themeElements>
    <a:clrScheme name="Синій">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TotalTime>
  <Words>408</Words>
  <Application>Microsoft Office PowerPoint</Application>
  <PresentationFormat>Екран (4:3)</PresentationFormat>
  <Paragraphs>38</Paragraphs>
  <Slides>12</Slides>
  <Notes>1</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12</vt:i4>
      </vt:variant>
    </vt:vector>
  </HeadingPairs>
  <TitlesOfParts>
    <vt:vector size="19" baseType="lpstr">
      <vt:lpstr>Arial</vt:lpstr>
      <vt:lpstr>Calibri</vt:lpstr>
      <vt:lpstr>Times New Roman</vt:lpstr>
      <vt:lpstr>Trebuchet MS</vt:lpstr>
      <vt:lpstr>Wingdings</vt:lpstr>
      <vt:lpstr>Wingdings 3</vt:lpstr>
      <vt:lpstr>Грань</vt:lpstr>
      <vt:lpstr>Формати даних. Форматування даних, клітинок і діапазонів комірок</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 даних. Форматування даних, клітинок і діапазонів комірок</dc:title>
  <dc:creator>Я</dc:creator>
  <cp:lastModifiedBy>Я</cp:lastModifiedBy>
  <cp:revision>10</cp:revision>
  <dcterms:created xsi:type="dcterms:W3CDTF">2014-12-22T14:20:24Z</dcterms:created>
  <dcterms:modified xsi:type="dcterms:W3CDTF">2015-02-01T16:29:40Z</dcterms:modified>
</cp:coreProperties>
</file>