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3DC0B-4FAE-4EB6-9310-E74D44991DC6}" type="datetimeFigureOut">
              <a:rPr lang="uk-UA" smtClean="0"/>
              <a:t>01.02.2015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ADC8A-00BB-40AA-9247-19CB9F772DB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56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ADC8A-00BB-40AA-9247-19CB9F772DB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8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DA8-1C6C-46C9-BC00-AF6252EF4F7E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95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176D-4EA4-4402-9956-87669486CFBD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5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72A5-70CF-4A89-A118-FA0C05245CC7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30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03D5-400B-4651-B76C-EA2905B00037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95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FFCA-F83D-4C86-B7E8-48F4B343316F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73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B2FC-37C6-4439-A24C-010CF48AF865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34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B3B5-5BF7-43B1-ADC6-C4897BEFC42D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934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A03B-B0EF-4D3B-AC32-F0F02FC15074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4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2968-BE2A-44AD-A5A2-3DFDA615FE65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87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258B-EC31-4DFB-8CBD-8E57072AEA7E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6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82E7-DA83-48E3-BD72-48D698C44445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79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9797-E9C0-4803-B3F2-BC13EA6BD01B}" type="datetime1">
              <a:rPr lang="uk-UA" smtClean="0"/>
              <a:t>01.02.2015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96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228E-0092-4275-B01F-E922A13AFD93}" type="datetime1">
              <a:rPr lang="uk-UA" smtClean="0"/>
              <a:t>01.02.2015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067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BF16-3817-4275-9905-F0AC5B50D683}" type="datetime1">
              <a:rPr lang="uk-UA" smtClean="0"/>
              <a:t>01.02.2015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4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5A1C-5B05-4A67-B1E1-C0D2AB051513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9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21A-504D-4432-AD24-CEDEBA34E864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58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E234-E2BF-43CE-9B12-FA9E9F52A3A5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47ECAB9-E609-4BEB-B762-3FB9C54A9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38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1995" y="2318809"/>
            <a:ext cx="6356055" cy="1646302"/>
          </a:xfrm>
        </p:spPr>
        <p:txBody>
          <a:bodyPr/>
          <a:lstStyle/>
          <a:p>
            <a:r>
              <a:rPr lang="uk-UA" sz="4400" b="1" i="1" dirty="0">
                <a:latin typeface="Calibri" panose="020F0502020204030204" pitchFamily="34" charset="0"/>
              </a:rPr>
              <a:t>Виконання обчислень в електронних таблицях. Робота з формулами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z="1600" smtClean="0">
                <a:solidFill>
                  <a:schemeClr val="accent1">
                    <a:lumMod val="50000"/>
                  </a:schemeClr>
                </a:solidFill>
              </a:rPr>
              <a:t>1</a:t>
            </a:fld>
            <a:endParaRPr lang="uk-UA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50" y="371475"/>
            <a:ext cx="5643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i="1" dirty="0" smtClean="0">
                <a:solidFill>
                  <a:schemeClr val="accent1">
                    <a:lumMod val="50000"/>
                  </a:schemeClr>
                </a:solidFill>
              </a:rPr>
              <a:t>План вивчення теми</a:t>
            </a:r>
            <a:endParaRPr lang="uk-UA" sz="4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" y="1657351"/>
            <a:ext cx="65722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поняття формули в ЕТ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Знаки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 операцій і операцій порівняння, які можна використовувати 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формулах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Редагування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копіювання формул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Відносне, мішане, абсолютне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/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z="1600" smtClean="0">
                <a:solidFill>
                  <a:schemeClr val="accent2">
                    <a:lumMod val="75000"/>
                  </a:schemeClr>
                </a:solidFill>
              </a:rPr>
              <a:t>2</a:t>
            </a:fld>
            <a:endParaRPr lang="uk-U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3" y="0"/>
            <a:ext cx="72723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 арифметичний або логічний вираз, згідно якого виконуються розрахунки в таблиці.  Формули складаються з посилань на комірки, </a:t>
            </a:r>
            <a:r>
              <a:rPr lang="uk-UA" sz="28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знаків операцій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28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Ведення формул починається зі знаку   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98297"/>
              </p:ext>
            </p:extLst>
          </p:nvPr>
        </p:nvGraphicFramePr>
        <p:xfrm>
          <a:off x="157163" y="2439472"/>
          <a:ext cx="8443914" cy="4358640"/>
        </p:xfrm>
        <a:graphic>
          <a:graphicData uri="http://schemas.openxmlformats.org/drawingml/2006/table">
            <a:tbl>
              <a:tblPr firstRow="1" bandRow="1"/>
              <a:tblGrid>
                <a:gridCol w="2857500"/>
                <a:gridCol w="3644765"/>
                <a:gridCol w="1941649"/>
              </a:tblGrid>
              <a:tr h="506596">
                <a:tc>
                  <a:txBody>
                    <a:bodyPr/>
                    <a:lstStyle/>
                    <a:p>
                      <a:pPr algn="ctr"/>
                      <a:r>
                        <a:rPr lang="uk-UA" sz="28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Оператор</a:t>
                      </a:r>
                      <a:endParaRPr lang="uk-UA" sz="2800" b="1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Дія</a:t>
                      </a:r>
                      <a:endParaRPr lang="uk-UA" sz="2800" b="1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Приклади</a:t>
                      </a:r>
                      <a:endParaRPr lang="uk-UA" sz="2800" b="1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5795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+</a:t>
                      </a:r>
                      <a:endParaRPr lang="uk-U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Додавання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=</a:t>
                      </a:r>
                      <a:r>
                        <a:rPr lang="en-US" sz="2800" dirty="0" smtClean="0"/>
                        <a:t>A1+B1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5795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</a:t>
                      </a:r>
                      <a:endParaRPr lang="uk-U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Віднімання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=A1-B1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5795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*</a:t>
                      </a:r>
                      <a:endParaRPr lang="uk-U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Множення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=B3*C12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228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/</a:t>
                      </a:r>
                      <a:endParaRPr lang="uk-U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Ділення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=A1</a:t>
                      </a:r>
                      <a:r>
                        <a:rPr lang="uk-UA" sz="2800" dirty="0" smtClean="0"/>
                        <a:t>/</a:t>
                      </a:r>
                      <a:r>
                        <a:rPr lang="en-US" sz="2800" dirty="0" smtClean="0"/>
                        <a:t>B5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279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^</a:t>
                      </a:r>
                      <a:endParaRPr lang="uk-U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Піднесення до степені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=A4^3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5795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=,</a:t>
                      </a:r>
                      <a:r>
                        <a:rPr lang="en-US" sz="3600" dirty="0" smtClean="0"/>
                        <a:t>&lt;,&gt;,&lt;=,&gt;=,&lt;&gt;</a:t>
                      </a:r>
                      <a:endParaRPr lang="uk-U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Знаки відношень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=A2&lt;D2</a:t>
                      </a:r>
                      <a:endParaRPr lang="uk-UA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8631362" y="6327113"/>
            <a:ext cx="512638" cy="365125"/>
          </a:xfrm>
        </p:spPr>
        <p:txBody>
          <a:bodyPr/>
          <a:lstStyle/>
          <a:p>
            <a:fld id="{647ECAB9-E609-4BEB-B762-3FB9C54A9FB3}" type="slidenum">
              <a:rPr lang="uk-UA" sz="160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fld>
            <a:endParaRPr lang="uk-UA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390120"/>
            <a:ext cx="3571876" cy="18961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Прямокутник 1"/>
          <p:cNvSpPr/>
          <p:nvPr/>
        </p:nvSpPr>
        <p:spPr>
          <a:xfrm>
            <a:off x="200025" y="383391"/>
            <a:ext cx="7243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Після введення формули в відповідній комірці з'являється результат обчислення, а саму формулу можна побачити в рядку формул.</a:t>
            </a:r>
            <a:endParaRPr lang="uk-UA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86076" y="2418695"/>
            <a:ext cx="1028699" cy="524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3045" y="2155534"/>
            <a:ext cx="5023719" cy="35166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Овал 6"/>
          <p:cNvSpPr/>
          <p:nvPr/>
        </p:nvSpPr>
        <p:spPr>
          <a:xfrm>
            <a:off x="7586663" y="2230428"/>
            <a:ext cx="1314450" cy="4819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0025" y="46720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42899" y="4314825"/>
            <a:ext cx="40148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Формули зазвичай пов’язують значення одних клітинок зі значеннями інших. Використані у формулі адреси комірок називаються </a:t>
            </a:r>
            <a:r>
              <a:rPr kumimoji="0" lang="uk-UA" sz="24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посиланнями</a:t>
            </a:r>
            <a:r>
              <a:rPr kumimoji="0" lang="uk-UA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uk-UA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z="1600" smtClean="0"/>
              <a:t>4</a:t>
            </a:fld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418464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3" y="657225"/>
            <a:ext cx="68722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Під час копіювання формул посилання зсуваються. За необхідності «зафіксувати» якусь частину посилання перед нею слід увести символ</a:t>
            </a:r>
            <a:r>
              <a:rPr lang="en-US" sz="2800" dirty="0" smtClean="0"/>
              <a:t> </a:t>
            </a:r>
            <a:r>
              <a:rPr lang="uk-UA" sz="2800" b="1" i="1" dirty="0" smtClean="0"/>
              <a:t>«</a:t>
            </a:r>
            <a:r>
              <a:rPr lang="en-US" sz="2800" b="1" i="1" dirty="0" smtClean="0"/>
              <a:t>$</a:t>
            </a:r>
            <a:r>
              <a:rPr lang="uk-UA" sz="2800" b="1" i="1" dirty="0" smtClean="0"/>
              <a:t>»</a:t>
            </a:r>
            <a:r>
              <a:rPr lang="en-US" sz="2800" b="1" i="1" dirty="0" smtClean="0"/>
              <a:t>.</a:t>
            </a:r>
            <a:r>
              <a:rPr lang="uk-UA" sz="2800" b="1" i="1" dirty="0" smtClean="0"/>
              <a:t> </a:t>
            </a:r>
          </a:p>
          <a:p>
            <a:r>
              <a:rPr lang="uk-UA" sz="2800" dirty="0" smtClean="0"/>
              <a:t>Посилання на комірку може бути </a:t>
            </a:r>
            <a:r>
              <a:rPr lang="uk-UA" sz="2800" b="1" i="1" u="sng" dirty="0" smtClean="0">
                <a:solidFill>
                  <a:schemeClr val="accent1">
                    <a:lumMod val="50000"/>
                  </a:schemeClr>
                </a:solidFill>
              </a:rPr>
              <a:t>відносним, абсолютним і змішаним.</a:t>
            </a:r>
          </a:p>
          <a:p>
            <a:endParaRPr lang="uk-UA" sz="2800" dirty="0" smtClean="0"/>
          </a:p>
          <a:p>
            <a:r>
              <a:rPr lang="uk-UA" sz="2800" dirty="0" smtClean="0"/>
              <a:t>У </a:t>
            </a:r>
            <a:r>
              <a:rPr lang="uk-UA" sz="2800" b="1" i="1" dirty="0" smtClean="0">
                <a:solidFill>
                  <a:schemeClr val="accent1">
                    <a:lumMod val="50000"/>
                  </a:schemeClr>
                </a:solidFill>
              </a:rPr>
              <a:t>відносному посиланні </a:t>
            </a:r>
            <a:r>
              <a:rPr lang="uk-UA" sz="2800" dirty="0" smtClean="0"/>
              <a:t>не зафіксовано жодної його частини (</a:t>
            </a:r>
            <a:r>
              <a:rPr lang="uk-UA" sz="2800" b="1" i="1" dirty="0" smtClean="0">
                <a:solidFill>
                  <a:schemeClr val="accent2">
                    <a:lumMod val="75000"/>
                  </a:schemeClr>
                </a:solidFill>
              </a:rPr>
              <a:t>наприклад: А3</a:t>
            </a:r>
            <a:r>
              <a:rPr lang="uk-UA" sz="2800" dirty="0" smtClean="0"/>
              <a:t>). Тому у випадку копіювання формули обидві частини такого посилання можуть змінюватися, </a:t>
            </a:r>
            <a:r>
              <a:rPr lang="uk-UA" sz="2800" b="1" i="1" dirty="0" smtClean="0">
                <a:solidFill>
                  <a:schemeClr val="accent2">
                    <a:lumMod val="75000"/>
                  </a:schemeClr>
                </a:solidFill>
              </a:rPr>
              <a:t>наприклад, В4, С5</a:t>
            </a:r>
            <a:r>
              <a:rPr lang="uk-UA" sz="2800" dirty="0" smtClean="0"/>
              <a:t>.</a:t>
            </a:r>
            <a:endParaRPr lang="uk-UA" sz="2800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z="1600" smtClean="0">
                <a:solidFill>
                  <a:schemeClr val="accent2">
                    <a:lumMod val="50000"/>
                  </a:schemeClr>
                </a:solidFill>
              </a:rPr>
              <a:t>5</a:t>
            </a:fld>
            <a:endParaRPr lang="uk-UA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1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3" y="128588"/>
            <a:ext cx="74723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Додавши перед номером рядка символ </a:t>
            </a:r>
            <a:r>
              <a:rPr lang="en-US" sz="2800" b="1" dirty="0" smtClean="0"/>
              <a:t>$</a:t>
            </a:r>
            <a:r>
              <a:rPr lang="en-US" sz="2800" dirty="0" smtClean="0"/>
              <a:t> </a:t>
            </a:r>
            <a:r>
              <a:rPr lang="en-US" sz="2800" i="1" dirty="0" smtClean="0"/>
              <a:t>(</a:t>
            </a:r>
            <a:r>
              <a:rPr lang="uk-UA" sz="2800" b="1" i="1" dirty="0" smtClean="0">
                <a:solidFill>
                  <a:schemeClr val="accent2">
                    <a:lumMod val="75000"/>
                  </a:schemeClr>
                </a:solidFill>
              </a:rPr>
              <a:t>наприклад</a:t>
            </a:r>
            <a:r>
              <a:rPr lang="uk-UA" sz="2800" b="1" i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uk-UA" sz="28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A$3</a:t>
            </a:r>
            <a:r>
              <a:rPr lang="uk-UA" sz="2800" i="1" dirty="0" smtClean="0"/>
              <a:t>), </a:t>
            </a:r>
            <a:r>
              <a:rPr lang="uk-UA" sz="2800" dirty="0" smtClean="0"/>
              <a:t>отримаємо </a:t>
            </a:r>
            <a:r>
              <a:rPr lang="uk-UA" sz="2800" b="1" i="1" dirty="0" smtClean="0">
                <a:solidFill>
                  <a:schemeClr val="accent1">
                    <a:lumMod val="50000"/>
                  </a:schemeClr>
                </a:solidFill>
              </a:rPr>
              <a:t>мішане</a:t>
            </a:r>
            <a:r>
              <a:rPr lang="uk-UA" sz="2800" dirty="0" smtClean="0"/>
              <a:t> </a:t>
            </a:r>
            <a:r>
              <a:rPr lang="uk-UA" sz="2800" b="1" i="1" dirty="0" smtClean="0">
                <a:solidFill>
                  <a:schemeClr val="accent1">
                    <a:lumMod val="50000"/>
                  </a:schemeClr>
                </a:solidFill>
              </a:rPr>
              <a:t>посилання</a:t>
            </a:r>
            <a:r>
              <a:rPr lang="uk-UA" sz="2800" dirty="0" smtClean="0"/>
              <a:t>. У такому посиланні під час копіювання може змінюватись тільки перша його частина </a:t>
            </a:r>
            <a:r>
              <a:rPr lang="uk-UA" sz="2800" i="1" dirty="0" smtClean="0"/>
              <a:t>(</a:t>
            </a:r>
            <a:r>
              <a:rPr lang="uk-UA" sz="2800" b="1" i="1" dirty="0" smtClean="0">
                <a:solidFill>
                  <a:schemeClr val="accent2">
                    <a:lumMod val="75000"/>
                  </a:schemeClr>
                </a:solidFill>
              </a:rPr>
              <a:t>В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$3, C$3</a:t>
            </a:r>
            <a:r>
              <a:rPr lang="uk-UA" sz="28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800" i="1" dirty="0" smtClean="0"/>
              <a:t>тощо). </a:t>
            </a:r>
            <a:r>
              <a:rPr lang="uk-UA" sz="2800" dirty="0" smtClean="0"/>
              <a:t>Якщо знак </a:t>
            </a:r>
            <a:r>
              <a:rPr lang="en-US" sz="2800" b="1" dirty="0" smtClean="0"/>
              <a:t>$</a:t>
            </a:r>
            <a:r>
              <a:rPr lang="en-US" sz="2800" dirty="0" smtClean="0"/>
              <a:t> </a:t>
            </a:r>
            <a:r>
              <a:rPr lang="uk-UA" sz="2800" dirty="0" smtClean="0"/>
              <a:t>додати тільки перед позначенням стовпця, то також матимемо мішане посилання, але змінюватиметься лише його друга частина </a:t>
            </a:r>
            <a:r>
              <a:rPr lang="uk-UA" sz="2800" i="1" dirty="0" smtClean="0"/>
              <a:t>(</a:t>
            </a:r>
            <a:r>
              <a:rPr lang="en-US" sz="2800" i="1" dirty="0" smtClean="0"/>
              <a:t>$A3, $A4 </a:t>
            </a:r>
            <a:r>
              <a:rPr lang="uk-UA" sz="2800" i="1" dirty="0" smtClean="0"/>
              <a:t>тощо).</a:t>
            </a:r>
          </a:p>
          <a:p>
            <a:endParaRPr lang="uk-UA" sz="2800" i="1" dirty="0"/>
          </a:p>
          <a:p>
            <a:r>
              <a:rPr lang="uk-UA" sz="2800" dirty="0" smtClean="0"/>
              <a:t>Коли знак </a:t>
            </a:r>
            <a:r>
              <a:rPr lang="en-US" sz="2800" b="1" dirty="0" smtClean="0"/>
              <a:t>$</a:t>
            </a:r>
            <a:r>
              <a:rPr lang="en-US" sz="2800" dirty="0" smtClean="0"/>
              <a:t> </a:t>
            </a:r>
            <a:r>
              <a:rPr lang="uk-UA" sz="2800" dirty="0" smtClean="0"/>
              <a:t>додано і перед позначенням стовпця, і перед номером рядка (</a:t>
            </a:r>
            <a:r>
              <a:rPr lang="uk-UA" sz="2800" i="1" dirty="0" smtClean="0"/>
              <a:t>наприклад: </a:t>
            </a:r>
            <a:r>
              <a:rPr lang="en-US" sz="2800" i="1" dirty="0" smtClean="0"/>
              <a:t>$A$3</a:t>
            </a:r>
            <a:r>
              <a:rPr lang="uk-UA" sz="2800" dirty="0" smtClean="0"/>
              <a:t>), то це </a:t>
            </a:r>
            <a:r>
              <a:rPr lang="uk-UA" sz="2800" b="1" i="1" dirty="0" smtClean="0">
                <a:solidFill>
                  <a:schemeClr val="accent1">
                    <a:lumMod val="50000"/>
                  </a:schemeClr>
                </a:solidFill>
              </a:rPr>
              <a:t>абсолютне посилання</a:t>
            </a:r>
            <a:r>
              <a:rPr lang="uk-UA" sz="2800" dirty="0" smtClean="0"/>
              <a:t>. У разі копіювання формули до іншої клітинки таке посилання залишається незмінним.</a:t>
            </a:r>
            <a:endParaRPr lang="uk-UA" sz="2800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z="1600" smtClean="0"/>
              <a:t>6</a:t>
            </a:fld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9480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42900" y="183326"/>
            <a:ext cx="712946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3200" b="1" dirty="0" smtClean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Редагування та копіювання формул</a:t>
            </a:r>
          </a:p>
          <a:p>
            <a:pPr>
              <a:spcAft>
                <a:spcPts val="0"/>
              </a:spcAft>
            </a:pPr>
            <a:r>
              <a:rPr lang="uk-UA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Відредагувати формулу можна одним із способів: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 рядку формул: виділити клітинку з формулою, клацнути мишею в рядку формул, відредагувати формулу, клацнути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uk-UA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 самій клітинці: двічі клацнути лівою клавішею миші клітинку з формулою, відредагувати формулу, клацнути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uk-UA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uk-UA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z="1600" smtClean="0">
                <a:solidFill>
                  <a:schemeClr val="accent2">
                    <a:lumMod val="50000"/>
                  </a:schemeClr>
                </a:solidFill>
              </a:rPr>
              <a:t>7</a:t>
            </a:fld>
            <a:endParaRPr lang="uk-UA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0037" y="181448"/>
            <a:ext cx="72580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Формули копіюють так само, як і значення: за допомогою буфера обміну або протягуючи над діапазоном </a:t>
            </a:r>
            <a:r>
              <a:rPr lang="uk-UA" sz="2800" b="1" i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маркер </a:t>
            </a:r>
            <a:r>
              <a:rPr lang="uk-UA" sz="2800" b="1" i="1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автозаповнення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розміщений в правому нижньому куті формули. </a:t>
            </a:r>
            <a:endParaRPr lang="uk-U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479900" y="2769871"/>
            <a:ext cx="6898323" cy="3230880"/>
            <a:chOff x="0" y="0"/>
            <a:chExt cx="3281045" cy="1403985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00" r="56574" b="36766"/>
            <a:stretch/>
          </p:blipFill>
          <p:spPr bwMode="auto">
            <a:xfrm>
              <a:off x="0" y="0"/>
              <a:ext cx="3281045" cy="1403985"/>
            </a:xfrm>
            <a:prstGeom prst="rect">
              <a:avLst/>
            </a:prstGeom>
            <a:ln w="3175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Групувати 4"/>
            <p:cNvGrpSpPr/>
            <p:nvPr/>
          </p:nvGrpSpPr>
          <p:grpSpPr>
            <a:xfrm>
              <a:off x="2808515" y="647700"/>
              <a:ext cx="141515" cy="141515"/>
              <a:chOff x="-10885" y="0"/>
              <a:chExt cx="141515" cy="141515"/>
            </a:xfrm>
          </p:grpSpPr>
          <p:cxnSp>
            <p:nvCxnSpPr>
              <p:cNvPr id="6" name="Пряма сполучна лінія 5"/>
              <p:cNvCxnSpPr/>
              <p:nvPr/>
            </p:nvCxnSpPr>
            <p:spPr>
              <a:xfrm>
                <a:off x="59873" y="0"/>
                <a:ext cx="0" cy="141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 сполучна лінія 6"/>
              <p:cNvCxnSpPr/>
              <p:nvPr/>
            </p:nvCxnSpPr>
            <p:spPr>
              <a:xfrm rot="5400000">
                <a:off x="59873" y="6096"/>
                <a:ext cx="0" cy="14151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8" name="Овал 7"/>
          <p:cNvSpPr/>
          <p:nvPr/>
        </p:nvSpPr>
        <p:spPr>
          <a:xfrm>
            <a:off x="6272213" y="4260372"/>
            <a:ext cx="600075" cy="3537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AB9-E609-4BEB-B762-3FB9C54A9FB3}" type="slidenum">
              <a:rPr lang="uk-UA" sz="1600" smtClean="0">
                <a:solidFill>
                  <a:schemeClr val="accent2">
                    <a:lumMod val="50000"/>
                  </a:schemeClr>
                </a:solidFill>
              </a:rPr>
              <a:t>8</a:t>
            </a:fld>
            <a:endParaRPr lang="uk-UA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6853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Настроювані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A3C9E"/>
      </a:accent1>
      <a:accent2>
        <a:srgbClr val="920D38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B2126C"/>
      </a:hlink>
      <a:folHlink>
        <a:srgbClr val="F77F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399</Words>
  <Application>Microsoft Office PowerPoint</Application>
  <PresentationFormat>Екран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Wingdings 3</vt:lpstr>
      <vt:lpstr>Грань</vt:lpstr>
      <vt:lpstr>Виконання обчислень в електронних таблицях. Робота з формулами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Я</dc:creator>
  <cp:lastModifiedBy>Я</cp:lastModifiedBy>
  <cp:revision>14</cp:revision>
  <dcterms:created xsi:type="dcterms:W3CDTF">2014-12-22T16:03:11Z</dcterms:created>
  <dcterms:modified xsi:type="dcterms:W3CDTF">2015-02-01T17:36:27Z</dcterms:modified>
</cp:coreProperties>
</file>