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notesMasterIdLst>
    <p:notesMasterId r:id="rId24"/>
  </p:notesMasterIdLst>
  <p:sldIdLst>
    <p:sldId id="256" r:id="rId2"/>
    <p:sldId id="257" r:id="rId3"/>
    <p:sldId id="284" r:id="rId4"/>
    <p:sldId id="258" r:id="rId5"/>
    <p:sldId id="260" r:id="rId6"/>
    <p:sldId id="262" r:id="rId7"/>
    <p:sldId id="278" r:id="rId8"/>
    <p:sldId id="263" r:id="rId9"/>
    <p:sldId id="264" r:id="rId10"/>
    <p:sldId id="272" r:id="rId11"/>
    <p:sldId id="273" r:id="rId12"/>
    <p:sldId id="280" r:id="rId13"/>
    <p:sldId id="281" r:id="rId14"/>
    <p:sldId id="265" r:id="rId15"/>
    <p:sldId id="274" r:id="rId16"/>
    <p:sldId id="275" r:id="rId17"/>
    <p:sldId id="276" r:id="rId18"/>
    <p:sldId id="277" r:id="rId19"/>
    <p:sldId id="279" r:id="rId20"/>
    <p:sldId id="282" r:id="rId21"/>
    <p:sldId id="285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 showGuides="1">
      <p:cViewPr varScale="1">
        <p:scale>
          <a:sx n="93" d="100"/>
          <a:sy n="93" d="100"/>
        </p:scale>
        <p:origin x="208" y="7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22CA92-BBD7-444C-B8EC-1194CD4787D1}" type="datetimeFigureOut">
              <a:rPr lang="en-CH" smtClean="0"/>
              <a:t>02.10.2024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8B609-8685-A841-A896-C0964A15321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72256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B609-8685-A841-A896-C0964A153218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59720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Multivariate log-rank test p-value = 3.205779148640615e-60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B609-8685-A841-A896-C0964A153218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7252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B609-8685-A841-A896-C0964A153218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1741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Mann Whitney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B609-8685-A841-A896-C0964A153218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3974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Mann Whitney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B609-8685-A841-A896-C0964A153218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07530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Chi square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B609-8685-A841-A896-C0964A153218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0216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CH" dirty="0"/>
              <a:t>hi square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B609-8685-A841-A896-C0964A153218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303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</a:t>
            </a:r>
            <a:r>
              <a:rPr lang="en-CH" dirty="0"/>
              <a:t>iacher exact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B609-8685-A841-A896-C0964A153218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0842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B609-8685-A841-A896-C0964A153218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3054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Log-Rank Test between none and RTK-RAS in IDH Mutant: p-value = 0.0028 Log-Rank Test between none and PI3K/AKT in IDH Mutant: p-value = 0.0004 Log-Rank Test between none and Astrocytic drivers in IDH Mutant: p-value = 0.0000 Log-Rank Test between none and Telomere maintenance in IDH Mutant: p-value = 0.0004 Log-Rank Test between none and p53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IDH Mutant: p-value = 0.0000 Log-Rank Test between RTK-RAS and none in IDH Mutant: p-value = 0.0028 Log-Rank Test between PI3K/AKT and none in IDH Mutant: p-value = 0.0004 Log-Rank Test between Histone methylation and Astrocytic drivers in IDH Mutant: p-value = 0.0290 Log-Rank Test between Histone methylation and p53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IDH Mutant: p-value = 0.0440 Log-Rank Test between Astrocytic drivers and none in IDH Mutant: p-value = 0.0000 Log-Rank Test between Astrocytic drivers and Histone methylation in IDH Mutant: p-value = 0.0290 Log-Rank Test between Astrocytic drivers and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Oligodendroglial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drivers in IDH Mutant: p-value = 0.0182 Log-Rank Test between Telomere maintenance and none in IDH Mutant: p-value = 0.0004 Log-Rank Test between p53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and none in IDH Mutant: p-value = 0.0000 Log-Rank Test between p53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and Histone methylation in IDH Mutant: p-value = 0.0440 Log-Rank Test between p53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and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Oligodendroglial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drivers in IDH Mutant: p-value = 0.0392 Log-Rank Test between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Oligodendroglial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drivers and Astrocytic drivers in IDH Mutant: p-value = 0.0182 Log-Rank Test between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Oligodendroglial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drivers and p53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IDH Mutant: p-value = 0.0392 Log-Rank Test between PI3K/AKT and Cell-cycle control in IDH WT: p-value = 0.0270 Log-Rank Test between Histone methylation and MYC/MAX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IDH WT: p-value = 0.0345 Log-Rank Test between Telomere maintenance and Cell-cycle control in IDH WT: p-value = 0.0491 Log-Rank Test between Cell-cycle control and PI3K/AKT in IDH WT: p-value = 0.0270 Log-Rank Test between Cell-cycle control and Telomere maintenance in IDH WT: p-value = 0.0491 Log-Rank Test between Cell-cycle control and Chromatin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remodeling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IDH WT: p-value = 0.0330 Log-Rank Test between Cell-cycle control and MYC/MAX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IDH WT: p-value = 0.0299 Log-Rank Test between Chromatin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remodeling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and Cell-cycle control in IDH WT: p-value = 0.0330 Log-Rank Test between MYC/MAX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and Histone methylation in IDH WT: p-value = 0.0345 Log-Rank Test between MYC/MAX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and Cell-cycle control in IDH WT: p-value = 0.0299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B609-8685-A841-A896-C0964A153218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8252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Log-Rank Test between none and RTK-RAS in IDH Mutant: p-value = 0.0063 Log-Rank Test between none and PI3K/AKT in IDH Mutant: p-value = 0.0118 Log-Rank Test between none and Astrocytic drivers in IDH Mutant: p-value = 0.0000 Log-Rank Test between none and Telomere maintenance in IDH Mutant: p-value = 0.0000 Log-Rank Test between none and p53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IDH Mutant: p-value = 0.0000 Log-Rank Test between none and Chromatin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remodeling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IDH Mutant: p-value = 0.0334 Log-Rank Test between none and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Oligodendroglial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drivers in IDH Mutant: p-value = 0.0048 Log-Rank Test between RTK-RAS and none in IDH Mutant: p-value = 0.0063 Log-Rank Test between PI3K/AKT and none in IDH Mutant: p-value = 0.0118 Log-Rank Test between Astrocytic drivers and none in IDH Mutant: p-value = 0.0000 Log-Rank Test between Astrocytic drivers and MYC/MAX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IDH Mutant: p-value = 0.0261 Log-Rank Test between Telomere maintenance and none in IDH Mutant: p-value = 0.0000 Log-Rank Test between p53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and none in IDH Mutant: p-value = 0.0000 Log-Rank Test between p53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and MYC/MAX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IDH Mutant: p-value = 0.0355 Log-Rank Test between Chromatin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remodeling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and none in IDH Mutant: p-value = 0.0334 Log-Rank Test between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Oligodendroglial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drivers and none in IDH Mutant: p-value = 0.0048 Log-Rank Test between MYC/MAX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and Astrocytic drivers in IDH Mutant: p-value = 0.0261 Log-Rank Test between MYC/MAX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and p53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IDH Mutant: p-value = 0.0355 Log-Rank Test between none and Astrocytic drivers in IDH WT: p-value = 0.0005 Log-Rank Test between none and Cell-cycle control in IDH WT: p-value = 0.0054 Log-Rank Test between none and p53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IDH WT: p-value = 0.0008 Log-Rank Test between none and Chromatin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remodeling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IDH WT: p-value = 0.0457 Log-Rank Test between RTK-RAS and Astrocytic drivers in IDH WT: p-value = 0.0002 Log-Rank Test between RTK-RAS and Cell-cycle control in IDH WT: p-value = 0.0030 Log-Rank Test between RTK-RAS and p53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IDH WT: p-value = 0.0004 Log-Rank Test between RTK-RAS and Chromatin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remodeling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IDH WT: p-value = 0.0493 Log-Rank Test between PI3K/AKT and Astrocytic drivers in IDH WT: p-value = 0.0026 Log-Rank Test between PI3K/AKT and Cell-cycle control in IDH WT: p-value = 0.0109 Log-Rank Test between PI3K/AKT and p53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IDH WT: p-value = 0.0043 Log-Rank Test between PI3K/AKT and Chromatin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remodeling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IDH WT: p-value = 0.0322 Log-Rank Test between Histone methylation and Chromatin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remodeling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IDH WT: p-value = 0.0450 Log-Rank Test between Astrocytic drivers and none in IDH WT: p-value = 0.0005 Log-Rank Test between Astrocytic drivers and RTK-RAS in IDH WT: p-value = 0.0002 Log-Rank Test between Astrocytic drivers and PI3K/AKT in IDH WT: p-value = 0.0026 Log-Rank Test between Astrocytic drivers and Telomere maintenance in IDH WT: p-value = 0.0048 Log-Rank Test between Astrocytic drivers and Chromatin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remodeling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IDH WT: p-value = 0.0002 Log-Rank Test between Telomere maintenance and Astrocytic drivers in IDH WT: p-value = 0.0048 Log-Rank Test between Telomere maintenance and Cell-cycle control in IDH WT: p-value = 0.0165 Log-Rank Test between Telomere maintenance and p53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IDH WT: p-value = 0.0072 Log-Rank Test between Telomere maintenance and Chromatin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remodeling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IDH WT: p-value = 0.0151 Log-Rank Test between Cell-cycle control and none in IDH WT: p-value = 0.0054 Log-Rank Test between Cell-cycle control and RTK-RAS in IDH WT: p-value = 0.0030 Log-Rank Test between Cell-cycle control and PI3K/AKT in IDH WT: p-value = 0.0109 Log-Rank Test between Cell-cycle control and Telomere maintenance in IDH WT: p-value = 0.0165 Log-Rank Test between Cell-cycle control and Chromatin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remodeling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IDH WT: p-value = 0.0011 Log-Rank Test between p53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and none in IDH WT: p-value = 0.0008 Log-Rank Test between p53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and RTK-RAS in IDH WT: p-value = 0.0004 Log-Rank Test between p53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and PI3K/AKT in IDH WT: p-value = 0.0043 Log-Rank Test between p53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and Telomere maintenance in IDH WT: p-value = 0.0072 Log-Rank Test between p53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and Chromatin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remodeling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IDH WT: p-value = 0.0004 Log-Rank Test between Chromatin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remodeling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and none in IDH WT: p-value = 0.0457 Log-Rank Test between Chromatin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remodeling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and RTK-RAS in IDH WT: p-value = 0.0493 Log-Rank Test between Chromatin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remodeling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and PI3K/AKT in IDH WT: p-value = 0.0322 Log-Rank Test between Chromatin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remodeling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and Histone methylation in IDH WT: p-value = 0.0450 Log-Rank Test between Chromatin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remodeling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and Astrocytic drivers in IDH WT: p-value = 0.0002 Log-Rank Test between Chromatin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remodeling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and Telomere maintenance in IDH WT: p-value = 0.0151 Log-Rank Test between Chromatin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remodeling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and Cell-cycle control in IDH WT: p-value = 0.0011 Log-Rank Test between Chromatin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remodeling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and p53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signaling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IDH WT: p-value = 0.0004 Log-Rank Test between Chromatin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remodeling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and NOTCH pathway in IDH WT: p-value = 0.0258 Log-Rank Test between NOTCH pathway and Chromatin </a:t>
            </a:r>
            <a:r>
              <a:rPr lang="en-GB" b="0" i="0" dirty="0" err="1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remodeling</a:t>
            </a:r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 in IDH WT: p-value = 0.0258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8B609-8685-A841-A896-C0964A153218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286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CB1E-3A62-9844-A76B-3117390B6536}" type="datetimeFigureOut">
              <a:rPr lang="en-CH" smtClean="0"/>
              <a:t>02.10.2024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8637E77-1F36-374F-A1B5-2EBDC144DD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537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CB1E-3A62-9844-A76B-3117390B6536}" type="datetimeFigureOut">
              <a:rPr lang="en-CH" smtClean="0"/>
              <a:t>02.10.2024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7E77-1F36-374F-A1B5-2EBDC144DD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154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CB1E-3A62-9844-A76B-3117390B6536}" type="datetimeFigureOut">
              <a:rPr lang="en-CH" smtClean="0"/>
              <a:t>02.10.2024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7E77-1F36-374F-A1B5-2EBDC144DD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73718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CB1E-3A62-9844-A76B-3117390B6536}" type="datetimeFigureOut">
              <a:rPr lang="en-CH" smtClean="0"/>
              <a:t>02.10.2024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7E77-1F36-374F-A1B5-2EBDC144DD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528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339CB1E-3A62-9844-A76B-3117390B6536}" type="datetimeFigureOut">
              <a:rPr lang="en-CH" smtClean="0"/>
              <a:t>02.10.2024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CH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8637E77-1F36-374F-A1B5-2EBDC144DD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5677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CB1E-3A62-9844-A76B-3117390B6536}" type="datetimeFigureOut">
              <a:rPr lang="en-CH" smtClean="0"/>
              <a:t>02.10.2024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7E77-1F36-374F-A1B5-2EBDC144DD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4898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CB1E-3A62-9844-A76B-3117390B6536}" type="datetimeFigureOut">
              <a:rPr lang="en-CH" smtClean="0"/>
              <a:t>02.10.2024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7E77-1F36-374F-A1B5-2EBDC144DD2A}" type="slidenum">
              <a:rPr lang="en-CH" smtClean="0"/>
              <a:t>‹#›</a:t>
            </a:fld>
            <a:endParaRPr lang="en-CH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23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CB1E-3A62-9844-A76B-3117390B6536}" type="datetimeFigureOut">
              <a:rPr lang="en-CH" smtClean="0"/>
              <a:t>02.10.2024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7E77-1F36-374F-A1B5-2EBDC144DD2A}" type="slidenum">
              <a:rPr lang="en-CH" smtClean="0"/>
              <a:t>‹#›</a:t>
            </a:fld>
            <a:endParaRPr lang="en-CH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CB1E-3A62-9844-A76B-3117390B6536}" type="datetimeFigureOut">
              <a:rPr lang="en-CH" smtClean="0"/>
              <a:t>02.10.2024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7E77-1F36-374F-A1B5-2EBDC144DD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6982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CB1E-3A62-9844-A76B-3117390B6536}" type="datetimeFigureOut">
              <a:rPr lang="en-CH" smtClean="0"/>
              <a:t>02.10.2024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7E77-1F36-374F-A1B5-2EBDC144DD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320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9CB1E-3A62-9844-A76B-3117390B6536}" type="datetimeFigureOut">
              <a:rPr lang="en-CH" smtClean="0"/>
              <a:t>02.10.2024</a:t>
            </a:fld>
            <a:endParaRPr lang="en-CH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37E77-1F36-374F-A1B5-2EBDC144DD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40324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339CB1E-3A62-9844-A76B-3117390B6536}" type="datetimeFigureOut">
              <a:rPr lang="en-CH" smtClean="0"/>
              <a:t>02.10.2024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CH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8637E77-1F36-374F-A1B5-2EBDC144DD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6072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A6DD-A072-C274-EF67-E3F17EFEB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CH" sz="3600" b="1" dirty="0">
                <a:solidFill>
                  <a:srgbClr val="353744"/>
                </a:solidFill>
                <a:effectLst/>
                <a:latin typeface="Proxima Nova"/>
                <a:ea typeface="Proxima Nova"/>
                <a:cs typeface="Proxima Nova"/>
              </a:rPr>
            </a:br>
            <a:r>
              <a:rPr lang="en-CH" sz="3600" b="1" dirty="0">
                <a:solidFill>
                  <a:srgbClr val="353744"/>
                </a:solidFill>
                <a:effectLst/>
                <a:latin typeface="Proxima Nova"/>
                <a:ea typeface="Proxima Nova"/>
                <a:cs typeface="Proxima Nova"/>
              </a:rPr>
              <a:t>The impact of molecular profiling of gliomas on treatment and prognosis</a:t>
            </a:r>
            <a:br>
              <a:rPr lang="en-CH" sz="1800" dirty="0">
                <a:solidFill>
                  <a:srgbClr val="353744"/>
                </a:solidFill>
                <a:effectLst/>
                <a:latin typeface="Proxima Nova"/>
                <a:ea typeface="Proxima Nova"/>
                <a:cs typeface="Proxima Nova"/>
              </a:rPr>
            </a:b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DD7E0-402D-D538-D2BE-D86BBFE16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H" dirty="0"/>
              <a:t>Galina Glousker</a:t>
            </a:r>
          </a:p>
          <a:p>
            <a:r>
              <a:rPr lang="en-CH" dirty="0"/>
              <a:t>CAS ADS M2</a:t>
            </a:r>
          </a:p>
          <a:p>
            <a:r>
              <a:rPr lang="en-CH" dirty="0"/>
              <a:t>081024</a:t>
            </a:r>
          </a:p>
        </p:txBody>
      </p:sp>
    </p:spTree>
    <p:extLst>
      <p:ext uri="{BB962C8B-B14F-4D97-AF65-F5344CB8AC3E}">
        <p14:creationId xmlns:p14="http://schemas.microsoft.com/office/powerpoint/2010/main" val="3502325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5B107A85-9C14-2685-8DE4-22CF83A10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160" y="881498"/>
            <a:ext cx="10515600" cy="5976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012D2FC-7A08-B77D-6FB3-CA381F29D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1146971" cy="1325563"/>
          </a:xfrm>
        </p:spPr>
        <p:txBody>
          <a:bodyPr>
            <a:normAutofit/>
          </a:bodyPr>
          <a:lstStyle/>
          <a:p>
            <a:r>
              <a:rPr lang="en-GB" sz="2800" dirty="0">
                <a:effectLst/>
                <a:latin typeface="Proxima Nova"/>
                <a:ea typeface="Proxima Nova"/>
                <a:cs typeface="Proxima Nova"/>
              </a:rPr>
              <a:t>P</a:t>
            </a:r>
            <a:r>
              <a:rPr lang="en-CH" sz="2800" dirty="0">
                <a:effectLst/>
                <a:latin typeface="Proxima Nova"/>
                <a:ea typeface="Proxima Nova"/>
                <a:cs typeface="Proxima Nova"/>
              </a:rPr>
              <a:t>athways mutated in the cohort depending on IDH status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829605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1A164-2116-9D5E-4D63-284E312F5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C573488F-2B6B-A894-4177-C6DA1B0B7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10" y="951979"/>
            <a:ext cx="10391590" cy="5906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9EBC745-2F07-A84B-CCA0-766D7875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1146971" cy="1325563"/>
          </a:xfrm>
        </p:spPr>
        <p:txBody>
          <a:bodyPr>
            <a:normAutofit/>
          </a:bodyPr>
          <a:lstStyle/>
          <a:p>
            <a:r>
              <a:rPr lang="en-GB" sz="2800" dirty="0">
                <a:effectLst/>
                <a:latin typeface="Proxima Nova"/>
                <a:ea typeface="Proxima Nova"/>
                <a:cs typeface="Proxima Nova"/>
              </a:rPr>
              <a:t>P</a:t>
            </a:r>
            <a:r>
              <a:rPr lang="en-CH" sz="2800" dirty="0">
                <a:effectLst/>
                <a:latin typeface="Proxima Nova"/>
                <a:ea typeface="Proxima Nova"/>
                <a:cs typeface="Proxima Nova"/>
              </a:rPr>
              <a:t>athways mutated in the cohort depending on IDH status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173352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1455EE23-AE90-1813-FA7D-BF40916E6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4305" y="971285"/>
            <a:ext cx="8866866" cy="5886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0A403E1-913E-5801-5735-778D1BFE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0"/>
            <a:ext cx="11146971" cy="1325563"/>
          </a:xfrm>
        </p:spPr>
        <p:txBody>
          <a:bodyPr>
            <a:normAutofit/>
          </a:bodyPr>
          <a:lstStyle/>
          <a:p>
            <a:r>
              <a:rPr lang="en-GB" sz="2800" dirty="0">
                <a:effectLst/>
                <a:latin typeface="Proxima Nova"/>
                <a:ea typeface="Proxima Nova"/>
                <a:cs typeface="Proxima Nova"/>
              </a:rPr>
              <a:t>P</a:t>
            </a:r>
            <a:r>
              <a:rPr lang="en-CH" sz="2800" dirty="0">
                <a:effectLst/>
                <a:latin typeface="Proxima Nova"/>
                <a:ea typeface="Proxima Nova"/>
                <a:cs typeface="Proxima Nova"/>
              </a:rPr>
              <a:t>athways mutated in IDH WT patients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1700053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>
            <a:extLst>
              <a:ext uri="{FF2B5EF4-FFF2-40B4-BE49-F238E27FC236}">
                <a16:creationId xmlns:a16="http://schemas.microsoft.com/office/drawing/2014/main" id="{EF2A5EA7-2963-186B-4A54-1AE89F5C4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38" y="1079300"/>
            <a:ext cx="8860315" cy="577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9DE97AE-5FA6-8D08-C02D-A0FE95F9A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0"/>
            <a:ext cx="11146971" cy="1325563"/>
          </a:xfrm>
        </p:spPr>
        <p:txBody>
          <a:bodyPr>
            <a:normAutofit/>
          </a:bodyPr>
          <a:lstStyle/>
          <a:p>
            <a:r>
              <a:rPr lang="en-GB" sz="2800" dirty="0">
                <a:effectLst/>
                <a:latin typeface="Proxima Nova"/>
                <a:ea typeface="Proxima Nova"/>
                <a:cs typeface="Proxima Nova"/>
              </a:rPr>
              <a:t>P</a:t>
            </a:r>
            <a:r>
              <a:rPr lang="en-CH" sz="2800" dirty="0">
                <a:effectLst/>
                <a:latin typeface="Proxima Nova"/>
                <a:ea typeface="Proxima Nova"/>
                <a:cs typeface="Proxima Nova"/>
              </a:rPr>
              <a:t>athways mutated in IDH mutant patients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352929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>
            <a:extLst>
              <a:ext uri="{FF2B5EF4-FFF2-40B4-BE49-F238E27FC236}">
                <a16:creationId xmlns:a16="http://schemas.microsoft.com/office/drawing/2014/main" id="{A0272659-7092-FE49-7D03-CC8025B5A7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2514" y="1022370"/>
            <a:ext cx="9673671" cy="576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DEF610D-E6F5-1AF1-5CDA-90CAA68F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0"/>
            <a:ext cx="11146971" cy="1325563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Proxima Nova"/>
                <a:ea typeface="Proxima Nova"/>
                <a:cs typeface="Proxima Nova"/>
              </a:rPr>
              <a:t>Survival curves depending on IDH status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4283112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164A2A69-6BC0-6215-491E-A4D1D7ECD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937022"/>
            <a:ext cx="8315411" cy="592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936F074-9479-5D68-6E04-14469A3E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0"/>
            <a:ext cx="11669486" cy="1325563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Proxima Nova"/>
                <a:ea typeface="Proxima Nova"/>
                <a:cs typeface="Proxima Nova"/>
              </a:rPr>
              <a:t>Survival curves in IDH mutant group depending on pathways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1072031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C38329BA-D1AA-23F9-F8D1-8058458F2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593" y="801666"/>
            <a:ext cx="8505504" cy="6056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C640454-5381-0254-CEF1-2A26A4E4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0"/>
            <a:ext cx="11669486" cy="1325563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Proxima Nova"/>
                <a:ea typeface="Proxima Nova"/>
                <a:cs typeface="Proxima Nova"/>
              </a:rPr>
              <a:t>Survival curves in IDH WT group depending on pathways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1792079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10F45615-F25D-ED24-5EC6-C7923EDAC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818" y="889348"/>
            <a:ext cx="8382364" cy="596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0109E38-906D-2687-557C-22F69C077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675" y="12526"/>
            <a:ext cx="11669486" cy="1325563"/>
          </a:xfrm>
        </p:spPr>
        <p:txBody>
          <a:bodyPr>
            <a:normAutofit/>
          </a:bodyPr>
          <a:lstStyle/>
          <a:p>
            <a:r>
              <a:rPr lang="en-US" sz="2800" dirty="0">
                <a:effectLst/>
                <a:latin typeface="Proxima Nova"/>
                <a:ea typeface="Proxima Nova"/>
                <a:cs typeface="Proxima Nova"/>
              </a:rPr>
              <a:t>Progress free curves in IDH mutant group depending on pathways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3130467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29D56A38-7383-216E-A613-21B14EC13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6" y="889348"/>
            <a:ext cx="8382364" cy="596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DBFBA69-7CCD-5CB0-C7B4-9A80F8403119}"/>
              </a:ext>
            </a:extLst>
          </p:cNvPr>
          <p:cNvSpPr txBox="1">
            <a:spLocks/>
          </p:cNvSpPr>
          <p:nvPr/>
        </p:nvSpPr>
        <p:spPr>
          <a:xfrm>
            <a:off x="359674" y="12526"/>
            <a:ext cx="118323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Proxima Nova"/>
                <a:ea typeface="Proxima Nova"/>
                <a:cs typeface="Proxima Nova"/>
              </a:rPr>
              <a:t>Progress free curves in IDH WT group depending on pathways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1725594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>
            <a:extLst>
              <a:ext uri="{FF2B5EF4-FFF2-40B4-BE49-F238E27FC236}">
                <a16:creationId xmlns:a16="http://schemas.microsoft.com/office/drawing/2014/main" id="{AF53466C-6EAD-105E-24E9-1B51974B4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416" y="954401"/>
            <a:ext cx="9251167" cy="589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DB97D5F-00B1-B2CE-E9F2-66889D003D95}"/>
              </a:ext>
            </a:extLst>
          </p:cNvPr>
          <p:cNvSpPr txBox="1">
            <a:spLocks/>
          </p:cNvSpPr>
          <p:nvPr/>
        </p:nvSpPr>
        <p:spPr>
          <a:xfrm>
            <a:off x="359675" y="12526"/>
            <a:ext cx="11669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Proxima Nova"/>
                <a:ea typeface="Proxima Nova"/>
                <a:cs typeface="Proxima Nova"/>
              </a:rPr>
              <a:t>Survival curves in IDH mutant group depending on pathways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122397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0631-B505-E377-DDFC-B9D72D5CB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CH" sz="2800" dirty="0">
                <a:effectLst/>
                <a:latin typeface="Proxima Nova"/>
                <a:ea typeface="Proxima Nova"/>
                <a:cs typeface="Proxima Nova"/>
              </a:rPr>
              <a:t>Molecular biomarkers in glioma</a:t>
            </a:r>
            <a:endParaRPr lang="en-CH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B1A767-6EB8-F7A4-73DB-5271F3DC9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3" y="1185978"/>
            <a:ext cx="9688285" cy="544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484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AEA1F72A-8ABD-E882-0E6D-DAF3102FC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28" y="1205619"/>
            <a:ext cx="9876971" cy="562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C852EC4-75AD-2901-09E4-FD5EB9527A11}"/>
              </a:ext>
            </a:extLst>
          </p:cNvPr>
          <p:cNvSpPr txBox="1">
            <a:spLocks/>
          </p:cNvSpPr>
          <p:nvPr/>
        </p:nvSpPr>
        <p:spPr>
          <a:xfrm>
            <a:off x="406400" y="-93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CH" sz="2800" dirty="0">
                <a:latin typeface="Proxima Nova"/>
                <a:ea typeface="Proxima Nova"/>
                <a:cs typeface="Proxima Nova"/>
              </a:rPr>
              <a:t>Cox proportional hazards model </a:t>
            </a:r>
            <a:endParaRPr lang="en-CH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C7C48B-0C2B-DB45-5DAB-1262B0D267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543" y="2917371"/>
            <a:ext cx="4826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831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DF2F8F-9D1C-CFF4-A7DE-4A7EA37CE930}"/>
              </a:ext>
            </a:extLst>
          </p:cNvPr>
          <p:cNvSpPr txBox="1">
            <a:spLocks/>
          </p:cNvSpPr>
          <p:nvPr/>
        </p:nvSpPr>
        <p:spPr>
          <a:xfrm>
            <a:off x="406400" y="-93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CH" sz="2800" dirty="0">
                <a:latin typeface="Proxima Nova"/>
                <a:ea typeface="Proxima Nova"/>
                <a:cs typeface="Proxima Nova"/>
              </a:rPr>
              <a:t>Cox proportional hazards model </a:t>
            </a:r>
            <a:endParaRPr lang="en-CH" sz="2800" dirty="0"/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61EF08B3-1EBE-C094-77F3-6C6F87C31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316195"/>
            <a:ext cx="9626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BC2302-6A21-F461-4509-BA97197C4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500" y="2641758"/>
            <a:ext cx="48895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01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3A088-B55A-083B-D8BF-E8C3EEDB2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16194"/>
            <a:ext cx="11518378" cy="515976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Sample size is not big </a:t>
            </a:r>
            <a:r>
              <a:rPr lang="en-GB" sz="1600" b="1" dirty="0" err="1"/>
              <a:t>enogh</a:t>
            </a:r>
            <a:r>
              <a:rPr lang="en-GB" sz="1600" b="1" dirty="0"/>
              <a:t> too ensure narrower confidence intervals.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IDH </a:t>
            </a:r>
            <a:r>
              <a:rPr lang="en-GB" sz="1600" b="1" dirty="0" err="1"/>
              <a:t>Status_IDH</a:t>
            </a:r>
            <a:r>
              <a:rPr lang="en-GB" sz="1600" b="1" dirty="0"/>
              <a:t> WT:</a:t>
            </a:r>
            <a:r>
              <a:rPr lang="en-GB" sz="1600" dirty="0"/>
              <a:t> Significantly increases hazard (worse survival).</a:t>
            </a:r>
            <a:endParaRPr lang="en-GB" sz="1600" b="1" dirty="0"/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WHO Grade_G4</a:t>
            </a:r>
            <a:r>
              <a:rPr lang="en-GB" sz="1600" dirty="0"/>
              <a:t>: Significantly increases hazard (worse survival).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WHO Grade_G3</a:t>
            </a:r>
            <a:r>
              <a:rPr lang="en-GB" sz="1600" dirty="0"/>
              <a:t>: Likely increases hazard (worse survival).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600" b="1" dirty="0" err="1"/>
              <a:t>Enhancing_Yes</a:t>
            </a:r>
            <a:r>
              <a:rPr lang="en-GB" sz="1600" dirty="0"/>
              <a:t>: Significantly increases hazard (worse survival).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Pathway_PI3K/AKT</a:t>
            </a:r>
            <a:r>
              <a:rPr lang="en-GB" sz="1600" dirty="0"/>
              <a:t>: Likely increases hazard (worse survival).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600" b="1" dirty="0" err="1"/>
              <a:t>Pathway_Cell</a:t>
            </a:r>
            <a:r>
              <a:rPr lang="en-GB" sz="1600" b="1" dirty="0"/>
              <a:t>-cycle control</a:t>
            </a:r>
            <a:r>
              <a:rPr lang="en-GB" sz="1600" dirty="0"/>
              <a:t>: Significantly increases hazard (worse survival).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600" b="1" dirty="0" err="1"/>
              <a:t>Pathway_MYCN</a:t>
            </a:r>
            <a:r>
              <a:rPr lang="en-GB" sz="1600" b="1" dirty="0"/>
              <a:t>/MAX </a:t>
            </a:r>
            <a:r>
              <a:rPr lang="en-GB" sz="1600" b="1" dirty="0" err="1"/>
              <a:t>signaling</a:t>
            </a:r>
            <a:r>
              <a:rPr lang="en-GB" sz="1600" dirty="0"/>
              <a:t>: Significantly increases hazard (but note the wide CI indicating variability).</a:t>
            </a:r>
          </a:p>
          <a:p>
            <a:pPr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Non-significant variables (CI crosses 0):</a:t>
            </a:r>
          </a:p>
          <a:p>
            <a:pPr lvl="1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Variables such as </a:t>
            </a:r>
            <a:r>
              <a:rPr lang="en-GB" sz="1600" b="1" dirty="0"/>
              <a:t>TMB (nonsynonymous)</a:t>
            </a:r>
            <a:r>
              <a:rPr lang="en-GB" sz="1600" dirty="0"/>
              <a:t>, and several pathways (e.g., </a:t>
            </a:r>
            <a:r>
              <a:rPr lang="en-GB" sz="1600" b="1" dirty="0" err="1"/>
              <a:t>Pathway_NOTCH</a:t>
            </a:r>
            <a:r>
              <a:rPr lang="en-GB" sz="1600" b="1" dirty="0"/>
              <a:t> pathway</a:t>
            </a:r>
            <a:r>
              <a:rPr lang="en-GB" sz="1600" dirty="0"/>
              <a:t>, </a:t>
            </a:r>
            <a:r>
              <a:rPr lang="en-GB" sz="1600" b="1" dirty="0" err="1"/>
              <a:t>Pathway_RT</a:t>
            </a:r>
            <a:r>
              <a:rPr lang="en-GB" sz="1600" b="1" dirty="0"/>
              <a:t>-RAS</a:t>
            </a:r>
            <a:r>
              <a:rPr lang="en-GB" sz="1600" dirty="0"/>
              <a:t>) appear to have confidence intervals crossing 0, indicating no significant association with survival.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A85A998-39AA-4C0E-442E-8A7FE3D719B8}"/>
              </a:ext>
            </a:extLst>
          </p:cNvPr>
          <p:cNvSpPr txBox="1">
            <a:spLocks/>
          </p:cNvSpPr>
          <p:nvPr/>
        </p:nvSpPr>
        <p:spPr>
          <a:xfrm>
            <a:off x="406400" y="-93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CH" sz="2800" dirty="0">
                <a:latin typeface="Proxima Nova"/>
                <a:ea typeface="Proxima Nova"/>
                <a:cs typeface="Proxima Nova"/>
              </a:rPr>
              <a:t>Conclusions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3992911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C820-0170-6AE3-D8F5-4C115276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684"/>
            <a:ext cx="10058400" cy="4050792"/>
          </a:xfrm>
        </p:spPr>
        <p:txBody>
          <a:bodyPr/>
          <a:lstStyle/>
          <a:p>
            <a:r>
              <a:rPr lang="en-CH" sz="2400" dirty="0">
                <a:solidFill>
                  <a:srgbClr val="353744"/>
                </a:solidFill>
                <a:effectLst/>
                <a:latin typeface="Proxima Nova"/>
                <a:ea typeface="Proxima Nova"/>
                <a:cs typeface="Proxima Nova"/>
              </a:rPr>
              <a:t>analyze genomic data from a large cohort of adult patients with glioma </a:t>
            </a:r>
          </a:p>
          <a:p>
            <a:r>
              <a:rPr lang="en-CH" sz="2400" dirty="0">
                <a:solidFill>
                  <a:srgbClr val="353744"/>
                </a:solidFill>
                <a:effectLst/>
                <a:latin typeface="Proxima Nova"/>
                <a:ea typeface="Proxima Nova"/>
                <a:cs typeface="Proxima Nova"/>
              </a:rPr>
              <a:t>identify genomic alterations associated with clinical behavior and therapy outcome</a:t>
            </a:r>
          </a:p>
          <a:p>
            <a:r>
              <a:rPr lang="en-CH" sz="2400" dirty="0">
                <a:solidFill>
                  <a:srgbClr val="353744"/>
                </a:solidFill>
                <a:effectLst/>
                <a:latin typeface="Proxima Nova"/>
                <a:ea typeface="Proxima Nova"/>
                <a:cs typeface="Proxima Nova"/>
              </a:rPr>
              <a:t>use machine learning methods to be able to predict glioma outcomes in adult patients depending on their tumor molecular profile</a:t>
            </a:r>
          </a:p>
          <a:p>
            <a:endParaRPr lang="en-CH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B49766-F97F-8589-C834-BCA96E2DDADE}"/>
              </a:ext>
            </a:extLst>
          </p:cNvPr>
          <p:cNvSpPr txBox="1">
            <a:spLocks/>
          </p:cNvSpPr>
          <p:nvPr/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CH" sz="2800" dirty="0">
                <a:latin typeface="Proxima Nova"/>
                <a:ea typeface="Proxima Nova"/>
                <a:cs typeface="Proxima Nova"/>
              </a:rPr>
              <a:t>Goal of the project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371864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22955A-83EB-D80E-C54E-75E7DED40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95" y="1584682"/>
            <a:ext cx="6080342" cy="5180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0476EE-BA1A-3D1F-94E6-00C7B4ADA1AB}"/>
              </a:ext>
            </a:extLst>
          </p:cNvPr>
          <p:cNvSpPr txBox="1"/>
          <p:nvPr/>
        </p:nvSpPr>
        <p:spPr>
          <a:xfrm>
            <a:off x="771395" y="1140897"/>
            <a:ext cx="914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Number of IDH mutant patients: 312 Number of IDH WT patients: 529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5C7146-D8C1-22BC-5F0E-933A31886821}"/>
              </a:ext>
            </a:extLst>
          </p:cNvPr>
          <p:cNvSpPr txBox="1"/>
          <p:nvPr/>
        </p:nvSpPr>
        <p:spPr>
          <a:xfrm>
            <a:off x="7213404" y="6550223"/>
            <a:ext cx="5091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rgbClr val="353744"/>
                </a:solidFill>
                <a:effectLst/>
                <a:latin typeface="Proxima Nova"/>
                <a:ea typeface="Proxima Nova"/>
                <a:cs typeface="Proxima Nova"/>
              </a:rPr>
              <a:t>Clin Cancer Res. 2019 doi: 10.1158/1078-0432.CCR-19-0032 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38CA04-4B00-FFEF-BC55-9B187084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CH" sz="2800" dirty="0">
                <a:effectLst/>
                <a:latin typeface="Proxima Nova"/>
                <a:ea typeface="Proxima Nova"/>
                <a:cs typeface="Proxima Nova"/>
              </a:rPr>
              <a:t>Patient cohort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427729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746BA10-976D-9E23-D00C-BBA036599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642" y="2285124"/>
            <a:ext cx="4093187" cy="9848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GB" sz="1600" b="0" dirty="0">
                <a:effectLst/>
                <a:latin typeface="Courier New" panose="02070309020205020404" pitchFamily="49" charset="0"/>
              </a:rPr>
              <a:t>Mann-Whitney U test</a:t>
            </a:r>
            <a:endParaRPr kumimoji="0" lang="en-CH" altLang="en-CH" sz="1600" b="0" i="0" u="none" strike="noStrike" cap="none" normalizeH="0" baseline="0" dirty="0">
              <a:ln>
                <a:noFill/>
              </a:ln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P-values: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H" altLang="en-CH" sz="1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{'Primary': 1.659953987802262e-147, 'Recurrence': 7.581727399256121e-39} </a:t>
            </a:r>
            <a:r>
              <a:rPr kumimoji="0" lang="en-CH" altLang="en-CH" sz="1600" b="0" i="0" u="none" strike="noStrike" cap="none" normalizeH="0" baseline="0" dirty="0">
                <a:ln>
                  <a:noFill/>
                </a:ln>
                <a:effectLst/>
                <a:latin typeface="Roboto" panose="02000000000000000000" pitchFamily="2" charset="0"/>
              </a:rPr>
              <a:t> </a:t>
            </a:r>
            <a:endParaRPr kumimoji="0" lang="en-CH" altLang="en-CH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4543AD6-DB2A-EF1D-40C8-0DB6D1230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649" y="1764845"/>
            <a:ext cx="6826994" cy="509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F0C3D6E-439F-46F0-C943-B4571F0D0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CH" sz="2800" dirty="0">
                <a:effectLst/>
                <a:latin typeface="Proxima Nova"/>
                <a:ea typeface="Proxima Nova"/>
                <a:cs typeface="Proxima Nova"/>
              </a:rPr>
              <a:t>IDH status affects prognosis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406609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5D7DF38-ADED-E0A9-DF06-6775086C9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25563"/>
            <a:ext cx="8856945" cy="5493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D824F08-6098-8504-6F6D-F5F391125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CH" sz="2800" dirty="0">
                <a:latin typeface="Proxima Nova"/>
              </a:rPr>
              <a:t>More advanced tumors have higher TMB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217960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>
            <a:extLst>
              <a:ext uri="{FF2B5EF4-FFF2-40B4-BE49-F238E27FC236}">
                <a16:creationId xmlns:a16="http://schemas.microsoft.com/office/drawing/2014/main" id="{7932254A-211B-34F2-EF23-E135888BB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3" y="1131804"/>
            <a:ext cx="9598003" cy="572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FEF1C51-FD17-04DA-4DF9-51C0EA12F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CH" sz="2800" dirty="0">
                <a:effectLst/>
                <a:latin typeface="Proxima Nova"/>
                <a:ea typeface="Proxima Nova"/>
                <a:cs typeface="Proxima Nova"/>
              </a:rPr>
              <a:t>IDH mutant tumor have higher TMB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370834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006916B-72D0-3B25-0BBC-08CB3574C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215" y="1318632"/>
            <a:ext cx="9284852" cy="5539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3BA534B-F17E-44D9-FC1B-503AAF84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GB" sz="2800" dirty="0">
                <a:effectLst/>
                <a:latin typeface="Proxima Nova"/>
                <a:ea typeface="Proxima Nova"/>
                <a:cs typeface="Proxima Nova"/>
              </a:rPr>
              <a:t>P</a:t>
            </a:r>
            <a:r>
              <a:rPr lang="en-CH" sz="2800" dirty="0">
                <a:effectLst/>
                <a:latin typeface="Proxima Nova"/>
                <a:ea typeface="Proxima Nova"/>
                <a:cs typeface="Proxima Nova"/>
              </a:rPr>
              <a:t>athways mutated in the cohort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262136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B442-F604-EFFA-C0B8-68149A3AA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F747116-603E-85DD-E5A8-FD73B4E1F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24651"/>
            <a:ext cx="8769263" cy="582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BB88C8B-7F9F-1DF1-A3D9-922AA7B84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0"/>
            <a:ext cx="11625943" cy="1325563"/>
          </a:xfrm>
        </p:spPr>
        <p:txBody>
          <a:bodyPr>
            <a:normAutofit/>
          </a:bodyPr>
          <a:lstStyle/>
          <a:p>
            <a:r>
              <a:rPr lang="en-GB" sz="2800" dirty="0">
                <a:effectLst/>
                <a:latin typeface="Proxima Nova"/>
                <a:ea typeface="Proxima Nova"/>
                <a:cs typeface="Proxima Nova"/>
              </a:rPr>
              <a:t>P</a:t>
            </a:r>
            <a:r>
              <a:rPr lang="en-CH" sz="2800" dirty="0">
                <a:effectLst/>
                <a:latin typeface="Proxima Nova"/>
                <a:ea typeface="Proxima Nova"/>
                <a:cs typeface="Proxima Nova"/>
              </a:rPr>
              <a:t>athways mutated in the cohort depending on tumor grade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15104549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{1A4F1B2A-47A3-5948-82B2-D8D502FFD17C}tf10001070_mac</Template>
  <TotalTime>8809</TotalTime>
  <Words>1723</Words>
  <Application>Microsoft Macintosh PowerPoint</Application>
  <PresentationFormat>Widescreen</PresentationFormat>
  <Paragraphs>62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 Unicode MS</vt:lpstr>
      <vt:lpstr>Arial</vt:lpstr>
      <vt:lpstr>Calibri</vt:lpstr>
      <vt:lpstr>Courier New</vt:lpstr>
      <vt:lpstr>Proxima Nova</vt:lpstr>
      <vt:lpstr>Roboto</vt:lpstr>
      <vt:lpstr>Rockwell</vt:lpstr>
      <vt:lpstr>Rockwell Condensed</vt:lpstr>
      <vt:lpstr>Rockwell Extra Bold</vt:lpstr>
      <vt:lpstr>Wingdings</vt:lpstr>
      <vt:lpstr>Wood Type</vt:lpstr>
      <vt:lpstr> The impact of molecular profiling of gliomas on treatment and prognosis </vt:lpstr>
      <vt:lpstr>Molecular biomarkers in glioma</vt:lpstr>
      <vt:lpstr>PowerPoint Presentation</vt:lpstr>
      <vt:lpstr>Patient cohort</vt:lpstr>
      <vt:lpstr>IDH status affects prognosis</vt:lpstr>
      <vt:lpstr>More advanced tumors have higher TMB</vt:lpstr>
      <vt:lpstr>IDH mutant tumor have higher TMB</vt:lpstr>
      <vt:lpstr>Pathways mutated in the cohort</vt:lpstr>
      <vt:lpstr>Pathways mutated in the cohort depending on tumor grade</vt:lpstr>
      <vt:lpstr>Pathways mutated in the cohort depending on IDH status</vt:lpstr>
      <vt:lpstr>Pathways mutated in the cohort depending on IDH status</vt:lpstr>
      <vt:lpstr>Pathways mutated in IDH WT patients</vt:lpstr>
      <vt:lpstr>Pathways mutated in IDH mutant patients</vt:lpstr>
      <vt:lpstr>Survival curves depending on IDH status</vt:lpstr>
      <vt:lpstr>Survival curves in IDH mutant group depending on pathways</vt:lpstr>
      <vt:lpstr>Survival curves in IDH WT group depending on pathways</vt:lpstr>
      <vt:lpstr>Progress free curves in IDH mutant group depending on pathways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Galina Glousker</dc:creator>
  <cp:lastModifiedBy>Galina Glousker</cp:lastModifiedBy>
  <cp:revision>10</cp:revision>
  <dcterms:created xsi:type="dcterms:W3CDTF">2024-10-02T09:04:32Z</dcterms:created>
  <dcterms:modified xsi:type="dcterms:W3CDTF">2024-10-08T11:54:01Z</dcterms:modified>
</cp:coreProperties>
</file>