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5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 showGuides="1">
      <p:cViewPr>
        <p:scale>
          <a:sx n="86" d="100"/>
          <a:sy n="86" d="100"/>
        </p:scale>
        <p:origin x="480" y="856"/>
      </p:cViewPr>
      <p:guideLst>
        <p:guide orient="horz" pos="2840"/>
        <p:guide pos="5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9240-8A10-6B79-24B1-3E02405A6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9D307-DCAF-20B0-2D73-2F6128336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ECE92-821E-B683-6AC2-943CE00E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115-E0AE-FD4F-9913-05342A0F4D75}" type="datetimeFigureOut">
              <a:rPr lang="en-CH" smtClean="0"/>
              <a:t>23.09.2024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2D677-8B92-E3B9-C277-49E770F3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70921-30EE-B3BD-7294-62BFC022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7C2A-643B-E046-B45A-650749A15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524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FB9F-0F15-2A9C-3B47-C6E46015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C58B7-78F6-F082-19A1-ECD39FF57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FBF1D-ABB0-C9AD-17E4-BC326E0F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115-E0AE-FD4F-9913-05342A0F4D75}" type="datetimeFigureOut">
              <a:rPr lang="en-CH" smtClean="0"/>
              <a:t>23.09.2024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F97F0-E5A0-86BB-B75C-B547DA01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D3AC8-2C1E-1044-A18A-A1B49B50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7C2A-643B-E046-B45A-650749A15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315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F442-3862-EBD8-F324-69D3855C4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71FD7-487D-C000-ACA7-FCB7EA946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1089-F7BC-9B35-4240-3B8FAE0B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115-E0AE-FD4F-9913-05342A0F4D75}" type="datetimeFigureOut">
              <a:rPr lang="en-CH" smtClean="0"/>
              <a:t>23.09.2024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A6D52-8421-38B7-00CB-DDEA6360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A45AA-65A9-173D-AC4C-16989E63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7C2A-643B-E046-B45A-650749A15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43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D9F2-4E3D-C0D4-F16A-4A76BE41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A402-481B-BDEB-111E-D3D270402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352AE-8C29-AFC3-3521-E87C699A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115-E0AE-FD4F-9913-05342A0F4D75}" type="datetimeFigureOut">
              <a:rPr lang="en-CH" smtClean="0"/>
              <a:t>23.09.2024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9559-BB35-20E2-89CB-4C943067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8B04-83E9-9841-CBDF-5930ADC8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7C2A-643B-E046-B45A-650749A15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833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C561-2F4A-1A2F-1D19-E507FB39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BA069-1305-0363-D76A-E558D7E8C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14E87-131F-3FEE-DB9E-DC8304F3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115-E0AE-FD4F-9913-05342A0F4D75}" type="datetimeFigureOut">
              <a:rPr lang="en-CH" smtClean="0"/>
              <a:t>23.09.2024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2E3D5-DAB3-A814-18A7-CCC8813E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63AA-00BE-97C9-0C65-B0579A6F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7C2A-643B-E046-B45A-650749A15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983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1202-F31D-DE81-BD8F-20E143FC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C44E4-CBD4-B12A-8F9E-B4A7CFDB5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BBABA-7526-056C-011B-F48C5634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17035-927E-BB9F-BB56-A9817011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115-E0AE-FD4F-9913-05342A0F4D75}" type="datetimeFigureOut">
              <a:rPr lang="en-CH" smtClean="0"/>
              <a:t>23.09.2024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74214-C8A7-E79F-A196-C3471B47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5F422-ECFA-9C63-DB48-757F47DA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7C2A-643B-E046-B45A-650749A15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445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7262-D433-6FA5-C76F-495C9E28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030F2-AC56-BF9B-0A60-7CF7AFEFE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56DAE-F3E1-E8C8-66DE-3425E7AC9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D4A26-ADB0-F4CC-1E8C-D658565E0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7E054-50E8-DFE5-C328-CC3FFDB3E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64E9A-DD2E-9451-DFA7-D7E62B2F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115-E0AE-FD4F-9913-05342A0F4D75}" type="datetimeFigureOut">
              <a:rPr lang="en-CH" smtClean="0"/>
              <a:t>23.09.2024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DB347-105C-0598-DF44-46B7C541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56027-B73C-DE02-3FC5-CC9D719C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7C2A-643B-E046-B45A-650749A15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766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38CC-B1EE-BE0B-590D-00099095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3BE3D-002D-45AD-5735-050FEA0B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115-E0AE-FD4F-9913-05342A0F4D75}" type="datetimeFigureOut">
              <a:rPr lang="en-CH" smtClean="0"/>
              <a:t>23.09.2024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C1555-A000-69D7-D0C1-6E4B12E6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414ED-70E1-16F3-3245-A8AF4CE6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7C2A-643B-E046-B45A-650749A15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759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A380A-0B75-0A06-B745-AFA7930D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115-E0AE-FD4F-9913-05342A0F4D75}" type="datetimeFigureOut">
              <a:rPr lang="en-CH" smtClean="0"/>
              <a:t>23.09.2024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627E2-C85B-B0E9-353D-FE878A45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640EC-18FE-BCE0-C64E-920C59FF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7C2A-643B-E046-B45A-650749A15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104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D7D5-ABD4-5DEB-18A8-E29C468F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608A-F89F-8A0E-FE08-4623AB0C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63440-A105-710E-285B-4A19404A9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F8C7F-E88F-D9EE-9859-7C17FB77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115-E0AE-FD4F-9913-05342A0F4D75}" type="datetimeFigureOut">
              <a:rPr lang="en-CH" smtClean="0"/>
              <a:t>23.09.2024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2174D-58C3-0FF5-7D18-3FE8DB03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394F5-2BEE-1A66-8D42-E19E7BAE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7C2A-643B-E046-B45A-650749A15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986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0825-51C9-A6D3-5687-51186D2A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F4F72-BDB6-2C8A-3ADC-DE539B3E1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E9DF8-1D10-42F0-95C3-CDEFBAB07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0B8E0-0B4E-AA98-EA46-E1973E94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115-E0AE-FD4F-9913-05342A0F4D75}" type="datetimeFigureOut">
              <a:rPr lang="en-CH" smtClean="0"/>
              <a:t>23.09.2024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C8565-0829-14B4-E3A7-27C4FC67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2DC3-8F7D-5404-A3D1-EC0C5F2B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7C2A-643B-E046-B45A-650749A15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63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C735D-B08A-1967-C83F-809A0018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9446A-A09C-11F1-4600-69E7203B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C27BA-0107-6AD8-6C94-36409E0D1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1D115-E0AE-FD4F-9913-05342A0F4D75}" type="datetimeFigureOut">
              <a:rPr lang="en-CH" smtClean="0"/>
              <a:t>23.09.2024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4A00A-92A0-785E-FBEE-DA17BD4C6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B4AA-3320-FFD2-3766-D5C901BC5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67C2A-643B-E046-B45A-650749A15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240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s://www.researchgate.net/publication/370049599/figure/fig2/AS:11431281158133437@1684030029331/The-2021-WHO-classification-of-adult-type-diffuse-gliomas_W640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7BF0729E-2315-DF01-EF8B-616E9B200F7C}"/>
              </a:ext>
            </a:extLst>
          </p:cNvPr>
          <p:cNvCxnSpPr>
            <a:stCxn id="1069" idx="2"/>
          </p:cNvCxnSpPr>
          <p:nvPr/>
        </p:nvCxnSpPr>
        <p:spPr>
          <a:xfrm>
            <a:off x="11569769" y="4355294"/>
            <a:ext cx="0" cy="1566602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Right Brace 1068">
            <a:extLst>
              <a:ext uri="{FF2B5EF4-FFF2-40B4-BE49-F238E27FC236}">
                <a16:creationId xmlns:a16="http://schemas.microsoft.com/office/drawing/2014/main" id="{E2770E16-2952-BF21-985F-2C0DEAEF36E5}"/>
              </a:ext>
            </a:extLst>
          </p:cNvPr>
          <p:cNvSpPr/>
          <p:nvPr/>
        </p:nvSpPr>
        <p:spPr>
          <a:xfrm rot="16200000">
            <a:off x="10615270" y="3400795"/>
            <a:ext cx="264126" cy="1644871"/>
          </a:xfrm>
          <a:prstGeom prst="rightBrace">
            <a:avLst>
              <a:gd name="adj1" fmla="val 8333"/>
              <a:gd name="adj2" fmla="val 84856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37ED8453-D6A1-D680-184C-E97DC17AC60D}"/>
              </a:ext>
            </a:extLst>
          </p:cNvPr>
          <p:cNvCxnSpPr/>
          <p:nvPr/>
        </p:nvCxnSpPr>
        <p:spPr>
          <a:xfrm>
            <a:off x="8060303" y="4526691"/>
            <a:ext cx="0" cy="1395205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02B16A9D-1107-C4C4-42C5-05E1C4747994}"/>
              </a:ext>
            </a:extLst>
          </p:cNvPr>
          <p:cNvCxnSpPr>
            <a:stCxn id="55" idx="0"/>
          </p:cNvCxnSpPr>
          <p:nvPr/>
        </p:nvCxnSpPr>
        <p:spPr>
          <a:xfrm>
            <a:off x="5681162" y="4518229"/>
            <a:ext cx="0" cy="1395205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5392F0FD-DB1D-0D2A-DBD4-08BDCCBC30E0}"/>
              </a:ext>
            </a:extLst>
          </p:cNvPr>
          <p:cNvGrpSpPr/>
          <p:nvPr/>
        </p:nvGrpSpPr>
        <p:grpSpPr>
          <a:xfrm>
            <a:off x="6197114" y="5013654"/>
            <a:ext cx="1451791" cy="899781"/>
            <a:chOff x="5932268" y="5013654"/>
            <a:chExt cx="2100856" cy="899781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85EDCC15-1F45-8E07-E752-900BDE902FC0}"/>
                </a:ext>
              </a:extLst>
            </p:cNvPr>
            <p:cNvCxnSpPr>
              <a:stCxn id="39" idx="2"/>
            </p:cNvCxnSpPr>
            <p:nvPr/>
          </p:nvCxnSpPr>
          <p:spPr>
            <a:xfrm flipH="1">
              <a:off x="5932268" y="5013654"/>
              <a:ext cx="3583" cy="481213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B8AA36D9-8753-8067-96E2-78180403DE2A}"/>
                </a:ext>
              </a:extLst>
            </p:cNvPr>
            <p:cNvCxnSpPr/>
            <p:nvPr/>
          </p:nvCxnSpPr>
          <p:spPr>
            <a:xfrm>
              <a:off x="5932268" y="5494867"/>
              <a:ext cx="2097305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Arrow Connector 1063">
              <a:extLst>
                <a:ext uri="{FF2B5EF4-FFF2-40B4-BE49-F238E27FC236}">
                  <a16:creationId xmlns:a16="http://schemas.microsoft.com/office/drawing/2014/main" id="{42AD9FA4-C784-C5C1-441A-D3C23EA9E1D6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8029573" y="5494867"/>
              <a:ext cx="3551" cy="418568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Brace 45">
            <a:extLst>
              <a:ext uri="{FF2B5EF4-FFF2-40B4-BE49-F238E27FC236}">
                <a16:creationId xmlns:a16="http://schemas.microsoft.com/office/drawing/2014/main" id="{C803BB82-1F95-D53C-FC81-F261E2067FF6}"/>
              </a:ext>
            </a:extLst>
          </p:cNvPr>
          <p:cNvSpPr/>
          <p:nvPr/>
        </p:nvSpPr>
        <p:spPr>
          <a:xfrm rot="16200000">
            <a:off x="8858265" y="697036"/>
            <a:ext cx="583121" cy="4241384"/>
          </a:xfrm>
          <a:prstGeom prst="rightBrace">
            <a:avLst>
              <a:gd name="adj1" fmla="val 8333"/>
              <a:gd name="adj2" fmla="val 54455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711013-E949-80D2-B4DE-92170E1A3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63" y="353785"/>
            <a:ext cx="194938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BB9AD3-1C7C-3FCE-3DAE-EBB40BCB0414}"/>
              </a:ext>
            </a:extLst>
          </p:cNvPr>
          <p:cNvSpPr/>
          <p:nvPr/>
        </p:nvSpPr>
        <p:spPr>
          <a:xfrm>
            <a:off x="4317544" y="134195"/>
            <a:ext cx="3712029" cy="8392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000" dirty="0">
                <a:solidFill>
                  <a:schemeClr val="bg1"/>
                </a:solidFill>
              </a:rPr>
              <a:t>Adult-type Diffuse Glioma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F0BB02-53A9-A592-E350-D8362014F120}"/>
              </a:ext>
            </a:extLst>
          </p:cNvPr>
          <p:cNvSpPr/>
          <p:nvPr/>
        </p:nvSpPr>
        <p:spPr>
          <a:xfrm>
            <a:off x="4742086" y="1207854"/>
            <a:ext cx="2862943" cy="5007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IDH status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C12310-3369-40D8-6BF3-A4B5B9D0E1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173559" y="973486"/>
            <a:ext cx="2059" cy="23436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1DF381BF-40A3-43C0-82E9-3EA148C92B88}"/>
              </a:ext>
            </a:extLst>
          </p:cNvPr>
          <p:cNvSpPr/>
          <p:nvPr/>
        </p:nvSpPr>
        <p:spPr>
          <a:xfrm rot="5400000">
            <a:off x="6059168" y="-1325361"/>
            <a:ext cx="213607" cy="6281524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F892CA-5040-0064-9D70-5E60C5D13525}"/>
              </a:ext>
            </a:extLst>
          </p:cNvPr>
          <p:cNvSpPr/>
          <p:nvPr/>
        </p:nvSpPr>
        <p:spPr>
          <a:xfrm>
            <a:off x="2185234" y="1875002"/>
            <a:ext cx="1679945" cy="5923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Wild-type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FF9772-52F6-40B1-CECF-09273BF353EA}"/>
              </a:ext>
            </a:extLst>
          </p:cNvPr>
          <p:cNvSpPr/>
          <p:nvPr/>
        </p:nvSpPr>
        <p:spPr>
          <a:xfrm>
            <a:off x="8466761" y="1922205"/>
            <a:ext cx="1679945" cy="59236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Mutated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634089F-DA51-F065-8683-F93ED6CEF627}"/>
              </a:ext>
            </a:extLst>
          </p:cNvPr>
          <p:cNvSpPr/>
          <p:nvPr/>
        </p:nvSpPr>
        <p:spPr>
          <a:xfrm rot="5400000">
            <a:off x="2711290" y="1633369"/>
            <a:ext cx="546648" cy="2269096"/>
          </a:xfrm>
          <a:prstGeom prst="leftBrac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AC89EF-B776-BF58-FF21-D9F9771AE65A}"/>
              </a:ext>
            </a:extLst>
          </p:cNvPr>
          <p:cNvSpPr/>
          <p:nvPr/>
        </p:nvSpPr>
        <p:spPr>
          <a:xfrm>
            <a:off x="267261" y="5913438"/>
            <a:ext cx="2040004" cy="7921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Other type of tumor or not elswhere classified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7A64FE-E771-2B07-83C2-86FEDD61BA0D}"/>
              </a:ext>
            </a:extLst>
          </p:cNvPr>
          <p:cNvSpPr/>
          <p:nvPr/>
        </p:nvSpPr>
        <p:spPr>
          <a:xfrm>
            <a:off x="2456121" y="5913437"/>
            <a:ext cx="1998921" cy="7921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Glioblastoma</a:t>
            </a:r>
          </a:p>
          <a:p>
            <a:pPr algn="ctr"/>
            <a:r>
              <a:rPr lang="en-CH" dirty="0">
                <a:solidFill>
                  <a:schemeClr val="tx1"/>
                </a:solidFill>
              </a:rPr>
              <a:t>IDH-wt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D996F6-A2C8-56E0-352C-CB007F2CC2C3}"/>
              </a:ext>
            </a:extLst>
          </p:cNvPr>
          <p:cNvSpPr/>
          <p:nvPr/>
        </p:nvSpPr>
        <p:spPr>
          <a:xfrm>
            <a:off x="624691" y="3017830"/>
            <a:ext cx="2083982" cy="988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TERT promotor mutation</a:t>
            </a:r>
          </a:p>
          <a:p>
            <a:pPr algn="ctr"/>
            <a:r>
              <a:rPr lang="en-CH" sz="1400" dirty="0">
                <a:solidFill>
                  <a:schemeClr val="tx1"/>
                </a:solidFill>
              </a:rPr>
              <a:t>EGFR amplification</a:t>
            </a:r>
          </a:p>
          <a:p>
            <a:pPr algn="ctr"/>
            <a:r>
              <a:rPr lang="en-CH" sz="1400" dirty="0">
                <a:solidFill>
                  <a:schemeClr val="tx1"/>
                </a:solidFill>
              </a:rPr>
              <a:t>Cromosome +7/-10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4CD8AF-4E0C-F939-BE64-D3FDA5BB2855}"/>
              </a:ext>
            </a:extLst>
          </p:cNvPr>
          <p:cNvSpPr/>
          <p:nvPr/>
        </p:nvSpPr>
        <p:spPr>
          <a:xfrm>
            <a:off x="2886986" y="3030721"/>
            <a:ext cx="2083982" cy="988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Microvascular proliferation (MVP) and/or necrosis on hystology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3ABDE99-3709-5515-4514-C6BF42B3A832}"/>
              </a:ext>
            </a:extLst>
          </p:cNvPr>
          <p:cNvSpPr/>
          <p:nvPr/>
        </p:nvSpPr>
        <p:spPr>
          <a:xfrm rot="5400000">
            <a:off x="881902" y="3572828"/>
            <a:ext cx="1915910" cy="2765314"/>
          </a:xfrm>
          <a:prstGeom prst="leftBrac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57800-3EF0-61C3-C224-16689F980422}"/>
              </a:ext>
            </a:extLst>
          </p:cNvPr>
          <p:cNvSpPr/>
          <p:nvPr/>
        </p:nvSpPr>
        <p:spPr>
          <a:xfrm>
            <a:off x="712382" y="4625158"/>
            <a:ext cx="850605" cy="475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Absent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0167FC-63EB-78C9-D32B-CFFE732C8718}"/>
              </a:ext>
            </a:extLst>
          </p:cNvPr>
          <p:cNvSpPr/>
          <p:nvPr/>
        </p:nvSpPr>
        <p:spPr>
          <a:xfrm>
            <a:off x="2048213" y="4628699"/>
            <a:ext cx="987628" cy="475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Present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0D1705-425D-D736-A18C-51B5595E3936}"/>
              </a:ext>
            </a:extLst>
          </p:cNvPr>
          <p:cNvSpPr/>
          <p:nvPr/>
        </p:nvSpPr>
        <p:spPr>
          <a:xfrm>
            <a:off x="8638773" y="2679302"/>
            <a:ext cx="1327544" cy="4121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ATRX status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234089-41A5-08CA-2117-EB103F218B1E}"/>
              </a:ext>
            </a:extLst>
          </p:cNvPr>
          <p:cNvSpPr/>
          <p:nvPr/>
        </p:nvSpPr>
        <p:spPr>
          <a:xfrm>
            <a:off x="6325897" y="3122382"/>
            <a:ext cx="1407859" cy="4121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ATRX absent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795B57-0A1A-52AD-039B-E2245FB15E9A}"/>
              </a:ext>
            </a:extLst>
          </p:cNvPr>
          <p:cNvSpPr/>
          <p:nvPr/>
        </p:nvSpPr>
        <p:spPr>
          <a:xfrm>
            <a:off x="10422076" y="3109289"/>
            <a:ext cx="1497022" cy="4252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ATRX retained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7674D3-3916-5B53-426F-0674AFCFF698}"/>
              </a:ext>
            </a:extLst>
          </p:cNvPr>
          <p:cNvSpPr/>
          <p:nvPr/>
        </p:nvSpPr>
        <p:spPr>
          <a:xfrm>
            <a:off x="6167438" y="3644927"/>
            <a:ext cx="1723387" cy="5962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CDKN2A/B status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1E1DFD-2ADB-6687-5402-59660FD6F6C2}"/>
              </a:ext>
            </a:extLst>
          </p:cNvPr>
          <p:cNvSpPr/>
          <p:nvPr/>
        </p:nvSpPr>
        <p:spPr>
          <a:xfrm>
            <a:off x="10231207" y="3625079"/>
            <a:ext cx="1859783" cy="5143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1p19q status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B46AD0-BE6B-48F2-D29F-6B52E0294EEB}"/>
              </a:ext>
            </a:extLst>
          </p:cNvPr>
          <p:cNvSpPr/>
          <p:nvPr/>
        </p:nvSpPr>
        <p:spPr>
          <a:xfrm>
            <a:off x="9299575" y="4355294"/>
            <a:ext cx="1222744" cy="539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</a:rPr>
              <a:t>Non-codeleted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9EC4B2-A94B-8C95-0DF4-B95A1B4B980B}"/>
              </a:ext>
            </a:extLst>
          </p:cNvPr>
          <p:cNvSpPr/>
          <p:nvPr/>
        </p:nvSpPr>
        <p:spPr>
          <a:xfrm>
            <a:off x="10868246" y="5121274"/>
            <a:ext cx="1222744" cy="5762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Codeleted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E490A4-BE12-0F0A-2376-6FAF4A3368C3}"/>
              </a:ext>
            </a:extLst>
          </p:cNvPr>
          <p:cNvSpPr/>
          <p:nvPr/>
        </p:nvSpPr>
        <p:spPr>
          <a:xfrm>
            <a:off x="9474811" y="5913438"/>
            <a:ext cx="2706522" cy="7921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Oligodendroglioma</a:t>
            </a:r>
          </a:p>
          <a:p>
            <a:pPr algn="ctr"/>
            <a:r>
              <a:rPr lang="en-CH" sz="1400" dirty="0">
                <a:solidFill>
                  <a:schemeClr val="tx1"/>
                </a:solidFill>
              </a:rPr>
              <a:t>IDH mutant, 1p19q co-deleted Grade 2 or 3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A5BFC12-E127-0AA8-5EDB-CBC158868419}"/>
              </a:ext>
            </a:extLst>
          </p:cNvPr>
          <p:cNvCxnSpPr>
            <a:cxnSpLocks/>
          </p:cNvCxnSpPr>
          <p:nvPr/>
        </p:nvCxnSpPr>
        <p:spPr>
          <a:xfrm rot="10800000">
            <a:off x="7890830" y="3978734"/>
            <a:ext cx="1415905" cy="505153"/>
          </a:xfrm>
          <a:prstGeom prst="bentConnector3">
            <a:avLst>
              <a:gd name="adj1" fmla="val 37234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0C740A7-B203-BCBB-029A-DBE4079868B2}"/>
              </a:ext>
            </a:extLst>
          </p:cNvPr>
          <p:cNvSpPr/>
          <p:nvPr/>
        </p:nvSpPr>
        <p:spPr>
          <a:xfrm>
            <a:off x="5027802" y="5913437"/>
            <a:ext cx="1808933" cy="7921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Astrocytoma</a:t>
            </a:r>
          </a:p>
          <a:p>
            <a:pPr algn="ctr"/>
            <a:r>
              <a:rPr lang="en-CH" sz="1400" dirty="0">
                <a:solidFill>
                  <a:schemeClr val="tx1"/>
                </a:solidFill>
              </a:rPr>
              <a:t>IDH mutant </a:t>
            </a:r>
          </a:p>
          <a:p>
            <a:pPr algn="ctr"/>
            <a:r>
              <a:rPr lang="en-CH" sz="1400" dirty="0">
                <a:solidFill>
                  <a:schemeClr val="tx1"/>
                </a:solidFill>
              </a:rPr>
              <a:t>Grade 2 or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B735A5-2031-5A43-C5A5-C70B7FDC874F}"/>
              </a:ext>
            </a:extLst>
          </p:cNvPr>
          <p:cNvSpPr/>
          <p:nvPr/>
        </p:nvSpPr>
        <p:spPr>
          <a:xfrm>
            <a:off x="7128657" y="5913435"/>
            <a:ext cx="1808933" cy="7921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Astrocytoma</a:t>
            </a:r>
          </a:p>
          <a:p>
            <a:pPr algn="ctr"/>
            <a:r>
              <a:rPr lang="en-CH" sz="1400" dirty="0">
                <a:solidFill>
                  <a:schemeClr val="tx1"/>
                </a:solidFill>
              </a:rPr>
              <a:t>IDH mutant Grade 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3893F1-F2C4-8FA8-A730-915AB1A943A0}"/>
              </a:ext>
            </a:extLst>
          </p:cNvPr>
          <p:cNvSpPr/>
          <p:nvPr/>
        </p:nvSpPr>
        <p:spPr>
          <a:xfrm>
            <a:off x="5209955" y="4512216"/>
            <a:ext cx="1451791" cy="501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CDKN2A/B retained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7B946C-461E-C77C-541A-19DF864EF22C}"/>
              </a:ext>
            </a:extLst>
          </p:cNvPr>
          <p:cNvSpPr/>
          <p:nvPr/>
        </p:nvSpPr>
        <p:spPr>
          <a:xfrm>
            <a:off x="6836735" y="4508501"/>
            <a:ext cx="1790152" cy="5051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chemeClr val="tx1"/>
                </a:solidFill>
              </a:rPr>
              <a:t>Homozygous deletion of CDKN2A/B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D12E6-2F9A-CB3A-5F92-CD8C302CF775}"/>
              </a:ext>
            </a:extLst>
          </p:cNvPr>
          <p:cNvSpPr/>
          <p:nvPr/>
        </p:nvSpPr>
        <p:spPr>
          <a:xfrm>
            <a:off x="6445442" y="5114443"/>
            <a:ext cx="1095664" cy="5964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tx1"/>
                </a:solidFill>
              </a:rPr>
              <a:t>MPV and/or necrosis on hystology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57A182-42F8-00C4-C207-D2494128FE42}"/>
              </a:ext>
            </a:extLst>
          </p:cNvPr>
          <p:cNvCxnSpPr>
            <a:cxnSpLocks/>
          </p:cNvCxnSpPr>
          <p:nvPr/>
        </p:nvCxnSpPr>
        <p:spPr>
          <a:xfrm>
            <a:off x="4133368" y="3997529"/>
            <a:ext cx="0" cy="1915909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8B81AA-1EF1-2FF2-7EE5-87F40C0E4DCC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flipV="1">
            <a:off x="7029132" y="3534491"/>
            <a:ext cx="695" cy="110436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30B4FD-1013-8D62-07AC-87191F5C8EBB}"/>
              </a:ext>
            </a:extLst>
          </p:cNvPr>
          <p:cNvCxnSpPr>
            <a:cxnSpLocks/>
          </p:cNvCxnSpPr>
          <p:nvPr/>
        </p:nvCxnSpPr>
        <p:spPr>
          <a:xfrm flipH="1" flipV="1">
            <a:off x="11285707" y="3534491"/>
            <a:ext cx="695" cy="90588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Brace 54">
            <a:extLst>
              <a:ext uri="{FF2B5EF4-FFF2-40B4-BE49-F238E27FC236}">
                <a16:creationId xmlns:a16="http://schemas.microsoft.com/office/drawing/2014/main" id="{E93C73C5-A6B8-9BBB-302E-A3BFB3AFEA2E}"/>
              </a:ext>
            </a:extLst>
          </p:cNvPr>
          <p:cNvSpPr/>
          <p:nvPr/>
        </p:nvSpPr>
        <p:spPr>
          <a:xfrm rot="16200000">
            <a:off x="6729961" y="3192341"/>
            <a:ext cx="277088" cy="2374687"/>
          </a:xfrm>
          <a:prstGeom prst="rightBrace">
            <a:avLst>
              <a:gd name="adj1" fmla="val 8333"/>
              <a:gd name="adj2" fmla="val 55680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91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9556FBDC-7E24-F171-D889-21E694E49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6" y="353786"/>
            <a:ext cx="11993337" cy="615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50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93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Galina Glousker</dc:creator>
  <cp:lastModifiedBy>Galina Glousker</cp:lastModifiedBy>
  <cp:revision>5</cp:revision>
  <dcterms:created xsi:type="dcterms:W3CDTF">2024-09-23T07:09:09Z</dcterms:created>
  <dcterms:modified xsi:type="dcterms:W3CDTF">2024-09-23T08:30:15Z</dcterms:modified>
</cp:coreProperties>
</file>