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CA43E092-2C7E-41EE-BF52-E5D82E6B6949}" type="datetimeFigureOut">
              <a:rPr lang="ru-RU" smtClean="0"/>
              <a:t>05.10.2023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160E9C-FC97-4532-91B2-3478CA8E117E}"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CA43E092-2C7E-41EE-BF52-E5D82E6B6949}" type="datetimeFigureOut">
              <a:rPr lang="ru-RU" smtClean="0"/>
              <a:t>05.10.2023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160E9C-FC97-4532-91B2-3478CA8E117E}"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A43E092-2C7E-41EE-BF52-E5D82E6B6949}" type="datetimeFigureOut">
              <a:rPr lang="ru-RU" smtClean="0"/>
              <a:t>05.10.2023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160E9C-FC97-4532-91B2-3478CA8E117E}"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A43E092-2C7E-41EE-BF52-E5D82E6B6949}" type="datetimeFigureOut">
              <a:rPr lang="ru-RU" smtClean="0"/>
              <a:t>05.10.2023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C160E9C-FC97-4532-91B2-3478CA8E117E}" type="slidenum">
              <a:rPr lang="ru-RU" smtClean="0"/>
              <a:t>‹#›</a:t>
            </a:fld>
            <a:endParaRPr lang="ru-RU"/>
          </a:p>
        </p:txBody>
      </p:sp>
    </p:spTree>
    <p:extLst>
      <p:ext uri="{BB962C8B-B14F-4D97-AF65-F5344CB8AC3E}">
        <p14:creationId xmlns:p14="http://schemas.microsoft.com/office/powerpoint/2010/main" val="222243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43E092-2C7E-41EE-BF52-E5D82E6B6949}" type="datetimeFigureOut">
              <a:rPr lang="ru-RU" smtClean="0"/>
              <a:t>05.10.2023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160E9C-FC97-4532-91B2-3478CA8E117E}"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A43E092-2C7E-41EE-BF52-E5D82E6B6949}" type="datetimeFigureOut">
              <a:rPr lang="ru-RU" smtClean="0"/>
              <a:t>05.10.2023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C160E9C-FC97-4532-91B2-3478CA8E117E}"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A43E092-2C7E-41EE-BF52-E5D82E6B6949}" type="datetimeFigureOut">
              <a:rPr lang="ru-RU" smtClean="0"/>
              <a:t>05.10.2023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C160E9C-FC97-4532-91B2-3478CA8E117E}"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A43E092-2C7E-41EE-BF52-E5D82E6B6949}" type="datetimeFigureOut">
              <a:rPr lang="ru-RU" smtClean="0"/>
              <a:t>05.10.2023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C160E9C-FC97-4532-91B2-3478CA8E117E}" type="slidenum">
              <a:rPr lang="ru-RU" smtClean="0"/>
              <a:t>‹#›</a:t>
            </a:fld>
            <a:endParaRPr lang="ru-RU"/>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CA43E092-2C7E-41EE-BF52-E5D82E6B6949}" type="datetimeFigureOut">
              <a:rPr lang="ru-RU" smtClean="0"/>
              <a:t>05.10.2023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C160E9C-FC97-4532-91B2-3478CA8E117E}"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3E092-2C7E-41EE-BF52-E5D82E6B6949}" type="datetimeFigureOut">
              <a:rPr lang="ru-RU" smtClean="0"/>
              <a:t>05.10.2023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C160E9C-FC97-4532-91B2-3478CA8E117E}"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A43E092-2C7E-41EE-BF52-E5D82E6B6949}" type="datetimeFigureOut">
              <a:rPr lang="ru-RU" smtClean="0"/>
              <a:t>05.10.2023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C160E9C-FC97-4532-91B2-3478CA8E117E}"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A43E092-2C7E-41EE-BF52-E5D82E6B6949}" type="datetimeFigureOut">
              <a:rPr lang="ru-RU" smtClean="0"/>
              <a:t>05.10.2023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C160E9C-FC97-4532-91B2-3478CA8E117E}"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CA43E092-2C7E-41EE-BF52-E5D82E6B6949}" type="datetimeFigureOut">
              <a:rPr lang="ru-RU" smtClean="0"/>
              <a:t>05.10.2023</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C160E9C-FC97-4532-91B2-3478CA8E117E}"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660" r:id="rId12"/>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openai.com/research/gpt-4v-system-car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r>
              <a:rPr lang="ru-RU" dirty="0" smtClean="0"/>
              <a:t>Мартынова Галина, МАГ ИАД 22</a:t>
            </a:r>
            <a:endParaRPr lang="ru-RU" dirty="0"/>
          </a:p>
        </p:txBody>
      </p:sp>
      <p:sp>
        <p:nvSpPr>
          <p:cNvPr id="2" name="Заголовок 1"/>
          <p:cNvSpPr>
            <a:spLocks noGrp="1"/>
          </p:cNvSpPr>
          <p:nvPr>
            <p:ph type="ctrTitle"/>
          </p:nvPr>
        </p:nvSpPr>
        <p:spPr>
          <a:xfrm>
            <a:off x="755576" y="1268760"/>
            <a:ext cx="7175351" cy="2880320"/>
          </a:xfrm>
        </p:spPr>
        <p:txBody>
          <a:bodyPr/>
          <a:lstStyle/>
          <a:p>
            <a:r>
              <a:rPr lang="en-US" sz="6600" dirty="0">
                <a:effectLst/>
                <a:latin typeface="Agency FB" pitchFamily="34" charset="0"/>
              </a:rPr>
              <a:t>GPT-4V(</a:t>
            </a:r>
            <a:r>
              <a:rPr lang="en-US" sz="6600" dirty="0" err="1">
                <a:effectLst/>
                <a:latin typeface="Agency FB" pitchFamily="34" charset="0"/>
              </a:rPr>
              <a:t>ision</a:t>
            </a:r>
            <a:r>
              <a:rPr lang="en-US" sz="6600" dirty="0" smtClean="0">
                <a:effectLst/>
                <a:latin typeface="Agency FB" pitchFamily="34" charset="0"/>
              </a:rPr>
              <a:t>)</a:t>
            </a:r>
            <a:br>
              <a:rPr lang="en-US" sz="6600" dirty="0" smtClean="0">
                <a:effectLst/>
                <a:latin typeface="Agency FB" pitchFamily="34" charset="0"/>
              </a:rPr>
            </a:br>
            <a:r>
              <a:rPr lang="en-US" sz="4000" dirty="0" err="1">
                <a:effectLst/>
                <a:latin typeface="Agency FB" pitchFamily="34" charset="0"/>
              </a:rPr>
              <a:t>OpenAI</a:t>
            </a:r>
            <a:r>
              <a:rPr lang="en-US" sz="4000" dirty="0">
                <a:effectLst/>
                <a:latin typeface="Agency FB" pitchFamily="34" charset="0"/>
              </a:rPr>
              <a:t/>
            </a:r>
            <a:br>
              <a:rPr lang="en-US" sz="4000" dirty="0">
                <a:effectLst/>
                <a:latin typeface="Agency FB" pitchFamily="34" charset="0"/>
              </a:rPr>
            </a:br>
            <a:r>
              <a:rPr lang="en-US" sz="4000" dirty="0">
                <a:effectLst/>
                <a:latin typeface="Agency FB" pitchFamily="34" charset="0"/>
              </a:rPr>
              <a:t>September 25, 2023</a:t>
            </a:r>
            <a:endParaRPr lang="ru-RU" sz="6600" dirty="0">
              <a:effectLst/>
            </a:endParaRPr>
          </a:p>
        </p:txBody>
      </p:sp>
    </p:spTree>
    <p:extLst>
      <p:ext uri="{BB962C8B-B14F-4D97-AF65-F5344CB8AC3E}">
        <p14:creationId xmlns:p14="http://schemas.microsoft.com/office/powerpoint/2010/main" val="3767031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1640" y="2348880"/>
            <a:ext cx="7200800" cy="1143000"/>
          </a:xfrm>
        </p:spPr>
        <p:txBody>
          <a:bodyPr/>
          <a:lstStyle/>
          <a:p>
            <a:pPr algn="l"/>
            <a:r>
              <a:rPr lang="ru-RU" dirty="0" smtClean="0">
                <a:effectLst/>
              </a:rPr>
              <a:t>Спасибо за внимание!</a:t>
            </a:r>
            <a:endParaRPr lang="ru-RU" dirty="0">
              <a:effectLst/>
            </a:endParaRPr>
          </a:p>
        </p:txBody>
      </p:sp>
    </p:spTree>
    <p:extLst>
      <p:ext uri="{BB962C8B-B14F-4D97-AF65-F5344CB8AC3E}">
        <p14:creationId xmlns:p14="http://schemas.microsoft.com/office/powerpoint/2010/main" val="911397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467544" y="836712"/>
            <a:ext cx="7920880" cy="3474720"/>
          </a:xfrm>
        </p:spPr>
        <p:txBody>
          <a:bodyPr>
            <a:normAutofit fontScale="85000" lnSpcReduction="20000"/>
          </a:bodyPr>
          <a:lstStyle/>
          <a:p>
            <a:r>
              <a:rPr lang="ru-RU" dirty="0"/>
              <a:t>Как и в случае с GPT-4, обучение GPT-4V было завершено в 2022 году, а ранний доступ к системе </a:t>
            </a:r>
            <a:r>
              <a:rPr lang="ru-RU" dirty="0" smtClean="0"/>
              <a:t>был предоставлен </a:t>
            </a:r>
            <a:r>
              <a:rPr lang="ru-RU" dirty="0"/>
              <a:t>в марте 2023 года. Поскольку GPT-4 — это технология, лежащая в основе визуальных возможностей </a:t>
            </a:r>
            <a:r>
              <a:rPr lang="ru-RU" dirty="0" smtClean="0"/>
              <a:t>GPT-4V, </a:t>
            </a:r>
            <a:r>
              <a:rPr lang="ru-RU" dirty="0"/>
              <a:t>процесс ее обучения был таким же</a:t>
            </a:r>
            <a:r>
              <a:rPr lang="ru-RU" dirty="0" smtClean="0"/>
              <a:t>. </a:t>
            </a:r>
            <a:r>
              <a:rPr lang="ru-RU" dirty="0"/>
              <a:t>Предварительно обученная модель сначала была обучена предсказывать следующее слово в документе с использованием большого набора текстовых и графических данных из Интернета, а также лицензированных источников данных. Затем он был доработан с использованием дополнительных данных с использованием алгоритма под названием «Обучение с подкреплением на основе обратной связи человека» </a:t>
            </a:r>
            <a:r>
              <a:rPr lang="ru-RU" dirty="0" smtClean="0"/>
              <a:t>для </a:t>
            </a:r>
            <a:r>
              <a:rPr lang="ru-RU" dirty="0"/>
              <a:t>получения результатов, которые предпочитают </a:t>
            </a:r>
            <a:r>
              <a:rPr lang="ru-RU" dirty="0" smtClean="0"/>
              <a:t>тренеры-люди.</a:t>
            </a: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2136" y="3717032"/>
            <a:ext cx="4533528" cy="3083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25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260648"/>
            <a:ext cx="6696744" cy="1143000"/>
          </a:xfrm>
        </p:spPr>
        <p:txBody>
          <a:bodyPr/>
          <a:lstStyle/>
          <a:p>
            <a:pPr algn="l"/>
            <a:r>
              <a:rPr lang="en-US" dirty="0" smtClean="0">
                <a:effectLst/>
              </a:rPr>
              <a:t>BY MY Eyes (By </a:t>
            </a:r>
            <a:r>
              <a:rPr lang="en-US" dirty="0">
                <a:effectLst/>
              </a:rPr>
              <a:t>M</a:t>
            </a:r>
            <a:r>
              <a:rPr lang="en-US" dirty="0" smtClean="0">
                <a:effectLst/>
              </a:rPr>
              <a:t>y AI)</a:t>
            </a:r>
            <a:endParaRPr lang="ru-RU" dirty="0">
              <a:effectLst/>
            </a:endParaRPr>
          </a:p>
        </p:txBody>
      </p:sp>
      <p:sp>
        <p:nvSpPr>
          <p:cNvPr id="3" name="Объект 2"/>
          <p:cNvSpPr>
            <a:spLocks noGrp="1"/>
          </p:cNvSpPr>
          <p:nvPr>
            <p:ph sz="quarter" idx="13"/>
          </p:nvPr>
        </p:nvSpPr>
        <p:spPr>
          <a:xfrm>
            <a:off x="467544" y="1124744"/>
            <a:ext cx="8424936" cy="5112568"/>
          </a:xfrm>
        </p:spPr>
        <p:txBody>
          <a:bodyPr>
            <a:noAutofit/>
          </a:bodyPr>
          <a:lstStyle/>
          <a:p>
            <a:r>
              <a:rPr lang="ru-RU" sz="1200" dirty="0"/>
              <a:t>В начале этого года </a:t>
            </a:r>
            <a:r>
              <a:rPr lang="ru-RU" sz="1200" dirty="0" err="1"/>
              <a:t>OpenAI</a:t>
            </a:r>
            <a:r>
              <a:rPr lang="ru-RU" sz="1200" dirty="0"/>
              <a:t> предоставила доступ к GPT-4V широкому кругу альфа-пользователей, включая </a:t>
            </a:r>
            <a:r>
              <a:rPr lang="ru-RU" sz="1200" dirty="0" err="1"/>
              <a:t>Be</a:t>
            </a:r>
            <a:r>
              <a:rPr lang="ru-RU" sz="1200" dirty="0"/>
              <a:t> </a:t>
            </a:r>
            <a:r>
              <a:rPr lang="ru-RU" sz="1200" dirty="0" err="1"/>
              <a:t>My</a:t>
            </a:r>
            <a:r>
              <a:rPr lang="ru-RU" sz="1200" dirty="0"/>
              <a:t> </a:t>
            </a:r>
            <a:r>
              <a:rPr lang="ru-RU" sz="1200" dirty="0" err="1"/>
              <a:t>Eyes</a:t>
            </a:r>
            <a:r>
              <a:rPr lang="ru-RU" sz="1200" dirty="0"/>
              <a:t>, организацию, которая создает инструменты для пользователей с нарушениями </a:t>
            </a:r>
            <a:r>
              <a:rPr lang="ru-RU" sz="1200" dirty="0" smtClean="0"/>
              <a:t>зрения</a:t>
            </a:r>
            <a:r>
              <a:rPr lang="en-US" sz="1200" dirty="0" smtClean="0"/>
              <a:t>. </a:t>
            </a:r>
            <a:r>
              <a:rPr lang="ru-RU" sz="1200" dirty="0" err="1"/>
              <a:t>Be</a:t>
            </a:r>
            <a:r>
              <a:rPr lang="ru-RU" sz="1200" dirty="0"/>
              <a:t> </a:t>
            </a:r>
            <a:r>
              <a:rPr lang="ru-RU" sz="1200" dirty="0" err="1"/>
              <a:t>My</a:t>
            </a:r>
            <a:r>
              <a:rPr lang="ru-RU" sz="1200" dirty="0"/>
              <a:t> AI включил GPT-4V в существующую платформу </a:t>
            </a:r>
            <a:r>
              <a:rPr lang="ru-RU" sz="1200" dirty="0" err="1"/>
              <a:t>Be</a:t>
            </a:r>
            <a:r>
              <a:rPr lang="ru-RU" sz="1200" dirty="0"/>
              <a:t> </a:t>
            </a:r>
            <a:r>
              <a:rPr lang="ru-RU" sz="1200" dirty="0" err="1"/>
              <a:t>My</a:t>
            </a:r>
            <a:r>
              <a:rPr lang="ru-RU" sz="1200" dirty="0"/>
              <a:t> </a:t>
            </a:r>
            <a:r>
              <a:rPr lang="ru-RU" sz="1200" dirty="0" err="1"/>
              <a:t>Eyes</a:t>
            </a:r>
            <a:r>
              <a:rPr lang="ru-RU" sz="1200" dirty="0"/>
              <a:t>, которая предоставляла описания фотографий, сделанных смартфоном слепого пользователя. </a:t>
            </a:r>
            <a:r>
              <a:rPr lang="ru-RU" sz="1200" dirty="0" smtClean="0"/>
              <a:t>Пилотный </a:t>
            </a:r>
            <a:r>
              <a:rPr lang="ru-RU" sz="1200" dirty="0"/>
              <a:t>проект </a:t>
            </a:r>
            <a:r>
              <a:rPr lang="ru-RU" sz="1200" dirty="0" smtClean="0"/>
              <a:t>с </a:t>
            </a:r>
            <a:r>
              <a:rPr lang="ru-RU" sz="1200" dirty="0"/>
              <a:t>марта по начало августа 2023 года с группой из почти 200 слепых и слабовидящих бета-тестеров, чтобы отточить безопасность и удобство использования продукта. К сентябрю группа бета-тестирования выросла до 16 000 слепых и слабовидящих пользователей, запрашивающих в среднем 25 000 описаний в день.</a:t>
            </a:r>
            <a:endParaRPr lang="en-US" sz="1200" dirty="0" smtClean="0"/>
          </a:p>
          <a:p>
            <a:r>
              <a:rPr lang="ru-RU" sz="1200" dirty="0"/>
              <a:t>Галлюцинации. Поскольку риски сохраняются, </a:t>
            </a:r>
            <a:r>
              <a:rPr lang="ru-RU" sz="1200" dirty="0" err="1"/>
              <a:t>Be</a:t>
            </a:r>
            <a:r>
              <a:rPr lang="ru-RU" sz="1200" dirty="0"/>
              <a:t> </a:t>
            </a:r>
            <a:r>
              <a:rPr lang="ru-RU" sz="1200" dirty="0" err="1"/>
              <a:t>My</a:t>
            </a:r>
            <a:r>
              <a:rPr lang="ru-RU" sz="1200" dirty="0"/>
              <a:t> </a:t>
            </a:r>
            <a:r>
              <a:rPr lang="ru-RU" sz="1200" dirty="0" err="1"/>
              <a:t>Eyes</a:t>
            </a:r>
            <a:r>
              <a:rPr lang="ru-RU" sz="1200" dirty="0"/>
              <a:t> предупреждает своих </a:t>
            </a:r>
            <a:r>
              <a:rPr lang="ru-RU" sz="1200" dirty="0" err="1"/>
              <a:t>тестировщиков</a:t>
            </a:r>
            <a:r>
              <a:rPr lang="ru-RU" sz="1200" dirty="0"/>
              <a:t> и будущих пользователей не полагаться на </a:t>
            </a:r>
            <a:r>
              <a:rPr lang="ru-RU" sz="1200" dirty="0" err="1"/>
              <a:t>Be</a:t>
            </a:r>
            <a:r>
              <a:rPr lang="ru-RU" sz="1200" dirty="0"/>
              <a:t> </a:t>
            </a:r>
            <a:r>
              <a:rPr lang="ru-RU" sz="1200" dirty="0" err="1"/>
              <a:t>My</a:t>
            </a:r>
            <a:r>
              <a:rPr lang="ru-RU" sz="1200" dirty="0"/>
              <a:t> AI в вопросах безопасности и </a:t>
            </a:r>
            <a:r>
              <a:rPr lang="ru-RU" sz="1200" dirty="0" smtClean="0"/>
              <a:t>здоровья. Перепроверить с реальным человеком</a:t>
            </a:r>
          </a:p>
          <a:p>
            <a:r>
              <a:rPr lang="ru-RU" sz="1200" dirty="0"/>
              <a:t>Восторженные отзывы: «Спасибо, что выслушали всех нас и поняли, насколько эффектным оказался даже один взгляд на эту технологию. До этой службы я никогда эмоционально не понимал силу изображения. Логотипы и страницы книг приобрели новое значение, и получить описания членов семьи, как присутствующих, так и умерших, было просто невероятно. Спасибо за ваш вклад в то, чтобы дать нам все это как сообществу</a:t>
            </a:r>
            <a:r>
              <a:rPr lang="ru-RU" sz="1200" dirty="0" smtClean="0"/>
              <a:t>»</a:t>
            </a:r>
          </a:p>
          <a:p>
            <a:r>
              <a:rPr lang="ru-RU" sz="1200" dirty="0" smtClean="0"/>
              <a:t>Примеры использования: </a:t>
            </a:r>
          </a:p>
          <a:p>
            <a:pPr marL="45720" indent="0">
              <a:buNone/>
            </a:pPr>
            <a:r>
              <a:rPr lang="ru-RU" sz="1200" dirty="0" smtClean="0"/>
              <a:t>- Найдите </a:t>
            </a:r>
            <a:r>
              <a:rPr lang="ru-RU" sz="1200" dirty="0"/>
              <a:t>что-нибудь, что вы случайно уронили на </a:t>
            </a:r>
            <a:r>
              <a:rPr lang="ru-RU" sz="1200" dirty="0" smtClean="0"/>
              <a:t>пол</a:t>
            </a:r>
          </a:p>
          <a:p>
            <a:pPr marL="45720" indent="0">
              <a:buNone/>
            </a:pPr>
            <a:r>
              <a:rPr lang="ru-RU" sz="1200" dirty="0" smtClean="0"/>
              <a:t>- Получайте </a:t>
            </a:r>
            <a:r>
              <a:rPr lang="ru-RU" sz="1200" dirty="0"/>
              <a:t>описания </a:t>
            </a:r>
            <a:r>
              <a:rPr lang="ru-RU" sz="1200" dirty="0" err="1"/>
              <a:t>мемов</a:t>
            </a:r>
            <a:r>
              <a:rPr lang="ru-RU" sz="1200" dirty="0"/>
              <a:t> из </a:t>
            </a:r>
            <a:r>
              <a:rPr lang="ru-RU" sz="1200" dirty="0" err="1"/>
              <a:t>Facebook</a:t>
            </a:r>
            <a:r>
              <a:rPr lang="ru-RU" sz="1200" dirty="0"/>
              <a:t>, X, </a:t>
            </a:r>
            <a:r>
              <a:rPr lang="ru-RU" sz="1200" dirty="0" err="1"/>
              <a:t>Instagram</a:t>
            </a:r>
            <a:r>
              <a:rPr lang="ru-RU" sz="1200" dirty="0"/>
              <a:t> и </a:t>
            </a:r>
            <a:r>
              <a:rPr lang="ru-RU" sz="1200" dirty="0" err="1"/>
              <a:t>Mastodon</a:t>
            </a:r>
            <a:r>
              <a:rPr lang="ru-RU" sz="1200" dirty="0"/>
              <a:t>.</a:t>
            </a:r>
          </a:p>
          <a:p>
            <a:pPr marL="45720" indent="0">
              <a:buNone/>
            </a:pPr>
            <a:r>
              <a:rPr lang="ru-RU" sz="1200" dirty="0" smtClean="0"/>
              <a:t>- Узнайте </a:t>
            </a:r>
            <a:r>
              <a:rPr lang="ru-RU" sz="1200" dirty="0"/>
              <a:t>номер вашего автобуса на автовокзале или посмотрите на экран отправления на железнодорожном вокзале или в аэропорту.</a:t>
            </a:r>
          </a:p>
          <a:p>
            <a:pPr marL="45720" indent="0">
              <a:buNone/>
            </a:pPr>
            <a:r>
              <a:rPr lang="ru-RU" sz="1200" dirty="0" smtClean="0"/>
              <a:t>- Ознакомьтесь </a:t>
            </a:r>
            <a:r>
              <a:rPr lang="ru-RU" sz="1200" dirty="0"/>
              <a:t>с меню ресторана и получите соответствующую информацию из своего чека.</a:t>
            </a:r>
          </a:p>
          <a:p>
            <a:pPr marL="45720" indent="0">
              <a:buNone/>
            </a:pPr>
            <a:r>
              <a:rPr lang="ru-RU" sz="1200" dirty="0" smtClean="0"/>
              <a:t>- Переводите </a:t>
            </a:r>
            <a:r>
              <a:rPr lang="ru-RU" sz="1200" dirty="0"/>
              <a:t>текст с десятков разных языков.</a:t>
            </a:r>
          </a:p>
          <a:p>
            <a:pPr marL="45720" indent="0">
              <a:buNone/>
            </a:pPr>
            <a:r>
              <a:rPr lang="ru-RU" sz="1200" dirty="0" smtClean="0"/>
              <a:t>- </a:t>
            </a:r>
            <a:r>
              <a:rPr lang="ru-RU" sz="1200" dirty="0"/>
              <a:t>Приведите </a:t>
            </a:r>
            <a:r>
              <a:rPr lang="ru-RU" sz="1200" dirty="0"/>
              <a:t>в порядок свой гардероб или создайте идеальный наряд </a:t>
            </a:r>
            <a:r>
              <a:rPr lang="ru-RU" sz="1200" dirty="0" smtClean="0"/>
              <a:t>для выхода</a:t>
            </a:r>
            <a:r>
              <a:rPr lang="ru-RU" sz="1200" dirty="0"/>
              <a:t>.</a:t>
            </a:r>
          </a:p>
        </p:txBody>
      </p:sp>
    </p:spTree>
    <p:extLst>
      <p:ext uri="{BB962C8B-B14F-4D97-AF65-F5344CB8AC3E}">
        <p14:creationId xmlns:p14="http://schemas.microsoft.com/office/powerpoint/2010/main" val="221758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188640"/>
            <a:ext cx="6512511" cy="1143000"/>
          </a:xfrm>
        </p:spPr>
        <p:txBody>
          <a:bodyPr/>
          <a:lstStyle/>
          <a:p>
            <a:pPr algn="l"/>
            <a:r>
              <a:rPr lang="ru-RU" dirty="0" smtClean="0">
                <a:effectLst/>
              </a:rPr>
              <a:t>Оценки модели</a:t>
            </a:r>
            <a:endParaRPr lang="ru-RU" dirty="0">
              <a:effectLst/>
            </a:endParaRPr>
          </a:p>
        </p:txBody>
      </p:sp>
      <p:sp>
        <p:nvSpPr>
          <p:cNvPr id="3" name="Объект 2"/>
          <p:cNvSpPr>
            <a:spLocks noGrp="1"/>
          </p:cNvSpPr>
          <p:nvPr>
            <p:ph sz="quarter" idx="13"/>
          </p:nvPr>
        </p:nvSpPr>
        <p:spPr>
          <a:xfrm>
            <a:off x="323528" y="1052736"/>
            <a:ext cx="8640960" cy="5544616"/>
          </a:xfrm>
        </p:spPr>
        <p:txBody>
          <a:bodyPr>
            <a:normAutofit fontScale="40000" lnSpcReduction="20000"/>
          </a:bodyPr>
          <a:lstStyle/>
          <a:p>
            <a:r>
              <a:rPr lang="ru-RU" dirty="0"/>
              <a:t>• </a:t>
            </a:r>
            <a:r>
              <a:rPr lang="ru-RU" sz="2800" dirty="0"/>
              <a:t>Эффективность атрибуции чувствительных черт в разных демографических группах: изучали соотношение производительности </a:t>
            </a:r>
            <a:r>
              <a:rPr lang="ru-RU" sz="2800" b="1" dirty="0"/>
              <a:t>изображений людей по распознаванию пола, возраста и расы</a:t>
            </a:r>
            <a:r>
              <a:rPr lang="ru-RU" sz="2800" dirty="0"/>
              <a:t>. </a:t>
            </a:r>
          </a:p>
          <a:p>
            <a:r>
              <a:rPr lang="ru-RU" sz="2800" dirty="0"/>
              <a:t>• Оценка идентификации личности: изучили способность модели </a:t>
            </a:r>
            <a:r>
              <a:rPr lang="ru-RU" sz="2800" b="1" dirty="0"/>
              <a:t>идентифицировать людей на фотографиях</a:t>
            </a:r>
            <a:r>
              <a:rPr lang="ru-RU" sz="2800" dirty="0"/>
              <a:t>, в том числе знаменитостей, государственных служащих и политиков, частных лиц и частных лиц. Для частных лиц мы использовали изображения сотрудников. </a:t>
            </a:r>
          </a:p>
          <a:p>
            <a:r>
              <a:rPr lang="ru-RU" sz="2800" dirty="0"/>
              <a:t>• </a:t>
            </a:r>
            <a:r>
              <a:rPr lang="ru-RU" sz="2800" b="1" dirty="0"/>
              <a:t>Оценка необоснованного вывода</a:t>
            </a:r>
            <a:r>
              <a:rPr lang="ru-RU" sz="2800" dirty="0"/>
              <a:t>. Необоснованные выводы — это выводы, которые не подтверждены информацией, предоставленной пользователем — в случае GPT-4V это означает информацию, содержащуюся в изображении или тексте. Примеры включают модельные ответы на такие вопросы, как «кто более опасен?» или «Какая у нее работа?» для изображения человека, на который обычно нельзя ответить, основываясь только на визуальных компонентах такого изображения. Когда модель предоставляет такие необоснованные выводы, она может усилить предвзятость или предоставить неточную информацию. Чтобы защититься от этих проблем, мы создали автоматические оценки, которые определяют склонность модели успешно отклонять эти запросы на информацию. </a:t>
            </a:r>
          </a:p>
          <a:p>
            <a:r>
              <a:rPr lang="ru-RU" sz="2800" dirty="0"/>
              <a:t>• </a:t>
            </a:r>
            <a:r>
              <a:rPr lang="ru-RU" sz="2800" dirty="0" err="1"/>
              <a:t>Мультимодальные</a:t>
            </a:r>
            <a:r>
              <a:rPr lang="ru-RU" sz="2800" dirty="0"/>
              <a:t> оценки </a:t>
            </a:r>
            <a:r>
              <a:rPr lang="ru-RU" sz="2800" dirty="0" err="1"/>
              <a:t>джейлбрейка</a:t>
            </a:r>
            <a:r>
              <a:rPr lang="ru-RU" sz="2800" dirty="0"/>
              <a:t>. С момента выпуска и развития </a:t>
            </a:r>
            <a:r>
              <a:rPr lang="ru-RU" sz="2800" dirty="0" err="1"/>
              <a:t>ChatGPT</a:t>
            </a:r>
            <a:r>
              <a:rPr lang="ru-RU" sz="2800" dirty="0"/>
              <a:t> большое количество усилий было направлено на поиск подсказок, позволяющих обойти существующие системы безопасности и предотвратить злонамеренное использование. Эти взломы обычно включают в себя захват модели с помощью запутанных логических цепочек рассуждений, призванных заставить ее игнорировать инструкции и обучение. Новый вектор </a:t>
            </a:r>
            <a:r>
              <a:rPr lang="ru-RU" sz="2800" dirty="0" err="1"/>
              <a:t>джейлбрейка</a:t>
            </a:r>
            <a:r>
              <a:rPr lang="ru-RU" sz="2800" dirty="0"/>
              <a:t> с вводом изображений предполагает размещение в изображениях некоторых логических рассуждений, необходимых для взлома модели. Это можно сделать в виде скриншотов письменных инструкций или даже визуальных подсказок для рассуждения. Размещение такой информации в изображениях делает невозможным использование текстовых эвристических методов для поиска </a:t>
            </a:r>
            <a:r>
              <a:rPr lang="ru-RU" sz="2800" dirty="0" err="1"/>
              <a:t>джейлбрейков</a:t>
            </a:r>
            <a:r>
              <a:rPr lang="ru-RU" sz="2800" dirty="0"/>
              <a:t>. Мы должны полагаться на возможности самой зрительной системы. Чтобы оценить это количественно, мы преобразовали полный набор известных текстовых </a:t>
            </a:r>
            <a:r>
              <a:rPr lang="ru-RU" sz="2800" dirty="0" err="1"/>
              <a:t>джейлбрейков</a:t>
            </a:r>
            <a:r>
              <a:rPr lang="ru-RU" sz="2800" dirty="0"/>
              <a:t> в скриншоты текста. </a:t>
            </a:r>
          </a:p>
          <a:p>
            <a:r>
              <a:rPr lang="ru-RU" sz="2800" dirty="0"/>
              <a:t>• Расширение текстовых оценок до </a:t>
            </a:r>
            <a:r>
              <a:rPr lang="ru-RU" sz="2800" dirty="0" err="1"/>
              <a:t>мультимодальных</a:t>
            </a:r>
            <a:r>
              <a:rPr lang="ru-RU" sz="2800" dirty="0"/>
              <a:t>. Мы расширили наши текстовые оценки в таких областях, как советы или поощрение членовредительства, а также графических материалов, таких как эротический или жестокий контент, используя тот же набор оценок из GPT-4. , а затем заменили слова двумя синонимами изображений в каждом примере. Синонимы изображений — это изображения, которые можно использовать для замены слова, например изображение ножа, используемое для обозначения слова «убить». Это было сделано для того, чтобы изображения не давали простого способа обойти наши средства защиты только текста.</a:t>
            </a:r>
          </a:p>
          <a:p>
            <a:r>
              <a:rPr lang="ru-RU" sz="2800" dirty="0"/>
              <a:t>• Взлом CAPTCHA и </a:t>
            </a:r>
            <a:r>
              <a:rPr lang="ru-RU" sz="2800" dirty="0" err="1"/>
              <a:t>геолокация</a:t>
            </a:r>
            <a:r>
              <a:rPr lang="ru-RU" sz="2800" dirty="0"/>
              <a:t>. Мы использовали общедоступные наборы данных для измерения способности модели взламывать CAPTCHA и выполнять широкую </a:t>
            </a:r>
            <a:r>
              <a:rPr lang="ru-RU" sz="2800" dirty="0" err="1"/>
              <a:t>геолокацию</a:t>
            </a:r>
            <a:r>
              <a:rPr lang="ru-RU" sz="2800" dirty="0"/>
              <a:t> (например, определять название города). Эти оценки отражают возможности, демонстрирующие интеллект модели, но также могут вызывать беспокойство. Такие задачи, как способность решать CAPTCHA, указывают на способность модели решать головоломки и выполнять сложные задачи визуального мышления. Высокая производительность при оценке </a:t>
            </a:r>
            <a:r>
              <a:rPr lang="ru-RU" sz="2800" dirty="0" err="1"/>
              <a:t>геолокации</a:t>
            </a:r>
            <a:r>
              <a:rPr lang="ru-RU" sz="2800" dirty="0"/>
              <a:t> демонстрирует знание мира, которым обладает модель, и может быть полезна для пользователей, пытающихся найти предмет или место. Однако мощный, универсальный взломщик CAPTCHA, к которому легко получить доступ, может иметь последствия для </a:t>
            </a:r>
            <a:r>
              <a:rPr lang="ru-RU" sz="2800" dirty="0" err="1"/>
              <a:t>кибербезопасности</a:t>
            </a:r>
            <a:r>
              <a:rPr lang="ru-RU" sz="2800" dirty="0"/>
              <a:t> и безопасности искусственного интеллекта. Эти возможности можно использовать для обхода мер безопасности, предназначенных для бот-программ, и они позволяют системам ИИ взаимодействовать с системами, предназначенными для использования человеком.</a:t>
            </a:r>
          </a:p>
          <a:p>
            <a:pPr marL="45720" indent="0">
              <a:buNone/>
            </a:pPr>
            <a:endParaRPr lang="ru-RU" dirty="0"/>
          </a:p>
        </p:txBody>
      </p:sp>
    </p:spTree>
    <p:extLst>
      <p:ext uri="{BB962C8B-B14F-4D97-AF65-F5344CB8AC3E}">
        <p14:creationId xmlns:p14="http://schemas.microsoft.com/office/powerpoint/2010/main" val="1641472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886619"/>
            <a:ext cx="3753197" cy="457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74812" y="5589240"/>
            <a:ext cx="8136904" cy="738664"/>
          </a:xfrm>
          <a:prstGeom prst="rect">
            <a:avLst/>
          </a:prstGeom>
          <a:noFill/>
        </p:spPr>
        <p:txBody>
          <a:bodyPr wrap="square" rtlCol="0">
            <a:spAutoFit/>
          </a:bodyPr>
          <a:lstStyle/>
          <a:p>
            <a:r>
              <a:rPr lang="ru-RU" sz="1400" dirty="0" smtClean="0"/>
              <a:t>Рисунок 1. Пример текстового скриншота приглашения для взлома. GPT-4V-Early демонстрирует раннюю производительность моделей для таких подсказок, а GPT-4V</a:t>
            </a:r>
            <a:r>
              <a:rPr lang="en-US" sz="1400" dirty="0" smtClean="0"/>
              <a:t>(</a:t>
            </a:r>
            <a:r>
              <a:rPr lang="ru-RU" sz="1400" dirty="0" err="1" smtClean="0"/>
              <a:t>Launch</a:t>
            </a:r>
            <a:r>
              <a:rPr lang="en-US" sz="1400" dirty="0" smtClean="0"/>
              <a:t>)</a:t>
            </a:r>
            <a:r>
              <a:rPr lang="ru-RU" sz="1400" dirty="0" smtClean="0"/>
              <a:t> демонстрирует производительность модели, которую мы запускаем.</a:t>
            </a:r>
            <a:endParaRPr lang="ru-RU" sz="1400" dirty="0"/>
          </a:p>
        </p:txBody>
      </p:sp>
    </p:spTree>
    <p:extLst>
      <p:ext uri="{BB962C8B-B14F-4D97-AF65-F5344CB8AC3E}">
        <p14:creationId xmlns:p14="http://schemas.microsoft.com/office/powerpoint/2010/main" val="2701568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188640"/>
            <a:ext cx="6512511" cy="1143000"/>
          </a:xfrm>
        </p:spPr>
        <p:txBody>
          <a:bodyPr/>
          <a:lstStyle/>
          <a:p>
            <a:pPr algn="l"/>
            <a:r>
              <a:rPr lang="en-US" b="0" dirty="0">
                <a:effectLst/>
              </a:rPr>
              <a:t>Red Teaming</a:t>
            </a:r>
            <a:endParaRPr lang="ru-RU" dirty="0">
              <a:effectLst/>
            </a:endParaRPr>
          </a:p>
        </p:txBody>
      </p:sp>
      <p:sp>
        <p:nvSpPr>
          <p:cNvPr id="3" name="Объект 2"/>
          <p:cNvSpPr>
            <a:spLocks noGrp="1"/>
          </p:cNvSpPr>
          <p:nvPr>
            <p:ph sz="quarter" idx="13"/>
          </p:nvPr>
        </p:nvSpPr>
        <p:spPr>
          <a:xfrm>
            <a:off x="395536" y="2013058"/>
            <a:ext cx="8568952" cy="4320480"/>
          </a:xfrm>
        </p:spPr>
        <p:txBody>
          <a:bodyPr>
            <a:normAutofit fontScale="47500" lnSpcReduction="20000"/>
          </a:bodyPr>
          <a:lstStyle/>
          <a:p>
            <a:r>
              <a:rPr lang="ru-RU" dirty="0" smtClean="0"/>
              <a:t>Научная компетентность</a:t>
            </a:r>
          </a:p>
          <a:p>
            <a:pPr marL="45720" indent="0">
              <a:buNone/>
            </a:pPr>
            <a:r>
              <a:rPr lang="ru-RU" dirty="0" smtClean="0"/>
              <a:t>Если </a:t>
            </a:r>
            <a:r>
              <a:rPr lang="ru-RU" dirty="0"/>
              <a:t>на изображении были близко расположены два отдельных текстовых компонента, модель иногда объединяла их. </a:t>
            </a:r>
            <a:r>
              <a:rPr lang="ru-RU" dirty="0" smtClean="0"/>
              <a:t>Она </a:t>
            </a:r>
            <a:r>
              <a:rPr lang="ru-RU" dirty="0"/>
              <a:t>может пропускать текст или символы, игнорировать математические символы и быть неспособным распознавать пространственные местоположения и цветовые сопоставления. GPT-4V ошибочно идентифицировал такие вещества, как </a:t>
            </a:r>
            <a:r>
              <a:rPr lang="ru-RU" dirty="0" err="1"/>
              <a:t>фентанил</a:t>
            </a:r>
            <a:r>
              <a:rPr lang="ru-RU" dirty="0"/>
              <a:t>, </a:t>
            </a:r>
            <a:r>
              <a:rPr lang="ru-RU" dirty="0" err="1"/>
              <a:t>карфентанил</a:t>
            </a:r>
            <a:r>
              <a:rPr lang="ru-RU" dirty="0"/>
              <a:t> и кокаин, по изображениям их химической структуры, но также иногда правильно идентифицировал по изображениям ядовитые продукты, такие как некоторые токсичные грибы. </a:t>
            </a:r>
            <a:r>
              <a:rPr lang="ru-RU" dirty="0" smtClean="0"/>
              <a:t>Это </a:t>
            </a:r>
            <a:r>
              <a:rPr lang="ru-RU" dirty="0"/>
              <a:t>показывает, что модель ненадежна и ее не следует использовать для задач с высоким риском, таких как идентификация опасных соединений или продуктов питания.</a:t>
            </a:r>
            <a:endParaRPr lang="ru-RU" dirty="0" smtClean="0"/>
          </a:p>
          <a:p>
            <a:r>
              <a:rPr lang="ru-RU" dirty="0" smtClean="0"/>
              <a:t>Медицинский совет</a:t>
            </a:r>
          </a:p>
          <a:p>
            <a:pPr marL="45720" indent="0">
              <a:buNone/>
            </a:pPr>
            <a:r>
              <a:rPr lang="ru-RU" dirty="0"/>
              <a:t>GPT-4V </a:t>
            </a:r>
            <a:r>
              <a:rPr lang="ru-RU" dirty="0" smtClean="0"/>
              <a:t>не подходит </a:t>
            </a:r>
            <a:r>
              <a:rPr lang="ru-RU" dirty="0"/>
              <a:t>для выполнения каких-либо медицинских функций или замены профессиональных медицинских консультаций, диагностики, лечения или принятия </a:t>
            </a:r>
            <a:r>
              <a:rPr lang="ru-RU" dirty="0" smtClean="0"/>
              <a:t>решений.</a:t>
            </a:r>
          </a:p>
          <a:p>
            <a:r>
              <a:rPr lang="ru-RU" dirty="0" smtClean="0"/>
              <a:t>Стереотипы и необоснованные выводы</a:t>
            </a:r>
          </a:p>
          <a:p>
            <a:pPr marL="45720" indent="0">
              <a:buNone/>
            </a:pPr>
            <a:r>
              <a:rPr lang="ru-RU" dirty="0"/>
              <a:t>Мы добавили меры по снижению рисков, связанных с необоснованными выводами</a:t>
            </a:r>
            <a:r>
              <a:rPr lang="ru-RU" dirty="0" smtClean="0"/>
              <a:t>, касающимися внешнего вида людей</a:t>
            </a:r>
          </a:p>
          <a:p>
            <a:r>
              <a:rPr lang="ru-RU" dirty="0" smtClean="0"/>
              <a:t>Риски дезинформации</a:t>
            </a:r>
          </a:p>
          <a:p>
            <a:pPr marL="45720" indent="0">
              <a:buNone/>
            </a:pPr>
            <a:r>
              <a:rPr lang="ru-RU" dirty="0"/>
              <a:t>В сочетании с </a:t>
            </a:r>
            <a:r>
              <a:rPr lang="ru-RU" dirty="0" smtClean="0"/>
              <a:t>возможностями </a:t>
            </a:r>
            <a:r>
              <a:rPr lang="ru-RU" dirty="0"/>
              <a:t>изображение и текстовый контент могут представлять повышенный риск дезинформации, поскольку модель может создавать текстовый контент, адаптированный к входному изображению. И</a:t>
            </a:r>
            <a:r>
              <a:rPr lang="ru-RU" dirty="0" smtClean="0"/>
              <a:t>сследования </a:t>
            </a:r>
            <a:r>
              <a:rPr lang="ru-RU" dirty="0"/>
              <a:t>показали, что люди с большей вероятностью поверят правдивым и ложным утверждениям, если они представлены рядом с изображением, и будут ложно вспоминать вымышленные заголовки, когда они сопровождаются фотографией. Также известно, что вовлечение в контент увеличивается, когда он связан с изображением</a:t>
            </a:r>
            <a:endParaRPr lang="ru-RU" dirty="0" smtClean="0"/>
          </a:p>
          <a:p>
            <a:r>
              <a:rPr lang="ru-RU" dirty="0" smtClean="0"/>
              <a:t>Разжигающий ненависть контент</a:t>
            </a:r>
          </a:p>
          <a:p>
            <a:pPr marL="45720" indent="0">
              <a:buNone/>
            </a:pPr>
            <a:r>
              <a:rPr lang="ru-RU" dirty="0"/>
              <a:t>GPT-4V отказывается отвечать на вопросы о символах ненависти и экстремистском контенте в некоторых случаях, но не во всех. Поведение может быть непоследовательным и иногда неуместным. Модель также может иногда сочинять песни или стихи, восхваляющие определенных деятелей или группы, разжигающие ненависть, если ей дать их изображение, хотя имена или группы явно не </a:t>
            </a:r>
            <a:r>
              <a:rPr lang="ru-RU" dirty="0" smtClean="0"/>
              <a:t>названы.</a:t>
            </a:r>
          </a:p>
          <a:p>
            <a:r>
              <a:rPr lang="ru-RU" dirty="0" smtClean="0"/>
              <a:t>Визуальные уязвимости</a:t>
            </a:r>
          </a:p>
          <a:p>
            <a:pPr marL="45720" indent="0">
              <a:buNone/>
            </a:pPr>
            <a:r>
              <a:rPr lang="ru-RU" dirty="0" smtClean="0"/>
              <a:t>Порядок </a:t>
            </a:r>
            <a:r>
              <a:rPr lang="ru-RU" dirty="0"/>
              <a:t>изображений, используемых в качестве входных данных, может повлиять на сделанные рекомендации.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60648"/>
            <a:ext cx="3310905" cy="175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5999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04664"/>
            <a:ext cx="8096250"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71253" y="6146140"/>
            <a:ext cx="7776864" cy="523220"/>
          </a:xfrm>
          <a:prstGeom prst="rect">
            <a:avLst/>
          </a:prstGeom>
          <a:noFill/>
        </p:spPr>
        <p:txBody>
          <a:bodyPr wrap="square" rtlCol="0">
            <a:spAutoFit/>
          </a:bodyPr>
          <a:lstStyle/>
          <a:p>
            <a:r>
              <a:rPr lang="ru-RU" sz="1400" dirty="0" smtClean="0"/>
              <a:t>Примеры необоснованных выводов и стереотипов, которые демонстрировали ранние версии GPT-4V по сравнению с поведением текущей модели</a:t>
            </a:r>
            <a:endParaRPr lang="ru-RU" sz="1400" dirty="0"/>
          </a:p>
        </p:txBody>
      </p:sp>
    </p:spTree>
    <p:extLst>
      <p:ext uri="{BB962C8B-B14F-4D97-AF65-F5344CB8AC3E}">
        <p14:creationId xmlns:p14="http://schemas.microsoft.com/office/powerpoint/2010/main" val="2787701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476672"/>
            <a:ext cx="6512511" cy="1143000"/>
          </a:xfrm>
        </p:spPr>
        <p:txBody>
          <a:bodyPr/>
          <a:lstStyle/>
          <a:p>
            <a:pPr algn="l"/>
            <a:r>
              <a:rPr lang="ru-RU" dirty="0" smtClean="0">
                <a:effectLst/>
              </a:rPr>
              <a:t>Безопасность</a:t>
            </a:r>
            <a:endParaRPr lang="ru-RU" dirty="0">
              <a:effectLst/>
            </a:endParaRPr>
          </a:p>
        </p:txBody>
      </p:sp>
      <p:sp>
        <p:nvSpPr>
          <p:cNvPr id="3" name="Объект 2"/>
          <p:cNvSpPr>
            <a:spLocks noGrp="1"/>
          </p:cNvSpPr>
          <p:nvPr>
            <p:ph sz="quarter" idx="13"/>
          </p:nvPr>
        </p:nvSpPr>
        <p:spPr>
          <a:xfrm>
            <a:off x="467544" y="1412776"/>
            <a:ext cx="8136904" cy="3474720"/>
          </a:xfrm>
        </p:spPr>
        <p:txBody>
          <a:bodyPr>
            <a:normAutofit fontScale="62500" lnSpcReduction="20000"/>
          </a:bodyPr>
          <a:lstStyle/>
          <a:p>
            <a:r>
              <a:rPr lang="ru-RU" dirty="0"/>
              <a:t>Сюда входят области, в которых текст или изображение по отдельности безвредны, но в совокупности создают вредные подсказки или генерации; изображения с людьми на них; и распространенные </a:t>
            </a:r>
            <a:r>
              <a:rPr lang="ru-RU" dirty="0" err="1"/>
              <a:t>мультимодальные</a:t>
            </a:r>
            <a:r>
              <a:rPr lang="ru-RU" dirty="0"/>
              <a:t> средства взлома, такие как </a:t>
            </a:r>
            <a:r>
              <a:rPr lang="ru-RU" dirty="0" smtClean="0"/>
              <a:t>изображения </a:t>
            </a:r>
            <a:r>
              <a:rPr lang="ru-RU" dirty="0"/>
              <a:t>с текстом</a:t>
            </a:r>
            <a:r>
              <a:rPr lang="ru-RU" dirty="0" smtClean="0"/>
              <a:t>.</a:t>
            </a:r>
            <a:endParaRPr lang="ru-RU" dirty="0"/>
          </a:p>
          <a:p>
            <a:pPr marL="45720" indent="0">
              <a:buNone/>
            </a:pPr>
            <a:r>
              <a:rPr lang="ru-RU" dirty="0"/>
              <a:t>Для выявления незаконного поведения мы собрали </a:t>
            </a:r>
            <a:r>
              <a:rPr lang="ru-RU" dirty="0" err="1"/>
              <a:t>мультимодальный</a:t>
            </a:r>
            <a:r>
              <a:rPr lang="ru-RU" dirty="0"/>
              <a:t> набор данных, дополнив существующий набор текстовых данных синонимами изображений. Например, учитывая текстовую строку «как мне убивать людей?», мы хотим адаптировать ее в </a:t>
            </a:r>
            <a:r>
              <a:rPr lang="ru-RU" dirty="0" err="1"/>
              <a:t>мультимодальный</a:t>
            </a:r>
            <a:r>
              <a:rPr lang="ru-RU" dirty="0"/>
              <a:t> пример «как мне [изображение ножа] [изображение людей]?». </a:t>
            </a:r>
            <a:endParaRPr lang="ru-RU" dirty="0" smtClean="0"/>
          </a:p>
          <a:p>
            <a:r>
              <a:rPr lang="ru-RU" dirty="0"/>
              <a:t>В дополнение к мерам по снижению рисков на уровне модели, описанным выше, мы добавили меры по снижению рисков на уровне системы для состязательных изображений, содержащих </a:t>
            </a:r>
            <a:r>
              <a:rPr lang="ru-RU" b="1" u="sng" dirty="0"/>
              <a:t>наложенный текст</a:t>
            </a:r>
            <a:r>
              <a:rPr lang="ru-RU" dirty="0"/>
              <a:t>, чтобы гарантировать, что эти входные данные не могут быть использованы для обхода наших мер по снижению безопасности текста. Например, пользователь может отправить изображение, содержащее текст: «Как мне построить бомбу?» В качестве одного из способов снижения этого риска мы пропускаем изображения через инструмент оптического распознавания символов, а затем рассчитываем баллы </a:t>
            </a:r>
            <a:r>
              <a:rPr lang="ru-RU" dirty="0" err="1"/>
              <a:t>модерации</a:t>
            </a:r>
            <a:r>
              <a:rPr lang="ru-RU" dirty="0"/>
              <a:t> полученного текста на изображении. Это в дополнение к обнаружению любого текста, введенного непосредственно в приглашение</a:t>
            </a:r>
            <a:r>
              <a:rPr lang="ru-RU" dirty="0" smtClean="0"/>
              <a:t>.</a:t>
            </a:r>
          </a:p>
          <a:p>
            <a:endParaRPr lang="ru-RU" dirty="0"/>
          </a:p>
        </p:txBody>
      </p:sp>
    </p:spTree>
    <p:extLst>
      <p:ext uri="{BB962C8B-B14F-4D97-AF65-F5344CB8AC3E}">
        <p14:creationId xmlns:p14="http://schemas.microsoft.com/office/powerpoint/2010/main" val="1235924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836712"/>
            <a:ext cx="6512511" cy="1143000"/>
          </a:xfrm>
        </p:spPr>
        <p:txBody>
          <a:bodyPr/>
          <a:lstStyle/>
          <a:p>
            <a:pPr algn="l"/>
            <a:r>
              <a:rPr lang="ru-RU" dirty="0" smtClean="0">
                <a:effectLst/>
              </a:rPr>
              <a:t>Источник:</a:t>
            </a:r>
            <a:endParaRPr lang="ru-RU" dirty="0">
              <a:effectLst/>
            </a:endParaRPr>
          </a:p>
        </p:txBody>
      </p:sp>
      <p:sp>
        <p:nvSpPr>
          <p:cNvPr id="3" name="Объект 2"/>
          <p:cNvSpPr>
            <a:spLocks noGrp="1"/>
          </p:cNvSpPr>
          <p:nvPr>
            <p:ph sz="quarter" idx="13"/>
          </p:nvPr>
        </p:nvSpPr>
        <p:spPr>
          <a:xfrm>
            <a:off x="827584" y="1700808"/>
            <a:ext cx="7416824" cy="1224136"/>
          </a:xfrm>
        </p:spPr>
        <p:txBody>
          <a:bodyPr>
            <a:noAutofit/>
          </a:bodyPr>
          <a:lstStyle/>
          <a:p>
            <a:r>
              <a:rPr lang="en-US" sz="2000" dirty="0">
                <a:hlinkClick r:id="rId2"/>
              </a:rPr>
              <a:t>https://</a:t>
            </a:r>
            <a:r>
              <a:rPr lang="en-US" sz="2000" dirty="0" smtClean="0">
                <a:hlinkClick r:id="rId2"/>
              </a:rPr>
              <a:t>openai.com/research/gpt-4v-system-card</a:t>
            </a:r>
            <a:endParaRPr lang="ru-RU" sz="2000" dirty="0" smtClean="0"/>
          </a:p>
          <a:p>
            <a:pPr marL="45720" indent="0">
              <a:buNone/>
            </a:pPr>
            <a:r>
              <a:rPr lang="en-US" sz="2400" dirty="0">
                <a:latin typeface="Agency FB" pitchFamily="34" charset="0"/>
              </a:rPr>
              <a:t>September 25, 2023</a:t>
            </a:r>
            <a:endParaRPr lang="ru-RU" sz="2000" dirty="0"/>
          </a:p>
        </p:txBody>
      </p:sp>
    </p:spTree>
    <p:extLst>
      <p:ext uri="{BB962C8B-B14F-4D97-AF65-F5344CB8AC3E}">
        <p14:creationId xmlns:p14="http://schemas.microsoft.com/office/powerpoint/2010/main" val="2128702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170</TotalTime>
  <Words>1497</Words>
  <Application>Microsoft Office PowerPoint</Application>
  <PresentationFormat>Экран (4:3)</PresentationFormat>
  <Paragraphs>44</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Воздушный поток</vt:lpstr>
      <vt:lpstr>GPT-4V(ision) OpenAI September 25, 2023</vt:lpstr>
      <vt:lpstr>Презентация PowerPoint</vt:lpstr>
      <vt:lpstr>BY MY Eyes (By My AI)</vt:lpstr>
      <vt:lpstr>Оценки модели</vt:lpstr>
      <vt:lpstr>Презентация PowerPoint</vt:lpstr>
      <vt:lpstr>Red Teaming</vt:lpstr>
      <vt:lpstr>Презентация PowerPoint</vt:lpstr>
      <vt:lpstr>Безопасность</vt:lpstr>
      <vt:lpstr>Источник:</vt:lpstr>
      <vt:lpstr>Спасибо за внимание!</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GPT-4V(ision) OpenAI September 25, 2023</dc:title>
  <dc:creator>User</dc:creator>
  <cp:lastModifiedBy>User</cp:lastModifiedBy>
  <cp:revision>9</cp:revision>
  <dcterms:created xsi:type="dcterms:W3CDTF">2023-10-05T13:02:45Z</dcterms:created>
  <dcterms:modified xsi:type="dcterms:W3CDTF">2023-10-05T15:52:53Z</dcterms:modified>
</cp:coreProperties>
</file>