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6"/>
  </p:notesMasterIdLst>
  <p:sldIdLst>
    <p:sldId id="256" r:id="rId2"/>
    <p:sldId id="293" r:id="rId3"/>
    <p:sldId id="294" r:id="rId4"/>
    <p:sldId id="295" r:id="rId5"/>
    <p:sldId id="292" r:id="rId6"/>
    <p:sldId id="296" r:id="rId7"/>
    <p:sldId id="297" r:id="rId8"/>
    <p:sldId id="298" r:id="rId9"/>
    <p:sldId id="299" r:id="rId10"/>
    <p:sldId id="301" r:id="rId11"/>
    <p:sldId id="300" r:id="rId12"/>
    <p:sldId id="303" r:id="rId13"/>
    <p:sldId id="304" r:id="rId14"/>
    <p:sldId id="26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varScale="1">
        <p:scale>
          <a:sx n="80" d="100"/>
          <a:sy n="80" d="100"/>
        </p:scale>
        <p:origin x="-14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8DBB61-FA58-47F2-84CC-764525BC4496}" type="datetimeFigureOut">
              <a:rPr lang="ru-RU" smtClean="0"/>
              <a:t>13.12.2023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5A2960-8D6E-4A45-B8F8-4852E2AC1E11}" type="slidenum">
              <a:rPr lang="ru-RU" smtClean="0"/>
              <a:t>‹#›</a:t>
            </a:fld>
            <a:endParaRPr lang="ru-RU"/>
          </a:p>
        </p:txBody>
      </p:sp>
    </p:spTree>
    <p:extLst>
      <p:ext uri="{BB962C8B-B14F-4D97-AF65-F5344CB8AC3E}">
        <p14:creationId xmlns:p14="http://schemas.microsoft.com/office/powerpoint/2010/main" val="328770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A43E092-2C7E-41EE-BF52-E5D82E6B6949}" type="datetimeFigureOut">
              <a:rPr lang="ru-RU" smtClean="0"/>
              <a:t>13.12.2023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A43E092-2C7E-41EE-BF52-E5D82E6B6949}" type="datetimeFigureOut">
              <a:rPr lang="ru-RU" smtClean="0"/>
              <a:t>13.12.2023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43E092-2C7E-41EE-BF52-E5D82E6B6949}" type="datetimeFigureOut">
              <a:rPr lang="ru-RU" smtClean="0"/>
              <a:t>13.12.2023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A43E092-2C7E-41EE-BF52-E5D82E6B6949}" type="datetimeFigureOut">
              <a:rPr lang="ru-RU" smtClean="0"/>
              <a:t>13.12.2023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C160E9C-FC97-4532-91B2-3478CA8E117E}" type="slidenum">
              <a:rPr lang="ru-RU" smtClean="0"/>
              <a:t>‹#›</a:t>
            </a:fld>
            <a:endParaRPr lang="ru-RU"/>
          </a:p>
        </p:txBody>
      </p:sp>
    </p:spTree>
    <p:extLst>
      <p:ext uri="{BB962C8B-B14F-4D97-AF65-F5344CB8AC3E}">
        <p14:creationId xmlns:p14="http://schemas.microsoft.com/office/powerpoint/2010/main" val="222243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43E092-2C7E-41EE-BF52-E5D82E6B6949}" type="datetimeFigureOut">
              <a:rPr lang="ru-RU" smtClean="0"/>
              <a:t>13.12.2023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A43E092-2C7E-41EE-BF52-E5D82E6B6949}" type="datetimeFigureOut">
              <a:rPr lang="ru-RU" smtClean="0"/>
              <a:t>13.12.2023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43E092-2C7E-41EE-BF52-E5D82E6B6949}" type="datetimeFigureOut">
              <a:rPr lang="ru-RU" smtClean="0"/>
              <a:t>13.12.2023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160E9C-FC97-4532-91B2-3478CA8E117E}"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A43E092-2C7E-41EE-BF52-E5D82E6B6949}" type="datetimeFigureOut">
              <a:rPr lang="ru-RU" smtClean="0"/>
              <a:t>13.12.2023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C160E9C-FC97-4532-91B2-3478CA8E117E}"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A43E092-2C7E-41EE-BF52-E5D82E6B6949}" type="datetimeFigureOut">
              <a:rPr lang="ru-RU" smtClean="0"/>
              <a:t>13.12.2023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3E092-2C7E-41EE-BF52-E5D82E6B6949}" type="datetimeFigureOut">
              <a:rPr lang="ru-RU" smtClean="0"/>
              <a:t>13.12.2023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43E092-2C7E-41EE-BF52-E5D82E6B6949}" type="datetimeFigureOut">
              <a:rPr lang="ru-RU" smtClean="0"/>
              <a:t>13.12.2023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43E092-2C7E-41EE-BF52-E5D82E6B6949}" type="datetimeFigureOut">
              <a:rPr lang="ru-RU" smtClean="0"/>
              <a:t>13.12.2023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160E9C-FC97-4532-91B2-3478CA8E117E}"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CA43E092-2C7E-41EE-BF52-E5D82E6B6949}" type="datetimeFigureOut">
              <a:rPr lang="ru-RU" smtClean="0"/>
              <a:t>13.12.2023</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C160E9C-FC97-4532-91B2-3478CA8E117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www.kaggle.com/datasets/skylord/all-clinical-trials" TargetMode="External"/><Relationship Id="rId7" Type="http://schemas.openxmlformats.org/officeDocument/2006/relationships/image" Target="../media/image3.png"/><Relationship Id="rId2" Type="http://schemas.openxmlformats.org/officeDocument/2006/relationships/hyperlink" Target="https://www.kaggle.com/datasets/tboyle10/medicaltranscriptions?resource=download"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smtClean="0"/>
              <a:t>Мартынова Галина, МАГ ИАД 22</a:t>
            </a:r>
            <a:endParaRPr lang="ru-RU" dirty="0"/>
          </a:p>
        </p:txBody>
      </p:sp>
      <p:sp>
        <p:nvSpPr>
          <p:cNvPr id="2" name="Заголовок 1"/>
          <p:cNvSpPr>
            <a:spLocks noGrp="1"/>
          </p:cNvSpPr>
          <p:nvPr>
            <p:ph type="ctrTitle"/>
          </p:nvPr>
        </p:nvSpPr>
        <p:spPr>
          <a:xfrm>
            <a:off x="755576" y="1268760"/>
            <a:ext cx="7175351" cy="2880320"/>
          </a:xfrm>
        </p:spPr>
        <p:txBody>
          <a:bodyPr/>
          <a:lstStyle/>
          <a:p>
            <a:pPr marL="182880" indent="0">
              <a:buNone/>
            </a:pPr>
            <a:r>
              <a:rPr lang="en-US" sz="6600" dirty="0" smtClean="0">
                <a:effectLst/>
              </a:rPr>
              <a:t>Chat GPT-4(Vision)</a:t>
            </a:r>
            <a:endParaRPr lang="ru-RU" sz="6600" dirty="0">
              <a:effectLst/>
            </a:endParaRPr>
          </a:p>
        </p:txBody>
      </p:sp>
    </p:spTree>
    <p:extLst>
      <p:ext uri="{BB962C8B-B14F-4D97-AF65-F5344CB8AC3E}">
        <p14:creationId xmlns:p14="http://schemas.microsoft.com/office/powerpoint/2010/main" val="3767031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9499"/>
            <a:ext cx="7411740" cy="651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8338" y="490310"/>
            <a:ext cx="1080120" cy="523220"/>
          </a:xfrm>
          <a:prstGeom prst="rect">
            <a:avLst/>
          </a:prstGeom>
          <a:noFill/>
        </p:spPr>
        <p:txBody>
          <a:bodyPr wrap="square" rtlCol="0">
            <a:spAutoFit/>
          </a:bodyPr>
          <a:lstStyle/>
          <a:p>
            <a:r>
              <a:rPr lang="en-US" sz="2800" dirty="0" err="1" smtClean="0"/>
              <a:t>ToT</a:t>
            </a:r>
            <a:r>
              <a:rPr lang="en-US" sz="2800" dirty="0" smtClean="0"/>
              <a:t>:</a:t>
            </a:r>
            <a:endParaRPr lang="ru-RU" dirty="0"/>
          </a:p>
        </p:txBody>
      </p:sp>
    </p:spTree>
    <p:extLst>
      <p:ext uri="{BB962C8B-B14F-4D97-AF65-F5344CB8AC3E}">
        <p14:creationId xmlns:p14="http://schemas.microsoft.com/office/powerpoint/2010/main" val="2661708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019"/>
          <a:stretch/>
        </p:blipFill>
        <p:spPr bwMode="auto">
          <a:xfrm>
            <a:off x="1835696" y="476672"/>
            <a:ext cx="7022554"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260648"/>
            <a:ext cx="2664296" cy="369332"/>
          </a:xfrm>
          <a:prstGeom prst="rect">
            <a:avLst/>
          </a:prstGeom>
          <a:noFill/>
        </p:spPr>
        <p:txBody>
          <a:bodyPr wrap="square" rtlCol="0">
            <a:spAutoFit/>
          </a:bodyPr>
          <a:lstStyle/>
          <a:p>
            <a:r>
              <a:rPr lang="en-US" dirty="0" smtClean="0"/>
              <a:t>Hallucinations</a:t>
            </a:r>
            <a:r>
              <a:rPr lang="ru-RU" dirty="0" smtClean="0"/>
              <a:t>:</a:t>
            </a:r>
            <a:endParaRPr lang="ru-RU" dirty="0"/>
          </a:p>
        </p:txBody>
      </p:sp>
    </p:spTree>
    <p:extLst>
      <p:ext uri="{BB962C8B-B14F-4D97-AF65-F5344CB8AC3E}">
        <p14:creationId xmlns:p14="http://schemas.microsoft.com/office/powerpoint/2010/main" val="1992097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476672"/>
            <a:ext cx="6048672" cy="1143000"/>
          </a:xfrm>
        </p:spPr>
        <p:txBody>
          <a:bodyPr/>
          <a:lstStyle/>
          <a:p>
            <a:pPr algn="l"/>
            <a:r>
              <a:rPr lang="en-US" dirty="0" smtClean="0"/>
              <a:t>Gemini Pro</a:t>
            </a:r>
            <a:endParaRPr lang="ru-RU" dirty="0"/>
          </a:p>
        </p:txBody>
      </p:sp>
      <p:sp>
        <p:nvSpPr>
          <p:cNvPr id="3" name="Объект 2"/>
          <p:cNvSpPr>
            <a:spLocks noGrp="1"/>
          </p:cNvSpPr>
          <p:nvPr>
            <p:ph sz="quarter" idx="13"/>
          </p:nvPr>
        </p:nvSpPr>
        <p:spPr>
          <a:xfrm>
            <a:off x="1259632" y="2564904"/>
            <a:ext cx="6400800" cy="3474720"/>
          </a:xfrm>
        </p:spPr>
        <p:txBody>
          <a:bodyPr/>
          <a:lstStyle/>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660570778"/>
              </p:ext>
            </p:extLst>
          </p:nvPr>
        </p:nvGraphicFramePr>
        <p:xfrm>
          <a:off x="395536" y="1484784"/>
          <a:ext cx="8496945" cy="4631352"/>
        </p:xfrm>
        <a:graphic>
          <a:graphicData uri="http://schemas.openxmlformats.org/drawingml/2006/table">
            <a:tbl>
              <a:tblPr firstRow="1" bandRow="1">
                <a:tableStyleId>{5C22544A-7EE6-4342-B048-85BDC9FD1C3A}</a:tableStyleId>
              </a:tblPr>
              <a:tblGrid>
                <a:gridCol w="819879"/>
                <a:gridCol w="1714297"/>
                <a:gridCol w="894416"/>
                <a:gridCol w="1788832"/>
                <a:gridCol w="819881"/>
                <a:gridCol w="1565227"/>
                <a:gridCol w="894413"/>
              </a:tblGrid>
              <a:tr h="636671">
                <a:tc>
                  <a:txBody>
                    <a:bodyPr/>
                    <a:lstStyle/>
                    <a:p>
                      <a:r>
                        <a:rPr lang="en-US" sz="1400" dirty="0" smtClean="0">
                          <a:latin typeface="Times New Roman" pitchFamily="18" charset="0"/>
                          <a:cs typeface="Times New Roman" pitchFamily="18" charset="0"/>
                        </a:rPr>
                        <a:t>Patient</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 1 (smoke)</a:t>
                      </a:r>
                    </a:p>
                    <a:p>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2 (HIV)</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3 (Otolaryngology)</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1</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r>
                        <a:rPr lang="en-US" sz="1400" baseline="0" dirty="0" smtClean="0">
                          <a:latin typeface="Times New Roman" pitchFamily="18" charset="0"/>
                          <a:cs typeface="Times New Roman" pitchFamily="18" charset="0"/>
                        </a:rPr>
                        <a:t> (</a:t>
                      </a:r>
                      <a:r>
                        <a:rPr lang="ru-RU" sz="1400" baseline="0" dirty="0" smtClean="0">
                          <a:latin typeface="Times New Roman" pitchFamily="18" charset="0"/>
                          <a:cs typeface="Times New Roman" pitchFamily="18" charset="0"/>
                        </a:rPr>
                        <a:t>*)</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2</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en-US" sz="1400" dirty="0" smtClean="0">
                        <a:latin typeface="Times New Roman" pitchFamily="18" charset="0"/>
                        <a:cs typeface="Times New Roman" pitchFamily="18" charset="0"/>
                      </a:endParaRPr>
                    </a:p>
                  </a:txBody>
                  <a:tcPr>
                    <a:solidFill>
                      <a:srgbClr val="FFFF00"/>
                    </a:solidFill>
                  </a:tcPr>
                </a:tc>
              </a:tr>
              <a:tr h="487479">
                <a:tc>
                  <a:txBody>
                    <a:bodyPr/>
                    <a:lstStyle/>
                    <a:p>
                      <a:r>
                        <a:rPr lang="en-US" sz="1400" dirty="0" smtClean="0">
                          <a:latin typeface="Times New Roman" pitchFamily="18" charset="0"/>
                          <a:cs typeface="Times New Roman" pitchFamily="18" charset="0"/>
                        </a:rPr>
                        <a:t>3</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Yes</a:t>
                      </a:r>
                      <a:endParaRPr lang="ru-RU" sz="1400" dirty="0" smtClean="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p>
                  </a:txBody>
                  <a:tcPr>
                    <a:solidFill>
                      <a:srgbClr val="FFFF00"/>
                    </a:solidFill>
                  </a:tcPr>
                </a:tc>
              </a:tr>
              <a:tr h="487479">
                <a:tc>
                  <a:txBody>
                    <a:bodyPr/>
                    <a:lstStyle/>
                    <a:p>
                      <a:r>
                        <a:rPr lang="en-US" sz="1400" dirty="0" smtClean="0">
                          <a:latin typeface="Times New Roman" pitchFamily="18" charset="0"/>
                          <a:cs typeface="Times New Roman" pitchFamily="18" charset="0"/>
                        </a:rPr>
                        <a:t>4</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noFill/>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p>
                  </a:txBody>
                  <a:tcPr>
                    <a:noFill/>
                  </a:tcPr>
                </a:tc>
              </a:tr>
              <a:tr h="487479">
                <a:tc>
                  <a:txBody>
                    <a:bodyPr/>
                    <a:lstStyle/>
                    <a:p>
                      <a:r>
                        <a:rPr lang="en-US" sz="1400" dirty="0" smtClean="0">
                          <a:latin typeface="Times New Roman" pitchFamily="18" charset="0"/>
                          <a:cs typeface="Times New Roman" pitchFamily="18" charset="0"/>
                        </a:rPr>
                        <a:t>5</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en-US" sz="1400" dirty="0" smtClean="0">
                        <a:latin typeface="Times New Roman" pitchFamily="18" charset="0"/>
                        <a:cs typeface="Times New Roman" pitchFamily="18" charset="0"/>
                      </a:endParaRPr>
                    </a:p>
                  </a:txBody>
                  <a:tcPr>
                    <a:solidFill>
                      <a:srgbClr val="FFFF00"/>
                    </a:solidFill>
                  </a:tcPr>
                </a:tc>
              </a:tr>
              <a:tr h="487479">
                <a:tc>
                  <a:txBody>
                    <a:bodyPr/>
                    <a:lstStyle/>
                    <a:p>
                      <a:r>
                        <a:rPr lang="en-US" sz="1400" dirty="0" smtClean="0">
                          <a:latin typeface="Times New Roman" pitchFamily="18" charset="0"/>
                          <a:cs typeface="Times New Roman" pitchFamily="18" charset="0"/>
                        </a:rPr>
                        <a:t>6</a:t>
                      </a:r>
                      <a:endParaRPr lang="ru-RU" sz="1400" dirty="0">
                        <a:latin typeface="Times New Roman" pitchFamily="18" charset="0"/>
                        <a:cs typeface="Times New Roman" pitchFamily="18" charset="0"/>
                      </a:endParaRPr>
                    </a:p>
                  </a:txBody>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noFill/>
                  </a:tcPr>
                </a:tc>
                <a:tc>
                  <a:txBody>
                    <a:bodyPr/>
                    <a:lstStyle/>
                    <a:p>
                      <a:pPr marL="0" algn="ctr" defTabSz="914400" rtl="0" eaLnBrk="1" latinLnBrk="0" hangingPunct="1"/>
                      <a:r>
                        <a:rPr lang="en-US" sz="1400" dirty="0" smtClean="0">
                          <a:latin typeface="Times New Roman" pitchFamily="18" charset="0"/>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noFill/>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solidFill>
                      <a:srgbClr val="FFFF00"/>
                    </a:solidFill>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Yes</a:t>
                      </a:r>
                      <a:endParaRPr lang="ru-RU" sz="1400" kern="1200" dirty="0">
                        <a:solidFill>
                          <a:schemeClr val="dk1"/>
                        </a:solidFill>
                        <a:latin typeface="Times New Roman" pitchFamily="18" charset="0"/>
                        <a:ea typeface="+mn-ea"/>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Yes</a:t>
                      </a:r>
                      <a:endParaRPr lang="en-US" sz="1400" dirty="0" smtClean="0">
                        <a:latin typeface="Times New Roman" pitchFamily="18" charset="0"/>
                        <a:cs typeface="Times New Roman" pitchFamily="18" charset="0"/>
                      </a:endParaRPr>
                    </a:p>
                  </a:txBody>
                  <a:tcPr>
                    <a:noFill/>
                  </a:tcPr>
                </a:tc>
              </a:tr>
              <a:tr h="487479">
                <a:tc>
                  <a:txBody>
                    <a:bodyPr/>
                    <a:lstStyle/>
                    <a:p>
                      <a:r>
                        <a:rPr lang="en-US" sz="1400" dirty="0" smtClean="0">
                          <a:latin typeface="Times New Roman" pitchFamily="18" charset="0"/>
                          <a:cs typeface="Times New Roman" pitchFamily="18" charset="0"/>
                        </a:rPr>
                        <a:t>7</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99FF"/>
                    </a:solidFill>
                  </a:tcPr>
                </a:tc>
                <a:tc>
                  <a:txBody>
                    <a:bodyPr/>
                    <a:lstStyle/>
                    <a:p>
                      <a:pPr algn="ctr"/>
                      <a:r>
                        <a:rPr lang="en-US" sz="1400" dirty="0" smtClean="0">
                          <a:latin typeface="Times New Roman" pitchFamily="18" charset="0"/>
                          <a:cs typeface="Times New Roman" pitchFamily="18" charset="0"/>
                        </a:rPr>
                        <a:t>-</a:t>
                      </a:r>
                      <a:endParaRPr lang="ru-RU" sz="1400" dirty="0">
                        <a:latin typeface="Times New Roman" pitchFamily="18" charset="0"/>
                        <a:cs typeface="Times New Roman" pitchFamily="18" charset="0"/>
                      </a:endParaRPr>
                    </a:p>
                  </a:txBody>
                  <a:tcPr>
                    <a:solidFill>
                      <a:srgbClr val="FF99FF"/>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99FF"/>
                    </a:solidFill>
                  </a:tcPr>
                </a:tc>
                <a:tc>
                  <a:txBody>
                    <a:bodyPr/>
                    <a:lstStyle/>
                    <a:p>
                      <a:pPr algn="ctr"/>
                      <a:r>
                        <a:rPr lang="en-US" sz="1400" dirty="0" smtClean="0">
                          <a:latin typeface="Times New Roman" pitchFamily="18" charset="0"/>
                          <a:cs typeface="Times New Roman" pitchFamily="18" charset="0"/>
                        </a:rPr>
                        <a:t>-</a:t>
                      </a:r>
                    </a:p>
                  </a:txBody>
                  <a:tcPr>
                    <a:solidFill>
                      <a:srgbClr val="FF99FF"/>
                    </a:solidFill>
                  </a:tcPr>
                </a:tc>
              </a:tr>
              <a:tr h="487479">
                <a:tc>
                  <a:txBody>
                    <a:bodyPr/>
                    <a:lstStyle/>
                    <a:p>
                      <a:r>
                        <a:rPr lang="en-US" sz="1400" dirty="0" smtClean="0">
                          <a:latin typeface="Times New Roman" pitchFamily="18" charset="0"/>
                          <a:cs typeface="Times New Roman" pitchFamily="18" charset="0"/>
                        </a:rPr>
                        <a:t>8</a:t>
                      </a:r>
                      <a:endParaRPr lang="ru-RU" sz="1400" dirty="0">
                        <a:latin typeface="Times New Roman" pitchFamily="18" charset="0"/>
                        <a:cs typeface="Times New Roman" pitchFamily="18" charset="0"/>
                      </a:endParaRPr>
                    </a:p>
                  </a:txBody>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noFill/>
                  </a:tcPr>
                </a:tc>
                <a:tc>
                  <a:txBody>
                    <a:bodyPr/>
                    <a:lstStyle/>
                    <a:p>
                      <a:pPr marL="0" algn="ctr" defTabSz="914400" rtl="0" eaLnBrk="1" latinLnBrk="0" hangingPunct="1"/>
                      <a:r>
                        <a:rPr lang="en-US" sz="1400" dirty="0" smtClean="0">
                          <a:latin typeface="Times New Roman" pitchFamily="18" charset="0"/>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p>
                  </a:txBody>
                  <a:tcPr/>
                </a:tc>
              </a:tr>
            </a:tbl>
          </a:graphicData>
        </a:graphic>
      </p:graphicFrame>
    </p:spTree>
    <p:extLst>
      <p:ext uri="{BB962C8B-B14F-4D97-AF65-F5344CB8AC3E}">
        <p14:creationId xmlns:p14="http://schemas.microsoft.com/office/powerpoint/2010/main" val="1082361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467544" y="1484784"/>
            <a:ext cx="8352928" cy="4680520"/>
          </a:xfrm>
        </p:spPr>
        <p:txBody>
          <a:bodyPr>
            <a:normAutofit/>
          </a:bodyPr>
          <a:lstStyle/>
          <a:p>
            <a:r>
              <a:rPr lang="ru-RU" dirty="0"/>
              <a:t>Из 24 тестов модель допустила 6 ошибок и на 2 вопроса отказалась принимать решение, сославшись на недостаточность информации. </a:t>
            </a:r>
            <a:endParaRPr lang="en-US" dirty="0" smtClean="0"/>
          </a:p>
          <a:p>
            <a:r>
              <a:rPr lang="ru-RU" dirty="0" smtClean="0"/>
              <a:t>В </a:t>
            </a:r>
            <a:r>
              <a:rPr lang="ru-RU" dirty="0"/>
              <a:t>целом можно сделать вывод, что модель стала хуже отвечать к концу тестирования, с увеличением количества вопросов.  </a:t>
            </a:r>
            <a:endParaRPr lang="en-US" dirty="0" smtClean="0"/>
          </a:p>
          <a:p>
            <a:r>
              <a:rPr lang="ru-RU" dirty="0" smtClean="0"/>
              <a:t>В </a:t>
            </a:r>
            <a:r>
              <a:rPr lang="ru-RU" dirty="0"/>
              <a:t>качестве галлюцинаций модель стала добавлять несуществующие критерии отбора (неверный возрастной диапазон, продолжительность курения), забывать критерии которые она знала. </a:t>
            </a:r>
            <a:endParaRPr lang="en-US" dirty="0" smtClean="0"/>
          </a:p>
          <a:p>
            <a:r>
              <a:rPr lang="ru-RU" dirty="0" smtClean="0"/>
              <a:t>Так </a:t>
            </a:r>
            <a:r>
              <a:rPr lang="ru-RU" dirty="0"/>
              <a:t>же был случай, когда модель потеряла критерий отбора и не созналась сразу в этом. </a:t>
            </a:r>
            <a:endParaRPr lang="ru-RU" dirty="0"/>
          </a:p>
        </p:txBody>
      </p:sp>
      <p:sp>
        <p:nvSpPr>
          <p:cNvPr id="4" name="Заголовок 1"/>
          <p:cNvSpPr>
            <a:spLocks noGrp="1"/>
          </p:cNvSpPr>
          <p:nvPr>
            <p:ph type="title"/>
          </p:nvPr>
        </p:nvSpPr>
        <p:spPr>
          <a:xfrm>
            <a:off x="539552" y="476672"/>
            <a:ext cx="6048672" cy="1143000"/>
          </a:xfrm>
        </p:spPr>
        <p:txBody>
          <a:bodyPr/>
          <a:lstStyle/>
          <a:p>
            <a:pPr algn="l"/>
            <a:r>
              <a:rPr lang="en-US" dirty="0" smtClean="0"/>
              <a:t>Gemini Pro</a:t>
            </a:r>
            <a:endParaRPr lang="ru-RU" dirty="0"/>
          </a:p>
        </p:txBody>
      </p:sp>
    </p:spTree>
    <p:extLst>
      <p:ext uri="{BB962C8B-B14F-4D97-AF65-F5344CB8AC3E}">
        <p14:creationId xmlns:p14="http://schemas.microsoft.com/office/powerpoint/2010/main" val="100617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2348880"/>
            <a:ext cx="7200800" cy="1143000"/>
          </a:xfrm>
        </p:spPr>
        <p:txBody>
          <a:bodyPr/>
          <a:lstStyle/>
          <a:p>
            <a:pPr algn="l"/>
            <a:r>
              <a:rPr lang="ru-RU" dirty="0" smtClean="0">
                <a:effectLst/>
              </a:rPr>
              <a:t>Спасибо за внимание!</a:t>
            </a:r>
            <a:endParaRPr lang="ru-RU" dirty="0">
              <a:effectLst/>
            </a:endParaRPr>
          </a:p>
        </p:txBody>
      </p:sp>
    </p:spTree>
    <p:extLst>
      <p:ext uri="{BB962C8B-B14F-4D97-AF65-F5344CB8AC3E}">
        <p14:creationId xmlns:p14="http://schemas.microsoft.com/office/powerpoint/2010/main" val="91139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08104" y="27856"/>
            <a:ext cx="3013720" cy="857032"/>
          </a:xfrm>
        </p:spPr>
        <p:txBody>
          <a:bodyPr/>
          <a:lstStyle/>
          <a:p>
            <a:pPr algn="l"/>
            <a:r>
              <a:rPr lang="en-US" dirty="0" smtClean="0">
                <a:effectLst/>
              </a:rPr>
              <a:t>Dataset</a:t>
            </a:r>
            <a:endParaRPr lang="ru-RU" dirty="0">
              <a:effectLst/>
            </a:endParaRPr>
          </a:p>
        </p:txBody>
      </p:sp>
      <p:sp>
        <p:nvSpPr>
          <p:cNvPr id="3" name="Объект 2"/>
          <p:cNvSpPr>
            <a:spLocks noGrp="1"/>
          </p:cNvSpPr>
          <p:nvPr>
            <p:ph sz="quarter" idx="13"/>
          </p:nvPr>
        </p:nvSpPr>
        <p:spPr>
          <a:xfrm>
            <a:off x="539552" y="764704"/>
            <a:ext cx="7992888" cy="792088"/>
          </a:xfrm>
        </p:spPr>
        <p:txBody>
          <a:bodyPr>
            <a:normAutofit fontScale="70000" lnSpcReduction="20000"/>
          </a:bodyPr>
          <a:lstStyle/>
          <a:p>
            <a:r>
              <a:rPr lang="ru-RU" dirty="0"/>
              <a:t>Анализ данных (</a:t>
            </a:r>
            <a:r>
              <a:rPr lang="ru-RU" dirty="0" err="1"/>
              <a:t>датасеты</a:t>
            </a:r>
            <a:r>
              <a:rPr lang="ru-RU" dirty="0"/>
              <a:t>: </a:t>
            </a:r>
            <a:r>
              <a:rPr lang="ru-RU" u="sng" dirty="0">
                <a:hlinkClick r:id="rId2"/>
              </a:rPr>
              <a:t>https://www.kaggle.com/datasets/tboyle10/medicaltranscriptions?resource=download</a:t>
            </a:r>
            <a:r>
              <a:rPr lang="ru-RU" dirty="0"/>
              <a:t> </a:t>
            </a:r>
            <a:r>
              <a:rPr lang="ru-RU" u="sng" dirty="0">
                <a:hlinkClick r:id="rId3"/>
              </a:rPr>
              <a:t>https://www.kaggle.com/datasets/skylord/all-clinical-trials</a:t>
            </a:r>
            <a:r>
              <a:rPr lang="ru-RU" dirty="0"/>
              <a:t>)</a:t>
            </a:r>
          </a:p>
          <a:p>
            <a:endParaRPr lang="ru-RU" dirty="0"/>
          </a:p>
        </p:txBody>
      </p:sp>
      <p:sp>
        <p:nvSpPr>
          <p:cNvPr id="4" name="TextBox 3"/>
          <p:cNvSpPr txBox="1"/>
          <p:nvPr/>
        </p:nvSpPr>
        <p:spPr>
          <a:xfrm>
            <a:off x="755576" y="2348880"/>
            <a:ext cx="7560840" cy="369332"/>
          </a:xfrm>
          <a:prstGeom prst="rect">
            <a:avLst/>
          </a:prstGeom>
          <a:noFill/>
        </p:spPr>
        <p:txBody>
          <a:bodyPr wrap="square" rtlCol="0">
            <a:spAutoFit/>
          </a:bodyPr>
          <a:lstStyle/>
          <a:p>
            <a:endParaRPr lang="ru-RU" dirty="0"/>
          </a:p>
        </p:txBody>
      </p:sp>
      <p:pic>
        <p:nvPicPr>
          <p:cNvPr id="1026"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2206" t="3081" r="2175" b="3764"/>
          <a:stretch/>
        </p:blipFill>
        <p:spPr bwMode="auto">
          <a:xfrm>
            <a:off x="323850" y="1419225"/>
            <a:ext cx="4010025" cy="237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2414" y="2026755"/>
            <a:ext cx="4492818" cy="352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23849" y="3861048"/>
            <a:ext cx="4010025" cy="279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228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07504" y="476672"/>
            <a:ext cx="8928992" cy="6264696"/>
          </a:xfrm>
        </p:spPr>
        <p:txBody>
          <a:bodyPr>
            <a:noAutofit/>
          </a:bodyPr>
          <a:lstStyle/>
          <a:p>
            <a:pPr marL="0">
              <a:lnSpc>
                <a:spcPct val="120000"/>
              </a:lnSpc>
              <a:spcBef>
                <a:spcPts val="0"/>
              </a:spcBef>
              <a:spcAft>
                <a:spcPts val="0"/>
              </a:spcAft>
            </a:pPr>
            <a:r>
              <a:rPr lang="en-US" sz="900" dirty="0">
                <a:latin typeface="Times New Roman" pitchFamily="18" charset="0"/>
                <a:cs typeface="Times New Roman" pitchFamily="18" charset="0"/>
              </a:rPr>
              <a:t>1. Man, 55 years </a:t>
            </a:r>
            <a:r>
              <a:rPr lang="en-US" sz="900" dirty="0" smtClean="0">
                <a:latin typeface="Times New Roman" pitchFamily="18" charset="0"/>
                <a:cs typeface="Times New Roman" pitchFamily="18" charset="0"/>
              </a:rPr>
              <a:t>old. Chief </a:t>
            </a:r>
            <a:r>
              <a:rPr lang="en-US" sz="900" dirty="0">
                <a:latin typeface="Times New Roman" pitchFamily="18" charset="0"/>
                <a:cs typeface="Times New Roman" pitchFamily="18" charset="0"/>
              </a:rPr>
              <a:t>Complaints: shortness of breath with exertion, morning cough, periodic leg </a:t>
            </a:r>
            <a:r>
              <a:rPr lang="en-US" sz="900" dirty="0" smtClean="0">
                <a:latin typeface="Times New Roman" pitchFamily="18" charset="0"/>
                <a:cs typeface="Times New Roman" pitchFamily="18" charset="0"/>
              </a:rPr>
              <a:t>swelling. History</a:t>
            </a:r>
            <a:r>
              <a:rPr lang="en-US" sz="900" dirty="0">
                <a:latin typeface="Times New Roman" pitchFamily="18" charset="0"/>
                <a:cs typeface="Times New Roman" pitchFamily="18" charset="0"/>
              </a:rPr>
              <a:t>: Has smoked an average of 15 cigarettes per day for the past 20 years. Weighs 275 </a:t>
            </a:r>
            <a:r>
              <a:rPr lang="en-US" sz="900" dirty="0" err="1">
                <a:latin typeface="Times New Roman" pitchFamily="18" charset="0"/>
                <a:cs typeface="Times New Roman" pitchFamily="18" charset="0"/>
              </a:rPr>
              <a:t>lbs</a:t>
            </a:r>
            <a:r>
              <a:rPr lang="en-US" sz="900" dirty="0">
                <a:latin typeface="Times New Roman" pitchFamily="18" charset="0"/>
                <a:cs typeface="Times New Roman" pitchFamily="18" charset="0"/>
              </a:rPr>
              <a:t> at 5'11" (BMI=38.5 kg/m2). Leads a sedentary lifestyle, drinks alcohol occasionally. Diagnosed with asthma in 2002, receives maintenance budesonide therapy. BP: systolic 140-150 mm Hg, diastolic 90-100 mm Hg. Past medical history: Class 2-3 obesity since </a:t>
            </a:r>
            <a:r>
              <a:rPr lang="en-US" sz="900" dirty="0" smtClean="0">
                <a:latin typeface="Times New Roman" pitchFamily="18" charset="0"/>
                <a:cs typeface="Times New Roman" pitchFamily="18" charset="0"/>
              </a:rPr>
              <a:t>2000</a:t>
            </a:r>
            <a:endParaRPr lang="ru-RU" sz="900" dirty="0">
              <a:latin typeface="Times New Roman" pitchFamily="18" charset="0"/>
              <a:cs typeface="Times New Roman" pitchFamily="18" charset="0"/>
            </a:endParaRPr>
          </a:p>
          <a:p>
            <a:pPr marL="0" indent="0">
              <a:lnSpc>
                <a:spcPct val="120000"/>
              </a:lnSpc>
              <a:spcBef>
                <a:spcPts val="0"/>
              </a:spcBef>
              <a:spcAft>
                <a:spcPts val="0"/>
              </a:spcAft>
              <a:buNone/>
            </a:pPr>
            <a:r>
              <a:rPr lang="ru-RU" sz="900" dirty="0">
                <a:latin typeface="Times New Roman" pitchFamily="18" charset="0"/>
                <a:cs typeface="Times New Roman" pitchFamily="18" charset="0"/>
              </a:rPr>
              <a:t>Мужчина, 55 </a:t>
            </a:r>
            <a:r>
              <a:rPr lang="ru-RU" sz="900" dirty="0" smtClean="0">
                <a:latin typeface="Times New Roman" pitchFamily="18" charset="0"/>
                <a:cs typeface="Times New Roman" pitchFamily="18" charset="0"/>
              </a:rPr>
              <a:t>лет</a:t>
            </a:r>
            <a:r>
              <a:rPr lang="en-US" sz="900" dirty="0" smtClean="0">
                <a:latin typeface="Times New Roman" pitchFamily="18" charset="0"/>
                <a:cs typeface="Times New Roman" pitchFamily="18" charset="0"/>
              </a:rPr>
              <a:t>. </a:t>
            </a:r>
            <a:r>
              <a:rPr lang="ru-RU" sz="900" dirty="0" smtClean="0">
                <a:latin typeface="Times New Roman" pitchFamily="18" charset="0"/>
                <a:cs typeface="Times New Roman" pitchFamily="18" charset="0"/>
              </a:rPr>
              <a:t>Основные </a:t>
            </a:r>
            <a:r>
              <a:rPr lang="ru-RU" sz="900" dirty="0">
                <a:latin typeface="Times New Roman" pitchFamily="18" charset="0"/>
                <a:cs typeface="Times New Roman" pitchFamily="18" charset="0"/>
              </a:rPr>
              <a:t>жалобы: одышка при физической нагрузке, утренний кашель, периодические отеки </a:t>
            </a:r>
            <a:r>
              <a:rPr lang="ru-RU" sz="900" dirty="0" smtClean="0">
                <a:latin typeface="Times New Roman" pitchFamily="18" charset="0"/>
                <a:cs typeface="Times New Roman" pitchFamily="18" charset="0"/>
              </a:rPr>
              <a:t>ног.</a:t>
            </a:r>
            <a:r>
              <a:rPr lang="en-US" sz="900" dirty="0" smtClean="0">
                <a:latin typeface="Times New Roman" pitchFamily="18" charset="0"/>
                <a:cs typeface="Times New Roman" pitchFamily="18" charset="0"/>
              </a:rPr>
              <a:t> </a:t>
            </a:r>
            <a:r>
              <a:rPr lang="ru-RU" sz="900" dirty="0" smtClean="0">
                <a:latin typeface="Times New Roman" pitchFamily="18" charset="0"/>
                <a:cs typeface="Times New Roman" pitchFamily="18" charset="0"/>
              </a:rPr>
              <a:t>Анамнез</a:t>
            </a:r>
            <a:r>
              <a:rPr lang="ru-RU" sz="900" dirty="0">
                <a:latin typeface="Times New Roman" pitchFamily="18" charset="0"/>
                <a:cs typeface="Times New Roman" pitchFamily="18" charset="0"/>
              </a:rPr>
              <a:t>: Курил в среднем 15 сигарет в день в течение последних 20 лет. Весит 275 фунтов при росте 5 футов 11 дюймов (ИМТ=38,5 кг/м2). Ведет малоподвижный образ жизни, изредка употребляет алкоголь. В 2002 году диагностирована астма, получает поддерживающую терапию </a:t>
            </a:r>
            <a:r>
              <a:rPr lang="ru-RU" sz="900" dirty="0" err="1">
                <a:latin typeface="Times New Roman" pitchFamily="18" charset="0"/>
                <a:cs typeface="Times New Roman" pitchFamily="18" charset="0"/>
              </a:rPr>
              <a:t>будесонидом</a:t>
            </a:r>
            <a:r>
              <a:rPr lang="ru-RU" sz="900" dirty="0">
                <a:latin typeface="Times New Roman" pitchFamily="18" charset="0"/>
                <a:cs typeface="Times New Roman" pitchFamily="18" charset="0"/>
              </a:rPr>
              <a:t>. АД: систолическое 140-150 мм </a:t>
            </a:r>
            <a:r>
              <a:rPr lang="ru-RU" sz="900" dirty="0" err="1">
                <a:latin typeface="Times New Roman" pitchFamily="18" charset="0"/>
                <a:cs typeface="Times New Roman" pitchFamily="18" charset="0"/>
              </a:rPr>
              <a:t>рт.ст</a:t>
            </a:r>
            <a:r>
              <a:rPr lang="ru-RU" sz="900" dirty="0">
                <a:latin typeface="Times New Roman" pitchFamily="18" charset="0"/>
                <a:cs typeface="Times New Roman" pitchFamily="18" charset="0"/>
              </a:rPr>
              <a:t>., диастолическое 90- 100 мм </a:t>
            </a:r>
            <a:r>
              <a:rPr lang="ru-RU" sz="900" dirty="0" err="1">
                <a:latin typeface="Times New Roman" pitchFamily="18" charset="0"/>
                <a:cs typeface="Times New Roman" pitchFamily="18" charset="0"/>
              </a:rPr>
              <a:t>рт.ст</a:t>
            </a:r>
            <a:r>
              <a:rPr lang="ru-RU" sz="900" dirty="0">
                <a:latin typeface="Times New Roman" pitchFamily="18" charset="0"/>
                <a:cs typeface="Times New Roman" pitchFamily="18" charset="0"/>
              </a:rPr>
              <a:t>. Анамнез: Ожирение 2-3 степени с 2000 года.</a:t>
            </a:r>
          </a:p>
          <a:p>
            <a:pPr marL="0" indent="0">
              <a:lnSpc>
                <a:spcPct val="120000"/>
              </a:lnSpc>
              <a:spcBef>
                <a:spcPts val="0"/>
              </a:spcBef>
              <a:spcAft>
                <a:spcPts val="0"/>
              </a:spcAft>
              <a:buNone/>
            </a:pPr>
            <a:r>
              <a:rPr lang="ru-RU" sz="900" dirty="0">
                <a:latin typeface="Times New Roman" pitchFamily="18" charset="0"/>
                <a:cs typeface="Times New Roman" pitchFamily="18" charset="0"/>
              </a:rPr>
              <a:t> </a:t>
            </a:r>
          </a:p>
          <a:p>
            <a:pPr marL="0">
              <a:lnSpc>
                <a:spcPct val="120000"/>
              </a:lnSpc>
              <a:spcBef>
                <a:spcPts val="0"/>
              </a:spcBef>
              <a:spcAft>
                <a:spcPts val="0"/>
              </a:spcAft>
            </a:pPr>
            <a:r>
              <a:rPr lang="en-US" sz="900" dirty="0">
                <a:latin typeface="Times New Roman" pitchFamily="18" charset="0"/>
                <a:cs typeface="Times New Roman" pitchFamily="18" charset="0"/>
              </a:rPr>
              <a:t>2. Woman, 38 years old, works as an accountant at a small company. Due to her job, she leads a sedentary lifestyle. </a:t>
            </a:r>
            <a:r>
              <a:rPr lang="en-US" sz="900" dirty="0" smtClean="0">
                <a:latin typeface="Times New Roman" pitchFamily="18" charset="0"/>
                <a:cs typeface="Times New Roman" pitchFamily="18" charset="0"/>
              </a:rPr>
              <a:t>In </a:t>
            </a:r>
            <a:r>
              <a:rPr lang="en-US" sz="900" dirty="0">
                <a:latin typeface="Times New Roman" pitchFamily="18" charset="0"/>
                <a:cs typeface="Times New Roman" pitchFamily="18" charset="0"/>
              </a:rPr>
              <a:t>her childhood, often suffered from tonsillitis and flu. Her mother struggled with cardiovascular disease all her life and died from a heart attack at the age of 52. At the age of 37, was diagnosed with HIV. Since then she has been regularly taking </a:t>
            </a:r>
            <a:r>
              <a:rPr lang="en-US" sz="900" dirty="0" err="1">
                <a:latin typeface="Times New Roman" pitchFamily="18" charset="0"/>
                <a:cs typeface="Times New Roman" pitchFamily="18" charset="0"/>
              </a:rPr>
              <a:t>Atripla</a:t>
            </a:r>
            <a:r>
              <a:rPr lang="en-US" sz="900" dirty="0">
                <a:latin typeface="Times New Roman" pitchFamily="18" charset="0"/>
                <a:cs typeface="Times New Roman" pitchFamily="18" charset="0"/>
              </a:rPr>
              <a:t>. After starting the treatment, she began experiencing weakness, rapid fatigability.  She used to smoke heavily, but quit the habit a year ago. Since then, her condition has improved significantly, and shortness of breath bothers her much less frequently. </a:t>
            </a:r>
            <a:endParaRPr lang="ru-RU" sz="900" dirty="0">
              <a:latin typeface="Times New Roman" pitchFamily="18" charset="0"/>
              <a:cs typeface="Times New Roman" pitchFamily="18" charset="0"/>
            </a:endParaRPr>
          </a:p>
          <a:p>
            <a:pPr marL="0" indent="0">
              <a:lnSpc>
                <a:spcPct val="120000"/>
              </a:lnSpc>
              <a:spcBef>
                <a:spcPts val="0"/>
              </a:spcBef>
              <a:spcAft>
                <a:spcPts val="0"/>
              </a:spcAft>
              <a:buNone/>
            </a:pPr>
            <a:r>
              <a:rPr lang="ru-RU" sz="900" dirty="0">
                <a:latin typeface="Times New Roman" pitchFamily="18" charset="0"/>
                <a:cs typeface="Times New Roman" pitchFamily="18" charset="0"/>
              </a:rPr>
              <a:t>Женщина, 38 лет, работает бухгалтером в небольшой компании. В связи с работой ведет малоподвижный образ жизни</a:t>
            </a:r>
            <a:r>
              <a:rPr lang="ru-RU" sz="900" dirty="0" smtClean="0">
                <a:latin typeface="Times New Roman" pitchFamily="18" charset="0"/>
                <a:cs typeface="Times New Roman" pitchFamily="18" charset="0"/>
              </a:rPr>
              <a:t>.</a:t>
            </a:r>
            <a:r>
              <a:rPr lang="en-US" sz="900" dirty="0" smtClean="0">
                <a:latin typeface="Times New Roman" pitchFamily="18" charset="0"/>
                <a:cs typeface="Times New Roman" pitchFamily="18" charset="0"/>
              </a:rPr>
              <a:t> </a:t>
            </a:r>
            <a:r>
              <a:rPr lang="ru-RU" sz="900" dirty="0" smtClean="0">
                <a:latin typeface="Times New Roman" pitchFamily="18" charset="0"/>
                <a:cs typeface="Times New Roman" pitchFamily="18" charset="0"/>
              </a:rPr>
              <a:t>В детстве </a:t>
            </a:r>
            <a:r>
              <a:rPr lang="ru-RU" sz="900" dirty="0">
                <a:latin typeface="Times New Roman" pitchFamily="18" charset="0"/>
                <a:cs typeface="Times New Roman" pitchFamily="18" charset="0"/>
              </a:rPr>
              <a:t>часто болела тонзиллитом и гриппом. Ее мать всю жизнь боролась с сердечно-сосудистыми заболеваниями и умерла от сердечного приступа в 52 года. В 3</a:t>
            </a:r>
            <a:r>
              <a:rPr lang="en-US" sz="900" dirty="0">
                <a:latin typeface="Times New Roman" pitchFamily="18" charset="0"/>
                <a:cs typeface="Times New Roman" pitchFamily="18" charset="0"/>
              </a:rPr>
              <a:t>7</a:t>
            </a:r>
            <a:r>
              <a:rPr lang="ru-RU" sz="900" dirty="0">
                <a:latin typeface="Times New Roman" pitchFamily="18" charset="0"/>
                <a:cs typeface="Times New Roman" pitchFamily="18" charset="0"/>
              </a:rPr>
              <a:t> лет поставили диагноз ВИЧ. С тех пор она регулярно принимает </a:t>
            </a:r>
            <a:r>
              <a:rPr lang="ru-RU" sz="900" dirty="0" err="1">
                <a:latin typeface="Times New Roman" pitchFamily="18" charset="0"/>
                <a:cs typeface="Times New Roman" pitchFamily="18" charset="0"/>
              </a:rPr>
              <a:t>Атриплу</a:t>
            </a:r>
            <a:r>
              <a:rPr lang="ru-RU" sz="900" dirty="0">
                <a:latin typeface="Times New Roman" pitchFamily="18" charset="0"/>
                <a:cs typeface="Times New Roman" pitchFamily="18" charset="0"/>
              </a:rPr>
              <a:t>. После начала лечения у нее начались слабость, быстрая утомляемость. Раньше она много курила, но год назад бросила эту привычку. С тех пор ее состояние значительно улучшилось, и одышка беспокоит ее гораздо реже. </a:t>
            </a:r>
          </a:p>
          <a:p>
            <a:pPr marL="0" indent="0">
              <a:lnSpc>
                <a:spcPct val="120000"/>
              </a:lnSpc>
              <a:spcBef>
                <a:spcPts val="0"/>
              </a:spcBef>
              <a:spcAft>
                <a:spcPts val="0"/>
              </a:spcAft>
              <a:buNone/>
            </a:pPr>
            <a:r>
              <a:rPr lang="ru-RU" sz="900" dirty="0">
                <a:latin typeface="Times New Roman" pitchFamily="18" charset="0"/>
                <a:cs typeface="Times New Roman" pitchFamily="18" charset="0"/>
              </a:rPr>
              <a:t> </a:t>
            </a:r>
          </a:p>
          <a:p>
            <a:pPr marL="0">
              <a:lnSpc>
                <a:spcPct val="120000"/>
              </a:lnSpc>
              <a:spcBef>
                <a:spcPts val="0"/>
              </a:spcBef>
              <a:spcAft>
                <a:spcPts val="0"/>
              </a:spcAft>
            </a:pPr>
            <a:r>
              <a:rPr lang="en-US" sz="900" dirty="0">
                <a:latin typeface="Times New Roman" pitchFamily="18" charset="0"/>
                <a:cs typeface="Times New Roman" pitchFamily="18" charset="0"/>
              </a:rPr>
              <a:t>3. The patient is a 17-year-old female, who presents to the emergency room with foreign body and airway compromise and was taken to the operating room.  She was intubated and fishbone.", General Medicine, Airway Compromise &amp; Foreign Body - ER Visit ,"HISTORY OF PRESENT ILLNESS:,  The patient is a 17-year-old female, who presents to the emergency room with foreign body and airway compromise and was taken to the operating room.  She was intubated and </a:t>
            </a:r>
            <a:r>
              <a:rPr lang="en-US" sz="900" dirty="0" err="1">
                <a:latin typeface="Times New Roman" pitchFamily="18" charset="0"/>
                <a:cs typeface="Times New Roman" pitchFamily="18" charset="0"/>
              </a:rPr>
              <a:t>fishbone.,PAST</a:t>
            </a:r>
            <a:r>
              <a:rPr lang="en-US" sz="900" dirty="0">
                <a:latin typeface="Times New Roman" pitchFamily="18" charset="0"/>
                <a:cs typeface="Times New Roman" pitchFamily="18" charset="0"/>
              </a:rPr>
              <a:t> MEDICAL HISTORY: , Significant for diabetes, hypertension, asthma, cholecystectomy, and total hysterectomy and </a:t>
            </a:r>
            <a:r>
              <a:rPr lang="en-US" sz="900" dirty="0" err="1">
                <a:latin typeface="Times New Roman" pitchFamily="18" charset="0"/>
                <a:cs typeface="Times New Roman" pitchFamily="18" charset="0"/>
              </a:rPr>
              <a:t>cataract.,ALLERGIES</a:t>
            </a:r>
            <a:r>
              <a:rPr lang="en-US" sz="900" dirty="0">
                <a:latin typeface="Times New Roman" pitchFamily="18" charset="0"/>
                <a:cs typeface="Times New Roman" pitchFamily="18" charset="0"/>
              </a:rPr>
              <a:t>:  ,No known drug </a:t>
            </a:r>
            <a:r>
              <a:rPr lang="en-US" sz="900" dirty="0" err="1">
                <a:latin typeface="Times New Roman" pitchFamily="18" charset="0"/>
                <a:cs typeface="Times New Roman" pitchFamily="18" charset="0"/>
              </a:rPr>
              <a:t>allergies.,CURRENT</a:t>
            </a:r>
            <a:r>
              <a:rPr lang="en-US" sz="900" dirty="0">
                <a:latin typeface="Times New Roman" pitchFamily="18" charset="0"/>
                <a:cs typeface="Times New Roman" pitchFamily="18" charset="0"/>
              </a:rPr>
              <a:t> MEDICATIONS: , </a:t>
            </a:r>
            <a:r>
              <a:rPr lang="en-US" sz="900" dirty="0" err="1">
                <a:latin typeface="Times New Roman" pitchFamily="18" charset="0"/>
                <a:cs typeface="Times New Roman" pitchFamily="18" charset="0"/>
              </a:rPr>
              <a:t>Prevacid</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Humulin</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Diprivan</a:t>
            </a:r>
            <a:r>
              <a:rPr lang="en-US" sz="900" dirty="0">
                <a:latin typeface="Times New Roman" pitchFamily="18" charset="0"/>
                <a:cs typeface="Times New Roman" pitchFamily="18" charset="0"/>
              </a:rPr>
              <a:t>, Proventil, </a:t>
            </a:r>
            <a:r>
              <a:rPr lang="en-US" sz="900" dirty="0" err="1">
                <a:latin typeface="Times New Roman" pitchFamily="18" charset="0"/>
                <a:cs typeface="Times New Roman" pitchFamily="18" charset="0"/>
              </a:rPr>
              <a:t>Unasyn</a:t>
            </a:r>
            <a:r>
              <a:rPr lang="en-US" sz="900" dirty="0">
                <a:latin typeface="Times New Roman" pitchFamily="18" charset="0"/>
                <a:cs typeface="Times New Roman" pitchFamily="18" charset="0"/>
              </a:rPr>
              <a:t>, and </a:t>
            </a:r>
            <a:r>
              <a:rPr lang="en-US" sz="900" dirty="0" err="1">
                <a:latin typeface="Times New Roman" pitchFamily="18" charset="0"/>
                <a:cs typeface="Times New Roman" pitchFamily="18" charset="0"/>
              </a:rPr>
              <a:t>Solu</a:t>
            </a:r>
            <a:r>
              <a:rPr lang="en-US" sz="900" dirty="0">
                <a:latin typeface="Times New Roman" pitchFamily="18" charset="0"/>
                <a:cs typeface="Times New Roman" pitchFamily="18" charset="0"/>
              </a:rPr>
              <a:t>-</a:t>
            </a:r>
            <a:r>
              <a:rPr lang="en-US" sz="900" dirty="0" err="1">
                <a:latin typeface="Times New Roman" pitchFamily="18" charset="0"/>
                <a:cs typeface="Times New Roman" pitchFamily="18" charset="0"/>
              </a:rPr>
              <a:t>Medrol.,FAMILY</a:t>
            </a:r>
            <a:r>
              <a:rPr lang="en-US" sz="900" dirty="0">
                <a:latin typeface="Times New Roman" pitchFamily="18" charset="0"/>
                <a:cs typeface="Times New Roman" pitchFamily="18" charset="0"/>
              </a:rPr>
              <a:t> HISTORY: , </a:t>
            </a:r>
            <a:r>
              <a:rPr lang="en-US" sz="900" dirty="0" err="1">
                <a:latin typeface="Times New Roman" pitchFamily="18" charset="0"/>
                <a:cs typeface="Times New Roman" pitchFamily="18" charset="0"/>
              </a:rPr>
              <a:t>Noncontributory.,SOCIAL</a:t>
            </a:r>
            <a:r>
              <a:rPr lang="en-US" sz="900" dirty="0">
                <a:latin typeface="Times New Roman" pitchFamily="18" charset="0"/>
                <a:cs typeface="Times New Roman" pitchFamily="18" charset="0"/>
              </a:rPr>
              <a:t> HISTORY: , Negative for illicit drugs, alcohol, and tobacco. The patient was treated with IV antibiotics and </a:t>
            </a:r>
            <a:r>
              <a:rPr lang="en-US" sz="900" dirty="0" err="1">
                <a:latin typeface="Times New Roman" pitchFamily="18" charset="0"/>
                <a:cs typeface="Times New Roman" pitchFamily="18" charset="0"/>
              </a:rPr>
              <a:t>ventilatory</a:t>
            </a:r>
            <a:r>
              <a:rPr lang="en-US" sz="900" dirty="0">
                <a:latin typeface="Times New Roman" pitchFamily="18" charset="0"/>
                <a:cs typeface="Times New Roman" pitchFamily="18" charset="0"/>
              </a:rPr>
              <a:t> support and at the time of this dictation, she has recently been taken to the operating room where it was felt that the airway sufficient and she was </a:t>
            </a:r>
            <a:r>
              <a:rPr lang="en-US" sz="900" dirty="0" err="1">
                <a:latin typeface="Times New Roman" pitchFamily="18" charset="0"/>
                <a:cs typeface="Times New Roman" pitchFamily="18" charset="0"/>
              </a:rPr>
              <a:t>extubated</a:t>
            </a:r>
            <a:r>
              <a:rPr lang="en-US" sz="900" dirty="0">
                <a:latin typeface="Times New Roman" pitchFamily="18" charset="0"/>
                <a:cs typeface="Times New Roman" pitchFamily="18" charset="0"/>
              </a:rPr>
              <a:t>.   </a:t>
            </a:r>
            <a:endParaRPr lang="ru-RU" sz="900" dirty="0">
              <a:latin typeface="Times New Roman" pitchFamily="18" charset="0"/>
              <a:cs typeface="Times New Roman" pitchFamily="18" charset="0"/>
            </a:endParaRPr>
          </a:p>
          <a:p>
            <a:pPr marL="0" indent="0">
              <a:lnSpc>
                <a:spcPct val="120000"/>
              </a:lnSpc>
              <a:spcBef>
                <a:spcPts val="0"/>
              </a:spcBef>
              <a:spcAft>
                <a:spcPts val="0"/>
              </a:spcAft>
              <a:buNone/>
            </a:pPr>
            <a:r>
              <a:rPr lang="ru-RU" sz="900" dirty="0">
                <a:latin typeface="Times New Roman" pitchFamily="18" charset="0"/>
                <a:cs typeface="Times New Roman" pitchFamily="18" charset="0"/>
              </a:rPr>
              <a:t>Пациентка, 17-летняя женщина, поступила в отделение неотложной помощи с инородным телом и повреждением дыхательных путей и была доставлена в операционную. Она была </a:t>
            </a:r>
            <a:r>
              <a:rPr lang="ru-RU" sz="900" dirty="0" err="1">
                <a:latin typeface="Times New Roman" pitchFamily="18" charset="0"/>
                <a:cs typeface="Times New Roman" pitchFamily="18" charset="0"/>
              </a:rPr>
              <a:t>интубирована</a:t>
            </a:r>
            <a:r>
              <a:rPr lang="ru-RU" sz="900" dirty="0">
                <a:latin typeface="Times New Roman" pitchFamily="18" charset="0"/>
                <a:cs typeface="Times New Roman" pitchFamily="18" charset="0"/>
              </a:rPr>
              <a:t> и получила рыбью кость.», «Общая медицина, повреждение дыхательных путей и инородное тело — посещение скорой помощи», «ИСТОРИЯ НАСТОЯЩЕГО ЗАБОЛЕВАНИЯ: Пациентка — 17-летняя женщина, которая поступила в отделение неотложной помощи с инородным телом и повреждением дыхательных путей». и отвезли в операционную. Она была </a:t>
            </a:r>
            <a:r>
              <a:rPr lang="ru-RU" sz="900" dirty="0" err="1">
                <a:latin typeface="Times New Roman" pitchFamily="18" charset="0"/>
                <a:cs typeface="Times New Roman" pitchFamily="18" charset="0"/>
              </a:rPr>
              <a:t>интубирована</a:t>
            </a:r>
            <a:r>
              <a:rPr lang="ru-RU" sz="900" dirty="0">
                <a:latin typeface="Times New Roman" pitchFamily="18" charset="0"/>
                <a:cs typeface="Times New Roman" pitchFamily="18" charset="0"/>
              </a:rPr>
              <a:t> и обработана рыбьей костью. ПРОШЛАЯ МЕДИЦИНСКАЯ ИНФОРМАЦИЯ: Имеет значение для диабета, гипертонии, астмы, </a:t>
            </a:r>
            <a:r>
              <a:rPr lang="ru-RU" sz="900" dirty="0" err="1">
                <a:latin typeface="Times New Roman" pitchFamily="18" charset="0"/>
                <a:cs typeface="Times New Roman" pitchFamily="18" charset="0"/>
              </a:rPr>
              <a:t>холецистэктомии</a:t>
            </a:r>
            <a:r>
              <a:rPr lang="ru-RU" sz="900" dirty="0">
                <a:latin typeface="Times New Roman" pitchFamily="18" charset="0"/>
                <a:cs typeface="Times New Roman" pitchFamily="18" charset="0"/>
              </a:rPr>
              <a:t>, тотальной </a:t>
            </a:r>
            <a:r>
              <a:rPr lang="ru-RU" sz="900" dirty="0" err="1">
                <a:latin typeface="Times New Roman" pitchFamily="18" charset="0"/>
                <a:cs typeface="Times New Roman" pitchFamily="18" charset="0"/>
              </a:rPr>
              <a:t>гистерэктомии</a:t>
            </a:r>
            <a:r>
              <a:rPr lang="ru-RU" sz="900" dirty="0">
                <a:latin typeface="Times New Roman" pitchFamily="18" charset="0"/>
                <a:cs typeface="Times New Roman" pitchFamily="18" charset="0"/>
              </a:rPr>
              <a:t> и катаракты. </a:t>
            </a:r>
            <a:r>
              <a:rPr lang="ru-RU" sz="900" dirty="0" err="1">
                <a:latin typeface="Times New Roman" pitchFamily="18" charset="0"/>
                <a:cs typeface="Times New Roman" pitchFamily="18" charset="0"/>
              </a:rPr>
              <a:t>Унасин</a:t>
            </a:r>
            <a:r>
              <a:rPr lang="ru-RU" sz="900" dirty="0">
                <a:latin typeface="Times New Roman" pitchFamily="18" charset="0"/>
                <a:cs typeface="Times New Roman" pitchFamily="18" charset="0"/>
              </a:rPr>
              <a:t> и </a:t>
            </a:r>
            <a:r>
              <a:rPr lang="ru-RU" sz="900" dirty="0" err="1">
                <a:latin typeface="Times New Roman" pitchFamily="18" charset="0"/>
                <a:cs typeface="Times New Roman" pitchFamily="18" charset="0"/>
              </a:rPr>
              <a:t>Солу-Медрол</a:t>
            </a:r>
            <a:r>
              <a:rPr lang="ru-RU" sz="900" dirty="0">
                <a:latin typeface="Times New Roman" pitchFamily="18" charset="0"/>
                <a:cs typeface="Times New Roman" pitchFamily="18" charset="0"/>
              </a:rPr>
              <a:t>. СЕМЕЙНЫЙ ИСТОРИЯ: Не способствует. СОЦИАЛЬНЫЙ ИСТОРИЯ: Отрицательный результат в отношении запрещенных наркотиков, алкоголя и табака. Пациентку лечили внутривенными антибиотиками и искусственной вентиляцией, и во время этой диктовки ее недавно доставили в операционную, где было обнаружено, что дыхательные пути достаточны, и ее </a:t>
            </a:r>
            <a:r>
              <a:rPr lang="ru-RU" sz="900" dirty="0" err="1">
                <a:latin typeface="Times New Roman" pitchFamily="18" charset="0"/>
                <a:cs typeface="Times New Roman" pitchFamily="18" charset="0"/>
              </a:rPr>
              <a:t>экстубировали</a:t>
            </a:r>
            <a:r>
              <a:rPr lang="ru-RU" sz="900" dirty="0">
                <a:latin typeface="Times New Roman" pitchFamily="18" charset="0"/>
                <a:cs typeface="Times New Roman" pitchFamily="18" charset="0"/>
              </a:rPr>
              <a:t>.</a:t>
            </a:r>
          </a:p>
          <a:p>
            <a:pPr marL="0" indent="0">
              <a:lnSpc>
                <a:spcPct val="120000"/>
              </a:lnSpc>
              <a:spcBef>
                <a:spcPts val="0"/>
              </a:spcBef>
              <a:spcAft>
                <a:spcPts val="0"/>
              </a:spcAft>
              <a:buNone/>
            </a:pPr>
            <a:r>
              <a:rPr lang="ru-RU" sz="900" dirty="0">
                <a:latin typeface="Times New Roman" pitchFamily="18" charset="0"/>
                <a:cs typeface="Times New Roman" pitchFamily="18" charset="0"/>
              </a:rPr>
              <a:t> </a:t>
            </a:r>
          </a:p>
          <a:p>
            <a:pPr marL="0">
              <a:lnSpc>
                <a:spcPct val="120000"/>
              </a:lnSpc>
              <a:spcBef>
                <a:spcPts val="0"/>
              </a:spcBef>
              <a:spcAft>
                <a:spcPts val="0"/>
              </a:spcAft>
            </a:pPr>
            <a:r>
              <a:rPr lang="en-US" sz="900" dirty="0">
                <a:latin typeface="Times New Roman" pitchFamily="18" charset="0"/>
                <a:cs typeface="Times New Roman" pitchFamily="18" charset="0"/>
              </a:rPr>
              <a:t>4. Man, age: 23. Chief Complaint: Recurrent sore throat and </a:t>
            </a:r>
            <a:r>
              <a:rPr lang="en-US" sz="900" dirty="0" smtClean="0">
                <a:latin typeface="Times New Roman" pitchFamily="18" charset="0"/>
                <a:cs typeface="Times New Roman" pitchFamily="18" charset="0"/>
              </a:rPr>
              <a:t>earaches. History </a:t>
            </a:r>
            <a:r>
              <a:rPr lang="en-US" sz="900" dirty="0">
                <a:latin typeface="Times New Roman" pitchFamily="18" charset="0"/>
                <a:cs typeface="Times New Roman" pitchFamily="18" charset="0"/>
              </a:rPr>
              <a:t>of Present Illness:  John has a long history of frequent streptococcal pharyngitis and acute otitis media infections, occurring more than 3 times per year since he was a teenager. He was treated with multiple courses of antibiotics over the years. Takes </a:t>
            </a:r>
            <a:r>
              <a:rPr lang="en-US" sz="900" dirty="0" err="1">
                <a:latin typeface="Times New Roman" pitchFamily="18" charset="0"/>
                <a:cs typeface="Times New Roman" pitchFamily="18" charset="0"/>
              </a:rPr>
              <a:t>Zyrtec</a:t>
            </a:r>
            <a:r>
              <a:rPr lang="en-US" sz="900" dirty="0">
                <a:latin typeface="Times New Roman" pitchFamily="18" charset="0"/>
                <a:cs typeface="Times New Roman" pitchFamily="18" charset="0"/>
              </a:rPr>
              <a:t> on a regular basis</a:t>
            </a:r>
            <a:r>
              <a:rPr lang="en-US" sz="900" dirty="0" smtClean="0">
                <a:latin typeface="Times New Roman" pitchFamily="18" charset="0"/>
                <a:cs typeface="Times New Roman" pitchFamily="18" charset="0"/>
              </a:rPr>
              <a:t>.</a:t>
            </a:r>
            <a:r>
              <a:rPr lang="en-US" sz="900" dirty="0">
                <a:latin typeface="Times New Roman" pitchFamily="18" charset="0"/>
                <a:cs typeface="Times New Roman" pitchFamily="18" charset="0"/>
              </a:rPr>
              <a:t> </a:t>
            </a:r>
            <a:endParaRPr lang="ru-RU" sz="900" dirty="0">
              <a:latin typeface="Times New Roman" pitchFamily="18" charset="0"/>
              <a:cs typeface="Times New Roman" pitchFamily="18" charset="0"/>
            </a:endParaRPr>
          </a:p>
          <a:p>
            <a:pPr marL="0" indent="0">
              <a:lnSpc>
                <a:spcPct val="120000"/>
              </a:lnSpc>
              <a:spcBef>
                <a:spcPts val="0"/>
              </a:spcBef>
              <a:spcAft>
                <a:spcPts val="0"/>
              </a:spcAft>
              <a:buNone/>
            </a:pPr>
            <a:r>
              <a:rPr lang="ru-RU" sz="900" dirty="0">
                <a:latin typeface="Times New Roman" pitchFamily="18" charset="0"/>
                <a:cs typeface="Times New Roman" pitchFamily="18" charset="0"/>
              </a:rPr>
              <a:t>Мужчина, возраст: 23 года. Основная жалоба: периодические боли в горле и </a:t>
            </a:r>
            <a:r>
              <a:rPr lang="ru-RU" sz="900" dirty="0" smtClean="0">
                <a:latin typeface="Times New Roman" pitchFamily="18" charset="0"/>
                <a:cs typeface="Times New Roman" pitchFamily="18" charset="0"/>
              </a:rPr>
              <a:t>ушах.</a:t>
            </a:r>
            <a:r>
              <a:rPr lang="en-US" sz="900" dirty="0" smtClean="0">
                <a:latin typeface="Times New Roman" pitchFamily="18" charset="0"/>
                <a:cs typeface="Times New Roman" pitchFamily="18" charset="0"/>
              </a:rPr>
              <a:t> </a:t>
            </a:r>
            <a:r>
              <a:rPr lang="ru-RU" sz="900" dirty="0" smtClean="0">
                <a:latin typeface="Times New Roman" pitchFamily="18" charset="0"/>
                <a:cs typeface="Times New Roman" pitchFamily="18" charset="0"/>
              </a:rPr>
              <a:t>История </a:t>
            </a:r>
            <a:r>
              <a:rPr lang="ru-RU" sz="900" dirty="0">
                <a:latin typeface="Times New Roman" pitchFamily="18" charset="0"/>
                <a:cs typeface="Times New Roman" pitchFamily="18" charset="0"/>
              </a:rPr>
              <a:t>настоящего заболевания: Джон имеет долгую историю частых стрептококковых фарингитов и острых инфекций среднего отита, возникающих более 3 раз в год с тех пор, как он был подростком. На протяжении многих лет его лечили несколькими курсами антибиотиков. Принимаю </a:t>
            </a:r>
            <a:r>
              <a:rPr lang="ru-RU" sz="900" dirty="0" err="1">
                <a:latin typeface="Times New Roman" pitchFamily="18" charset="0"/>
                <a:cs typeface="Times New Roman" pitchFamily="18" charset="0"/>
              </a:rPr>
              <a:t>Зиртек</a:t>
            </a:r>
            <a:r>
              <a:rPr lang="ru-RU" sz="900" dirty="0">
                <a:latin typeface="Times New Roman" pitchFamily="18" charset="0"/>
                <a:cs typeface="Times New Roman" pitchFamily="18" charset="0"/>
              </a:rPr>
              <a:t> регулярно.</a:t>
            </a:r>
          </a:p>
          <a:p>
            <a:endParaRPr lang="ru-RU" sz="800" dirty="0"/>
          </a:p>
        </p:txBody>
      </p:sp>
    </p:spTree>
    <p:extLst>
      <p:ext uri="{BB962C8B-B14F-4D97-AF65-F5344CB8AC3E}">
        <p14:creationId xmlns:p14="http://schemas.microsoft.com/office/powerpoint/2010/main" val="451383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79512" y="188640"/>
            <a:ext cx="8712968" cy="6408712"/>
          </a:xfrm>
        </p:spPr>
        <p:txBody>
          <a:bodyPr>
            <a:noAutofit/>
          </a:bodyPr>
          <a:lstStyle/>
          <a:p>
            <a:pPr marL="0">
              <a:spcBef>
                <a:spcPts val="0"/>
              </a:spcBef>
              <a:spcAft>
                <a:spcPts val="0"/>
              </a:spcAft>
            </a:pPr>
            <a:r>
              <a:rPr lang="ru-RU" sz="900" dirty="0">
                <a:latin typeface="Times New Roman" pitchFamily="18" charset="0"/>
                <a:cs typeface="Times New Roman" pitchFamily="18" charset="0"/>
              </a:rPr>
              <a:t>5</a:t>
            </a:r>
            <a:r>
              <a:rPr lang="en-US" sz="900" dirty="0">
                <a:latin typeface="Times New Roman" pitchFamily="18" charset="0"/>
                <a:cs typeface="Times New Roman" pitchFamily="18" charset="0"/>
              </a:rPr>
              <a:t>. Man, Age: 42. Diagnosed with HIV in 2019, on antiretroviral therapy. Developed significant fat depletion after starting HIV treatment. Low </a:t>
            </a:r>
            <a:r>
              <a:rPr lang="en-US" sz="900" dirty="0" err="1">
                <a:latin typeface="Times New Roman" pitchFamily="18" charset="0"/>
                <a:cs typeface="Times New Roman" pitchFamily="18" charset="0"/>
              </a:rPr>
              <a:t>leptin</a:t>
            </a:r>
            <a:r>
              <a:rPr lang="en-US" sz="900" dirty="0">
                <a:latin typeface="Times New Roman" pitchFamily="18" charset="0"/>
                <a:cs typeface="Times New Roman" pitchFamily="18" charset="0"/>
              </a:rPr>
              <a:t> levels in blood. Fasting triglycerides 420 mg/</a:t>
            </a:r>
            <a:r>
              <a:rPr lang="en-US" sz="900" dirty="0" err="1">
                <a:latin typeface="Times New Roman" pitchFamily="18" charset="0"/>
                <a:cs typeface="Times New Roman" pitchFamily="18" charset="0"/>
              </a:rPr>
              <a:t>dL</a:t>
            </a:r>
            <a:r>
              <a:rPr lang="en-US" sz="900" dirty="0">
                <a:latin typeface="Times New Roman" pitchFamily="18" charset="0"/>
                <a:cs typeface="Times New Roman" pitchFamily="18" charset="0"/>
              </a:rPr>
              <a:t>. History of lung cancer (adenocarcinoma) in 2010, currently in remission. Undergoes cancer screening every 6 months. Father passed away from lung cancer. No chronic infections apart from HIV. No alcohol or substance abuse</a:t>
            </a:r>
            <a:r>
              <a:rPr lang="en-US" sz="900" dirty="0" smtClean="0">
                <a:latin typeface="Times New Roman" pitchFamily="18" charset="0"/>
                <a:cs typeface="Times New Roman" pitchFamily="18" charset="0"/>
              </a:rPr>
              <a:t>.</a:t>
            </a:r>
            <a:endParaRPr lang="ru-RU" sz="900" dirty="0">
              <a:latin typeface="Times New Roman" pitchFamily="18" charset="0"/>
              <a:cs typeface="Times New Roman" pitchFamily="18" charset="0"/>
            </a:endParaRPr>
          </a:p>
          <a:p>
            <a:pPr marL="0" indent="0">
              <a:spcBef>
                <a:spcPts val="0"/>
              </a:spcBef>
              <a:spcAft>
                <a:spcPts val="0"/>
              </a:spcAft>
              <a:buFont typeface="Georgia" pitchFamily="18" charset="0"/>
              <a:buNone/>
            </a:pPr>
            <a:r>
              <a:rPr lang="ru-RU" sz="900" dirty="0">
                <a:latin typeface="Times New Roman" pitchFamily="18" charset="0"/>
                <a:cs typeface="Times New Roman" pitchFamily="18" charset="0"/>
              </a:rPr>
              <a:t>Мужчина, Возраст: 42 года. ВИЧ-инфекция диагностирована в 2019 году, проходит антиретровирусную терапию.</a:t>
            </a:r>
            <a:r>
              <a:rPr lang="en-US" sz="900" dirty="0">
                <a:latin typeface="Times New Roman" pitchFamily="18" charset="0"/>
                <a:cs typeface="Times New Roman" pitchFamily="18" charset="0"/>
              </a:rPr>
              <a:t> </a:t>
            </a:r>
            <a:r>
              <a:rPr lang="ru-RU" sz="900" dirty="0">
                <a:latin typeface="Times New Roman" pitchFamily="18" charset="0"/>
                <a:cs typeface="Times New Roman" pitchFamily="18" charset="0"/>
              </a:rPr>
              <a:t>После начала лечения ВИЧ произошло значительное истощение жира.</a:t>
            </a:r>
            <a:r>
              <a:rPr lang="en-US" sz="900" dirty="0">
                <a:latin typeface="Times New Roman" pitchFamily="18" charset="0"/>
                <a:cs typeface="Times New Roman" pitchFamily="18" charset="0"/>
              </a:rPr>
              <a:t> </a:t>
            </a:r>
            <a:r>
              <a:rPr lang="ru-RU" sz="900" dirty="0">
                <a:latin typeface="Times New Roman" pitchFamily="18" charset="0"/>
                <a:cs typeface="Times New Roman" pitchFamily="18" charset="0"/>
              </a:rPr>
              <a:t>Низкий уровень лептина в крови. Триглицериды натощак 420 мг/</a:t>
            </a:r>
            <a:r>
              <a:rPr lang="ru-RU" sz="900" dirty="0" err="1">
                <a:latin typeface="Times New Roman" pitchFamily="18" charset="0"/>
                <a:cs typeface="Times New Roman" pitchFamily="18" charset="0"/>
              </a:rPr>
              <a:t>дл</a:t>
            </a:r>
            <a:r>
              <a:rPr lang="en-US" sz="900" dirty="0">
                <a:latin typeface="Times New Roman" pitchFamily="18" charset="0"/>
                <a:cs typeface="Times New Roman" pitchFamily="18" charset="0"/>
              </a:rPr>
              <a:t>. </a:t>
            </a:r>
            <a:r>
              <a:rPr lang="ru-RU" sz="900" dirty="0">
                <a:latin typeface="Times New Roman" pitchFamily="18" charset="0"/>
                <a:cs typeface="Times New Roman" pitchFamily="18" charset="0"/>
              </a:rPr>
              <a:t>В анамнезе рак легких (</a:t>
            </a:r>
            <a:r>
              <a:rPr lang="ru-RU" sz="900" dirty="0" err="1">
                <a:latin typeface="Times New Roman" pitchFamily="18" charset="0"/>
                <a:cs typeface="Times New Roman" pitchFamily="18" charset="0"/>
              </a:rPr>
              <a:t>аденокарцинома</a:t>
            </a:r>
            <a:r>
              <a:rPr lang="ru-RU" sz="900" dirty="0">
                <a:latin typeface="Times New Roman" pitchFamily="18" charset="0"/>
                <a:cs typeface="Times New Roman" pitchFamily="18" charset="0"/>
              </a:rPr>
              <a:t>) с 2010 года, в настоящее время в стадии ремиссии. </a:t>
            </a:r>
            <a:r>
              <a:rPr lang="en-US" sz="900" dirty="0" err="1">
                <a:latin typeface="Times New Roman" pitchFamily="18" charset="0"/>
                <a:cs typeface="Times New Roman" pitchFamily="18" charset="0"/>
              </a:rPr>
              <a:t>Проходит</a:t>
            </a:r>
            <a:r>
              <a:rPr lang="en-US" sz="900" dirty="0">
                <a:latin typeface="Times New Roman" pitchFamily="18" charset="0"/>
                <a:cs typeface="Times New Roman" pitchFamily="18" charset="0"/>
              </a:rPr>
              <a:t> онкологический </a:t>
            </a:r>
            <a:r>
              <a:rPr lang="en-US" sz="900" dirty="0" err="1">
                <a:latin typeface="Times New Roman" pitchFamily="18" charset="0"/>
                <a:cs typeface="Times New Roman" pitchFamily="18" charset="0"/>
              </a:rPr>
              <a:t>скрининг</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каждые</a:t>
            </a:r>
            <a:r>
              <a:rPr lang="en-US" sz="900" dirty="0">
                <a:latin typeface="Times New Roman" pitchFamily="18" charset="0"/>
                <a:cs typeface="Times New Roman" pitchFamily="18" charset="0"/>
              </a:rPr>
              <a:t> 6 </a:t>
            </a:r>
            <a:r>
              <a:rPr lang="en-US" sz="900" dirty="0" err="1">
                <a:latin typeface="Times New Roman" pitchFamily="18" charset="0"/>
                <a:cs typeface="Times New Roman" pitchFamily="18" charset="0"/>
              </a:rPr>
              <a:t>месяцев</a:t>
            </a:r>
            <a:r>
              <a:rPr lang="en-US" sz="900" dirty="0">
                <a:latin typeface="Times New Roman" pitchFamily="18" charset="0"/>
                <a:cs typeface="Times New Roman" pitchFamily="18" charset="0"/>
              </a:rPr>
              <a:t>.</a:t>
            </a:r>
            <a:endParaRPr lang="ru-RU" sz="900" dirty="0">
              <a:latin typeface="Times New Roman" pitchFamily="18" charset="0"/>
              <a:cs typeface="Times New Roman" pitchFamily="18" charset="0"/>
            </a:endParaRPr>
          </a:p>
          <a:p>
            <a:pPr marL="0" indent="0">
              <a:spcBef>
                <a:spcPts val="0"/>
              </a:spcBef>
              <a:spcAft>
                <a:spcPts val="0"/>
              </a:spcAft>
              <a:buFont typeface="Georgia" pitchFamily="18" charset="0"/>
              <a:buNone/>
            </a:pPr>
            <a:r>
              <a:rPr lang="en-US" sz="900" dirty="0" err="1">
                <a:latin typeface="Times New Roman" pitchFamily="18" charset="0"/>
                <a:cs typeface="Times New Roman" pitchFamily="18" charset="0"/>
              </a:rPr>
              <a:t>Отец</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скончался</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от</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рака</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легких</a:t>
            </a:r>
            <a:r>
              <a:rPr lang="en-US" sz="900" dirty="0">
                <a:latin typeface="Times New Roman" pitchFamily="18" charset="0"/>
                <a:cs typeface="Times New Roman" pitchFamily="18" charset="0"/>
              </a:rPr>
              <a:t>. </a:t>
            </a:r>
            <a:r>
              <a:rPr lang="ru-RU" sz="900" dirty="0">
                <a:latin typeface="Times New Roman" pitchFamily="18" charset="0"/>
                <a:cs typeface="Times New Roman" pitchFamily="18" charset="0"/>
              </a:rPr>
              <a:t>Никаких хронических инфекций, кроме ВИЧ. Никакого злоупотребления алкоголем и </a:t>
            </a:r>
            <a:r>
              <a:rPr lang="ru-RU" sz="900" dirty="0" err="1">
                <a:latin typeface="Times New Roman" pitchFamily="18" charset="0"/>
                <a:cs typeface="Times New Roman" pitchFamily="18" charset="0"/>
              </a:rPr>
              <a:t>психоактивными</a:t>
            </a:r>
            <a:r>
              <a:rPr lang="ru-RU" sz="900" dirty="0">
                <a:latin typeface="Times New Roman" pitchFamily="18" charset="0"/>
                <a:cs typeface="Times New Roman" pitchFamily="18" charset="0"/>
              </a:rPr>
              <a:t> веществами</a:t>
            </a:r>
          </a:p>
          <a:p>
            <a:pPr marL="0" indent="0">
              <a:spcBef>
                <a:spcPts val="0"/>
              </a:spcBef>
              <a:spcAft>
                <a:spcPts val="0"/>
              </a:spcAft>
              <a:buFont typeface="Georgia" pitchFamily="18" charset="0"/>
              <a:buNone/>
            </a:pPr>
            <a:endParaRPr lang="en-US" sz="900" dirty="0">
              <a:latin typeface="Times New Roman" pitchFamily="18" charset="0"/>
              <a:cs typeface="Times New Roman" pitchFamily="18" charset="0"/>
            </a:endParaRPr>
          </a:p>
          <a:p>
            <a:pPr marL="0" indent="-176213">
              <a:spcBef>
                <a:spcPts val="0"/>
              </a:spcBef>
              <a:spcAft>
                <a:spcPts val="0"/>
              </a:spcAft>
            </a:pPr>
            <a:r>
              <a:rPr lang="ru-RU" sz="900" dirty="0">
                <a:latin typeface="Times New Roman" pitchFamily="18" charset="0"/>
                <a:cs typeface="Times New Roman" pitchFamily="18" charset="0"/>
              </a:rPr>
              <a:t>6</a:t>
            </a:r>
            <a:r>
              <a:rPr lang="en-US" sz="900" dirty="0">
                <a:latin typeface="Times New Roman" pitchFamily="18" charset="0"/>
                <a:cs typeface="Times New Roman" pitchFamily="18" charset="0"/>
              </a:rPr>
              <a:t>. Age: 31 years. Chief Complaint: Sore throat, fever up to 38°C. History: Over the last 5 years, recurrent episodes of acute tonsillitis (4-5 times per year). No history of allergic reactions. No evidence of other infectious diseases. Past Medical History: Class III obesity, unhealthy lifestyle - heavy smoker (smokes a pack a day</a:t>
            </a:r>
            <a:r>
              <a:rPr lang="en-US" sz="900" dirty="0" smtClean="0">
                <a:latin typeface="Times New Roman" pitchFamily="18" charset="0"/>
                <a:cs typeface="Times New Roman" pitchFamily="18" charset="0"/>
              </a:rPr>
              <a:t>).</a:t>
            </a:r>
            <a:endParaRPr lang="ru-RU" sz="900" dirty="0">
              <a:latin typeface="Times New Roman" pitchFamily="18" charset="0"/>
              <a:cs typeface="Times New Roman" pitchFamily="18" charset="0"/>
            </a:endParaRPr>
          </a:p>
          <a:p>
            <a:pPr marL="0" indent="0">
              <a:spcBef>
                <a:spcPts val="0"/>
              </a:spcBef>
              <a:spcAft>
                <a:spcPts val="0"/>
              </a:spcAft>
              <a:buFont typeface="Georgia" pitchFamily="18" charset="0"/>
              <a:buNone/>
            </a:pPr>
            <a:r>
              <a:rPr lang="ru-RU" sz="900" dirty="0">
                <a:latin typeface="Times New Roman" pitchFamily="18" charset="0"/>
                <a:cs typeface="Times New Roman" pitchFamily="18" charset="0"/>
              </a:rPr>
              <a:t>Возраст: 31 год. Основная жалоба: боль в горле, повышение температуры до 38°С.</a:t>
            </a:r>
            <a:r>
              <a:rPr lang="en-US" sz="900" dirty="0">
                <a:latin typeface="Times New Roman" pitchFamily="18" charset="0"/>
                <a:cs typeface="Times New Roman" pitchFamily="18" charset="0"/>
              </a:rPr>
              <a:t> </a:t>
            </a:r>
            <a:r>
              <a:rPr lang="ru-RU" sz="900" dirty="0">
                <a:latin typeface="Times New Roman" pitchFamily="18" charset="0"/>
                <a:cs typeface="Times New Roman" pitchFamily="18" charset="0"/>
              </a:rPr>
              <a:t>Анамнез: За последние 5 лет рецидивирующие эпизоды острого тонзиллита (4-5 раз в год). Аллергических реакций в анамнезе нет. Признаков других инфекционных заболеваний нет. Анамнез: Ожирение </a:t>
            </a:r>
            <a:r>
              <a:rPr lang="en-US" sz="900" dirty="0">
                <a:latin typeface="Times New Roman" pitchFamily="18" charset="0"/>
                <a:cs typeface="Times New Roman" pitchFamily="18" charset="0"/>
              </a:rPr>
              <a:t>III</a:t>
            </a:r>
            <a:r>
              <a:rPr lang="ru-RU" sz="900" dirty="0">
                <a:latin typeface="Times New Roman" pitchFamily="18" charset="0"/>
                <a:cs typeface="Times New Roman" pitchFamily="18" charset="0"/>
              </a:rPr>
              <a:t> степени, нездоровый образ жизни, заядлый курильщик (выкуривает пачку в день).</a:t>
            </a:r>
          </a:p>
          <a:p>
            <a:pPr marL="0" indent="0">
              <a:spcBef>
                <a:spcPts val="0"/>
              </a:spcBef>
              <a:spcAft>
                <a:spcPts val="0"/>
              </a:spcAft>
              <a:buFont typeface="Georgia" pitchFamily="18" charset="0"/>
              <a:buNone/>
            </a:pPr>
            <a:r>
              <a:rPr lang="ru-RU" sz="900" dirty="0">
                <a:latin typeface="Times New Roman" pitchFamily="18" charset="0"/>
                <a:cs typeface="Times New Roman" pitchFamily="18" charset="0"/>
              </a:rPr>
              <a:t> </a:t>
            </a:r>
          </a:p>
          <a:p>
            <a:pPr marL="0">
              <a:spcBef>
                <a:spcPts val="0"/>
              </a:spcBef>
              <a:spcAft>
                <a:spcPts val="0"/>
              </a:spcAft>
            </a:pPr>
            <a:r>
              <a:rPr lang="en-US" sz="900" dirty="0">
                <a:latin typeface="Times New Roman" pitchFamily="18" charset="0"/>
                <a:cs typeface="Times New Roman" pitchFamily="18" charset="0"/>
              </a:rPr>
              <a:t>7. A 45-year-old white male with a history of schizophrenia and AIDS.  He was admitted for disorganized and assaultive behaviors while off all medications for the last six months., Psychiatry / Psychology, Psych Consult - Schizophrenia ,"IDENTIFYING DATA:,  CHIEF COMPLAINT: , ""I'm in jail because I was wrongly arrested."" The patient is admitted on a 72-hour Involuntary Treatment Act for grave </a:t>
            </a:r>
            <a:r>
              <a:rPr lang="en-US" sz="900" dirty="0" err="1">
                <a:latin typeface="Times New Roman" pitchFamily="18" charset="0"/>
                <a:cs typeface="Times New Roman" pitchFamily="18" charset="0"/>
              </a:rPr>
              <a:t>disability.,HISTORY</a:t>
            </a:r>
            <a:r>
              <a:rPr lang="en-US" sz="900" dirty="0">
                <a:latin typeface="Times New Roman" pitchFamily="18" charset="0"/>
                <a:cs typeface="Times New Roman" pitchFamily="18" charset="0"/>
              </a:rPr>
              <a:t> OF PRESENT ILLNESS: , The patient has minimal insight into the circumstances that resulted in this admission. MEDICAL HISTORY: , The patient reports being diagnosed with HIV and AIDS in 1994.  CURRENT MEDICATIONS: , </a:t>
            </a:r>
            <a:r>
              <a:rPr lang="en-US" sz="900" dirty="0" err="1">
                <a:latin typeface="Times New Roman" pitchFamily="18" charset="0"/>
                <a:cs typeface="Times New Roman" pitchFamily="18" charset="0"/>
              </a:rPr>
              <a:t>None.,ALLERGIES</a:t>
            </a:r>
            <a:r>
              <a:rPr lang="en-US" sz="900" dirty="0">
                <a:latin typeface="Times New Roman" pitchFamily="18" charset="0"/>
                <a:cs typeface="Times New Roman" pitchFamily="18" charset="0"/>
              </a:rPr>
              <a:t>:,  No known drug </a:t>
            </a:r>
            <a:r>
              <a:rPr lang="en-US" sz="900" dirty="0" err="1">
                <a:latin typeface="Times New Roman" pitchFamily="18" charset="0"/>
                <a:cs typeface="Times New Roman" pitchFamily="18" charset="0"/>
              </a:rPr>
              <a:t>allergies.,SOCIAL</a:t>
            </a:r>
            <a:r>
              <a:rPr lang="en-US" sz="900" dirty="0">
                <a:latin typeface="Times New Roman" pitchFamily="18" charset="0"/>
                <a:cs typeface="Times New Roman" pitchFamily="18" charset="0"/>
              </a:rPr>
              <a:t> AND DEVELOPMENTAL HISTORY: , The patient lives with his partner.  He is unemployed.  Details of his educational and occupational history are not currently known.  His source of finances is also unknown, though social security disability is </a:t>
            </a:r>
            <a:r>
              <a:rPr lang="en-US" sz="900" dirty="0" err="1">
                <a:latin typeface="Times New Roman" pitchFamily="18" charset="0"/>
                <a:cs typeface="Times New Roman" pitchFamily="18" charset="0"/>
              </a:rPr>
              <a:t>presumed.,SUBSTANCE</a:t>
            </a:r>
            <a:r>
              <a:rPr lang="en-US" sz="900" dirty="0">
                <a:latin typeface="Times New Roman" pitchFamily="18" charset="0"/>
                <a:cs typeface="Times New Roman" pitchFamily="18" charset="0"/>
              </a:rPr>
              <a:t> AND ALCOHOL HISTORY: , The patient smoked one to two packs per day for most of the last </a:t>
            </a:r>
            <a:r>
              <a:rPr lang="en-US" sz="900" dirty="0" smtClean="0">
                <a:latin typeface="Times New Roman" pitchFamily="18" charset="0"/>
                <a:cs typeface="Times New Roman" pitchFamily="18" charset="0"/>
              </a:rPr>
              <a:t>year</a:t>
            </a:r>
            <a:r>
              <a:rPr lang="en-US" sz="900" dirty="0">
                <a:latin typeface="Times New Roman" pitchFamily="18" charset="0"/>
                <a:cs typeface="Times New Roman" pitchFamily="18" charset="0"/>
              </a:rPr>
              <a:t> </a:t>
            </a:r>
            <a:endParaRPr lang="ru-RU" sz="900" dirty="0">
              <a:latin typeface="Times New Roman" pitchFamily="18" charset="0"/>
              <a:cs typeface="Times New Roman" pitchFamily="18" charset="0"/>
            </a:endParaRPr>
          </a:p>
          <a:p>
            <a:pPr marL="0" indent="0">
              <a:spcBef>
                <a:spcPts val="0"/>
              </a:spcBef>
              <a:spcAft>
                <a:spcPts val="0"/>
              </a:spcAft>
              <a:buFont typeface="Georgia" pitchFamily="18" charset="0"/>
              <a:buNone/>
            </a:pPr>
            <a:r>
              <a:rPr lang="ru-RU" sz="900" dirty="0">
                <a:latin typeface="Times New Roman" pitchFamily="18" charset="0"/>
                <a:cs typeface="Times New Roman" pitchFamily="18" charset="0"/>
              </a:rPr>
              <a:t>45-летний белый мужчина, страдающий шизофренией и СПИДом. Он был госпитализирован из-за дезорганизованного и агрессивного поведения при отказе от всех лекарств в течение последних шести месяцев., Психиатрия / Психология, Консультация психолога - Шизофрения, «ИДЕНТИФИЦИРУЮЩИЕ ДАННЫЕ:, ГЛАВНАЯ ЖАЛОБА:», «Я в тюрьме, потому что меня арестовали по ошибке. "" Пациент госпитализирован по 72-часовому акту о принудительном лечении по поводу тяжелой инвалидности. ИСТОРИЯ НАСТОЯЩЕГО ЗАБОЛЕВАНИЯ: Пациент имеет минимальное представление об обстоятельствах, которые привели к этой госпитализации. ИСТОРИЯ МЕДИЦИНСКОГО ИСТОРИИ: Пациент сообщает, что у него диагностирован ВИЧ. и СПИД в 1994. ТЕКУЩИЕ ЛЕКАРСТВА: Нет. АЛЛЕРГИЯ: Нет известных аллергий на лекарства. СОЦИАЛЬНЫЙ ИСТОРИЯ И ИСТОРИЯ РАЗВИТИЯ: Пациент живет со своим партнером. Он безработный. Подробности его образования и профессиональной истории в настоящее время не известны. Его источник финансов также неизвестен, хотя предполагается инвалидность по социальному обеспечению. АНАЛИЗ ВЕЩЕСТВ И АЛКОГОЛЯ: Пациент курил одну-две пачки сигарет в день на протяжении большей части прошлого года.</a:t>
            </a:r>
          </a:p>
          <a:p>
            <a:pPr marL="0" indent="0">
              <a:spcBef>
                <a:spcPts val="0"/>
              </a:spcBef>
              <a:spcAft>
                <a:spcPts val="0"/>
              </a:spcAft>
              <a:buFont typeface="Georgia" pitchFamily="18" charset="0"/>
              <a:buNone/>
            </a:pPr>
            <a:r>
              <a:rPr lang="ru-RU" sz="900" dirty="0">
                <a:latin typeface="Times New Roman" pitchFamily="18" charset="0"/>
                <a:cs typeface="Times New Roman" pitchFamily="18" charset="0"/>
              </a:rPr>
              <a:t> </a:t>
            </a:r>
          </a:p>
          <a:p>
            <a:pPr marL="0">
              <a:spcBef>
                <a:spcPts val="0"/>
              </a:spcBef>
              <a:spcAft>
                <a:spcPts val="0"/>
              </a:spcAft>
            </a:pPr>
            <a:r>
              <a:rPr lang="en-US" sz="900" dirty="0">
                <a:latin typeface="Times New Roman" pitchFamily="18" charset="0"/>
                <a:cs typeface="Times New Roman" pitchFamily="18" charset="0"/>
              </a:rPr>
              <a:t>8. A 44-year-old, 250-pound male presents with extreme pain in his left heel.", Podiatry, Plantar Fasciitis ,"S -, A 44-year-old, 250-pound male presents with extreme pain in his left heel.  This is his chief complaint.  He says that he has had this pain for about two weeks.  He works on concrete floors.  He says that in the mornings when he gets up or after sitting, he has extreme pain and great difficulty in walking.  He also has a macular blotching of skin on his arms, face, legs, feet and the rest of his body that he says is a pigment disorder that he has had since he was 17 years old.  He also has redness and infection of the right </a:t>
            </a:r>
            <a:r>
              <a:rPr lang="en-US" sz="900" dirty="0" err="1">
                <a:latin typeface="Times New Roman" pitchFamily="18" charset="0"/>
                <a:cs typeface="Times New Roman" pitchFamily="18" charset="0"/>
              </a:rPr>
              <a:t>toes.,O</a:t>
            </a:r>
            <a:r>
              <a:rPr lang="en-US" sz="900" dirty="0">
                <a:latin typeface="Times New Roman" pitchFamily="18" charset="0"/>
                <a:cs typeface="Times New Roman" pitchFamily="18" charset="0"/>
              </a:rPr>
              <a:t> -, The patient apparently has a pigmentation disorder, which may or may not change with time, on his arms, legs and other parts of his body, including his face.  He has an erythematous moccasin-pattern </a:t>
            </a:r>
            <a:r>
              <a:rPr lang="en-US" sz="900" dirty="0" err="1">
                <a:latin typeface="Times New Roman" pitchFamily="18" charset="0"/>
                <a:cs typeface="Times New Roman" pitchFamily="18" charset="0"/>
              </a:rPr>
              <a:t>tinea</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pedis</a:t>
            </a:r>
            <a:r>
              <a:rPr lang="en-US" sz="900" dirty="0">
                <a:latin typeface="Times New Roman" pitchFamily="18" charset="0"/>
                <a:cs typeface="Times New Roman" pitchFamily="18" charset="0"/>
              </a:rPr>
              <a:t> of the plantar aspects of both feet.  He has redness of the right toes 2, 3 and 4.  Extreme exquisite pain can be produced by direct pressure on the plantar aspect of his left </a:t>
            </a:r>
            <a:r>
              <a:rPr lang="en-US" sz="900" dirty="0" err="1">
                <a:latin typeface="Times New Roman" pitchFamily="18" charset="0"/>
                <a:cs typeface="Times New Roman" pitchFamily="18" charset="0"/>
              </a:rPr>
              <a:t>heel.,A</a:t>
            </a:r>
            <a:r>
              <a:rPr lang="en-US" sz="900" dirty="0">
                <a:latin typeface="Times New Roman" pitchFamily="18" charset="0"/>
                <a:cs typeface="Times New Roman" pitchFamily="18" charset="0"/>
              </a:rPr>
              <a:t> -, 1.  Plantar </a:t>
            </a:r>
            <a:r>
              <a:rPr lang="en-US" sz="900" dirty="0" err="1">
                <a:latin typeface="Times New Roman" pitchFamily="18" charset="0"/>
                <a:cs typeface="Times New Roman" pitchFamily="18" charset="0"/>
              </a:rPr>
              <a:t>fasciitis.,","podiatry</a:t>
            </a:r>
            <a:r>
              <a:rPr lang="en-US" sz="900" dirty="0">
                <a:latin typeface="Times New Roman" pitchFamily="18" charset="0"/>
                <a:cs typeface="Times New Roman" pitchFamily="18" charset="0"/>
              </a:rPr>
              <a:t>, plantar fasciitis, </a:t>
            </a:r>
            <a:r>
              <a:rPr lang="en-US" sz="900" dirty="0" err="1">
                <a:latin typeface="Times New Roman" pitchFamily="18" charset="0"/>
                <a:cs typeface="Times New Roman" pitchFamily="18" charset="0"/>
              </a:rPr>
              <a:t>tinea</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pedis</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tinea</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purpura</a:t>
            </a:r>
            <a:r>
              <a:rPr lang="en-US" sz="900" dirty="0">
                <a:latin typeface="Times New Roman" pitchFamily="18" charset="0"/>
                <a:cs typeface="Times New Roman" pitchFamily="18" charset="0"/>
              </a:rPr>
              <a:t>, heel, fasciitis, plantar, </a:t>
            </a:r>
            <a:r>
              <a:rPr lang="en-US" sz="900" dirty="0" smtClean="0">
                <a:latin typeface="Times New Roman" pitchFamily="18" charset="0"/>
                <a:cs typeface="Times New Roman" pitchFamily="18" charset="0"/>
              </a:rPr>
              <a:t>"</a:t>
            </a:r>
            <a:endParaRPr lang="ru-RU" sz="900" dirty="0">
              <a:latin typeface="Times New Roman" pitchFamily="18" charset="0"/>
              <a:cs typeface="Times New Roman" pitchFamily="18" charset="0"/>
            </a:endParaRPr>
          </a:p>
          <a:p>
            <a:pPr marL="0" indent="0">
              <a:spcBef>
                <a:spcPts val="0"/>
              </a:spcBef>
              <a:spcAft>
                <a:spcPts val="0"/>
              </a:spcAft>
              <a:buFont typeface="Georgia" pitchFamily="18" charset="0"/>
              <a:buNone/>
            </a:pPr>
            <a:r>
              <a:rPr lang="ru-RU" sz="900" dirty="0">
                <a:latin typeface="Times New Roman" pitchFamily="18" charset="0"/>
                <a:cs typeface="Times New Roman" pitchFamily="18" charset="0"/>
              </a:rPr>
              <a:t>44-летний мужчина весом 250 фунтов жалуется на сильную боль в левой пятке.», </a:t>
            </a:r>
            <a:r>
              <a:rPr lang="ru-RU" sz="900" dirty="0" err="1">
                <a:latin typeface="Times New Roman" pitchFamily="18" charset="0"/>
                <a:cs typeface="Times New Roman" pitchFamily="18" charset="0"/>
              </a:rPr>
              <a:t>Подиатрия</a:t>
            </a:r>
            <a:r>
              <a:rPr lang="ru-RU" sz="900" dirty="0">
                <a:latin typeface="Times New Roman" pitchFamily="18" charset="0"/>
                <a:cs typeface="Times New Roman" pitchFamily="18" charset="0"/>
              </a:rPr>
              <a:t>, подошвенный </a:t>
            </a:r>
            <a:r>
              <a:rPr lang="ru-RU" sz="900" dirty="0" err="1">
                <a:latin typeface="Times New Roman" pitchFamily="18" charset="0"/>
                <a:cs typeface="Times New Roman" pitchFamily="18" charset="0"/>
              </a:rPr>
              <a:t>фасциит</a:t>
            </a:r>
            <a:r>
              <a:rPr lang="ru-RU" sz="900" dirty="0">
                <a:latin typeface="Times New Roman" pitchFamily="18" charset="0"/>
                <a:cs typeface="Times New Roman" pitchFamily="18" charset="0"/>
              </a:rPr>
              <a:t>, «</a:t>
            </a:r>
            <a:r>
              <a:rPr lang="en-US" sz="900" dirty="0">
                <a:latin typeface="Times New Roman" pitchFamily="18" charset="0"/>
                <a:cs typeface="Times New Roman" pitchFamily="18" charset="0"/>
              </a:rPr>
              <a:t>S</a:t>
            </a:r>
            <a:r>
              <a:rPr lang="ru-RU" sz="900" dirty="0">
                <a:latin typeface="Times New Roman" pitchFamily="18" charset="0"/>
                <a:cs typeface="Times New Roman" pitchFamily="18" charset="0"/>
              </a:rPr>
              <a:t> -, 44-летний мужчина весом 250 фунтов жалуется на сильную боль в левой пятке. . Это его главная жалоба. Он говорит, что эта боль у него уже около двух недель. Он работает на бетонных полах. Он говорит, что по утрам, когда он встает или сидит, у него сильная боль и ему очень трудно ходить. У него также есть пятнистые пятна кожи на руках, лице, ногах, ступнях и остальной части тела, которые, по его словам, являются пигментным расстройством, которое он страдает с 17 лет. У него также наблюдается покраснение и инфекция пальцев правой ноги. О-. У пациента, по-видимому, имеется нарушение пигментации, которое может меняться или не меняться со временем, на руках, ногах и других частях тела, включая лицо. У него </a:t>
            </a:r>
            <a:r>
              <a:rPr lang="ru-RU" sz="900" dirty="0" err="1">
                <a:latin typeface="Times New Roman" pitchFamily="18" charset="0"/>
                <a:cs typeface="Times New Roman" pitchFamily="18" charset="0"/>
              </a:rPr>
              <a:t>эритематозный</a:t>
            </a:r>
            <a:r>
              <a:rPr lang="ru-RU" sz="900" dirty="0">
                <a:latin typeface="Times New Roman" pitchFamily="18" charset="0"/>
                <a:cs typeface="Times New Roman" pitchFamily="18" charset="0"/>
              </a:rPr>
              <a:t> опоясывающий лишай стоп на подошвенных сторонах обеих стоп в виде мокасин. У него покраснение 2, 3 и 4 пальцев правой ноги. Чрезвычайная сильная боль может возникнуть при прямом надавливании на подошвенную часть левой пятки., А -, 1. </a:t>
            </a:r>
            <a:r>
              <a:rPr lang="en-US" sz="900" dirty="0" err="1">
                <a:latin typeface="Times New Roman" pitchFamily="18" charset="0"/>
                <a:cs typeface="Times New Roman" pitchFamily="18" charset="0"/>
              </a:rPr>
              <a:t>Подошвенный</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фасциит</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стопы</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опоясывающий</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лишай</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пурпура</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пятки</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фасциит</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подошвенный</a:t>
            </a:r>
            <a:r>
              <a:rPr lang="en-US" sz="900" dirty="0">
                <a:latin typeface="Times New Roman" pitchFamily="18" charset="0"/>
                <a:cs typeface="Times New Roman" pitchFamily="18" charset="0"/>
              </a:rPr>
              <a:t>, "</a:t>
            </a:r>
            <a:endParaRPr lang="ru-RU" sz="900" dirty="0">
              <a:latin typeface="Times New Roman" pitchFamily="18" charset="0"/>
              <a:cs typeface="Times New Roman" pitchFamily="18" charset="0"/>
            </a:endParaRPr>
          </a:p>
          <a:p>
            <a:pPr marL="0">
              <a:spcBef>
                <a:spcPts val="0"/>
              </a:spcBef>
              <a:spcAft>
                <a:spcPts val="0"/>
              </a:spcAft>
            </a:pPr>
            <a:endParaRPr lang="ru-RU" sz="900" dirty="0">
              <a:latin typeface="Times New Roman" pitchFamily="18" charset="0"/>
              <a:cs typeface="Times New Roman" pitchFamily="18" charset="0"/>
            </a:endParaRPr>
          </a:p>
        </p:txBody>
      </p:sp>
    </p:spTree>
    <p:extLst>
      <p:ext uri="{BB962C8B-B14F-4D97-AF65-F5344CB8AC3E}">
        <p14:creationId xmlns:p14="http://schemas.microsoft.com/office/powerpoint/2010/main" val="412972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9" y="404664"/>
            <a:ext cx="6264696" cy="576064"/>
          </a:xfrm>
        </p:spPr>
        <p:txBody>
          <a:bodyPr/>
          <a:lstStyle/>
          <a:p>
            <a:r>
              <a:rPr lang="en-US" dirty="0">
                <a:effectLst/>
              </a:rPr>
              <a:t>Zero-Shot Prompting</a:t>
            </a:r>
            <a:r>
              <a:rPr lang="ru-RU" dirty="0">
                <a:effectLst/>
              </a:rPr>
              <a:t/>
            </a:r>
            <a:br>
              <a:rPr lang="ru-RU" dirty="0">
                <a:effectLst/>
              </a:rPr>
            </a:br>
            <a:endParaRPr lang="ru-RU" dirty="0">
              <a:effectLst/>
            </a:endParaRPr>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748915619"/>
              </p:ext>
            </p:extLst>
          </p:nvPr>
        </p:nvGraphicFramePr>
        <p:xfrm>
          <a:off x="467546" y="1340768"/>
          <a:ext cx="8208907" cy="5212336"/>
        </p:xfrm>
        <a:graphic>
          <a:graphicData uri="http://schemas.openxmlformats.org/drawingml/2006/table">
            <a:tbl>
              <a:tblPr firstRow="1" bandRow="1">
                <a:tableStyleId>{5C22544A-7EE6-4342-B048-85BDC9FD1C3A}</a:tableStyleId>
              </a:tblPr>
              <a:tblGrid>
                <a:gridCol w="792086"/>
                <a:gridCol w="1656184"/>
                <a:gridCol w="864096"/>
                <a:gridCol w="1728192"/>
                <a:gridCol w="792088"/>
                <a:gridCol w="1512168"/>
                <a:gridCol w="864093"/>
              </a:tblGrid>
              <a:tr h="576064">
                <a:tc>
                  <a:txBody>
                    <a:bodyPr/>
                    <a:lstStyle/>
                    <a:p>
                      <a:r>
                        <a:rPr lang="en-US" sz="1400" dirty="0" smtClean="0">
                          <a:latin typeface="Times New Roman" pitchFamily="18" charset="0"/>
                          <a:cs typeface="Times New Roman" pitchFamily="18" charset="0"/>
                        </a:rPr>
                        <a:t>Patient</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 1 (smoke)</a:t>
                      </a:r>
                    </a:p>
                    <a:p>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2 (HIV)</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3 (Otolaryngology)</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r>
              <a:tr h="560102">
                <a:tc>
                  <a:txBody>
                    <a:bodyPr/>
                    <a:lstStyle/>
                    <a:p>
                      <a:r>
                        <a:rPr lang="en-US" sz="1400" dirty="0" smtClean="0">
                          <a:latin typeface="Times New Roman" pitchFamily="18" charset="0"/>
                          <a:cs typeface="Times New Roman" pitchFamily="18" charset="0"/>
                        </a:rPr>
                        <a:t>1</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dirty="0">
                          <a:effectLst/>
                          <a:latin typeface="Times New Roman"/>
                          <a:ea typeface="Times New Roman"/>
                          <a:cs typeface="Times New Roman"/>
                        </a:rPr>
                        <a:t>NO (</a:t>
                      </a:r>
                      <a:r>
                        <a:rPr lang="ru-RU" sz="1600" dirty="0">
                          <a:effectLst/>
                          <a:latin typeface="Times New Roman"/>
                          <a:ea typeface="Times New Roman"/>
                          <a:cs typeface="Times New Roman"/>
                        </a:rPr>
                        <a:t>*)</a:t>
                      </a:r>
                    </a:p>
                  </a:txBody>
                  <a:tcPr/>
                </a:tc>
                <a:tc>
                  <a:txBody>
                    <a:bodyPr/>
                    <a:lstStyle/>
                    <a:p>
                      <a:pPr marL="90170" algn="ctr">
                        <a:spcAft>
                          <a:spcPts val="0"/>
                        </a:spcAft>
                      </a:pPr>
                      <a:r>
                        <a:rPr lang="en-US" sz="1600">
                          <a:effectLst/>
                          <a:latin typeface="Times New Roman"/>
                          <a:ea typeface="Times New Roman"/>
                          <a:cs typeface="Times New Roman"/>
                        </a:rPr>
                        <a:t>NO </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560102">
                <a:tc>
                  <a:txBody>
                    <a:bodyPr/>
                    <a:lstStyle/>
                    <a:p>
                      <a:r>
                        <a:rPr lang="en-US" sz="1400" dirty="0" smtClean="0">
                          <a:latin typeface="Times New Roman" pitchFamily="18" charset="0"/>
                          <a:cs typeface="Times New Roman" pitchFamily="18" charset="0"/>
                        </a:rPr>
                        <a:t>2</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highlight>
                            <a:srgbClr val="FFFF00"/>
                          </a:highlight>
                          <a:latin typeface="Times New Roman"/>
                          <a:ea typeface="Times New Roman"/>
                          <a:cs typeface="Times New Roman"/>
                        </a:rPr>
                        <a:t>Yes</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560102">
                <a:tc>
                  <a:txBody>
                    <a:bodyPr/>
                    <a:lstStyle/>
                    <a:p>
                      <a:r>
                        <a:rPr lang="en-US" sz="1400" dirty="0" smtClean="0">
                          <a:latin typeface="Times New Roman" pitchFamily="18" charset="0"/>
                          <a:cs typeface="Times New Roman" pitchFamily="18" charset="0"/>
                        </a:rPr>
                        <a:t>3</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dirty="0">
                          <a:effectLst/>
                          <a:latin typeface="Times New Roman"/>
                          <a:ea typeface="Times New Roman"/>
                          <a:cs typeface="Times New Roman"/>
                        </a:rPr>
                        <a:t>Yes</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Yes</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r>
              <a:tr h="560102">
                <a:tc>
                  <a:txBody>
                    <a:bodyPr/>
                    <a:lstStyle/>
                    <a:p>
                      <a:r>
                        <a:rPr lang="en-US" sz="1400" dirty="0" smtClean="0">
                          <a:latin typeface="Times New Roman" pitchFamily="18" charset="0"/>
                          <a:cs typeface="Times New Roman" pitchFamily="18" charset="0"/>
                        </a:rPr>
                        <a:t>4</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Yes</a:t>
                      </a:r>
                      <a:endParaRPr lang="ru-RU" sz="1600">
                        <a:effectLst/>
                        <a:latin typeface="Times New Roman"/>
                        <a:ea typeface="Times New Roman"/>
                        <a:cs typeface="Times New Roman"/>
                      </a:endParaRPr>
                    </a:p>
                  </a:txBody>
                  <a:tcPr>
                    <a:solidFill>
                      <a:srgbClr val="FFFF00"/>
                    </a:solidFill>
                  </a:tcPr>
                </a:tc>
              </a:tr>
              <a:tr h="560102">
                <a:tc>
                  <a:txBody>
                    <a:bodyPr/>
                    <a:lstStyle/>
                    <a:p>
                      <a:r>
                        <a:rPr lang="en-US" sz="1400" dirty="0" smtClean="0">
                          <a:latin typeface="Times New Roman" pitchFamily="18" charset="0"/>
                          <a:cs typeface="Times New Roman" pitchFamily="18" charset="0"/>
                        </a:rPr>
                        <a:t>5</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Yes</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560102">
                <a:tc>
                  <a:txBody>
                    <a:bodyPr/>
                    <a:lstStyle/>
                    <a:p>
                      <a:r>
                        <a:rPr lang="en-US" sz="1400" dirty="0" smtClean="0">
                          <a:latin typeface="Times New Roman" pitchFamily="18" charset="0"/>
                          <a:cs typeface="Times New Roman" pitchFamily="18" charset="0"/>
                        </a:rPr>
                        <a:t>6</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highlight>
                            <a:srgbClr val="FFFF00"/>
                          </a:highlight>
                          <a:latin typeface="Times New Roman"/>
                          <a:ea typeface="Times New Roman"/>
                          <a:cs typeface="Times New Roman"/>
                        </a:rPr>
                        <a:t>Yes</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rgbClr val="FFFF00"/>
                    </a:solidFill>
                  </a:tcPr>
                </a:tc>
              </a:tr>
              <a:tr h="560102">
                <a:tc>
                  <a:txBody>
                    <a:bodyPr/>
                    <a:lstStyle/>
                    <a:p>
                      <a:r>
                        <a:rPr lang="en-US" sz="1400" dirty="0" smtClean="0">
                          <a:latin typeface="Times New Roman" pitchFamily="18" charset="0"/>
                          <a:cs typeface="Times New Roman" pitchFamily="18" charset="0"/>
                        </a:rPr>
                        <a:t>7</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560102">
                <a:tc>
                  <a:txBody>
                    <a:bodyPr/>
                    <a:lstStyle/>
                    <a:p>
                      <a:r>
                        <a:rPr lang="en-US" sz="1400" dirty="0" smtClean="0">
                          <a:latin typeface="Times New Roman" pitchFamily="18" charset="0"/>
                          <a:cs typeface="Times New Roman" pitchFamily="18" charset="0"/>
                        </a:rPr>
                        <a:t>8</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Yes</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rgbClr val="FFFFCC"/>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Yes</a:t>
                      </a:r>
                      <a:endParaRPr lang="ru-RU" sz="1600">
                        <a:effectLst/>
                        <a:latin typeface="Times New Roman"/>
                        <a:ea typeface="Times New Roman"/>
                        <a:cs typeface="Times New Roman"/>
                      </a:endParaRPr>
                    </a:p>
                  </a:txBody>
                  <a:tcPr>
                    <a:solidFill>
                      <a:srgbClr val="FFFFCC"/>
                    </a:solidFill>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r>
            </a:tbl>
          </a:graphicData>
        </a:graphic>
      </p:graphicFrame>
    </p:spTree>
    <p:extLst>
      <p:ext uri="{BB962C8B-B14F-4D97-AF65-F5344CB8AC3E}">
        <p14:creationId xmlns:p14="http://schemas.microsoft.com/office/powerpoint/2010/main" val="1502255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16632"/>
            <a:ext cx="7632848" cy="1143000"/>
          </a:xfrm>
        </p:spPr>
        <p:txBody>
          <a:bodyPr/>
          <a:lstStyle/>
          <a:p>
            <a:pPr algn="l"/>
            <a:r>
              <a:rPr lang="en-US" sz="4400" dirty="0">
                <a:effectLst/>
              </a:rPr>
              <a:t>Tree of Thoughts (</a:t>
            </a:r>
            <a:r>
              <a:rPr lang="en-US" sz="4400" dirty="0" err="1">
                <a:effectLst/>
              </a:rPr>
              <a:t>ToT</a:t>
            </a:r>
            <a:r>
              <a:rPr lang="en-US" sz="4400" dirty="0">
                <a:effectLst/>
              </a:rPr>
              <a:t>)</a:t>
            </a:r>
            <a:br>
              <a:rPr lang="en-US" sz="4400" dirty="0">
                <a:effectLst/>
              </a:rPr>
            </a:br>
            <a:endParaRPr lang="ru-RU" sz="4400" dirty="0">
              <a:effectLst/>
            </a:endParaRPr>
          </a:p>
        </p:txBody>
      </p:sp>
      <p:sp>
        <p:nvSpPr>
          <p:cNvPr id="3" name="Объект 2"/>
          <p:cNvSpPr>
            <a:spLocks noGrp="1"/>
          </p:cNvSpPr>
          <p:nvPr>
            <p:ph sz="quarter" idx="13"/>
          </p:nvPr>
        </p:nvSpPr>
        <p:spPr>
          <a:xfrm>
            <a:off x="346448" y="980728"/>
            <a:ext cx="8784976" cy="792088"/>
          </a:xfrm>
        </p:spPr>
        <p:txBody>
          <a:bodyPr>
            <a:normAutofit fontScale="62500" lnSpcReduction="20000"/>
          </a:bodyPr>
          <a:lstStyle/>
          <a:p>
            <a:r>
              <a:rPr lang="en-US" dirty="0" smtClean="0"/>
              <a:t>Prompt: Imagine </a:t>
            </a:r>
            <a:r>
              <a:rPr lang="en-US" dirty="0"/>
              <a:t>three different experts answering this question. All experts will write down step 1 of their thinking and then share it with the group. Then all experts will move on to the next step, etc. If any expert realizes at any point that he is wrong, he leaves. The question is, based on the available data, is the patient eligible for the </a:t>
            </a:r>
            <a:r>
              <a:rPr lang="en-US" dirty="0" smtClean="0"/>
              <a:t>study?</a:t>
            </a:r>
            <a:r>
              <a:rPr lang="ru-RU" dirty="0" smtClean="0"/>
              <a:t> </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145885268"/>
              </p:ext>
            </p:extLst>
          </p:nvPr>
        </p:nvGraphicFramePr>
        <p:xfrm>
          <a:off x="395536" y="1772816"/>
          <a:ext cx="8424936" cy="4631352"/>
        </p:xfrm>
        <a:graphic>
          <a:graphicData uri="http://schemas.openxmlformats.org/drawingml/2006/table">
            <a:tbl>
              <a:tblPr firstRow="1" bandRow="1">
                <a:tableStyleId>{5C22544A-7EE6-4342-B048-85BDC9FD1C3A}</a:tableStyleId>
              </a:tblPr>
              <a:tblGrid>
                <a:gridCol w="819879"/>
                <a:gridCol w="1714297"/>
                <a:gridCol w="894416"/>
                <a:gridCol w="1788832"/>
                <a:gridCol w="819881"/>
                <a:gridCol w="1565227"/>
                <a:gridCol w="822404"/>
              </a:tblGrid>
              <a:tr h="636671">
                <a:tc>
                  <a:txBody>
                    <a:bodyPr/>
                    <a:lstStyle/>
                    <a:p>
                      <a:r>
                        <a:rPr lang="en-US" sz="1400" dirty="0" smtClean="0">
                          <a:latin typeface="Times New Roman" pitchFamily="18" charset="0"/>
                          <a:cs typeface="Times New Roman" pitchFamily="18" charset="0"/>
                        </a:rPr>
                        <a:t>Patient</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 1 (smoke)</a:t>
                      </a:r>
                    </a:p>
                    <a:p>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2 (HIV)</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3 (Otolaryngology)</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1</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dirty="0">
                          <a:effectLst/>
                          <a:latin typeface="Times New Roman"/>
                          <a:ea typeface="Times New Roman"/>
                          <a:cs typeface="Times New Roman"/>
                        </a:rPr>
                        <a:t>NO (</a:t>
                      </a:r>
                      <a:r>
                        <a:rPr lang="ru-RU" sz="1600" dirty="0">
                          <a:effectLst/>
                          <a:latin typeface="Times New Roman"/>
                          <a:ea typeface="Times New Roman"/>
                          <a:cs typeface="Times New Roman"/>
                        </a:rPr>
                        <a:t>*)</a:t>
                      </a:r>
                    </a:p>
                  </a:txBody>
                  <a:tcPr/>
                </a:tc>
                <a:tc>
                  <a:txBody>
                    <a:bodyPr/>
                    <a:lstStyle/>
                    <a:p>
                      <a:pPr marL="90170" algn="ctr">
                        <a:spcAft>
                          <a:spcPts val="0"/>
                        </a:spcAft>
                      </a:pPr>
                      <a:r>
                        <a:rPr lang="en-US" sz="1600">
                          <a:effectLst/>
                          <a:latin typeface="Times New Roman"/>
                          <a:ea typeface="Times New Roman"/>
                          <a:cs typeface="Times New Roman"/>
                        </a:rPr>
                        <a:t>NO </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487479">
                <a:tc>
                  <a:txBody>
                    <a:bodyPr/>
                    <a:lstStyle/>
                    <a:p>
                      <a:r>
                        <a:rPr lang="en-US" sz="1400" dirty="0" smtClean="0">
                          <a:latin typeface="Times New Roman" pitchFamily="18" charset="0"/>
                          <a:cs typeface="Times New Roman" pitchFamily="18" charset="0"/>
                        </a:rPr>
                        <a:t>2</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highlight>
                            <a:srgbClr val="FFFF00"/>
                          </a:highlight>
                          <a:latin typeface="Times New Roman"/>
                          <a:ea typeface="Times New Roman"/>
                          <a:cs typeface="Times New Roman"/>
                        </a:rPr>
                        <a:t>Yes</a:t>
                      </a:r>
                      <a:endParaRPr lang="ru-RU" sz="1600" dirty="0">
                        <a:effectLst/>
                        <a:latin typeface="Times New Roman"/>
                        <a:ea typeface="Times New Roman"/>
                        <a:cs typeface="Times New Roman"/>
                      </a:endParaRPr>
                    </a:p>
                  </a:txBody>
                  <a:tcPr>
                    <a:solidFill>
                      <a:srgbClr val="92D050"/>
                    </a:solidFill>
                  </a:tcPr>
                </a:tc>
                <a:tc>
                  <a:txBody>
                    <a:bodyPr/>
                    <a:lstStyle/>
                    <a:p>
                      <a:pPr marL="90170" algn="ctr">
                        <a:spcAft>
                          <a:spcPts val="0"/>
                        </a:spcAft>
                      </a:pPr>
                      <a:r>
                        <a:rPr lang="en-US" sz="1600" dirty="0" smtClean="0">
                          <a:effectLst/>
                          <a:highlight>
                            <a:srgbClr val="FFFF00"/>
                          </a:highlight>
                          <a:latin typeface="Times New Roman"/>
                          <a:ea typeface="Times New Roman"/>
                          <a:cs typeface="Times New Roman"/>
                        </a:rPr>
                        <a:t>Yes</a:t>
                      </a:r>
                      <a:endParaRPr lang="ru-RU" sz="1600" dirty="0">
                        <a:effectLst/>
                        <a:latin typeface="Times New Roman"/>
                        <a:ea typeface="Times New Roman"/>
                        <a:cs typeface="Times New Roman"/>
                      </a:endParaRPr>
                    </a:p>
                  </a:txBody>
                  <a:tcPr>
                    <a:solidFill>
                      <a:srgbClr val="92D050"/>
                    </a:solidFill>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487479">
                <a:tc>
                  <a:txBody>
                    <a:bodyPr/>
                    <a:lstStyle/>
                    <a:p>
                      <a:r>
                        <a:rPr lang="en-US" sz="1400" dirty="0" smtClean="0">
                          <a:latin typeface="Times New Roman" pitchFamily="18" charset="0"/>
                          <a:cs typeface="Times New Roman" pitchFamily="18" charset="0"/>
                        </a:rPr>
                        <a:t>3</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dirty="0">
                          <a:effectLst/>
                          <a:latin typeface="Times New Roman"/>
                          <a:ea typeface="Times New Roman"/>
                          <a:cs typeface="Times New Roman"/>
                        </a:rPr>
                        <a:t>Yes</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Yes</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r>
              <a:tr h="487479">
                <a:tc>
                  <a:txBody>
                    <a:bodyPr/>
                    <a:lstStyle/>
                    <a:p>
                      <a:r>
                        <a:rPr lang="en-US" sz="1400" dirty="0" smtClean="0">
                          <a:latin typeface="Times New Roman" pitchFamily="18" charset="0"/>
                          <a:cs typeface="Times New Roman" pitchFamily="18" charset="0"/>
                        </a:rPr>
                        <a:t>4</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Yes</a:t>
                      </a:r>
                      <a:endParaRPr lang="ru-RU" sz="1600">
                        <a:effectLst/>
                        <a:latin typeface="Times New Roman"/>
                        <a:ea typeface="Times New Roman"/>
                        <a:cs typeface="Times New Roman"/>
                      </a:endParaRPr>
                    </a:p>
                  </a:txBody>
                  <a:tcPr>
                    <a:solidFill>
                      <a:srgbClr val="FFFF00"/>
                    </a:solidFill>
                  </a:tcPr>
                </a:tc>
              </a:tr>
              <a:tr h="487479">
                <a:tc>
                  <a:txBody>
                    <a:bodyPr/>
                    <a:lstStyle/>
                    <a:p>
                      <a:r>
                        <a:rPr lang="en-US" sz="1400" dirty="0" smtClean="0">
                          <a:latin typeface="Times New Roman" pitchFamily="18" charset="0"/>
                          <a:cs typeface="Times New Roman" pitchFamily="18" charset="0"/>
                        </a:rPr>
                        <a:t>5</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Yes</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487479">
                <a:tc>
                  <a:txBody>
                    <a:bodyPr/>
                    <a:lstStyle/>
                    <a:p>
                      <a:r>
                        <a:rPr lang="en-US" sz="1400" dirty="0" smtClean="0">
                          <a:latin typeface="Times New Roman" pitchFamily="18" charset="0"/>
                          <a:cs typeface="Times New Roman" pitchFamily="18" charset="0"/>
                        </a:rPr>
                        <a:t>6</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highlight>
                            <a:srgbClr val="FFFF00"/>
                          </a:highlight>
                          <a:latin typeface="Times New Roman"/>
                          <a:ea typeface="Times New Roman"/>
                          <a:cs typeface="Times New Roman"/>
                        </a:rPr>
                        <a:t>Yes</a:t>
                      </a:r>
                      <a:endParaRPr lang="ru-RU" sz="1600" dirty="0">
                        <a:effectLst/>
                        <a:latin typeface="Times New Roman"/>
                        <a:ea typeface="Times New Roman"/>
                        <a:cs typeface="Times New Roman"/>
                      </a:endParaRPr>
                    </a:p>
                  </a:txBody>
                  <a:tcPr>
                    <a:solidFill>
                      <a:schemeClr val="accent3">
                        <a:lumMod val="75000"/>
                      </a:schemeClr>
                    </a:solidFill>
                  </a:tcPr>
                </a:tc>
                <a:tc>
                  <a:txBody>
                    <a:bodyPr/>
                    <a:lstStyle/>
                    <a:p>
                      <a:pPr marL="90170" algn="ctr">
                        <a:spcAft>
                          <a:spcPts val="0"/>
                        </a:spcAft>
                      </a:pPr>
                      <a:r>
                        <a:rPr lang="en-US" sz="1600" dirty="0" smtClean="0">
                          <a:effectLst/>
                          <a:highlight>
                            <a:srgbClr val="FFFF00"/>
                          </a:highlight>
                          <a:latin typeface="Times New Roman"/>
                          <a:ea typeface="Times New Roman"/>
                          <a:cs typeface="Times New Roman"/>
                        </a:rPr>
                        <a:t>Yes</a:t>
                      </a:r>
                      <a:endParaRPr lang="ru-RU" sz="1600" dirty="0">
                        <a:effectLst/>
                        <a:latin typeface="Times New Roman"/>
                        <a:ea typeface="Times New Roman"/>
                        <a:cs typeface="Times New Roman"/>
                      </a:endParaRPr>
                    </a:p>
                  </a:txBody>
                  <a:tcPr>
                    <a:solidFill>
                      <a:schemeClr val="accent3">
                        <a:lumMod val="75000"/>
                      </a:schemeClr>
                    </a:solidFill>
                  </a:tcPr>
                </a:tc>
              </a:tr>
              <a:tr h="487479">
                <a:tc>
                  <a:txBody>
                    <a:bodyPr/>
                    <a:lstStyle/>
                    <a:p>
                      <a:r>
                        <a:rPr lang="en-US" sz="1400" dirty="0" smtClean="0">
                          <a:latin typeface="Times New Roman" pitchFamily="18" charset="0"/>
                          <a:cs typeface="Times New Roman" pitchFamily="18" charset="0"/>
                        </a:rPr>
                        <a:t>7</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Yes</a:t>
                      </a:r>
                      <a:endParaRPr lang="ru-RU" sz="160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c>
                  <a:txBody>
                    <a:bodyPr/>
                    <a:lstStyle/>
                    <a:p>
                      <a:pPr marL="90170" algn="ctr">
                        <a:spcAft>
                          <a:spcPts val="0"/>
                        </a:spcAft>
                      </a:pPr>
                      <a:r>
                        <a:rPr lang="en-US" sz="1600">
                          <a:effectLst/>
                          <a:latin typeface="Times New Roman"/>
                          <a:ea typeface="Times New Roman"/>
                          <a:cs typeface="Times New Roman"/>
                        </a:rPr>
                        <a:t>NO</a:t>
                      </a:r>
                      <a:endParaRPr lang="ru-RU" sz="1600">
                        <a:effectLst/>
                        <a:latin typeface="Times New Roman"/>
                        <a:ea typeface="Times New Roman"/>
                        <a:cs typeface="Times New Roman"/>
                      </a:endParaRPr>
                    </a:p>
                  </a:txBody>
                  <a:tcPr/>
                </a:tc>
              </a:tr>
              <a:tr h="487479">
                <a:tc>
                  <a:txBody>
                    <a:bodyPr/>
                    <a:lstStyle/>
                    <a:p>
                      <a:r>
                        <a:rPr lang="en-US" sz="1400" dirty="0" smtClean="0">
                          <a:latin typeface="Times New Roman" pitchFamily="18" charset="0"/>
                          <a:cs typeface="Times New Roman" pitchFamily="18" charset="0"/>
                        </a:rPr>
                        <a:t>8</a:t>
                      </a:r>
                      <a:endParaRPr lang="ru-RU" sz="1400" dirty="0">
                        <a:latin typeface="Times New Roman" pitchFamily="18" charset="0"/>
                        <a:cs typeface="Times New Roman" pitchFamily="18" charset="0"/>
                      </a:endParaRPr>
                    </a:p>
                  </a:txBody>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Yes</a:t>
                      </a:r>
                      <a:endParaRPr lang="ru-RU" sz="1600">
                        <a:effectLst/>
                        <a:latin typeface="Times New Roman"/>
                        <a:ea typeface="Times New Roman"/>
                        <a:cs typeface="Times New Roman"/>
                      </a:endParaRPr>
                    </a:p>
                  </a:txBody>
                  <a:tcPr>
                    <a:solidFill>
                      <a:srgbClr val="FFFF00"/>
                    </a:solidFill>
                  </a:tcPr>
                </a:tc>
                <a:tc>
                  <a:txBody>
                    <a:bodyPr/>
                    <a:lstStyle/>
                    <a:p>
                      <a:pPr marL="90170" algn="ctr">
                        <a:spcAft>
                          <a:spcPts val="0"/>
                        </a:spcAft>
                      </a:pPr>
                      <a:r>
                        <a:rPr lang="en-US" sz="1600">
                          <a:effectLst/>
                          <a:highlight>
                            <a:srgbClr val="FFFF00"/>
                          </a:highlight>
                          <a:latin typeface="Times New Roman"/>
                          <a:ea typeface="Times New Roman"/>
                          <a:cs typeface="Times New Roman"/>
                        </a:rPr>
                        <a:t>NO</a:t>
                      </a:r>
                      <a:endParaRPr lang="ru-RU" sz="1600">
                        <a:effectLst/>
                        <a:latin typeface="Times New Roman"/>
                        <a:ea typeface="Times New Roman"/>
                        <a:cs typeface="Times New Roman"/>
                      </a:endParaRPr>
                    </a:p>
                  </a:txBody>
                  <a:tcPr>
                    <a:solidFill>
                      <a:schemeClr val="accent3">
                        <a:lumMod val="75000"/>
                      </a:schemeClr>
                    </a:solidFill>
                  </a:tcPr>
                </a:tc>
                <a:tc>
                  <a:txBody>
                    <a:bodyPr/>
                    <a:lstStyle/>
                    <a:p>
                      <a:pPr marL="90170" algn="ctr">
                        <a:spcAft>
                          <a:spcPts val="0"/>
                        </a:spcAft>
                      </a:pPr>
                      <a:r>
                        <a:rPr lang="en-US" sz="1600" dirty="0" smtClean="0">
                          <a:effectLst/>
                          <a:highlight>
                            <a:srgbClr val="FFFF00"/>
                          </a:highlight>
                          <a:latin typeface="Times New Roman"/>
                          <a:ea typeface="Times New Roman"/>
                          <a:cs typeface="Times New Roman"/>
                        </a:rPr>
                        <a:t>NO</a:t>
                      </a:r>
                      <a:endParaRPr lang="ru-RU" sz="1600" dirty="0">
                        <a:effectLst/>
                        <a:latin typeface="Times New Roman"/>
                        <a:ea typeface="Times New Roman"/>
                        <a:cs typeface="Times New Roman"/>
                      </a:endParaRPr>
                    </a:p>
                  </a:txBody>
                  <a:tcPr>
                    <a:solidFill>
                      <a:schemeClr val="accent3">
                        <a:lumMod val="75000"/>
                      </a:schemeClr>
                    </a:solidFill>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c>
                  <a:txBody>
                    <a:bodyPr/>
                    <a:lstStyle/>
                    <a:p>
                      <a:pPr marL="90170" algn="ctr">
                        <a:spcAft>
                          <a:spcPts val="0"/>
                        </a:spcAft>
                      </a:pPr>
                      <a:r>
                        <a:rPr lang="en-US" sz="1600" dirty="0">
                          <a:effectLst/>
                          <a:latin typeface="Times New Roman"/>
                          <a:ea typeface="Times New Roman"/>
                          <a:cs typeface="Times New Roman"/>
                        </a:rPr>
                        <a:t>NO</a:t>
                      </a:r>
                      <a:endParaRPr lang="ru-RU" sz="1600" dirty="0">
                        <a:effectLst/>
                        <a:latin typeface="Times New Roman"/>
                        <a:ea typeface="Times New Roman"/>
                        <a:cs typeface="Times New Roman"/>
                      </a:endParaRPr>
                    </a:p>
                  </a:txBody>
                  <a:tcPr/>
                </a:tc>
              </a:tr>
            </a:tbl>
          </a:graphicData>
        </a:graphic>
      </p:graphicFrame>
    </p:spTree>
    <p:extLst>
      <p:ext uri="{BB962C8B-B14F-4D97-AF65-F5344CB8AC3E}">
        <p14:creationId xmlns:p14="http://schemas.microsoft.com/office/powerpoint/2010/main" val="1935926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323528" y="999892"/>
            <a:ext cx="2736304" cy="5381436"/>
          </a:xfrm>
        </p:spPr>
        <p:txBody>
          <a:bodyPr>
            <a:normAutofit/>
          </a:bodyPr>
          <a:lstStyle/>
          <a:p>
            <a:r>
              <a:rPr lang="ru-RU" sz="1800" dirty="0" smtClean="0"/>
              <a:t>Необходимо следить за качеством изображения и верно ли распознан текст</a:t>
            </a:r>
          </a:p>
          <a:p>
            <a:r>
              <a:rPr lang="ru-RU" sz="1800" dirty="0" smtClean="0"/>
              <a:t>Иногда отрицательный ответ является не результатом «рассуждений», а недостаточным количеством информации</a:t>
            </a:r>
          </a:p>
          <a:p>
            <a:r>
              <a:rPr lang="ru-RU" sz="1800" dirty="0" smtClean="0"/>
              <a:t>По этой же причине модель отказывается принимать решение</a:t>
            </a:r>
          </a:p>
          <a:p>
            <a:r>
              <a:rPr lang="ru-RU" sz="1800" dirty="0" smtClean="0"/>
              <a:t>Галлюцинации </a:t>
            </a:r>
            <a:endParaRPr lang="ru-RU" sz="1800" dirty="0"/>
          </a:p>
        </p:txBody>
      </p:sp>
      <p:sp>
        <p:nvSpPr>
          <p:cNvPr id="4" name="TextBox 3"/>
          <p:cNvSpPr txBox="1"/>
          <p:nvPr/>
        </p:nvSpPr>
        <p:spPr>
          <a:xfrm>
            <a:off x="611560" y="295930"/>
            <a:ext cx="2304256" cy="523220"/>
          </a:xfrm>
          <a:prstGeom prst="rect">
            <a:avLst/>
          </a:prstGeom>
          <a:noFill/>
        </p:spPr>
        <p:txBody>
          <a:bodyPr wrap="square" rtlCol="0">
            <a:spAutoFit/>
          </a:bodyPr>
          <a:lstStyle/>
          <a:p>
            <a:r>
              <a:rPr lang="ru-RU" sz="2800" dirty="0" smtClean="0"/>
              <a:t>Замечания:</a:t>
            </a:r>
            <a:endParaRPr lang="ru-RU" sz="28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77" b="17266"/>
          <a:stretch/>
        </p:blipFill>
        <p:spPr bwMode="auto">
          <a:xfrm>
            <a:off x="3203848" y="1564754"/>
            <a:ext cx="3214355" cy="505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789" b="16484"/>
          <a:stretch/>
        </p:blipFill>
        <p:spPr bwMode="auto">
          <a:xfrm>
            <a:off x="6281087" y="135310"/>
            <a:ext cx="2851825" cy="3380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322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476672"/>
            <a:ext cx="3301752" cy="1143000"/>
          </a:xfrm>
        </p:spPr>
        <p:txBody>
          <a:bodyPr/>
          <a:lstStyle/>
          <a:p>
            <a:pPr algn="l"/>
            <a:r>
              <a:rPr lang="en-US" dirty="0" smtClean="0"/>
              <a:t>Claude 2</a:t>
            </a:r>
            <a:endParaRPr lang="ru-RU" dirty="0"/>
          </a:p>
        </p:txBody>
      </p:sp>
      <p:sp>
        <p:nvSpPr>
          <p:cNvPr id="3" name="Объект 2"/>
          <p:cNvSpPr>
            <a:spLocks noGrp="1"/>
          </p:cNvSpPr>
          <p:nvPr>
            <p:ph sz="quarter" idx="13"/>
          </p:nvPr>
        </p:nvSpPr>
        <p:spPr>
          <a:xfrm>
            <a:off x="1259632" y="2564904"/>
            <a:ext cx="6400800" cy="3474720"/>
          </a:xfrm>
        </p:spPr>
        <p:txBody>
          <a:bodyPr/>
          <a:lstStyle/>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793037735"/>
              </p:ext>
            </p:extLst>
          </p:nvPr>
        </p:nvGraphicFramePr>
        <p:xfrm>
          <a:off x="395536" y="1484784"/>
          <a:ext cx="8496945" cy="4631352"/>
        </p:xfrm>
        <a:graphic>
          <a:graphicData uri="http://schemas.openxmlformats.org/drawingml/2006/table">
            <a:tbl>
              <a:tblPr firstRow="1" bandRow="1">
                <a:tableStyleId>{5C22544A-7EE6-4342-B048-85BDC9FD1C3A}</a:tableStyleId>
              </a:tblPr>
              <a:tblGrid>
                <a:gridCol w="819879"/>
                <a:gridCol w="1714297"/>
                <a:gridCol w="894416"/>
                <a:gridCol w="1788832"/>
                <a:gridCol w="819881"/>
                <a:gridCol w="1565227"/>
                <a:gridCol w="894413"/>
              </a:tblGrid>
              <a:tr h="636671">
                <a:tc>
                  <a:txBody>
                    <a:bodyPr/>
                    <a:lstStyle/>
                    <a:p>
                      <a:r>
                        <a:rPr lang="en-US" sz="1400" dirty="0" smtClean="0">
                          <a:latin typeface="Times New Roman" pitchFamily="18" charset="0"/>
                          <a:cs typeface="Times New Roman" pitchFamily="18" charset="0"/>
                        </a:rPr>
                        <a:t>Patient</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 1 (smoke)</a:t>
                      </a:r>
                    </a:p>
                    <a:p>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2 (HIV)</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lt1"/>
                          </a:solidFill>
                          <a:effectLst/>
                          <a:latin typeface="Times New Roman" pitchFamily="18" charset="0"/>
                          <a:ea typeface="+mn-ea"/>
                          <a:cs typeface="Times New Roman" pitchFamily="18" charset="0"/>
                        </a:rPr>
                        <a:t>Clinical Trials</a:t>
                      </a:r>
                    </a:p>
                    <a:p>
                      <a:r>
                        <a:rPr lang="en-US" sz="1400" dirty="0" smtClean="0">
                          <a:latin typeface="Times New Roman" pitchFamily="18" charset="0"/>
                          <a:cs typeface="Times New Roman" pitchFamily="18" charset="0"/>
                        </a:rPr>
                        <a:t>3 (Otolaryngology)</a:t>
                      </a:r>
                      <a:endParaRPr lang="ru-RU"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Ans</a:t>
                      </a:r>
                      <a:endParaRPr lang="ru-RU" sz="1400" dirty="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1</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r>
                        <a:rPr lang="en-US" sz="1400" baseline="0" dirty="0" smtClean="0">
                          <a:latin typeface="Times New Roman" pitchFamily="18" charset="0"/>
                          <a:cs typeface="Times New Roman" pitchFamily="18" charset="0"/>
                        </a:rPr>
                        <a:t> (</a:t>
                      </a:r>
                      <a:r>
                        <a:rPr lang="ru-RU" sz="1400" baseline="0" dirty="0" smtClean="0">
                          <a:latin typeface="Times New Roman" pitchFamily="18" charset="0"/>
                          <a:cs typeface="Times New Roman" pitchFamily="18" charset="0"/>
                        </a:rPr>
                        <a:t>*)</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2</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en-US" sz="1400" dirty="0" smtClean="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3</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NO</a:t>
                      </a:r>
                      <a:endParaRPr lang="ru-RU" sz="1400" dirty="0" smtClean="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p>
                  </a:txBody>
                  <a:tcPr>
                    <a:solidFill>
                      <a:srgbClr val="FFFF00"/>
                    </a:solidFill>
                  </a:tcPr>
                </a:tc>
              </a:tr>
              <a:tr h="487479">
                <a:tc>
                  <a:txBody>
                    <a:bodyPr/>
                    <a:lstStyle/>
                    <a:p>
                      <a:r>
                        <a:rPr lang="en-US" sz="1400" dirty="0" smtClean="0">
                          <a:latin typeface="Times New Roman" pitchFamily="18" charset="0"/>
                          <a:cs typeface="Times New Roman" pitchFamily="18" charset="0"/>
                        </a:rPr>
                        <a:t>4</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noFill/>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p>
                  </a:txBody>
                  <a:tcPr>
                    <a:noFill/>
                  </a:tcPr>
                </a:tc>
              </a:tr>
              <a:tr h="487479">
                <a:tc>
                  <a:txBody>
                    <a:bodyPr/>
                    <a:lstStyle/>
                    <a:p>
                      <a:r>
                        <a:rPr lang="en-US" sz="1400" dirty="0" smtClean="0">
                          <a:latin typeface="Times New Roman" pitchFamily="18" charset="0"/>
                          <a:cs typeface="Times New Roman" pitchFamily="18" charset="0"/>
                        </a:rPr>
                        <a:t>5</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en-US" sz="1400" dirty="0" smtClean="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6</a:t>
                      </a:r>
                      <a:endParaRPr lang="ru-RU" sz="1400" dirty="0">
                        <a:latin typeface="Times New Roman" pitchFamily="18" charset="0"/>
                        <a:cs typeface="Times New Roman" pitchFamily="18" charset="0"/>
                      </a:endParaRPr>
                    </a:p>
                  </a:txBody>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solidFill>
                      <a:srgbClr val="FFFF00"/>
                    </a:solidFill>
                  </a:tcPr>
                </a:tc>
                <a:tc>
                  <a:txBody>
                    <a:bodyPr/>
                    <a:lstStyle/>
                    <a:p>
                      <a:pPr marL="0" algn="ctr" defTabSz="914400" rtl="0" eaLnBrk="1" latinLnBrk="0" hangingPunct="1"/>
                      <a:r>
                        <a:rPr lang="en-US" sz="1400" dirty="0" smtClean="0">
                          <a:latin typeface="Times New Roman" pitchFamily="18" charset="0"/>
                          <a:cs typeface="Times New Roman" pitchFamily="18" charset="0"/>
                        </a:rPr>
                        <a:t>Yes</a:t>
                      </a:r>
                      <a:endParaRPr lang="ru-RU" sz="1400" kern="1200" dirty="0">
                        <a:solidFill>
                          <a:schemeClr val="dk1"/>
                        </a:solidFill>
                        <a:latin typeface="Times New Roman" pitchFamily="18" charset="0"/>
                        <a:ea typeface="+mn-ea"/>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Yes</a:t>
                      </a:r>
                    </a:p>
                  </a:txBody>
                  <a:tcPr>
                    <a:noFill/>
                  </a:tcPr>
                </a:tc>
              </a:tr>
              <a:tr h="487479">
                <a:tc>
                  <a:txBody>
                    <a:bodyPr/>
                    <a:lstStyle/>
                    <a:p>
                      <a:r>
                        <a:rPr lang="en-US" sz="1400" dirty="0" smtClean="0">
                          <a:latin typeface="Times New Roman" pitchFamily="18" charset="0"/>
                          <a:cs typeface="Times New Roman" pitchFamily="18" charset="0"/>
                        </a:rPr>
                        <a:t>7</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Yes</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endParaRPr lang="en-US" sz="1400" dirty="0" smtClean="0">
                        <a:latin typeface="Times New Roman" pitchFamily="18" charset="0"/>
                        <a:cs typeface="Times New Roman" pitchFamily="18" charset="0"/>
                      </a:endParaRPr>
                    </a:p>
                  </a:txBody>
                  <a:tcPr/>
                </a:tc>
              </a:tr>
              <a:tr h="487479">
                <a:tc>
                  <a:txBody>
                    <a:bodyPr/>
                    <a:lstStyle/>
                    <a:p>
                      <a:r>
                        <a:rPr lang="en-US" sz="1400" dirty="0" smtClean="0">
                          <a:latin typeface="Times New Roman" pitchFamily="18" charset="0"/>
                          <a:cs typeface="Times New Roman" pitchFamily="18" charset="0"/>
                        </a:rPr>
                        <a:t>8</a:t>
                      </a:r>
                      <a:endParaRPr lang="ru-RU" sz="1400" dirty="0">
                        <a:latin typeface="Times New Roman" pitchFamily="18" charset="0"/>
                        <a:cs typeface="Times New Roman" pitchFamily="18" charset="0"/>
                      </a:endParaRPr>
                    </a:p>
                  </a:txBody>
                  <a:tcPr/>
                </a:tc>
                <a:tc>
                  <a:txBody>
                    <a:bodyPr/>
                    <a:lstStyle/>
                    <a:p>
                      <a:pPr marL="0" algn="ctr" defTabSz="914400" rtl="0" eaLnBrk="1" latinLnBrk="0" hangingPunct="1"/>
                      <a:r>
                        <a:rPr lang="en-US" sz="1400" kern="1200" dirty="0" smtClean="0">
                          <a:solidFill>
                            <a:schemeClr val="dk1"/>
                          </a:solidFill>
                          <a:latin typeface="Times New Roman" pitchFamily="18" charset="0"/>
                          <a:ea typeface="+mn-ea"/>
                          <a:cs typeface="Times New Roman" pitchFamily="18" charset="0"/>
                        </a:rPr>
                        <a:t>NO</a:t>
                      </a:r>
                      <a:endParaRPr lang="ru-RU" sz="1400" kern="1200" dirty="0">
                        <a:solidFill>
                          <a:schemeClr val="dk1"/>
                        </a:solidFill>
                        <a:latin typeface="Times New Roman" pitchFamily="18" charset="0"/>
                        <a:ea typeface="+mn-ea"/>
                        <a:cs typeface="Times New Roman" pitchFamily="18" charset="0"/>
                      </a:endParaRPr>
                    </a:p>
                  </a:txBody>
                  <a:tcPr>
                    <a:solidFill>
                      <a:srgbClr val="FFFF00"/>
                    </a:solidFill>
                  </a:tcPr>
                </a:tc>
                <a:tc>
                  <a:txBody>
                    <a:bodyPr/>
                    <a:lstStyle/>
                    <a:p>
                      <a:pPr marL="0" algn="ctr" defTabSz="914400" rtl="0" eaLnBrk="1" latinLnBrk="0" hangingPunct="1"/>
                      <a:r>
                        <a:rPr lang="en-US" sz="1400" dirty="0" smtClean="0">
                          <a:latin typeface="Times New Roman" pitchFamily="18" charset="0"/>
                          <a:cs typeface="Times New Roman" pitchFamily="18" charset="0"/>
                        </a:rPr>
                        <a:t>Yes</a:t>
                      </a:r>
                      <a:endParaRPr lang="ru-RU" sz="1400" kern="1200" dirty="0">
                        <a:solidFill>
                          <a:schemeClr val="dk1"/>
                        </a:solidFill>
                        <a:latin typeface="Times New Roman" pitchFamily="18" charset="0"/>
                        <a:ea typeface="+mn-ea"/>
                        <a:cs typeface="Times New Roman" pitchFamily="18" charset="0"/>
                      </a:endParaRPr>
                    </a:p>
                  </a:txBody>
                  <a:tcPr>
                    <a:solidFill>
                      <a:srgbClr val="FFFF00"/>
                    </a:solid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NO</a:t>
                      </a:r>
                      <a:endParaRPr lang="ru-RU"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NO</a:t>
                      </a:r>
                    </a:p>
                  </a:txBody>
                  <a:tcPr/>
                </a:tc>
              </a:tr>
            </a:tbl>
          </a:graphicData>
        </a:graphic>
      </p:graphicFrame>
    </p:spTree>
    <p:extLst>
      <p:ext uri="{BB962C8B-B14F-4D97-AF65-F5344CB8AC3E}">
        <p14:creationId xmlns:p14="http://schemas.microsoft.com/office/powerpoint/2010/main" val="1513408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764704"/>
            <a:ext cx="7140968" cy="594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260648"/>
            <a:ext cx="4320480" cy="369332"/>
          </a:xfrm>
          <a:prstGeom prst="rect">
            <a:avLst/>
          </a:prstGeom>
          <a:noFill/>
        </p:spPr>
        <p:txBody>
          <a:bodyPr wrap="square" rtlCol="0">
            <a:spAutoFit/>
          </a:bodyPr>
          <a:lstStyle/>
          <a:p>
            <a:r>
              <a:rPr lang="en-US" dirty="0"/>
              <a:t>Zero-Shot </a:t>
            </a:r>
            <a:r>
              <a:rPr lang="en-US" dirty="0" smtClean="0"/>
              <a:t>Prompting</a:t>
            </a:r>
            <a:r>
              <a:rPr lang="ru-RU" dirty="0" smtClean="0"/>
              <a:t>:</a:t>
            </a:r>
            <a:endParaRPr lang="ru-RU" dirty="0"/>
          </a:p>
        </p:txBody>
      </p:sp>
    </p:spTree>
    <p:extLst>
      <p:ext uri="{BB962C8B-B14F-4D97-AF65-F5344CB8AC3E}">
        <p14:creationId xmlns:p14="http://schemas.microsoft.com/office/powerpoint/2010/main" val="502420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7907</TotalTime>
  <Words>1027</Words>
  <Application>Microsoft Office PowerPoint</Application>
  <PresentationFormat>Экран (4:3)</PresentationFormat>
  <Paragraphs>306</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Воздушный поток</vt:lpstr>
      <vt:lpstr>Chat GPT-4(Vision)</vt:lpstr>
      <vt:lpstr>Dataset</vt:lpstr>
      <vt:lpstr>Презентация PowerPoint</vt:lpstr>
      <vt:lpstr>Презентация PowerPoint</vt:lpstr>
      <vt:lpstr>Zero-Shot Prompting </vt:lpstr>
      <vt:lpstr>Tree of Thoughts (ToT) </vt:lpstr>
      <vt:lpstr>Презентация PowerPoint</vt:lpstr>
      <vt:lpstr>Claude 2</vt:lpstr>
      <vt:lpstr>Презентация PowerPoint</vt:lpstr>
      <vt:lpstr>Презентация PowerPoint</vt:lpstr>
      <vt:lpstr>Презентация PowerPoint</vt:lpstr>
      <vt:lpstr>Gemini Pro</vt:lpstr>
      <vt:lpstr>Gemini Pro</vt:lpstr>
      <vt:lpstr>Спасибо за внимание!</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GPT-4V(ision) OpenAI September 25, 2023</dc:title>
  <dc:creator>User</dc:creator>
  <cp:lastModifiedBy>User</cp:lastModifiedBy>
  <cp:revision>71</cp:revision>
  <dcterms:created xsi:type="dcterms:W3CDTF">2023-10-05T13:02:45Z</dcterms:created>
  <dcterms:modified xsi:type="dcterms:W3CDTF">2023-12-14T14:06:04Z</dcterms:modified>
</cp:coreProperties>
</file>