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69" r:id="rId4"/>
    <p:sldId id="275" r:id="rId5"/>
    <p:sldId id="271" r:id="rId6"/>
    <p:sldId id="276" r:id="rId7"/>
    <p:sldId id="277" r:id="rId8"/>
    <p:sldId id="261" r:id="rId9"/>
    <p:sldId id="26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E29"/>
    <a:srgbClr val="065CAB"/>
    <a:srgbClr val="0046A2"/>
    <a:srgbClr val="D1D1D1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0162" autoAdjust="0"/>
  </p:normalViewPr>
  <p:slideViewPr>
    <p:cSldViewPr snapToGrid="0">
      <p:cViewPr varScale="1">
        <p:scale>
          <a:sx n="53" d="100"/>
          <a:sy n="53" d="100"/>
        </p:scale>
        <p:origin x="1152" y="4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объединённого </a:t>
            </a:r>
            <a:r>
              <a:rPr lang="ru-RU" dirty="0" err="1"/>
              <a:t>датасета</a:t>
            </a:r>
            <a:r>
              <a:rPr lang="ru-RU" dirty="0"/>
              <a:t> не имеют чётко выраженной зависимости, что подтверждает тепловая карта с матрицей корреляции и матрицы диаграмм рассеяния. Максимальная корреляция между плотностью нашивки и углом нашивки 0.11,  значит, нет зависимости между этими данными. Корреляция между всеми параметрами очень близка к 0, то есть корреляционные связи между переменными не наблюдаются.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7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Для решения применила все методы, описанные выше. Сначала создаем 1norm-модель линейной регрессии для признака «Модуль упругости при растяжении, Гпа», используя все остальные признаки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Получившаяся модель плохо выдает прогнозные значения на тестовой выборке. Поэтому необходимо  построить новую модель</a:t>
            </a: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model_norm2, используя только 2 признака  'Содержание эпоксидных групп,%_2'  и  'Потребление смолы, г/м2’.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Видно, что коэффициент детерминации стал положительным, хотя и слишком мал (0.01).</a:t>
            </a: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стандартизированных предварительно очищенных данных, используя для построения model_std1-модели все признаки, а для model_std2 - только 2 признака  'Содержание эпоксидных групп,%_2'  и  'Потребление смолы, г/м2'.  Но коэффициент детерминации этих моделей не стал положительным.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Поэтому при создании 5-й модели линейной регрессии для определения значения "Прочность при растяжении, МПа", работаем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MinMaxScaler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-нормализованных данных по одному признаку 'модуль упругости, ГПа'. Так как хороших корреляционных связей между признаками не наблюдается.</a:t>
            </a: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Коэффициент детерминации этой модели не стал положительным. 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Таким образом, не зависимо от того какие и какое количество признаков подаются на вход модели,  данные модели линейной регрессии недостаточно справляются с прогнозами целевых признаков.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57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ru-RU" dirty="0"/>
              <a:t>В 3 части своей работы построили ряд моделей, используя следующие методы: метод опорных векторов; К -ближайших соседей; дерево решений; случайный лес; градиентный </a:t>
            </a:r>
            <a:r>
              <a:rPr lang="ru-RU" dirty="0" err="1"/>
              <a:t>бустинг</a:t>
            </a:r>
            <a:r>
              <a:rPr lang="ru-RU" dirty="0"/>
              <a:t>; стохастический градиентный спуск.</a:t>
            </a:r>
          </a:p>
          <a:p>
            <a:r>
              <a:rPr lang="ru-RU" dirty="0"/>
              <a:t>Для прогнозирования 'Модуль упругости при растяжении, ГПа' разбила </a:t>
            </a:r>
            <a:r>
              <a:rPr lang="ru-RU" dirty="0" err="1"/>
              <a:t>датасет</a:t>
            </a:r>
            <a:r>
              <a:rPr lang="ru-RU" dirty="0"/>
              <a:t> на тестовую и обучающую выборки используя признаки 'Содержание эпоксидных групп,%_2' и   'Потребление смолы, г/м2'. А для прогнозирования 'Прочность при растяжении, МПа' использовала 'модуль упругости, ГПа'.  Для визуализации тестовых и прогнозных значений использовала </a:t>
            </a:r>
            <a:r>
              <a:rPr lang="ru-RU" dirty="0" err="1"/>
              <a:t>plt.figure</a:t>
            </a:r>
            <a:r>
              <a:rPr lang="ru-RU" dirty="0"/>
              <a:t>.  При создании моделей К-ближайших соседей использовала 5 и 20 соседей. Лучше результаты оказались при меньшем количестве соседей.</a:t>
            </a:r>
          </a:p>
          <a:p>
            <a:r>
              <a:rPr lang="ru-RU" dirty="0"/>
              <a:t>Во всех созданных моделях коэффициент детерминации получился отрицательным. Таким образом, ни одна из рассмотренных моделей не годится для прогноза ‘Модуль упругости при растяжении, ГПа’ и 'Прочность при растяжении, МПа' по предоставленному набору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89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Обучение нейронной сети — это такой процесс, при котором происходит подбор оптимальных параметров модели, с точки зрения минимизации функционала ошибки. Начнём стоить нейронную сеть с помощью класса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Sequential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Функции активации слоев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выходного слоя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sigmoid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Экспериментировала с количеством слоев, количеством нейронов, эпох. Коэффициент детерминации везде оказывался отрицательным. И визуализация показывает несостоятельность моделей.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Данная исследовательская работа позволяет сделать некоторые основные выводы по теме. Распределение полученных данных в объединённом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датасете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близко к нормальному, но коэффициенты корреляции между парами признаков стремятся к нулю. Использованные при разработке моделей подходы не позволили получить сколько-нибудь достоверных прогнозов. Применённые модели регрессии не показали высокой эффективности в прогнозировании свойств композитов.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23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Выпускная квалификационная работа по курсу «</a:t>
            </a:r>
            <a:r>
              <a:rPr lang="en-US" dirty="0">
                <a:latin typeface="+mj-lt"/>
              </a:rPr>
              <a:t>Data Science</a:t>
            </a:r>
            <a:r>
              <a:rPr lang="ru-RU" dirty="0">
                <a:latin typeface="+mj-lt"/>
              </a:rPr>
              <a:t>»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Скорых Галина Александровна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331" y="1915445"/>
            <a:ext cx="6615947" cy="4473262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теоретические основы и методы;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разведочный анализ данных;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предобработку данных;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несколько моделей для прогноза модуля упругости при растяжении и прочности при растяжении.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нейронную сеть для прогноза соотношения «матрица-наполнитель». 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приложение 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/>
              <a:t>Тема: «Прогнозирование конечных свойств новых материалов (композиционных материалов)»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Введение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0" name="Google Shape;149;p4">
            <a:extLst>
              <a:ext uri="{FF2B5EF4-FFF2-40B4-BE49-F238E27FC236}">
                <a16:creationId xmlns:a16="http://schemas.microsoft.com/office/drawing/2014/main" id="{50194AC0-0FC1-4EDA-9BAA-8F5280EA67CC}"/>
              </a:ext>
            </a:extLst>
          </p:cNvPr>
          <p:cNvSpPr txBox="1"/>
          <p:nvPr/>
        </p:nvSpPr>
        <p:spPr>
          <a:xfrm>
            <a:off x="7592603" y="1938304"/>
            <a:ext cx="4130210" cy="3223243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Предоставлены 2 файла: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Файл 1: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X_bp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(составляющая из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базальтопластика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endParaRPr lang="ru-RU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Файл 2: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Х_nup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(составляющая из углепластика)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6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объединения </a:t>
            </a:r>
            <a:r>
              <a:rPr lang="en-US" sz="16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</a:t>
            </a:r>
            <a:r>
              <a:rPr lang="ru-RU" sz="16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индексу: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Объединенный </a:t>
            </a:r>
            <a:r>
              <a:rPr lang="ru-RU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датасет</a:t>
            </a:r>
            <a:r>
              <a:rPr lang="ru-RU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содержит: 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13 признаков и 1023 строк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47681" y="1256491"/>
            <a:ext cx="4868553" cy="145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Выбросы есть</a:t>
            </a:r>
          </a:p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Зависимостей нет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Провели нормализацию данных с помощью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MinMaxScaler</a:t>
            </a:r>
            <a:r>
              <a:rPr lang="ru-RU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Удалили выбросы методом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межквартильного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расстояния – 93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1282494-4D94-4001-87E4-3588FF853CA1}"/>
              </a:ext>
            </a:extLst>
          </p:cNvPr>
          <p:cNvGrpSpPr/>
          <p:nvPr/>
        </p:nvGrpSpPr>
        <p:grpSpPr>
          <a:xfrm flipH="1">
            <a:off x="11108669" y="1350489"/>
            <a:ext cx="815636" cy="1707074"/>
            <a:chOff x="558782" y="4362887"/>
            <a:chExt cx="825559" cy="1753829"/>
          </a:xfrm>
        </p:grpSpPr>
        <p:cxnSp>
          <p:nvCxnSpPr>
            <p:cNvPr id="9" name="Google Shape;213;p9">
              <a:extLst>
                <a:ext uri="{FF2B5EF4-FFF2-40B4-BE49-F238E27FC236}">
                  <a16:creationId xmlns:a16="http://schemas.microsoft.com/office/drawing/2014/main" id="{0C480937-F08C-4A40-946A-9FA8434D6EA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0" cy="1753829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214;p9">
              <a:extLst>
                <a:ext uri="{FF2B5EF4-FFF2-40B4-BE49-F238E27FC236}">
                  <a16:creationId xmlns:a16="http://schemas.microsoft.com/office/drawing/2014/main" id="{8E660AC8-2945-4581-B887-9EB868DF2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93" y="6095533"/>
              <a:ext cx="825048" cy="21183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215;p9">
              <a:extLst>
                <a:ext uri="{FF2B5EF4-FFF2-40B4-BE49-F238E27FC236}">
                  <a16:creationId xmlns:a16="http://schemas.microsoft.com/office/drawing/2014/main" id="{7057A822-034F-4B62-9A1A-674FAE24E888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825559" cy="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5530631" cy="666000"/>
            <a:chOff x="1476753" y="3499669"/>
            <a:chExt cx="6660938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665371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047642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A4A5D2-D9B5-47C3-AFDE-9439E5C5E1C4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8782" y="4711932"/>
            <a:ext cx="5691979" cy="185974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7E95794-18E3-496E-A190-98EB6AFE1F4A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8782" y="1505052"/>
            <a:ext cx="5691979" cy="285924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24C1B8-7121-4FAC-955C-7D8B02E0B029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b="66459"/>
          <a:stretch/>
        </p:blipFill>
        <p:spPr>
          <a:xfrm>
            <a:off x="6554635" y="3057563"/>
            <a:ext cx="5078583" cy="153216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CCB5123-055D-414D-971F-D5EF96E02957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1" t="57689" r="-6362"/>
          <a:stretch/>
        </p:blipFill>
        <p:spPr>
          <a:xfrm>
            <a:off x="6495655" y="4710926"/>
            <a:ext cx="5422129" cy="18597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14ECD5-5C83-4FE3-857B-AD9FEB39CEB6}"/>
              </a:ext>
            </a:extLst>
          </p:cNvPr>
          <p:cNvSpPr txBox="1"/>
          <p:nvPr/>
        </p:nvSpPr>
        <p:spPr>
          <a:xfrm>
            <a:off x="6250761" y="4435839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Попарные графики рассеяния точек</a:t>
            </a:r>
            <a:endParaRPr lang="ru-RU" sz="1400" spc="180" dirty="0">
              <a:latin typeface="ALS Sector Bold" pitchFamily="2" charset="0"/>
              <a:cs typeface="ALS Sector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69293"/>
            <a:ext cx="4716112" cy="666000"/>
            <a:chOff x="1476752" y="3499669"/>
            <a:chExt cx="5679954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2" y="3499669"/>
              <a:ext cx="5634931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Матрица корреляции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66658" y="3499669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02FEA09-EC55-4C30-BEB6-03F61629E1F3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33" y="1448453"/>
            <a:ext cx="8770135" cy="494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78" y="460314"/>
            <a:ext cx="8554934" cy="674979"/>
            <a:chOff x="1476752" y="3490690"/>
            <a:chExt cx="6227137" cy="674979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2" y="3499669"/>
              <a:ext cx="622713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Используемые методы машинного обучения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571651" y="3490690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163999" y="185354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Линейная регрессия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376423"/>
            <a:ext cx="376166" cy="46982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053036"/>
            <a:ext cx="376166" cy="46982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3750620"/>
            <a:ext cx="376166" cy="46982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4417813"/>
            <a:ext cx="376166" cy="46982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154207" y="2495756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Метод опорных векторов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556478"/>
            <a:ext cx="9004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154206" y="3184716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Метод К-ближайших соседей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248923"/>
            <a:ext cx="9004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3949223"/>
            <a:ext cx="9004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163997" y="454179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Случайный лес</a:t>
            </a: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4582160"/>
            <a:ext cx="9004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719562"/>
            <a:ext cx="376166" cy="46982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899617"/>
            <a:ext cx="9004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25;p4">
            <a:extLst>
              <a:ext uri="{FF2B5EF4-FFF2-40B4-BE49-F238E27FC236}">
                <a16:creationId xmlns:a16="http://schemas.microsoft.com/office/drawing/2014/main" id="{ABE94A17-B8F3-454D-8904-7D20655CA7B1}"/>
              </a:ext>
            </a:extLst>
          </p:cNvPr>
          <p:cNvSpPr/>
          <p:nvPr/>
        </p:nvSpPr>
        <p:spPr>
          <a:xfrm>
            <a:off x="1163998" y="38907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Дерево решений</a:t>
            </a:r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D579AB55-1571-490F-A08A-3CFBED382A6C}"/>
              </a:ext>
            </a:extLst>
          </p:cNvPr>
          <p:cNvGrpSpPr/>
          <p:nvPr/>
        </p:nvGrpSpPr>
        <p:grpSpPr>
          <a:xfrm>
            <a:off x="567346" y="5104464"/>
            <a:ext cx="376166" cy="469825"/>
            <a:chOff x="623996" y="1592262"/>
            <a:chExt cx="333947" cy="508681"/>
          </a:xfrm>
        </p:grpSpPr>
        <p:cxnSp>
          <p:nvCxnSpPr>
            <p:cNvPr id="72" name="Google Shape;123;p4">
              <a:extLst>
                <a:ext uri="{FF2B5EF4-FFF2-40B4-BE49-F238E27FC236}">
                  <a16:creationId xmlns:a16="http://schemas.microsoft.com/office/drawing/2014/main" id="{D539E6DF-A800-41A2-BBA8-2A2734D9094D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124;p4">
              <a:extLst>
                <a:ext uri="{FF2B5EF4-FFF2-40B4-BE49-F238E27FC236}">
                  <a16:creationId xmlns:a16="http://schemas.microsoft.com/office/drawing/2014/main" id="{36A51912-F785-49F0-9F69-B98809DE0D18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126;p4">
              <a:extLst>
                <a:ext uri="{FF2B5EF4-FFF2-40B4-BE49-F238E27FC236}">
                  <a16:creationId xmlns:a16="http://schemas.microsoft.com/office/drawing/2014/main" id="{35F4B1ED-5093-421E-A05A-3B6ECD11083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5" name="Google Shape;127;p4">
            <a:extLst>
              <a:ext uri="{FF2B5EF4-FFF2-40B4-BE49-F238E27FC236}">
                <a16:creationId xmlns:a16="http://schemas.microsoft.com/office/drawing/2014/main" id="{B079108F-57F8-423B-9809-9789D0A9060E}"/>
              </a:ext>
            </a:extLst>
          </p:cNvPr>
          <p:cNvSpPr/>
          <p:nvPr/>
        </p:nvSpPr>
        <p:spPr>
          <a:xfrm>
            <a:off x="845387" y="5268811"/>
            <a:ext cx="9004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6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35568149-7417-46F8-A4C1-5F9C20D8D89F}"/>
              </a:ext>
            </a:extLst>
          </p:cNvPr>
          <p:cNvGrpSpPr/>
          <p:nvPr/>
        </p:nvGrpSpPr>
        <p:grpSpPr>
          <a:xfrm>
            <a:off x="557072" y="5762012"/>
            <a:ext cx="376166" cy="469825"/>
            <a:chOff x="623996" y="1592262"/>
            <a:chExt cx="333947" cy="508681"/>
          </a:xfrm>
        </p:grpSpPr>
        <p:cxnSp>
          <p:nvCxnSpPr>
            <p:cNvPr id="77" name="Google Shape;123;p4">
              <a:extLst>
                <a:ext uri="{FF2B5EF4-FFF2-40B4-BE49-F238E27FC236}">
                  <a16:creationId xmlns:a16="http://schemas.microsoft.com/office/drawing/2014/main" id="{E2A59872-EF64-43EA-816A-5D0B08F96FF5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" name="Google Shape;124;p4">
              <a:extLst>
                <a:ext uri="{FF2B5EF4-FFF2-40B4-BE49-F238E27FC236}">
                  <a16:creationId xmlns:a16="http://schemas.microsoft.com/office/drawing/2014/main" id="{8909D613-1220-492B-B86A-8A96AA512D5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126;p4">
              <a:extLst>
                <a:ext uri="{FF2B5EF4-FFF2-40B4-BE49-F238E27FC236}">
                  <a16:creationId xmlns:a16="http://schemas.microsoft.com/office/drawing/2014/main" id="{9D79AE45-9DE0-43B0-B8FA-61E66CAC7F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0" name="Google Shape;127;p4">
            <a:extLst>
              <a:ext uri="{FF2B5EF4-FFF2-40B4-BE49-F238E27FC236}">
                <a16:creationId xmlns:a16="http://schemas.microsoft.com/office/drawing/2014/main" id="{F6F1A481-9EAE-4775-9DBE-CC1C1DC96E54}"/>
              </a:ext>
            </a:extLst>
          </p:cNvPr>
          <p:cNvSpPr/>
          <p:nvPr/>
        </p:nvSpPr>
        <p:spPr>
          <a:xfrm>
            <a:off x="835113" y="5926359"/>
            <a:ext cx="9004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7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25;p4">
            <a:extLst>
              <a:ext uri="{FF2B5EF4-FFF2-40B4-BE49-F238E27FC236}">
                <a16:creationId xmlns:a16="http://schemas.microsoft.com/office/drawing/2014/main" id="{47E51407-4775-40C5-96DF-3239F076BDBF}"/>
              </a:ext>
            </a:extLst>
          </p:cNvPr>
          <p:cNvSpPr/>
          <p:nvPr/>
        </p:nvSpPr>
        <p:spPr>
          <a:xfrm>
            <a:off x="1163996" y="523999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Градиентный </a:t>
            </a:r>
            <a:r>
              <a:rPr lang="ru-RU" sz="1600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бустинг</a:t>
            </a:r>
            <a:endParaRPr lang="ru-RU" sz="1600" b="1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</p:txBody>
      </p:sp>
      <p:sp>
        <p:nvSpPr>
          <p:cNvPr id="82" name="Google Shape;125;p4">
            <a:extLst>
              <a:ext uri="{FF2B5EF4-FFF2-40B4-BE49-F238E27FC236}">
                <a16:creationId xmlns:a16="http://schemas.microsoft.com/office/drawing/2014/main" id="{E86D27BC-2672-499A-BDB3-1EE09A075B5B}"/>
              </a:ext>
            </a:extLst>
          </p:cNvPr>
          <p:cNvSpPr/>
          <p:nvPr/>
        </p:nvSpPr>
        <p:spPr>
          <a:xfrm>
            <a:off x="1154205" y="5897047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Стохастический градиентный спуск</a:t>
            </a:r>
          </a:p>
        </p:txBody>
      </p:sp>
      <p:sp>
        <p:nvSpPr>
          <p:cNvPr id="83" name="Текст 3">
            <a:extLst>
              <a:ext uri="{FF2B5EF4-FFF2-40B4-BE49-F238E27FC236}">
                <a16:creationId xmlns:a16="http://schemas.microsoft.com/office/drawing/2014/main" id="{52819ED2-5E6A-4D35-85FC-37726226006B}"/>
              </a:ext>
            </a:extLst>
          </p:cNvPr>
          <p:cNvSpPr txBox="1">
            <a:spLocks/>
          </p:cNvSpPr>
          <p:nvPr/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19100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84" name="Google Shape;149;p4">
            <a:extLst>
              <a:ext uri="{FF2B5EF4-FFF2-40B4-BE49-F238E27FC236}">
                <a16:creationId xmlns:a16="http://schemas.microsoft.com/office/drawing/2014/main" id="{175A911F-6EB1-4956-B6E6-D2BB355B5759}"/>
              </a:ext>
            </a:extLst>
          </p:cNvPr>
          <p:cNvSpPr txBox="1"/>
          <p:nvPr/>
        </p:nvSpPr>
        <p:spPr>
          <a:xfrm>
            <a:off x="5973093" y="1719562"/>
            <a:ext cx="4981208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 моделей</a:t>
            </a:r>
          </a:p>
          <a:p>
            <a:pPr marL="4191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коэффициент детерминации</a:t>
            </a:r>
          </a:p>
          <a:p>
            <a:pPr marL="4191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средняя квадратичная ошибка</a:t>
            </a:r>
          </a:p>
          <a:p>
            <a:pPr marL="4191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(Mean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Error) c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редняя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абсолютная ошибка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корень из средней квадратичной ошибки</a:t>
            </a:r>
          </a:p>
          <a:p>
            <a:pPr marL="4191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Медианная абсолютная ошибка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8" y="469293"/>
            <a:ext cx="6084407" cy="695617"/>
            <a:chOff x="1476752" y="3499669"/>
            <a:chExt cx="6918110" cy="69561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2" y="3499669"/>
              <a:ext cx="674826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 Разработка и обучение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304814" y="3529286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FAC728-9AD8-418D-9936-785FFBF97A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2495" y="3051511"/>
            <a:ext cx="5713505" cy="13136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8DA8D7-0704-40FB-B971-EDD4AC837F2F}"/>
              </a:ext>
            </a:extLst>
          </p:cNvPr>
          <p:cNvPicPr/>
          <p:nvPr/>
        </p:nvPicPr>
        <p:blipFill rotWithShape="1">
          <a:blip r:embed="rId4"/>
          <a:srcRect b="48627"/>
          <a:stretch/>
        </p:blipFill>
        <p:spPr bwMode="auto">
          <a:xfrm>
            <a:off x="387116" y="4783513"/>
            <a:ext cx="5688697" cy="967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2A11E9-EF00-4813-8854-EF23D72283F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55" y="2323911"/>
            <a:ext cx="5858312" cy="1824155"/>
          </a:xfrm>
          <a:prstGeom prst="rect">
            <a:avLst/>
          </a:prstGeom>
        </p:spPr>
      </p:pic>
      <p:sp>
        <p:nvSpPr>
          <p:cNvPr id="11" name="Google Shape;173;p7">
            <a:extLst>
              <a:ext uri="{FF2B5EF4-FFF2-40B4-BE49-F238E27FC236}">
                <a16:creationId xmlns:a16="http://schemas.microsoft.com/office/drawing/2014/main" id="{EE9514F9-3B24-44C2-82F8-83D39920BDE1}"/>
              </a:ext>
            </a:extLst>
          </p:cNvPr>
          <p:cNvSpPr txBox="1"/>
          <p:nvPr/>
        </p:nvSpPr>
        <p:spPr>
          <a:xfrm>
            <a:off x="426184" y="1553196"/>
            <a:ext cx="5858312" cy="131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8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Разработка и обучение моделей машинного обучения осуществлялась для двух выходных параметров: «Прочность при растяжении» и «Модуль упругости при растяжении» отдельно. </a:t>
            </a:r>
          </a:p>
        </p:txBody>
      </p:sp>
      <p:sp>
        <p:nvSpPr>
          <p:cNvPr id="12" name="Google Shape;173;p7">
            <a:extLst>
              <a:ext uri="{FF2B5EF4-FFF2-40B4-BE49-F238E27FC236}">
                <a16:creationId xmlns:a16="http://schemas.microsoft.com/office/drawing/2014/main" id="{DF2DA17D-9B81-4C31-82DC-C660EA8E129E}"/>
              </a:ext>
            </a:extLst>
          </p:cNvPr>
          <p:cNvSpPr txBox="1"/>
          <p:nvPr/>
        </p:nvSpPr>
        <p:spPr>
          <a:xfrm>
            <a:off x="6525128" y="4681393"/>
            <a:ext cx="5184901" cy="121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оэффициент детерминации стал положительным, но все </a:t>
            </a:r>
            <a:r>
              <a:rPr lang="ru-RU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еще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слишком мал  - 0.01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12351-6C61-4A40-B2DD-624436BCD486}"/>
              </a:ext>
            </a:extLst>
          </p:cNvPr>
          <p:cNvSpPr txBox="1"/>
          <p:nvPr/>
        </p:nvSpPr>
        <p:spPr>
          <a:xfrm>
            <a:off x="1752613" y="4275153"/>
            <a:ext cx="3156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Л</a:t>
            </a:r>
            <a:r>
              <a:rPr lang="ru-RU" sz="1400" dirty="0">
                <a:effectLst/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инейная регрессионная модель</a:t>
            </a:r>
            <a:endParaRPr lang="ru-RU" dirty="0">
              <a:highlight>
                <a:srgbClr val="F1BE29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7BED6-56CD-420B-800D-FFC05FB3D2E6}"/>
              </a:ext>
            </a:extLst>
          </p:cNvPr>
          <p:cNvSpPr txBox="1"/>
          <p:nvPr/>
        </p:nvSpPr>
        <p:spPr>
          <a:xfrm>
            <a:off x="1715229" y="5783467"/>
            <a:ext cx="395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М</a:t>
            </a:r>
            <a:r>
              <a:rPr lang="ru-RU" sz="1400" dirty="0">
                <a:effectLst/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етрики</a:t>
            </a:r>
            <a:r>
              <a:rPr lang="ru-RU" sz="1100" dirty="0">
                <a:effectLst/>
                <a:highlight>
                  <a:srgbClr val="F1BE29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1-й</a:t>
            </a:r>
            <a:r>
              <a:rPr lang="ru-RU" sz="1100" dirty="0">
                <a:effectLst/>
                <a:highlight>
                  <a:srgbClr val="F1BE29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линейной регрессионной модели</a:t>
            </a:r>
            <a:endParaRPr lang="ru-RU" dirty="0">
              <a:highlight>
                <a:srgbClr val="F1BE29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12944-EF0A-4D83-BDE9-8268E6037E32}"/>
              </a:ext>
            </a:extLst>
          </p:cNvPr>
          <p:cNvSpPr txBox="1"/>
          <p:nvPr/>
        </p:nvSpPr>
        <p:spPr>
          <a:xfrm>
            <a:off x="6544431" y="4275152"/>
            <a:ext cx="5184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М</a:t>
            </a:r>
            <a:r>
              <a:rPr lang="ru-RU" sz="1400" dirty="0">
                <a:effectLst/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етрики 2-й линейной регрессионной модели</a:t>
            </a:r>
            <a:endParaRPr lang="ru-RU" dirty="0">
              <a:highlight>
                <a:srgbClr val="F1BE29"/>
              </a:highlight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08C8B88-DF43-4D36-8C6E-58256FA1CA5D}"/>
              </a:ext>
            </a:extLst>
          </p:cNvPr>
          <p:cNvGrpSpPr/>
          <p:nvPr/>
        </p:nvGrpSpPr>
        <p:grpSpPr>
          <a:xfrm rot="10800000" flipH="1">
            <a:off x="273628" y="1368579"/>
            <a:ext cx="815636" cy="1465205"/>
            <a:chOff x="558782" y="4362887"/>
            <a:chExt cx="825559" cy="1753829"/>
          </a:xfrm>
        </p:grpSpPr>
        <p:cxnSp>
          <p:nvCxnSpPr>
            <p:cNvPr id="27" name="Google Shape;213;p9">
              <a:extLst>
                <a:ext uri="{FF2B5EF4-FFF2-40B4-BE49-F238E27FC236}">
                  <a16:creationId xmlns:a16="http://schemas.microsoft.com/office/drawing/2014/main" id="{75E7F1DD-E44C-475C-B9E8-4DF6883F7141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0" cy="1753829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14;p9">
              <a:extLst>
                <a:ext uri="{FF2B5EF4-FFF2-40B4-BE49-F238E27FC236}">
                  <a16:creationId xmlns:a16="http://schemas.microsoft.com/office/drawing/2014/main" id="{38978753-0C8D-435F-95E9-5A273ED80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93" y="6095533"/>
              <a:ext cx="825048" cy="21183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15;p9">
              <a:extLst>
                <a:ext uri="{FF2B5EF4-FFF2-40B4-BE49-F238E27FC236}">
                  <a16:creationId xmlns:a16="http://schemas.microsoft.com/office/drawing/2014/main" id="{3ABE266E-DA01-41EA-90A9-95BCE54C37D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825559" cy="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0236983-B5EC-47AA-B47F-F4E08A73B2BE}"/>
              </a:ext>
            </a:extLst>
          </p:cNvPr>
          <p:cNvGrpSpPr/>
          <p:nvPr/>
        </p:nvGrpSpPr>
        <p:grpSpPr>
          <a:xfrm flipH="1">
            <a:off x="10990648" y="4529324"/>
            <a:ext cx="815636" cy="1465205"/>
            <a:chOff x="558782" y="4362887"/>
            <a:chExt cx="825559" cy="1753829"/>
          </a:xfrm>
        </p:grpSpPr>
        <p:cxnSp>
          <p:nvCxnSpPr>
            <p:cNvPr id="31" name="Google Shape;213;p9">
              <a:extLst>
                <a:ext uri="{FF2B5EF4-FFF2-40B4-BE49-F238E27FC236}">
                  <a16:creationId xmlns:a16="http://schemas.microsoft.com/office/drawing/2014/main" id="{153E3D4C-7FE9-487C-B81B-EE0CDE3BE286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0" cy="1753829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214;p9">
              <a:extLst>
                <a:ext uri="{FF2B5EF4-FFF2-40B4-BE49-F238E27FC236}">
                  <a16:creationId xmlns:a16="http://schemas.microsoft.com/office/drawing/2014/main" id="{0CFE7D84-E399-4BAE-B406-B7878C583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93" y="6095533"/>
              <a:ext cx="825048" cy="21183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215;p9">
              <a:extLst>
                <a:ext uri="{FF2B5EF4-FFF2-40B4-BE49-F238E27FC236}">
                  <a16:creationId xmlns:a16="http://schemas.microsoft.com/office/drawing/2014/main" id="{AF3DEDB9-4806-4468-B82F-F4ED1C0E66D3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825559" cy="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5115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8" y="469293"/>
            <a:ext cx="6084407" cy="695617"/>
            <a:chOff x="1476752" y="3499669"/>
            <a:chExt cx="6918110" cy="69561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2" y="3499669"/>
              <a:ext cx="674826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Модели машинного обучения</a:t>
              </a: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304814" y="3529286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1" name="Google Shape;173;p7">
            <a:extLst>
              <a:ext uri="{FF2B5EF4-FFF2-40B4-BE49-F238E27FC236}">
                <a16:creationId xmlns:a16="http://schemas.microsoft.com/office/drawing/2014/main" id="{EE9514F9-3B24-44C2-82F8-83D39920BDE1}"/>
              </a:ext>
            </a:extLst>
          </p:cNvPr>
          <p:cNvSpPr txBox="1"/>
          <p:nvPr/>
        </p:nvSpPr>
        <p:spPr>
          <a:xfrm>
            <a:off x="495809" y="1833018"/>
            <a:ext cx="5858312" cy="131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8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Разработка и обучение моделей машинного обучения осуществлялась для двух выходных параметров: «Прочность при растяжении» и «Модуль упругости при растяжении» отдельно. </a:t>
            </a:r>
          </a:p>
        </p:txBody>
      </p:sp>
      <p:sp>
        <p:nvSpPr>
          <p:cNvPr id="12" name="Google Shape;173;p7">
            <a:extLst>
              <a:ext uri="{FF2B5EF4-FFF2-40B4-BE49-F238E27FC236}">
                <a16:creationId xmlns:a16="http://schemas.microsoft.com/office/drawing/2014/main" id="{DF2DA17D-9B81-4C31-82DC-C660EA8E129E}"/>
              </a:ext>
            </a:extLst>
          </p:cNvPr>
          <p:cNvSpPr txBox="1"/>
          <p:nvPr/>
        </p:nvSpPr>
        <p:spPr>
          <a:xfrm>
            <a:off x="6543763" y="4811686"/>
            <a:ext cx="5184901" cy="121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оэффициент детерминации стал положительным, но все </a:t>
            </a:r>
            <a:r>
              <a:rPr lang="ru-RU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еще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слишком мал  - 0.01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7BED6-56CD-420B-800D-FFC05FB3D2E6}"/>
              </a:ext>
            </a:extLst>
          </p:cNvPr>
          <p:cNvSpPr txBox="1"/>
          <p:nvPr/>
        </p:nvSpPr>
        <p:spPr>
          <a:xfrm>
            <a:off x="558782" y="5985680"/>
            <a:ext cx="5537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Тестовые и прогнозные значения Прочности при растяжении методом К-Ближайших соседей</a:t>
            </a:r>
            <a:endParaRPr lang="ru-RU" dirty="0">
              <a:highlight>
                <a:srgbClr val="F1BE29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12944-EF0A-4D83-BDE9-8268E6037E32}"/>
              </a:ext>
            </a:extLst>
          </p:cNvPr>
          <p:cNvSpPr txBox="1"/>
          <p:nvPr/>
        </p:nvSpPr>
        <p:spPr>
          <a:xfrm>
            <a:off x="6354121" y="3757509"/>
            <a:ext cx="5184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Тестовые и прогнозные значения Прочности при растяжении методом </a:t>
            </a:r>
            <a:r>
              <a:rPr lang="ru-RU" dirty="0" err="1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Random</a:t>
            </a:r>
            <a:r>
              <a:rPr lang="ru-RU" dirty="0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dirty="0" err="1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Forest</a:t>
            </a:r>
            <a:r>
              <a:rPr lang="ru-RU" dirty="0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dirty="0" err="1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Regressor</a:t>
            </a:r>
            <a:endParaRPr lang="ru-RU" dirty="0">
              <a:highlight>
                <a:srgbClr val="F1BE29"/>
              </a:highlight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08C8B88-DF43-4D36-8C6E-58256FA1CA5D}"/>
              </a:ext>
            </a:extLst>
          </p:cNvPr>
          <p:cNvGrpSpPr/>
          <p:nvPr/>
        </p:nvGrpSpPr>
        <p:grpSpPr>
          <a:xfrm rot="10800000" flipH="1">
            <a:off x="273628" y="1663381"/>
            <a:ext cx="815636" cy="1465205"/>
            <a:chOff x="558782" y="4362887"/>
            <a:chExt cx="825559" cy="1753829"/>
          </a:xfrm>
        </p:grpSpPr>
        <p:cxnSp>
          <p:nvCxnSpPr>
            <p:cNvPr id="27" name="Google Shape;213;p9">
              <a:extLst>
                <a:ext uri="{FF2B5EF4-FFF2-40B4-BE49-F238E27FC236}">
                  <a16:creationId xmlns:a16="http://schemas.microsoft.com/office/drawing/2014/main" id="{75E7F1DD-E44C-475C-B9E8-4DF6883F7141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0" cy="1753829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14;p9">
              <a:extLst>
                <a:ext uri="{FF2B5EF4-FFF2-40B4-BE49-F238E27FC236}">
                  <a16:creationId xmlns:a16="http://schemas.microsoft.com/office/drawing/2014/main" id="{38978753-0C8D-435F-95E9-5A273ED80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93" y="6095533"/>
              <a:ext cx="825048" cy="21183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15;p9">
              <a:extLst>
                <a:ext uri="{FF2B5EF4-FFF2-40B4-BE49-F238E27FC236}">
                  <a16:creationId xmlns:a16="http://schemas.microsoft.com/office/drawing/2014/main" id="{3ABE266E-DA01-41EA-90A9-95BCE54C37D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825559" cy="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0236983-B5EC-47AA-B47F-F4E08A73B2BE}"/>
              </a:ext>
            </a:extLst>
          </p:cNvPr>
          <p:cNvGrpSpPr/>
          <p:nvPr/>
        </p:nvGrpSpPr>
        <p:grpSpPr>
          <a:xfrm flipH="1">
            <a:off x="10913533" y="4633917"/>
            <a:ext cx="815636" cy="1587060"/>
            <a:chOff x="558782" y="4362887"/>
            <a:chExt cx="825559" cy="1753829"/>
          </a:xfrm>
        </p:grpSpPr>
        <p:cxnSp>
          <p:nvCxnSpPr>
            <p:cNvPr id="31" name="Google Shape;213;p9">
              <a:extLst>
                <a:ext uri="{FF2B5EF4-FFF2-40B4-BE49-F238E27FC236}">
                  <a16:creationId xmlns:a16="http://schemas.microsoft.com/office/drawing/2014/main" id="{153E3D4C-7FE9-487C-B81B-EE0CDE3BE286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0" cy="1753829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214;p9">
              <a:extLst>
                <a:ext uri="{FF2B5EF4-FFF2-40B4-BE49-F238E27FC236}">
                  <a16:creationId xmlns:a16="http://schemas.microsoft.com/office/drawing/2014/main" id="{0CFE7D84-E399-4BAE-B406-B7878C583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93" y="6095533"/>
              <a:ext cx="825048" cy="21183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215;p9">
              <a:extLst>
                <a:ext uri="{FF2B5EF4-FFF2-40B4-BE49-F238E27FC236}">
                  <a16:creationId xmlns:a16="http://schemas.microsoft.com/office/drawing/2014/main" id="{AF3DEDB9-4806-4468-B82F-F4ED1C0E66D3}"/>
                </a:ext>
              </a:extLst>
            </p:cNvPr>
            <p:cNvCxnSpPr>
              <a:cxnSpLocks/>
            </p:cNvCxnSpPr>
            <p:nvPr/>
          </p:nvCxnSpPr>
          <p:spPr>
            <a:xfrm>
              <a:off x="558782" y="4362887"/>
              <a:ext cx="825559" cy="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2FFF167-AA58-4A78-BBDA-82342D49927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4772" y="1411050"/>
            <a:ext cx="5943600" cy="22955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914D886-125F-4864-9236-042A07F7DB36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996" y="3328992"/>
            <a:ext cx="594296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5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5446731" cy="686767"/>
            <a:chOff x="1476752" y="3499669"/>
            <a:chExt cx="6559892" cy="686767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2" y="3499669"/>
              <a:ext cx="6559892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Создание нейронной сети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72358" y="3520436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E11675-6CA5-4562-ADAA-E360B93BDD49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3" y="1734365"/>
            <a:ext cx="5669972" cy="3789946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DB3EFBD0-F429-495E-9FBB-C0C2FDD15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516" y="1734365"/>
            <a:ext cx="5301486" cy="4244815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 </a:t>
            </a:r>
          </a:p>
          <a:p>
            <a:pPr algn="l"/>
            <a:r>
              <a:rPr lang="ru-RU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не решена</a:t>
            </a:r>
          </a:p>
          <a:p>
            <a:pPr marL="76200" indent="0" algn="l"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поиски решения могли бы включать:</a:t>
            </a:r>
          </a:p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проконсультироваться у экспертов в предметной области 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уточнить постановку задачи</a:t>
            </a:r>
          </a:p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сырые данные</a:t>
            </a:r>
          </a:p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отбор признаков и уменьшение размерности</a:t>
            </a:r>
          </a:p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поэкспериментировать с градиентным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бустингом</a:t>
            </a:r>
            <a:endParaRPr lang="ru-R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углубиться в нейросети,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попробовать различные архитектуры, параметры обучения и т.д.;</a:t>
            </a:r>
          </a:p>
          <a:p>
            <a:pPr algn="l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EAE10-314F-420D-85D0-970C7875096D}"/>
              </a:ext>
            </a:extLst>
          </p:cNvPr>
          <p:cNvSpPr txBox="1"/>
          <p:nvPr/>
        </p:nvSpPr>
        <p:spPr>
          <a:xfrm>
            <a:off x="465651" y="5671403"/>
            <a:ext cx="55372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ighlight>
                  <a:srgbClr val="F1BE29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Разброс предсказаний модели нейронной сети</a:t>
            </a:r>
            <a:endParaRPr lang="ru-RU" dirty="0">
              <a:highlight>
                <a:srgbClr val="F1BE29"/>
              </a:highlight>
            </a:endParaRPr>
          </a:p>
        </p:txBody>
      </p:sp>
      <p:cxnSp>
        <p:nvCxnSpPr>
          <p:cNvPr id="16" name="Google Shape;213;p9">
            <a:extLst>
              <a:ext uri="{FF2B5EF4-FFF2-40B4-BE49-F238E27FC236}">
                <a16:creationId xmlns:a16="http://schemas.microsoft.com/office/drawing/2014/main" id="{D482C1FA-A5E9-4EAA-9EDE-C65B5CA4D3EE}"/>
              </a:ext>
            </a:extLst>
          </p:cNvPr>
          <p:cNvCxnSpPr>
            <a:cxnSpLocks/>
          </p:cNvCxnSpPr>
          <p:nvPr/>
        </p:nvCxnSpPr>
        <p:spPr>
          <a:xfrm>
            <a:off x="11726349" y="1724151"/>
            <a:ext cx="0" cy="4594246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214;p9">
            <a:extLst>
              <a:ext uri="{FF2B5EF4-FFF2-40B4-BE49-F238E27FC236}">
                <a16:creationId xmlns:a16="http://schemas.microsoft.com/office/drawing/2014/main" id="{68684D76-A224-4EE1-88B2-44B0DF835ED1}"/>
              </a:ext>
            </a:extLst>
          </p:cNvPr>
          <p:cNvCxnSpPr>
            <a:cxnSpLocks/>
          </p:cNvCxnSpPr>
          <p:nvPr/>
        </p:nvCxnSpPr>
        <p:spPr>
          <a:xfrm flipH="1">
            <a:off x="10924674" y="6318397"/>
            <a:ext cx="801171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215;p9">
            <a:extLst>
              <a:ext uri="{FF2B5EF4-FFF2-40B4-BE49-F238E27FC236}">
                <a16:creationId xmlns:a16="http://schemas.microsoft.com/office/drawing/2014/main" id="{CF7DBA15-21CD-4E4F-AE1F-FAC2F35FC6E2}"/>
              </a:ext>
            </a:extLst>
          </p:cNvPr>
          <p:cNvCxnSpPr>
            <a:cxnSpLocks/>
          </p:cNvCxnSpPr>
          <p:nvPr/>
        </p:nvCxnSpPr>
        <p:spPr>
          <a:xfrm flipH="1">
            <a:off x="10910713" y="1724151"/>
            <a:ext cx="815636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C74F0-65B7-457D-A65E-3FC7FE6D014D}"/>
              </a:ext>
            </a:extLst>
          </p:cNvPr>
          <p:cNvSpPr txBox="1"/>
          <p:nvPr/>
        </p:nvSpPr>
        <p:spPr>
          <a:xfrm>
            <a:off x="3765885" y="4211052"/>
            <a:ext cx="703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000" dirty="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Спасибо за </a:t>
            </a:r>
            <a:r>
              <a:rPr lang="ru-RU" sz="4000" dirty="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внимание</a:t>
            </a:r>
            <a:r>
              <a:rPr lang="ru-RU" sz="4000" dirty="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920</Words>
  <Application>Microsoft Office PowerPoint</Application>
  <PresentationFormat>Широкоэкранный</PresentationFormat>
  <Paragraphs>95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ALS Sector Bold</vt:lpstr>
      <vt:lpstr>Arial</vt:lpstr>
      <vt:lpstr>ALS Sector Regular</vt:lpstr>
      <vt:lpstr>Times New Roman</vt:lpstr>
      <vt:lpstr>Open Sans</vt:lpstr>
      <vt:lpstr>Noto Sans Symbols</vt:lpstr>
      <vt:lpstr>Calibri</vt:lpstr>
      <vt:lpstr>If,kjyVUNE_28012021</vt:lpstr>
      <vt:lpstr>Выпускная квалификационная работа по курсу «Data Science»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galina.skorykh@outlook.com</cp:lastModifiedBy>
  <cp:revision>109</cp:revision>
  <dcterms:created xsi:type="dcterms:W3CDTF">2021-02-24T09:03:25Z</dcterms:created>
  <dcterms:modified xsi:type="dcterms:W3CDTF">2023-05-04T10:47:10Z</dcterms:modified>
</cp:coreProperties>
</file>