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IBM Plex Sans"/>
      <p:regular r:id="rId30"/>
      <p:bold r:id="rId31"/>
      <p:italic r:id="rId32"/>
      <p:boldItalic r:id="rId33"/>
    </p:embeddedFont>
    <p:embeddedFont>
      <p:font typeface="IBM Plex Sa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93">
          <p15:clr>
            <a:srgbClr val="A4A3A4"/>
          </p15:clr>
        </p15:guide>
        <p15:guide id="2" pos="2767">
          <p15:clr>
            <a:srgbClr val="9AA0A6"/>
          </p15:clr>
        </p15:guide>
        <p15:guide id="3" pos="340">
          <p15:clr>
            <a:srgbClr val="9AA0A6"/>
          </p15:clr>
        </p15:guide>
        <p15:guide id="4" orient="horz" pos="2948">
          <p15:clr>
            <a:srgbClr val="9AA0A6"/>
          </p15:clr>
        </p15:guide>
        <p15:guide id="5" pos="4093">
          <p15:clr>
            <a:srgbClr val="9AA0A6"/>
          </p15:clr>
        </p15:guide>
        <p15:guide id="6" orient="horz" pos="2494">
          <p15:clr>
            <a:srgbClr val="9AA0A6"/>
          </p15:clr>
        </p15:guide>
        <p15:guide id="7" orient="horz" pos="227">
          <p15:clr>
            <a:srgbClr val="9AA0A6"/>
          </p15:clr>
        </p15:guide>
        <p15:guide id="8" orient="horz" pos="454">
          <p15:clr>
            <a:srgbClr val="9AA0A6"/>
          </p15:clr>
        </p15:guide>
        <p15:guide id="9" orient="horz" pos="1813">
          <p15:clr>
            <a:srgbClr val="9AA0A6"/>
          </p15:clr>
        </p15:guide>
        <p15:guide id="10" orient="horz" pos="1134">
          <p15:clr>
            <a:srgbClr val="9AA0A6"/>
          </p15:clr>
        </p15:guide>
        <p15:guide id="11" orient="horz" pos="2268">
          <p15:clr>
            <a:srgbClr val="9AA0A6"/>
          </p15:clr>
        </p15:guide>
        <p15:guide id="12" pos="5420">
          <p15:clr>
            <a:srgbClr val="9AA0A6"/>
          </p15:clr>
        </p15:guide>
        <p15:guide id="13" pos="1440">
          <p15:clr>
            <a:srgbClr val="9AA0A6"/>
          </p15:clr>
        </p15:guide>
        <p15:guide id="14" pos="1667">
          <p15:clr>
            <a:srgbClr val="9AA0A6"/>
          </p15:clr>
        </p15:guide>
        <p15:guide id="15" pos="4320">
          <p15:clr>
            <a:srgbClr val="9AA0A6"/>
          </p15:clr>
        </p15:guide>
        <p15:guide id="16" orient="horz" pos="907">
          <p15:clr>
            <a:srgbClr val="9AA0A6"/>
          </p15:clr>
        </p15:guide>
        <p15:guide id="17" orient="horz" pos="158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3"/>
        <p:guide pos="2767"/>
        <p:guide pos="340"/>
        <p:guide pos="2948" orient="horz"/>
        <p:guide pos="4093"/>
        <p:guide pos="2494" orient="horz"/>
        <p:guide pos="227" orient="horz"/>
        <p:guide pos="454" orient="horz"/>
        <p:guide pos="1813" orient="horz"/>
        <p:guide pos="1134" orient="horz"/>
        <p:guide pos="2268" orient="horz"/>
        <p:guide pos="5420"/>
        <p:guide pos="1440"/>
        <p:guide pos="1667"/>
        <p:guide pos="4320"/>
        <p:guide pos="907" orient="horz"/>
        <p:guide pos="158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-bold.fntdata"/><Relationship Id="rId30" Type="http://schemas.openxmlformats.org/officeDocument/2006/relationships/font" Target="fonts/IBMPlexSans-regular.fntdata"/><Relationship Id="rId11" Type="http://schemas.openxmlformats.org/officeDocument/2006/relationships/slide" Target="slides/slide5.xml"/><Relationship Id="rId33" Type="http://schemas.openxmlformats.org/officeDocument/2006/relationships/font" Target="fonts/IBMPlexSans-boldItalic.fntdata"/><Relationship Id="rId10" Type="http://schemas.openxmlformats.org/officeDocument/2006/relationships/slide" Target="slides/slide4.xml"/><Relationship Id="rId32" Type="http://schemas.openxmlformats.org/officeDocument/2006/relationships/font" Target="fonts/IBMPlexSans-italic.fntdata"/><Relationship Id="rId13" Type="http://schemas.openxmlformats.org/officeDocument/2006/relationships/slide" Target="slides/slide7.xml"/><Relationship Id="rId35" Type="http://schemas.openxmlformats.org/officeDocument/2006/relationships/font" Target="fonts/IBMPlexSansSemiBold-bold.fntdata"/><Relationship Id="rId12" Type="http://schemas.openxmlformats.org/officeDocument/2006/relationships/slide" Target="slides/slide6.xml"/><Relationship Id="rId34" Type="http://schemas.openxmlformats.org/officeDocument/2006/relationships/font" Target="fonts/IBMPlexSans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IBMPlexSans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IBMPlexSans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e22caf71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7e22caf7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d879125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d879125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d879125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d879125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d8791259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d8791259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d879125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d879125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04f51ada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04f51ada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d8791259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d8791259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d8791259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d8791259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04f51ada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04f51ada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04f51ada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04f51ada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879125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d879125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68cc95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68cc95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04f51ada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04f51ada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a1ae791ef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a1ae791ef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04f51ada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04f51ada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6892a1d9a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6892a1d9a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16892a1d9a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8bafd4d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8bafd4d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1ae791e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a1ae791e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a62d992a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a62d992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Однако при этом задачу «реального мира» приходится переформулировать, представляя все данные в виде переменных, массивов, списков и других структур данных. При моделировании больших систем объем этих данных увеличивается, они становятся плохо управляемыми, и это приводит к большому числу ошибок. Так как любой алгоритм может обратиться к любым глобальным (общедоступным) данным, повышается риск случайного недопустимого изменения значений.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04f51ad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04f51ad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Однако при этом задачу «реального мира» приходится переформулировать, представляя все данные в виде переменных, массивов, списков и других структур данных. При моделировании больших систем объем этих данных увеличивается, они становятся плохо управляемыми, и это приводит к большому числу ошибок. Так как любой алгоритм может обратиться к любым глобальным (общедоступным) данным, повышается риск случайного недопустимого изменения значений.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d879125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d879125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879125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d879125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d879125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d879125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white">
  <p:cSld name="Blank_whi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516555" y="986486"/>
            <a:ext cx="8110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75231" y="1557772"/>
            <a:ext cx="8193600" cy="2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68120" y="1716429"/>
            <a:ext cx="8207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3" name="Google Shape;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3" name="Google Shape;12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3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7" name="Google Shape;1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540000" y="1752950"/>
            <a:ext cx="806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spAutoFit/>
          </a:bodyPr>
          <a:lstStyle/>
          <a:p>
            <a:pPr indent="0" lvl="0" marL="12700" marR="1181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" sz="3600"/>
              <a:t>Введение в ООП.</a:t>
            </a:r>
            <a:br>
              <a:rPr lang="ru" sz="3600"/>
            </a:br>
            <a:r>
              <a:rPr lang="ru" sz="3600"/>
              <a:t>Концепты и свои типы</a:t>
            </a:r>
            <a:endParaRPr sz="3600"/>
          </a:p>
        </p:txBody>
      </p:sp>
      <p:pic>
        <p:nvPicPr>
          <p:cNvPr id="143" name="Google Shape;1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250" y="1398100"/>
            <a:ext cx="2527949" cy="213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4"/>
          <p:cNvSpPr txBox="1"/>
          <p:nvPr/>
        </p:nvSpPr>
        <p:spPr>
          <a:xfrm>
            <a:off x="540000" y="3642000"/>
            <a:ext cx="54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651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Хранение и обработка данных, чаcть III</a:t>
            </a:r>
            <a:endParaRPr i="1" sz="1800">
              <a:solidFill>
                <a:srgbClr val="F651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/>
        </p:nvSpPr>
        <p:spPr>
          <a:xfrm>
            <a:off x="540000" y="1440200"/>
            <a:ext cx="23646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Константы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События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8" name="Google Shape;218;p43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Экземпляр класса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19" name="Google Shape;219;p43"/>
          <p:cNvSpPr txBox="1"/>
          <p:nvPr/>
        </p:nvSpPr>
        <p:spPr>
          <a:xfrm>
            <a:off x="3072000" y="144020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Конструкторы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Методы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/>
        </p:nvSpPr>
        <p:spPr>
          <a:xfrm>
            <a:off x="540000" y="1246975"/>
            <a:ext cx="80271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ООП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объектно-ориентированное программирование.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Парадигма (стиль, шаблон) разработки ПО, основными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понятиями которой являются классы и объекты.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Говорят, что разработка в стиле ООП ведется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 использованием классов объектов, которые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обладают состоянием и поведением, зависящим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 этого состояния.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5" name="Google Shape;225;p44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ООП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558450" y="1269000"/>
            <a:ext cx="8027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Инкапсуляция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это свойство системы,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позволяющее объединить данные и методы, работающие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 ними в классе, скрыв детали реализации и защитив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 пользователя этого класса объектов.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1" name="Google Shape;231;p45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ООП: Инкапсуляция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/>
        </p:nvSpPr>
        <p:spPr>
          <a:xfrm>
            <a:off x="540000" y="1246975"/>
            <a:ext cx="80271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Point2D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ООП: Инкапсуляция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Описать робота, который…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3" name="Google Shape;243;p47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ООП: Инкапсуляция. Задача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/>
        </p:nvSpPr>
        <p:spPr>
          <a:xfrm>
            <a:off x="540000" y="1246975"/>
            <a:ext cx="8027100" cy="27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Наследование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это свойство системы, позволяющее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описать новый класс на основе уже существующего,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 частично или полностью заимствующейся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функциональностью.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Класс, от которого производится наследование,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называется базовым или родительским.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Новый класс – потомком, наследником или производным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классом.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ООП: </a:t>
            </a: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Наследование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/>
          <p:nvPr/>
        </p:nvSpPr>
        <p:spPr>
          <a:xfrm>
            <a:off x="540000" y="1246975"/>
            <a:ext cx="80271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Point2D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Point3D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Point2D 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5" name="Google Shape;255;p49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ООП: Наследование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Описать игру, которая…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ООП: Наследование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/>
        </p:nvSpPr>
        <p:spPr>
          <a:xfrm>
            <a:off x="540000" y="1246975"/>
            <a:ext cx="80271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Полиморфизм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это свойство системы, использовать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объекты с одинаковым интерфейсом без информации о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типе и внутренней структуре объекта.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Полиморфизм - способность использовать объект вне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зависимости от его реализации, благодаря,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полиморфной переменной – это переменная, которая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может принимать значения разных типов.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7" name="Google Shape;267;p51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ООП: </a:t>
            </a: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Полиморфизм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/>
        </p:nvSpPr>
        <p:spPr>
          <a:xfrm>
            <a:off x="540000" y="1246975"/>
            <a:ext cx="80271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Point2D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av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Point3D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52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ООП: </a:t>
            </a: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Полиморфизм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5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Разговор о…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4" name="Google Shape;154;p3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56" name="Google Shape;156;p3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Переделать</a:t>
            </a:r>
            <a:r>
              <a:rPr lang="ru" sz="18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игру, которая…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53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ООП: </a:t>
            </a: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Полиморфизм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4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4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4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90" name="Google Shape;290;p54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91" name="Google Shape;291;p54"/>
          <p:cNvSpPr txBox="1"/>
          <p:nvPr/>
        </p:nvSpPr>
        <p:spPr>
          <a:xfrm>
            <a:off x="1895475" y="1658763"/>
            <a:ext cx="52110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Хотелось бы подвести и</a:t>
            </a:r>
            <a:r>
              <a:rPr b="1" lang="ru" sz="4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тоги</a:t>
            </a:r>
            <a:r>
              <a:rPr b="1" lang="ru" sz="4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...</a:t>
            </a:r>
            <a:endParaRPr b="1" sz="4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54"/>
          <p:cNvSpPr txBox="1"/>
          <p:nvPr/>
        </p:nvSpPr>
        <p:spPr>
          <a:xfrm>
            <a:off x="2633100" y="2930638"/>
            <a:ext cx="372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</a:rPr>
              <a:t>Хотелось бы, но не могу</a:t>
            </a:r>
            <a:br>
              <a:rPr lang="ru" sz="2400">
                <a:solidFill>
                  <a:schemeClr val="lt1"/>
                </a:solidFill>
              </a:rPr>
            </a:br>
            <a:r>
              <a:rPr lang="ru" sz="2400">
                <a:solidFill>
                  <a:schemeClr val="lt1"/>
                </a:solidFill>
              </a:rPr>
              <a:t>🤯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/>
        </p:nvSpPr>
        <p:spPr>
          <a:xfrm>
            <a:off x="540000" y="1246975"/>
            <a:ext cx="8027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Сделать работу с точками трёхмерного пространства.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Добавить в игру новый персонаж “лекарь”.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55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Тренировка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6"/>
          <p:cNvPicPr preferRelativeResize="0"/>
          <p:nvPr/>
        </p:nvPicPr>
        <p:blipFill rotWithShape="1">
          <a:blip r:embed="rId3">
            <a:alphaModFix/>
          </a:blip>
          <a:srcRect b="0" l="81874" r="0" t="27990"/>
          <a:stretch/>
        </p:blipFill>
        <p:spPr>
          <a:xfrm>
            <a:off x="7486644" y="1439675"/>
            <a:ext cx="1657375" cy="370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119" y="1530487"/>
            <a:ext cx="4279762" cy="2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/>
        </p:nvSpPr>
        <p:spPr>
          <a:xfrm>
            <a:off x="540000" y="1287800"/>
            <a:ext cx="80271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Введение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Класс и объект: детали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Наполнение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Концепты ООП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Примеры использования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Итоги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36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Разговор о…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7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7"/>
          <p:cNvSpPr txBox="1"/>
          <p:nvPr/>
        </p:nvSpPr>
        <p:spPr>
          <a:xfrm>
            <a:off x="2290800" y="2156100"/>
            <a:ext cx="45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Введение</a:t>
            </a:r>
            <a:endParaRPr i="1" sz="30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2" name="Google Shape;172;p37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7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74" name="Google Shape;174;p37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825" y="2741050"/>
            <a:ext cx="3076552" cy="19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8"/>
          <p:cNvSpPr txBox="1"/>
          <p:nvPr/>
        </p:nvSpPr>
        <p:spPr>
          <a:xfrm>
            <a:off x="558450" y="1319725"/>
            <a:ext cx="8027100" cy="25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Способ управления сложными системами: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«Разделяй и властвуй».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Это значит, что программную систему нужно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разбить на подсистемы так, чтобы работу каждой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 них можно было рассматривать и совершенствовать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независимо от других.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1" name="Google Shape;181;p38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Введение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825" y="2741050"/>
            <a:ext cx="3076552" cy="19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9"/>
          <p:cNvSpPr txBox="1"/>
          <p:nvPr/>
        </p:nvSpPr>
        <p:spPr>
          <a:xfrm>
            <a:off x="558450" y="1319725"/>
            <a:ext cx="80271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Правильное план – реализация только после абстракций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Абстракция – что делает?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Поведение – как делает?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Спецификация – набор правил, описывающих API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39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Введение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0"/>
          <p:cNvSpPr txBox="1"/>
          <p:nvPr/>
        </p:nvSpPr>
        <p:spPr>
          <a:xfrm>
            <a:off x="2290800" y="1833000"/>
            <a:ext cx="456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Класс и его экземпляры</a:t>
            </a:r>
            <a:endParaRPr i="1" sz="30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8" name="Google Shape;198;p40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0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00" name="Google Shape;200;p40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/>
        </p:nvSpPr>
        <p:spPr>
          <a:xfrm>
            <a:off x="540000" y="1246975"/>
            <a:ext cx="8027100" cy="20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Класс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это «чертеж» (описание) сущности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предметной области, позволяющий выделить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некоторые общие характеристики, состояние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 поведение, зависящее от состояния.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Предметная область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— множество всех предметов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(явлений) решаемой проблемы.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6" name="Google Shape;206;p41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Класс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/>
        </p:nvSpPr>
        <p:spPr>
          <a:xfrm>
            <a:off x="540000" y="1246975"/>
            <a:ext cx="8027100" cy="26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Экземпляр класса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отдельный представитель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класса, имеющий КОНКРЕТНОЕ состояние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 поведение, которое полностью определяется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описанием класса.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Состояние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набор данных (полей, атрибутов,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членов класса).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Поведение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функции для работы с данными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 выполнения полезной работы.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2" name="Google Shape;212;p42"/>
          <p:cNvSpPr txBox="1"/>
          <p:nvPr>
            <p:ph idx="1" type="subTitle"/>
          </p:nvPr>
        </p:nvSpPr>
        <p:spPr>
          <a:xfrm>
            <a:off x="540000" y="7200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Экземпляр к</a:t>
            </a: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ласса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