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y="5143500" cx="9144000"/>
  <p:notesSz cx="6858000" cy="9144000"/>
  <p:embeddedFontLst>
    <p:embeddedFont>
      <p:font typeface="IBM Plex Sans"/>
      <p:regular r:id="rId72"/>
      <p:bold r:id="rId73"/>
      <p:italic r:id="rId74"/>
      <p:boldItalic r:id="rId75"/>
    </p:embeddedFont>
    <p:embeddedFont>
      <p:font typeface="IBM Plex San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93">
          <p15:clr>
            <a:srgbClr val="A4A3A4"/>
          </p15:clr>
        </p15:guide>
        <p15:guide id="2" pos="2767">
          <p15:clr>
            <a:srgbClr val="9AA0A6"/>
          </p15:clr>
        </p15:guide>
        <p15:guide id="3" pos="352">
          <p15:clr>
            <a:srgbClr val="9AA0A6"/>
          </p15:clr>
        </p15:guide>
        <p15:guide id="4" orient="horz" pos="2948">
          <p15:clr>
            <a:srgbClr val="9AA0A6"/>
          </p15:clr>
        </p15:guide>
        <p15:guide id="5" pos="4093">
          <p15:clr>
            <a:srgbClr val="9AA0A6"/>
          </p15:clr>
        </p15:guide>
        <p15:guide id="6" orient="horz" pos="2494">
          <p15:clr>
            <a:srgbClr val="9AA0A6"/>
          </p15:clr>
        </p15:guide>
        <p15:guide id="7" orient="horz" pos="227">
          <p15:clr>
            <a:srgbClr val="9AA0A6"/>
          </p15:clr>
        </p15:guide>
        <p15:guide id="8" orient="horz" pos="454">
          <p15:clr>
            <a:srgbClr val="9AA0A6"/>
          </p15:clr>
        </p15:guide>
        <p15:guide id="9" orient="horz" pos="1813">
          <p15:clr>
            <a:srgbClr val="9AA0A6"/>
          </p15:clr>
        </p15:guide>
        <p15:guide id="10" orient="horz" pos="1101">
          <p15:clr>
            <a:srgbClr val="9AA0A6"/>
          </p15:clr>
        </p15:guide>
        <p15:guide id="11" orient="horz" pos="2268">
          <p15:clr>
            <a:srgbClr val="9AA0A6"/>
          </p15:clr>
        </p15:guide>
        <p15:guide id="12" pos="5420">
          <p15:clr>
            <a:srgbClr val="9AA0A6"/>
          </p15:clr>
        </p15:guide>
        <p15:guide id="13" pos="1440">
          <p15:clr>
            <a:srgbClr val="9AA0A6"/>
          </p15:clr>
        </p15:guide>
        <p15:guide id="14" pos="1667">
          <p15:clr>
            <a:srgbClr val="9AA0A6"/>
          </p15:clr>
        </p15:guide>
        <p15:guide id="15" pos="4906">
          <p15:clr>
            <a:srgbClr val="9AA0A6"/>
          </p15:clr>
        </p15:guide>
        <p15:guide id="16" pos="842">
          <p15:clr>
            <a:srgbClr val="9AA0A6"/>
          </p15:clr>
        </p15:guide>
        <p15:guide id="17" orient="horz" pos="2041">
          <p15:clr>
            <a:srgbClr val="9AA0A6"/>
          </p15:clr>
        </p15:guide>
        <p15:guide id="18" pos="3400">
          <p15:clr>
            <a:srgbClr val="9AA0A6"/>
          </p15:clr>
        </p15:guide>
        <p15:guide id="19" pos="425">
          <p15:clr>
            <a:srgbClr val="9AA0A6"/>
          </p15:clr>
        </p15:guide>
        <p15:guide id="20" orient="horz" pos="648">
          <p15:clr>
            <a:srgbClr val="9AA0A6"/>
          </p15:clr>
        </p15:guide>
        <p15:guide id="21" orient="horz" pos="1304">
          <p15:clr>
            <a:srgbClr val="9AA0A6"/>
          </p15:clr>
        </p15:guide>
        <p15:guide id="22" orient="horz" pos="879">
          <p15:clr>
            <a:srgbClr val="9AA0A6"/>
          </p15:clr>
        </p15:guide>
        <p15:guide id="23" orient="horz" pos="1599">
          <p15:clr>
            <a:srgbClr val="9AA0A6"/>
          </p15:clr>
        </p15:guide>
        <p15:guide id="24" orient="horz" pos="1269">
          <p15:clr>
            <a:srgbClr val="9AA0A6"/>
          </p15:clr>
        </p15:guide>
        <p15:guide id="25" pos="10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D1441B-0E2A-4D66-856A-094554511471}">
  <a:tblStyle styleId="{E1D1441B-0E2A-4D66-856A-0945545114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3"/>
        <p:guide pos="2767"/>
        <p:guide pos="352"/>
        <p:guide pos="2948" orient="horz"/>
        <p:guide pos="4093"/>
        <p:guide pos="2494" orient="horz"/>
        <p:guide pos="227" orient="horz"/>
        <p:guide pos="454" orient="horz"/>
        <p:guide pos="1813" orient="horz"/>
        <p:guide pos="1101" orient="horz"/>
        <p:guide pos="2268" orient="horz"/>
        <p:guide pos="5420"/>
        <p:guide pos="1440"/>
        <p:guide pos="1667"/>
        <p:guide pos="4906"/>
        <p:guide pos="842"/>
        <p:guide pos="2041" orient="horz"/>
        <p:guide pos="3400"/>
        <p:guide pos="425"/>
        <p:guide pos="648" orient="horz"/>
        <p:guide pos="1304" orient="horz"/>
        <p:guide pos="879" orient="horz"/>
        <p:guide pos="1599" orient="horz"/>
        <p:guide pos="1269" orient="horz"/>
        <p:guide pos="102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IBMPlexSans-bold.fntdata"/><Relationship Id="rId72" Type="http://schemas.openxmlformats.org/officeDocument/2006/relationships/font" Target="fonts/IBMPlexSans-regular.fntdata"/><Relationship Id="rId31" Type="http://schemas.openxmlformats.org/officeDocument/2006/relationships/slide" Target="slides/slide24.xml"/><Relationship Id="rId75" Type="http://schemas.openxmlformats.org/officeDocument/2006/relationships/font" Target="fonts/IBMPlexSans-boldItalic.fntdata"/><Relationship Id="rId30" Type="http://schemas.openxmlformats.org/officeDocument/2006/relationships/slide" Target="slides/slide23.xml"/><Relationship Id="rId74" Type="http://schemas.openxmlformats.org/officeDocument/2006/relationships/font" Target="fonts/IBMPlexSans-italic.fntdata"/><Relationship Id="rId33" Type="http://schemas.openxmlformats.org/officeDocument/2006/relationships/slide" Target="slides/slide26.xml"/><Relationship Id="rId77" Type="http://schemas.openxmlformats.org/officeDocument/2006/relationships/font" Target="fonts/IBMPlexSansSemiBold-bold.fntdata"/><Relationship Id="rId32" Type="http://schemas.openxmlformats.org/officeDocument/2006/relationships/slide" Target="slides/slide25.xml"/><Relationship Id="rId76" Type="http://schemas.openxmlformats.org/officeDocument/2006/relationships/font" Target="fonts/IBMPlexSansSemiBold-regular.fntdata"/><Relationship Id="rId35" Type="http://schemas.openxmlformats.org/officeDocument/2006/relationships/slide" Target="slides/slide28.xml"/><Relationship Id="rId79" Type="http://schemas.openxmlformats.org/officeDocument/2006/relationships/font" Target="fonts/IBMPlexSansSemiBold-boldItalic.fntdata"/><Relationship Id="rId34" Type="http://schemas.openxmlformats.org/officeDocument/2006/relationships/slide" Target="slides/slide27.xml"/><Relationship Id="rId78" Type="http://schemas.openxmlformats.org/officeDocument/2006/relationships/font" Target="fonts/IBMPlexSansSemiBold-italic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e22caf71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e22caf7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35b1742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35b1742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e35b1742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e35b1742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31b681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31b681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e35b1742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e35b1742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e35b1742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e35b1742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e35b1742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e35b1742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e35b1742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e35b1742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e35b1742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e35b1742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35b1742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e35b1742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e35b1742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e35b1742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68cc95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68cc95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4739cca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4739cca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4739cca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4739cca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4739cca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4739cca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e35b1742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e35b1742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35b1742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e35b1742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e35b1742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e35b1742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e35b1742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e35b1742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e35b1742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e35b1742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31b681a6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31b681a6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4739cca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4739cca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8bafd4d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8bafd4d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e35b1742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e35b1742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e35b1742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e35b1742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31b681a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231b681a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31b681a6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231b681a6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e35b1742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e35b1742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e35b1742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e35b1742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e35b1742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e35b1742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31b681a6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31b681a6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31b681a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231b681a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e35b1742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1e35b1742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35b174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e35b174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e35b17421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1e35b17421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231b681a6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231b681a6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31b681a6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231b681a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e265fd9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e265fd9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e265fd9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e265fd9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e35b17421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e35b17421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231b681a6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231b681a6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1e35b1742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1e35b1742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e35b17421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e35b17421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4739ccb0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24739ccb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e35b174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e35b174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4739ccb0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24739ccb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24739ccb0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24739ccb0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1e35b17421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1e35b17421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1e35b17421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1e35b17421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1e265fd9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1e265fd9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1e265fd93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1e265fd93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e35b17421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e35b17421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1e35b17421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1e35b17421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e35b17421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1e35b17421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1e35b17421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1e35b17421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e35b1742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e35b1742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1e35b17421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1e35b17421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1e35b17421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1e35b17421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e35b17421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e35b17421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1e2b6817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1e2b6817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1e2b68178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1e2b68178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11e2b681788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31b681a6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31b681a6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35b1742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e35b1742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a62d992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a62d992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white">
  <p:cSld name="Blank_whi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516555" y="986486"/>
            <a:ext cx="8110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5231" y="1557772"/>
            <a:ext cx="8193600" cy="2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68120" y="1716429"/>
            <a:ext cx="8207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3" name="Google Shape;1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3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jp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jp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2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5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jpg"/><Relationship Id="rId4" Type="http://schemas.openxmlformats.org/officeDocument/2006/relationships/image" Target="../media/image2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675" y="1386950"/>
            <a:ext cx="2527949" cy="213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4"/>
          <p:cNvSpPr txBox="1"/>
          <p:nvPr/>
        </p:nvSpPr>
        <p:spPr>
          <a:xfrm>
            <a:off x="540000" y="3600000"/>
            <a:ext cx="54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51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Хранение и обработка данных, чаcть II</a:t>
            </a:r>
            <a:endParaRPr i="1" sz="1800">
              <a:solidFill>
                <a:srgbClr val="F651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44" name="Google Shape;144;p34"/>
          <p:cNvSpPr txBox="1"/>
          <p:nvPr>
            <p:ph type="title"/>
          </p:nvPr>
        </p:nvSpPr>
        <p:spPr>
          <a:xfrm>
            <a:off x="540000" y="2307500"/>
            <a:ext cx="80640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spAutoFit/>
          </a:bodyPr>
          <a:lstStyle/>
          <a:p>
            <a:pPr indent="0" lvl="0" marL="12700" marR="1181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" sz="3600"/>
              <a:t>Множество</a:t>
            </a:r>
            <a:endParaRPr sz="3600"/>
          </a:p>
          <a:p>
            <a:pPr indent="0" lvl="0" marL="12700" marR="1181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" sz="3600"/>
              <a:t>коллекций Map 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/>
        </p:nvSpPr>
        <p:spPr>
          <a:xfrm>
            <a:off x="540000" y="1246975"/>
            <a:ext cx="80271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это множество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коллекций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работающих с данными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 принципу &lt;Ключ / Значение&gt;.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Ключевые особенности: 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допускаются только уникальные ключи, значения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могут повторяться;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помните про null значения*;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ускоренная обработка данных;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порядок добавления не запоминается.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4" name="Google Shape;224;p4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/>
        </p:nvSpPr>
        <p:spPr>
          <a:xfrm>
            <a:off x="540000" y="1246975"/>
            <a:ext cx="80271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Ex001_HashMap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 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"!null"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0" name="Google Shape;230;p4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36" name="Google Shape;236;p45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/>
        </p:nvSpPr>
        <p:spPr>
          <a:xfrm>
            <a:off x="540000" y="1246975"/>
            <a:ext cx="8027100" cy="3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put(K,V)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добавить пару если или изменить значение,если ключ имеется.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putIfAbsent</a:t>
            </a: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(K,V)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произвести добавление если ключ не найден.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get(K)</a:t>
            </a: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- получение значения по указанному ключу.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remove(K)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удаляет пару по указанному ключу.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containsValue(V)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проверка наличия значения.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containsKey(V)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проверка наличия ключа.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keySet()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возвращает множество ключей.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values()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возвращает набор значений.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2" name="Google Shape;242;p4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8" name="Google Shape;248;p4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49" name="Google Shape;24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925" y="1720525"/>
            <a:ext cx="3109699" cy="233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7"/>
          <p:cNvSpPr/>
          <p:nvPr/>
        </p:nvSpPr>
        <p:spPr>
          <a:xfrm>
            <a:off x="6215425" y="1562950"/>
            <a:ext cx="1051800" cy="1051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458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700">
                <a:solidFill>
                  <a:srgbClr val="F458E3"/>
                </a:solidFill>
                <a:latin typeface="IBM Plex Sans"/>
                <a:ea typeface="IBM Plex Sans"/>
                <a:cs typeface="IBM Plex Sans"/>
                <a:sym typeface="IBM Plex Sans"/>
              </a:rPr>
              <a:t>!</a:t>
            </a:r>
            <a:endParaRPr b="1" sz="4700">
              <a:solidFill>
                <a:srgbClr val="F458E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6" name="Google Shape;256;p4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57" name="Google Shape;25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925" y="1720525"/>
            <a:ext cx="3109699" cy="233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8"/>
          <p:cNvSpPr/>
          <p:nvPr/>
        </p:nvSpPr>
        <p:spPr>
          <a:xfrm>
            <a:off x="6215425" y="1562950"/>
            <a:ext cx="1051800" cy="1051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458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700">
                <a:solidFill>
                  <a:srgbClr val="F458E3"/>
                </a:solidFill>
                <a:latin typeface="IBM Plex Sans"/>
                <a:ea typeface="IBM Plex Sans"/>
                <a:cs typeface="IBM Plex Sans"/>
                <a:sym typeface="IBM Plex Sans"/>
              </a:rPr>
              <a:t>!</a:t>
            </a:r>
            <a:endParaRPr b="1" sz="4700">
              <a:solidFill>
                <a:srgbClr val="F458E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/>
        </p:nvSpPr>
        <p:spPr>
          <a:xfrm>
            <a:off x="540000" y="1246975"/>
            <a:ext cx="8027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4" name="Google Shape;264;p4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65" name="Google Shape;265;p49"/>
          <p:cNvPicPr preferRelativeResize="0"/>
          <p:nvPr/>
        </p:nvPicPr>
        <p:blipFill rotWithShape="1">
          <a:blip r:embed="rId4">
            <a:alphaModFix/>
          </a:blip>
          <a:srcRect b="0" l="0" r="-897" t="0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/>
          <p:nvPr/>
        </p:nvSpPr>
        <p:spPr>
          <a:xfrm>
            <a:off x="540000" y="1246975"/>
            <a:ext cx="80271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5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72" name="Google Shape;272;p50"/>
          <p:cNvPicPr preferRelativeResize="0"/>
          <p:nvPr/>
        </p:nvPicPr>
        <p:blipFill rotWithShape="1">
          <a:blip r:embed="rId4">
            <a:alphaModFix/>
          </a:blip>
          <a:srcRect b="0" l="0" r="-897" t="0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8" name="Google Shape;278;p5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79" name="Google Shape;279;p51"/>
          <p:cNvPicPr preferRelativeResize="0"/>
          <p:nvPr/>
        </p:nvPicPr>
        <p:blipFill rotWithShape="1">
          <a:blip r:embed="rId4">
            <a:alphaModFix/>
          </a:blip>
          <a:srcRect b="0" l="0" r="-897" t="0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нам нужен hash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5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86" name="Google Shape;286;p52"/>
          <p:cNvPicPr preferRelativeResize="0"/>
          <p:nvPr/>
        </p:nvPicPr>
        <p:blipFill rotWithShape="1">
          <a:blip r:embed="rId4">
            <a:alphaModFix/>
          </a:blip>
          <a:srcRect b="0" l="0" r="-897" t="0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5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Разговор о…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4" name="Google Shape;154;p3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2809 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5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93" name="Google Shape;293;p53"/>
          <p:cNvPicPr preferRelativeResize="0"/>
          <p:nvPr/>
        </p:nvPicPr>
        <p:blipFill rotWithShape="1">
          <a:blip r:embed="rId4">
            <a:alphaModFix/>
          </a:blip>
          <a:srcRect b="0" l="0" r="-897" t="0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2809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p5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00" name="Google Shape;300;p54"/>
          <p:cNvPicPr preferRelativeResize="0"/>
          <p:nvPr/>
        </p:nvPicPr>
        <p:blipFill rotWithShape="1">
          <a:blip r:embed="rId4">
            <a:alphaModFix/>
          </a:blip>
          <a:srcRect b="0" l="0" r="-897" t="0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2809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6" name="Google Shape;306;p5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07" name="Google Shape;307;p55"/>
          <p:cNvPicPr preferRelativeResize="0"/>
          <p:nvPr/>
        </p:nvPicPr>
        <p:blipFill rotWithShape="1">
          <a:blip r:embed="rId4">
            <a:alphaModFix/>
          </a:blip>
          <a:srcRect b="0" l="0" r="-897" t="0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2809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3" name="Google Shape;313;p5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14" name="Google Shape;314;p56"/>
          <p:cNvPicPr preferRelativeResize="0"/>
          <p:nvPr/>
        </p:nvPicPr>
        <p:blipFill rotWithShape="1">
          <a:blip r:embed="rId4">
            <a:alphaModFix/>
          </a:blip>
          <a:srcRect b="71329" l="5195" r="4281" t="0"/>
          <a:stretch/>
        </p:blipFill>
        <p:spPr>
          <a:xfrm>
            <a:off x="1263975" y="1527025"/>
            <a:ext cx="6616049" cy="10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6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6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6"/>
          <p:cNvSpPr/>
          <p:nvPr/>
        </p:nvSpPr>
        <p:spPr>
          <a:xfrm>
            <a:off x="1364700" y="2147575"/>
            <a:ext cx="62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6"/>
          <p:cNvSpPr/>
          <p:nvPr/>
        </p:nvSpPr>
        <p:spPr>
          <a:xfrm>
            <a:off x="7406800" y="2425050"/>
            <a:ext cx="150000" cy="939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2809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4" name="Google Shape;324;p5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5" name="Google Shape;325;p57"/>
          <p:cNvPicPr preferRelativeResize="0"/>
          <p:nvPr/>
        </p:nvPicPr>
        <p:blipFill rotWithShape="1">
          <a:blip r:embed="rId4">
            <a:alphaModFix/>
          </a:blip>
          <a:srcRect b="34482" l="5195" r="4281" t="0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6" name="Google Shape;326;p57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57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328" name="Google Shape;328;p57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329" name="Google Shape;329;p57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330" name="Google Shape;330;p57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1" name="Google Shape;331;p57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57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7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7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7"/>
          <p:cNvSpPr/>
          <p:nvPr/>
        </p:nvSpPr>
        <p:spPr>
          <a:xfrm>
            <a:off x="2223550" y="2692775"/>
            <a:ext cx="2294100" cy="108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7"/>
          <p:cNvSpPr/>
          <p:nvPr/>
        </p:nvSpPr>
        <p:spPr>
          <a:xfrm>
            <a:off x="1263975" y="2539075"/>
            <a:ext cx="1167300" cy="13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7"/>
          <p:cNvSpPr/>
          <p:nvPr/>
        </p:nvSpPr>
        <p:spPr>
          <a:xfrm>
            <a:off x="1364700" y="2147575"/>
            <a:ext cx="62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1990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1990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3" name="Google Shape;343;p5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44" name="Google Shape;344;p58"/>
          <p:cNvPicPr preferRelativeResize="0"/>
          <p:nvPr/>
        </p:nvPicPr>
        <p:blipFill rotWithShape="1">
          <a:blip r:embed="rId4">
            <a:alphaModFix/>
          </a:blip>
          <a:srcRect b="34482" l="5195" r="4281" t="0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58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58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347" name="Google Shape;347;p58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348" name="Google Shape;348;p58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349" name="Google Shape;349;p58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0" name="Google Shape;350;p58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58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8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8"/>
          <p:cNvSpPr/>
          <p:nvPr/>
        </p:nvSpPr>
        <p:spPr>
          <a:xfrm>
            <a:off x="2223550" y="2692775"/>
            <a:ext cx="2294100" cy="108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8"/>
          <p:cNvSpPr/>
          <p:nvPr/>
        </p:nvSpPr>
        <p:spPr>
          <a:xfrm>
            <a:off x="1263975" y="2539075"/>
            <a:ext cx="1167300" cy="13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8"/>
          <p:cNvSpPr/>
          <p:nvPr/>
        </p:nvSpPr>
        <p:spPr>
          <a:xfrm>
            <a:off x="1527250" y="2439775"/>
            <a:ext cx="391800" cy="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1990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1990 = 0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2" name="Google Shape;362;p5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63" name="Google Shape;363;p59"/>
          <p:cNvPicPr preferRelativeResize="0"/>
          <p:nvPr/>
        </p:nvPicPr>
        <p:blipFill rotWithShape="1">
          <a:blip r:embed="rId4">
            <a:alphaModFix/>
          </a:blip>
          <a:srcRect b="34482" l="5195" r="4281" t="0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59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p59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366" name="Google Shape;366;p59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367" name="Google Shape;367;p59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368" name="Google Shape;368;p59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9" name="Google Shape;369;p59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59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9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9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9"/>
          <p:cNvSpPr/>
          <p:nvPr/>
        </p:nvSpPr>
        <p:spPr>
          <a:xfrm>
            <a:off x="2223550" y="2692775"/>
            <a:ext cx="2294100" cy="108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9"/>
          <p:cNvSpPr/>
          <p:nvPr/>
        </p:nvSpPr>
        <p:spPr>
          <a:xfrm>
            <a:off x="1355725" y="3196200"/>
            <a:ext cx="8478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(1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2090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2090 = 0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0" name="Google Shape;380;p6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81" name="Google Shape;381;p60"/>
          <p:cNvPicPr preferRelativeResize="0"/>
          <p:nvPr/>
        </p:nvPicPr>
        <p:blipFill rotWithShape="1">
          <a:blip r:embed="rId4">
            <a:alphaModFix/>
          </a:blip>
          <a:srcRect b="34482" l="5195" r="4281" t="0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60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60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384" name="Google Shape;384;p60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385" name="Google Shape;385;p60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386" name="Google Shape;386;p60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7" name="Google Shape;387;p60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60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0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0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0"/>
          <p:cNvSpPr/>
          <p:nvPr/>
        </p:nvSpPr>
        <p:spPr>
          <a:xfrm>
            <a:off x="2223550" y="2692775"/>
            <a:ext cx="2294100" cy="108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0"/>
          <p:cNvSpPr/>
          <p:nvPr/>
        </p:nvSpPr>
        <p:spPr>
          <a:xfrm>
            <a:off x="1355725" y="3196200"/>
            <a:ext cx="8478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98" name="Google Shape;398;p61"/>
          <p:cNvPicPr preferRelativeResize="0"/>
          <p:nvPr/>
        </p:nvPicPr>
        <p:blipFill rotWithShape="1">
          <a:blip r:embed="rId4">
            <a:alphaModFix/>
          </a:blip>
          <a:srcRect b="34482" l="5195" r="4281" t="0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9" name="Google Shape;399;p61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61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401" name="Google Shape;401;p61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402" name="Google Shape;402;p61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403" name="Google Shape;403;p61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4" name="Google Shape;404;p61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5" name="Google Shape;405;p61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1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1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1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(1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2090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2090 = 0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(2,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1236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1236 = 6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4" name="Google Shape;414;p6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15" name="Google Shape;415;p62"/>
          <p:cNvPicPr preferRelativeResize="0"/>
          <p:nvPr/>
        </p:nvPicPr>
        <p:blipFill rotWithShape="1">
          <a:blip r:embed="rId4">
            <a:alphaModFix/>
          </a:blip>
          <a:srcRect b="34482" l="5195" r="4281" t="0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" name="Google Shape;416;p62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62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418" name="Google Shape;418;p62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419" name="Google Shape;419;p62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420" name="Google Shape;420;p62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1" name="Google Shape;421;p62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2" name="Google Shape;422;p62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2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2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540000" y="1246975"/>
            <a:ext cx="80271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функционала Map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Зачем нужен HashMap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HashMap и работа с ним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функционала TreeMap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функционала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LinkedHashMap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Примеры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3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Разговор о…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3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(2,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1236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1236 = 6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0" name="Google Shape;430;p6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31" name="Google Shape;431;p63"/>
          <p:cNvPicPr preferRelativeResize="0"/>
          <p:nvPr/>
        </p:nvPicPr>
        <p:blipFill rotWithShape="1">
          <a:blip r:embed="rId4">
            <a:alphaModFix/>
          </a:blip>
          <a:srcRect b="34482" l="5195" r="4281" t="0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2" name="Google Shape;432;p63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63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434" name="Google Shape;434;p63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435" name="Google Shape;435;p63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436" name="Google Shape;436;p63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7" name="Google Shape;437;p63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8" name="Google Shape;438;p63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(32,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 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9999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9999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44" name="Google Shape;444;p64"/>
          <p:cNvPicPr preferRelativeResize="0"/>
          <p:nvPr/>
        </p:nvPicPr>
        <p:blipFill rotWithShape="1">
          <a:blip r:embed="rId4">
            <a:alphaModFix/>
          </a:blip>
          <a:srcRect b="34482" l="5195" r="4281" t="0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446" name="Google Shape;446;p64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64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448" name="Google Shape;448;p64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449" name="Google Shape;449;p64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450" name="Google Shape;450;p64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4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2" name="Google Shape;452;p64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5"/>
          <p:cNvPicPr preferRelativeResize="0"/>
          <p:nvPr/>
        </p:nvPicPr>
        <p:blipFill rotWithShape="1">
          <a:blip r:embed="rId4">
            <a:alphaModFix/>
          </a:blip>
          <a:srcRect b="6827" l="76568" r="4624" t="65576"/>
          <a:stretch/>
        </p:blipFill>
        <p:spPr>
          <a:xfrm>
            <a:off x="6768925" y="3839375"/>
            <a:ext cx="1530300" cy="8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5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(32,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 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9999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9999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459" name="Google Shape;459;p65"/>
          <p:cNvGraphicFramePr/>
          <p:nvPr/>
        </p:nvGraphicFramePr>
        <p:xfrm>
          <a:off x="6899000" y="383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94975"/>
              </a:tblGrid>
              <a:tr h="3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32</a:t>
                      </a:r>
                      <a:r>
                        <a:rPr lang="ru" sz="15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5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три два</a:t>
                      </a:r>
                      <a:r>
                        <a:rPr lang="ru" sz="15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60" name="Google Shape;460;p65"/>
          <p:cNvPicPr preferRelativeResize="0"/>
          <p:nvPr/>
        </p:nvPicPr>
        <p:blipFill rotWithShape="1">
          <a:blip r:embed="rId5">
            <a:alphaModFix/>
          </a:blip>
          <a:srcRect b="34482" l="5195" r="4281" t="0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462" name="Google Shape;462;p65"/>
          <p:cNvGraphicFramePr/>
          <p:nvPr/>
        </p:nvGraphicFramePr>
        <p:xfrm>
          <a:off x="68842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936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3" name="Google Shape;463;p65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p65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465" name="Google Shape;465;p65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466" name="Google Shape;466;p65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72" name="Google Shape;472;p66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7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парами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8" name="Google Shape;478;p6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дополнение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8"/>
          <p:cNvSpPr txBox="1"/>
          <p:nvPr/>
        </p:nvSpPr>
        <p:spPr>
          <a:xfrm>
            <a:off x="540000" y="1246975"/>
            <a:ext cx="84123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парами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Ex002_HashMapEntry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putIfAbsent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entrySet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"[%d: %s]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getKey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4" name="Google Shape;484;p6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дополнение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9"/>
          <p:cNvSpPr txBox="1"/>
          <p:nvPr/>
        </p:nvSpPr>
        <p:spPr>
          <a:xfrm>
            <a:off x="540000" y="1246975"/>
            <a:ext cx="84123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 ускорить работу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Ex003_HashMapBoost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1.0f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0" name="Google Shape;490;p6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дополнение #2. Скорость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70"/>
          <p:cNvPicPr preferRelativeResize="0"/>
          <p:nvPr/>
        </p:nvPicPr>
        <p:blipFill rotWithShape="1">
          <a:blip r:embed="rId4">
            <a:alphaModFix/>
          </a:blip>
          <a:srcRect b="6827" l="76568" r="4624" t="65576"/>
          <a:stretch/>
        </p:blipFill>
        <p:spPr>
          <a:xfrm>
            <a:off x="6768925" y="3839375"/>
            <a:ext cx="1530300" cy="8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0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(32,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 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9999  =&gt; ОСТ</a:t>
            </a:r>
            <a:r>
              <a:rPr baseline="-25000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9999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497" name="Google Shape;497;p70"/>
          <p:cNvGraphicFramePr/>
          <p:nvPr/>
        </p:nvGraphicFramePr>
        <p:xfrm>
          <a:off x="6899000" y="383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94975"/>
              </a:tblGrid>
              <a:tr h="3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32</a:t>
                      </a:r>
                      <a:r>
                        <a:rPr lang="ru" sz="15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5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три два</a:t>
                      </a:r>
                      <a:r>
                        <a:rPr lang="ru" sz="15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98" name="Google Shape;498;p70"/>
          <p:cNvPicPr preferRelativeResize="0"/>
          <p:nvPr/>
        </p:nvPicPr>
        <p:blipFill rotWithShape="1">
          <a:blip r:embed="rId5">
            <a:alphaModFix/>
          </a:blip>
          <a:srcRect b="34482" l="5195" r="4281" t="0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500" name="Google Shape;500;p70"/>
          <p:cNvGraphicFramePr/>
          <p:nvPr/>
        </p:nvGraphicFramePr>
        <p:xfrm>
          <a:off x="68842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936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1" name="Google Shape;501;p70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2" name="Google Shape;502;p70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503" name="Google Shape;503;p70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504" name="Google Shape;504;p70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0" name="Google Shape;510;p71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2"/>
          <p:cNvSpPr txBox="1"/>
          <p:nvPr/>
        </p:nvSpPr>
        <p:spPr>
          <a:xfrm>
            <a:off x="540000" y="1246975"/>
            <a:ext cx="80271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Хэш-функции и хэш-таблицы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Прямое связывание (хэширование с цепочками)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Хэширование с открытой адресацией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6" name="Google Shape;516;p7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Любознательным 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7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</a:t>
            </a:r>
            <a:endParaRPr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2" name="Google Shape;172;p3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74" name="Google Shape;174;p3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3"/>
          <p:cNvSpPr txBox="1"/>
          <p:nvPr/>
        </p:nvSpPr>
        <p:spPr>
          <a:xfrm>
            <a:off x="540000" y="1246975"/>
            <a:ext cx="80271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Хэш-функции и хэш-таблицы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Прямое связывание (хэширование с цепочками)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Хэширование с открытой адресацией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Теория графов: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66199" lvl="0" marL="80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деревья построенные на списках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2" name="Google Shape;522;p7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</a:t>
            </a: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Любознательным 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4"/>
          <p:cNvSpPr txBox="1"/>
          <p:nvPr/>
        </p:nvSpPr>
        <p:spPr>
          <a:xfrm>
            <a:off x="540000" y="1246975"/>
            <a:ext cx="80271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Хэш-функции и хэш-таблицы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Прямое связывание (хэширование с цепочками)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Хэширование с открытой адресацией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Теория графов: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66199" lvl="0" marL="80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деревья построенные на списках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66199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бинарные деревья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66199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сбалансированные деревья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66199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*алгоритм балансировки дерева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8" name="Google Shape;528;p7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Любознательным 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5"/>
          <p:cNvSpPr txBox="1"/>
          <p:nvPr/>
        </p:nvSpPr>
        <p:spPr>
          <a:xfrm>
            <a:off x="540000" y="1246975"/>
            <a:ext cx="80271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Хэш-функции и хэш-таблицы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Прямое связывание (хэширование с цепочками)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Хэширование с открытой адресацией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Теория графов: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66199" lvl="0" marL="80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деревья построенные на списках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66199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бинарные деревья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66199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сбалансированные деревья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66199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*алгоритм балансировки дерева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66199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** красно-черные деревья, деревья поиска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4" name="Google Shape;534;p7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Любознательным 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6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76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6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44" name="Google Shape;544;p76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6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546" name="Google Shape;546;p76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7"/>
          <p:cNvSpPr txBox="1"/>
          <p:nvPr/>
        </p:nvSpPr>
        <p:spPr>
          <a:xfrm>
            <a:off x="540000" y="1246975"/>
            <a:ext cx="80271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Ex004_TreeMap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"шесть"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{1=один, 6=шесть}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"четыре"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{1=один, 4=четыре, 6=шесть}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{1=один, 3=три, 4=четыре, 6=шесть}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{1=один, 2=два, 3=три, 4=четыре, 6=шесть}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2" name="Google Shape;552;p7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8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Методы, на которые нужно обратить внимание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8" name="Google Shape;558;p7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59" name="Google Shape;559;p78"/>
          <p:cNvSpPr/>
          <p:nvPr/>
        </p:nvSpPr>
        <p:spPr>
          <a:xfrm>
            <a:off x="1130697" y="1900712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put(K,V)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0" name="Google Shape;560;p78"/>
          <p:cNvSpPr/>
          <p:nvPr/>
        </p:nvSpPr>
        <p:spPr>
          <a:xfrm>
            <a:off x="2639599" y="1900712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get(K)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1" name="Google Shape;561;p78"/>
          <p:cNvSpPr/>
          <p:nvPr/>
        </p:nvSpPr>
        <p:spPr>
          <a:xfrm>
            <a:off x="4148501" y="1900712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</a:t>
            </a: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(K)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2" name="Google Shape;562;p78"/>
          <p:cNvSpPr/>
          <p:nvPr/>
        </p:nvSpPr>
        <p:spPr>
          <a:xfrm>
            <a:off x="572226" y="2490334"/>
            <a:ext cx="19830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descendingMap()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3" name="Google Shape;563;p78"/>
          <p:cNvSpPr/>
          <p:nvPr/>
        </p:nvSpPr>
        <p:spPr>
          <a:xfrm>
            <a:off x="2660474" y="2490334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tailMap()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4" name="Google Shape;564;p78"/>
          <p:cNvSpPr/>
          <p:nvPr/>
        </p:nvSpPr>
        <p:spPr>
          <a:xfrm>
            <a:off x="4164624" y="2490334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headMap()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5" name="Google Shape;565;p78"/>
          <p:cNvSpPr/>
          <p:nvPr/>
        </p:nvSpPr>
        <p:spPr>
          <a:xfrm>
            <a:off x="5668762" y="2490333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lastEntry()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6" name="Google Shape;566;p78"/>
          <p:cNvSpPr/>
          <p:nvPr/>
        </p:nvSpPr>
        <p:spPr>
          <a:xfrm>
            <a:off x="7172874" y="2490336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</a:t>
            </a: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Entry()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7" name="Google Shape;567;p78"/>
          <p:cNvSpPr/>
          <p:nvPr/>
        </p:nvSpPr>
        <p:spPr>
          <a:xfrm>
            <a:off x="5657403" y="1900712"/>
            <a:ext cx="2355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descendingKeySet(V)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9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Методы, на которые нужно обратить внимание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3" name="Google Shape;573;p7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74" name="Google Shape;574;p79"/>
          <p:cNvSpPr/>
          <p:nvPr/>
        </p:nvSpPr>
        <p:spPr>
          <a:xfrm>
            <a:off x="1130697" y="1900712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put(K,V)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5" name="Google Shape;575;p79"/>
          <p:cNvSpPr/>
          <p:nvPr/>
        </p:nvSpPr>
        <p:spPr>
          <a:xfrm>
            <a:off x="2639599" y="1900712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get(K)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6" name="Google Shape;576;p79"/>
          <p:cNvSpPr/>
          <p:nvPr/>
        </p:nvSpPr>
        <p:spPr>
          <a:xfrm>
            <a:off x="4148501" y="1900712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remove(K)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7" name="Google Shape;577;p79"/>
          <p:cNvSpPr/>
          <p:nvPr/>
        </p:nvSpPr>
        <p:spPr>
          <a:xfrm>
            <a:off x="572226" y="2490334"/>
            <a:ext cx="19830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descendingMap()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8" name="Google Shape;578;p79"/>
          <p:cNvSpPr/>
          <p:nvPr/>
        </p:nvSpPr>
        <p:spPr>
          <a:xfrm>
            <a:off x="2660474" y="2490334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tailMap()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9" name="Google Shape;579;p79"/>
          <p:cNvSpPr/>
          <p:nvPr/>
        </p:nvSpPr>
        <p:spPr>
          <a:xfrm>
            <a:off x="4164624" y="2490334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headMap()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0" name="Google Shape;580;p79"/>
          <p:cNvSpPr/>
          <p:nvPr/>
        </p:nvSpPr>
        <p:spPr>
          <a:xfrm>
            <a:off x="5668762" y="2490333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lastEntry()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1" name="Google Shape;581;p79"/>
          <p:cNvSpPr/>
          <p:nvPr/>
        </p:nvSpPr>
        <p:spPr>
          <a:xfrm>
            <a:off x="7172874" y="2490336"/>
            <a:ext cx="1398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firstEntry()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2" name="Google Shape;582;p79"/>
          <p:cNvSpPr/>
          <p:nvPr/>
        </p:nvSpPr>
        <p:spPr>
          <a:xfrm>
            <a:off x="5657403" y="1900712"/>
            <a:ext cx="2355900" cy="388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descendingKeySet(V)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3" name="Google Shape;583;p79"/>
          <p:cNvSpPr txBox="1"/>
          <p:nvPr/>
        </p:nvSpPr>
        <p:spPr>
          <a:xfrm>
            <a:off x="558450" y="3460950"/>
            <a:ext cx="802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основе данной коллекции лежат красно-чёрное деревья.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Позволяют быстрее искать, но могут возникнуть «заминки»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 добавлении.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0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9" name="Google Shape;589;p8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1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5" name="Google Shape;595;p8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96" name="Google Shape;596;p81"/>
          <p:cNvSpPr/>
          <p:nvPr/>
        </p:nvSpPr>
        <p:spPr>
          <a:xfrm>
            <a:off x="3824825" y="8203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597" name="Google Shape;597;p81"/>
          <p:cNvCxnSpPr>
            <a:stCxn id="596" idx="3"/>
          </p:cNvCxnSpPr>
          <p:nvPr/>
        </p:nvCxnSpPr>
        <p:spPr>
          <a:xfrm>
            <a:off x="4183925" y="99985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81"/>
          <p:cNvSpPr/>
          <p:nvPr/>
        </p:nvSpPr>
        <p:spPr>
          <a:xfrm>
            <a:off x="4299425" y="12492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599" name="Google Shape;599;p81"/>
          <p:cNvCxnSpPr/>
          <p:nvPr/>
        </p:nvCxnSpPr>
        <p:spPr>
          <a:xfrm>
            <a:off x="4711375" y="138725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81"/>
          <p:cNvSpPr/>
          <p:nvPr/>
        </p:nvSpPr>
        <p:spPr>
          <a:xfrm>
            <a:off x="4826875" y="16366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01" name="Google Shape;601;p81"/>
          <p:cNvCxnSpPr/>
          <p:nvPr/>
        </p:nvCxnSpPr>
        <p:spPr>
          <a:xfrm>
            <a:off x="5185975" y="175827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81"/>
          <p:cNvSpPr/>
          <p:nvPr/>
        </p:nvSpPr>
        <p:spPr>
          <a:xfrm>
            <a:off x="5301475" y="200762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03" name="Google Shape;603;p81"/>
          <p:cNvCxnSpPr/>
          <p:nvPr/>
        </p:nvCxnSpPr>
        <p:spPr>
          <a:xfrm>
            <a:off x="5574900" y="213422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81"/>
          <p:cNvSpPr/>
          <p:nvPr/>
        </p:nvSpPr>
        <p:spPr>
          <a:xfrm>
            <a:off x="5690400" y="23835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605" name="Google Shape;605;p81"/>
          <p:cNvCxnSpPr/>
          <p:nvPr/>
        </p:nvCxnSpPr>
        <p:spPr>
          <a:xfrm>
            <a:off x="6049500" y="25332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81"/>
          <p:cNvSpPr/>
          <p:nvPr/>
        </p:nvSpPr>
        <p:spPr>
          <a:xfrm>
            <a:off x="6165000" y="27825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607" name="Google Shape;607;p81"/>
          <p:cNvCxnSpPr/>
          <p:nvPr/>
        </p:nvCxnSpPr>
        <p:spPr>
          <a:xfrm>
            <a:off x="6528450" y="29694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81"/>
          <p:cNvSpPr/>
          <p:nvPr/>
        </p:nvSpPr>
        <p:spPr>
          <a:xfrm>
            <a:off x="6643950" y="32187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609" name="Google Shape;609;p81"/>
          <p:cNvCxnSpPr/>
          <p:nvPr/>
        </p:nvCxnSpPr>
        <p:spPr>
          <a:xfrm>
            <a:off x="7003050" y="34254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81"/>
          <p:cNvSpPr/>
          <p:nvPr/>
        </p:nvSpPr>
        <p:spPr>
          <a:xfrm>
            <a:off x="7118550" y="36747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611" name="Google Shape;611;p81"/>
          <p:cNvCxnSpPr/>
          <p:nvPr/>
        </p:nvCxnSpPr>
        <p:spPr>
          <a:xfrm>
            <a:off x="7477650" y="385397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81"/>
          <p:cNvSpPr/>
          <p:nvPr/>
        </p:nvSpPr>
        <p:spPr>
          <a:xfrm>
            <a:off x="7593150" y="410332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2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8" name="Google Shape;618;p8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19" name="Google Shape;619;p82"/>
          <p:cNvSpPr/>
          <p:nvPr/>
        </p:nvSpPr>
        <p:spPr>
          <a:xfrm>
            <a:off x="3824825" y="8203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620" name="Google Shape;620;p82"/>
          <p:cNvCxnSpPr>
            <a:stCxn id="619" idx="3"/>
          </p:cNvCxnSpPr>
          <p:nvPr/>
        </p:nvCxnSpPr>
        <p:spPr>
          <a:xfrm>
            <a:off x="4183925" y="99985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82"/>
          <p:cNvSpPr/>
          <p:nvPr/>
        </p:nvSpPr>
        <p:spPr>
          <a:xfrm>
            <a:off x="4299425" y="12492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622" name="Google Shape;622;p82"/>
          <p:cNvCxnSpPr/>
          <p:nvPr/>
        </p:nvCxnSpPr>
        <p:spPr>
          <a:xfrm>
            <a:off x="4711375" y="138725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3" name="Google Shape;623;p82"/>
          <p:cNvSpPr/>
          <p:nvPr/>
        </p:nvSpPr>
        <p:spPr>
          <a:xfrm>
            <a:off x="4826875" y="16366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24" name="Google Shape;624;p82"/>
          <p:cNvCxnSpPr/>
          <p:nvPr/>
        </p:nvCxnSpPr>
        <p:spPr>
          <a:xfrm>
            <a:off x="5185975" y="175827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82"/>
          <p:cNvSpPr/>
          <p:nvPr/>
        </p:nvSpPr>
        <p:spPr>
          <a:xfrm>
            <a:off x="5301475" y="200762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26" name="Google Shape;626;p82"/>
          <p:cNvCxnSpPr/>
          <p:nvPr/>
        </p:nvCxnSpPr>
        <p:spPr>
          <a:xfrm>
            <a:off x="5574900" y="213422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82"/>
          <p:cNvSpPr/>
          <p:nvPr/>
        </p:nvSpPr>
        <p:spPr>
          <a:xfrm>
            <a:off x="5690400" y="23835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628" name="Google Shape;628;p82"/>
          <p:cNvCxnSpPr/>
          <p:nvPr/>
        </p:nvCxnSpPr>
        <p:spPr>
          <a:xfrm>
            <a:off x="6049500" y="25332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82"/>
          <p:cNvSpPr/>
          <p:nvPr/>
        </p:nvSpPr>
        <p:spPr>
          <a:xfrm>
            <a:off x="6165000" y="27825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630" name="Google Shape;630;p82"/>
          <p:cNvCxnSpPr/>
          <p:nvPr/>
        </p:nvCxnSpPr>
        <p:spPr>
          <a:xfrm>
            <a:off x="6528450" y="29694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82"/>
          <p:cNvSpPr/>
          <p:nvPr/>
        </p:nvSpPr>
        <p:spPr>
          <a:xfrm>
            <a:off x="6643950" y="32187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632" name="Google Shape;632;p82"/>
          <p:cNvCxnSpPr/>
          <p:nvPr/>
        </p:nvCxnSpPr>
        <p:spPr>
          <a:xfrm>
            <a:off x="7003050" y="34254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82"/>
          <p:cNvSpPr/>
          <p:nvPr/>
        </p:nvSpPr>
        <p:spPr>
          <a:xfrm>
            <a:off x="7118550" y="36747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634" name="Google Shape;634;p82"/>
          <p:cNvCxnSpPr/>
          <p:nvPr/>
        </p:nvCxnSpPr>
        <p:spPr>
          <a:xfrm>
            <a:off x="7477650" y="385397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82"/>
          <p:cNvSpPr/>
          <p:nvPr/>
        </p:nvSpPr>
        <p:spPr>
          <a:xfrm>
            <a:off x="7593150" y="410332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636" name="Google Shape;636;p82"/>
          <p:cNvSpPr/>
          <p:nvPr/>
        </p:nvSpPr>
        <p:spPr>
          <a:xfrm>
            <a:off x="2496450" y="21064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558450" y="1255800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p38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1" name="Google Shape;181;p38"/>
          <p:cNvPicPr preferRelativeResize="0"/>
          <p:nvPr/>
        </p:nvPicPr>
        <p:blipFill rotWithShape="1">
          <a:blip r:embed="rId4">
            <a:alphaModFix/>
          </a:blip>
          <a:srcRect b="0" l="1848" r="1858" t="0"/>
          <a:stretch/>
        </p:blipFill>
        <p:spPr>
          <a:xfrm>
            <a:off x="0" y="986450"/>
            <a:ext cx="8868526" cy="396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3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2" name="Google Shape;642;p8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43" name="Google Shape;643;p83"/>
          <p:cNvSpPr/>
          <p:nvPr/>
        </p:nvSpPr>
        <p:spPr>
          <a:xfrm>
            <a:off x="3824825" y="8203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644" name="Google Shape;644;p83"/>
          <p:cNvCxnSpPr>
            <a:stCxn id="643" idx="3"/>
          </p:cNvCxnSpPr>
          <p:nvPr/>
        </p:nvCxnSpPr>
        <p:spPr>
          <a:xfrm>
            <a:off x="4183925" y="99985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83"/>
          <p:cNvSpPr/>
          <p:nvPr/>
        </p:nvSpPr>
        <p:spPr>
          <a:xfrm>
            <a:off x="4299425" y="12492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646" name="Google Shape;646;p83"/>
          <p:cNvCxnSpPr/>
          <p:nvPr/>
        </p:nvCxnSpPr>
        <p:spPr>
          <a:xfrm>
            <a:off x="4711375" y="138725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83"/>
          <p:cNvSpPr/>
          <p:nvPr/>
        </p:nvSpPr>
        <p:spPr>
          <a:xfrm>
            <a:off x="4826875" y="16366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48" name="Google Shape;648;p83"/>
          <p:cNvCxnSpPr/>
          <p:nvPr/>
        </p:nvCxnSpPr>
        <p:spPr>
          <a:xfrm>
            <a:off x="5185975" y="175827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83"/>
          <p:cNvSpPr/>
          <p:nvPr/>
        </p:nvSpPr>
        <p:spPr>
          <a:xfrm>
            <a:off x="5301475" y="200762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50" name="Google Shape;650;p83"/>
          <p:cNvCxnSpPr/>
          <p:nvPr/>
        </p:nvCxnSpPr>
        <p:spPr>
          <a:xfrm>
            <a:off x="5574900" y="213422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83"/>
          <p:cNvSpPr/>
          <p:nvPr/>
        </p:nvSpPr>
        <p:spPr>
          <a:xfrm>
            <a:off x="5690400" y="23835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652" name="Google Shape;652;p83"/>
          <p:cNvCxnSpPr/>
          <p:nvPr/>
        </p:nvCxnSpPr>
        <p:spPr>
          <a:xfrm>
            <a:off x="6049500" y="25332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83"/>
          <p:cNvSpPr/>
          <p:nvPr/>
        </p:nvSpPr>
        <p:spPr>
          <a:xfrm>
            <a:off x="6165000" y="27825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654" name="Google Shape;654;p83"/>
          <p:cNvCxnSpPr/>
          <p:nvPr/>
        </p:nvCxnSpPr>
        <p:spPr>
          <a:xfrm>
            <a:off x="6528450" y="29694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83"/>
          <p:cNvSpPr/>
          <p:nvPr/>
        </p:nvSpPr>
        <p:spPr>
          <a:xfrm>
            <a:off x="6643950" y="32187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656" name="Google Shape;656;p83"/>
          <p:cNvCxnSpPr/>
          <p:nvPr/>
        </p:nvCxnSpPr>
        <p:spPr>
          <a:xfrm>
            <a:off x="7003050" y="34254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83"/>
          <p:cNvSpPr/>
          <p:nvPr/>
        </p:nvSpPr>
        <p:spPr>
          <a:xfrm>
            <a:off x="7118550" y="36747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658" name="Google Shape;658;p83"/>
          <p:cNvCxnSpPr/>
          <p:nvPr/>
        </p:nvCxnSpPr>
        <p:spPr>
          <a:xfrm>
            <a:off x="7477650" y="385397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83"/>
          <p:cNvSpPr/>
          <p:nvPr/>
        </p:nvSpPr>
        <p:spPr>
          <a:xfrm>
            <a:off x="7593150" y="410332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660" name="Google Shape;660;p83"/>
          <p:cNvSpPr/>
          <p:nvPr/>
        </p:nvSpPr>
        <p:spPr>
          <a:xfrm>
            <a:off x="2496450" y="21064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661" name="Google Shape;661;p83"/>
          <p:cNvSpPr/>
          <p:nvPr/>
        </p:nvSpPr>
        <p:spPr>
          <a:xfrm>
            <a:off x="3152250" y="25054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662" name="Google Shape;662;p83"/>
          <p:cNvSpPr/>
          <p:nvPr/>
        </p:nvSpPr>
        <p:spPr>
          <a:xfrm>
            <a:off x="1866325" y="25332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63" name="Google Shape;663;p83"/>
          <p:cNvCxnSpPr>
            <a:stCxn id="660" idx="1"/>
            <a:endCxn id="662" idx="0"/>
          </p:cNvCxnSpPr>
          <p:nvPr/>
        </p:nvCxnSpPr>
        <p:spPr>
          <a:xfrm flipH="1">
            <a:off x="2045850" y="2286025"/>
            <a:ext cx="4506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83"/>
          <p:cNvCxnSpPr>
            <a:stCxn id="660" idx="3"/>
            <a:endCxn id="661" idx="0"/>
          </p:cNvCxnSpPr>
          <p:nvPr/>
        </p:nvCxnSpPr>
        <p:spPr>
          <a:xfrm>
            <a:off x="2855550" y="2286025"/>
            <a:ext cx="4764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4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0" name="Google Shape;670;p8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71" name="Google Shape;671;p84"/>
          <p:cNvSpPr/>
          <p:nvPr/>
        </p:nvSpPr>
        <p:spPr>
          <a:xfrm>
            <a:off x="3824825" y="8203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672" name="Google Shape;672;p84"/>
          <p:cNvCxnSpPr>
            <a:stCxn id="671" idx="3"/>
          </p:cNvCxnSpPr>
          <p:nvPr/>
        </p:nvCxnSpPr>
        <p:spPr>
          <a:xfrm>
            <a:off x="4183925" y="99985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84"/>
          <p:cNvSpPr/>
          <p:nvPr/>
        </p:nvSpPr>
        <p:spPr>
          <a:xfrm>
            <a:off x="4299425" y="12492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674" name="Google Shape;674;p84"/>
          <p:cNvCxnSpPr/>
          <p:nvPr/>
        </p:nvCxnSpPr>
        <p:spPr>
          <a:xfrm>
            <a:off x="4711375" y="138725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84"/>
          <p:cNvSpPr/>
          <p:nvPr/>
        </p:nvSpPr>
        <p:spPr>
          <a:xfrm>
            <a:off x="4826875" y="16366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76" name="Google Shape;676;p84"/>
          <p:cNvCxnSpPr/>
          <p:nvPr/>
        </p:nvCxnSpPr>
        <p:spPr>
          <a:xfrm>
            <a:off x="5185975" y="175827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84"/>
          <p:cNvSpPr/>
          <p:nvPr/>
        </p:nvSpPr>
        <p:spPr>
          <a:xfrm>
            <a:off x="5301475" y="200762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78" name="Google Shape;678;p84"/>
          <p:cNvCxnSpPr/>
          <p:nvPr/>
        </p:nvCxnSpPr>
        <p:spPr>
          <a:xfrm>
            <a:off x="5574900" y="213422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84"/>
          <p:cNvSpPr/>
          <p:nvPr/>
        </p:nvSpPr>
        <p:spPr>
          <a:xfrm>
            <a:off x="5690400" y="23835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680" name="Google Shape;680;p84"/>
          <p:cNvCxnSpPr/>
          <p:nvPr/>
        </p:nvCxnSpPr>
        <p:spPr>
          <a:xfrm>
            <a:off x="6049500" y="25332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84"/>
          <p:cNvSpPr/>
          <p:nvPr/>
        </p:nvSpPr>
        <p:spPr>
          <a:xfrm>
            <a:off x="6165000" y="27825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682" name="Google Shape;682;p84"/>
          <p:cNvCxnSpPr/>
          <p:nvPr/>
        </p:nvCxnSpPr>
        <p:spPr>
          <a:xfrm>
            <a:off x="6528450" y="29694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84"/>
          <p:cNvSpPr/>
          <p:nvPr/>
        </p:nvSpPr>
        <p:spPr>
          <a:xfrm>
            <a:off x="6643950" y="32187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684" name="Google Shape;684;p84"/>
          <p:cNvCxnSpPr/>
          <p:nvPr/>
        </p:nvCxnSpPr>
        <p:spPr>
          <a:xfrm>
            <a:off x="7003050" y="34254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84"/>
          <p:cNvSpPr/>
          <p:nvPr/>
        </p:nvSpPr>
        <p:spPr>
          <a:xfrm>
            <a:off x="7118550" y="36747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686" name="Google Shape;686;p84"/>
          <p:cNvCxnSpPr/>
          <p:nvPr/>
        </p:nvCxnSpPr>
        <p:spPr>
          <a:xfrm>
            <a:off x="7477650" y="385397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84"/>
          <p:cNvSpPr/>
          <p:nvPr/>
        </p:nvSpPr>
        <p:spPr>
          <a:xfrm>
            <a:off x="7593150" y="410332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688" name="Google Shape;688;p84"/>
          <p:cNvSpPr/>
          <p:nvPr/>
        </p:nvSpPr>
        <p:spPr>
          <a:xfrm>
            <a:off x="2496450" y="21064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689" name="Google Shape;689;p84"/>
          <p:cNvSpPr/>
          <p:nvPr/>
        </p:nvSpPr>
        <p:spPr>
          <a:xfrm>
            <a:off x="3152250" y="25054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690" name="Google Shape;690;p84"/>
          <p:cNvSpPr/>
          <p:nvPr/>
        </p:nvSpPr>
        <p:spPr>
          <a:xfrm>
            <a:off x="1866325" y="25332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691" name="Google Shape;691;p84"/>
          <p:cNvSpPr/>
          <p:nvPr/>
        </p:nvSpPr>
        <p:spPr>
          <a:xfrm>
            <a:off x="1866325" y="31738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692" name="Google Shape;692;p84"/>
          <p:cNvSpPr/>
          <p:nvPr/>
        </p:nvSpPr>
        <p:spPr>
          <a:xfrm>
            <a:off x="1224775" y="31832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693" name="Google Shape;693;p84"/>
          <p:cNvSpPr/>
          <p:nvPr/>
        </p:nvSpPr>
        <p:spPr>
          <a:xfrm>
            <a:off x="3824825" y="31738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694" name="Google Shape;694;p84"/>
          <p:cNvSpPr/>
          <p:nvPr/>
        </p:nvSpPr>
        <p:spPr>
          <a:xfrm>
            <a:off x="3152250" y="31832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695" name="Google Shape;695;p84"/>
          <p:cNvCxnSpPr>
            <a:stCxn id="688" idx="1"/>
            <a:endCxn id="690" idx="0"/>
          </p:cNvCxnSpPr>
          <p:nvPr/>
        </p:nvCxnSpPr>
        <p:spPr>
          <a:xfrm flipH="1">
            <a:off x="2045850" y="2286025"/>
            <a:ext cx="4506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84"/>
          <p:cNvCxnSpPr>
            <a:stCxn id="688" idx="3"/>
            <a:endCxn id="689" idx="0"/>
          </p:cNvCxnSpPr>
          <p:nvPr/>
        </p:nvCxnSpPr>
        <p:spPr>
          <a:xfrm>
            <a:off x="2855550" y="2286025"/>
            <a:ext cx="4764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84"/>
          <p:cNvCxnSpPr>
            <a:stCxn id="690" idx="1"/>
            <a:endCxn id="692" idx="0"/>
          </p:cNvCxnSpPr>
          <p:nvPr/>
        </p:nvCxnSpPr>
        <p:spPr>
          <a:xfrm flipH="1">
            <a:off x="1404325" y="2712750"/>
            <a:ext cx="4620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84"/>
          <p:cNvCxnSpPr>
            <a:stCxn id="690" idx="2"/>
            <a:endCxn id="691" idx="0"/>
          </p:cNvCxnSpPr>
          <p:nvPr/>
        </p:nvCxnSpPr>
        <p:spPr>
          <a:xfrm>
            <a:off x="2045875" y="2892300"/>
            <a:ext cx="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84"/>
          <p:cNvCxnSpPr>
            <a:stCxn id="689" idx="2"/>
            <a:endCxn id="694" idx="0"/>
          </p:cNvCxnSpPr>
          <p:nvPr/>
        </p:nvCxnSpPr>
        <p:spPr>
          <a:xfrm>
            <a:off x="3331800" y="28645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84"/>
          <p:cNvCxnSpPr>
            <a:stCxn id="689" idx="3"/>
            <a:endCxn id="693" idx="0"/>
          </p:cNvCxnSpPr>
          <p:nvPr/>
        </p:nvCxnSpPr>
        <p:spPr>
          <a:xfrm>
            <a:off x="3511350" y="2685000"/>
            <a:ext cx="4929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5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6" name="Google Shape;706;p8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07" name="Google Shape;707;p85"/>
          <p:cNvSpPr/>
          <p:nvPr/>
        </p:nvSpPr>
        <p:spPr>
          <a:xfrm>
            <a:off x="3824825" y="8203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708" name="Google Shape;708;p85"/>
          <p:cNvCxnSpPr>
            <a:stCxn id="707" idx="3"/>
          </p:cNvCxnSpPr>
          <p:nvPr/>
        </p:nvCxnSpPr>
        <p:spPr>
          <a:xfrm>
            <a:off x="4183925" y="99985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85"/>
          <p:cNvSpPr/>
          <p:nvPr/>
        </p:nvSpPr>
        <p:spPr>
          <a:xfrm>
            <a:off x="4299425" y="12492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710" name="Google Shape;710;p85"/>
          <p:cNvCxnSpPr/>
          <p:nvPr/>
        </p:nvCxnSpPr>
        <p:spPr>
          <a:xfrm>
            <a:off x="4711375" y="138725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85"/>
          <p:cNvSpPr/>
          <p:nvPr/>
        </p:nvSpPr>
        <p:spPr>
          <a:xfrm>
            <a:off x="4826875" y="16366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712" name="Google Shape;712;p85"/>
          <p:cNvCxnSpPr/>
          <p:nvPr/>
        </p:nvCxnSpPr>
        <p:spPr>
          <a:xfrm>
            <a:off x="5185975" y="175827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85"/>
          <p:cNvSpPr/>
          <p:nvPr/>
        </p:nvSpPr>
        <p:spPr>
          <a:xfrm>
            <a:off x="5301475" y="200762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714" name="Google Shape;714;p85"/>
          <p:cNvCxnSpPr/>
          <p:nvPr/>
        </p:nvCxnSpPr>
        <p:spPr>
          <a:xfrm>
            <a:off x="5574900" y="213422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85"/>
          <p:cNvSpPr/>
          <p:nvPr/>
        </p:nvSpPr>
        <p:spPr>
          <a:xfrm>
            <a:off x="5690400" y="23835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716" name="Google Shape;716;p85"/>
          <p:cNvCxnSpPr/>
          <p:nvPr/>
        </p:nvCxnSpPr>
        <p:spPr>
          <a:xfrm>
            <a:off x="6049500" y="25332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85"/>
          <p:cNvSpPr/>
          <p:nvPr/>
        </p:nvSpPr>
        <p:spPr>
          <a:xfrm>
            <a:off x="6165000" y="27825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718" name="Google Shape;718;p85"/>
          <p:cNvCxnSpPr/>
          <p:nvPr/>
        </p:nvCxnSpPr>
        <p:spPr>
          <a:xfrm>
            <a:off x="6528450" y="29694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85"/>
          <p:cNvSpPr/>
          <p:nvPr/>
        </p:nvSpPr>
        <p:spPr>
          <a:xfrm>
            <a:off x="6643950" y="32187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720" name="Google Shape;720;p85"/>
          <p:cNvCxnSpPr/>
          <p:nvPr/>
        </p:nvCxnSpPr>
        <p:spPr>
          <a:xfrm>
            <a:off x="7003050" y="3425400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85"/>
          <p:cNvSpPr/>
          <p:nvPr/>
        </p:nvSpPr>
        <p:spPr>
          <a:xfrm>
            <a:off x="7118550" y="36747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722" name="Google Shape;722;p85"/>
          <p:cNvCxnSpPr/>
          <p:nvPr/>
        </p:nvCxnSpPr>
        <p:spPr>
          <a:xfrm>
            <a:off x="7477650" y="3853975"/>
            <a:ext cx="273900" cy="30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85"/>
          <p:cNvSpPr/>
          <p:nvPr/>
        </p:nvSpPr>
        <p:spPr>
          <a:xfrm>
            <a:off x="7593150" y="410332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724" name="Google Shape;724;p85"/>
          <p:cNvSpPr/>
          <p:nvPr/>
        </p:nvSpPr>
        <p:spPr>
          <a:xfrm>
            <a:off x="2496450" y="21064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725" name="Google Shape;725;p85"/>
          <p:cNvSpPr/>
          <p:nvPr/>
        </p:nvSpPr>
        <p:spPr>
          <a:xfrm>
            <a:off x="3152250" y="25054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726" name="Google Shape;726;p85"/>
          <p:cNvSpPr/>
          <p:nvPr/>
        </p:nvSpPr>
        <p:spPr>
          <a:xfrm>
            <a:off x="1866325" y="253320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727" name="Google Shape;727;p85"/>
          <p:cNvSpPr/>
          <p:nvPr/>
        </p:nvSpPr>
        <p:spPr>
          <a:xfrm>
            <a:off x="1866325" y="31738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728" name="Google Shape;728;p85"/>
          <p:cNvSpPr/>
          <p:nvPr/>
        </p:nvSpPr>
        <p:spPr>
          <a:xfrm>
            <a:off x="1224775" y="31832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729" name="Google Shape;729;p85"/>
          <p:cNvSpPr/>
          <p:nvPr/>
        </p:nvSpPr>
        <p:spPr>
          <a:xfrm>
            <a:off x="3824825" y="31738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730" name="Google Shape;730;p85"/>
          <p:cNvSpPr/>
          <p:nvPr/>
        </p:nvSpPr>
        <p:spPr>
          <a:xfrm>
            <a:off x="3152250" y="3183275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731" name="Google Shape;731;p85"/>
          <p:cNvSpPr/>
          <p:nvPr/>
        </p:nvSpPr>
        <p:spPr>
          <a:xfrm>
            <a:off x="810550" y="37804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732" name="Google Shape;732;p85"/>
          <p:cNvSpPr/>
          <p:nvPr/>
        </p:nvSpPr>
        <p:spPr>
          <a:xfrm>
            <a:off x="2646000" y="3780450"/>
            <a:ext cx="3591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733" name="Google Shape;733;p85"/>
          <p:cNvCxnSpPr>
            <a:stCxn id="724" idx="1"/>
            <a:endCxn id="726" idx="0"/>
          </p:cNvCxnSpPr>
          <p:nvPr/>
        </p:nvCxnSpPr>
        <p:spPr>
          <a:xfrm flipH="1">
            <a:off x="2045850" y="2286025"/>
            <a:ext cx="4506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85"/>
          <p:cNvCxnSpPr>
            <a:stCxn id="724" idx="3"/>
            <a:endCxn id="725" idx="0"/>
          </p:cNvCxnSpPr>
          <p:nvPr/>
        </p:nvCxnSpPr>
        <p:spPr>
          <a:xfrm>
            <a:off x="2855550" y="2286025"/>
            <a:ext cx="4764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85"/>
          <p:cNvCxnSpPr>
            <a:stCxn id="726" idx="1"/>
            <a:endCxn id="728" idx="0"/>
          </p:cNvCxnSpPr>
          <p:nvPr/>
        </p:nvCxnSpPr>
        <p:spPr>
          <a:xfrm flipH="1">
            <a:off x="1404325" y="2712750"/>
            <a:ext cx="4620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85"/>
          <p:cNvCxnSpPr>
            <a:stCxn id="726" idx="2"/>
            <a:endCxn id="727" idx="0"/>
          </p:cNvCxnSpPr>
          <p:nvPr/>
        </p:nvCxnSpPr>
        <p:spPr>
          <a:xfrm>
            <a:off x="2045875" y="2892300"/>
            <a:ext cx="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85"/>
          <p:cNvCxnSpPr>
            <a:stCxn id="725" idx="2"/>
            <a:endCxn id="730" idx="0"/>
          </p:cNvCxnSpPr>
          <p:nvPr/>
        </p:nvCxnSpPr>
        <p:spPr>
          <a:xfrm>
            <a:off x="3331800" y="28645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85"/>
          <p:cNvCxnSpPr>
            <a:stCxn id="725" idx="3"/>
            <a:endCxn id="729" idx="0"/>
          </p:cNvCxnSpPr>
          <p:nvPr/>
        </p:nvCxnSpPr>
        <p:spPr>
          <a:xfrm>
            <a:off x="3511350" y="2685000"/>
            <a:ext cx="4929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85"/>
          <p:cNvCxnSpPr>
            <a:stCxn id="728" idx="1"/>
            <a:endCxn id="731" idx="0"/>
          </p:cNvCxnSpPr>
          <p:nvPr/>
        </p:nvCxnSpPr>
        <p:spPr>
          <a:xfrm flipH="1">
            <a:off x="990175" y="3362825"/>
            <a:ext cx="2346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85"/>
          <p:cNvCxnSpPr>
            <a:stCxn id="730" idx="1"/>
            <a:endCxn id="732" idx="0"/>
          </p:cNvCxnSpPr>
          <p:nvPr/>
        </p:nvCxnSpPr>
        <p:spPr>
          <a:xfrm flipH="1">
            <a:off x="2825550" y="3362825"/>
            <a:ext cx="3267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85"/>
          <p:cNvSpPr/>
          <p:nvPr/>
        </p:nvSpPr>
        <p:spPr>
          <a:xfrm>
            <a:off x="1342675" y="3780450"/>
            <a:ext cx="326700" cy="359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5"/>
          <p:cNvSpPr/>
          <p:nvPr/>
        </p:nvSpPr>
        <p:spPr>
          <a:xfrm>
            <a:off x="1744475" y="3780450"/>
            <a:ext cx="326700" cy="359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85"/>
          <p:cNvSpPr/>
          <p:nvPr/>
        </p:nvSpPr>
        <p:spPr>
          <a:xfrm>
            <a:off x="2160313" y="3780450"/>
            <a:ext cx="326700" cy="359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85"/>
          <p:cNvSpPr/>
          <p:nvPr/>
        </p:nvSpPr>
        <p:spPr>
          <a:xfrm>
            <a:off x="3247650" y="3763925"/>
            <a:ext cx="326700" cy="359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85"/>
          <p:cNvSpPr/>
          <p:nvPr/>
        </p:nvSpPr>
        <p:spPr>
          <a:xfrm>
            <a:off x="3725650" y="3763925"/>
            <a:ext cx="326700" cy="359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85"/>
          <p:cNvSpPr/>
          <p:nvPr/>
        </p:nvSpPr>
        <p:spPr>
          <a:xfrm>
            <a:off x="4217688" y="3763925"/>
            <a:ext cx="326700" cy="359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7" name="Google Shape;747;p85"/>
          <p:cNvCxnSpPr>
            <a:stCxn id="728" idx="2"/>
            <a:endCxn id="741" idx="0"/>
          </p:cNvCxnSpPr>
          <p:nvPr/>
        </p:nvCxnSpPr>
        <p:spPr>
          <a:xfrm>
            <a:off x="1404325" y="3542375"/>
            <a:ext cx="1017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85"/>
          <p:cNvCxnSpPr>
            <a:stCxn id="727" idx="2"/>
            <a:endCxn id="742" idx="0"/>
          </p:cNvCxnSpPr>
          <p:nvPr/>
        </p:nvCxnSpPr>
        <p:spPr>
          <a:xfrm flipH="1">
            <a:off x="1907875" y="3532975"/>
            <a:ext cx="1380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85"/>
          <p:cNvCxnSpPr>
            <a:stCxn id="727" idx="3"/>
            <a:endCxn id="743" idx="0"/>
          </p:cNvCxnSpPr>
          <p:nvPr/>
        </p:nvCxnSpPr>
        <p:spPr>
          <a:xfrm>
            <a:off x="2225425" y="3353425"/>
            <a:ext cx="981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85"/>
          <p:cNvCxnSpPr/>
          <p:nvPr/>
        </p:nvCxnSpPr>
        <p:spPr>
          <a:xfrm>
            <a:off x="3331800" y="35423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85"/>
          <p:cNvCxnSpPr>
            <a:endCxn id="744" idx="0"/>
          </p:cNvCxnSpPr>
          <p:nvPr/>
        </p:nvCxnSpPr>
        <p:spPr>
          <a:xfrm>
            <a:off x="3331800" y="3542225"/>
            <a:ext cx="792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85"/>
          <p:cNvCxnSpPr>
            <a:stCxn id="729" idx="2"/>
            <a:endCxn id="745" idx="0"/>
          </p:cNvCxnSpPr>
          <p:nvPr/>
        </p:nvCxnSpPr>
        <p:spPr>
          <a:xfrm flipH="1">
            <a:off x="3888875" y="3532975"/>
            <a:ext cx="1155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85"/>
          <p:cNvCxnSpPr>
            <a:stCxn id="729" idx="3"/>
            <a:endCxn id="746" idx="0"/>
          </p:cNvCxnSpPr>
          <p:nvPr/>
        </p:nvCxnSpPr>
        <p:spPr>
          <a:xfrm>
            <a:off x="4183925" y="3353425"/>
            <a:ext cx="19710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6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59" name="Google Shape;759;p8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60" name="Google Shape;760;p86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8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87"/>
          <p:cNvSpPr txBox="1"/>
          <p:nvPr/>
        </p:nvSpPr>
        <p:spPr>
          <a:xfrm>
            <a:off x="2290800" y="21561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LinkedHashMap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70" name="Google Shape;770;p8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772" name="Google Shape;772;p8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8"/>
          <p:cNvSpPr txBox="1"/>
          <p:nvPr/>
        </p:nvSpPr>
        <p:spPr>
          <a:xfrm>
            <a:off x="540000" y="1246975"/>
            <a:ext cx="80271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«Старший брат»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коллекции HashMap, который все помнит…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Помнит порядок добавления элементов </a:t>
            </a:r>
            <a:r>
              <a:rPr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➜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более  медлительный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8" name="Google Shape;778;p8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9"/>
          <p:cNvSpPr txBox="1"/>
          <p:nvPr/>
        </p:nvSpPr>
        <p:spPr>
          <a:xfrm>
            <a:off x="540000" y="1246975"/>
            <a:ext cx="80271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“Старший брат”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коллекции HashMap, который всё помнит…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Помнит порядок добавления элементов </a:t>
            </a:r>
            <a:r>
              <a:rPr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➜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более  медлительный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LinkedHashMap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84" name="Google Shape;784;p8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0"/>
          <p:cNvSpPr txBox="1"/>
          <p:nvPr/>
        </p:nvSpPr>
        <p:spPr>
          <a:xfrm>
            <a:off x="540000" y="1246975"/>
            <a:ext cx="80271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Ex005_LinkedHashMap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LinkedHashMap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{11=один один, 1=два, 2=один}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{1=один, 2=два, 11=один один}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90" name="Google Shape;790;p9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1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96" name="Google Shape;796;p9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97" name="Google Shape;797;p91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92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3" name="Google Shape;80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92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92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HashTable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07" name="Google Shape;807;p92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92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809" name="Google Shape;809;p92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9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9"/>
          <p:cNvSpPr txBox="1"/>
          <p:nvPr/>
        </p:nvSpPr>
        <p:spPr>
          <a:xfrm>
            <a:off x="1700075" y="1894500"/>
            <a:ext cx="5700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Обзор функционала  Map</a:t>
            </a:r>
            <a:endParaRPr i="1" sz="38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1" name="Google Shape;191;p39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9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93" name="Google Shape;193;p39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3"/>
          <p:cNvSpPr txBox="1"/>
          <p:nvPr/>
        </p:nvSpPr>
        <p:spPr>
          <a:xfrm>
            <a:off x="540000" y="1246975"/>
            <a:ext cx="8027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Устаревший брат»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коллекции HashMap,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который не знает про null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15" name="Google Shape;815;p9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HashTable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4"/>
          <p:cNvSpPr txBox="1"/>
          <p:nvPr/>
        </p:nvSpPr>
        <p:spPr>
          <a:xfrm>
            <a:off x="540000" y="1246975"/>
            <a:ext cx="80271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Устаревший брат»  коллекции HashMap, который не знает про null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Ex006_HashTable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{2=один, 1=два, 11=один один}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table.put(null, "один"); //  java.lang.NullPointerException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1" name="Google Shape;821;p9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HashTable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5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7" name="Google Shape;827;p9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HashTable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28" name="Google Shape;828;p95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6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4" name="Google Shape;83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96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96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96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839" name="Google Shape;839;p96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840" name="Google Shape;840;p96"/>
          <p:cNvSpPr txBox="1"/>
          <p:nvPr/>
        </p:nvSpPr>
        <p:spPr>
          <a:xfrm>
            <a:off x="2709300" y="1869663"/>
            <a:ext cx="37887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Итоги</a:t>
            </a:r>
            <a:endParaRPr b="1" sz="4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1" name="Google Shape;841;p96"/>
          <p:cNvSpPr txBox="1"/>
          <p:nvPr/>
        </p:nvSpPr>
        <p:spPr>
          <a:xfrm>
            <a:off x="2462425" y="2227150"/>
            <a:ext cx="4219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Долго, много </a:t>
            </a:r>
            <a:endParaRPr b="1" sz="2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 не все нужно</a:t>
            </a:r>
            <a:br>
              <a:rPr b="1" lang="ru" sz="2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b="1" sz="2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Переопределил equals – переопредели  hashCode</a:t>
            </a:r>
            <a:endParaRPr b="1" i="1"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Коллекции и сложные типы</a:t>
            </a:r>
            <a:endParaRPr b="1" i="1"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97"/>
          <p:cNvPicPr preferRelativeResize="0"/>
          <p:nvPr/>
        </p:nvPicPr>
        <p:blipFill rotWithShape="1">
          <a:blip r:embed="rId3">
            <a:alphaModFix/>
          </a:blip>
          <a:srcRect b="0" l="81874" r="0" t="27990"/>
          <a:stretch/>
        </p:blipFill>
        <p:spPr>
          <a:xfrm>
            <a:off x="7486644" y="1439675"/>
            <a:ext cx="1657375" cy="37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119" y="1530487"/>
            <a:ext cx="4279762" cy="2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/>
        </p:nvSpPr>
        <p:spPr>
          <a:xfrm>
            <a:off x="558450" y="1255800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9" name="Google Shape;199;p40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00" name="Google Shape;200;p40"/>
          <p:cNvPicPr preferRelativeResize="0"/>
          <p:nvPr/>
        </p:nvPicPr>
        <p:blipFill rotWithShape="1">
          <a:blip r:embed="rId4">
            <a:alphaModFix/>
          </a:blip>
          <a:srcRect b="-4428" l="-13908" r="-14395" t="-503"/>
          <a:stretch/>
        </p:blipFill>
        <p:spPr>
          <a:xfrm>
            <a:off x="0" y="1062650"/>
            <a:ext cx="8868526" cy="396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1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1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10" name="Google Shape;210;p41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1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/>
        </p:nvSpPr>
        <p:spPr>
          <a:xfrm>
            <a:off x="540000" y="1246975"/>
            <a:ext cx="8027100" cy="30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это множество коллек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ций, работающих с данными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 принципу &lt;Ключ / Значение&gt;.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Ключевые особенности: 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ускоренная обработка данных;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порядок добавления не запоминается.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HashMap элементы располагаются как угодно и могут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менять свое положение.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8" name="Google Shape;218;p4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