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4"/>
    <p:sldMasterId id="214748368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5143500" cx="9144000"/>
  <p:notesSz cx="6858000" cy="9144000"/>
  <p:embeddedFontLst>
    <p:embeddedFont>
      <p:font typeface="IBM Plex Sans"/>
      <p:regular r:id="rId38"/>
      <p:bold r:id="rId39"/>
      <p:italic r:id="rId40"/>
      <p:boldItalic r:id="rId41"/>
    </p:embeddedFont>
    <p:embeddedFont>
      <p:font typeface="IBM Plex Sans SemiBold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993">
          <p15:clr>
            <a:srgbClr val="A4A3A4"/>
          </p15:clr>
        </p15:guide>
        <p15:guide id="2" pos="2767">
          <p15:clr>
            <a:srgbClr val="9AA0A6"/>
          </p15:clr>
        </p15:guide>
        <p15:guide id="3" pos="352">
          <p15:clr>
            <a:srgbClr val="9AA0A6"/>
          </p15:clr>
        </p15:guide>
        <p15:guide id="4" orient="horz" pos="2948">
          <p15:clr>
            <a:srgbClr val="9AA0A6"/>
          </p15:clr>
        </p15:guide>
        <p15:guide id="5" pos="4093">
          <p15:clr>
            <a:srgbClr val="9AA0A6"/>
          </p15:clr>
        </p15:guide>
        <p15:guide id="6" orient="horz" pos="2494">
          <p15:clr>
            <a:srgbClr val="9AA0A6"/>
          </p15:clr>
        </p15:guide>
        <p15:guide id="7" orient="horz" pos="227">
          <p15:clr>
            <a:srgbClr val="9AA0A6"/>
          </p15:clr>
        </p15:guide>
        <p15:guide id="8" orient="horz" pos="454">
          <p15:clr>
            <a:srgbClr val="9AA0A6"/>
          </p15:clr>
        </p15:guide>
        <p15:guide id="9" orient="horz" pos="1813">
          <p15:clr>
            <a:srgbClr val="9AA0A6"/>
          </p15:clr>
        </p15:guide>
        <p15:guide id="10" orient="horz" pos="1069">
          <p15:clr>
            <a:srgbClr val="9AA0A6"/>
          </p15:clr>
        </p15:guide>
        <p15:guide id="11" orient="horz" pos="2268">
          <p15:clr>
            <a:srgbClr val="9AA0A6"/>
          </p15:clr>
        </p15:guide>
        <p15:guide id="12" pos="5420">
          <p15:clr>
            <a:srgbClr val="9AA0A6"/>
          </p15:clr>
        </p15:guide>
        <p15:guide id="13" pos="1440">
          <p15:clr>
            <a:srgbClr val="9AA0A6"/>
          </p15:clr>
        </p15:guide>
        <p15:guide id="14" pos="1667">
          <p15:clr>
            <a:srgbClr val="9AA0A6"/>
          </p15:clr>
        </p15:guide>
        <p15:guide id="15" pos="4320">
          <p15:clr>
            <a:srgbClr val="9AA0A6"/>
          </p15:clr>
        </p15:guide>
        <p15:guide id="16" pos="704">
          <p15:clr>
            <a:srgbClr val="9AA0A6"/>
          </p15:clr>
        </p15:guide>
        <p15:guide id="17" orient="horz" pos="2016">
          <p15:clr>
            <a:srgbClr val="9AA0A6"/>
          </p15:clr>
        </p15:guide>
        <p15:guide id="18" pos="3400">
          <p15:clr>
            <a:srgbClr val="9AA0A6"/>
          </p15:clr>
        </p15:guide>
        <p15:guide id="19" pos="425">
          <p15:clr>
            <a:srgbClr val="9AA0A6"/>
          </p15:clr>
        </p15:guide>
        <p15:guide id="20" orient="horz" pos="648">
          <p15:clr>
            <a:srgbClr val="9AA0A6"/>
          </p15:clr>
        </p15:guide>
        <p15:guide id="21" orient="horz" pos="1304">
          <p15:clr>
            <a:srgbClr val="9AA0A6"/>
          </p15:clr>
        </p15:guide>
        <p15:guide id="22" orient="horz" pos="879">
          <p15:clr>
            <a:srgbClr val="9AA0A6"/>
          </p15:clr>
        </p15:guide>
        <p15:guide id="23" orient="horz" pos="154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993"/>
        <p:guide pos="2767"/>
        <p:guide pos="352"/>
        <p:guide pos="2948" orient="horz"/>
        <p:guide pos="4093"/>
        <p:guide pos="2494" orient="horz"/>
        <p:guide pos="227" orient="horz"/>
        <p:guide pos="454" orient="horz"/>
        <p:guide pos="1813" orient="horz"/>
        <p:guide pos="1069" orient="horz"/>
        <p:guide pos="2268" orient="horz"/>
        <p:guide pos="5420"/>
        <p:guide pos="1440"/>
        <p:guide pos="1667"/>
        <p:guide pos="4320"/>
        <p:guide pos="704"/>
        <p:guide pos="2016" orient="horz"/>
        <p:guide pos="3400"/>
        <p:guide pos="425"/>
        <p:guide pos="648" orient="horz"/>
        <p:guide pos="1304" orient="horz"/>
        <p:guide pos="879" orient="horz"/>
        <p:guide pos="1546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IBMPlexSans-italic.fntdata"/><Relationship Id="rId20" Type="http://schemas.openxmlformats.org/officeDocument/2006/relationships/slide" Target="slides/slide14.xml"/><Relationship Id="rId42" Type="http://schemas.openxmlformats.org/officeDocument/2006/relationships/font" Target="fonts/IBMPlexSansSemiBold-regular.fntdata"/><Relationship Id="rId41" Type="http://schemas.openxmlformats.org/officeDocument/2006/relationships/font" Target="fonts/IBMPlexSans-boldItalic.fntdata"/><Relationship Id="rId22" Type="http://schemas.openxmlformats.org/officeDocument/2006/relationships/slide" Target="slides/slide16.xml"/><Relationship Id="rId44" Type="http://schemas.openxmlformats.org/officeDocument/2006/relationships/font" Target="fonts/IBMPlexSansSemiBold-italic.fntdata"/><Relationship Id="rId21" Type="http://schemas.openxmlformats.org/officeDocument/2006/relationships/slide" Target="slides/slide15.xml"/><Relationship Id="rId43" Type="http://schemas.openxmlformats.org/officeDocument/2006/relationships/font" Target="fonts/IBMPlexSansSemiBold-bold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45" Type="http://schemas.openxmlformats.org/officeDocument/2006/relationships/font" Target="fonts/IBMPlexSansSemiBold-bold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IBMPlexSans-bold.fntdata"/><Relationship Id="rId16" Type="http://schemas.openxmlformats.org/officeDocument/2006/relationships/slide" Target="slides/slide10.xml"/><Relationship Id="rId38" Type="http://schemas.openxmlformats.org/officeDocument/2006/relationships/font" Target="fonts/IBMPlexSans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7e22caf71_1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f7e22caf71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Выбери любой подходящий макет с названием “Титульник”.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1d6cf9cbe8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1d6cf9cbe8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1d6cf9cbe8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1d6cf9cbe8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1d6cf9cbe8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1d6cf9cbe8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1d6cf9cbe8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1d6cf9cbe8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1d6cf9cbe8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1d6cf9cbe8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1e265fd938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1e265fd938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1e265fd938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1e265fd938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1d6cf9cbe8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1d6cf9cbe8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e265fd93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1e265fd93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1d6cf9cbe8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1d6cf9cbe8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568cc951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0568cc951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1e265fd93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1e265fd93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1d6cf9cbe8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1d6cf9cbe8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1d6cf9cbe8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1d6cf9cbe8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a1ae791ef_1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1a1ae791ef_1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1e4a8f620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1e4a8f620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1e4a8f6200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1e4a8f620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1e4a8f6200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1e4a8f620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1e4a8f6200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1e4a8f620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1e4a8f620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1e4a8f620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1e4a8f6200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1e4a8f6200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8bafd4d96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18bafd4d96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1e4a8f620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1e4a8f620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16892a1d9a_0_2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16892a1d9a_0_2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g116892a1d9a_0_20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1d6cf9cbe8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1d6cf9cbe8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d6cf9cb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1d6cf9cb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1d6cf9cbe8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1d6cf9cbe8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1a1ae791ef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1a1ae791ef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1a62d992a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1a62d992a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1d6cf9cbe8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1d6cf9cbe8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0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5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8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Relationship Id="rId3" Type="http://schemas.openxmlformats.org/officeDocument/2006/relationships/image" Target="../media/image6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4.png"/><Relationship Id="rId3" Type="http://schemas.openxmlformats.org/officeDocument/2006/relationships/image" Target="../media/image1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 Пустой слайд 1">
  <p:cSld name="1_Title slide 5_2_1_5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anchorCtr="0" anchor="ctr" bIns="36000" lIns="0" spcFirstLastPara="1" rIns="0" wrap="square" tIns="3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онец презентации (благодарность)">
  <p:cSld name="CUSTOM_1_1">
    <p:bg>
      <p:bgPr>
        <a:solidFill>
          <a:schemeClr val="dk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33250" y="2230975"/>
            <a:ext cx="1168075" cy="1294274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4"/>
          <p:cNvSpPr txBox="1"/>
          <p:nvPr/>
        </p:nvSpPr>
        <p:spPr>
          <a:xfrm>
            <a:off x="2006850" y="1496438"/>
            <a:ext cx="5130300" cy="25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Спасибо </a:t>
            </a:r>
            <a:endParaRPr sz="44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за внимание</a:t>
            </a:r>
            <a:endParaRPr sz="44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55" name="Google Shape;5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_white">
  <p:cSld name="Blank_whit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 txBox="1"/>
          <p:nvPr>
            <p:ph type="title"/>
          </p:nvPr>
        </p:nvSpPr>
        <p:spPr>
          <a:xfrm>
            <a:off x="516555" y="986486"/>
            <a:ext cx="81108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" type="body"/>
          </p:nvPr>
        </p:nvSpPr>
        <p:spPr>
          <a:xfrm>
            <a:off x="475231" y="1557772"/>
            <a:ext cx="8193600" cy="24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9pPr>
          </a:lstStyle>
          <a:p/>
        </p:txBody>
      </p:sp>
      <p:sp>
        <p:nvSpPr>
          <p:cNvPr id="61" name="Google Shape;61;p16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9pPr>
          </a:lstStyle>
          <a:p/>
        </p:txBody>
      </p:sp>
      <p:sp>
        <p:nvSpPr>
          <p:cNvPr id="62" name="Google Shape;62;p16"/>
          <p:cNvSpPr txBox="1"/>
          <p:nvPr>
            <p:ph idx="12" type="sldNum"/>
          </p:nvPr>
        </p:nvSpPr>
        <p:spPr>
          <a:xfrm>
            <a:off x="6583681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OBJECT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/>
          <p:nvPr>
            <p:ph type="title"/>
          </p:nvPr>
        </p:nvSpPr>
        <p:spPr>
          <a:xfrm>
            <a:off x="468120" y="1716429"/>
            <a:ext cx="8207700" cy="16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5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7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9pPr>
          </a:lstStyle>
          <a:p/>
        </p:txBody>
      </p:sp>
      <p:sp>
        <p:nvSpPr>
          <p:cNvPr id="66" name="Google Shape;66;p17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6583681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 Титульник">
  <p:cSld name="TITLE_1_2_1_1_1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9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72" name="Google Shape;72;p19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73" name="Google Shape;7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 Заголовок в две строки + текст ">
  <p:cSld name="1_Title slide 5_2_1_4_1"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76" name="Google Shape;76;p20"/>
          <p:cNvSpPr txBox="1"/>
          <p:nvPr>
            <p:ph type="title"/>
          </p:nvPr>
        </p:nvSpPr>
        <p:spPr>
          <a:xfrm>
            <a:off x="540000" y="720000"/>
            <a:ext cx="8064000" cy="7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77" name="Google Shape;77;p20"/>
          <p:cNvSpPr txBox="1"/>
          <p:nvPr>
            <p:ph idx="2" type="subTitle"/>
          </p:nvPr>
        </p:nvSpPr>
        <p:spPr>
          <a:xfrm>
            <a:off x="540000" y="144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78" name="Google Shape;78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Титульник">
  <p:cSld name="TITLE_1_3">
    <p:bg>
      <p:bgPr>
        <a:solidFill>
          <a:schemeClr val="dk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31875" y="0"/>
            <a:ext cx="58121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21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82" name="Google Shape;82;p21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83" name="Google Shape;8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 Пустой слайд">
  <p:cSld name="1_Title slide 5_2_1"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86" name="Google Shape;86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Титульник">
  <p:cSld name="TITLE_1">
    <p:bg>
      <p:bgPr>
        <a:solidFill>
          <a:schemeClr val="dk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7911" y="0"/>
            <a:ext cx="406607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23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91" name="Google Shape;91;p23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Титульник">
  <p:cSld name="TITLE_1_2">
    <p:bg>
      <p:bgPr>
        <a:solidFill>
          <a:schemeClr val="dk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72100" y="1687275"/>
            <a:ext cx="3590899" cy="30218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4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95" name="Google Shape;95;p24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96" name="Google Shape;9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 Титульник">
  <p:cSld name="TITLE_1_2_1_1">
    <p:bg>
      <p:bgPr>
        <a:solidFill>
          <a:schemeClr val="dk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32821" y="0"/>
            <a:ext cx="7611177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196224"/>
            <a:ext cx="4788650" cy="194727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5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101" name="Google Shape;101;p25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02" name="Google Shape;10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Пустой титульник, вставь справа иллюстрацию по теме">
  <p:cSld name="TITLE_1_2_1_1_1_1_1">
    <p:bg>
      <p:bgPr>
        <a:solidFill>
          <a:schemeClr val="dk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105" name="Google Shape;105;p26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06" name="Google Shape;106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 Отбивка">
  <p:cSld name="TITLE_1_1_1">
    <p:bg>
      <p:bgPr>
        <a:solidFill>
          <a:schemeClr val="l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31875" y="0"/>
            <a:ext cx="58121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7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10" name="Google Shape;110;p27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27"/>
          <p:cNvSpPr txBox="1"/>
          <p:nvPr>
            <p:ph idx="2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12" name="Google Shape;11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 Отбивка ">
  <p:cSld name="TITLE_1_1_1_1">
    <p:bg>
      <p:bgPr>
        <a:solidFill>
          <a:schemeClr val="l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8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16" name="Google Shape;116;p28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28"/>
          <p:cNvSpPr txBox="1"/>
          <p:nvPr>
            <p:ph idx="2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18" name="Google Shape;11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 Отбивка  (без графики)">
  <p:cSld name="TITLE_1_1_1_1_1"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9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21" name="Google Shape;121;p29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p29"/>
          <p:cNvSpPr txBox="1"/>
          <p:nvPr>
            <p:ph idx="2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23" name="Google Shape;123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 Заголовок + текст в два столбца">
  <p:cSld name="1_Title slide 5_2_1_4_2">
    <p:bg>
      <p:bgPr>
        <a:solidFill>
          <a:schemeClr val="lt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0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26" name="Google Shape;126;p30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127" name="Google Shape;127;p30"/>
          <p:cNvSpPr txBox="1"/>
          <p:nvPr>
            <p:ph idx="2" type="subTitle"/>
          </p:nvPr>
        </p:nvSpPr>
        <p:spPr>
          <a:xfrm>
            <a:off x="5364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30"/>
          <p:cNvSpPr txBox="1"/>
          <p:nvPr>
            <p:ph idx="3" type="subTitle"/>
          </p:nvPr>
        </p:nvSpPr>
        <p:spPr>
          <a:xfrm>
            <a:off x="47520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29" name="Google Shape;129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 Пустой слайд 1">
  <p:cSld name="1_Title slide 5_2_1_5"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1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онец презентации (благодарность)">
  <p:cSld name="CUSTOM_1_1">
    <p:bg>
      <p:bgPr>
        <a:solidFill>
          <a:schemeClr val="dk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33250" y="2230975"/>
            <a:ext cx="1168075" cy="129427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33"/>
          <p:cNvSpPr txBox="1"/>
          <p:nvPr/>
        </p:nvSpPr>
        <p:spPr>
          <a:xfrm>
            <a:off x="2006850" y="1496438"/>
            <a:ext cx="5130300" cy="25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Спасибо </a:t>
            </a:r>
            <a:endParaRPr sz="44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за внимание</a:t>
            </a:r>
            <a:endParaRPr sz="44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137" name="Google Shape;13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3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0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jpg"/><Relationship Id="rId4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jpg"/><Relationship Id="rId4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Relationship Id="rId4" Type="http://schemas.openxmlformats.org/officeDocument/2006/relationships/image" Target="../media/image1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7.jpg"/><Relationship Id="rId4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7.jpg"/><Relationship Id="rId4" Type="http://schemas.openxmlformats.org/officeDocument/2006/relationships/image" Target="../media/image2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7.jpg"/><Relationship Id="rId4" Type="http://schemas.openxmlformats.org/officeDocument/2006/relationships/image" Target="../media/image2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jpg"/><Relationship Id="rId4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jpg"/><Relationship Id="rId4" Type="http://schemas.openxmlformats.org/officeDocument/2006/relationships/image" Target="../media/image2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jpg"/><Relationship Id="rId4" Type="http://schemas.openxmlformats.org/officeDocument/2006/relationships/image" Target="../media/image22.png"/><Relationship Id="rId5" Type="http://schemas.openxmlformats.org/officeDocument/2006/relationships/image" Target="../media/image28.png"/><Relationship Id="rId6" Type="http://schemas.openxmlformats.org/officeDocument/2006/relationships/image" Target="../media/image19.png"/><Relationship Id="rId7" Type="http://schemas.openxmlformats.org/officeDocument/2006/relationships/image" Target="../media/image2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jp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76050" y="1398100"/>
            <a:ext cx="2527949" cy="2134208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34"/>
          <p:cNvSpPr txBox="1"/>
          <p:nvPr/>
        </p:nvSpPr>
        <p:spPr>
          <a:xfrm>
            <a:off x="540000" y="3642000"/>
            <a:ext cx="54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00499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6512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И введение в собственные типы</a:t>
            </a:r>
            <a:endParaRPr sz="1800">
              <a:solidFill>
                <a:srgbClr val="F6512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144" name="Google Shape;144;p34"/>
          <p:cNvSpPr txBox="1"/>
          <p:nvPr>
            <p:ph type="title"/>
          </p:nvPr>
        </p:nvSpPr>
        <p:spPr>
          <a:xfrm>
            <a:off x="540000" y="2307500"/>
            <a:ext cx="8064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spAutoFit/>
          </a:bodyPr>
          <a:lstStyle/>
          <a:p>
            <a:pPr indent="0" lvl="0" marL="12700" marR="11811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ru" sz="3600"/>
              <a:t>Множество</a:t>
            </a:r>
            <a:endParaRPr sz="3600"/>
          </a:p>
          <a:p>
            <a:pPr indent="0" lvl="0" marL="12700" marR="11811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ru" sz="3600"/>
              <a:t>коллекций Set</a:t>
            </a:r>
            <a:r>
              <a:rPr lang="ru" sz="3600"/>
              <a:t> </a:t>
            </a:r>
            <a:endParaRPr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3"/>
          <p:cNvSpPr txBox="1"/>
          <p:nvPr/>
        </p:nvSpPr>
        <p:spPr>
          <a:xfrm>
            <a:off x="540000" y="1246975"/>
            <a:ext cx="8027100" cy="23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  <a:t>addAll</a:t>
            </a:r>
            <a:r>
              <a:rPr b="1" lang="ru" sz="1800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  <a:t>(Coll)</a:t>
            </a: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– объединение множеств.</a:t>
            </a:r>
            <a:endParaRPr sz="10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 sz="1000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</a:br>
            <a:r>
              <a:rPr b="1" lang="ru" sz="1800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  <a:t>retainAll</a:t>
            </a:r>
            <a:r>
              <a:rPr b="1" lang="ru" sz="1800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  <a:t>(Coll)</a:t>
            </a: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– пересечение множеств.</a:t>
            </a:r>
            <a:endParaRPr sz="10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 sz="10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</a:br>
            <a:r>
              <a:rPr b="1" lang="ru" sz="1800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  <a:t>removeAll(Coll)</a:t>
            </a: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– разность множеств.</a:t>
            </a:r>
            <a:br>
              <a:rPr lang="ru" sz="1800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</a:br>
            <a:br>
              <a:rPr lang="ru" sz="1800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</a:br>
            <a:br>
              <a:rPr lang="ru" sz="1800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</a:br>
            <a:br>
              <a:rPr lang="ru" sz="1800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</a:b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21" name="Google Shape;221;p43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HashSet как синоним множества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4"/>
          <p:cNvSpPr txBox="1"/>
          <p:nvPr/>
        </p:nvSpPr>
        <p:spPr>
          <a:xfrm>
            <a:off x="540000" y="1246975"/>
            <a:ext cx="8027100" cy="35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Ex002_MathSet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HashSet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&lt;&gt;(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Arrays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asList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HashSet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&lt;&gt;(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Arrays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asList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13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17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HashSet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&gt;(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addAll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HashSet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&gt;(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retainAll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HashSet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&gt;(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removeAll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ru" sz="1500">
                <a:solidFill>
                  <a:srgbClr val="7CA66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// [1, 2, 3, 4, 5, 6]</a:t>
            </a:r>
            <a:endParaRPr sz="1500">
              <a:solidFill>
                <a:srgbClr val="7CA668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ru" sz="1500">
                <a:solidFill>
                  <a:srgbClr val="7CA66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// [17, 2, 3, 5, 7, 11]</a:t>
            </a:r>
            <a:endParaRPr sz="1500">
              <a:solidFill>
                <a:srgbClr val="7CA668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ru" sz="1500">
                <a:solidFill>
                  <a:srgbClr val="7CA66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// [1, 17, 2, 3, 4, 5, 6, 11]</a:t>
            </a:r>
            <a:endParaRPr sz="1500">
              <a:solidFill>
                <a:srgbClr val="7CA668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ru" sz="1500">
                <a:solidFill>
                  <a:srgbClr val="7CA66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// [2, 3, 5, 7]</a:t>
            </a:r>
            <a:endParaRPr sz="1500">
              <a:solidFill>
                <a:srgbClr val="7CA668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ru" sz="1500">
                <a:solidFill>
                  <a:srgbClr val="7CA66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// [1, 4, 6]</a:t>
            </a:r>
            <a:br>
              <a:rPr lang="ru" sz="1500">
                <a:solidFill>
                  <a:srgbClr val="7CA66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endParaRPr sz="1500">
              <a:solidFill>
                <a:srgbClr val="7CA668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accent6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27" name="Google Shape;227;p44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HashSet как синоним множества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5"/>
          <p:cNvSpPr txBox="1"/>
          <p:nvPr/>
        </p:nvSpPr>
        <p:spPr>
          <a:xfrm>
            <a:off x="540000" y="1246975"/>
            <a:ext cx="8027100" cy="35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Ex002_MathSet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HashSet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&lt;&gt;(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Arrays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asList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HashSet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&lt;&gt;(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Arrays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asList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13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17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HashSet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&gt;(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addAll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HashSet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&gt;(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retainAll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HashSet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&gt;(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removeAll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ru" sz="1500">
                <a:solidFill>
                  <a:srgbClr val="7CA66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// [1, 2, 3, 4, 5, 6]</a:t>
            </a:r>
            <a:endParaRPr sz="1500">
              <a:solidFill>
                <a:srgbClr val="7CA668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ru" sz="1500">
                <a:solidFill>
                  <a:srgbClr val="7CA66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// [17, 2, 3, 5, 7, 11]</a:t>
            </a:r>
            <a:endParaRPr sz="1500">
              <a:solidFill>
                <a:srgbClr val="7CA668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ru" sz="1500">
                <a:solidFill>
                  <a:srgbClr val="7CA66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// [1, 17, 2, 3, 4, 5, 6, 11]</a:t>
            </a:r>
            <a:endParaRPr sz="1500">
              <a:solidFill>
                <a:srgbClr val="7CA668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ru" sz="1500">
                <a:solidFill>
                  <a:srgbClr val="7CA66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// [2, 3, 5, 7]</a:t>
            </a:r>
            <a:endParaRPr sz="1500">
              <a:solidFill>
                <a:srgbClr val="7CA668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ru" sz="1500">
                <a:solidFill>
                  <a:srgbClr val="7CA66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// [1, 4, 6]</a:t>
            </a:r>
            <a:br>
              <a:rPr lang="ru" sz="1500">
                <a:solidFill>
                  <a:srgbClr val="7CA66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500">
                <a:solidFill>
                  <a:srgbClr val="7CA66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boolean res = </a:t>
            </a:r>
            <a:r>
              <a:rPr b="1"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addAll</a:t>
            </a: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500">
              <a:solidFill>
                <a:srgbClr val="7CA668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accent6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33" name="Google Shape;233;p45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HashSet как синоним множества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6"/>
          <p:cNvSpPr txBox="1"/>
          <p:nvPr/>
        </p:nvSpPr>
        <p:spPr>
          <a:xfrm>
            <a:off x="540000" y="1246975"/>
            <a:ext cx="8027100" cy="16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6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first()</a:t>
            </a:r>
            <a:br>
              <a:rPr b="1" lang="ru" sz="1800">
                <a:solidFill>
                  <a:schemeClr val="accent6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</a:br>
            <a:r>
              <a:rPr b="1" lang="ru" sz="1800">
                <a:solidFill>
                  <a:schemeClr val="accent6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last()</a:t>
            </a:r>
            <a:br>
              <a:rPr b="1" lang="ru" sz="1800">
                <a:solidFill>
                  <a:schemeClr val="accent6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</a:br>
            <a:r>
              <a:rPr b="1" lang="ru" sz="1800">
                <a:solidFill>
                  <a:schemeClr val="accent6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headSet(E)</a:t>
            </a:r>
            <a:br>
              <a:rPr b="1" lang="ru" sz="1800">
                <a:solidFill>
                  <a:schemeClr val="accent6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</a:br>
            <a:r>
              <a:rPr b="1" lang="ru" sz="1800">
                <a:solidFill>
                  <a:schemeClr val="accent6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tailSet(E)</a:t>
            </a:r>
            <a:br>
              <a:rPr b="1" lang="ru" sz="1800">
                <a:solidFill>
                  <a:schemeClr val="accent6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</a:br>
            <a:r>
              <a:rPr b="1" lang="ru" sz="1800">
                <a:solidFill>
                  <a:schemeClr val="accent6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subSet(E1, E2)</a:t>
            </a:r>
            <a:endParaRPr b="1" sz="1800">
              <a:solidFill>
                <a:schemeClr val="accent6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39" name="Google Shape;239;p46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HashSet как синоним множества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7"/>
          <p:cNvSpPr txBox="1"/>
          <p:nvPr/>
        </p:nvSpPr>
        <p:spPr>
          <a:xfrm>
            <a:off x="540000" y="1246975"/>
            <a:ext cx="80271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java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util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.*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Ex003_TreeSet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TreeSet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&lt;&gt;(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Arrays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asList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TreeSet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&lt;&gt;(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Arrays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asList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13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17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ru" sz="1500">
                <a:solidFill>
                  <a:srgbClr val="7CA66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// [1, 2, 3, 4, 5, 6, 7]</a:t>
            </a:r>
            <a:endParaRPr sz="1500">
              <a:solidFill>
                <a:srgbClr val="7CA668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ru" sz="1500">
                <a:solidFill>
                  <a:srgbClr val="7CA66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// [2, 3, 5, 7, 11, 13, 17]</a:t>
            </a:r>
            <a:endParaRPr sz="1500">
              <a:solidFill>
                <a:srgbClr val="7CA668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headSet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)); </a:t>
            </a:r>
            <a:r>
              <a:rPr lang="ru" sz="1500">
                <a:solidFill>
                  <a:srgbClr val="7CA66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// [1, 2, 3]</a:t>
            </a:r>
            <a:endParaRPr sz="1500">
              <a:solidFill>
                <a:srgbClr val="7CA668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tailSet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)); </a:t>
            </a:r>
            <a:r>
              <a:rPr lang="ru" sz="1500">
                <a:solidFill>
                  <a:srgbClr val="7CA66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// [4, 5, 6, 7]</a:t>
            </a:r>
            <a:endParaRPr sz="1500">
              <a:solidFill>
                <a:srgbClr val="7CA668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subSet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)); </a:t>
            </a:r>
            <a:r>
              <a:rPr lang="ru" sz="1500">
                <a:solidFill>
                  <a:srgbClr val="7CA66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// [3, 4]</a:t>
            </a:r>
            <a:endParaRPr sz="1500">
              <a:solidFill>
                <a:srgbClr val="7CA668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solidFill>
                <a:schemeClr val="accent6"/>
              </a:solidFill>
              <a:highlight>
                <a:schemeClr val="dk1"/>
              </a:highlight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45" name="Google Shape;245;p47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HashSet как синоним множества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8"/>
          <p:cNvSpPr/>
          <p:nvPr/>
        </p:nvSpPr>
        <p:spPr>
          <a:xfrm>
            <a:off x="1895475" y="1228725"/>
            <a:ext cx="5505600" cy="288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1" name="Google Shape;251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4225" y="-979500"/>
            <a:ext cx="5505600" cy="5521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-1219350" y="515925"/>
            <a:ext cx="5505600" cy="5521761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48"/>
          <p:cNvSpPr/>
          <p:nvPr/>
        </p:nvSpPr>
        <p:spPr>
          <a:xfrm>
            <a:off x="1762125" y="1128750"/>
            <a:ext cx="5505600" cy="28860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48"/>
          <p:cNvSpPr txBox="1"/>
          <p:nvPr/>
        </p:nvSpPr>
        <p:spPr>
          <a:xfrm>
            <a:off x="2290800" y="2140800"/>
            <a:ext cx="45624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400">
                <a:solidFill>
                  <a:schemeClr val="accent3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Tree</a:t>
            </a:r>
            <a:r>
              <a:rPr lang="ru" sz="4400">
                <a:solidFill>
                  <a:schemeClr val="accent3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Set</a:t>
            </a:r>
            <a:endParaRPr i="1" sz="4400">
              <a:solidFill>
                <a:schemeClr val="accent3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255" name="Google Shape;255;p48"/>
          <p:cNvSpPr/>
          <p:nvPr/>
        </p:nvSpPr>
        <p:spPr>
          <a:xfrm rot="3405899">
            <a:off x="7878074" y="1982682"/>
            <a:ext cx="450486" cy="450486"/>
          </a:xfrm>
          <a:prstGeom prst="mathPlus">
            <a:avLst>
              <a:gd fmla="val 23520" name="adj1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48"/>
          <p:cNvSpPr/>
          <p:nvPr/>
        </p:nvSpPr>
        <p:spPr>
          <a:xfrm>
            <a:off x="1446300" y="632625"/>
            <a:ext cx="174300" cy="174300"/>
          </a:xfrm>
          <a:prstGeom prst="ellipse">
            <a:avLst/>
          </a:prstGeom>
          <a:solidFill>
            <a:srgbClr val="F458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458E3"/>
              </a:solidFill>
            </a:endParaRPr>
          </a:p>
        </p:txBody>
      </p:sp>
      <p:sp>
        <p:nvSpPr>
          <p:cNvPr id="257" name="Google Shape;257;p48"/>
          <p:cNvSpPr/>
          <p:nvPr/>
        </p:nvSpPr>
        <p:spPr>
          <a:xfrm>
            <a:off x="6714600" y="4014850"/>
            <a:ext cx="437100" cy="437100"/>
          </a:xfrm>
          <a:prstGeom prst="ellipse">
            <a:avLst/>
          </a:prstGeom>
          <a:noFill/>
          <a:ln cap="flat" cmpd="sng" w="9525">
            <a:solidFill>
              <a:srgbClr val="FFDB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458E3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9"/>
          <p:cNvSpPr txBox="1"/>
          <p:nvPr/>
        </p:nvSpPr>
        <p:spPr>
          <a:xfrm>
            <a:off x="540000" y="1246975"/>
            <a:ext cx="8027100" cy="13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IBM Plex Sans"/>
              <a:buChar char="●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 основе HashMap.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IBM Plex Sans"/>
              <a:buChar char="●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Упорядочен по возрастанию.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IBM Plex Sans"/>
              <a:buChar char="●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null’ов быть не может.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63" name="Google Shape;263;p49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TreeSet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0"/>
          <p:cNvSpPr txBox="1"/>
          <p:nvPr/>
        </p:nvSpPr>
        <p:spPr>
          <a:xfrm>
            <a:off x="540000" y="1246975"/>
            <a:ext cx="8027100" cy="312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java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util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.*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Ex003_TreeSet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TreeSet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&lt;&gt;(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Arrays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asList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TreeSet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&lt;&gt;(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Arrays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asList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13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17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ru" sz="1500">
                <a:solidFill>
                  <a:srgbClr val="7CA66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// [1, 2, 3, 4, 5, 6, 7]</a:t>
            </a:r>
            <a:endParaRPr sz="1500">
              <a:solidFill>
                <a:srgbClr val="7CA668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ru" sz="1500">
                <a:solidFill>
                  <a:srgbClr val="7CA66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// [2, 3, 5, 7, 11, 13, 17]</a:t>
            </a:r>
            <a:endParaRPr sz="1500">
              <a:solidFill>
                <a:srgbClr val="7CA668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contains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)); </a:t>
            </a:r>
            <a:r>
              <a:rPr lang="ru" sz="1500">
                <a:solidFill>
                  <a:srgbClr val="7CA66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// true</a:t>
            </a:r>
            <a:endParaRPr sz="1500">
              <a:solidFill>
                <a:srgbClr val="7CA668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69" name="Google Shape;269;p50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TreeSet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1"/>
          <p:cNvSpPr/>
          <p:nvPr/>
        </p:nvSpPr>
        <p:spPr>
          <a:xfrm>
            <a:off x="1895475" y="1228725"/>
            <a:ext cx="5505600" cy="288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5" name="Google Shape;275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4225" y="-979500"/>
            <a:ext cx="5505600" cy="5521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-1219350" y="515925"/>
            <a:ext cx="5505600" cy="5521761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51"/>
          <p:cNvSpPr/>
          <p:nvPr/>
        </p:nvSpPr>
        <p:spPr>
          <a:xfrm>
            <a:off x="1762125" y="1128750"/>
            <a:ext cx="5505600" cy="28860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51"/>
          <p:cNvSpPr txBox="1"/>
          <p:nvPr/>
        </p:nvSpPr>
        <p:spPr>
          <a:xfrm>
            <a:off x="2290800" y="2140800"/>
            <a:ext cx="45624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400">
                <a:solidFill>
                  <a:schemeClr val="accent3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LinkedHashSet</a:t>
            </a:r>
            <a:endParaRPr i="1" sz="4400">
              <a:solidFill>
                <a:schemeClr val="accent3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279" name="Google Shape;279;p51"/>
          <p:cNvSpPr/>
          <p:nvPr/>
        </p:nvSpPr>
        <p:spPr>
          <a:xfrm rot="3405899">
            <a:off x="7878074" y="1982682"/>
            <a:ext cx="450486" cy="450486"/>
          </a:xfrm>
          <a:prstGeom prst="mathPlus">
            <a:avLst>
              <a:gd fmla="val 23520" name="adj1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51"/>
          <p:cNvSpPr/>
          <p:nvPr/>
        </p:nvSpPr>
        <p:spPr>
          <a:xfrm>
            <a:off x="1446300" y="632625"/>
            <a:ext cx="174300" cy="174300"/>
          </a:xfrm>
          <a:prstGeom prst="ellipse">
            <a:avLst/>
          </a:prstGeom>
          <a:solidFill>
            <a:srgbClr val="F458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458E3"/>
              </a:solidFill>
            </a:endParaRPr>
          </a:p>
        </p:txBody>
      </p:sp>
      <p:sp>
        <p:nvSpPr>
          <p:cNvPr id="281" name="Google Shape;281;p51"/>
          <p:cNvSpPr/>
          <p:nvPr/>
        </p:nvSpPr>
        <p:spPr>
          <a:xfrm>
            <a:off x="6714600" y="4014850"/>
            <a:ext cx="437100" cy="437100"/>
          </a:xfrm>
          <a:prstGeom prst="ellipse">
            <a:avLst/>
          </a:prstGeom>
          <a:noFill/>
          <a:ln cap="flat" cmpd="sng" w="9525">
            <a:solidFill>
              <a:srgbClr val="FFDB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458E3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2"/>
          <p:cNvSpPr txBox="1"/>
          <p:nvPr/>
        </p:nvSpPr>
        <p:spPr>
          <a:xfrm>
            <a:off x="540000" y="1246975"/>
            <a:ext cx="8027100" cy="15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IBM Plex Sans"/>
              <a:buChar char="●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 основе HashMap.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IBM Plex Sans"/>
              <a:buChar char="●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Помнит порядок.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Использовать, когда нужен HashSet с запоминанием порядка элемента.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87" name="Google Shape;287;p52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LinkedHashSet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5"/>
          <p:cNvSpPr/>
          <p:nvPr/>
        </p:nvSpPr>
        <p:spPr>
          <a:xfrm>
            <a:off x="1895475" y="1228725"/>
            <a:ext cx="5505600" cy="288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4225" y="-979500"/>
            <a:ext cx="5505600" cy="5521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-1219350" y="515925"/>
            <a:ext cx="5505600" cy="552176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35"/>
          <p:cNvSpPr/>
          <p:nvPr/>
        </p:nvSpPr>
        <p:spPr>
          <a:xfrm>
            <a:off x="1762125" y="1128750"/>
            <a:ext cx="5505600" cy="28860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35"/>
          <p:cNvSpPr txBox="1"/>
          <p:nvPr/>
        </p:nvSpPr>
        <p:spPr>
          <a:xfrm>
            <a:off x="2290800" y="2140800"/>
            <a:ext cx="45624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400">
                <a:solidFill>
                  <a:schemeClr val="accent3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Разговор о…</a:t>
            </a:r>
            <a:endParaRPr i="1" sz="4400">
              <a:solidFill>
                <a:schemeClr val="accent3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154" name="Google Shape;154;p35"/>
          <p:cNvSpPr/>
          <p:nvPr/>
        </p:nvSpPr>
        <p:spPr>
          <a:xfrm rot="3405899">
            <a:off x="7878074" y="1982682"/>
            <a:ext cx="450486" cy="450486"/>
          </a:xfrm>
          <a:prstGeom prst="mathPlus">
            <a:avLst>
              <a:gd fmla="val 23520" name="adj1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5"/>
          <p:cNvSpPr/>
          <p:nvPr/>
        </p:nvSpPr>
        <p:spPr>
          <a:xfrm>
            <a:off x="1446300" y="632625"/>
            <a:ext cx="174300" cy="174300"/>
          </a:xfrm>
          <a:prstGeom prst="ellipse">
            <a:avLst/>
          </a:prstGeom>
          <a:solidFill>
            <a:srgbClr val="F458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458E3"/>
              </a:solidFill>
            </a:endParaRPr>
          </a:p>
        </p:txBody>
      </p:sp>
      <p:sp>
        <p:nvSpPr>
          <p:cNvPr id="156" name="Google Shape;156;p35"/>
          <p:cNvSpPr/>
          <p:nvPr/>
        </p:nvSpPr>
        <p:spPr>
          <a:xfrm>
            <a:off x="6714600" y="4014850"/>
            <a:ext cx="437100" cy="437100"/>
          </a:xfrm>
          <a:prstGeom prst="ellipse">
            <a:avLst/>
          </a:prstGeom>
          <a:noFill/>
          <a:ln cap="flat" cmpd="sng" w="9525">
            <a:solidFill>
              <a:srgbClr val="FFDB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458E3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3"/>
          <p:cNvSpPr txBox="1"/>
          <p:nvPr/>
        </p:nvSpPr>
        <p:spPr>
          <a:xfrm>
            <a:off x="540000" y="1246975"/>
            <a:ext cx="8027100" cy="251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800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  <a:t>isEmpty()</a:t>
            </a: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– проверка на пустоту.</a:t>
            </a:r>
            <a:endParaRPr sz="10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ru" sz="1000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</a:br>
            <a:r>
              <a:rPr b="1" lang="ru" sz="1800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  <a:t>add(V)</a:t>
            </a: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– добавление элемента в коллекцию.</a:t>
            </a:r>
            <a:endParaRPr sz="10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ru" sz="10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</a:br>
            <a:r>
              <a:rPr b="1" lang="ru" sz="1800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  <a:t>remove(V)</a:t>
            </a:r>
            <a:r>
              <a:rPr b="1"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–</a:t>
            </a: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удаление элемента из коллекцию.</a:t>
            </a:r>
            <a:endParaRPr sz="10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ru" sz="1000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</a:br>
            <a:r>
              <a:rPr b="1" lang="ru" sz="1800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contains(V)</a:t>
            </a: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– проверка на включение элемента в коллекции.</a:t>
            </a:r>
            <a:endParaRPr sz="10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ru" sz="1000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</a:br>
            <a:r>
              <a:rPr b="1" lang="ru" sz="1800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  <a:t>clear()</a:t>
            </a: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– удаление всех элементов коллекции.</a:t>
            </a:r>
            <a:endParaRPr sz="10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ru" sz="1000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</a:br>
            <a:r>
              <a:rPr b="1" lang="ru" sz="1800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  <a:t>size()</a:t>
            </a:r>
            <a:r>
              <a:rPr b="1"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– возвращает количество элементов коллекции.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93" name="Google Shape;293;p53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LinkedHashSet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4"/>
          <p:cNvSpPr txBox="1"/>
          <p:nvPr/>
        </p:nvSpPr>
        <p:spPr>
          <a:xfrm>
            <a:off x="540000" y="1246975"/>
            <a:ext cx="8027100" cy="312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java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util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.*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Ex004_LinkedHashSet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LinkedHashSet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&lt;&gt;(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Arrays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asList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LinkedHashSet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&lt;&gt;(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Arrays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asList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13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17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28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ru" sz="1500">
                <a:solidFill>
                  <a:srgbClr val="7CA66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// [1, 7, 2, 3, 6, 4, 5, 28]</a:t>
            </a:r>
            <a:endParaRPr sz="1500">
              <a:solidFill>
                <a:srgbClr val="7CA668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ru" sz="1500">
                <a:solidFill>
                  <a:srgbClr val="7CA66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// [13, 3, 17, 7, 2, 11, 5]</a:t>
            </a:r>
            <a:endParaRPr sz="1500">
              <a:solidFill>
                <a:srgbClr val="7CA668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t/>
            </a:r>
            <a:endParaRPr sz="1800">
              <a:solidFill>
                <a:schemeClr val="accent6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99" name="Google Shape;299;p54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LinkedHashSet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5"/>
          <p:cNvSpPr txBox="1"/>
          <p:nvPr/>
        </p:nvSpPr>
        <p:spPr>
          <a:xfrm>
            <a:off x="558450" y="2253600"/>
            <a:ext cx="80271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3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Демонстрация</a:t>
            </a:r>
            <a:endParaRPr sz="3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05" name="Google Shape;305;p55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LinkedHashSet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6"/>
          <p:cNvSpPr/>
          <p:nvPr/>
        </p:nvSpPr>
        <p:spPr>
          <a:xfrm>
            <a:off x="1895475" y="1228725"/>
            <a:ext cx="5505600" cy="288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1" name="Google Shape;311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4225" y="-979500"/>
            <a:ext cx="5505600" cy="5521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-1219350" y="515925"/>
            <a:ext cx="5505600" cy="5521761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56"/>
          <p:cNvSpPr/>
          <p:nvPr/>
        </p:nvSpPr>
        <p:spPr>
          <a:xfrm>
            <a:off x="1762125" y="1128750"/>
            <a:ext cx="5505600" cy="28860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56"/>
          <p:cNvSpPr/>
          <p:nvPr/>
        </p:nvSpPr>
        <p:spPr>
          <a:xfrm rot="3405899">
            <a:off x="7878074" y="1982682"/>
            <a:ext cx="450486" cy="450486"/>
          </a:xfrm>
          <a:prstGeom prst="mathPlus">
            <a:avLst>
              <a:gd fmla="val 23520" name="adj1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56"/>
          <p:cNvSpPr/>
          <p:nvPr/>
        </p:nvSpPr>
        <p:spPr>
          <a:xfrm>
            <a:off x="1446300" y="632625"/>
            <a:ext cx="174300" cy="174300"/>
          </a:xfrm>
          <a:prstGeom prst="ellipse">
            <a:avLst/>
          </a:prstGeom>
          <a:solidFill>
            <a:srgbClr val="F458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458E3"/>
              </a:solidFill>
            </a:endParaRPr>
          </a:p>
        </p:txBody>
      </p:sp>
      <p:sp>
        <p:nvSpPr>
          <p:cNvPr id="316" name="Google Shape;316;p56"/>
          <p:cNvSpPr/>
          <p:nvPr/>
        </p:nvSpPr>
        <p:spPr>
          <a:xfrm>
            <a:off x="6714600" y="4014850"/>
            <a:ext cx="437100" cy="437100"/>
          </a:xfrm>
          <a:prstGeom prst="ellipse">
            <a:avLst/>
          </a:prstGeom>
          <a:noFill/>
          <a:ln cap="flat" cmpd="sng" w="9525">
            <a:solidFill>
              <a:srgbClr val="FFDB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458E3"/>
              </a:solidFill>
            </a:endParaRPr>
          </a:p>
        </p:txBody>
      </p:sp>
      <p:sp>
        <p:nvSpPr>
          <p:cNvPr id="317" name="Google Shape;317;p56"/>
          <p:cNvSpPr txBox="1"/>
          <p:nvPr/>
        </p:nvSpPr>
        <p:spPr>
          <a:xfrm>
            <a:off x="3847350" y="1746513"/>
            <a:ext cx="1449300" cy="4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3600">
                <a:solidFill>
                  <a:schemeClr val="accent3"/>
                </a:solidFill>
                <a:latin typeface="IBM Plex Sans"/>
                <a:ea typeface="IBM Plex Sans"/>
                <a:cs typeface="IBM Plex Sans"/>
                <a:sym typeface="IBM Plex Sans"/>
              </a:rPr>
              <a:t>Итоги</a:t>
            </a:r>
            <a:endParaRPr b="1" sz="3600">
              <a:solidFill>
                <a:schemeClr val="accent3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18" name="Google Shape;318;p56"/>
          <p:cNvSpPr txBox="1"/>
          <p:nvPr/>
        </p:nvSpPr>
        <p:spPr>
          <a:xfrm>
            <a:off x="2709300" y="2103988"/>
            <a:ext cx="3725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12 минут назад </a:t>
            </a:r>
            <a:endParaRPr b="1" sz="24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вы знали больше, </a:t>
            </a:r>
            <a:endParaRPr b="1" sz="24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чем сейчас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7"/>
          <p:cNvSpPr/>
          <p:nvPr/>
        </p:nvSpPr>
        <p:spPr>
          <a:xfrm>
            <a:off x="1895475" y="1228725"/>
            <a:ext cx="5505600" cy="288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4" name="Google Shape;324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4225" y="-979500"/>
            <a:ext cx="5505600" cy="5521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-1219350" y="515925"/>
            <a:ext cx="5505600" cy="5521761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57"/>
          <p:cNvSpPr/>
          <p:nvPr/>
        </p:nvSpPr>
        <p:spPr>
          <a:xfrm>
            <a:off x="1762125" y="1128750"/>
            <a:ext cx="5505600" cy="28860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57"/>
          <p:cNvSpPr/>
          <p:nvPr/>
        </p:nvSpPr>
        <p:spPr>
          <a:xfrm rot="3405899">
            <a:off x="7878074" y="1982682"/>
            <a:ext cx="450486" cy="450486"/>
          </a:xfrm>
          <a:prstGeom prst="mathPlus">
            <a:avLst>
              <a:gd fmla="val 23520" name="adj1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57"/>
          <p:cNvSpPr/>
          <p:nvPr/>
        </p:nvSpPr>
        <p:spPr>
          <a:xfrm>
            <a:off x="1446300" y="632625"/>
            <a:ext cx="174300" cy="174300"/>
          </a:xfrm>
          <a:prstGeom prst="ellipse">
            <a:avLst/>
          </a:prstGeom>
          <a:solidFill>
            <a:srgbClr val="F458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458E3"/>
              </a:solidFill>
            </a:endParaRPr>
          </a:p>
        </p:txBody>
      </p:sp>
      <p:sp>
        <p:nvSpPr>
          <p:cNvPr id="329" name="Google Shape;329;p57"/>
          <p:cNvSpPr/>
          <p:nvPr/>
        </p:nvSpPr>
        <p:spPr>
          <a:xfrm>
            <a:off x="6714600" y="4014850"/>
            <a:ext cx="437100" cy="437100"/>
          </a:xfrm>
          <a:prstGeom prst="ellipse">
            <a:avLst/>
          </a:prstGeom>
          <a:noFill/>
          <a:ln cap="flat" cmpd="sng" w="9525">
            <a:solidFill>
              <a:srgbClr val="FFDB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458E3"/>
              </a:solidFill>
            </a:endParaRPr>
          </a:p>
        </p:txBody>
      </p:sp>
      <p:sp>
        <p:nvSpPr>
          <p:cNvPr id="330" name="Google Shape;330;p57"/>
          <p:cNvSpPr txBox="1"/>
          <p:nvPr/>
        </p:nvSpPr>
        <p:spPr>
          <a:xfrm>
            <a:off x="2081175" y="1699500"/>
            <a:ext cx="4867500" cy="17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13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600">
                <a:solidFill>
                  <a:schemeClr val="accent3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§2. Введение </a:t>
            </a:r>
            <a:endParaRPr sz="3600">
              <a:solidFill>
                <a:schemeClr val="accent3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600">
                <a:solidFill>
                  <a:schemeClr val="accent3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в создание собственных типов</a:t>
            </a:r>
            <a:endParaRPr b="1" sz="3600">
              <a:solidFill>
                <a:schemeClr val="accent3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8"/>
          <p:cNvSpPr txBox="1"/>
          <p:nvPr/>
        </p:nvSpPr>
        <p:spPr>
          <a:xfrm>
            <a:off x="540000" y="1246975"/>
            <a:ext cx="8027100" cy="30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Java является </a:t>
            </a:r>
            <a:r>
              <a:rPr b="1" lang="ru" sz="1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объектно-ориентированным</a:t>
            </a:r>
            <a:r>
              <a:rPr lang="ru" sz="1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языком. </a:t>
            </a:r>
            <a:endParaRPr sz="10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Программа, написанная на Java, должна соответствовать </a:t>
            </a:r>
            <a:endParaRPr sz="1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парадигме объектно-ориентированного программирования. </a:t>
            </a:r>
            <a:endParaRPr sz="10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 sz="10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</a:br>
            <a:r>
              <a:rPr lang="ru" sz="1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Следует понимать, что принципы ООП не просто определяют </a:t>
            </a:r>
            <a:endParaRPr sz="1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структуру программы. Это некий фундаментальный подход, </a:t>
            </a:r>
            <a:endParaRPr sz="1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с которым нам предстоит разобраться.</a:t>
            </a:r>
            <a:endParaRPr sz="10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Спагетти-код</a:t>
            </a:r>
            <a:r>
              <a:rPr lang="ru" sz="1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– код, в котором данные связаны с методами </a:t>
            </a:r>
            <a:endParaRPr sz="1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для их обработки и в итоге может получиться так, что отдельные </a:t>
            </a:r>
            <a:endParaRPr sz="1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ветви алгоритма переплетаются, образуя запутанный клубок, </a:t>
            </a:r>
            <a:endParaRPr sz="1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 котором невозможно разобраться</a:t>
            </a:r>
            <a:endParaRPr sz="1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36" name="Google Shape;336;p58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§2. Введение в создание собственных типов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9"/>
          <p:cNvSpPr txBox="1"/>
          <p:nvPr/>
        </p:nvSpPr>
        <p:spPr>
          <a:xfrm>
            <a:off x="540000" y="1246975"/>
            <a:ext cx="8027100" cy="30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Решение проблемы получило название </a:t>
            </a:r>
            <a:r>
              <a:rPr lang="ru" sz="1600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объектно-ориентированное программирование</a:t>
            </a:r>
            <a:r>
              <a:rPr lang="ru" sz="1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или </a:t>
            </a:r>
            <a:r>
              <a:rPr lang="ru" sz="1600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объектно-ориентированное проектирование</a:t>
            </a:r>
            <a:r>
              <a:rPr lang="ru" sz="1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или </a:t>
            </a:r>
            <a:r>
              <a:rPr lang="ru" sz="1600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ООП</a:t>
            </a:r>
            <a:r>
              <a:rPr lang="ru" sz="1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.</a:t>
            </a:r>
            <a:endParaRPr sz="10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При использовании данного подхода, упорядочивание кода базируется </a:t>
            </a:r>
            <a:endParaRPr sz="1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на объединении данных, с одной стороны, и методов для обработки этих </a:t>
            </a:r>
            <a:endParaRPr sz="1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данных, с другой стороны, в одно целое. Это «одно целое» в ООП называется </a:t>
            </a:r>
            <a:r>
              <a:rPr lang="ru" sz="1600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  <a:t>экземпляром класса</a:t>
            </a:r>
            <a:r>
              <a:rPr lang="ru" sz="1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. </a:t>
            </a:r>
            <a:endParaRPr sz="10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Вся программа при этом имеет блочную структуру, что существенно упрощает анализ кода и внесение в него изменения.</a:t>
            </a:r>
            <a:endParaRPr sz="10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ООП – искусственный прием, в большинстве случаев не зависящий, от языка программирования.</a:t>
            </a:r>
            <a:endParaRPr sz="1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42" name="Google Shape;342;p59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§2. Введение в создание собственных типов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0"/>
          <p:cNvSpPr txBox="1"/>
          <p:nvPr/>
        </p:nvSpPr>
        <p:spPr>
          <a:xfrm>
            <a:off x="540000" y="1246975"/>
            <a:ext cx="8027100" cy="28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Если говорят, что разработка идет с использованием ООП – это говорит о том, что используются классы и экземпляры этих классов.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Каждый </a:t>
            </a:r>
            <a:r>
              <a:rPr lang="ru" sz="1800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  <a:t>экземпляр класса</a:t>
            </a: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определяется общим шаблоном, который называется </a:t>
            </a:r>
            <a:r>
              <a:rPr lang="ru" sz="1800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  <a:t>классом</a:t>
            </a: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. 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 рамках </a:t>
            </a:r>
            <a:r>
              <a:rPr lang="ru" sz="1800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  <a:t>класса</a:t>
            </a: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задается общая структура, на основе которой затем создаются </a:t>
            </a:r>
            <a:r>
              <a:rPr lang="ru" sz="1800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  <a:t>экземпляры</a:t>
            </a: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. 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Данные, относящиеся к классу, называются полями класса, а код для их обработки — методами класса.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48" name="Google Shape;348;p60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§2. Введение в создание собственных типов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1"/>
          <p:cNvSpPr txBox="1"/>
          <p:nvPr/>
        </p:nvSpPr>
        <p:spPr>
          <a:xfrm>
            <a:off x="540000" y="1246975"/>
            <a:ext cx="8027100" cy="32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Примеры: </a:t>
            </a:r>
            <a:endParaRPr b="1"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Автомобиль – Lada 2107 UIN 123123123, S/N 789789789</a:t>
            </a:r>
            <a:endParaRPr sz="1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Здание – Дом по адресу г.Москва ул. Ленина 21к1</a:t>
            </a:r>
            <a:endParaRPr sz="1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Ученик – Сергей Камянецкий, 51 МиИ, СмолГУ</a:t>
            </a:r>
            <a:endParaRPr sz="1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Мобильный телефон – Siemens CX60 IMEI 1234520032022</a:t>
            </a:r>
            <a:endParaRPr sz="1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Геометрическая</a:t>
            </a:r>
            <a:r>
              <a:rPr lang="ru" sz="1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фигура – додекаэдр</a:t>
            </a:r>
            <a:endParaRPr sz="1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Работник – Смиронова Т.В. 14.02.1994, ID 728, Компания GeekBrains</a:t>
            </a:r>
            <a:endParaRPr sz="1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Котики – Барсик</a:t>
            </a:r>
            <a:endParaRPr sz="1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54" name="Google Shape;354;p61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§2. Введение в создание собственных типов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62"/>
          <p:cNvSpPr txBox="1"/>
          <p:nvPr/>
        </p:nvSpPr>
        <p:spPr>
          <a:xfrm>
            <a:off x="558450" y="2253600"/>
            <a:ext cx="80271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3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Демонстрация</a:t>
            </a:r>
            <a:endParaRPr sz="3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60" name="Google Shape;360;p62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§2. Введение в создание собственных типов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6"/>
          <p:cNvSpPr txBox="1"/>
          <p:nvPr/>
        </p:nvSpPr>
        <p:spPr>
          <a:xfrm>
            <a:off x="540000" y="1246975"/>
            <a:ext cx="8027100" cy="31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AutoNum type="arabicPeriod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Иерархия </a:t>
            </a: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Set и определения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AutoNum type="arabicPeriod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Обзор функционала HashSet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AutoNum type="arabicPeriod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Обзор функционала </a:t>
            </a: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LinkedHashSet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AutoNum type="arabicPeriod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Обзор функционала </a:t>
            </a: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SortedSet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AutoNum type="arabicPeriod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Дерево в программировании 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AutoNum type="arabicPeriod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Обзор функционала TreeSet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AutoNum type="arabicPeriod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Введение в создание собственных типов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SzPts val="1800"/>
              <a:buFont typeface="IBM Plex Sans"/>
              <a:buAutoNum type="arabicPeriod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equals, hashCode, compareTo и их назначение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62" name="Google Shape;162;p36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Разговор о…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3"/>
          <p:cNvSpPr/>
          <p:nvPr/>
        </p:nvSpPr>
        <p:spPr>
          <a:xfrm>
            <a:off x="1895475" y="1228725"/>
            <a:ext cx="5505600" cy="288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6" name="Google Shape;366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4225" y="-979500"/>
            <a:ext cx="5505600" cy="5521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-1219350" y="515925"/>
            <a:ext cx="5505600" cy="5521761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63"/>
          <p:cNvSpPr/>
          <p:nvPr/>
        </p:nvSpPr>
        <p:spPr>
          <a:xfrm>
            <a:off x="1762125" y="1128750"/>
            <a:ext cx="5505600" cy="28860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63"/>
          <p:cNvSpPr/>
          <p:nvPr/>
        </p:nvSpPr>
        <p:spPr>
          <a:xfrm rot="3405899">
            <a:off x="7878074" y="1982682"/>
            <a:ext cx="450486" cy="450486"/>
          </a:xfrm>
          <a:prstGeom prst="mathPlus">
            <a:avLst>
              <a:gd fmla="val 23520" name="adj1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63"/>
          <p:cNvSpPr/>
          <p:nvPr/>
        </p:nvSpPr>
        <p:spPr>
          <a:xfrm>
            <a:off x="1446300" y="632625"/>
            <a:ext cx="174300" cy="174300"/>
          </a:xfrm>
          <a:prstGeom prst="ellipse">
            <a:avLst/>
          </a:prstGeom>
          <a:solidFill>
            <a:srgbClr val="F458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458E3"/>
              </a:solidFill>
            </a:endParaRPr>
          </a:p>
        </p:txBody>
      </p:sp>
      <p:sp>
        <p:nvSpPr>
          <p:cNvPr id="371" name="Google Shape;371;p63"/>
          <p:cNvSpPr/>
          <p:nvPr/>
        </p:nvSpPr>
        <p:spPr>
          <a:xfrm>
            <a:off x="6714600" y="4014850"/>
            <a:ext cx="437100" cy="437100"/>
          </a:xfrm>
          <a:prstGeom prst="ellipse">
            <a:avLst/>
          </a:prstGeom>
          <a:noFill/>
          <a:ln cap="flat" cmpd="sng" w="9525">
            <a:solidFill>
              <a:srgbClr val="FFDB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458E3"/>
              </a:solidFill>
            </a:endParaRPr>
          </a:p>
        </p:txBody>
      </p:sp>
      <p:sp>
        <p:nvSpPr>
          <p:cNvPr id="372" name="Google Shape;372;p63"/>
          <p:cNvSpPr txBox="1"/>
          <p:nvPr/>
        </p:nvSpPr>
        <p:spPr>
          <a:xfrm>
            <a:off x="3583650" y="1746513"/>
            <a:ext cx="19767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1325">
            <a:spAutoFit/>
          </a:bodyPr>
          <a:lstStyle/>
          <a:p>
            <a:pPr indent="0" lvl="0" marL="0" marR="0" rtl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4400">
                <a:solidFill>
                  <a:schemeClr val="accent3"/>
                </a:solidFill>
                <a:latin typeface="IBM Plex Sans"/>
                <a:ea typeface="IBM Plex Sans"/>
                <a:cs typeface="IBM Plex Sans"/>
                <a:sym typeface="IBM Plex Sans"/>
              </a:rPr>
              <a:t>Итоги</a:t>
            </a:r>
            <a:endParaRPr b="1" sz="4400">
              <a:solidFill>
                <a:schemeClr val="accent3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73" name="Google Shape;373;p63"/>
          <p:cNvSpPr txBox="1"/>
          <p:nvPr/>
        </p:nvSpPr>
        <p:spPr>
          <a:xfrm>
            <a:off x="2709300" y="2103988"/>
            <a:ext cx="3725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**</a:t>
            </a:r>
            <a:r>
              <a:rPr b="1" lang="ru" sz="24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минут назад </a:t>
            </a:r>
            <a:endParaRPr b="1" sz="24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вы знали больше, </a:t>
            </a:r>
            <a:endParaRPr b="1" sz="24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чем сейчас</a:t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" name="Google Shape;379;p64"/>
          <p:cNvPicPr preferRelativeResize="0"/>
          <p:nvPr/>
        </p:nvPicPr>
        <p:blipFill rotWithShape="1">
          <a:blip r:embed="rId3">
            <a:alphaModFix/>
          </a:blip>
          <a:srcRect b="0" l="81874" r="0" t="27990"/>
          <a:stretch/>
        </p:blipFill>
        <p:spPr>
          <a:xfrm>
            <a:off x="7486644" y="1439675"/>
            <a:ext cx="1657375" cy="3703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2119" y="1530487"/>
            <a:ext cx="4279762" cy="208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7"/>
          <p:cNvSpPr/>
          <p:nvPr/>
        </p:nvSpPr>
        <p:spPr>
          <a:xfrm>
            <a:off x="1895475" y="1228725"/>
            <a:ext cx="5505600" cy="288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4225" y="-979500"/>
            <a:ext cx="5505600" cy="5521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-1219350" y="515925"/>
            <a:ext cx="5505600" cy="552176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7"/>
          <p:cNvSpPr/>
          <p:nvPr/>
        </p:nvSpPr>
        <p:spPr>
          <a:xfrm>
            <a:off x="1762125" y="1128750"/>
            <a:ext cx="5505600" cy="28860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7"/>
          <p:cNvSpPr txBox="1"/>
          <p:nvPr/>
        </p:nvSpPr>
        <p:spPr>
          <a:xfrm>
            <a:off x="2290800" y="1655100"/>
            <a:ext cx="4562400" cy="18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200">
                <a:solidFill>
                  <a:schemeClr val="accent3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§1. </a:t>
            </a:r>
            <a:r>
              <a:rPr lang="ru" sz="4200">
                <a:solidFill>
                  <a:schemeClr val="accent3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Обзор функционала  Set</a:t>
            </a:r>
            <a:endParaRPr i="1" sz="3000">
              <a:solidFill>
                <a:schemeClr val="accent3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172" name="Google Shape;172;p37"/>
          <p:cNvSpPr/>
          <p:nvPr/>
        </p:nvSpPr>
        <p:spPr>
          <a:xfrm rot="3405899">
            <a:off x="7878074" y="1982682"/>
            <a:ext cx="450486" cy="450486"/>
          </a:xfrm>
          <a:prstGeom prst="mathPlus">
            <a:avLst>
              <a:gd fmla="val 23520" name="adj1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7"/>
          <p:cNvSpPr/>
          <p:nvPr/>
        </p:nvSpPr>
        <p:spPr>
          <a:xfrm>
            <a:off x="1446300" y="632625"/>
            <a:ext cx="174300" cy="174300"/>
          </a:xfrm>
          <a:prstGeom prst="ellipse">
            <a:avLst/>
          </a:prstGeom>
          <a:solidFill>
            <a:srgbClr val="F458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458E3"/>
              </a:solidFill>
            </a:endParaRPr>
          </a:p>
        </p:txBody>
      </p:sp>
      <p:sp>
        <p:nvSpPr>
          <p:cNvPr id="174" name="Google Shape;174;p37"/>
          <p:cNvSpPr/>
          <p:nvPr/>
        </p:nvSpPr>
        <p:spPr>
          <a:xfrm>
            <a:off x="6714600" y="4014850"/>
            <a:ext cx="437100" cy="437100"/>
          </a:xfrm>
          <a:prstGeom prst="ellipse">
            <a:avLst/>
          </a:prstGeom>
          <a:noFill/>
          <a:ln cap="flat" cmpd="sng" w="9525">
            <a:solidFill>
              <a:srgbClr val="FFDB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458E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8"/>
          <p:cNvSpPr txBox="1"/>
          <p:nvPr/>
        </p:nvSpPr>
        <p:spPr>
          <a:xfrm>
            <a:off x="558450" y="1255800"/>
            <a:ext cx="80271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80" name="Google Shape;180;p38"/>
          <p:cNvSpPr txBox="1"/>
          <p:nvPr>
            <p:ph idx="1" type="subTitle"/>
          </p:nvPr>
        </p:nvSpPr>
        <p:spPr>
          <a:xfrm>
            <a:off x="540000" y="665600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Иерархия коллекций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181" name="Google Shape;181;p38"/>
          <p:cNvPicPr preferRelativeResize="0"/>
          <p:nvPr/>
        </p:nvPicPr>
        <p:blipFill rotWithShape="1">
          <a:blip r:embed="rId4">
            <a:alphaModFix/>
          </a:blip>
          <a:srcRect b="9652" l="9623" r="8609" t="16498"/>
          <a:stretch/>
        </p:blipFill>
        <p:spPr>
          <a:xfrm>
            <a:off x="1188575" y="1179600"/>
            <a:ext cx="4480850" cy="37702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9"/>
          <p:cNvSpPr txBox="1"/>
          <p:nvPr/>
        </p:nvSpPr>
        <p:spPr>
          <a:xfrm>
            <a:off x="540000" y="1246975"/>
            <a:ext cx="8027100" cy="165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IBM Plex Sans"/>
              <a:buChar char="●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Коллекции, содержащие уникальные элементы. </a:t>
            </a:r>
            <a:endParaRPr sz="10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IBM Plex Sans"/>
              <a:buChar char="●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Быстрая работа с данными.</a:t>
            </a:r>
            <a:endParaRPr sz="10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IBM Plex Sans"/>
              <a:buChar char="●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«Основан» на Map’ах без пары.</a:t>
            </a:r>
            <a:endParaRPr sz="10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IBM Plex Sans"/>
              <a:buChar char="●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Порядок добавления не хранится.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87" name="Google Shape;187;p39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Set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188" name="Google Shape;18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6950" y="2277900"/>
            <a:ext cx="3089390" cy="1800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5997" y="1639000"/>
            <a:ext cx="912973" cy="761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91326" y="2711827"/>
            <a:ext cx="1228477" cy="832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268232" y="3222329"/>
            <a:ext cx="335771" cy="3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0"/>
          <p:cNvSpPr/>
          <p:nvPr/>
        </p:nvSpPr>
        <p:spPr>
          <a:xfrm>
            <a:off x="1895475" y="1228725"/>
            <a:ext cx="5505600" cy="288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4225" y="-979500"/>
            <a:ext cx="5505600" cy="5521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-1219350" y="515925"/>
            <a:ext cx="5505600" cy="5521761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40"/>
          <p:cNvSpPr/>
          <p:nvPr/>
        </p:nvSpPr>
        <p:spPr>
          <a:xfrm>
            <a:off x="1762125" y="1128750"/>
            <a:ext cx="5505600" cy="28860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40"/>
          <p:cNvSpPr txBox="1"/>
          <p:nvPr/>
        </p:nvSpPr>
        <p:spPr>
          <a:xfrm>
            <a:off x="2290800" y="2156100"/>
            <a:ext cx="4562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200">
                <a:solidFill>
                  <a:schemeClr val="accent3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HashSet</a:t>
            </a:r>
            <a:endParaRPr i="1" sz="3000">
              <a:solidFill>
                <a:schemeClr val="accent3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201" name="Google Shape;201;p40"/>
          <p:cNvSpPr/>
          <p:nvPr/>
        </p:nvSpPr>
        <p:spPr>
          <a:xfrm rot="3405899">
            <a:off x="7878074" y="1982682"/>
            <a:ext cx="450486" cy="450486"/>
          </a:xfrm>
          <a:prstGeom prst="mathPlus">
            <a:avLst>
              <a:gd fmla="val 23520" name="adj1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40"/>
          <p:cNvSpPr/>
          <p:nvPr/>
        </p:nvSpPr>
        <p:spPr>
          <a:xfrm>
            <a:off x="1446300" y="632625"/>
            <a:ext cx="174300" cy="174300"/>
          </a:xfrm>
          <a:prstGeom prst="ellipse">
            <a:avLst/>
          </a:prstGeom>
          <a:solidFill>
            <a:srgbClr val="F458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458E3"/>
              </a:solidFill>
            </a:endParaRPr>
          </a:p>
        </p:txBody>
      </p:sp>
      <p:sp>
        <p:nvSpPr>
          <p:cNvPr id="203" name="Google Shape;203;p40"/>
          <p:cNvSpPr/>
          <p:nvPr/>
        </p:nvSpPr>
        <p:spPr>
          <a:xfrm>
            <a:off x="6714600" y="4014850"/>
            <a:ext cx="437100" cy="437100"/>
          </a:xfrm>
          <a:prstGeom prst="ellipse">
            <a:avLst/>
          </a:prstGeom>
          <a:noFill/>
          <a:ln cap="flat" cmpd="sng" w="9525">
            <a:solidFill>
              <a:srgbClr val="FFDB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458E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1"/>
          <p:cNvSpPr txBox="1"/>
          <p:nvPr/>
        </p:nvSpPr>
        <p:spPr>
          <a:xfrm>
            <a:off x="540000" y="1246975"/>
            <a:ext cx="8027100" cy="251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  <a:t>isEmpty()</a:t>
            </a: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– проверка на пустоту.</a:t>
            </a:r>
            <a:endParaRPr sz="10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 sz="1000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</a:br>
            <a:r>
              <a:rPr b="1" lang="ru" sz="1800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  <a:t>add(V)</a:t>
            </a: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– добавление элемента в коллекцию.</a:t>
            </a:r>
            <a:endParaRPr sz="10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 sz="10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</a:br>
            <a:r>
              <a:rPr b="1" lang="ru" sz="1800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  <a:t>remove</a:t>
            </a:r>
            <a:r>
              <a:rPr b="1" lang="ru" sz="1800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  <a:t>(V)</a:t>
            </a:r>
            <a:r>
              <a:rPr b="1"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– удаление элемента из коллекцию.</a:t>
            </a:r>
            <a:endParaRPr sz="10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 sz="1000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</a:br>
            <a:r>
              <a:rPr b="1" lang="ru" sz="1800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contains(V)</a:t>
            </a: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– проверка на включение элемента в коллекции.</a:t>
            </a:r>
            <a:endParaRPr sz="10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 sz="1000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</a:br>
            <a:r>
              <a:rPr b="1" lang="ru" sz="1800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  <a:t>clear()</a:t>
            </a: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– удаление всех элементов коллекции.</a:t>
            </a:r>
            <a:endParaRPr sz="10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 sz="1000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</a:br>
            <a:r>
              <a:rPr b="1" lang="ru" sz="1800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  <a:t>size()</a:t>
            </a:r>
            <a:r>
              <a:rPr b="1"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– возвращает количество элементов коллекции.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09" name="Google Shape;209;p41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HashSet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2"/>
          <p:cNvSpPr txBox="1"/>
          <p:nvPr/>
        </p:nvSpPr>
        <p:spPr>
          <a:xfrm>
            <a:off x="540000" y="1246975"/>
            <a:ext cx="8027100" cy="38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Ex001_HashSet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HashSet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&lt;&gt;();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123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1234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1234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contains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)); </a:t>
            </a:r>
            <a:r>
              <a:rPr lang="ru" sz="1500">
                <a:solidFill>
                  <a:srgbClr val="7CA66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// true</a:t>
            </a:r>
            <a:endParaRPr sz="1500">
              <a:solidFill>
                <a:srgbClr val="7CA668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()); </a:t>
            </a:r>
            <a:r>
              <a:rPr lang="ru" sz="1500">
                <a:solidFill>
                  <a:srgbClr val="7CA66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// 5</a:t>
            </a:r>
            <a:endParaRPr sz="1500">
              <a:solidFill>
                <a:srgbClr val="7CA668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ru" sz="1500">
                <a:solidFill>
                  <a:srgbClr val="7CA66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// [null, 1, 1234, 123, 12]</a:t>
            </a:r>
            <a:endParaRPr sz="1500">
              <a:solidFill>
                <a:srgbClr val="7CA668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remove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5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ru" sz="1500">
                <a:solidFill>
                  <a:srgbClr val="7CA66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// null 1 1234 123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clear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ru" sz="1500">
                <a:solidFill>
                  <a:srgbClr val="7CA66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// []</a:t>
            </a:r>
            <a:endParaRPr sz="1500">
              <a:solidFill>
                <a:srgbClr val="7CA668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t/>
            </a:r>
            <a:endParaRPr sz="1800">
              <a:solidFill>
                <a:schemeClr val="accent6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15" name="Google Shape;215;p42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HashSet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Макет шаблона GB">
  <a:themeElements>
    <a:clrScheme name="Simple Light">
      <a:dk1>
        <a:srgbClr val="000000"/>
      </a:dk1>
      <a:lt1>
        <a:srgbClr val="FFFFFF"/>
      </a:lt1>
      <a:dk2>
        <a:srgbClr val="8F93A3"/>
      </a:dk2>
      <a:lt2>
        <a:srgbClr val="B7B9C8"/>
      </a:lt2>
      <a:accent1>
        <a:srgbClr val="6654D9"/>
      </a:accent1>
      <a:accent2>
        <a:srgbClr val="F65121"/>
      </a:accent2>
      <a:accent3>
        <a:srgbClr val="E0FF23"/>
      </a:accent3>
      <a:accent4>
        <a:srgbClr val="F458E3"/>
      </a:accent4>
      <a:accent5>
        <a:srgbClr val="1BAFAF"/>
      </a:accent5>
      <a:accent6>
        <a:srgbClr val="FFDB00"/>
      </a:accent6>
      <a:hlink>
        <a:srgbClr val="6654D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