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59" r:id="rId6"/>
    <p:sldId id="373" r:id="rId7"/>
    <p:sldId id="375" r:id="rId8"/>
    <p:sldId id="389" r:id="rId9"/>
    <p:sldId id="365" r:id="rId10"/>
    <p:sldId id="376" r:id="rId11"/>
    <p:sldId id="377" r:id="rId12"/>
    <p:sldId id="380" r:id="rId13"/>
    <p:sldId id="388" r:id="rId14"/>
    <p:sldId id="382" r:id="rId15"/>
    <p:sldId id="383" r:id="rId16"/>
    <p:sldId id="386" r:id="rId17"/>
    <p:sldId id="379" r:id="rId18"/>
    <p:sldId id="387" r:id="rId19"/>
    <p:sldId id="385" r:id="rId20"/>
    <p:sldId id="395" r:id="rId21"/>
    <p:sldId id="393" r:id="rId22"/>
    <p:sldId id="391" r:id="rId23"/>
    <p:sldId id="3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43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CC0F-EBFA-844E-73D8-4425637C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3A20C-1724-D048-81EE-596F2C73D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4C0D60-1E9E-0855-9AEC-71F365E7A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6366B-3E04-FDB6-49DA-BEB6990F6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67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9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MSIPCMContentMarking" descr="{&quot;HashCode&quot;:-2136057175,&quot;Placement&quot;:&quot;Footer&quot;,&quot;Top&quot;:519.343,&quot;Left&quot;:0.0,&quot;SlideWidth&quot;:960,&quot;SlideHeight&quot;:540}"/>
          <p:cNvSpPr txBox="1"/>
          <p:nvPr userDrawn="1"/>
        </p:nvSpPr>
        <p:spPr>
          <a:xfrm>
            <a:off x="0" y="6595656"/>
            <a:ext cx="93763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 Internal Use </a:t>
            </a:r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8SfZ1ElgpdU?feature=oembed" TargetMode="Externa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ML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893574"/>
            <a:ext cx="12191997" cy="235482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GB" spc="0" dirty="0"/>
              <a:t>A Tool for Managing the Machine Learning Lifecycle</a:t>
            </a:r>
            <a:endParaRPr lang="en-US" spc="0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523C275E-7C89-B27F-34A6-210132404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222" y="2339362"/>
            <a:ext cx="3075902" cy="118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609600"/>
            <a:ext cx="10515601" cy="1455174"/>
          </a:xfrm>
        </p:spPr>
        <p:txBody>
          <a:bodyPr/>
          <a:lstStyle/>
          <a:p>
            <a:pPr algn="ctr"/>
            <a:r>
              <a:rPr lang="en-GB" sz="4000" dirty="0" err="1"/>
              <a:t>MLflow</a:t>
            </a:r>
            <a:r>
              <a:rPr lang="en-GB" sz="4000" dirty="0"/>
              <a:t> Model Registry</a:t>
            </a:r>
            <a:br>
              <a:rPr lang="en-GB" dirty="0"/>
            </a:br>
            <a:endParaRPr lang="en-US" dirty="0"/>
          </a:p>
        </p:txBody>
      </p:sp>
      <p:pic>
        <p:nvPicPr>
          <p:cNvPr id="6" name="Content Placeholder 5" descr="A black and white diagram with text and icons&#10;&#10;AI-generated content may be incorrect.">
            <a:extLst>
              <a:ext uri="{FF2B5EF4-FFF2-40B4-BE49-F238E27FC236}">
                <a16:creationId xmlns:a16="http://schemas.microsoft.com/office/drawing/2014/main" id="{92A6FED3-BAAE-6E46-F1B1-395CD8A6ECBF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733562" y="2304022"/>
            <a:ext cx="6856941" cy="39221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7D6280-D235-273D-45DD-4ABE27FFF6E0}"/>
              </a:ext>
            </a:extLst>
          </p:cNvPr>
          <p:cNvSpPr txBox="1">
            <a:spLocks/>
          </p:cNvSpPr>
          <p:nvPr/>
        </p:nvSpPr>
        <p:spPr>
          <a:xfrm>
            <a:off x="7295535" y="3429000"/>
            <a:ext cx="4162903" cy="2717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Central store for models.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versioning, approval stages, CI/CD integration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5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2498705"/>
          </a:xfrm>
        </p:spPr>
        <p:txBody>
          <a:bodyPr/>
          <a:lstStyle/>
          <a:p>
            <a:r>
              <a:rPr lang="en-GB" dirty="0"/>
              <a:t>Does </a:t>
            </a:r>
            <a:r>
              <a:rPr lang="en-GB" dirty="0" err="1"/>
              <a:t>MLflow</a:t>
            </a:r>
            <a:r>
              <a:rPr lang="en-GB" dirty="0"/>
              <a:t> Require a Database?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68130" y="3057833"/>
            <a:ext cx="8051402" cy="3558074"/>
          </a:xfrm>
        </p:spPr>
        <p:txBody>
          <a:bodyPr/>
          <a:lstStyle/>
          <a:p>
            <a:pPr lvl="1">
              <a:lnSpc>
                <a:spcPct val="120000"/>
              </a:lnSpc>
            </a:pPr>
            <a:r>
              <a:rPr lang="en-GB" spc="0" dirty="0" err="1">
                <a:latin typeface="+mn-lt"/>
              </a:rPr>
              <a:t>MLflow</a:t>
            </a:r>
            <a:r>
              <a:rPr lang="en-GB" spc="0" dirty="0">
                <a:latin typeface="+mn-lt"/>
              </a:rPr>
              <a:t> can use a database—but it's not strictly required for basic use. By default, </a:t>
            </a:r>
            <a:r>
              <a:rPr lang="en-GB" spc="0" dirty="0" err="1">
                <a:latin typeface="+mn-lt"/>
              </a:rPr>
              <a:t>MLflow</a:t>
            </a:r>
            <a:r>
              <a:rPr lang="en-GB" spc="0" dirty="0">
                <a:latin typeface="+mn-lt"/>
              </a:rPr>
              <a:t> uses a local file system to store experiment metadata and artifacts. However, for team collaboration, centralized tracking, and scalability, integrating a backend database like MySQL, PostgreSQL, or SQLite is strongly recommended. This allows multiple users to track experiments, share results, and manage models in a consistent way across environments. </a:t>
            </a:r>
            <a:endParaRPr lang="en-US" spc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285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669" y="530941"/>
            <a:ext cx="7420819" cy="1700982"/>
          </a:xfrm>
        </p:spPr>
        <p:txBody>
          <a:bodyPr/>
          <a:lstStyle/>
          <a:p>
            <a:r>
              <a:rPr lang="en-GB" sz="3600" dirty="0"/>
              <a:t>Integrations</a:t>
            </a:r>
            <a:br>
              <a:rPr lang="en-GB" sz="4000" dirty="0"/>
            </a:b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2774728" y="2231923"/>
            <a:ext cx="4992757" cy="4359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ML Libraries &amp; Frameworks:</a:t>
            </a:r>
          </a:p>
          <a:p>
            <a:pPr lvl="1">
              <a:lnSpc>
                <a:spcPct val="90000"/>
              </a:lnSpc>
            </a:pPr>
            <a:r>
              <a:rPr lang="en-GB" b="1" dirty="0"/>
              <a:t>Scikit-learn</a:t>
            </a:r>
            <a:r>
              <a:rPr lang="en-GB" dirty="0"/>
              <a:t>, </a:t>
            </a:r>
            <a:r>
              <a:rPr lang="en-GB" b="1" dirty="0"/>
              <a:t>TensorFlow</a:t>
            </a:r>
            <a:r>
              <a:rPr lang="en-GB" dirty="0"/>
              <a:t>, 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GB" b="1" dirty="0"/>
              <a:t>       </a:t>
            </a:r>
            <a:r>
              <a:rPr lang="en-GB" b="1" dirty="0" err="1"/>
              <a:t>PyTorch</a:t>
            </a:r>
            <a:r>
              <a:rPr lang="en-GB" dirty="0"/>
              <a:t>,  </a:t>
            </a:r>
            <a:r>
              <a:rPr lang="en-GB" b="1" dirty="0" err="1"/>
              <a:t>XGBoost</a:t>
            </a:r>
            <a:r>
              <a:rPr lang="en-GB" dirty="0"/>
              <a:t>, and more.</a:t>
            </a:r>
            <a:endParaRPr lang="en-GB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Data &amp; Storage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Amazon S3</a:t>
            </a:r>
            <a:r>
              <a:rPr lang="en-GB" dirty="0"/>
              <a:t>, </a:t>
            </a:r>
            <a:r>
              <a:rPr lang="en-GB" b="1" dirty="0"/>
              <a:t>Azure Blob Storage</a:t>
            </a:r>
            <a:r>
              <a:rPr lang="en-GB" dirty="0"/>
              <a:t>, </a:t>
            </a:r>
          </a:p>
          <a:p>
            <a:pPr marL="457200" lvl="1" indent="0">
              <a:buNone/>
            </a:pPr>
            <a:r>
              <a:rPr lang="en-GB" b="1" dirty="0"/>
              <a:t>      Google Cloud Storage</a:t>
            </a:r>
            <a:r>
              <a:rPr lang="en-GB" dirty="0"/>
              <a:t>, or local file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CI/CD Workflow Tools:</a:t>
            </a:r>
          </a:p>
          <a:p>
            <a:pPr lvl="1"/>
            <a:r>
              <a:rPr lang="en-GB" b="1" dirty="0"/>
              <a:t>GitHub Actions</a:t>
            </a:r>
            <a:r>
              <a:rPr lang="en-GB" dirty="0"/>
              <a:t>, </a:t>
            </a:r>
            <a:r>
              <a:rPr lang="en-GB" b="1" dirty="0"/>
              <a:t>Jenkins</a:t>
            </a:r>
            <a:r>
              <a:rPr lang="en-GB" dirty="0"/>
              <a:t>, </a:t>
            </a:r>
            <a:r>
              <a:rPr lang="en-GB" b="1" dirty="0"/>
              <a:t>Airflow</a:t>
            </a:r>
            <a:r>
              <a:rPr lang="en-GB" dirty="0"/>
              <a:t>, and </a:t>
            </a:r>
            <a:r>
              <a:rPr lang="en-GB" b="1" dirty="0"/>
              <a:t>Kubeflow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3C959F-3E4B-8D22-9C85-BF9BEF3DD280}"/>
              </a:ext>
            </a:extLst>
          </p:cNvPr>
          <p:cNvSpPr txBox="1">
            <a:spLocks/>
          </p:cNvSpPr>
          <p:nvPr/>
        </p:nvSpPr>
        <p:spPr>
          <a:xfrm>
            <a:off x="7597449" y="2231924"/>
            <a:ext cx="4992757" cy="3914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Model Serving &amp; Deployment:</a:t>
            </a:r>
          </a:p>
          <a:p>
            <a:pPr lvl="1"/>
            <a:r>
              <a:rPr lang="en-GB" b="1" dirty="0"/>
              <a:t>Docker</a:t>
            </a:r>
            <a:r>
              <a:rPr lang="en-GB" dirty="0"/>
              <a:t>, </a:t>
            </a:r>
            <a:r>
              <a:rPr lang="en-GB" b="1" dirty="0"/>
              <a:t>Kubernetes</a:t>
            </a:r>
            <a:r>
              <a:rPr lang="en-GB" dirty="0"/>
              <a:t>, </a:t>
            </a:r>
            <a:r>
              <a:rPr lang="en-GB" b="1" dirty="0"/>
              <a:t>Azure ML</a:t>
            </a:r>
            <a:r>
              <a:rPr lang="en-GB" dirty="0"/>
              <a:t>, </a:t>
            </a:r>
            <a:r>
              <a:rPr lang="en-GB" b="1" dirty="0"/>
              <a:t>SageMaker</a:t>
            </a:r>
            <a:r>
              <a:rPr lang="en-GB" dirty="0"/>
              <a:t>, and </a:t>
            </a:r>
            <a:r>
              <a:rPr lang="en-GB" b="1" dirty="0"/>
              <a:t>Databrick, </a:t>
            </a:r>
          </a:p>
          <a:p>
            <a:pPr marL="457200" lvl="1" indent="0">
              <a:buNone/>
            </a:pPr>
            <a:r>
              <a:rPr lang="en-GB" b="1" dirty="0"/>
              <a:t>       Rest API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Visualization &amp; Monitoring</a:t>
            </a:r>
            <a:r>
              <a:rPr lang="en-GB" dirty="0"/>
              <a:t>:</a:t>
            </a:r>
          </a:p>
          <a:p>
            <a:pPr lvl="1"/>
            <a:r>
              <a:rPr lang="en-GB" b="1" dirty="0" err="1"/>
              <a:t>TensorBoard</a:t>
            </a:r>
            <a:r>
              <a:rPr lang="en-GB" dirty="0"/>
              <a:t>, </a:t>
            </a:r>
            <a:r>
              <a:rPr lang="en-GB" b="1" dirty="0"/>
              <a:t>Prometheus</a:t>
            </a:r>
            <a:r>
              <a:rPr lang="en-GB" dirty="0"/>
              <a:t>, </a:t>
            </a:r>
          </a:p>
          <a:p>
            <a:pPr marL="457200" lvl="1" indent="0">
              <a:buNone/>
            </a:pPr>
            <a:r>
              <a:rPr lang="en-GB" dirty="0"/>
              <a:t>      and </a:t>
            </a:r>
            <a:r>
              <a:rPr lang="en-GB" b="1" dirty="0"/>
              <a:t>Grafana</a:t>
            </a:r>
            <a:endParaRPr lang="en-GB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986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065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b="1" dirty="0"/>
              <a:t>Tracking Server</a:t>
            </a:r>
            <a:r>
              <a:rPr lang="en-GB" sz="2000" dirty="0"/>
              <a:t> – Logs and queries experiments.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/>
              <a:t>UI</a:t>
            </a:r>
            <a:r>
              <a:rPr lang="en-GB" sz="2000" dirty="0"/>
              <a:t> – Web interface to visualize runs and metrics.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/>
              <a:t>Artifact Store</a:t>
            </a:r>
            <a:r>
              <a:rPr lang="en-GB" sz="2000" dirty="0"/>
              <a:t> – Stores models, datasets, and output files (e.g., S3, GCS, local).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/>
              <a:t>Backend Store</a:t>
            </a:r>
            <a:r>
              <a:rPr lang="en-GB" sz="2000" dirty="0"/>
              <a:t> – Stores metadata (e.g., SQLite, MySQL, PostgreSQL).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C47833-81AF-4EA0-19AA-7369913A180C}"/>
              </a:ext>
            </a:extLst>
          </p:cNvPr>
          <p:cNvSpPr txBox="1">
            <a:spLocks/>
          </p:cNvSpPr>
          <p:nvPr/>
        </p:nvSpPr>
        <p:spPr>
          <a:xfrm>
            <a:off x="3305669" y="5643715"/>
            <a:ext cx="7573220" cy="1101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Can be </a:t>
            </a:r>
            <a:r>
              <a:rPr lang="en-GB" b="1" dirty="0"/>
              <a:t>self-hosted</a:t>
            </a:r>
            <a:r>
              <a:rPr lang="en-GB" dirty="0"/>
              <a:t> or used via </a:t>
            </a:r>
            <a:r>
              <a:rPr lang="en-GB" b="1" dirty="0"/>
              <a:t>managed platforms</a:t>
            </a:r>
            <a:r>
              <a:rPr lang="en-GB" dirty="0"/>
              <a:t> (e.g., Databricks, Azure ML).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6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392501" cy="2202350"/>
          </a:xfrm>
        </p:spPr>
        <p:txBody>
          <a:bodyPr/>
          <a:lstStyle/>
          <a:p>
            <a:pPr lvl="0" algn="r"/>
            <a:r>
              <a:rPr lang="en-US" dirty="0"/>
              <a:t>With</a:t>
            </a:r>
            <a:br>
              <a:rPr lang="en-US" noProof="0" dirty="0"/>
            </a:br>
            <a:r>
              <a:rPr lang="en-US" noProof="0" dirty="0"/>
              <a:t>or</a:t>
            </a:r>
            <a:br>
              <a:rPr lang="en-US" dirty="0"/>
            </a:br>
            <a:r>
              <a:rPr lang="en-US" dirty="0"/>
              <a:t>Without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953728" y="3078480"/>
            <a:ext cx="3618271" cy="3047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With </a:t>
            </a:r>
            <a:r>
              <a:rPr lang="en-GB" b="1" dirty="0" err="1"/>
              <a:t>MLflow</a:t>
            </a:r>
            <a:r>
              <a:rPr lang="en-GB" b="1" dirty="0"/>
              <a:t>: Organized, Reproducible, Scalable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/>
              <a:t>Without it: Chaos in Experiments.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E14060C5-CD4B-EAEC-EAE8-5CBF4DB954E7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614335217"/>
              </p:ext>
            </p:extLst>
          </p:nvPr>
        </p:nvGraphicFramePr>
        <p:xfrm>
          <a:off x="5476568" y="1412917"/>
          <a:ext cx="6213987" cy="408722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175819">
                  <a:extLst>
                    <a:ext uri="{9D8B030D-6E8A-4147-A177-3AD203B41FA5}">
                      <a16:colId xmlns:a16="http://schemas.microsoft.com/office/drawing/2014/main" val="3299495575"/>
                    </a:ext>
                  </a:extLst>
                </a:gridCol>
                <a:gridCol w="3038168">
                  <a:extLst>
                    <a:ext uri="{9D8B030D-6E8A-4147-A177-3AD203B41FA5}">
                      <a16:colId xmlns:a16="http://schemas.microsoft.com/office/drawing/2014/main" val="3609685195"/>
                    </a:ext>
                  </a:extLst>
                </a:gridCol>
              </a:tblGrid>
              <a:tr h="10404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Without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MLflow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With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MLflow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74837"/>
                  </a:ext>
                </a:extLst>
              </a:tr>
              <a:tr h="859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Manual tracking with notebooks/files.</a:t>
                      </a:r>
                    </a:p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Centralized and automatic tracking.</a:t>
                      </a:r>
                    </a:p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47084"/>
                  </a:ext>
                </a:extLst>
              </a:tr>
              <a:tr h="9188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Hard to reproduce.</a:t>
                      </a:r>
                    </a:p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Easier debugging and comparison.</a:t>
                      </a:r>
                    </a:p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858558"/>
                  </a:ext>
                </a:extLst>
              </a:tr>
              <a:tr h="12134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Difficult collaboration.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Improved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4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754" y="245806"/>
            <a:ext cx="7659329" cy="1484868"/>
          </a:xfrm>
        </p:spPr>
        <p:txBody>
          <a:bodyPr/>
          <a:lstStyle/>
          <a:p>
            <a:r>
              <a:rPr lang="en-US" dirty="0"/>
              <a:t>Benefits vs Challenges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91B11A-574B-9DDA-7118-B8A49C4D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472279"/>
              </p:ext>
            </p:extLst>
          </p:nvPr>
        </p:nvGraphicFramePr>
        <p:xfrm>
          <a:off x="2497394" y="2273556"/>
          <a:ext cx="6717070" cy="410381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00088">
                  <a:extLst>
                    <a:ext uri="{9D8B030D-6E8A-4147-A177-3AD203B41FA5}">
                      <a16:colId xmlns:a16="http://schemas.microsoft.com/office/drawing/2014/main" val="1517408869"/>
                    </a:ext>
                  </a:extLst>
                </a:gridCol>
                <a:gridCol w="3416982">
                  <a:extLst>
                    <a:ext uri="{9D8B030D-6E8A-4147-A177-3AD203B41FA5}">
                      <a16:colId xmlns:a16="http://schemas.microsoft.com/office/drawing/2014/main" val="3130267142"/>
                    </a:ext>
                  </a:extLst>
                </a:gridCol>
              </a:tblGrid>
              <a:tr h="1231673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Hosting infrastructure</a:t>
                      </a:r>
                    </a:p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27937"/>
                  </a:ext>
                </a:extLst>
              </a:tr>
              <a:tr h="1231673"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Comparison of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Learning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016468"/>
                  </a:ext>
                </a:extLst>
              </a:tr>
              <a:tr h="164046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Integration with 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Not a full </a:t>
                      </a:r>
                      <a:r>
                        <a:rPr lang="en-GB" dirty="0" err="1">
                          <a:solidFill>
                            <a:schemeClr val="bg1"/>
                          </a:solidFill>
                        </a:rPr>
                        <a:t>MLOps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solution alone</a:t>
                      </a:r>
                    </a:p>
                    <a:p>
                      <a:pPr algn="ctr"/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206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45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Real-World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31"/>
          </p:nvPr>
        </p:nvSpPr>
        <p:spPr>
          <a:xfrm>
            <a:off x="3549445" y="2811782"/>
            <a:ext cx="7177043" cy="293759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Databricks</a:t>
            </a:r>
            <a:r>
              <a:rPr lang="en-GB" dirty="0"/>
              <a:t> - Creators of </a:t>
            </a:r>
            <a:r>
              <a:rPr lang="en-GB" dirty="0" err="1"/>
              <a:t>MLflow</a:t>
            </a:r>
            <a:r>
              <a:rPr lang="en-GB" dirty="0"/>
              <a:t>; use it as a core part of their ML platform.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Airbnb </a:t>
            </a:r>
            <a:r>
              <a:rPr lang="en-GB" dirty="0"/>
              <a:t>- Uses </a:t>
            </a:r>
            <a:r>
              <a:rPr lang="en-GB" dirty="0" err="1"/>
              <a:t>MLflow</a:t>
            </a:r>
            <a:r>
              <a:rPr lang="en-GB" dirty="0"/>
              <a:t> to standardize model tracking across teams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Microsoft</a:t>
            </a:r>
            <a:r>
              <a:rPr lang="en-GB" dirty="0"/>
              <a:t> - Integrates </a:t>
            </a:r>
            <a:r>
              <a:rPr lang="en-GB" dirty="0" err="1"/>
              <a:t>MLflow</a:t>
            </a:r>
            <a:r>
              <a:rPr lang="en-GB" dirty="0"/>
              <a:t> with Azure Machine Learning to provide flexible experiment tracking and model deployment.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Facebook</a:t>
            </a:r>
            <a:r>
              <a:rPr lang="en-GB" dirty="0"/>
              <a:t> - Applies </a:t>
            </a:r>
            <a:r>
              <a:rPr lang="en-GB" dirty="0" err="1"/>
              <a:t>MLflow</a:t>
            </a:r>
            <a:r>
              <a:rPr lang="en-GB" dirty="0"/>
              <a:t> in internal workflows to streamline model development and deployment</a:t>
            </a:r>
            <a:endParaRPr lang="en-GB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257EB5-ABCA-A897-78C7-D5A8FFDE65C6}"/>
              </a:ext>
            </a:extLst>
          </p:cNvPr>
          <p:cNvSpPr txBox="1">
            <a:spLocks/>
          </p:cNvSpPr>
          <p:nvPr/>
        </p:nvSpPr>
        <p:spPr>
          <a:xfrm>
            <a:off x="3305668" y="5625291"/>
            <a:ext cx="7420819" cy="943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Example – Finance:</a:t>
            </a:r>
            <a:br>
              <a:rPr lang="en-GB" dirty="0"/>
            </a:br>
            <a:r>
              <a:rPr lang="en-GB" dirty="0"/>
              <a:t>Used to manage experiments for </a:t>
            </a:r>
            <a:r>
              <a:rPr lang="en-GB" b="1" dirty="0"/>
              <a:t>fraud detection</a:t>
            </a:r>
            <a:r>
              <a:rPr lang="en-GB" dirty="0"/>
              <a:t>, </a:t>
            </a:r>
            <a:r>
              <a:rPr lang="en-GB" b="1" dirty="0"/>
              <a:t>credit scoring</a:t>
            </a:r>
            <a:r>
              <a:rPr lang="en-GB" dirty="0"/>
              <a:t>, and </a:t>
            </a:r>
            <a:r>
              <a:rPr lang="en-GB" b="1" dirty="0"/>
              <a:t>algorithmic trading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E819C9-3F9D-5FAD-6CB8-A81756E56E47}"/>
              </a:ext>
            </a:extLst>
          </p:cNvPr>
          <p:cNvSpPr txBox="1"/>
          <p:nvPr/>
        </p:nvSpPr>
        <p:spPr>
          <a:xfrm>
            <a:off x="3217591" y="2273506"/>
            <a:ext cx="3348234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chemeClr val="bg1"/>
                </a:solidFill>
              </a:rPr>
              <a:t>Used by: </a:t>
            </a:r>
          </a:p>
        </p:txBody>
      </p:sp>
    </p:spTree>
    <p:extLst>
      <p:ext uri="{BB962C8B-B14F-4D97-AF65-F5344CB8AC3E}">
        <p14:creationId xmlns:p14="http://schemas.microsoft.com/office/powerpoint/2010/main" val="344786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0A647-E5E6-1B91-EF15-269733D19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F6327-23DB-4162-32E8-2F9FE4C2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When NOT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DDAD-9BC2-7998-7780-E46BBEACC84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195485" y="2811782"/>
            <a:ext cx="7531004" cy="2937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Small projects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Simple experimentation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dirty="0"/>
              <a:t>No need for reproducibility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D539D-FF22-19ED-ED99-BEFA451A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41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FD79A-2E88-2D0B-CE54-2B665D468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E51C-92CA-C673-6661-20543ABDA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8" y="3205316"/>
            <a:ext cx="11548264" cy="2526892"/>
          </a:xfrm>
        </p:spPr>
        <p:txBody>
          <a:bodyPr/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br>
              <a:rPr lang="en-GB" dirty="0"/>
            </a:br>
            <a:br>
              <a:rPr lang="bg-BG" dirty="0"/>
            </a:b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EA6804-4080-A20D-C9F0-9F7104DC4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2455688"/>
            <a:ext cx="11562303" cy="877528"/>
          </a:xfrm>
        </p:spPr>
        <p:txBody>
          <a:bodyPr/>
          <a:lstStyle/>
          <a:p>
            <a:r>
              <a:rPr lang="en-GB" sz="3600" dirty="0"/>
              <a:t>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EED0B5-E347-348E-68A0-F939C069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E0E6D2A-2B0C-4E5A-F63D-A7C34372F5E2}"/>
              </a:ext>
            </a:extLst>
          </p:cNvPr>
          <p:cNvSpPr txBox="1">
            <a:spLocks/>
          </p:cNvSpPr>
          <p:nvPr/>
        </p:nvSpPr>
        <p:spPr>
          <a:xfrm>
            <a:off x="1130710" y="4053348"/>
            <a:ext cx="10115072" cy="1452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Online Media 4" title="What is MLflow?">
            <a:hlinkClick r:id="" action="ppaction://media"/>
            <a:extLst>
              <a:ext uri="{FF2B5EF4-FFF2-40B4-BE49-F238E27FC236}">
                <a16:creationId xmlns:a16="http://schemas.microsoft.com/office/drawing/2014/main" id="{5C58076A-2300-BE9F-8C19-5C42D048B8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14368" y="1125792"/>
            <a:ext cx="8577302" cy="484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1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5539-44B1-A056-A578-FB6E4D1A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66B7-D54B-013C-541E-C7BD9FB8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166" y="1209367"/>
            <a:ext cx="6327105" cy="1868130"/>
          </a:xfrm>
        </p:spPr>
        <p:txBody>
          <a:bodyPr/>
          <a:lstStyle/>
          <a:p>
            <a:r>
              <a:rPr lang="en-GB" sz="3600" dirty="0"/>
              <a:t>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317D6-312B-536D-37D1-0577C38C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452" y="3429000"/>
            <a:ext cx="7912534" cy="2480187"/>
          </a:xfrm>
        </p:spPr>
        <p:txBody>
          <a:bodyPr/>
          <a:lstStyle/>
          <a:p>
            <a:r>
              <a:rPr lang="en-GB" dirty="0"/>
              <a:t>• https://mlflow.org</a:t>
            </a:r>
          </a:p>
          <a:p>
            <a:r>
              <a:rPr lang="en-GB" dirty="0"/>
              <a:t>• GitHub: https://github.com/mlflow/mlflow</a:t>
            </a:r>
          </a:p>
          <a:p>
            <a:r>
              <a:rPr lang="en-GB" dirty="0"/>
              <a:t>• Docs, tutorials,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sz="4000" dirty="0"/>
              <a:t>contents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754" y="2743888"/>
            <a:ext cx="5378245" cy="3411106"/>
          </a:xfrm>
        </p:spPr>
        <p:txBody>
          <a:bodyPr numCol="2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What is </a:t>
            </a:r>
            <a:r>
              <a:rPr lang="en-GB" dirty="0" err="1"/>
              <a:t>MLflow</a:t>
            </a:r>
            <a:r>
              <a:rPr lang="en-GB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MLflow</a:t>
            </a:r>
            <a:r>
              <a:rPr lang="en-GB" dirty="0"/>
              <a:t>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We Need a Database?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 vs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Not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Demo Video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2939845"/>
            <a:ext cx="11548261" cy="169852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dirty="0"/>
              <a:t>How do we currently track experiments?</a:t>
            </a:r>
            <a:br>
              <a:rPr lang="bg-BG" dirty="0"/>
            </a:b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1730477"/>
            <a:ext cx="11562303" cy="1698523"/>
          </a:xfrm>
        </p:spPr>
        <p:txBody>
          <a:bodyPr/>
          <a:lstStyle/>
          <a:p>
            <a:r>
              <a:rPr lang="en-GB" sz="4400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79EF74-D7BF-DB1E-4264-6077F66D57F2}"/>
              </a:ext>
            </a:extLst>
          </p:cNvPr>
          <p:cNvSpPr txBox="1">
            <a:spLocks/>
          </p:cNvSpPr>
          <p:nvPr/>
        </p:nvSpPr>
        <p:spPr>
          <a:xfrm>
            <a:off x="1130710" y="4053348"/>
            <a:ext cx="10115072" cy="1452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Goal: Can </a:t>
            </a:r>
            <a:r>
              <a:rPr lang="en-GB" sz="2800" dirty="0" err="1"/>
              <a:t>MLflow</a:t>
            </a:r>
            <a:r>
              <a:rPr lang="en-GB" sz="2800" dirty="0"/>
              <a:t> improve our workflow?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GB" sz="4000" dirty="0"/>
              <a:t>What is </a:t>
            </a:r>
            <a:r>
              <a:rPr lang="en-GB" sz="4000" dirty="0" err="1"/>
              <a:t>MLflow</a:t>
            </a:r>
            <a:r>
              <a:rPr lang="en-GB" sz="4000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224984" y="2254990"/>
            <a:ext cx="8007790" cy="36766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Open-source platform for managing ML lifecycle.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Created by Databricks.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Supports Python, R, Java.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logo with black text&#10;&#10;AI-generated content may be incorrect.">
            <a:extLst>
              <a:ext uri="{FF2B5EF4-FFF2-40B4-BE49-F238E27FC236}">
                <a16:creationId xmlns:a16="http://schemas.microsoft.com/office/drawing/2014/main" id="{F5720141-8D37-E60E-B52B-F46629491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402" y="3154432"/>
            <a:ext cx="1480468" cy="7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074D-CFB9-7EA5-A915-E0615AAB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76A295-A5BF-F69E-683D-43102411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8" y="754627"/>
            <a:ext cx="9783095" cy="55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2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86061"/>
            <a:ext cx="6327105" cy="2194560"/>
          </a:xfrm>
        </p:spPr>
        <p:txBody>
          <a:bodyPr anchor="b"/>
          <a:lstStyle/>
          <a:p>
            <a:r>
              <a:rPr lang="en-GB" sz="4000" dirty="0" err="1"/>
              <a:t>MLflow</a:t>
            </a:r>
            <a:r>
              <a:rPr lang="en-GB" sz="4000" dirty="0"/>
              <a:t> Components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Foundation</a:t>
            </a:r>
          </a:p>
        </p:txBody>
      </p:sp>
      <p:pic>
        <p:nvPicPr>
          <p:cNvPr id="4" name="Picture 3" descr="A screenshot of a white and blue sign&#10;&#10;AI-generated content may be incorrect.">
            <a:extLst>
              <a:ext uri="{FF2B5EF4-FFF2-40B4-BE49-F238E27FC236}">
                <a16:creationId xmlns:a16="http://schemas.microsoft.com/office/drawing/2014/main" id="{5384B609-806B-F77B-B7DD-02FA3377C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3" y="2562565"/>
            <a:ext cx="10664414" cy="36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376518"/>
            <a:ext cx="8843050" cy="1559858"/>
          </a:xfrm>
        </p:spPr>
        <p:txBody>
          <a:bodyPr/>
          <a:lstStyle/>
          <a:p>
            <a:r>
              <a:rPr lang="en-GB" sz="4000" dirty="0" err="1"/>
              <a:t>MLflow</a:t>
            </a:r>
            <a:r>
              <a:rPr lang="en-GB" sz="4000" dirty="0"/>
              <a:t> Tracking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Log parameters,  metrics, artifacts, models.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UI for comparing experiments.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REST API, CLI, Python SDK.</a:t>
            </a:r>
          </a:p>
          <a:p>
            <a:pPr algn="ctr"/>
            <a:endParaRPr lang="en-US" dirty="0"/>
          </a:p>
        </p:txBody>
      </p:sp>
      <p:pic>
        <p:nvPicPr>
          <p:cNvPr id="7" name="Content Placeholder 6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9AEACACF-2611-E461-8024-82D71F77614F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779667" y="2306168"/>
            <a:ext cx="4722607" cy="386568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668708"/>
            <a:ext cx="10500989" cy="1425562"/>
          </a:xfrm>
        </p:spPr>
        <p:txBody>
          <a:bodyPr/>
          <a:lstStyle/>
          <a:p>
            <a:pPr algn="ctr"/>
            <a:r>
              <a:rPr lang="en-GB" sz="4000" dirty="0" err="1"/>
              <a:t>MLflow</a:t>
            </a:r>
            <a:r>
              <a:rPr lang="en-GB" sz="4000" dirty="0"/>
              <a:t> Projects</a:t>
            </a:r>
            <a:br>
              <a:rPr lang="en-GB" dirty="0"/>
            </a:br>
            <a:endParaRPr lang="en-US" dirty="0"/>
          </a:p>
        </p:txBody>
      </p:sp>
      <p:pic>
        <p:nvPicPr>
          <p:cNvPr id="7" name="Content Placeholder 6" descr="A screenshot of a black background&#10;&#10;AI-generated content may be incorrect.">
            <a:extLst>
              <a:ext uri="{FF2B5EF4-FFF2-40B4-BE49-F238E27FC236}">
                <a16:creationId xmlns:a16="http://schemas.microsoft.com/office/drawing/2014/main" id="{3B9E2DEF-DF24-F2B7-3924-68A023A1F137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3"/>
          <a:stretch>
            <a:fillRect/>
          </a:stretch>
        </p:blipFill>
        <p:spPr>
          <a:xfrm>
            <a:off x="830170" y="2131177"/>
            <a:ext cx="6190062" cy="40950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15200" y="2241755"/>
            <a:ext cx="4135120" cy="394753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Standardized packaging of ML code.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Uses </a:t>
            </a:r>
            <a:r>
              <a:rPr lang="en-GB" sz="2400" dirty="0" err="1"/>
              <a:t>MLproject</a:t>
            </a:r>
            <a:r>
              <a:rPr lang="en-GB" sz="2400" dirty="0"/>
              <a:t> file.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/>
              <a:t>Supports Conda and Docker environments.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GB" sz="4000" dirty="0" err="1"/>
              <a:t>MLflow</a:t>
            </a:r>
            <a:r>
              <a:rPr lang="en-GB" sz="4000" dirty="0"/>
              <a:t> Models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4091185" cy="3427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Format abstraction for deployment.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Supports many ML libraries.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'Package once – deploy anywhere'.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E18D542-D900-4DA0-19A4-38275312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487" y="2163116"/>
            <a:ext cx="6823934" cy="38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http://schemas.microsoft.com/office/2006/documentManagement/types"/>
    <ds:schemaRef ds:uri="http://schemas.microsoft.com/sharepoint/v3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627</Words>
  <Application>Microsoft Office PowerPoint</Application>
  <PresentationFormat>Widescreen</PresentationFormat>
  <Paragraphs>126</Paragraphs>
  <Slides>20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Nova</vt:lpstr>
      <vt:lpstr>Biome</vt:lpstr>
      <vt:lpstr>Calibri</vt:lpstr>
      <vt:lpstr>Wingdings</vt:lpstr>
      <vt:lpstr>Custom</vt:lpstr>
      <vt:lpstr>ML</vt:lpstr>
      <vt:lpstr>contents</vt:lpstr>
      <vt:lpstr>How do we currently track experiments? </vt:lpstr>
      <vt:lpstr>What is MLflow?</vt:lpstr>
      <vt:lpstr>PowerPoint Presentation</vt:lpstr>
      <vt:lpstr>MLflow Components</vt:lpstr>
      <vt:lpstr>MLflow Tracking </vt:lpstr>
      <vt:lpstr>MLflow Projects </vt:lpstr>
      <vt:lpstr>MLflow Models</vt:lpstr>
      <vt:lpstr>MLflow Model Registry </vt:lpstr>
      <vt:lpstr>Does MLflow Require a Database?</vt:lpstr>
      <vt:lpstr>Integrations </vt:lpstr>
      <vt:lpstr>Architecture</vt:lpstr>
      <vt:lpstr>With or Without</vt:lpstr>
      <vt:lpstr>Benefits vs Challenges</vt:lpstr>
      <vt:lpstr>Real-World Usage</vt:lpstr>
      <vt:lpstr> When NOT to Use</vt:lpstr>
      <vt:lpstr>  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Ivelin D. Iliev</dc:creator>
  <cp:lastModifiedBy>Galina K. Georgieva</cp:lastModifiedBy>
  <cp:revision>37</cp:revision>
  <dcterms:created xsi:type="dcterms:W3CDTF">2024-01-05T14:58:10Z</dcterms:created>
  <dcterms:modified xsi:type="dcterms:W3CDTF">2025-06-14T10:38:15Z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02144bb-458c-4e89-89b8-824f69d6f433_Enabled">
    <vt:lpwstr>true</vt:lpwstr>
  </property>
  <property fmtid="{D5CDD505-2E9C-101B-9397-08002B2CF9AE}" pid="4" name="MSIP_Label_102144bb-458c-4e89-89b8-824f69d6f433_SetDate">
    <vt:lpwstr>2024-06-17T10:34:22Z</vt:lpwstr>
  </property>
  <property fmtid="{D5CDD505-2E9C-101B-9397-08002B2CF9AE}" pid="5" name="MSIP_Label_102144bb-458c-4e89-89b8-824f69d6f433_Method">
    <vt:lpwstr>Standard</vt:lpwstr>
  </property>
  <property fmtid="{D5CDD505-2E9C-101B-9397-08002B2CF9AE}" pid="6" name="MSIP_Label_102144bb-458c-4e89-89b8-824f69d6f433_Name">
    <vt:lpwstr>Internal Use</vt:lpwstr>
  </property>
  <property fmtid="{D5CDD505-2E9C-101B-9397-08002B2CF9AE}" pid="7" name="MSIP_Label_102144bb-458c-4e89-89b8-824f69d6f433_SiteId">
    <vt:lpwstr>22fe70d1-f14f-4143-9839-9d91aa178113</vt:lpwstr>
  </property>
  <property fmtid="{D5CDD505-2E9C-101B-9397-08002B2CF9AE}" pid="8" name="MSIP_Label_102144bb-458c-4e89-89b8-824f69d6f433_ActionId">
    <vt:lpwstr>a3d7946d-5c62-4485-be71-bc8db54a923d</vt:lpwstr>
  </property>
  <property fmtid="{D5CDD505-2E9C-101B-9397-08002B2CF9AE}" pid="9" name="MSIP_Label_102144bb-458c-4e89-89b8-824f69d6f433_ContentBits">
    <vt:lpwstr>2</vt:lpwstr>
  </property>
</Properties>
</file>