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90B45B9-6F7B-4A1C-ABF2-9469D9125292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5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69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375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75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600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863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370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90B45B9-6F7B-4A1C-ABF2-9469D9125292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28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90B45B9-6F7B-4A1C-ABF2-9469D9125292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04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605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02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63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94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147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78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00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42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90B45B9-6F7B-4A1C-ABF2-9469D9125292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3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1B9CC3E5-EA42-4393-A2C0-5192B91BD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ACM'S Turing Award Prize Raised to $1 million">
            <a:extLst>
              <a:ext uri="{FF2B5EF4-FFF2-40B4-BE49-F238E27FC236}">
                <a16:creationId xmlns:a16="http://schemas.microsoft.com/office/drawing/2014/main" id="{397E4FB3-0989-4B5F-9A8B-7EE1A5959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1281" y="1299229"/>
            <a:ext cx="3599105" cy="2438394"/>
          </a:xfrm>
          <a:prstGeom prst="roundRect">
            <a:avLst>
              <a:gd name="adj" fmla="val 0"/>
            </a:avLst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" name="Rectangle 192">
            <a:extLst>
              <a:ext uri="{FF2B5EF4-FFF2-40B4-BE49-F238E27FC236}">
                <a16:creationId xmlns:a16="http://schemas.microsoft.com/office/drawing/2014/main" id="{FB8DBC8E-FBA7-466C-8D97-75B15FBE9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2A8EA1F8-1B71-4873-BA20-A468CA94A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4039" y="-47037"/>
            <a:ext cx="4676682" cy="4676682"/>
          </a:xfrm>
          <a:prstGeom prst="roundRect">
            <a:avLst>
              <a:gd name="adj" fmla="val 0"/>
            </a:avLst>
          </a:prstGeom>
          <a:effectLst/>
        </p:spPr>
      </p:pic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E6FFF64E-1FE4-4AE0-9D62-567AA183C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133850"/>
            <a:ext cx="11277600" cy="2250018"/>
          </a:xfrm>
          <a:custGeom>
            <a:avLst/>
            <a:gdLst>
              <a:gd name="connsiteX0" fmla="*/ 5264150 w 11277600"/>
              <a:gd name="connsiteY0" fmla="*/ 0 h 2250018"/>
              <a:gd name="connsiteX1" fmla="*/ 5499100 w 11277600"/>
              <a:gd name="connsiteY1" fmla="*/ 1588 h 2250018"/>
              <a:gd name="connsiteX2" fmla="*/ 5730875 w 11277600"/>
              <a:gd name="connsiteY2" fmla="*/ 1588 h 2250018"/>
              <a:gd name="connsiteX3" fmla="*/ 5961063 w 11277600"/>
              <a:gd name="connsiteY3" fmla="*/ 4763 h 2250018"/>
              <a:gd name="connsiteX4" fmla="*/ 6186488 w 11277600"/>
              <a:gd name="connsiteY4" fmla="*/ 9525 h 2250018"/>
              <a:gd name="connsiteX5" fmla="*/ 6410325 w 11277600"/>
              <a:gd name="connsiteY5" fmla="*/ 14288 h 2250018"/>
              <a:gd name="connsiteX6" fmla="*/ 6629400 w 11277600"/>
              <a:gd name="connsiteY6" fmla="*/ 19050 h 2250018"/>
              <a:gd name="connsiteX7" fmla="*/ 6846888 w 11277600"/>
              <a:gd name="connsiteY7" fmla="*/ 26988 h 2250018"/>
              <a:gd name="connsiteX8" fmla="*/ 7061200 w 11277600"/>
              <a:gd name="connsiteY8" fmla="*/ 34925 h 2250018"/>
              <a:gd name="connsiteX9" fmla="*/ 7270750 w 11277600"/>
              <a:gd name="connsiteY9" fmla="*/ 42863 h 2250018"/>
              <a:gd name="connsiteX10" fmla="*/ 7680325 w 11277600"/>
              <a:gd name="connsiteY10" fmla="*/ 63500 h 2250018"/>
              <a:gd name="connsiteX11" fmla="*/ 8072438 w 11277600"/>
              <a:gd name="connsiteY11" fmla="*/ 85725 h 2250018"/>
              <a:gd name="connsiteX12" fmla="*/ 8448675 w 11277600"/>
              <a:gd name="connsiteY12" fmla="*/ 109538 h 2250018"/>
              <a:gd name="connsiteX13" fmla="*/ 8805862 w 11277600"/>
              <a:gd name="connsiteY13" fmla="*/ 134938 h 2250018"/>
              <a:gd name="connsiteX14" fmla="*/ 9145588 w 11277600"/>
              <a:gd name="connsiteY14" fmla="*/ 161925 h 2250018"/>
              <a:gd name="connsiteX15" fmla="*/ 9461500 w 11277600"/>
              <a:gd name="connsiteY15" fmla="*/ 190500 h 2250018"/>
              <a:gd name="connsiteX16" fmla="*/ 9758362 w 11277600"/>
              <a:gd name="connsiteY16" fmla="*/ 219075 h 2250018"/>
              <a:gd name="connsiteX17" fmla="*/ 10031412 w 11277600"/>
              <a:gd name="connsiteY17" fmla="*/ 247650 h 2250018"/>
              <a:gd name="connsiteX18" fmla="*/ 10282238 w 11277600"/>
              <a:gd name="connsiteY18" fmla="*/ 274638 h 2250018"/>
              <a:gd name="connsiteX19" fmla="*/ 10504488 w 11277600"/>
              <a:gd name="connsiteY19" fmla="*/ 300038 h 2250018"/>
              <a:gd name="connsiteX20" fmla="*/ 10704512 w 11277600"/>
              <a:gd name="connsiteY20" fmla="*/ 323850 h 2250018"/>
              <a:gd name="connsiteX21" fmla="*/ 10874375 w 11277600"/>
              <a:gd name="connsiteY21" fmla="*/ 344488 h 2250018"/>
              <a:gd name="connsiteX22" fmla="*/ 11015662 w 11277600"/>
              <a:gd name="connsiteY22" fmla="*/ 363538 h 2250018"/>
              <a:gd name="connsiteX23" fmla="*/ 11210925 w 11277600"/>
              <a:gd name="connsiteY23" fmla="*/ 390525 h 2250018"/>
              <a:gd name="connsiteX24" fmla="*/ 11277600 w 11277600"/>
              <a:gd name="connsiteY24" fmla="*/ 400050 h 2250018"/>
              <a:gd name="connsiteX25" fmla="*/ 11277600 w 11277600"/>
              <a:gd name="connsiteY25" fmla="*/ 2250018 h 2250018"/>
              <a:gd name="connsiteX26" fmla="*/ 0 w 11277600"/>
              <a:gd name="connsiteY26" fmla="*/ 2250018 h 2250018"/>
              <a:gd name="connsiteX27" fmla="*/ 0 w 11277600"/>
              <a:gd name="connsiteY27" fmla="*/ 398463 h 2250018"/>
              <a:gd name="connsiteX28" fmla="*/ 255588 w 11277600"/>
              <a:gd name="connsiteY28" fmla="*/ 358775 h 2250018"/>
              <a:gd name="connsiteX29" fmla="*/ 511175 w 11277600"/>
              <a:gd name="connsiteY29" fmla="*/ 320675 h 2250018"/>
              <a:gd name="connsiteX30" fmla="*/ 766762 w 11277600"/>
              <a:gd name="connsiteY30" fmla="*/ 284163 h 2250018"/>
              <a:gd name="connsiteX31" fmla="*/ 1023938 w 11277600"/>
              <a:gd name="connsiteY31" fmla="*/ 252413 h 2250018"/>
              <a:gd name="connsiteX32" fmla="*/ 1279525 w 11277600"/>
              <a:gd name="connsiteY32" fmla="*/ 220663 h 2250018"/>
              <a:gd name="connsiteX33" fmla="*/ 1536700 w 11277600"/>
              <a:gd name="connsiteY33" fmla="*/ 190500 h 2250018"/>
              <a:gd name="connsiteX34" fmla="*/ 1790700 w 11277600"/>
              <a:gd name="connsiteY34" fmla="*/ 165100 h 2250018"/>
              <a:gd name="connsiteX35" fmla="*/ 2047875 w 11277600"/>
              <a:gd name="connsiteY35" fmla="*/ 141288 h 2250018"/>
              <a:gd name="connsiteX36" fmla="*/ 2303462 w 11277600"/>
              <a:gd name="connsiteY36" fmla="*/ 119063 h 2250018"/>
              <a:gd name="connsiteX37" fmla="*/ 2555875 w 11277600"/>
              <a:gd name="connsiteY37" fmla="*/ 100013 h 2250018"/>
              <a:gd name="connsiteX38" fmla="*/ 2809875 w 11277600"/>
              <a:gd name="connsiteY38" fmla="*/ 80963 h 2250018"/>
              <a:gd name="connsiteX39" fmla="*/ 3062288 w 11277600"/>
              <a:gd name="connsiteY39" fmla="*/ 65088 h 2250018"/>
              <a:gd name="connsiteX40" fmla="*/ 3313113 w 11277600"/>
              <a:gd name="connsiteY40" fmla="*/ 52388 h 2250018"/>
              <a:gd name="connsiteX41" fmla="*/ 3563938 w 11277600"/>
              <a:gd name="connsiteY41" fmla="*/ 39688 h 2250018"/>
              <a:gd name="connsiteX42" fmla="*/ 3811588 w 11277600"/>
              <a:gd name="connsiteY42" fmla="*/ 28575 h 2250018"/>
              <a:gd name="connsiteX43" fmla="*/ 4057650 w 11277600"/>
              <a:gd name="connsiteY43" fmla="*/ 20638 h 2250018"/>
              <a:gd name="connsiteX44" fmla="*/ 4303713 w 11277600"/>
              <a:gd name="connsiteY44" fmla="*/ 14288 h 2250018"/>
              <a:gd name="connsiteX45" fmla="*/ 4546600 w 11277600"/>
              <a:gd name="connsiteY45" fmla="*/ 7938 h 2250018"/>
              <a:gd name="connsiteX46" fmla="*/ 4787900 w 11277600"/>
              <a:gd name="connsiteY46" fmla="*/ 4763 h 2250018"/>
              <a:gd name="connsiteX47" fmla="*/ 5027613 w 11277600"/>
              <a:gd name="connsiteY47" fmla="*/ 1588 h 225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277600" h="2250018">
                <a:moveTo>
                  <a:pt x="5264150" y="0"/>
                </a:moveTo>
                <a:lnTo>
                  <a:pt x="5499100" y="1588"/>
                </a:lnTo>
                <a:lnTo>
                  <a:pt x="5730875" y="1588"/>
                </a:lnTo>
                <a:lnTo>
                  <a:pt x="5961063" y="4763"/>
                </a:lnTo>
                <a:lnTo>
                  <a:pt x="6186488" y="9525"/>
                </a:lnTo>
                <a:lnTo>
                  <a:pt x="6410325" y="14288"/>
                </a:lnTo>
                <a:lnTo>
                  <a:pt x="6629400" y="19050"/>
                </a:lnTo>
                <a:lnTo>
                  <a:pt x="6846888" y="26988"/>
                </a:lnTo>
                <a:lnTo>
                  <a:pt x="7061200" y="34925"/>
                </a:lnTo>
                <a:lnTo>
                  <a:pt x="7270750" y="42863"/>
                </a:lnTo>
                <a:lnTo>
                  <a:pt x="7680325" y="63500"/>
                </a:lnTo>
                <a:lnTo>
                  <a:pt x="8072438" y="85725"/>
                </a:lnTo>
                <a:lnTo>
                  <a:pt x="8448675" y="109538"/>
                </a:lnTo>
                <a:lnTo>
                  <a:pt x="8805862" y="134938"/>
                </a:lnTo>
                <a:lnTo>
                  <a:pt x="9145588" y="161925"/>
                </a:lnTo>
                <a:lnTo>
                  <a:pt x="9461500" y="190500"/>
                </a:lnTo>
                <a:lnTo>
                  <a:pt x="9758362" y="219075"/>
                </a:lnTo>
                <a:lnTo>
                  <a:pt x="10031412" y="247650"/>
                </a:lnTo>
                <a:lnTo>
                  <a:pt x="10282238" y="274638"/>
                </a:lnTo>
                <a:lnTo>
                  <a:pt x="10504488" y="300038"/>
                </a:lnTo>
                <a:lnTo>
                  <a:pt x="10704512" y="323850"/>
                </a:lnTo>
                <a:lnTo>
                  <a:pt x="10874375" y="344488"/>
                </a:lnTo>
                <a:lnTo>
                  <a:pt x="11015662" y="363538"/>
                </a:lnTo>
                <a:lnTo>
                  <a:pt x="11210925" y="390525"/>
                </a:lnTo>
                <a:lnTo>
                  <a:pt x="11277600" y="400050"/>
                </a:lnTo>
                <a:lnTo>
                  <a:pt x="11277600" y="2250018"/>
                </a:lnTo>
                <a:lnTo>
                  <a:pt x="0" y="2250018"/>
                </a:lnTo>
                <a:lnTo>
                  <a:pt x="0" y="398463"/>
                </a:lnTo>
                <a:lnTo>
                  <a:pt x="255588" y="358775"/>
                </a:lnTo>
                <a:lnTo>
                  <a:pt x="511175" y="320675"/>
                </a:lnTo>
                <a:lnTo>
                  <a:pt x="766762" y="284163"/>
                </a:lnTo>
                <a:lnTo>
                  <a:pt x="1023938" y="252413"/>
                </a:lnTo>
                <a:lnTo>
                  <a:pt x="1279525" y="220663"/>
                </a:lnTo>
                <a:lnTo>
                  <a:pt x="1536700" y="190500"/>
                </a:lnTo>
                <a:lnTo>
                  <a:pt x="1790700" y="165100"/>
                </a:lnTo>
                <a:lnTo>
                  <a:pt x="2047875" y="141288"/>
                </a:lnTo>
                <a:lnTo>
                  <a:pt x="2303462" y="119063"/>
                </a:lnTo>
                <a:lnTo>
                  <a:pt x="2555875" y="100013"/>
                </a:lnTo>
                <a:lnTo>
                  <a:pt x="2809875" y="80963"/>
                </a:lnTo>
                <a:lnTo>
                  <a:pt x="3062288" y="65088"/>
                </a:lnTo>
                <a:lnTo>
                  <a:pt x="3313113" y="52388"/>
                </a:lnTo>
                <a:lnTo>
                  <a:pt x="3563938" y="39688"/>
                </a:lnTo>
                <a:lnTo>
                  <a:pt x="3811588" y="28575"/>
                </a:lnTo>
                <a:lnTo>
                  <a:pt x="4057650" y="20638"/>
                </a:lnTo>
                <a:lnTo>
                  <a:pt x="4303713" y="14288"/>
                </a:lnTo>
                <a:lnTo>
                  <a:pt x="4546600" y="7938"/>
                </a:lnTo>
                <a:lnTo>
                  <a:pt x="4787900" y="4763"/>
                </a:lnTo>
                <a:lnTo>
                  <a:pt x="5027613" y="158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5" name="Freeform 5">
            <a:extLst>
              <a:ext uri="{FF2B5EF4-FFF2-40B4-BE49-F238E27FC236}">
                <a16:creationId xmlns:a16="http://schemas.microsoft.com/office/drawing/2014/main" id="{9C80E52D-DE5C-4267-9C99-8741F2E42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17124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2CB59-CF4B-446A-9084-73434DB5F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976" y="5692877"/>
            <a:ext cx="10893095" cy="53530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100"/>
              <a:t>By Stephen Gallagher </a:t>
            </a:r>
          </a:p>
          <a:p>
            <a:pPr>
              <a:lnSpc>
                <a:spcPct val="90000"/>
              </a:lnSpc>
            </a:pPr>
            <a:r>
              <a:rPr lang="en-GB" sz="1100"/>
              <a:t>By Jack Haugh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24013-EFB3-4702-B7EC-FE2BD6976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975" y="4517136"/>
            <a:ext cx="10893095" cy="117494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800"/>
              <a:t>Research Methods in Computing Presentation</a:t>
            </a:r>
          </a:p>
        </p:txBody>
      </p:sp>
    </p:spTree>
    <p:extLst>
      <p:ext uri="{BB962C8B-B14F-4D97-AF65-F5344CB8AC3E}">
        <p14:creationId xmlns:p14="http://schemas.microsoft.com/office/powerpoint/2010/main" val="3995704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FAA3E-F853-49D8-BDB3-89B42B4C0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208" y="851004"/>
            <a:ext cx="4716276" cy="29802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Turing award Winners</a:t>
            </a:r>
            <a:r>
              <a:rPr lang="en-US" sz="5400" dirty="0">
                <a:solidFill>
                  <a:srgbClr val="EBEBEB"/>
                </a:solidFill>
              </a:rPr>
              <a:t> 2019</a:t>
            </a:r>
            <a:endParaRPr lang="en-US" sz="54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Bug under Magnifying Glass">
            <a:extLst>
              <a:ext uri="{FF2B5EF4-FFF2-40B4-BE49-F238E27FC236}">
                <a16:creationId xmlns:a16="http://schemas.microsoft.com/office/drawing/2014/main" id="{FE9DD988-37AB-49CE-9954-7F1DC1FE6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641" y="392549"/>
            <a:ext cx="2304476" cy="230447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55671EF-BCB8-435D-9DAE-50D713255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139" y="2260853"/>
            <a:ext cx="4716276" cy="25643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6208AB6-6D8A-4107-8D1E-BEBFA0810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316" y="5025794"/>
            <a:ext cx="2867025" cy="2476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229479-33F4-448C-BDCD-FEB2C24733F5}"/>
              </a:ext>
            </a:extLst>
          </p:cNvPr>
          <p:cNvSpPr txBox="1"/>
          <p:nvPr/>
        </p:nvSpPr>
        <p:spPr>
          <a:xfrm>
            <a:off x="1868200" y="3744749"/>
            <a:ext cx="3493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Given to those who contributed “ lasting and major technical importance to the computer field". </a:t>
            </a:r>
          </a:p>
        </p:txBody>
      </p:sp>
    </p:spTree>
    <p:extLst>
      <p:ext uri="{BB962C8B-B14F-4D97-AF65-F5344CB8AC3E}">
        <p14:creationId xmlns:p14="http://schemas.microsoft.com/office/powerpoint/2010/main" val="3834948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109C5B-3B98-48EB-A942-8D11CEA37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A9C389E4-003E-40C9-AC9E-ED821C16F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042684-2705-40BD-9104-A6B24CE1C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A6C26-D287-4D18-8F0A-2B11293BB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390" y="-1341062"/>
            <a:ext cx="6268246" cy="31340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AI EXAMPLE</a:t>
            </a:r>
          </a:p>
        </p:txBody>
      </p:sp>
      <p:pic>
        <p:nvPicPr>
          <p:cNvPr id="7" name="Graphic 6" descr="Fingerprint">
            <a:extLst>
              <a:ext uri="{FF2B5EF4-FFF2-40B4-BE49-F238E27FC236}">
                <a16:creationId xmlns:a16="http://schemas.microsoft.com/office/drawing/2014/main" id="{C77B2BFC-2E98-4D32-90FC-C0E2F8AA3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63" y="609225"/>
            <a:ext cx="2975126" cy="297512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17BFCA-0CD6-4132-A094-F20D9BB879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9426" y="1913993"/>
            <a:ext cx="6911508" cy="402288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08068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83CAE4-7C82-4E04-92ED-D9D59B768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221" y="2567752"/>
            <a:ext cx="4260231" cy="252676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400" dirty="0">
                <a:solidFill>
                  <a:srgbClr val="EBEBEB"/>
                </a:solidFill>
              </a:rPr>
            </a:br>
            <a:r>
              <a:rPr lang="en-US" sz="5400" dirty="0">
                <a:solidFill>
                  <a:srgbClr val="EBEBEB"/>
                </a:solidFill>
              </a:rPr>
              <a:t>Each Scientists Contribution</a:t>
            </a:r>
            <a:endParaRPr lang="en-US" sz="54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Tools">
            <a:extLst>
              <a:ext uri="{FF2B5EF4-FFF2-40B4-BE49-F238E27FC236}">
                <a16:creationId xmlns:a16="http://schemas.microsoft.com/office/drawing/2014/main" id="{F2F511E8-9942-4DAA-8B7D-84884A062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0221" y="648404"/>
            <a:ext cx="1919349" cy="191934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651019-F013-4242-847D-4EDBB673911E}"/>
              </a:ext>
            </a:extLst>
          </p:cNvPr>
          <p:cNvSpPr txBox="1"/>
          <p:nvPr/>
        </p:nvSpPr>
        <p:spPr>
          <a:xfrm>
            <a:off x="1570709" y="3289465"/>
            <a:ext cx="2505693" cy="2582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86656F-FD91-40F2-8865-1756DF1C3B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590" y="1841204"/>
            <a:ext cx="5868016" cy="403114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34941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437208-62D1-4812-907C-C8DC3112B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339" y="1585540"/>
            <a:ext cx="4839256" cy="299869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The Turing award winners Timeline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Bitcoin">
            <a:extLst>
              <a:ext uri="{FF2B5EF4-FFF2-40B4-BE49-F238E27FC236}">
                <a16:creationId xmlns:a16="http://schemas.microsoft.com/office/drawing/2014/main" id="{6E1178F2-5015-4800-AB84-A89E4AB55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912169" y="-1225661"/>
            <a:ext cx="1179340" cy="117934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4" name="Picture 6" descr="Timeline logo - The Aleppo Project">
            <a:extLst>
              <a:ext uri="{FF2B5EF4-FFF2-40B4-BE49-F238E27FC236}">
                <a16:creationId xmlns:a16="http://schemas.microsoft.com/office/drawing/2014/main" id="{7E10271D-1EFF-4D9D-B4E8-817F101D3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8" y="694953"/>
            <a:ext cx="1880372" cy="66908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close up of a clock&#10;&#10;Description automatically generated">
            <a:extLst>
              <a:ext uri="{FF2B5EF4-FFF2-40B4-BE49-F238E27FC236}">
                <a16:creationId xmlns:a16="http://schemas.microsoft.com/office/drawing/2014/main" id="{F0891F74-DBA4-441B-A83D-02E425D6C0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920" y="1967845"/>
            <a:ext cx="5507692" cy="330461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37987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ABDB68-E3D5-448E-97D3-06FFEF680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8DD7FEB-D9F3-4F5B-982C-36B0664D0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96BA11E4-0636-4FA9-A836-2A4FB1764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681882E-BDD0-4311-AF62-E8019628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DD3260-4BDA-459B-A162-5E1B897E3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83DA7DD-CA37-4ED7-8710-48E56B063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92F2E3C-66CD-4DEB-BA14-2A5912B65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0F824-275F-4803-B4BC-6ABC15653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457" y="1955597"/>
            <a:ext cx="5802776" cy="270546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rgbClr val="FFFFFF"/>
                </a:solidFill>
              </a:rPr>
              <a:t>Any Questions?</a:t>
            </a:r>
          </a:p>
        </p:txBody>
      </p:sp>
      <p:pic>
        <p:nvPicPr>
          <p:cNvPr id="1026" name="Picture 2" descr="Ask Questions Png Question Mark Free Icon Png - Question Mark Icon Png  Transparent, Png Download - kindpng">
            <a:extLst>
              <a:ext uri="{FF2B5EF4-FFF2-40B4-BE49-F238E27FC236}">
                <a16:creationId xmlns:a16="http://schemas.microsoft.com/office/drawing/2014/main" id="{064856DF-846C-4DC5-915A-42A907B6D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454" y="1852480"/>
            <a:ext cx="2919342" cy="3452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680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45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Research Methods in Computing Presentation</vt:lpstr>
      <vt:lpstr>Turing award Winners 2019</vt:lpstr>
      <vt:lpstr>AI EXAMPLE</vt:lpstr>
      <vt:lpstr> Each Scientists Contribution</vt:lpstr>
      <vt:lpstr>The Turing award winners Timeline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Methods in Computing Presentation</dc:title>
  <dc:creator>STEPHEN GALLAGHER - STUDENT</dc:creator>
  <cp:lastModifiedBy>STEPHEN GALLAGHER - STUDENT</cp:lastModifiedBy>
  <cp:revision>10</cp:revision>
  <dcterms:created xsi:type="dcterms:W3CDTF">2020-12-05T14:52:49Z</dcterms:created>
  <dcterms:modified xsi:type="dcterms:W3CDTF">2020-12-05T18:43:57Z</dcterms:modified>
</cp:coreProperties>
</file>