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9" r:id="rId3"/>
    <p:sldId id="257" r:id="rId4"/>
    <p:sldId id="260" r:id="rId5"/>
    <p:sldId id="273" r:id="rId6"/>
    <p:sldId id="270" r:id="rId7"/>
    <p:sldId id="274" r:id="rId8"/>
    <p:sldId id="271" r:id="rId9"/>
    <p:sldId id="275" r:id="rId10"/>
    <p:sldId id="276" r:id="rId11"/>
    <p:sldId id="277" r:id="rId12"/>
    <p:sldId id="264"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Quattrocento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7" roundtripDataSignature="AMtx7mj6yhe3u8NGQIcX9ldIHVGBRtGT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83" d="100"/>
          <a:sy n="83" d="100"/>
        </p:scale>
        <p:origin x="648"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12666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645567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15778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48811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4430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74918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620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53005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42390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21109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9702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Quattrocento Sans"/>
                <a:ea typeface="Quattrocento Sans"/>
                <a:cs typeface="Quattrocento Sans"/>
                <a:sym typeface="Quattrocento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Quattrocento Sans"/>
                <a:ea typeface="Quattrocento Sans"/>
                <a:cs typeface="Quattrocento Sans"/>
                <a:sym typeface="Quattrocento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Quattrocento Sans"/>
                <a:ea typeface="Quattrocento Sans"/>
                <a:cs typeface="Quattrocento Sans"/>
                <a:sym typeface="Quattrocento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5763"/>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3999" y="3760130"/>
            <a:ext cx="9144000" cy="1384995"/>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chemeClr val="lt1"/>
              </a:buClr>
              <a:buSzPts val="6000"/>
              <a:buFont typeface="Century Gothic"/>
              <a:buNone/>
            </a:pPr>
            <a:r>
              <a:rPr lang="en-US" b="1" dirty="0" smtClean="0">
                <a:solidFill>
                  <a:schemeClr val="lt1"/>
                </a:solidFill>
              </a:rPr>
              <a:t>Major </a:t>
            </a:r>
            <a:r>
              <a:rPr lang="en-US" b="1" dirty="0">
                <a:solidFill>
                  <a:schemeClr val="lt1"/>
                </a:solidFill>
              </a:rPr>
              <a:t>Project - </a:t>
            </a:r>
            <a:r>
              <a:rPr lang="en-US" b="1" dirty="0" smtClean="0">
                <a:solidFill>
                  <a:schemeClr val="lt1"/>
                </a:solidFill>
              </a:rPr>
              <a:t>I</a:t>
            </a:r>
            <a:r>
              <a:rPr lang="en-US" dirty="0">
                <a:solidFill>
                  <a:schemeClr val="lt1"/>
                </a:solidFill>
              </a:rPr>
              <a:t/>
            </a:r>
            <a:br>
              <a:rPr lang="en-US" dirty="0">
                <a:solidFill>
                  <a:schemeClr val="lt1"/>
                </a:solidFill>
              </a:rPr>
            </a:br>
            <a:r>
              <a:rPr lang="en-US" sz="4000" dirty="0">
                <a:solidFill>
                  <a:schemeClr val="accent4"/>
                </a:solidFill>
              </a:rPr>
              <a:t>Presentation</a:t>
            </a:r>
            <a:endParaRPr dirty="0">
              <a:solidFill>
                <a:schemeClr val="accent4"/>
              </a:solidFill>
            </a:endParaRPr>
          </a:p>
        </p:txBody>
      </p:sp>
      <p:sp>
        <p:nvSpPr>
          <p:cNvPr id="90" name="Google Shape;90;p1"/>
          <p:cNvSpPr/>
          <p:nvPr/>
        </p:nvSpPr>
        <p:spPr>
          <a:xfrm>
            <a:off x="4792319" y="-608242"/>
            <a:ext cx="2607364" cy="2607364"/>
          </a:xfrm>
          <a:prstGeom prst="diamond">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1" name="Google Shape;91;p1"/>
          <p:cNvSpPr/>
          <p:nvPr/>
        </p:nvSpPr>
        <p:spPr>
          <a:xfrm>
            <a:off x="4325258" y="-1770743"/>
            <a:ext cx="3541486" cy="3541486"/>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nvGrpSpPr>
          <p:cNvPr id="92" name="Google Shape;92;p1" descr="Icon of chart. "/>
          <p:cNvGrpSpPr/>
          <p:nvPr/>
        </p:nvGrpSpPr>
        <p:grpSpPr>
          <a:xfrm>
            <a:off x="5851020" y="3155738"/>
            <a:ext cx="489958" cy="492680"/>
            <a:chOff x="2025650" y="4786313"/>
            <a:chExt cx="285750" cy="287338"/>
          </a:xfrm>
        </p:grpSpPr>
        <p:sp>
          <p:nvSpPr>
            <p:cNvPr id="93" name="Google Shape;93;p1"/>
            <p:cNvSpPr/>
            <p:nvPr/>
          </p:nvSpPr>
          <p:spPr>
            <a:xfrm>
              <a:off x="2025650" y="4786313"/>
              <a:ext cx="285750" cy="287338"/>
            </a:xfrm>
            <a:custGeom>
              <a:avLst/>
              <a:gdLst/>
              <a:ahLst/>
              <a:cxnLst/>
              <a:rect l="l" t="t" r="r" b="b"/>
              <a:pathLst>
                <a:path w="903" h="903" extrusionOk="0">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94" name="Google Shape;94;p1"/>
            <p:cNvSpPr/>
            <p:nvPr/>
          </p:nvSpPr>
          <p:spPr>
            <a:xfrm>
              <a:off x="2054225" y="4843463"/>
              <a:ext cx="200025" cy="73025"/>
            </a:xfrm>
            <a:custGeom>
              <a:avLst/>
              <a:gdLst/>
              <a:ahLst/>
              <a:cxnLst/>
              <a:rect l="l" t="t" r="r" b="b"/>
              <a:pathLst>
                <a:path w="632" h="226" extrusionOk="0">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95" name="Google Shape;95;p1"/>
          <p:cNvSpPr txBox="1"/>
          <p:nvPr/>
        </p:nvSpPr>
        <p:spPr>
          <a:xfrm>
            <a:off x="2753655" y="5111675"/>
            <a:ext cx="671119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Arial"/>
                <a:ea typeface="Arial"/>
                <a:cs typeface="Arial"/>
                <a:sym typeface="Arial"/>
              </a:rPr>
              <a:t>Design and Development </a:t>
            </a:r>
            <a:r>
              <a:rPr lang="en-US" sz="1800" b="1" dirty="0" smtClean="0">
                <a:solidFill>
                  <a:schemeClr val="lt1"/>
                </a:solidFill>
                <a:latin typeface="Arial"/>
                <a:ea typeface="Arial"/>
                <a:cs typeface="Arial"/>
                <a:sym typeface="Arial"/>
              </a:rPr>
              <a:t>of </a:t>
            </a:r>
            <a:r>
              <a:rPr lang="en-US" sz="1800" b="1" dirty="0" smtClean="0">
                <a:solidFill>
                  <a:schemeClr val="lt1"/>
                </a:solidFill>
              </a:rPr>
              <a:t>Learning Management System</a:t>
            </a:r>
            <a:endParaRPr sz="1800" b="1" dirty="0">
              <a:solidFill>
                <a:schemeClr val="lt1"/>
              </a:solidFill>
              <a:latin typeface="Arial"/>
              <a:ea typeface="Arial"/>
              <a:cs typeface="Arial"/>
              <a:sym typeface="Arial"/>
            </a:endParaRPr>
          </a:p>
        </p:txBody>
      </p:sp>
      <p:sp>
        <p:nvSpPr>
          <p:cNvPr id="96" name="Google Shape;96;p1"/>
          <p:cNvSpPr txBox="1"/>
          <p:nvPr/>
        </p:nvSpPr>
        <p:spPr>
          <a:xfrm>
            <a:off x="10005971" y="5761031"/>
            <a:ext cx="20697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Arial"/>
                <a:ea typeface="Arial"/>
                <a:cs typeface="Arial"/>
                <a:sym typeface="Arial"/>
              </a:rPr>
              <a:t>Developed By:</a:t>
            </a:r>
            <a:endParaRPr/>
          </a:p>
          <a:p>
            <a:pPr marL="0" marR="0" lvl="0" indent="0" algn="l" rtl="0">
              <a:spcBef>
                <a:spcPts val="0"/>
              </a:spcBef>
              <a:spcAft>
                <a:spcPts val="0"/>
              </a:spcAft>
              <a:buNone/>
            </a:pPr>
            <a:r>
              <a:rPr lang="en-US" sz="1800" b="1">
                <a:solidFill>
                  <a:schemeClr val="lt1"/>
                </a:solidFill>
                <a:latin typeface="Arial"/>
                <a:ea typeface="Arial"/>
                <a:cs typeface="Arial"/>
                <a:sym typeface="Arial"/>
              </a:rPr>
              <a:t>Akhil Tiwari</a:t>
            </a:r>
            <a:endParaRPr/>
          </a:p>
          <a:p>
            <a:pPr marL="0" marR="0" lvl="0" indent="0" algn="l" rtl="0">
              <a:spcBef>
                <a:spcPts val="0"/>
              </a:spcBef>
              <a:spcAft>
                <a:spcPts val="0"/>
              </a:spcAft>
              <a:buNone/>
            </a:pPr>
            <a:r>
              <a:rPr lang="en-US" sz="1800" b="1">
                <a:solidFill>
                  <a:schemeClr val="lt1"/>
                </a:solidFill>
                <a:latin typeface="Arial"/>
                <a:ea typeface="Arial"/>
                <a:cs typeface="Arial"/>
                <a:sym typeface="Arial"/>
              </a:rPr>
              <a:t>Priyanshu Dubey</a:t>
            </a:r>
            <a:endParaRPr sz="1800" b="1">
              <a:solidFill>
                <a:schemeClr val="lt1"/>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170;p5"/>
          <p:cNvCxnSpPr/>
          <p:nvPr/>
        </p:nvCxnSpPr>
        <p:spPr>
          <a:xfrm>
            <a:off x="8105775" y="485952"/>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6" name="Google Shape;171;p5"/>
          <p:cNvSpPr txBox="1"/>
          <p:nvPr/>
        </p:nvSpPr>
        <p:spPr>
          <a:xfrm>
            <a:off x="228600" y="79664"/>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Programming Arena</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7" name="Google Shape;172;p5"/>
          <p:cNvCxnSpPr/>
          <p:nvPr/>
        </p:nvCxnSpPr>
        <p:spPr>
          <a:xfrm>
            <a:off x="0" y="449007"/>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8" name="Google Shape;173;p5"/>
          <p:cNvSpPr txBox="1"/>
          <p:nvPr/>
        </p:nvSpPr>
        <p:spPr>
          <a:xfrm>
            <a:off x="914400" y="1793610"/>
            <a:ext cx="74963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smtClean="0">
                <a:solidFill>
                  <a:schemeClr val="dk1"/>
                </a:solidFill>
                <a:latin typeface="Quattrocento Sans"/>
                <a:ea typeface="Quattrocento Sans"/>
                <a:cs typeface="Quattrocento Sans"/>
                <a:sym typeface="Quattrocento Sans"/>
              </a:rPr>
              <a:t>Programming Arena Module is being built for programming practices and conduct programming challenges</a:t>
            </a:r>
            <a:r>
              <a:rPr lang="en-IN" sz="1800" dirty="0" smtClean="0">
                <a:solidFill>
                  <a:schemeClr val="dk1"/>
                </a:solidFill>
                <a:latin typeface="Quattrocento Sans"/>
                <a:ea typeface="Quattrocento Sans"/>
                <a:cs typeface="Quattrocento Sans"/>
                <a:sym typeface="Quattrocento Sans"/>
              </a:rPr>
              <a:t>.</a:t>
            </a:r>
            <a:endParaRPr sz="1800" dirty="0">
              <a:solidFill>
                <a:schemeClr val="dk1"/>
              </a:solidFill>
              <a:latin typeface="Quattrocento Sans"/>
              <a:ea typeface="Quattrocento Sans"/>
              <a:cs typeface="Quattrocento Sans"/>
              <a:sym typeface="Quattrocento Sans"/>
            </a:endParaRPr>
          </a:p>
        </p:txBody>
      </p:sp>
      <p:sp>
        <p:nvSpPr>
          <p:cNvPr id="9" name="TextBox 8"/>
          <p:cNvSpPr txBox="1"/>
          <p:nvPr/>
        </p:nvSpPr>
        <p:spPr>
          <a:xfrm>
            <a:off x="914400" y="3326296"/>
            <a:ext cx="9263269" cy="1754326"/>
          </a:xfrm>
          <a:prstGeom prst="rect">
            <a:avLst/>
          </a:prstGeom>
          <a:noFill/>
        </p:spPr>
        <p:txBody>
          <a:bodyPr wrap="square" rtlCol="0">
            <a:spAutoFit/>
          </a:bodyPr>
          <a:lstStyle/>
          <a:p>
            <a:pPr marL="285750" indent="-285750">
              <a:buFont typeface="Wingdings" panose="05000000000000000000" pitchFamily="2" charset="2"/>
              <a:buChar char="v"/>
            </a:pPr>
            <a:r>
              <a:rPr lang="en-IN" sz="1800" dirty="0" smtClean="0">
                <a:latin typeface="Quattrocento Sans" panose="020B0604020202020204" charset="0"/>
              </a:rPr>
              <a:t>Programs can be written in a special editor embedded on the console it self.</a:t>
            </a:r>
          </a:p>
          <a:p>
            <a:pPr marL="285750" indent="-285750">
              <a:buFont typeface="Wingdings" panose="05000000000000000000" pitchFamily="2" charset="2"/>
              <a:buChar char="v"/>
            </a:pPr>
            <a:r>
              <a:rPr lang="en-IN" sz="1800" dirty="0" smtClean="0">
                <a:latin typeface="Quattrocento Sans" panose="020B0604020202020204" charset="0"/>
              </a:rPr>
              <a:t>The editor has theme and </a:t>
            </a:r>
            <a:r>
              <a:rPr lang="en-IN" sz="1800" dirty="0">
                <a:latin typeface="Quattrocento Sans" panose="020B0604020202020204" charset="0"/>
              </a:rPr>
              <a:t>b</a:t>
            </a:r>
            <a:r>
              <a:rPr lang="en-IN" sz="1800" dirty="0" smtClean="0">
                <a:latin typeface="Quattrocento Sans" panose="020B0604020202020204" charset="0"/>
              </a:rPr>
              <a:t>rackets corrector, and colouring theme based on word entered into it.</a:t>
            </a:r>
          </a:p>
          <a:p>
            <a:pPr marL="285750" indent="-285750">
              <a:buFont typeface="Wingdings" panose="05000000000000000000" pitchFamily="2" charset="2"/>
              <a:buChar char="v"/>
            </a:pPr>
            <a:r>
              <a:rPr lang="en-IN" sz="1800" dirty="0" smtClean="0">
                <a:latin typeface="Quattrocento Sans" panose="020B0604020202020204" charset="0"/>
              </a:rPr>
              <a:t>The standard compilers are used and modular approach will help in extending the same.</a:t>
            </a:r>
          </a:p>
          <a:p>
            <a:pPr marL="285750" indent="-285750">
              <a:buFont typeface="Wingdings" panose="05000000000000000000" pitchFamily="2" charset="2"/>
              <a:buChar char="v"/>
            </a:pPr>
            <a:r>
              <a:rPr lang="en-IN" sz="1800" dirty="0" smtClean="0">
                <a:latin typeface="Quattrocento Sans" panose="020B0604020202020204" charset="0"/>
              </a:rPr>
              <a:t>Currently support three languages c, </a:t>
            </a:r>
            <a:r>
              <a:rPr lang="en-IN" sz="1800" dirty="0" err="1" smtClean="0">
                <a:latin typeface="Quattrocento Sans" panose="020B0604020202020204" charset="0"/>
              </a:rPr>
              <a:t>c++</a:t>
            </a:r>
            <a:r>
              <a:rPr lang="en-IN" sz="1800" dirty="0" smtClean="0">
                <a:latin typeface="Quattrocento Sans" panose="020B0604020202020204" charset="0"/>
              </a:rPr>
              <a:t> and python.</a:t>
            </a:r>
            <a:r>
              <a:rPr lang="en-IN" sz="1800" dirty="0">
                <a:latin typeface="Quattrocento Sans" panose="020B0604020202020204" charset="0"/>
              </a:rPr>
              <a:t/>
            </a:r>
            <a:br>
              <a:rPr lang="en-IN" sz="1800" dirty="0">
                <a:latin typeface="Quattrocento Sans" panose="020B0604020202020204" charset="0"/>
              </a:rPr>
            </a:br>
            <a:endParaRPr lang="en-IN" sz="1800" dirty="0">
              <a:latin typeface="Quattrocento Sans" panose="020B0604020202020204" charset="0"/>
            </a:endParaRPr>
          </a:p>
        </p:txBody>
      </p:sp>
    </p:spTree>
    <p:extLst>
      <p:ext uri="{BB962C8B-B14F-4D97-AF65-F5344CB8AC3E}">
        <p14:creationId xmlns:p14="http://schemas.microsoft.com/office/powerpoint/2010/main" val="234637975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5674" y="892241"/>
            <a:ext cx="8966344" cy="5253987"/>
          </a:xfrm>
          <a:prstGeom prst="rect">
            <a:avLst/>
          </a:prstGeom>
        </p:spPr>
      </p:pic>
      <p:cxnSp>
        <p:nvCxnSpPr>
          <p:cNvPr id="5" name="Google Shape;170;p5"/>
          <p:cNvCxnSpPr/>
          <p:nvPr/>
        </p:nvCxnSpPr>
        <p:spPr>
          <a:xfrm>
            <a:off x="8105775" y="485952"/>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6" name="Google Shape;171;p5"/>
          <p:cNvSpPr txBox="1"/>
          <p:nvPr/>
        </p:nvSpPr>
        <p:spPr>
          <a:xfrm>
            <a:off x="228600" y="79664"/>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Programming Arena</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7" name="Google Shape;172;p5"/>
          <p:cNvCxnSpPr/>
          <p:nvPr/>
        </p:nvCxnSpPr>
        <p:spPr>
          <a:xfrm>
            <a:off x="0" y="449007"/>
            <a:ext cx="4086225" cy="0"/>
          </a:xfrm>
          <a:prstGeom prst="straightConnector1">
            <a:avLst/>
          </a:prstGeom>
          <a:noFill/>
          <a:ln w="9525" cap="flat" cmpd="sng">
            <a:solidFill>
              <a:srgbClr val="085763"/>
            </a:solidFill>
            <a:prstDash val="solid"/>
            <a:miter lim="800000"/>
            <a:headEnd type="none" w="sm" len="sm"/>
            <a:tailEnd type="oval" w="med" len="med"/>
          </a:ln>
        </p:spPr>
      </p:cxnSp>
    </p:spTree>
    <p:extLst>
      <p:ext uri="{BB962C8B-B14F-4D97-AF65-F5344CB8AC3E}">
        <p14:creationId xmlns:p14="http://schemas.microsoft.com/office/powerpoint/2010/main" val="56099223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5763"/>
        </a:solidFill>
        <a:effectLst/>
      </p:bgPr>
    </p:bg>
    <p:spTree>
      <p:nvGrpSpPr>
        <p:cNvPr id="1" name="Shape 231"/>
        <p:cNvGrpSpPr/>
        <p:nvPr/>
      </p:nvGrpSpPr>
      <p:grpSpPr>
        <a:xfrm>
          <a:off x="0" y="0"/>
          <a:ext cx="0" cy="0"/>
          <a:chOff x="0" y="0"/>
          <a:chExt cx="0" cy="0"/>
        </a:xfrm>
      </p:grpSpPr>
      <p:grpSp>
        <p:nvGrpSpPr>
          <p:cNvPr id="232" name="Google Shape;232;p9"/>
          <p:cNvGrpSpPr/>
          <p:nvPr/>
        </p:nvGrpSpPr>
        <p:grpSpPr>
          <a:xfrm>
            <a:off x="4325258" y="934468"/>
            <a:ext cx="3541486" cy="3769865"/>
            <a:chOff x="4325258" y="1229517"/>
            <a:chExt cx="3541486" cy="3769865"/>
          </a:xfrm>
        </p:grpSpPr>
        <p:sp>
          <p:nvSpPr>
            <p:cNvPr id="233" name="Google Shape;233;p9"/>
            <p:cNvSpPr/>
            <p:nvPr/>
          </p:nvSpPr>
          <p:spPr>
            <a:xfrm>
              <a:off x="4792319" y="2392018"/>
              <a:ext cx="2607364" cy="2607364"/>
            </a:xfrm>
            <a:prstGeom prst="diamond">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4" name="Google Shape;234;p9"/>
            <p:cNvSpPr/>
            <p:nvPr/>
          </p:nvSpPr>
          <p:spPr>
            <a:xfrm>
              <a:off x="4325258" y="1229517"/>
              <a:ext cx="3541486" cy="3541486"/>
            </a:xfrm>
            <a:prstGeom prst="diamond">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
        <p:nvSpPr>
          <p:cNvPr id="235" name="Google Shape;235;p9"/>
          <p:cNvSpPr txBox="1">
            <a:spLocks noGrp="1"/>
          </p:cNvSpPr>
          <p:nvPr>
            <p:ph type="ctrTitle"/>
          </p:nvPr>
        </p:nvSpPr>
        <p:spPr>
          <a:xfrm>
            <a:off x="1524000" y="4745951"/>
            <a:ext cx="9144000" cy="997196"/>
          </a:xfrm>
          <a:prstGeom prst="rect">
            <a:avLst/>
          </a:prstGeom>
          <a:noFill/>
          <a:ln>
            <a:noFill/>
          </a:ln>
        </p:spPr>
        <p:txBody>
          <a:bodyPr spcFirstLastPara="1" wrap="square" lIns="0" tIns="0" rIns="0" bIns="0" anchor="ctr" anchorCtr="0">
            <a:spAutoFit/>
          </a:bodyPr>
          <a:lstStyle/>
          <a:p>
            <a:pPr marL="0" lvl="0" indent="0" algn="ctr" rtl="0">
              <a:lnSpc>
                <a:spcPct val="90000"/>
              </a:lnSpc>
              <a:spcBef>
                <a:spcPts val="0"/>
              </a:spcBef>
              <a:spcAft>
                <a:spcPts val="0"/>
              </a:spcAft>
              <a:buClr>
                <a:schemeClr val="lt1"/>
              </a:buClr>
              <a:buSzPts val="7200"/>
              <a:buFont typeface="Century Gothic"/>
              <a:buNone/>
            </a:pPr>
            <a:r>
              <a:rPr lang="en-US" sz="7200" b="1" dirty="0">
                <a:solidFill>
                  <a:schemeClr val="lt1"/>
                </a:solidFill>
              </a:rPr>
              <a:t>Thank You</a:t>
            </a:r>
            <a:endParaRPr sz="7200" dirty="0">
              <a:solidFill>
                <a:schemeClr val="accent4"/>
              </a:solidFil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p8"/>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218" name="Google Shape;218;p8"/>
          <p:cNvSpPr txBox="1"/>
          <p:nvPr/>
        </p:nvSpPr>
        <p:spPr>
          <a:xfrm>
            <a:off x="228600" y="190500"/>
            <a:ext cx="11963400" cy="6647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HACKHIVE</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r>
              <a:rPr lang="en-US" sz="2000" dirty="0">
                <a:solidFill>
                  <a:srgbClr val="3F3F3F"/>
                </a:solidFill>
                <a:latin typeface="Century Gothic"/>
                <a:ea typeface="Century Gothic"/>
                <a:cs typeface="Century Gothic"/>
                <a:sym typeface="Century Gothic"/>
              </a:rPr>
              <a:t> </a:t>
            </a:r>
            <a:endParaRPr sz="2800" dirty="0">
              <a:solidFill>
                <a:srgbClr val="3F3F3F"/>
              </a:solidFill>
              <a:latin typeface="Century Gothic"/>
              <a:ea typeface="Century Gothic"/>
              <a:cs typeface="Century Gothic"/>
              <a:sym typeface="Century Gothic"/>
            </a:endParaRPr>
          </a:p>
        </p:txBody>
      </p:sp>
      <p:cxnSp>
        <p:nvCxnSpPr>
          <p:cNvPr id="219" name="Google Shape;219;p8"/>
          <p:cNvCxnSpPr/>
          <p:nvPr/>
        </p:nvCxnSpPr>
        <p:spPr>
          <a:xfrm>
            <a:off x="0" y="522898"/>
            <a:ext cx="4749421" cy="0"/>
          </a:xfrm>
          <a:prstGeom prst="straightConnector1">
            <a:avLst/>
          </a:prstGeom>
          <a:noFill/>
          <a:ln w="9525" cap="flat" cmpd="sng">
            <a:solidFill>
              <a:srgbClr val="085763"/>
            </a:solidFill>
            <a:prstDash val="solid"/>
            <a:miter lim="800000"/>
            <a:headEnd type="none" w="sm" len="sm"/>
            <a:tailEnd type="oval" w="med" len="med"/>
          </a:ln>
        </p:spPr>
      </p:cxnSp>
      <p:sp>
        <p:nvSpPr>
          <p:cNvPr id="220" name="Google Shape;220;p8"/>
          <p:cNvSpPr/>
          <p:nvPr/>
        </p:nvSpPr>
        <p:spPr>
          <a:xfrm>
            <a:off x="827755" y="976689"/>
            <a:ext cx="4967514" cy="664797"/>
          </a:xfrm>
          <a:prstGeom prst="roundRect">
            <a:avLst>
              <a:gd name="adj" fmla="val 16667"/>
            </a:avLst>
          </a:prstGeom>
          <a:solidFill>
            <a:srgbClr val="0C82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smtClean="0">
                <a:solidFill>
                  <a:schemeClr val="lt1"/>
                </a:solidFill>
                <a:latin typeface="Century Gothic"/>
                <a:ea typeface="Century Gothic"/>
                <a:cs typeface="Century Gothic"/>
                <a:sym typeface="Century Gothic"/>
              </a:rPr>
              <a:t>WHAT ?</a:t>
            </a:r>
            <a:endParaRPr sz="2400" b="1" dirty="0">
              <a:solidFill>
                <a:schemeClr val="lt1"/>
              </a:solidFill>
              <a:latin typeface="Century Gothic"/>
              <a:ea typeface="Century Gothic"/>
              <a:cs typeface="Century Gothic"/>
              <a:sym typeface="Century Gothic"/>
            </a:endParaRPr>
          </a:p>
        </p:txBody>
      </p:sp>
      <p:sp>
        <p:nvSpPr>
          <p:cNvPr id="3" name="TextBox 2"/>
          <p:cNvSpPr txBox="1"/>
          <p:nvPr/>
        </p:nvSpPr>
        <p:spPr>
          <a:xfrm>
            <a:off x="827755" y="1976241"/>
            <a:ext cx="6354923" cy="1785104"/>
          </a:xfrm>
          <a:prstGeom prst="rect">
            <a:avLst/>
          </a:prstGeom>
          <a:noFill/>
        </p:spPr>
        <p:txBody>
          <a:bodyPr wrap="square" rtlCol="0">
            <a:spAutoFit/>
          </a:bodyPr>
          <a:lstStyle/>
          <a:p>
            <a:pPr algn="just"/>
            <a:r>
              <a:rPr lang="en-US" sz="1600" b="1" dirty="0" smtClean="0">
                <a:latin typeface="Quattrocento Sans" panose="020B0604020202020204" charset="0"/>
              </a:rPr>
              <a:t>HACKHIVE</a:t>
            </a:r>
            <a:r>
              <a:rPr lang="en-US" sz="1600" dirty="0" smtClean="0">
                <a:latin typeface="Quattrocento Sans" panose="020B0604020202020204" charset="0"/>
              </a:rPr>
              <a:t> </a:t>
            </a:r>
            <a:r>
              <a:rPr lang="en-US" sz="1600" dirty="0">
                <a:latin typeface="Quattrocento Sans" panose="020B0604020202020204" charset="0"/>
              </a:rPr>
              <a:t>is </a:t>
            </a:r>
            <a:r>
              <a:rPr lang="en-US" sz="1600" dirty="0" smtClean="0">
                <a:latin typeface="Quattrocento Sans" panose="020B0604020202020204" charset="0"/>
              </a:rPr>
              <a:t>a web based learning management system/ platform which can be used to evaluate the student’s learning. This platform is developed in modular approach. It has different modules for different works and different accessibility levels. It is focused on online learning delivery and support a range of uses.</a:t>
            </a:r>
          </a:p>
          <a:p>
            <a:pPr algn="just"/>
            <a:endParaRPr lang="en-US" sz="1600" dirty="0">
              <a:latin typeface="Quattrocento Sans" panose="020B0604020202020204" charset="0"/>
            </a:endParaRPr>
          </a:p>
          <a:p>
            <a:endParaRPr lang="en-US" dirty="0"/>
          </a:p>
        </p:txBody>
      </p:sp>
      <p:sp>
        <p:nvSpPr>
          <p:cNvPr id="8" name="Google Shape;220;p8"/>
          <p:cNvSpPr/>
          <p:nvPr/>
        </p:nvSpPr>
        <p:spPr>
          <a:xfrm>
            <a:off x="5750940" y="3806027"/>
            <a:ext cx="4967514" cy="664797"/>
          </a:xfrm>
          <a:prstGeom prst="roundRect">
            <a:avLst>
              <a:gd name="adj" fmla="val 16667"/>
            </a:avLst>
          </a:prstGeom>
          <a:solidFill>
            <a:srgbClr val="0C82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smtClean="0">
                <a:solidFill>
                  <a:schemeClr val="lt1"/>
                </a:solidFill>
                <a:latin typeface="Century Gothic"/>
                <a:ea typeface="Century Gothic"/>
                <a:cs typeface="Century Gothic"/>
                <a:sym typeface="Century Gothic"/>
              </a:rPr>
              <a:t>WHY ?</a:t>
            </a:r>
            <a:endParaRPr sz="2400" b="1" dirty="0">
              <a:solidFill>
                <a:schemeClr val="lt1"/>
              </a:solidFill>
              <a:latin typeface="Century Gothic"/>
              <a:ea typeface="Century Gothic"/>
              <a:cs typeface="Century Gothic"/>
              <a:sym typeface="Century Gothic"/>
            </a:endParaRPr>
          </a:p>
        </p:txBody>
      </p:sp>
      <p:sp>
        <p:nvSpPr>
          <p:cNvPr id="10" name="TextBox 9"/>
          <p:cNvSpPr txBox="1"/>
          <p:nvPr/>
        </p:nvSpPr>
        <p:spPr>
          <a:xfrm>
            <a:off x="5300328" y="4699534"/>
            <a:ext cx="6354923" cy="2277547"/>
          </a:xfrm>
          <a:prstGeom prst="rect">
            <a:avLst/>
          </a:prstGeom>
          <a:noFill/>
        </p:spPr>
        <p:txBody>
          <a:bodyPr wrap="square" rtlCol="0">
            <a:spAutoFit/>
          </a:bodyPr>
          <a:lstStyle/>
          <a:p>
            <a:pPr algn="just"/>
            <a:r>
              <a:rPr lang="en-US" sz="1600" dirty="0" smtClean="0">
                <a:latin typeface="Quattrocento Sans" panose="020B0604020202020204" charset="0"/>
              </a:rPr>
              <a:t>It is very important platform which can help faculties to deliver materials to students and other assignments, Track student progress, and manage record-keeping, handles online course administration, and tracking, and assessment of students work. It is also very useful in identifying progress towards learning and trainings</a:t>
            </a:r>
            <a:r>
              <a:rPr lang="en-US" sz="1600" dirty="0" smtClean="0">
                <a:latin typeface="Quattrocento Sans" panose="020B0604020202020204" charset="0"/>
              </a:rPr>
              <a:t>. Supports Online Learning from anywhere and anytime. It helps in sharing up the student skills.</a:t>
            </a:r>
            <a:endParaRPr lang="en-US" sz="1600" dirty="0" smtClean="0">
              <a:latin typeface="Quattrocento Sans" panose="020B0604020202020204" charset="0"/>
            </a:endParaRPr>
          </a:p>
          <a:p>
            <a:pPr algn="just"/>
            <a:endParaRPr lang="en-US" sz="1600" dirty="0">
              <a:latin typeface="Quattrocento Sans" panose="020B0604020202020204" charset="0"/>
            </a:endParaRPr>
          </a:p>
          <a:p>
            <a:endParaRPr lang="en-US" dirty="0"/>
          </a:p>
        </p:txBody>
      </p:sp>
    </p:spTree>
    <p:extLst>
      <p:ext uri="{BB962C8B-B14F-4D97-AF65-F5344CB8AC3E}">
        <p14:creationId xmlns:p14="http://schemas.microsoft.com/office/powerpoint/2010/main" val="100192177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a:off x="4111626" y="1720850"/>
            <a:ext cx="3968750" cy="3968750"/>
          </a:xfrm>
          <a:prstGeom prst="ellipse">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3" name="Google Shape;103;p2"/>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04" name="Google Shape;104;p2"/>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err="1" smtClean="0">
                <a:solidFill>
                  <a:srgbClr val="3F3F3F"/>
                </a:solidFill>
                <a:latin typeface="Century Gothic"/>
                <a:ea typeface="Century Gothic"/>
                <a:cs typeface="Century Gothic"/>
                <a:sym typeface="Century Gothic"/>
              </a:rPr>
              <a:t>HackHive</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05" name="Google Shape;105;p2"/>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106" name="Google Shape;106;p2"/>
          <p:cNvSpPr/>
          <p:nvPr/>
        </p:nvSpPr>
        <p:spPr>
          <a:xfrm>
            <a:off x="5248275" y="2857500"/>
            <a:ext cx="1695450" cy="169545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smtClean="0">
                <a:solidFill>
                  <a:schemeClr val="lt1"/>
                </a:solidFill>
                <a:latin typeface="Century Gothic"/>
                <a:ea typeface="Century Gothic"/>
                <a:cs typeface="Century Gothic"/>
                <a:sym typeface="Century Gothic"/>
              </a:rPr>
              <a:t>PHASE-1</a:t>
            </a:r>
          </a:p>
          <a:p>
            <a:pPr marL="0" marR="0" lvl="0" indent="0" algn="ctr" rtl="0">
              <a:spcBef>
                <a:spcPts val="0"/>
              </a:spcBef>
              <a:spcAft>
                <a:spcPts val="0"/>
              </a:spcAft>
              <a:buNone/>
            </a:pPr>
            <a:r>
              <a:rPr lang="en-US" sz="1800" b="1" dirty="0" smtClean="0">
                <a:solidFill>
                  <a:schemeClr val="lt1"/>
                </a:solidFill>
                <a:latin typeface="Century Gothic"/>
                <a:ea typeface="Century Gothic"/>
                <a:cs typeface="Century Gothic"/>
                <a:sym typeface="Century Gothic"/>
              </a:rPr>
              <a:t>Modules</a:t>
            </a:r>
            <a:endParaRPr sz="1800" b="1" dirty="0">
              <a:solidFill>
                <a:schemeClr val="lt1"/>
              </a:solidFill>
              <a:latin typeface="Century Gothic"/>
              <a:ea typeface="Century Gothic"/>
              <a:cs typeface="Century Gothic"/>
              <a:sym typeface="Century Gothic"/>
            </a:endParaRPr>
          </a:p>
        </p:txBody>
      </p:sp>
      <p:sp>
        <p:nvSpPr>
          <p:cNvPr id="107" name="Google Shape;107;p2"/>
          <p:cNvSpPr/>
          <p:nvPr/>
        </p:nvSpPr>
        <p:spPr>
          <a:xfrm>
            <a:off x="6986589" y="1613877"/>
            <a:ext cx="3660775" cy="740997"/>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smtClean="0">
                <a:solidFill>
                  <a:schemeClr val="lt1"/>
                </a:solidFill>
                <a:latin typeface="Quattrocento Sans"/>
                <a:ea typeface="Quattrocento Sans"/>
                <a:cs typeface="Quattrocento Sans"/>
                <a:sym typeface="Quattrocento Sans"/>
              </a:rPr>
              <a:t>TEACHER’S MODULE</a:t>
            </a:r>
            <a:endParaRPr sz="1600" dirty="0">
              <a:solidFill>
                <a:schemeClr val="lt1"/>
              </a:solidFill>
              <a:latin typeface="Quattrocento Sans"/>
              <a:ea typeface="Quattrocento Sans"/>
              <a:cs typeface="Quattrocento Sans"/>
              <a:sym typeface="Quattrocento Sans"/>
            </a:endParaRPr>
          </a:p>
        </p:txBody>
      </p:sp>
      <p:sp>
        <p:nvSpPr>
          <p:cNvPr id="108" name="Google Shape;108;p2"/>
          <p:cNvSpPr/>
          <p:nvPr/>
        </p:nvSpPr>
        <p:spPr>
          <a:xfrm>
            <a:off x="6832600" y="1514475"/>
            <a:ext cx="939800" cy="939800"/>
          </a:xfrm>
          <a:prstGeom prst="ellipse">
            <a:avLst/>
          </a:prstGeom>
          <a:solidFill>
            <a:srgbClr val="CA7A0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9" name="Google Shape;109;p2"/>
          <p:cNvSpPr/>
          <p:nvPr/>
        </p:nvSpPr>
        <p:spPr>
          <a:xfrm>
            <a:off x="7693025" y="3334727"/>
            <a:ext cx="3660775" cy="740997"/>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smtClean="0">
                <a:solidFill>
                  <a:schemeClr val="lt1"/>
                </a:solidFill>
                <a:latin typeface="Quattrocento Sans"/>
                <a:ea typeface="Quattrocento Sans"/>
                <a:cs typeface="Quattrocento Sans"/>
                <a:sym typeface="Quattrocento Sans"/>
              </a:rPr>
              <a:t>ADMIN WITH BIRD EYE</a:t>
            </a:r>
            <a:endParaRPr sz="1600" dirty="0">
              <a:solidFill>
                <a:schemeClr val="lt1"/>
              </a:solidFill>
              <a:latin typeface="Quattrocento Sans"/>
              <a:ea typeface="Quattrocento Sans"/>
              <a:cs typeface="Quattrocento Sans"/>
              <a:sym typeface="Quattrocento Sans"/>
            </a:endParaRPr>
          </a:p>
        </p:txBody>
      </p:sp>
      <p:sp>
        <p:nvSpPr>
          <p:cNvPr id="110" name="Google Shape;110;p2"/>
          <p:cNvSpPr/>
          <p:nvPr/>
        </p:nvSpPr>
        <p:spPr>
          <a:xfrm>
            <a:off x="7490264" y="3235325"/>
            <a:ext cx="939800" cy="939800"/>
          </a:xfrm>
          <a:prstGeom prst="ellipse">
            <a:avLst/>
          </a:prstGeom>
          <a:solidFill>
            <a:srgbClr val="0C82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1" name="Google Shape;111;p2"/>
          <p:cNvSpPr/>
          <p:nvPr/>
        </p:nvSpPr>
        <p:spPr>
          <a:xfrm>
            <a:off x="6943725" y="5154978"/>
            <a:ext cx="3968751" cy="740997"/>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smtClean="0">
                <a:solidFill>
                  <a:schemeClr val="lt1"/>
                </a:solidFill>
                <a:latin typeface="Quattrocento Sans"/>
                <a:ea typeface="Quattrocento Sans"/>
                <a:cs typeface="Quattrocento Sans"/>
                <a:sym typeface="Quattrocento Sans"/>
              </a:rPr>
              <a:t>PROGRAMMING ARENA </a:t>
            </a:r>
            <a:endParaRPr sz="1600" dirty="0">
              <a:solidFill>
                <a:schemeClr val="lt1"/>
              </a:solidFill>
              <a:latin typeface="Quattrocento Sans"/>
              <a:ea typeface="Quattrocento Sans"/>
              <a:cs typeface="Quattrocento Sans"/>
              <a:sym typeface="Quattrocento Sans"/>
            </a:endParaRPr>
          </a:p>
        </p:txBody>
      </p:sp>
      <p:sp>
        <p:nvSpPr>
          <p:cNvPr id="112" name="Google Shape;112;p2"/>
          <p:cNvSpPr/>
          <p:nvPr/>
        </p:nvSpPr>
        <p:spPr>
          <a:xfrm>
            <a:off x="6832600" y="5055576"/>
            <a:ext cx="939800" cy="939800"/>
          </a:xfrm>
          <a:prstGeom prst="ellipse">
            <a:avLst/>
          </a:prstGeom>
          <a:solidFill>
            <a:srgbClr val="CA7A0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3" name="Google Shape;113;p2"/>
          <p:cNvSpPr/>
          <p:nvPr/>
        </p:nvSpPr>
        <p:spPr>
          <a:xfrm>
            <a:off x="1020416" y="1613877"/>
            <a:ext cx="4037359" cy="740997"/>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smtClean="0">
                <a:solidFill>
                  <a:schemeClr val="lt1"/>
                </a:solidFill>
                <a:latin typeface="Quattrocento Sans"/>
                <a:ea typeface="Quattrocento Sans"/>
                <a:cs typeface="Quattrocento Sans"/>
                <a:sym typeface="Quattrocento Sans"/>
              </a:rPr>
              <a:t>STUDENT MODULE</a:t>
            </a:r>
            <a:endParaRPr sz="1600" dirty="0">
              <a:solidFill>
                <a:schemeClr val="lt1"/>
              </a:solidFill>
              <a:latin typeface="Quattrocento Sans"/>
              <a:ea typeface="Quattrocento Sans"/>
              <a:cs typeface="Quattrocento Sans"/>
              <a:sym typeface="Quattrocento Sans"/>
            </a:endParaRPr>
          </a:p>
        </p:txBody>
      </p:sp>
      <p:sp>
        <p:nvSpPr>
          <p:cNvPr id="114" name="Google Shape;114;p2"/>
          <p:cNvSpPr/>
          <p:nvPr/>
        </p:nvSpPr>
        <p:spPr>
          <a:xfrm>
            <a:off x="4419600" y="1514475"/>
            <a:ext cx="939800" cy="939800"/>
          </a:xfrm>
          <a:prstGeom prst="ellipse">
            <a:avLst/>
          </a:prstGeom>
          <a:solidFill>
            <a:srgbClr val="0C82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5" name="Google Shape;115;p2"/>
          <p:cNvSpPr/>
          <p:nvPr/>
        </p:nvSpPr>
        <p:spPr>
          <a:xfrm>
            <a:off x="649358" y="3334727"/>
            <a:ext cx="3849618" cy="740997"/>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smtClean="0">
                <a:solidFill>
                  <a:schemeClr val="lt1"/>
                </a:solidFill>
                <a:latin typeface="Quattrocento Sans"/>
                <a:ea typeface="Quattrocento Sans"/>
                <a:cs typeface="Quattrocento Sans"/>
                <a:sym typeface="Quattrocento Sans"/>
              </a:rPr>
              <a:t>ADMIN MODULE</a:t>
            </a:r>
            <a:endParaRPr sz="1600" dirty="0">
              <a:solidFill>
                <a:schemeClr val="lt1"/>
              </a:solidFill>
              <a:latin typeface="Quattrocento Sans"/>
              <a:ea typeface="Quattrocento Sans"/>
              <a:cs typeface="Quattrocento Sans"/>
              <a:sym typeface="Quattrocento Sans"/>
            </a:endParaRPr>
          </a:p>
        </p:txBody>
      </p:sp>
      <p:sp>
        <p:nvSpPr>
          <p:cNvPr id="116" name="Google Shape;116;p2"/>
          <p:cNvSpPr/>
          <p:nvPr/>
        </p:nvSpPr>
        <p:spPr>
          <a:xfrm>
            <a:off x="3670300" y="3235325"/>
            <a:ext cx="939800" cy="939800"/>
          </a:xfrm>
          <a:prstGeom prst="ellipse">
            <a:avLst/>
          </a:prstGeom>
          <a:solidFill>
            <a:srgbClr val="CA7A0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7" name="Google Shape;117;p2"/>
          <p:cNvSpPr/>
          <p:nvPr/>
        </p:nvSpPr>
        <p:spPr>
          <a:xfrm>
            <a:off x="1587500" y="5154978"/>
            <a:ext cx="3660775" cy="740997"/>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dirty="0" smtClean="0">
                <a:solidFill>
                  <a:schemeClr val="lt1"/>
                </a:solidFill>
                <a:latin typeface="Quattrocento Sans"/>
                <a:ea typeface="Quattrocento Sans"/>
                <a:cs typeface="Quattrocento Sans"/>
                <a:sym typeface="Quattrocento Sans"/>
              </a:rPr>
              <a:t>QUIZ APP</a:t>
            </a:r>
            <a:endParaRPr sz="1600" dirty="0">
              <a:solidFill>
                <a:schemeClr val="lt1"/>
              </a:solidFill>
              <a:latin typeface="Quattrocento Sans"/>
              <a:ea typeface="Quattrocento Sans"/>
              <a:cs typeface="Quattrocento Sans"/>
              <a:sym typeface="Quattrocento Sans"/>
            </a:endParaRPr>
          </a:p>
        </p:txBody>
      </p:sp>
      <p:sp>
        <p:nvSpPr>
          <p:cNvPr id="118" name="Google Shape;118;p2"/>
          <p:cNvSpPr/>
          <p:nvPr/>
        </p:nvSpPr>
        <p:spPr>
          <a:xfrm>
            <a:off x="4419600" y="5055576"/>
            <a:ext cx="939800" cy="939800"/>
          </a:xfrm>
          <a:prstGeom prst="ellipse">
            <a:avLst/>
          </a:prstGeom>
          <a:solidFill>
            <a:srgbClr val="0C82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119" name="Google Shape;119;p2" descr="Icons of bar chart and line graph."/>
          <p:cNvGrpSpPr/>
          <p:nvPr/>
        </p:nvGrpSpPr>
        <p:grpSpPr>
          <a:xfrm>
            <a:off x="4715661" y="1810536"/>
            <a:ext cx="347679" cy="347679"/>
            <a:chOff x="4319588" y="2492375"/>
            <a:chExt cx="287338" cy="287338"/>
          </a:xfrm>
        </p:grpSpPr>
        <p:sp>
          <p:nvSpPr>
            <p:cNvPr id="120" name="Google Shape;120;p2"/>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21" name="Google Shape;121;p2"/>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122" name="Google Shape;122;p2" descr="Icon of check box. "/>
          <p:cNvSpPr/>
          <p:nvPr/>
        </p:nvSpPr>
        <p:spPr>
          <a:xfrm>
            <a:off x="7129621" y="1811496"/>
            <a:ext cx="345758" cy="345758"/>
          </a:xfrm>
          <a:custGeom>
            <a:avLst/>
            <a:gdLst/>
            <a:ahLst/>
            <a:cxnLst/>
            <a:rect l="l" t="t" r="r" b="b"/>
            <a:pathLst>
              <a:path w="719" h="719" extrusionOk="0">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23" name="Google Shape;123;p2" descr="Icon of graph. "/>
          <p:cNvSpPr/>
          <p:nvPr/>
        </p:nvSpPr>
        <p:spPr>
          <a:xfrm>
            <a:off x="7832127" y="3530425"/>
            <a:ext cx="347679" cy="347679"/>
          </a:xfrm>
          <a:custGeom>
            <a:avLst/>
            <a:gdLst/>
            <a:ahLst/>
            <a:cxnLst/>
            <a:rect l="l" t="t" r="r" b="b"/>
            <a:pathLst>
              <a:path w="904" h="903" extrusionOk="0">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nvGrpSpPr>
          <p:cNvPr id="124" name="Google Shape;124;p2" descr="Icon of human being and gear. "/>
          <p:cNvGrpSpPr/>
          <p:nvPr/>
        </p:nvGrpSpPr>
        <p:grpSpPr>
          <a:xfrm>
            <a:off x="7133464" y="5355478"/>
            <a:ext cx="338073" cy="339996"/>
            <a:chOff x="6450013" y="5349875"/>
            <a:chExt cx="279399" cy="280988"/>
          </a:xfrm>
        </p:grpSpPr>
        <p:sp>
          <p:nvSpPr>
            <p:cNvPr id="125" name="Google Shape;125;p2"/>
            <p:cNvSpPr/>
            <p:nvPr/>
          </p:nvSpPr>
          <p:spPr>
            <a:xfrm>
              <a:off x="6450013" y="5349875"/>
              <a:ext cx="182562" cy="238125"/>
            </a:xfrm>
            <a:custGeom>
              <a:avLst/>
              <a:gdLst/>
              <a:ahLst/>
              <a:cxnLst/>
              <a:rect l="l" t="t" r="r" b="b"/>
              <a:pathLst>
                <a:path w="459" h="602" extrusionOk="0">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26" name="Google Shape;126;p2"/>
            <p:cNvSpPr/>
            <p:nvPr/>
          </p:nvSpPr>
          <p:spPr>
            <a:xfrm>
              <a:off x="6597650" y="5497513"/>
              <a:ext cx="131762" cy="133350"/>
            </a:xfrm>
            <a:custGeom>
              <a:avLst/>
              <a:gdLst/>
              <a:ahLst/>
              <a:cxnLst/>
              <a:rect l="l" t="t" r="r" b="b"/>
              <a:pathLst>
                <a:path w="332" h="336" extrusionOk="0">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pSp>
        <p:nvGrpSpPr>
          <p:cNvPr id="127" name="Google Shape;127;p2" descr="Icon of gears. "/>
          <p:cNvGrpSpPr/>
          <p:nvPr/>
        </p:nvGrpSpPr>
        <p:grpSpPr>
          <a:xfrm>
            <a:off x="4717582" y="5353558"/>
            <a:ext cx="343837" cy="343837"/>
            <a:chOff x="7613650" y="1387475"/>
            <a:chExt cx="284163" cy="284163"/>
          </a:xfrm>
        </p:grpSpPr>
        <p:sp>
          <p:nvSpPr>
            <p:cNvPr id="128" name="Google Shape;128;p2"/>
            <p:cNvSpPr/>
            <p:nvPr/>
          </p:nvSpPr>
          <p:spPr>
            <a:xfrm>
              <a:off x="7613650" y="1471613"/>
              <a:ext cx="200025" cy="200025"/>
            </a:xfrm>
            <a:custGeom>
              <a:avLst/>
              <a:gdLst/>
              <a:ahLst/>
              <a:cxnLst/>
              <a:rect l="l" t="t" r="r" b="b"/>
              <a:pathLst>
                <a:path w="629" h="629" extrusionOk="0">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29" name="Google Shape;129;p2"/>
            <p:cNvSpPr/>
            <p:nvPr/>
          </p:nvSpPr>
          <p:spPr>
            <a:xfrm>
              <a:off x="7781925" y="1387475"/>
              <a:ext cx="115888" cy="117475"/>
            </a:xfrm>
            <a:custGeom>
              <a:avLst/>
              <a:gdLst/>
              <a:ahLst/>
              <a:cxnLst/>
              <a:rect l="l" t="t" r="r" b="b"/>
              <a:pathLst>
                <a:path w="362" h="369" extrusionOk="0">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130" name="Google Shape;130;p2" descr="Icon of box and whisker chart. "/>
          <p:cNvSpPr/>
          <p:nvPr/>
        </p:nvSpPr>
        <p:spPr>
          <a:xfrm>
            <a:off x="3967321" y="3532346"/>
            <a:ext cx="345758" cy="345758"/>
          </a:xfrm>
          <a:custGeom>
            <a:avLst/>
            <a:gdLst/>
            <a:ahLst/>
            <a:cxnLst/>
            <a:rect l="l" t="t" r="r" b="b"/>
            <a:pathLst>
              <a:path w="898" h="898" extrusionOk="0">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5"/>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71" name="Google Shape;171;p5"/>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STUDENT MODULE</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72" name="Google Shape;172;p5"/>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173" name="Google Shape;173;p5"/>
          <p:cNvSpPr txBox="1"/>
          <p:nvPr/>
        </p:nvSpPr>
        <p:spPr>
          <a:xfrm>
            <a:off x="914400" y="1793610"/>
            <a:ext cx="74963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smtClean="0">
                <a:solidFill>
                  <a:schemeClr val="dk1"/>
                </a:solidFill>
                <a:latin typeface="Quattrocento Sans"/>
                <a:ea typeface="Quattrocento Sans"/>
                <a:cs typeface="Quattrocento Sans"/>
                <a:sym typeface="Quattrocento Sans"/>
              </a:rPr>
              <a:t>Student module is added with very limited access reach. They can only work on the contents that are provided to them by admin or by teachers.</a:t>
            </a:r>
            <a:endParaRPr sz="1800" dirty="0">
              <a:solidFill>
                <a:schemeClr val="dk1"/>
              </a:solidFill>
              <a:latin typeface="Quattrocento Sans"/>
              <a:ea typeface="Quattrocento Sans"/>
              <a:cs typeface="Quattrocento Sans"/>
              <a:sym typeface="Quattrocento Sans"/>
            </a:endParaRPr>
          </a:p>
        </p:txBody>
      </p:sp>
      <p:sp>
        <p:nvSpPr>
          <p:cNvPr id="2" name="TextBox 1"/>
          <p:cNvSpPr txBox="1"/>
          <p:nvPr/>
        </p:nvSpPr>
        <p:spPr>
          <a:xfrm>
            <a:off x="914400" y="3326296"/>
            <a:ext cx="9263269" cy="2308324"/>
          </a:xfrm>
          <a:prstGeom prst="rect">
            <a:avLst/>
          </a:prstGeom>
          <a:noFill/>
        </p:spPr>
        <p:txBody>
          <a:bodyPr wrap="square" rtlCol="0">
            <a:spAutoFit/>
          </a:bodyPr>
          <a:lstStyle/>
          <a:p>
            <a:pPr marL="285750" indent="-285750">
              <a:buFont typeface="Wingdings" panose="05000000000000000000" pitchFamily="2" charset="2"/>
              <a:buChar char="v"/>
            </a:pPr>
            <a:r>
              <a:rPr lang="en-IN" sz="1800" dirty="0">
                <a:latin typeface="Quattrocento Sans" panose="020B0604020202020204" charset="0"/>
              </a:rPr>
              <a:t>Create account (No Approval Required By Admin, Can Login After Signup)</a:t>
            </a:r>
          </a:p>
          <a:p>
            <a:pPr marL="285750" indent="-285750">
              <a:buFont typeface="Wingdings" panose="05000000000000000000" pitchFamily="2" charset="2"/>
              <a:buChar char="v"/>
            </a:pPr>
            <a:r>
              <a:rPr lang="en-IN" sz="1800" dirty="0">
                <a:latin typeface="Quattrocento Sans" panose="020B0604020202020204" charset="0"/>
              </a:rPr>
              <a:t>After Login, </a:t>
            </a:r>
            <a:r>
              <a:rPr lang="en-IN" sz="1800" dirty="0" smtClean="0">
                <a:latin typeface="Quattrocento Sans" panose="020B0604020202020204" charset="0"/>
              </a:rPr>
              <a:t>can </a:t>
            </a:r>
            <a:r>
              <a:rPr lang="en-IN" sz="1800" dirty="0">
                <a:latin typeface="Quattrocento Sans" panose="020B0604020202020204" charset="0"/>
              </a:rPr>
              <a:t>s</a:t>
            </a:r>
            <a:r>
              <a:rPr lang="en-IN" sz="1800" dirty="0" smtClean="0">
                <a:latin typeface="Quattrocento Sans" panose="020B0604020202020204" charset="0"/>
              </a:rPr>
              <a:t>ee </a:t>
            </a:r>
            <a:r>
              <a:rPr lang="en-IN" sz="1800" dirty="0">
                <a:latin typeface="Quattrocento Sans" panose="020B0604020202020204" charset="0"/>
              </a:rPr>
              <a:t>h</a:t>
            </a:r>
            <a:r>
              <a:rPr lang="en-IN" sz="1800" dirty="0" smtClean="0">
                <a:latin typeface="Quattrocento Sans" panose="020B0604020202020204" charset="0"/>
              </a:rPr>
              <a:t>ow </a:t>
            </a:r>
            <a:r>
              <a:rPr lang="en-IN" sz="1800" dirty="0">
                <a:latin typeface="Quattrocento Sans" panose="020B0604020202020204" charset="0"/>
              </a:rPr>
              <a:t>m</a:t>
            </a:r>
            <a:r>
              <a:rPr lang="en-IN" sz="1800" dirty="0" smtClean="0">
                <a:latin typeface="Quattrocento Sans" panose="020B0604020202020204" charset="0"/>
              </a:rPr>
              <a:t>any courses/exam &amp; </a:t>
            </a:r>
            <a:r>
              <a:rPr lang="en-IN" sz="1800" dirty="0">
                <a:latin typeface="Quattrocento Sans" panose="020B0604020202020204" charset="0"/>
              </a:rPr>
              <a:t>q</a:t>
            </a:r>
            <a:r>
              <a:rPr lang="en-IN" sz="1800" dirty="0" smtClean="0">
                <a:latin typeface="Quattrocento Sans" panose="020B0604020202020204" charset="0"/>
              </a:rPr>
              <a:t>uestions </a:t>
            </a:r>
            <a:r>
              <a:rPr lang="en-IN" sz="1800" dirty="0">
                <a:latin typeface="Quattrocento Sans" panose="020B0604020202020204" charset="0"/>
              </a:rPr>
              <a:t>a</a:t>
            </a:r>
            <a:r>
              <a:rPr lang="en-IN" sz="1800" dirty="0" smtClean="0">
                <a:latin typeface="Quattrocento Sans" panose="020B0604020202020204" charset="0"/>
              </a:rPr>
              <a:t>re </a:t>
            </a:r>
            <a:r>
              <a:rPr lang="en-IN" sz="1800" dirty="0">
                <a:latin typeface="Quattrocento Sans" panose="020B0604020202020204" charset="0"/>
              </a:rPr>
              <a:t>t</a:t>
            </a:r>
            <a:r>
              <a:rPr lang="en-IN" sz="1800" dirty="0" smtClean="0">
                <a:latin typeface="Quattrocento Sans" panose="020B0604020202020204" charset="0"/>
              </a:rPr>
              <a:t>here </a:t>
            </a:r>
            <a:r>
              <a:rPr lang="en-IN" sz="1800" dirty="0">
                <a:latin typeface="Quattrocento Sans" panose="020B0604020202020204" charset="0"/>
              </a:rPr>
              <a:t>i</a:t>
            </a:r>
            <a:r>
              <a:rPr lang="en-IN" sz="1800" dirty="0" smtClean="0">
                <a:latin typeface="Quattrocento Sans" panose="020B0604020202020204" charset="0"/>
              </a:rPr>
              <a:t>n </a:t>
            </a:r>
            <a:r>
              <a:rPr lang="en-IN" sz="1800" dirty="0">
                <a:latin typeface="Quattrocento Sans" panose="020B0604020202020204" charset="0"/>
              </a:rPr>
              <a:t>s</a:t>
            </a:r>
            <a:r>
              <a:rPr lang="en-IN" sz="1800" dirty="0" smtClean="0">
                <a:latin typeface="Quattrocento Sans" panose="020B0604020202020204" charset="0"/>
              </a:rPr>
              <a:t>ystem </a:t>
            </a:r>
            <a:r>
              <a:rPr lang="en-IN" sz="1800" dirty="0">
                <a:latin typeface="Quattrocento Sans" panose="020B0604020202020204" charset="0"/>
              </a:rPr>
              <a:t>o</a:t>
            </a:r>
            <a:r>
              <a:rPr lang="en-IN" sz="1800" dirty="0" smtClean="0">
                <a:latin typeface="Quattrocento Sans" panose="020B0604020202020204" charset="0"/>
              </a:rPr>
              <a:t>n </a:t>
            </a:r>
            <a:r>
              <a:rPr lang="en-IN" sz="1800" dirty="0">
                <a:latin typeface="Quattrocento Sans" panose="020B0604020202020204" charset="0"/>
              </a:rPr>
              <a:t>d</a:t>
            </a:r>
            <a:r>
              <a:rPr lang="en-IN" sz="1800" dirty="0" smtClean="0">
                <a:latin typeface="Quattrocento Sans" panose="020B0604020202020204" charset="0"/>
              </a:rPr>
              <a:t>ashboard</a:t>
            </a:r>
            <a:r>
              <a:rPr lang="en-IN" sz="1800" dirty="0">
                <a:latin typeface="Quattrocento Sans" panose="020B0604020202020204" charset="0"/>
              </a:rPr>
              <a:t>.</a:t>
            </a:r>
          </a:p>
          <a:p>
            <a:pPr marL="285750" indent="-285750">
              <a:buFont typeface="Wingdings" panose="05000000000000000000" pitchFamily="2" charset="2"/>
              <a:buChar char="v"/>
            </a:pPr>
            <a:r>
              <a:rPr lang="en-IN" sz="1800" dirty="0">
                <a:latin typeface="Quattrocento Sans" panose="020B0604020202020204" charset="0"/>
              </a:rPr>
              <a:t>Can </a:t>
            </a:r>
            <a:r>
              <a:rPr lang="en-IN" sz="1800" dirty="0" smtClean="0">
                <a:latin typeface="Quattrocento Sans" panose="020B0604020202020204" charset="0"/>
              </a:rPr>
              <a:t>give </a:t>
            </a:r>
            <a:r>
              <a:rPr lang="en-IN" sz="1800" dirty="0">
                <a:latin typeface="Quattrocento Sans" panose="020B0604020202020204" charset="0"/>
              </a:rPr>
              <a:t>e</a:t>
            </a:r>
            <a:r>
              <a:rPr lang="en-IN" sz="1800" dirty="0" smtClean="0">
                <a:latin typeface="Quattrocento Sans" panose="020B0604020202020204" charset="0"/>
              </a:rPr>
              <a:t>xam </a:t>
            </a:r>
            <a:r>
              <a:rPr lang="en-IN" sz="1800" dirty="0">
                <a:latin typeface="Quattrocento Sans" panose="020B0604020202020204" charset="0"/>
              </a:rPr>
              <a:t>a</a:t>
            </a:r>
            <a:r>
              <a:rPr lang="en-IN" sz="1800" dirty="0" smtClean="0">
                <a:latin typeface="Quattrocento Sans" panose="020B0604020202020204" charset="0"/>
              </a:rPr>
              <a:t>ny </a:t>
            </a:r>
            <a:r>
              <a:rPr lang="en-IN" sz="1800" dirty="0">
                <a:latin typeface="Quattrocento Sans" panose="020B0604020202020204" charset="0"/>
              </a:rPr>
              <a:t>t</a:t>
            </a:r>
            <a:r>
              <a:rPr lang="en-IN" sz="1800" dirty="0" smtClean="0">
                <a:latin typeface="Quattrocento Sans" panose="020B0604020202020204" charset="0"/>
              </a:rPr>
              <a:t>ime</a:t>
            </a:r>
            <a:r>
              <a:rPr lang="en-IN" sz="1800" dirty="0">
                <a:latin typeface="Quattrocento Sans" panose="020B0604020202020204" charset="0"/>
              </a:rPr>
              <a:t>, </a:t>
            </a:r>
            <a:r>
              <a:rPr lang="en-IN" sz="1800" dirty="0" smtClean="0">
                <a:latin typeface="Quattrocento Sans" panose="020B0604020202020204" charset="0"/>
              </a:rPr>
              <a:t>there </a:t>
            </a:r>
            <a:r>
              <a:rPr lang="en-IN" sz="1800" dirty="0">
                <a:latin typeface="Quattrocento Sans" panose="020B0604020202020204" charset="0"/>
              </a:rPr>
              <a:t>i</a:t>
            </a:r>
            <a:r>
              <a:rPr lang="en-IN" sz="1800" dirty="0" smtClean="0">
                <a:latin typeface="Quattrocento Sans" panose="020B0604020202020204" charset="0"/>
              </a:rPr>
              <a:t>s </a:t>
            </a:r>
            <a:r>
              <a:rPr lang="en-IN" sz="1800" dirty="0">
                <a:latin typeface="Quattrocento Sans" panose="020B0604020202020204" charset="0"/>
              </a:rPr>
              <a:t>n</a:t>
            </a:r>
            <a:r>
              <a:rPr lang="en-IN" sz="1800" dirty="0" smtClean="0">
                <a:latin typeface="Quattrocento Sans" panose="020B0604020202020204" charset="0"/>
              </a:rPr>
              <a:t>o </a:t>
            </a:r>
            <a:r>
              <a:rPr lang="en-IN" sz="1800" dirty="0">
                <a:latin typeface="Quattrocento Sans" panose="020B0604020202020204" charset="0"/>
              </a:rPr>
              <a:t>l</a:t>
            </a:r>
            <a:r>
              <a:rPr lang="en-IN" sz="1800" dirty="0" smtClean="0">
                <a:latin typeface="Quattrocento Sans" panose="020B0604020202020204" charset="0"/>
              </a:rPr>
              <a:t>imit </a:t>
            </a:r>
            <a:r>
              <a:rPr lang="en-IN" sz="1800" dirty="0">
                <a:latin typeface="Quattrocento Sans" panose="020B0604020202020204" charset="0"/>
              </a:rPr>
              <a:t>o</a:t>
            </a:r>
            <a:r>
              <a:rPr lang="en-IN" sz="1800" dirty="0" smtClean="0">
                <a:latin typeface="Quattrocento Sans" panose="020B0604020202020204" charset="0"/>
              </a:rPr>
              <a:t>n </a:t>
            </a:r>
            <a:r>
              <a:rPr lang="en-IN" sz="1800" dirty="0">
                <a:latin typeface="Quattrocento Sans" panose="020B0604020202020204" charset="0"/>
              </a:rPr>
              <a:t>n</a:t>
            </a:r>
            <a:r>
              <a:rPr lang="en-IN" sz="1800" dirty="0" smtClean="0">
                <a:latin typeface="Quattrocento Sans" panose="020B0604020202020204" charset="0"/>
              </a:rPr>
              <a:t>umber </a:t>
            </a:r>
            <a:r>
              <a:rPr lang="en-IN" sz="1800" dirty="0">
                <a:latin typeface="Quattrocento Sans" panose="020B0604020202020204" charset="0"/>
              </a:rPr>
              <a:t>o</a:t>
            </a:r>
            <a:r>
              <a:rPr lang="en-IN" sz="1800" dirty="0" smtClean="0">
                <a:latin typeface="Quattrocento Sans" panose="020B0604020202020204" charset="0"/>
              </a:rPr>
              <a:t>f </a:t>
            </a:r>
            <a:r>
              <a:rPr lang="en-IN" sz="1800" dirty="0">
                <a:latin typeface="Quattrocento Sans" panose="020B0604020202020204" charset="0"/>
              </a:rPr>
              <a:t>a</a:t>
            </a:r>
            <a:r>
              <a:rPr lang="en-IN" sz="1800" dirty="0" smtClean="0">
                <a:latin typeface="Quattrocento Sans" panose="020B0604020202020204" charset="0"/>
              </a:rPr>
              <a:t>ttempt</a:t>
            </a:r>
            <a:r>
              <a:rPr lang="en-IN" sz="1800" dirty="0">
                <a:latin typeface="Quattrocento Sans" panose="020B0604020202020204" charset="0"/>
              </a:rPr>
              <a:t>.</a:t>
            </a:r>
          </a:p>
          <a:p>
            <a:pPr marL="285750" indent="-285750">
              <a:buFont typeface="Wingdings" panose="05000000000000000000" pitchFamily="2" charset="2"/>
              <a:buChar char="v"/>
            </a:pPr>
            <a:r>
              <a:rPr lang="en-IN" sz="1800" dirty="0">
                <a:latin typeface="Quattrocento Sans" panose="020B0604020202020204" charset="0"/>
              </a:rPr>
              <a:t>Can v</a:t>
            </a:r>
            <a:r>
              <a:rPr lang="en-IN" sz="1800" dirty="0" smtClean="0">
                <a:latin typeface="Quattrocento Sans" panose="020B0604020202020204" charset="0"/>
              </a:rPr>
              <a:t>iew </a:t>
            </a:r>
            <a:r>
              <a:rPr lang="en-IN" sz="1800" dirty="0">
                <a:latin typeface="Quattrocento Sans" panose="020B0604020202020204" charset="0"/>
              </a:rPr>
              <a:t>m</a:t>
            </a:r>
            <a:r>
              <a:rPr lang="en-IN" sz="1800" dirty="0" smtClean="0">
                <a:latin typeface="Quattrocento Sans" panose="020B0604020202020204" charset="0"/>
              </a:rPr>
              <a:t>arks </a:t>
            </a:r>
            <a:r>
              <a:rPr lang="en-IN" sz="1800" dirty="0">
                <a:latin typeface="Quattrocento Sans" panose="020B0604020202020204" charset="0"/>
              </a:rPr>
              <a:t>o</a:t>
            </a:r>
            <a:r>
              <a:rPr lang="en-IN" sz="1800" dirty="0" smtClean="0">
                <a:latin typeface="Quattrocento Sans" panose="020B0604020202020204" charset="0"/>
              </a:rPr>
              <a:t>f </a:t>
            </a:r>
            <a:r>
              <a:rPr lang="en-IN" sz="1800" dirty="0">
                <a:latin typeface="Quattrocento Sans" panose="020B0604020202020204" charset="0"/>
              </a:rPr>
              <a:t>e</a:t>
            </a:r>
            <a:r>
              <a:rPr lang="en-IN" sz="1800" dirty="0" smtClean="0">
                <a:latin typeface="Quattrocento Sans" panose="020B0604020202020204" charset="0"/>
              </a:rPr>
              <a:t>ach </a:t>
            </a:r>
            <a:r>
              <a:rPr lang="en-IN" sz="1800" dirty="0">
                <a:latin typeface="Quattrocento Sans" panose="020B0604020202020204" charset="0"/>
              </a:rPr>
              <a:t>a</a:t>
            </a:r>
            <a:r>
              <a:rPr lang="en-IN" sz="1800" dirty="0" smtClean="0">
                <a:latin typeface="Quattrocento Sans" panose="020B0604020202020204" charset="0"/>
              </a:rPr>
              <a:t>ttempt </a:t>
            </a:r>
            <a:r>
              <a:rPr lang="en-IN" sz="1800" dirty="0">
                <a:latin typeface="Quattrocento Sans" panose="020B0604020202020204" charset="0"/>
              </a:rPr>
              <a:t>o</a:t>
            </a:r>
            <a:r>
              <a:rPr lang="en-IN" sz="1800" dirty="0" smtClean="0">
                <a:latin typeface="Quattrocento Sans" panose="020B0604020202020204" charset="0"/>
              </a:rPr>
              <a:t>f </a:t>
            </a:r>
            <a:r>
              <a:rPr lang="en-IN" sz="1800" dirty="0">
                <a:latin typeface="Quattrocento Sans" panose="020B0604020202020204" charset="0"/>
              </a:rPr>
              <a:t>e</a:t>
            </a:r>
            <a:r>
              <a:rPr lang="en-IN" sz="1800" dirty="0" smtClean="0">
                <a:latin typeface="Quattrocento Sans" panose="020B0604020202020204" charset="0"/>
              </a:rPr>
              <a:t>ach </a:t>
            </a:r>
            <a:r>
              <a:rPr lang="en-IN" sz="1800" dirty="0">
                <a:latin typeface="Quattrocento Sans" panose="020B0604020202020204" charset="0"/>
              </a:rPr>
              <a:t>e</a:t>
            </a:r>
            <a:r>
              <a:rPr lang="en-IN" sz="1800" dirty="0" smtClean="0">
                <a:latin typeface="Quattrocento Sans" panose="020B0604020202020204" charset="0"/>
              </a:rPr>
              <a:t>xam.</a:t>
            </a:r>
          </a:p>
          <a:p>
            <a:pPr marL="285750" indent="-285750">
              <a:buFont typeface="Wingdings" panose="05000000000000000000" pitchFamily="2" charset="2"/>
              <a:buChar char="v"/>
            </a:pPr>
            <a:r>
              <a:rPr lang="en-IN" sz="1800" dirty="0" smtClean="0">
                <a:latin typeface="Quattrocento Sans" panose="020B0604020202020204" charset="0"/>
              </a:rPr>
              <a:t>Question </a:t>
            </a:r>
            <a:r>
              <a:rPr lang="en-IN" sz="1800" dirty="0">
                <a:latin typeface="Quattrocento Sans" panose="020B0604020202020204" charset="0"/>
              </a:rPr>
              <a:t>p</a:t>
            </a:r>
            <a:r>
              <a:rPr lang="en-IN" sz="1800" dirty="0" smtClean="0">
                <a:latin typeface="Quattrocento Sans" panose="020B0604020202020204" charset="0"/>
              </a:rPr>
              <a:t>attern </a:t>
            </a:r>
            <a:r>
              <a:rPr lang="en-IN" sz="1800" dirty="0">
                <a:latin typeface="Quattrocento Sans" panose="020B0604020202020204" charset="0"/>
              </a:rPr>
              <a:t>i</a:t>
            </a:r>
            <a:r>
              <a:rPr lang="en-IN" sz="1800" dirty="0" smtClean="0">
                <a:latin typeface="Quattrocento Sans" panose="020B0604020202020204" charset="0"/>
              </a:rPr>
              <a:t>s </a:t>
            </a:r>
            <a:r>
              <a:rPr lang="en-IN" sz="1800" dirty="0">
                <a:latin typeface="Quattrocento Sans" panose="020B0604020202020204" charset="0"/>
              </a:rPr>
              <a:t>MCQ </a:t>
            </a:r>
            <a:r>
              <a:rPr lang="en-IN" sz="1800" dirty="0" smtClean="0">
                <a:latin typeface="Quattrocento Sans" panose="020B0604020202020204" charset="0"/>
              </a:rPr>
              <a:t>with </a:t>
            </a:r>
            <a:r>
              <a:rPr lang="en-IN" sz="1800" dirty="0">
                <a:latin typeface="Quattrocento Sans" panose="020B0604020202020204" charset="0"/>
              </a:rPr>
              <a:t>4 </a:t>
            </a:r>
            <a:r>
              <a:rPr lang="en-IN" sz="1800" dirty="0" smtClean="0">
                <a:latin typeface="Quattrocento Sans" panose="020B0604020202020204" charset="0"/>
              </a:rPr>
              <a:t>options </a:t>
            </a:r>
            <a:r>
              <a:rPr lang="en-IN" sz="1800" dirty="0">
                <a:latin typeface="Quattrocento Sans" panose="020B0604020202020204" charset="0"/>
              </a:rPr>
              <a:t>a</a:t>
            </a:r>
            <a:r>
              <a:rPr lang="en-IN" sz="1800" dirty="0" smtClean="0">
                <a:latin typeface="Quattrocento Sans" panose="020B0604020202020204" charset="0"/>
              </a:rPr>
              <a:t>nd </a:t>
            </a:r>
            <a:r>
              <a:rPr lang="en-IN" sz="1800" dirty="0">
                <a:latin typeface="Quattrocento Sans" panose="020B0604020202020204" charset="0"/>
              </a:rPr>
              <a:t>1 </a:t>
            </a:r>
            <a:r>
              <a:rPr lang="en-IN" sz="1800" dirty="0" smtClean="0">
                <a:latin typeface="Quattrocento Sans" panose="020B0604020202020204" charset="0"/>
              </a:rPr>
              <a:t>correct </a:t>
            </a:r>
            <a:r>
              <a:rPr lang="en-IN" sz="1800" dirty="0">
                <a:latin typeface="Quattrocento Sans" panose="020B0604020202020204" charset="0"/>
              </a:rPr>
              <a:t>a</a:t>
            </a:r>
            <a:r>
              <a:rPr lang="en-IN" sz="1800" dirty="0" smtClean="0">
                <a:latin typeface="Quattrocento Sans" panose="020B0604020202020204" charset="0"/>
              </a:rPr>
              <a:t>nswer</a:t>
            </a:r>
            <a:r>
              <a:rPr lang="en-IN" sz="1800" dirty="0">
                <a:latin typeface="Quattrocento Sans" panose="020B0604020202020204" charset="0"/>
              </a:rPr>
              <a:t>.</a:t>
            </a:r>
          </a:p>
          <a:p>
            <a:r>
              <a:rPr lang="en-IN" sz="1800" dirty="0">
                <a:latin typeface="Quattrocento Sans" panose="020B0604020202020204" charset="0"/>
              </a:rPr>
              <a:t/>
            </a:r>
            <a:br>
              <a:rPr lang="en-IN" sz="1800" dirty="0">
                <a:latin typeface="Quattrocento Sans" panose="020B0604020202020204" charset="0"/>
              </a:rPr>
            </a:br>
            <a:endParaRPr lang="en-IN" sz="1800" dirty="0">
              <a:latin typeface="Quattrocento Sans" panose="020B0604020202020204" charset="0"/>
            </a:endParaRPr>
          </a:p>
        </p:txBody>
      </p:sp>
      <p:sp>
        <p:nvSpPr>
          <p:cNvPr id="3" name="TextBox 2"/>
          <p:cNvSpPr txBox="1"/>
          <p:nvPr/>
        </p:nvSpPr>
        <p:spPr>
          <a:xfrm>
            <a:off x="914400" y="2698432"/>
            <a:ext cx="5539409" cy="369332"/>
          </a:xfrm>
          <a:prstGeom prst="rect">
            <a:avLst/>
          </a:prstGeom>
          <a:noFill/>
        </p:spPr>
        <p:txBody>
          <a:bodyPr wrap="square" rtlCol="0">
            <a:spAutoFit/>
          </a:bodyPr>
          <a:lstStyle/>
          <a:p>
            <a:r>
              <a:rPr lang="en-IN" sz="1800" dirty="0" smtClean="0">
                <a:latin typeface="Quattrocento Sans" panose="020B0604020202020204" charset="0"/>
              </a:rPr>
              <a:t>These are few features of student module:</a:t>
            </a:r>
            <a:endParaRPr lang="en-IN" sz="1800" dirty="0">
              <a:latin typeface="Quattrocento Sans" panose="020B0604020202020204" charset="0"/>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5"/>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71" name="Google Shape;171;p5"/>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STUDENT MODULE</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72" name="Google Shape;172;p5"/>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5" name="Picture 4"/>
          <p:cNvPicPr>
            <a:picLocks noChangeAspect="1"/>
          </p:cNvPicPr>
          <p:nvPr/>
        </p:nvPicPr>
        <p:blipFill>
          <a:blip r:embed="rId3"/>
          <a:stretch>
            <a:fillRect/>
          </a:stretch>
        </p:blipFill>
        <p:spPr>
          <a:xfrm>
            <a:off x="596349" y="702365"/>
            <a:ext cx="10721008" cy="5923722"/>
          </a:xfrm>
          <a:prstGeom prst="rect">
            <a:avLst/>
          </a:prstGeom>
        </p:spPr>
      </p:pic>
    </p:spTree>
    <p:extLst>
      <p:ext uri="{BB962C8B-B14F-4D97-AF65-F5344CB8AC3E}">
        <p14:creationId xmlns:p14="http://schemas.microsoft.com/office/powerpoint/2010/main" val="250505472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5"/>
          <p:cNvCxnSpPr/>
          <p:nvPr/>
        </p:nvCxnSpPr>
        <p:spPr>
          <a:xfrm>
            <a:off x="8105775" y="485952"/>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71" name="Google Shape;171;p5"/>
          <p:cNvSpPr txBox="1"/>
          <p:nvPr/>
        </p:nvSpPr>
        <p:spPr>
          <a:xfrm>
            <a:off x="228600" y="79664"/>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TEACHER’S MODULE</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72" name="Google Shape;172;p5"/>
          <p:cNvCxnSpPr/>
          <p:nvPr/>
        </p:nvCxnSpPr>
        <p:spPr>
          <a:xfrm>
            <a:off x="0" y="449007"/>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173" name="Google Shape;173;p5"/>
          <p:cNvSpPr txBox="1"/>
          <p:nvPr/>
        </p:nvSpPr>
        <p:spPr>
          <a:xfrm>
            <a:off x="914400" y="1793610"/>
            <a:ext cx="74963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smtClean="0">
                <a:solidFill>
                  <a:schemeClr val="dk1"/>
                </a:solidFill>
                <a:latin typeface="Quattrocento Sans"/>
                <a:ea typeface="Quattrocento Sans"/>
                <a:cs typeface="Quattrocento Sans"/>
                <a:sym typeface="Quattrocento Sans"/>
              </a:rPr>
              <a:t>Teacher’s have some extra features from students, but they also don’t have all the accessibility. </a:t>
            </a:r>
            <a:endParaRPr sz="1800" dirty="0">
              <a:solidFill>
                <a:schemeClr val="dk1"/>
              </a:solidFill>
              <a:latin typeface="Quattrocento Sans"/>
              <a:ea typeface="Quattrocento Sans"/>
              <a:cs typeface="Quattrocento Sans"/>
              <a:sym typeface="Quattrocento Sans"/>
            </a:endParaRPr>
          </a:p>
        </p:txBody>
      </p:sp>
      <p:sp>
        <p:nvSpPr>
          <p:cNvPr id="2" name="TextBox 1"/>
          <p:cNvSpPr txBox="1"/>
          <p:nvPr/>
        </p:nvSpPr>
        <p:spPr>
          <a:xfrm>
            <a:off x="914400" y="3326296"/>
            <a:ext cx="9263269" cy="2308324"/>
          </a:xfrm>
          <a:prstGeom prst="rect">
            <a:avLst/>
          </a:prstGeom>
          <a:noFill/>
        </p:spPr>
        <p:txBody>
          <a:bodyPr wrap="square" rtlCol="0">
            <a:spAutoFit/>
          </a:bodyPr>
          <a:lstStyle/>
          <a:p>
            <a:pPr marL="285750" indent="-285750">
              <a:buFont typeface="Wingdings" panose="05000000000000000000" pitchFamily="2" charset="2"/>
              <a:buChar char="v"/>
            </a:pPr>
            <a:r>
              <a:rPr lang="en-IN" sz="1800" dirty="0" smtClean="0">
                <a:latin typeface="Quattrocento Sans" panose="020B0604020202020204" charset="0"/>
              </a:rPr>
              <a:t>First they have to register themselves. </a:t>
            </a:r>
            <a:r>
              <a:rPr lang="en-IN" sz="1800" dirty="0">
                <a:latin typeface="Quattrocento Sans" panose="020B0604020202020204" charset="0"/>
              </a:rPr>
              <a:t>Then Login (Approval required by system admin, Then only teacher can login).</a:t>
            </a:r>
          </a:p>
          <a:p>
            <a:pPr marL="285750" indent="-285750">
              <a:buFont typeface="Wingdings" panose="05000000000000000000" pitchFamily="2" charset="2"/>
              <a:buChar char="v"/>
            </a:pPr>
            <a:r>
              <a:rPr lang="en-IN" sz="1800" dirty="0">
                <a:latin typeface="Quattrocento Sans" panose="020B0604020202020204" charset="0"/>
              </a:rPr>
              <a:t>After Login, can see Total Number Of Student, Course, Questions are there in system on Dashboard.</a:t>
            </a:r>
          </a:p>
          <a:p>
            <a:pPr marL="285750" indent="-285750">
              <a:buFont typeface="Wingdings" panose="05000000000000000000" pitchFamily="2" charset="2"/>
              <a:buChar char="v"/>
            </a:pPr>
            <a:r>
              <a:rPr lang="en-IN" sz="1800" dirty="0">
                <a:latin typeface="Quattrocento Sans" panose="020B0604020202020204" charset="0"/>
              </a:rPr>
              <a:t>Can Add, View, Delete Course/Exams.</a:t>
            </a:r>
          </a:p>
          <a:p>
            <a:pPr marL="285750" indent="-285750">
              <a:buFont typeface="Wingdings" panose="05000000000000000000" pitchFamily="2" charset="2"/>
              <a:buChar char="v"/>
            </a:pPr>
            <a:r>
              <a:rPr lang="en-IN" sz="1800" dirty="0">
                <a:latin typeface="Quattrocento Sans" panose="020B0604020202020204" charset="0"/>
              </a:rPr>
              <a:t>Can Add Questions To Respective Courses With Options, Correct Answer, And Marks.</a:t>
            </a:r>
          </a:p>
          <a:p>
            <a:pPr marL="285750" indent="-285750">
              <a:buFont typeface="Wingdings" panose="05000000000000000000" pitchFamily="2" charset="2"/>
              <a:buChar char="v"/>
            </a:pPr>
            <a:r>
              <a:rPr lang="en-IN" sz="1800" dirty="0">
                <a:latin typeface="Quattrocento Sans" panose="020B0604020202020204" charset="0"/>
              </a:rPr>
              <a:t>Can View And Delete Questions Too</a:t>
            </a:r>
            <a:r>
              <a:rPr lang="en-IN" sz="1800" dirty="0" smtClean="0">
                <a:latin typeface="Quattrocento Sans" panose="020B0604020202020204" charset="0"/>
              </a:rPr>
              <a:t>.</a:t>
            </a:r>
            <a:r>
              <a:rPr lang="en-IN" sz="1800" dirty="0">
                <a:latin typeface="Quattrocento Sans" panose="020B0604020202020204" charset="0"/>
              </a:rPr>
              <a:t/>
            </a:r>
            <a:br>
              <a:rPr lang="en-IN" sz="1800" dirty="0">
                <a:latin typeface="Quattrocento Sans" panose="020B0604020202020204" charset="0"/>
              </a:rPr>
            </a:br>
            <a:endParaRPr lang="en-IN" sz="1800" dirty="0">
              <a:latin typeface="Quattrocento Sans" panose="020B0604020202020204" charset="0"/>
            </a:endParaRPr>
          </a:p>
        </p:txBody>
      </p:sp>
      <p:sp>
        <p:nvSpPr>
          <p:cNvPr id="3" name="TextBox 2"/>
          <p:cNvSpPr txBox="1"/>
          <p:nvPr/>
        </p:nvSpPr>
        <p:spPr>
          <a:xfrm>
            <a:off x="914400" y="2698432"/>
            <a:ext cx="5539409" cy="369332"/>
          </a:xfrm>
          <a:prstGeom prst="rect">
            <a:avLst/>
          </a:prstGeom>
          <a:noFill/>
        </p:spPr>
        <p:txBody>
          <a:bodyPr wrap="square" rtlCol="0">
            <a:spAutoFit/>
          </a:bodyPr>
          <a:lstStyle/>
          <a:p>
            <a:r>
              <a:rPr lang="en-IN" sz="1800" dirty="0" smtClean="0">
                <a:latin typeface="Quattrocento Sans" panose="020B0604020202020204" charset="0"/>
              </a:rPr>
              <a:t>These are few features of teacher’s module:</a:t>
            </a:r>
            <a:endParaRPr lang="en-IN" sz="1800" dirty="0">
              <a:latin typeface="Quattrocento Sans" panose="020B0604020202020204" charset="0"/>
            </a:endParaRPr>
          </a:p>
        </p:txBody>
      </p:sp>
    </p:spTree>
    <p:extLst>
      <p:ext uri="{BB962C8B-B14F-4D97-AF65-F5344CB8AC3E}">
        <p14:creationId xmlns:p14="http://schemas.microsoft.com/office/powerpoint/2010/main" val="268760038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5"/>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71" name="Google Shape;171;p5"/>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TEACHER’S MODULE</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72" name="Google Shape;172;p5"/>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4" name="Picture 3"/>
          <p:cNvPicPr>
            <a:picLocks noChangeAspect="1"/>
          </p:cNvPicPr>
          <p:nvPr/>
        </p:nvPicPr>
        <p:blipFill>
          <a:blip r:embed="rId3"/>
          <a:stretch>
            <a:fillRect/>
          </a:stretch>
        </p:blipFill>
        <p:spPr>
          <a:xfrm>
            <a:off x="424069" y="662608"/>
            <a:ext cx="11539331" cy="6003235"/>
          </a:xfrm>
          <a:prstGeom prst="rect">
            <a:avLst/>
          </a:prstGeom>
        </p:spPr>
      </p:pic>
    </p:spTree>
    <p:extLst>
      <p:ext uri="{BB962C8B-B14F-4D97-AF65-F5344CB8AC3E}">
        <p14:creationId xmlns:p14="http://schemas.microsoft.com/office/powerpoint/2010/main" val="398976285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5"/>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71" name="Google Shape;171;p5"/>
          <p:cNvSpPr txBox="1"/>
          <p:nvPr/>
        </p:nvSpPr>
        <p:spPr>
          <a:xfrm>
            <a:off x="228600" y="153555"/>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ADMINISTRATOR</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72" name="Google Shape;172;p5"/>
          <p:cNvCxnSpPr/>
          <p:nvPr/>
        </p:nvCxnSpPr>
        <p:spPr>
          <a:xfrm>
            <a:off x="0" y="485953"/>
            <a:ext cx="4086225" cy="0"/>
          </a:xfrm>
          <a:prstGeom prst="straightConnector1">
            <a:avLst/>
          </a:prstGeom>
          <a:noFill/>
          <a:ln w="9525" cap="flat" cmpd="sng">
            <a:solidFill>
              <a:srgbClr val="085763"/>
            </a:solidFill>
            <a:prstDash val="solid"/>
            <a:miter lim="800000"/>
            <a:headEnd type="none" w="sm" len="sm"/>
            <a:tailEnd type="oval" w="med" len="med"/>
          </a:ln>
        </p:spPr>
      </p:cxnSp>
      <p:sp>
        <p:nvSpPr>
          <p:cNvPr id="173" name="Google Shape;173;p5"/>
          <p:cNvSpPr txBox="1"/>
          <p:nvPr/>
        </p:nvSpPr>
        <p:spPr>
          <a:xfrm>
            <a:off x="914400" y="1793610"/>
            <a:ext cx="74963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smtClean="0">
                <a:solidFill>
                  <a:schemeClr val="dk1"/>
                </a:solidFill>
                <a:latin typeface="Quattrocento Sans"/>
                <a:ea typeface="Quattrocento Sans"/>
                <a:cs typeface="Quattrocento Sans"/>
                <a:sym typeface="Quattrocento Sans"/>
              </a:rPr>
              <a:t>In this project, we have given the bird eye to the Administrator, they can manage both teacher and students, and also Quiz/Exams.</a:t>
            </a:r>
            <a:endParaRPr sz="1800" dirty="0">
              <a:solidFill>
                <a:schemeClr val="dk1"/>
              </a:solidFill>
              <a:latin typeface="Quattrocento Sans"/>
              <a:ea typeface="Quattrocento Sans"/>
              <a:cs typeface="Quattrocento Sans"/>
              <a:sym typeface="Quattrocento Sans"/>
            </a:endParaRPr>
          </a:p>
        </p:txBody>
      </p:sp>
      <p:sp>
        <p:nvSpPr>
          <p:cNvPr id="2" name="TextBox 1"/>
          <p:cNvSpPr txBox="1"/>
          <p:nvPr/>
        </p:nvSpPr>
        <p:spPr>
          <a:xfrm>
            <a:off x="914400" y="3326296"/>
            <a:ext cx="9263269" cy="3139321"/>
          </a:xfrm>
          <a:prstGeom prst="rect">
            <a:avLst/>
          </a:prstGeom>
          <a:noFill/>
        </p:spPr>
        <p:txBody>
          <a:bodyPr wrap="square" rtlCol="0">
            <a:spAutoFit/>
          </a:bodyPr>
          <a:lstStyle/>
          <a:p>
            <a:pPr marL="285750" indent="-285750">
              <a:buFont typeface="Wingdings" panose="05000000000000000000" pitchFamily="2" charset="2"/>
              <a:buChar char="v"/>
            </a:pPr>
            <a:r>
              <a:rPr lang="en-IN" sz="1800" dirty="0">
                <a:latin typeface="Quattrocento Sans" panose="020B0604020202020204" charset="0"/>
              </a:rPr>
              <a:t>Create Admin account using </a:t>
            </a:r>
            <a:r>
              <a:rPr lang="en-IN" sz="1800" dirty="0" smtClean="0">
                <a:latin typeface="Quattrocento Sans" panose="020B0604020202020204" charset="0"/>
              </a:rPr>
              <a:t>command  </a:t>
            </a:r>
          </a:p>
          <a:p>
            <a:r>
              <a:rPr lang="en-IN" sz="1800" dirty="0">
                <a:latin typeface="Quattrocento Sans" panose="020B0604020202020204" charset="0"/>
              </a:rPr>
              <a:t>	</a:t>
            </a:r>
            <a:r>
              <a:rPr lang="en-IN" sz="1800" dirty="0" smtClean="0">
                <a:latin typeface="Quattrocento Sans" panose="020B0604020202020204" charset="0"/>
              </a:rPr>
              <a:t>	</a:t>
            </a:r>
            <a:r>
              <a:rPr lang="en-IN" sz="1800" b="1" u="sng" dirty="0" err="1" smtClean="0">
                <a:latin typeface="Quattrocento Sans" panose="020B0604020202020204" charset="0"/>
              </a:rPr>
              <a:t>py</a:t>
            </a:r>
            <a:r>
              <a:rPr lang="en-IN" sz="1800" b="1" u="sng" dirty="0" smtClean="0">
                <a:latin typeface="Quattrocento Sans" panose="020B0604020202020204" charset="0"/>
              </a:rPr>
              <a:t> </a:t>
            </a:r>
            <a:r>
              <a:rPr lang="en-IN" sz="1800" b="1" u="sng" dirty="0">
                <a:latin typeface="Quattrocento Sans" panose="020B0604020202020204" charset="0"/>
              </a:rPr>
              <a:t>manage.py </a:t>
            </a:r>
            <a:r>
              <a:rPr lang="en-IN" sz="1800" b="1" u="sng" dirty="0" err="1">
                <a:latin typeface="Quattrocento Sans" panose="020B0604020202020204" charset="0"/>
              </a:rPr>
              <a:t>createsuperuser</a:t>
            </a:r>
            <a:endParaRPr lang="en-IN" sz="1800" b="1" u="sng" dirty="0">
              <a:latin typeface="Quattrocento Sans" panose="020B0604020202020204" charset="0"/>
            </a:endParaRPr>
          </a:p>
          <a:p>
            <a:pPr marL="285750" indent="-285750">
              <a:buFont typeface="Wingdings" panose="05000000000000000000" pitchFamily="2" charset="2"/>
              <a:buChar char="v"/>
            </a:pPr>
            <a:r>
              <a:rPr lang="en-IN" sz="1800" dirty="0">
                <a:latin typeface="Quattrocento Sans" panose="020B0604020202020204" charset="0"/>
              </a:rPr>
              <a:t>After Login, can see Total Number Of Student, Teacher, Course, Questions are there in system on Dashboard.</a:t>
            </a:r>
          </a:p>
          <a:p>
            <a:pPr marL="285750" indent="-285750">
              <a:buFont typeface="Wingdings" panose="05000000000000000000" pitchFamily="2" charset="2"/>
              <a:buChar char="v"/>
            </a:pPr>
            <a:r>
              <a:rPr lang="en-IN" sz="1800" dirty="0">
                <a:latin typeface="Quattrocento Sans" panose="020B0604020202020204" charset="0"/>
              </a:rPr>
              <a:t>Can View, Update, Delete, Approve Teacher</a:t>
            </a:r>
            <a:r>
              <a:rPr lang="en-IN" sz="1800" dirty="0" smtClean="0">
                <a:latin typeface="Quattrocento Sans" panose="020B0604020202020204" charset="0"/>
              </a:rPr>
              <a:t>.</a:t>
            </a:r>
          </a:p>
          <a:p>
            <a:pPr marL="285750" indent="-285750">
              <a:buFont typeface="Wingdings" panose="05000000000000000000" pitchFamily="2" charset="2"/>
              <a:buChar char="v"/>
            </a:pPr>
            <a:r>
              <a:rPr lang="en-IN" sz="1800" dirty="0">
                <a:latin typeface="Quattrocento Sans" panose="020B0604020202020204" charset="0"/>
              </a:rPr>
              <a:t>Can View, Update, Delete Student.</a:t>
            </a:r>
          </a:p>
          <a:p>
            <a:pPr marL="285750" indent="-285750">
              <a:buFont typeface="Wingdings" panose="05000000000000000000" pitchFamily="2" charset="2"/>
              <a:buChar char="v"/>
            </a:pPr>
            <a:r>
              <a:rPr lang="en-IN" sz="1800" dirty="0">
                <a:latin typeface="Quattrocento Sans" panose="020B0604020202020204" charset="0"/>
              </a:rPr>
              <a:t>Can Also See Student Marks.</a:t>
            </a:r>
          </a:p>
          <a:p>
            <a:pPr marL="285750" indent="-285750">
              <a:buFont typeface="Wingdings" panose="05000000000000000000" pitchFamily="2" charset="2"/>
              <a:buChar char="v"/>
            </a:pPr>
            <a:r>
              <a:rPr lang="en-IN" sz="1800" dirty="0">
                <a:latin typeface="Quattrocento Sans" panose="020B0604020202020204" charset="0"/>
              </a:rPr>
              <a:t>Can Add, View, Delete Course/Exams</a:t>
            </a:r>
            <a:r>
              <a:rPr lang="en-IN" sz="1800" dirty="0" smtClean="0">
                <a:latin typeface="Quattrocento Sans" panose="020B0604020202020204" charset="0"/>
              </a:rPr>
              <a:t>.</a:t>
            </a:r>
          </a:p>
          <a:p>
            <a:pPr marL="285750" indent="-285750">
              <a:buFont typeface="Wingdings" panose="05000000000000000000" pitchFamily="2" charset="2"/>
              <a:buChar char="v"/>
            </a:pPr>
            <a:r>
              <a:rPr lang="en-IN" sz="1800" dirty="0">
                <a:latin typeface="Quattrocento Sans" panose="020B0604020202020204" charset="0"/>
              </a:rPr>
              <a:t>Can Add Questions To Respective Courses With Options, Correct Answer, And Marks.</a:t>
            </a:r>
          </a:p>
          <a:p>
            <a:pPr marL="285750" indent="-285750">
              <a:buFont typeface="Wingdings" panose="05000000000000000000" pitchFamily="2" charset="2"/>
              <a:buChar char="v"/>
            </a:pPr>
            <a:r>
              <a:rPr lang="en-IN" sz="1800" dirty="0">
                <a:latin typeface="Quattrocento Sans" panose="020B0604020202020204" charset="0"/>
              </a:rPr>
              <a:t>Can View And Delete Questions Too</a:t>
            </a:r>
            <a:r>
              <a:rPr lang="en-IN" sz="1800" dirty="0" smtClean="0">
                <a:latin typeface="Quattrocento Sans" panose="020B0604020202020204" charset="0"/>
              </a:rPr>
              <a:t>.</a:t>
            </a:r>
            <a:r>
              <a:rPr lang="en-IN" sz="1800" dirty="0">
                <a:latin typeface="Quattrocento Sans" panose="020B0604020202020204" charset="0"/>
              </a:rPr>
              <a:t/>
            </a:r>
            <a:br>
              <a:rPr lang="en-IN" sz="1800" dirty="0">
                <a:latin typeface="Quattrocento Sans" panose="020B0604020202020204" charset="0"/>
              </a:rPr>
            </a:br>
            <a:endParaRPr lang="en-IN" sz="1800" dirty="0">
              <a:latin typeface="Quattrocento Sans" panose="020B0604020202020204" charset="0"/>
            </a:endParaRPr>
          </a:p>
        </p:txBody>
      </p:sp>
      <p:sp>
        <p:nvSpPr>
          <p:cNvPr id="3" name="TextBox 2"/>
          <p:cNvSpPr txBox="1"/>
          <p:nvPr/>
        </p:nvSpPr>
        <p:spPr>
          <a:xfrm>
            <a:off x="914400" y="2698432"/>
            <a:ext cx="5539409" cy="369332"/>
          </a:xfrm>
          <a:prstGeom prst="rect">
            <a:avLst/>
          </a:prstGeom>
          <a:noFill/>
        </p:spPr>
        <p:txBody>
          <a:bodyPr wrap="square" rtlCol="0">
            <a:spAutoFit/>
          </a:bodyPr>
          <a:lstStyle/>
          <a:p>
            <a:r>
              <a:rPr lang="en-IN" sz="1800" dirty="0" smtClean="0">
                <a:latin typeface="Quattrocento Sans" panose="020B0604020202020204" charset="0"/>
              </a:rPr>
              <a:t>These are few features of admin module:</a:t>
            </a:r>
            <a:endParaRPr lang="en-IN" sz="1800" dirty="0">
              <a:latin typeface="Quattrocento Sans" panose="020B0604020202020204" charset="0"/>
            </a:endParaRPr>
          </a:p>
        </p:txBody>
      </p:sp>
    </p:spTree>
    <p:extLst>
      <p:ext uri="{BB962C8B-B14F-4D97-AF65-F5344CB8AC3E}">
        <p14:creationId xmlns:p14="http://schemas.microsoft.com/office/powerpoint/2010/main" val="279237706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5"/>
          <p:cNvCxnSpPr/>
          <p:nvPr/>
        </p:nvCxnSpPr>
        <p:spPr>
          <a:xfrm>
            <a:off x="8105775" y="522898"/>
            <a:ext cx="4086225" cy="0"/>
          </a:xfrm>
          <a:prstGeom prst="straightConnector1">
            <a:avLst/>
          </a:prstGeom>
          <a:noFill/>
          <a:ln w="9525" cap="flat" cmpd="sng">
            <a:solidFill>
              <a:srgbClr val="085763"/>
            </a:solidFill>
            <a:prstDash val="solid"/>
            <a:miter lim="800000"/>
            <a:headEnd type="oval" w="med" len="med"/>
            <a:tailEnd type="none" w="sm" len="sm"/>
          </a:ln>
        </p:spPr>
      </p:cxnSp>
      <p:sp>
        <p:nvSpPr>
          <p:cNvPr id="171" name="Google Shape;171;p5"/>
          <p:cNvSpPr txBox="1"/>
          <p:nvPr/>
        </p:nvSpPr>
        <p:spPr>
          <a:xfrm>
            <a:off x="228600" y="190500"/>
            <a:ext cx="11734800" cy="775597"/>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3F3F3F"/>
              </a:buClr>
              <a:buSzPts val="2800"/>
              <a:buFont typeface="Century Gothic"/>
              <a:buNone/>
            </a:pPr>
            <a:r>
              <a:rPr lang="en-US" sz="2800" b="1" dirty="0" smtClean="0">
                <a:solidFill>
                  <a:srgbClr val="3F3F3F"/>
                </a:solidFill>
                <a:latin typeface="Century Gothic"/>
                <a:ea typeface="Century Gothic"/>
                <a:cs typeface="Century Gothic"/>
                <a:sym typeface="Century Gothic"/>
              </a:rPr>
              <a:t>ADMINISTRATOR</a:t>
            </a:r>
            <a:r>
              <a:rPr lang="en-US" sz="2800" dirty="0">
                <a:solidFill>
                  <a:srgbClr val="3F3F3F"/>
                </a:solidFill>
                <a:latin typeface="Century Gothic"/>
                <a:ea typeface="Century Gothic"/>
                <a:cs typeface="Century Gothic"/>
                <a:sym typeface="Century Gothic"/>
              </a:rPr>
              <a:t/>
            </a:r>
            <a:br>
              <a:rPr lang="en-US" sz="2800" dirty="0">
                <a:solidFill>
                  <a:srgbClr val="3F3F3F"/>
                </a:solidFill>
                <a:latin typeface="Century Gothic"/>
                <a:ea typeface="Century Gothic"/>
                <a:cs typeface="Century Gothic"/>
                <a:sym typeface="Century Gothic"/>
              </a:rPr>
            </a:br>
            <a:endParaRPr sz="2800" dirty="0">
              <a:solidFill>
                <a:srgbClr val="3F3F3F"/>
              </a:solidFill>
              <a:latin typeface="Century Gothic"/>
              <a:ea typeface="Century Gothic"/>
              <a:cs typeface="Century Gothic"/>
              <a:sym typeface="Century Gothic"/>
            </a:endParaRPr>
          </a:p>
        </p:txBody>
      </p:sp>
      <p:cxnSp>
        <p:nvCxnSpPr>
          <p:cNvPr id="172" name="Google Shape;172;p5"/>
          <p:cNvCxnSpPr/>
          <p:nvPr/>
        </p:nvCxnSpPr>
        <p:spPr>
          <a:xfrm>
            <a:off x="0" y="522898"/>
            <a:ext cx="4086225" cy="0"/>
          </a:xfrm>
          <a:prstGeom prst="straightConnector1">
            <a:avLst/>
          </a:prstGeom>
          <a:noFill/>
          <a:ln w="9525" cap="flat" cmpd="sng">
            <a:solidFill>
              <a:srgbClr val="085763"/>
            </a:solidFill>
            <a:prstDash val="solid"/>
            <a:miter lim="800000"/>
            <a:headEnd type="none" w="sm" len="sm"/>
            <a:tailEnd type="oval" w="med" len="med"/>
          </a:ln>
        </p:spPr>
      </p:cxnSp>
      <p:pic>
        <p:nvPicPr>
          <p:cNvPr id="4" name="Picture 3"/>
          <p:cNvPicPr>
            <a:picLocks noChangeAspect="1"/>
          </p:cNvPicPr>
          <p:nvPr/>
        </p:nvPicPr>
        <p:blipFill>
          <a:blip r:embed="rId3"/>
          <a:stretch>
            <a:fillRect/>
          </a:stretch>
        </p:blipFill>
        <p:spPr>
          <a:xfrm>
            <a:off x="228600" y="702365"/>
            <a:ext cx="11592340" cy="5989984"/>
          </a:xfrm>
          <a:prstGeom prst="rect">
            <a:avLst/>
          </a:prstGeom>
        </p:spPr>
      </p:pic>
    </p:spTree>
    <p:extLst>
      <p:ext uri="{BB962C8B-B14F-4D97-AF65-F5344CB8AC3E}">
        <p14:creationId xmlns:p14="http://schemas.microsoft.com/office/powerpoint/2010/main" val="917650228"/>
      </p:ext>
    </p:extLst>
  </p:cSld>
  <p:clrMapOvr>
    <a:masterClrMapping/>
  </p:clrMapOvr>
  <p:transition spd="slow">
    <p:push/>
  </p:transition>
</p:sld>
</file>

<file path=ppt/theme/theme1.xml><?xml version="1.0" encoding="utf-8"?>
<a:theme xmlns:a="http://schemas.openxmlformats.org/drawingml/2006/main"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503</Words>
  <Application>Microsoft Office PowerPoint</Application>
  <PresentationFormat>Widescreen</PresentationFormat>
  <Paragraphs>69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Century Gothic</vt:lpstr>
      <vt:lpstr>Calibri</vt:lpstr>
      <vt:lpstr>Quattrocento Sans</vt:lpstr>
      <vt:lpstr>Arial</vt:lpstr>
      <vt:lpstr>Wingdings</vt:lpstr>
      <vt:lpstr>Office Theme</vt:lpstr>
      <vt:lpstr>Major Project - 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 II Presentation</dc:title>
  <dc:creator>Priyanshu</dc:creator>
  <cp:lastModifiedBy>Akhil Tiwari</cp:lastModifiedBy>
  <cp:revision>23</cp:revision>
  <dcterms:created xsi:type="dcterms:W3CDTF">2019-10-16T10:10:05Z</dcterms:created>
  <dcterms:modified xsi:type="dcterms:W3CDTF">2020-12-28T08:20:13Z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