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2" r:id="rId2"/>
    <p:sldId id="260" r:id="rId3"/>
    <p:sldId id="277" r:id="rId4"/>
    <p:sldId id="278" r:id="rId5"/>
    <p:sldId id="279" r:id="rId6"/>
    <p:sldId id="280" r:id="rId7"/>
    <p:sldId id="286" r:id="rId8"/>
    <p:sldId id="290" r:id="rId9"/>
    <p:sldId id="288" r:id="rId10"/>
    <p:sldId id="289" r:id="rId11"/>
    <p:sldId id="281" r:id="rId12"/>
    <p:sldId id="282" r:id="rId13"/>
    <p:sldId id="284" r:id="rId14"/>
    <p:sldId id="285" r:id="rId15"/>
    <p:sldId id="283" r:id="rId16"/>
    <p:sldId id="271" r:id="rId1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5" d="100"/>
          <a:sy n="105" d="100"/>
        </p:scale>
        <p:origin x="336" y="304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8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1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0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6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3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332990" y="3045480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en-US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Agile dashboard</a:t>
            </a:r>
            <a:endParaRPr lang="ru-RU" sz="6000" cap="all" dirty="0">
              <a:solidFill>
                <a:prstClr val="white"/>
              </a:solidFill>
              <a:latin typeface="Gilroy Light" pitchFamily="50" charset="-52"/>
              <a:ea typeface="+mj-ea"/>
              <a:cs typeface="+mj-cs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ФСО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2019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BDB941-B207-B140-A61A-3286710A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11" y="461573"/>
            <a:ext cx="3810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0C8018-B7F5-2140-A686-BC34CF92DC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9CF15-1E36-9249-987F-D367D4D4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85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Inner Source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54030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Все настройки метрик, виджетов, </a:t>
            </a:r>
            <a:r>
              <a:rPr lang="ru-RU" sz="2800" dirty="0" err="1"/>
              <a:t>дэшбордов</a:t>
            </a:r>
            <a:r>
              <a:rPr lang="ru-RU" sz="2800" dirty="0"/>
              <a:t> можно хранить в репозитории </a:t>
            </a:r>
            <a:r>
              <a:rPr lang="en-US" sz="2800" dirty="0" err="1"/>
              <a:t>BitBucket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Это позволит командам свободно обмениваться наработками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 и саму систему можно развернуть в отдельной инсталляции под нужды команды/проекта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5F40D9-7547-F146-90E7-B6E458E66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75" y="1474526"/>
            <a:ext cx="7085823" cy="32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53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Scalable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Для хранения данных можно выбрать хранилище в зависимости от нагрузки – от </a:t>
            </a:r>
            <a:r>
              <a:rPr lang="en-US" sz="2800" dirty="0"/>
              <a:t>SQLite </a:t>
            </a:r>
            <a:r>
              <a:rPr lang="ru-RU" sz="2800" dirty="0"/>
              <a:t>до </a:t>
            </a:r>
            <a:r>
              <a:rPr lang="en-US" sz="2800" dirty="0"/>
              <a:t>Oracle/</a:t>
            </a:r>
            <a:r>
              <a:rPr lang="en-US" sz="2800" dirty="0" err="1"/>
              <a:t>ElasticSearch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Микросервисная</a:t>
            </a:r>
            <a:r>
              <a:rPr lang="ru-RU" sz="2800" dirty="0"/>
              <a:t> архитектура позволит для расчёта метрик использовать столько серверов, сколько потребуется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0EAE27-D67C-1347-9B41-FF48DDCEA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4" y="2773680"/>
            <a:ext cx="3529584" cy="35295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3A2D76-E4B9-8944-AF8B-80AA88E45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4763"/>
            <a:ext cx="3685284" cy="27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8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Powerful Alerts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505114" y="837931"/>
            <a:ext cx="7890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 основании любой метрики можно настроить «будильник», который будет срабатывать в зависимости от данных метрики. Будильники также можно выводить на </a:t>
            </a:r>
            <a:r>
              <a:rPr lang="ru-RU" sz="2400" dirty="0" err="1"/>
              <a:t>дэшборд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Система поддерживает внешние веб-хуки, которые могут вызываться будильниками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Таким образом можно настроить, например, почтовые уведомления или даже физический светофор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F275B-ACBF-1F43-9696-A495A81B3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90" y="201336"/>
            <a:ext cx="2618226" cy="5856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4DAB46-DCA7-AC42-98E8-465771D3C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5558" y="4002874"/>
            <a:ext cx="1999085" cy="20132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263083-C5A7-ED4C-9B76-E82E644C0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30" y="4144620"/>
            <a:ext cx="2476461" cy="18379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5DC164-133D-7C4A-A843-291599593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2" y="4291266"/>
            <a:ext cx="2126448" cy="17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5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396817"/>
            <a:ext cx="8690994" cy="1273190"/>
          </a:xfrm>
        </p:spPr>
        <p:txBody>
          <a:bodyPr/>
          <a:lstStyle/>
          <a:p>
            <a:r>
              <a:rPr lang="en-US" u="sng" dirty="0"/>
              <a:t>Dashboards Anywhere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439287" y="1443841"/>
            <a:ext cx="3964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Благодаря стандартному </a:t>
            </a:r>
            <a:r>
              <a:rPr lang="en-US" sz="2800" dirty="0"/>
              <a:t>REST.API </a:t>
            </a:r>
            <a:r>
              <a:rPr lang="ru-RU" sz="2800" dirty="0"/>
              <a:t>к системе можно подключать любых потребителей, в том числе мобильное приложение, интегрированное со </a:t>
            </a:r>
            <a:r>
              <a:rPr lang="ru-RU" sz="2800" dirty="0" err="1"/>
              <a:t>сбер</a:t>
            </a:r>
            <a:r>
              <a:rPr lang="ru-RU" sz="2800" dirty="0"/>
              <a:t>-чатом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B417B8-9810-9642-BD83-04DA0E1BD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96" y="1215851"/>
            <a:ext cx="2180425" cy="43608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C9FB84-F7C1-2144-9363-320F8B8C2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62" y="1215850"/>
            <a:ext cx="2180425" cy="43608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74F7FC-6E18-824F-B12C-651FC5587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26" y="1197696"/>
            <a:ext cx="2180425" cy="43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7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Бекэнд</a:t>
            </a:r>
            <a:r>
              <a:rPr lang="ru-RU" sz="2800" dirty="0"/>
              <a:t> написан на .</a:t>
            </a:r>
            <a:r>
              <a:rPr lang="en-US" sz="2800" dirty="0"/>
              <a:t>Net Core (</a:t>
            </a:r>
            <a:r>
              <a:rPr lang="ru-RU" sz="2800" dirty="0" err="1"/>
              <a:t>хостить</a:t>
            </a:r>
            <a:r>
              <a:rPr lang="ru-RU" sz="2800" dirty="0"/>
              <a:t> можно на </a:t>
            </a:r>
            <a:r>
              <a:rPr lang="en-US" sz="2800" dirty="0"/>
              <a:t>*nix/win)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Фронт</a:t>
            </a:r>
            <a:r>
              <a:rPr lang="en-US" sz="2800" dirty="0"/>
              <a:t>: </a:t>
            </a:r>
            <a:r>
              <a:rPr lang="en-US" sz="2800" dirty="0" err="1"/>
              <a:t>Json.Api</a:t>
            </a:r>
            <a:r>
              <a:rPr lang="en-US" sz="2800" dirty="0"/>
              <a:t>, Grafana, chart.JS,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База данных может быть любая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ru-RU" sz="2800" dirty="0" err="1"/>
              <a:t>Микросервисная</a:t>
            </a:r>
            <a:r>
              <a:rPr lang="ru-RU" sz="2800" dirty="0"/>
              <a:t> архитектура и унифицированные АПИ позволяют развернуть систему в любом масштабе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768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16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265" y="2734417"/>
            <a:ext cx="99334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156DB-C8A1-5A41-B296-DC9E9164A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79" y="5251908"/>
            <a:ext cx="3810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734602"/>
            <a:ext cx="115376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All Sources</a:t>
            </a:r>
            <a:r>
              <a:rPr lang="en-US" sz="2800" dirty="0"/>
              <a:t> - </a:t>
            </a:r>
            <a:r>
              <a:rPr lang="ru-RU" sz="2800" dirty="0"/>
              <a:t>Унифицированный расчёт метрик разработки из любых доступных источников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On the fly</a:t>
            </a:r>
            <a:r>
              <a:rPr lang="en-US" sz="2800" dirty="0"/>
              <a:t> - </a:t>
            </a:r>
            <a:r>
              <a:rPr lang="ru-RU" sz="2800" dirty="0"/>
              <a:t>Автоматизированный инкрементальный расчёт на</a:t>
            </a:r>
            <a:r>
              <a:rPr lang="en-US" sz="2800" dirty="0"/>
              <a:t> </a:t>
            </a:r>
            <a:r>
              <a:rPr lang="ru-RU" sz="2800" dirty="0"/>
              <a:t>лету (от события к результатам)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On demand</a:t>
            </a:r>
            <a:r>
              <a:rPr lang="en-US" sz="2800" dirty="0"/>
              <a:t> - </a:t>
            </a:r>
            <a:r>
              <a:rPr lang="ru-RU" sz="2800" dirty="0"/>
              <a:t>Настройка расчёта любых показателей и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Fast</a:t>
            </a:r>
            <a:r>
              <a:rPr lang="en-US" sz="2800" dirty="0"/>
              <a:t> -</a:t>
            </a:r>
            <a:r>
              <a:rPr lang="ru-RU" sz="2800" dirty="0"/>
              <a:t>Быстрый доступ к </a:t>
            </a:r>
            <a:r>
              <a:rPr lang="ru-RU" sz="2800" dirty="0" err="1"/>
              <a:t>предрассчитанным</a:t>
            </a:r>
            <a:r>
              <a:rPr lang="ru-RU" sz="2800" dirty="0"/>
              <a:t> данным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Stylish</a:t>
            </a:r>
            <a:r>
              <a:rPr lang="en-US" sz="2800" dirty="0"/>
              <a:t> - </a:t>
            </a:r>
            <a:r>
              <a:rPr lang="ru-RU" sz="2800" dirty="0"/>
              <a:t>Стандартные и индивидуальные виджеты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Inner Source</a:t>
            </a:r>
            <a:r>
              <a:rPr lang="en-US" sz="2800" dirty="0"/>
              <a:t> - </a:t>
            </a:r>
            <a:r>
              <a:rPr lang="ru-RU" sz="2800" dirty="0"/>
              <a:t>Свободный обмен наработками команд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Scalable</a:t>
            </a:r>
            <a:r>
              <a:rPr lang="en-US" sz="2800" dirty="0"/>
              <a:t> – </a:t>
            </a:r>
            <a:r>
              <a:rPr lang="ru-RU" sz="2800" dirty="0"/>
              <a:t>свободное масштабирование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Powerful Alerts</a:t>
            </a:r>
            <a:r>
              <a:rPr lang="en-US" sz="2800" dirty="0"/>
              <a:t> - </a:t>
            </a:r>
            <a:r>
              <a:rPr lang="ru-RU" sz="2800" dirty="0"/>
              <a:t>Настройка предупреждений и подключения к ним внешних обработчиков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Dashboards Anywhere</a:t>
            </a:r>
            <a:r>
              <a:rPr lang="en-US" sz="2800" dirty="0"/>
              <a:t> - </a:t>
            </a:r>
            <a:r>
              <a:rPr lang="ru-RU" sz="2800" dirty="0"/>
              <a:t>Возможность визуализации разными способами, в том числе в мобильном приложении через чат-бот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All Sources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Универсальные источники данных (</a:t>
            </a:r>
            <a:r>
              <a:rPr lang="en-US" sz="2800" dirty="0"/>
              <a:t>Jira, </a:t>
            </a:r>
            <a:r>
              <a:rPr lang="en-US" sz="2800" dirty="0" err="1"/>
              <a:t>BitBucket</a:t>
            </a:r>
            <a:r>
              <a:rPr lang="en-US" sz="2800" dirty="0"/>
              <a:t>, DPM, </a:t>
            </a:r>
            <a:r>
              <a:rPr lang="en-US" sz="2800" dirty="0" err="1"/>
              <a:t>etc</a:t>
            </a:r>
            <a:r>
              <a:rPr lang="en-US" sz="2800" dirty="0"/>
              <a:t>) </a:t>
            </a:r>
            <a:r>
              <a:rPr lang="ru-RU" sz="2800" dirty="0"/>
              <a:t>и </a:t>
            </a:r>
            <a:r>
              <a:rPr lang="en-US" sz="2800" dirty="0"/>
              <a:t>API </a:t>
            </a:r>
            <a:r>
              <a:rPr lang="ru-RU" sz="2800" dirty="0"/>
              <a:t>для подключения любых других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Унифицированная структура данных – добавление источников без программирования</a:t>
            </a:r>
          </a:p>
        </p:txBody>
      </p:sp>
      <p:sp>
        <p:nvSpPr>
          <p:cNvPr id="3" name="Блок-схема: магнитный диск 2">
            <a:extLst>
              <a:ext uri="{FF2B5EF4-FFF2-40B4-BE49-F238E27FC236}">
                <a16:creationId xmlns:a16="http://schemas.microsoft.com/office/drawing/2014/main" id="{D6059515-2F43-41D3-9C78-7F0D840F4CFC}"/>
              </a:ext>
            </a:extLst>
          </p:cNvPr>
          <p:cNvSpPr/>
          <p:nvPr/>
        </p:nvSpPr>
        <p:spPr>
          <a:xfrm>
            <a:off x="6246563" y="3959029"/>
            <a:ext cx="2214081" cy="133908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несколько документов 4">
            <a:extLst>
              <a:ext uri="{FF2B5EF4-FFF2-40B4-BE49-F238E27FC236}">
                <a16:creationId xmlns:a16="http://schemas.microsoft.com/office/drawing/2014/main" id="{D12298C2-E122-4758-ADC4-A715FC37D5CC}"/>
              </a:ext>
            </a:extLst>
          </p:cNvPr>
          <p:cNvSpPr/>
          <p:nvPr/>
        </p:nvSpPr>
        <p:spPr>
          <a:xfrm>
            <a:off x="1140015" y="3293570"/>
            <a:ext cx="2412714" cy="1257476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Jira Items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5570FC3-0E76-4921-AF6D-71837A35A0BB}"/>
              </a:ext>
            </a:extLst>
          </p:cNvPr>
          <p:cNvSpPr/>
          <p:nvPr/>
        </p:nvSpPr>
        <p:spPr>
          <a:xfrm rot="337620">
            <a:off x="3270438" y="3867316"/>
            <a:ext cx="3251116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несколько документов 8">
            <a:extLst>
              <a:ext uri="{FF2B5EF4-FFF2-40B4-BE49-F238E27FC236}">
                <a16:creationId xmlns:a16="http://schemas.microsoft.com/office/drawing/2014/main" id="{36F22F5E-98C3-451F-9072-CD22EE82C624}"/>
              </a:ext>
            </a:extLst>
          </p:cNvPr>
          <p:cNvSpPr/>
          <p:nvPr/>
        </p:nvSpPr>
        <p:spPr>
          <a:xfrm>
            <a:off x="1518008" y="4909240"/>
            <a:ext cx="2412714" cy="1257476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Commits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Блок-схема: несколько документов 9">
            <a:extLst>
              <a:ext uri="{FF2B5EF4-FFF2-40B4-BE49-F238E27FC236}">
                <a16:creationId xmlns:a16="http://schemas.microsoft.com/office/drawing/2014/main" id="{593E6BB2-0523-429F-89CD-C13FD5E7BD6E}"/>
              </a:ext>
            </a:extLst>
          </p:cNvPr>
          <p:cNvSpPr/>
          <p:nvPr/>
        </p:nvSpPr>
        <p:spPr>
          <a:xfrm>
            <a:off x="9235140" y="2959194"/>
            <a:ext cx="2412714" cy="1257476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DevOps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16E46DF1-ED17-473C-A5B4-C53F7FF93CD3}"/>
              </a:ext>
            </a:extLst>
          </p:cNvPr>
          <p:cNvSpPr/>
          <p:nvPr/>
        </p:nvSpPr>
        <p:spPr>
          <a:xfrm rot="21231988">
            <a:off x="3859446" y="4885016"/>
            <a:ext cx="2775799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6D2E4C5E-3A99-4313-A56C-949A90542DEC}"/>
              </a:ext>
            </a:extLst>
          </p:cNvPr>
          <p:cNvSpPr/>
          <p:nvPr/>
        </p:nvSpPr>
        <p:spPr>
          <a:xfrm rot="8979944">
            <a:off x="8179282" y="3488992"/>
            <a:ext cx="1215145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несколько документов 12">
            <a:extLst>
              <a:ext uri="{FF2B5EF4-FFF2-40B4-BE49-F238E27FC236}">
                <a16:creationId xmlns:a16="http://schemas.microsoft.com/office/drawing/2014/main" id="{1FA5C758-907E-4C24-901F-E1D3DC7ABA1A}"/>
              </a:ext>
            </a:extLst>
          </p:cNvPr>
          <p:cNvSpPr/>
          <p:nvPr/>
        </p:nvSpPr>
        <p:spPr>
          <a:xfrm>
            <a:off x="9643867" y="5013536"/>
            <a:ext cx="2097283" cy="1014602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DA514EE-1E90-4874-9630-211478DFB7D8}"/>
              </a:ext>
            </a:extLst>
          </p:cNvPr>
          <p:cNvSpPr/>
          <p:nvPr/>
        </p:nvSpPr>
        <p:spPr>
          <a:xfrm rot="11892831">
            <a:off x="8354534" y="4786643"/>
            <a:ext cx="1426148" cy="5793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17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 the fly</a:t>
            </a:r>
            <a:r>
              <a:rPr lang="en-US" dirty="0"/>
              <a:t> 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Волновой расчет метрик после любого события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вычислять метрики на основе других метрик</a:t>
            </a:r>
          </a:p>
        </p:txBody>
      </p:sp>
      <p:sp>
        <p:nvSpPr>
          <p:cNvPr id="3" name="Блок-схема: документ 2">
            <a:extLst>
              <a:ext uri="{FF2B5EF4-FFF2-40B4-BE49-F238E27FC236}">
                <a16:creationId xmlns:a16="http://schemas.microsoft.com/office/drawing/2014/main" id="{91DA70C1-17A4-44C5-A942-FE89A1F50BFD}"/>
              </a:ext>
            </a:extLst>
          </p:cNvPr>
          <p:cNvSpPr/>
          <p:nvPr/>
        </p:nvSpPr>
        <p:spPr>
          <a:xfrm>
            <a:off x="1810511" y="2399913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Story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Блок-схема: документ 9">
            <a:extLst>
              <a:ext uri="{FF2B5EF4-FFF2-40B4-BE49-F238E27FC236}">
                <a16:creationId xmlns:a16="http://schemas.microsoft.com/office/drawing/2014/main" id="{B79BE35F-B715-44A0-A123-E9DA014DE9EE}"/>
              </a:ext>
            </a:extLst>
          </p:cNvPr>
          <p:cNvSpPr/>
          <p:nvPr/>
        </p:nvSpPr>
        <p:spPr>
          <a:xfrm>
            <a:off x="1810511" y="3367252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Release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1" name="Блок-схема: документ 10">
            <a:extLst>
              <a:ext uri="{FF2B5EF4-FFF2-40B4-BE49-F238E27FC236}">
                <a16:creationId xmlns:a16="http://schemas.microsoft.com/office/drawing/2014/main" id="{170E2FC1-B3AF-4D0F-B8FF-6446236255BE}"/>
              </a:ext>
            </a:extLst>
          </p:cNvPr>
          <p:cNvSpPr/>
          <p:nvPr/>
        </p:nvSpPr>
        <p:spPr>
          <a:xfrm>
            <a:off x="1810511" y="4314709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Build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Блок-схема: документ 11">
            <a:extLst>
              <a:ext uri="{FF2B5EF4-FFF2-40B4-BE49-F238E27FC236}">
                <a16:creationId xmlns:a16="http://schemas.microsoft.com/office/drawing/2014/main" id="{32C72C41-5DA1-485F-82C7-A6F6D75B19DE}"/>
              </a:ext>
            </a:extLst>
          </p:cNvPr>
          <p:cNvSpPr/>
          <p:nvPr/>
        </p:nvSpPr>
        <p:spPr>
          <a:xfrm>
            <a:off x="1810511" y="5262166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Sprint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3" name="Блок-схема: документ 12">
            <a:extLst>
              <a:ext uri="{FF2B5EF4-FFF2-40B4-BE49-F238E27FC236}">
                <a16:creationId xmlns:a16="http://schemas.microsoft.com/office/drawing/2014/main" id="{41E50FBB-525D-4D79-8BBB-76343CBF7E28}"/>
              </a:ext>
            </a:extLst>
          </p:cNvPr>
          <p:cNvSpPr/>
          <p:nvPr/>
        </p:nvSpPr>
        <p:spPr>
          <a:xfrm>
            <a:off x="4859369" y="2819935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Блок-схема: документ 13">
            <a:extLst>
              <a:ext uri="{FF2B5EF4-FFF2-40B4-BE49-F238E27FC236}">
                <a16:creationId xmlns:a16="http://schemas.microsoft.com/office/drawing/2014/main" id="{6B8D9708-E687-4E3B-B562-62D222C09EB0}"/>
              </a:ext>
            </a:extLst>
          </p:cNvPr>
          <p:cNvSpPr/>
          <p:nvPr/>
        </p:nvSpPr>
        <p:spPr>
          <a:xfrm>
            <a:off x="4818273" y="3915366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 2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Блок-схема: документ 14">
            <a:extLst>
              <a:ext uri="{FF2B5EF4-FFF2-40B4-BE49-F238E27FC236}">
                <a16:creationId xmlns:a16="http://schemas.microsoft.com/office/drawing/2014/main" id="{3BAFB46D-212A-42B8-9839-DE54354DCC7A}"/>
              </a:ext>
            </a:extLst>
          </p:cNvPr>
          <p:cNvSpPr/>
          <p:nvPr/>
        </p:nvSpPr>
        <p:spPr>
          <a:xfrm>
            <a:off x="4818272" y="5009564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 3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Блок-схема: подготовка 4">
            <a:extLst>
              <a:ext uri="{FF2B5EF4-FFF2-40B4-BE49-F238E27FC236}">
                <a16:creationId xmlns:a16="http://schemas.microsoft.com/office/drawing/2014/main" id="{E914AD89-1AEF-4522-ADEB-0B83DA5BD467}"/>
              </a:ext>
            </a:extLst>
          </p:cNvPr>
          <p:cNvSpPr/>
          <p:nvPr/>
        </p:nvSpPr>
        <p:spPr>
          <a:xfrm>
            <a:off x="3659860" y="2964993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83895486-8DE1-47C1-93E4-F873D4FA4AB4}"/>
              </a:ext>
            </a:extLst>
          </p:cNvPr>
          <p:cNvSpPr/>
          <p:nvPr/>
        </p:nvSpPr>
        <p:spPr>
          <a:xfrm>
            <a:off x="3659860" y="4145615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подготовка 16">
            <a:extLst>
              <a:ext uri="{FF2B5EF4-FFF2-40B4-BE49-F238E27FC236}">
                <a16:creationId xmlns:a16="http://schemas.microsoft.com/office/drawing/2014/main" id="{4060D2EB-159D-4366-BB29-B7785594A39B}"/>
              </a:ext>
            </a:extLst>
          </p:cNvPr>
          <p:cNvSpPr/>
          <p:nvPr/>
        </p:nvSpPr>
        <p:spPr>
          <a:xfrm>
            <a:off x="3659860" y="5144462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0FB6240-36A3-497A-891F-11BA117FADB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719774" y="2764646"/>
            <a:ext cx="940086" cy="401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046E5D3-E872-41FA-AB69-A3563FAA50B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16348" y="3166123"/>
            <a:ext cx="943512" cy="2449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5627741-8881-4D52-B2D2-86B7E95ADD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332818" y="3166123"/>
            <a:ext cx="526551" cy="1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B4D13C3-FB66-4C2C-928E-02005941BF0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719774" y="3731985"/>
            <a:ext cx="940086" cy="614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8D8DF08-C47F-42F0-8A3A-CD06D9D2AB7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719774" y="4346745"/>
            <a:ext cx="940086" cy="332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EF5E50-C701-43BC-AC1B-0EBC15F37CC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2719774" y="4679442"/>
            <a:ext cx="940086" cy="666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ECC635E-EF7E-43EC-A30F-5441D795493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719774" y="5345592"/>
            <a:ext cx="940086" cy="281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9EA69A5-D2B5-493C-AF09-D7B13EBA0ED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4332818" y="4280099"/>
            <a:ext cx="485455" cy="66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430F341-0439-494B-BDC5-9479D9B103B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332818" y="5345592"/>
            <a:ext cx="485454" cy="28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Блок-схема: документ 44">
            <a:extLst>
              <a:ext uri="{FF2B5EF4-FFF2-40B4-BE49-F238E27FC236}">
                <a16:creationId xmlns:a16="http://schemas.microsoft.com/office/drawing/2014/main" id="{13C9DE12-78C7-45F9-8466-77D1847505CD}"/>
              </a:ext>
            </a:extLst>
          </p:cNvPr>
          <p:cNvSpPr/>
          <p:nvPr/>
        </p:nvSpPr>
        <p:spPr>
          <a:xfrm>
            <a:off x="8220731" y="3311187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Metric4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6" name="Блок-схема: подготовка 45">
            <a:extLst>
              <a:ext uri="{FF2B5EF4-FFF2-40B4-BE49-F238E27FC236}">
                <a16:creationId xmlns:a16="http://schemas.microsoft.com/office/drawing/2014/main" id="{04D5048B-A0EB-44B4-A6DE-517FAA4DA9EB}"/>
              </a:ext>
            </a:extLst>
          </p:cNvPr>
          <p:cNvSpPr/>
          <p:nvPr/>
        </p:nvSpPr>
        <p:spPr>
          <a:xfrm>
            <a:off x="7021222" y="3456245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399DAAD-DB0A-4007-907A-F125329425EB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7694180" y="3657375"/>
            <a:ext cx="526551" cy="1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754A297-123A-4188-8E09-479E6E6529D5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5768632" y="3184668"/>
            <a:ext cx="1252590" cy="472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BDD5D35-59E1-4B85-8BA1-FF0D3EEBCE6A}"/>
              </a:ext>
            </a:extLst>
          </p:cNvPr>
          <p:cNvCxnSpPr>
            <a:cxnSpLocks/>
          </p:cNvCxnSpPr>
          <p:nvPr/>
        </p:nvCxnSpPr>
        <p:spPr>
          <a:xfrm flipV="1">
            <a:off x="2719774" y="3672299"/>
            <a:ext cx="4301448" cy="74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4EEADA26-25A9-4843-BF65-023A369232C5}"/>
              </a:ext>
            </a:extLst>
          </p:cNvPr>
          <p:cNvSpPr/>
          <p:nvPr/>
        </p:nvSpPr>
        <p:spPr>
          <a:xfrm>
            <a:off x="8220731" y="4599266"/>
            <a:ext cx="909263" cy="72946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Metric4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5" name="Блок-схема: подготовка 54">
            <a:extLst>
              <a:ext uri="{FF2B5EF4-FFF2-40B4-BE49-F238E27FC236}">
                <a16:creationId xmlns:a16="http://schemas.microsoft.com/office/drawing/2014/main" id="{7ABD3473-E0F0-404E-B6BF-DC9AC3EAC67D}"/>
              </a:ext>
            </a:extLst>
          </p:cNvPr>
          <p:cNvSpPr/>
          <p:nvPr/>
        </p:nvSpPr>
        <p:spPr>
          <a:xfrm>
            <a:off x="7021222" y="4744324"/>
            <a:ext cx="672958" cy="402259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356C1350-1837-4978-A185-C587FCEC975C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>
            <a:off x="7694180" y="4945454"/>
            <a:ext cx="526551" cy="1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8F12B8B-0375-4344-8E5F-F1BCAEDD0FA3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>
            <a:off x="5727536" y="4280099"/>
            <a:ext cx="1293686" cy="665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7CE1312-F849-40F4-8323-A6ED49F491FC}"/>
              </a:ext>
            </a:extLst>
          </p:cNvPr>
          <p:cNvCxnSpPr>
            <a:cxnSpLocks/>
            <a:stCxn id="15" idx="3"/>
            <a:endCxn id="55" idx="1"/>
          </p:cNvCxnSpPr>
          <p:nvPr/>
        </p:nvCxnSpPr>
        <p:spPr>
          <a:xfrm flipV="1">
            <a:off x="5727535" y="4945454"/>
            <a:ext cx="1293687" cy="428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5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630872"/>
          </a:xfrm>
        </p:spPr>
        <p:txBody>
          <a:bodyPr/>
          <a:lstStyle/>
          <a:p>
            <a:r>
              <a:rPr lang="en-US" u="sng" dirty="0"/>
              <a:t>On demand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Каждая команда может настроить вычисление любых необходимых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Значение метрики можно просчитать за прошлое время.</a:t>
            </a:r>
          </a:p>
        </p:txBody>
      </p:sp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673257AC-2592-4EFB-B5BB-F1A938EB410E}"/>
              </a:ext>
            </a:extLst>
          </p:cNvPr>
          <p:cNvSpPr txBox="1">
            <a:spLocks/>
          </p:cNvSpPr>
          <p:nvPr/>
        </p:nvSpPr>
        <p:spPr>
          <a:xfrm>
            <a:off x="327171" y="2704621"/>
            <a:ext cx="8690994" cy="6308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800" kern="12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u="sng" dirty="0"/>
              <a:t>Fast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3DECB-106F-4C31-87BE-4F1EABF62C67}"/>
              </a:ext>
            </a:extLst>
          </p:cNvPr>
          <p:cNvSpPr txBox="1"/>
          <p:nvPr/>
        </p:nvSpPr>
        <p:spPr>
          <a:xfrm>
            <a:off x="327171" y="3427941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Так как в системе хранятся уже вычисленные показатели, </a:t>
            </a:r>
            <a:r>
              <a:rPr lang="ru-RU" sz="2800" dirty="0" err="1"/>
              <a:t>дэшборд</a:t>
            </a:r>
            <a:r>
              <a:rPr lang="ru-RU" sz="2800" dirty="0"/>
              <a:t> может всегда использовать текущие данные – нет нужды генерировать отчёты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 системе можно подключать другие системы – потребители метрик</a:t>
            </a:r>
          </a:p>
        </p:txBody>
      </p:sp>
    </p:spTree>
    <p:extLst>
      <p:ext uri="{BB962C8B-B14F-4D97-AF65-F5344CB8AC3E}">
        <p14:creationId xmlns:p14="http://schemas.microsoft.com/office/powerpoint/2010/main" val="13250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Stylish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488ED-93FF-4847-A18F-EC955F53696B}"/>
              </a:ext>
            </a:extLst>
          </p:cNvPr>
          <p:cNvSpPr txBox="1"/>
          <p:nvPr/>
        </p:nvSpPr>
        <p:spPr>
          <a:xfrm>
            <a:off x="327171" y="914400"/>
            <a:ext cx="115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 АПИ данных можно подключать любые средства визуализации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 коробки предлагается визуализация в </a:t>
            </a:r>
            <a:r>
              <a:rPr lang="en-US" sz="2800" dirty="0"/>
              <a:t>Grafana </a:t>
            </a:r>
            <a:r>
              <a:rPr lang="ru-RU" sz="2800" dirty="0"/>
              <a:t>и с помощью </a:t>
            </a:r>
            <a:r>
              <a:rPr lang="en-US" sz="2800" dirty="0"/>
              <a:t>chart.js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Команда или любой пользователь может настроить персональный </a:t>
            </a:r>
            <a:r>
              <a:rPr lang="ru-RU" sz="2800" dirty="0" err="1"/>
              <a:t>дэшборд</a:t>
            </a:r>
            <a:r>
              <a:rPr lang="ru-RU" sz="2800" dirty="0"/>
              <a:t> с индивидуально настроенными </a:t>
            </a:r>
            <a:r>
              <a:rPr lang="ru-RU" sz="2800" dirty="0" err="1"/>
              <a:t>виджетами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6545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852E01-4F50-7E4C-870B-AB2B8099F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917204-451A-6147-A856-12C7BD58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4" y="0"/>
            <a:ext cx="11086101" cy="6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75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79CD57-9A4D-284F-8635-927037833B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44D13-84F4-AA4E-996C-1A9BB89E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015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EC9505-B42A-4E4A-B959-EE25A1172C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C43ADE-C42E-7D47-8F63-F6EDC87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5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710</Words>
  <Application>Microsoft Macintosh PowerPoint</Application>
  <PresentationFormat>Широкоэкранный</PresentationFormat>
  <Paragraphs>104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Идея</vt:lpstr>
      <vt:lpstr>All Sources </vt:lpstr>
      <vt:lpstr>On the fly </vt:lpstr>
      <vt:lpstr>On demand</vt:lpstr>
      <vt:lpstr>Stylish</vt:lpstr>
      <vt:lpstr>Презентация PowerPoint</vt:lpstr>
      <vt:lpstr>Презентация PowerPoint</vt:lpstr>
      <vt:lpstr>Презентация PowerPoint</vt:lpstr>
      <vt:lpstr>Презентация PowerPoint</vt:lpstr>
      <vt:lpstr>Inner Source</vt:lpstr>
      <vt:lpstr>Scalable</vt:lpstr>
      <vt:lpstr>Powerful Alerts</vt:lpstr>
      <vt:lpstr>Dashboards Anywhere</vt:lpstr>
      <vt:lpstr>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Александр Солодченко</cp:lastModifiedBy>
  <cp:revision>104</cp:revision>
  <dcterms:created xsi:type="dcterms:W3CDTF">2018-08-15T19:42:17Z</dcterms:created>
  <dcterms:modified xsi:type="dcterms:W3CDTF">2019-10-25T05:47:34Z</dcterms:modified>
</cp:coreProperties>
</file>