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2" r:id="rId2"/>
    <p:sldId id="260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3" r:id="rId12"/>
    <p:sldId id="271" r:id="rId13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9" y="158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25.10.2019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35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8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1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0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6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3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1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en-US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Agile development dashboard</a:t>
            </a:r>
            <a:endParaRPr lang="ru-RU" sz="6000" cap="all" dirty="0">
              <a:solidFill>
                <a:prstClr val="white"/>
              </a:solidFill>
              <a:latin typeface="Gilroy Light" pitchFamily="50" charset="-52"/>
              <a:ea typeface="+mj-ea"/>
              <a:cs typeface="+mj-cs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prstClr val="white"/>
                </a:solidFill>
                <a:latin typeface="Gilroy Light" pitchFamily="50" charset="-52"/>
              </a:rPr>
              <a:t>ФСО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ОКТЯБРЬ  2019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Dashboards Anywhere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Благодаря стандартному </a:t>
            </a:r>
            <a:r>
              <a:rPr lang="en-US" sz="2800" dirty="0"/>
              <a:t>REST.API </a:t>
            </a:r>
            <a:r>
              <a:rPr lang="ru-RU" sz="2800" dirty="0"/>
              <a:t>к системе можно подключать любых потребителей, в том числе мобильное приложение, интегрированное со </a:t>
            </a:r>
            <a:r>
              <a:rPr lang="ru-RU" sz="2800" dirty="0" err="1"/>
              <a:t>сбер</a:t>
            </a:r>
            <a:r>
              <a:rPr lang="ru-RU" sz="2800" dirty="0"/>
              <a:t>-чатом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КАРТИНКИ фотки мобильной морды</a:t>
            </a:r>
          </a:p>
        </p:txBody>
      </p:sp>
    </p:spTree>
    <p:extLst>
      <p:ext uri="{BB962C8B-B14F-4D97-AF65-F5344CB8AC3E}">
        <p14:creationId xmlns:p14="http://schemas.microsoft.com/office/powerpoint/2010/main" val="3389157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Бекэнд</a:t>
            </a:r>
            <a:r>
              <a:rPr lang="ru-RU" sz="2800" dirty="0"/>
              <a:t> написан на .</a:t>
            </a:r>
            <a:r>
              <a:rPr lang="en-US" sz="2800" dirty="0"/>
              <a:t>Net Core (</a:t>
            </a:r>
            <a:r>
              <a:rPr lang="ru-RU" sz="2800" dirty="0" err="1"/>
              <a:t>хосить</a:t>
            </a:r>
            <a:r>
              <a:rPr lang="ru-RU" sz="2800" dirty="0"/>
              <a:t> можно на </a:t>
            </a:r>
            <a:r>
              <a:rPr lang="en-US" sz="2800" dirty="0"/>
              <a:t>*nix/win)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Фронт</a:t>
            </a:r>
            <a:r>
              <a:rPr lang="en-US" sz="2800" dirty="0"/>
              <a:t>: </a:t>
            </a:r>
            <a:r>
              <a:rPr lang="en-US" sz="2800" dirty="0" err="1"/>
              <a:t>Json.Api</a:t>
            </a:r>
            <a:r>
              <a:rPr lang="en-US" sz="2800" dirty="0"/>
              <a:t>, Grafana, chart.JS,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База данных может быть любая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ru-RU" sz="2800" dirty="0" err="1"/>
              <a:t>Микросервисная</a:t>
            </a:r>
            <a:r>
              <a:rPr lang="ru-RU" sz="2800" dirty="0"/>
              <a:t> архитектура и унифицированные АПИ позволяют развернуть систему в любом масштабе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768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12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734602"/>
            <a:ext cx="115376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All Sources</a:t>
            </a:r>
            <a:r>
              <a:rPr lang="en-US" sz="2800" dirty="0"/>
              <a:t> - </a:t>
            </a:r>
            <a:r>
              <a:rPr lang="ru-RU" sz="2800" dirty="0"/>
              <a:t>Унифицированный расчёт метрик разработки из любых доступных источников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On the fly</a:t>
            </a:r>
            <a:r>
              <a:rPr lang="en-US" sz="2800" dirty="0"/>
              <a:t> - </a:t>
            </a:r>
            <a:r>
              <a:rPr lang="ru-RU" sz="2800" dirty="0"/>
              <a:t>Автоматизированный инкрементальный расчёт налету (от события к результатам)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On demand</a:t>
            </a:r>
            <a:r>
              <a:rPr lang="en-US" sz="2800" dirty="0"/>
              <a:t> - </a:t>
            </a:r>
            <a:r>
              <a:rPr lang="ru-RU" sz="2800" dirty="0"/>
              <a:t>Настройка расчёта любых показателей и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Fast</a:t>
            </a:r>
            <a:r>
              <a:rPr lang="en-US" sz="2800" dirty="0"/>
              <a:t> -</a:t>
            </a:r>
            <a:r>
              <a:rPr lang="ru-RU" sz="2800" dirty="0"/>
              <a:t>Быстрый доступ к </a:t>
            </a:r>
            <a:r>
              <a:rPr lang="ru-RU" sz="2800" dirty="0" err="1"/>
              <a:t>предрассчитанным</a:t>
            </a:r>
            <a:r>
              <a:rPr lang="ru-RU" sz="2800" dirty="0"/>
              <a:t> данным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Stylish</a:t>
            </a:r>
            <a:r>
              <a:rPr lang="en-US" sz="2800" dirty="0"/>
              <a:t> - </a:t>
            </a:r>
            <a:r>
              <a:rPr lang="ru-RU" sz="2800" dirty="0"/>
              <a:t>Стандартные и индивидуальные виджеты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Inner Source</a:t>
            </a:r>
            <a:r>
              <a:rPr lang="en-US" sz="2800" dirty="0"/>
              <a:t> - </a:t>
            </a:r>
            <a:r>
              <a:rPr lang="ru-RU" sz="2800" dirty="0"/>
              <a:t>Свободный обмен наработками команд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Scalable</a:t>
            </a:r>
            <a:r>
              <a:rPr lang="en-US" sz="2800" dirty="0"/>
              <a:t> – </a:t>
            </a:r>
            <a:r>
              <a:rPr lang="ru-RU" sz="2800" dirty="0"/>
              <a:t>свободное масштабирование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Powerful Alerts</a:t>
            </a:r>
            <a:r>
              <a:rPr lang="en-US" sz="2800" dirty="0"/>
              <a:t> - </a:t>
            </a:r>
            <a:r>
              <a:rPr lang="ru-RU" sz="2800" dirty="0"/>
              <a:t>Настройка предупреждений и подключения к ним внешних обработчиков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Dashboards Anywhere</a:t>
            </a:r>
            <a:r>
              <a:rPr lang="en-US" sz="2800" dirty="0"/>
              <a:t> - </a:t>
            </a:r>
            <a:r>
              <a:rPr lang="ru-RU" sz="2800" dirty="0"/>
              <a:t>Возможность визуализации разными способами, в том числе в мобильном приложении через чат-бот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All Sources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Универсальные источники данных (</a:t>
            </a:r>
            <a:r>
              <a:rPr lang="en-US" sz="2800" dirty="0"/>
              <a:t>Jira, </a:t>
            </a:r>
            <a:r>
              <a:rPr lang="en-US" sz="2800" dirty="0" err="1"/>
              <a:t>BitBucket</a:t>
            </a:r>
            <a:r>
              <a:rPr lang="en-US" sz="2800" dirty="0"/>
              <a:t>, DPM, </a:t>
            </a:r>
            <a:r>
              <a:rPr lang="en-US" sz="2800" dirty="0" err="1"/>
              <a:t>etc</a:t>
            </a:r>
            <a:r>
              <a:rPr lang="en-US" sz="2800" dirty="0"/>
              <a:t>) </a:t>
            </a:r>
            <a:r>
              <a:rPr lang="ru-RU" sz="2800" dirty="0"/>
              <a:t>и </a:t>
            </a:r>
            <a:r>
              <a:rPr lang="en-US" sz="2800" dirty="0"/>
              <a:t>API </a:t>
            </a:r>
            <a:r>
              <a:rPr lang="ru-RU" sz="2800" dirty="0"/>
              <a:t>для подключения любых других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Унифицированная структура данных – добавление источников без программирования</a:t>
            </a:r>
          </a:p>
        </p:txBody>
      </p:sp>
      <p:sp>
        <p:nvSpPr>
          <p:cNvPr id="3" name="Блок-схема: магнитный диск 2">
            <a:extLst>
              <a:ext uri="{FF2B5EF4-FFF2-40B4-BE49-F238E27FC236}">
                <a16:creationId xmlns:a16="http://schemas.microsoft.com/office/drawing/2014/main" id="{D6059515-2F43-41D3-9C78-7F0D840F4CFC}"/>
              </a:ext>
            </a:extLst>
          </p:cNvPr>
          <p:cNvSpPr/>
          <p:nvPr/>
        </p:nvSpPr>
        <p:spPr>
          <a:xfrm>
            <a:off x="6246563" y="3959029"/>
            <a:ext cx="2214081" cy="133908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несколько документов 4">
            <a:extLst>
              <a:ext uri="{FF2B5EF4-FFF2-40B4-BE49-F238E27FC236}">
                <a16:creationId xmlns:a16="http://schemas.microsoft.com/office/drawing/2014/main" id="{D12298C2-E122-4758-ADC4-A715FC37D5CC}"/>
              </a:ext>
            </a:extLst>
          </p:cNvPr>
          <p:cNvSpPr/>
          <p:nvPr/>
        </p:nvSpPr>
        <p:spPr>
          <a:xfrm>
            <a:off x="1140015" y="3293570"/>
            <a:ext cx="2412714" cy="1257476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Jira Items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5570FC3-0E76-4921-AF6D-71837A35A0BB}"/>
              </a:ext>
            </a:extLst>
          </p:cNvPr>
          <p:cNvSpPr/>
          <p:nvPr/>
        </p:nvSpPr>
        <p:spPr>
          <a:xfrm rot="337620">
            <a:off x="3270438" y="3867316"/>
            <a:ext cx="3251116" cy="5793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несколько документов 8">
            <a:extLst>
              <a:ext uri="{FF2B5EF4-FFF2-40B4-BE49-F238E27FC236}">
                <a16:creationId xmlns:a16="http://schemas.microsoft.com/office/drawing/2014/main" id="{36F22F5E-98C3-451F-9072-CD22EE82C624}"/>
              </a:ext>
            </a:extLst>
          </p:cNvPr>
          <p:cNvSpPr/>
          <p:nvPr/>
        </p:nvSpPr>
        <p:spPr>
          <a:xfrm>
            <a:off x="1518008" y="4909240"/>
            <a:ext cx="2412714" cy="1257476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Commits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0" name="Блок-схема: несколько документов 9">
            <a:extLst>
              <a:ext uri="{FF2B5EF4-FFF2-40B4-BE49-F238E27FC236}">
                <a16:creationId xmlns:a16="http://schemas.microsoft.com/office/drawing/2014/main" id="{593E6BB2-0523-429F-89CD-C13FD5E7BD6E}"/>
              </a:ext>
            </a:extLst>
          </p:cNvPr>
          <p:cNvSpPr/>
          <p:nvPr/>
        </p:nvSpPr>
        <p:spPr>
          <a:xfrm>
            <a:off x="9235140" y="2959194"/>
            <a:ext cx="2412714" cy="1257476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DevOps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16E46DF1-ED17-473C-A5B4-C53F7FF93CD3}"/>
              </a:ext>
            </a:extLst>
          </p:cNvPr>
          <p:cNvSpPr/>
          <p:nvPr/>
        </p:nvSpPr>
        <p:spPr>
          <a:xfrm rot="21231988">
            <a:off x="3859446" y="4885016"/>
            <a:ext cx="2775799" cy="5793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6D2E4C5E-3A99-4313-A56C-949A90542DEC}"/>
              </a:ext>
            </a:extLst>
          </p:cNvPr>
          <p:cNvSpPr/>
          <p:nvPr/>
        </p:nvSpPr>
        <p:spPr>
          <a:xfrm rot="8979944">
            <a:off x="8179282" y="3488992"/>
            <a:ext cx="1215145" cy="5793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несколько документов 12">
            <a:extLst>
              <a:ext uri="{FF2B5EF4-FFF2-40B4-BE49-F238E27FC236}">
                <a16:creationId xmlns:a16="http://schemas.microsoft.com/office/drawing/2014/main" id="{1FA5C758-907E-4C24-901F-E1D3DC7ABA1A}"/>
              </a:ext>
            </a:extLst>
          </p:cNvPr>
          <p:cNvSpPr/>
          <p:nvPr/>
        </p:nvSpPr>
        <p:spPr>
          <a:xfrm>
            <a:off x="9643867" y="5013536"/>
            <a:ext cx="2097283" cy="1014602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DA514EE-1E90-4874-9630-211478DFB7D8}"/>
              </a:ext>
            </a:extLst>
          </p:cNvPr>
          <p:cNvSpPr/>
          <p:nvPr/>
        </p:nvSpPr>
        <p:spPr>
          <a:xfrm rot="11892831">
            <a:off x="8354534" y="4786643"/>
            <a:ext cx="1426148" cy="5793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17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 the fly</a:t>
            </a:r>
            <a:r>
              <a:rPr lang="en-US" dirty="0"/>
              <a:t> 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Волновой расчет метрик после любого события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Возможность вычислять метрики на основе других метрик</a:t>
            </a:r>
          </a:p>
        </p:txBody>
      </p:sp>
      <p:sp>
        <p:nvSpPr>
          <p:cNvPr id="3" name="Блок-схема: документ 2">
            <a:extLst>
              <a:ext uri="{FF2B5EF4-FFF2-40B4-BE49-F238E27FC236}">
                <a16:creationId xmlns:a16="http://schemas.microsoft.com/office/drawing/2014/main" id="{91DA70C1-17A4-44C5-A942-FE89A1F50BFD}"/>
              </a:ext>
            </a:extLst>
          </p:cNvPr>
          <p:cNvSpPr/>
          <p:nvPr/>
        </p:nvSpPr>
        <p:spPr>
          <a:xfrm>
            <a:off x="457199" y="2609635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Story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B79BE35F-B715-44A0-A123-E9DA014DE9EE}"/>
              </a:ext>
            </a:extLst>
          </p:cNvPr>
          <p:cNvSpPr/>
          <p:nvPr/>
        </p:nvSpPr>
        <p:spPr>
          <a:xfrm>
            <a:off x="457199" y="3576974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Release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1" name="Блок-схема: документ 10">
            <a:extLst>
              <a:ext uri="{FF2B5EF4-FFF2-40B4-BE49-F238E27FC236}">
                <a16:creationId xmlns:a16="http://schemas.microsoft.com/office/drawing/2014/main" id="{170E2FC1-B3AF-4D0F-B8FF-6446236255BE}"/>
              </a:ext>
            </a:extLst>
          </p:cNvPr>
          <p:cNvSpPr/>
          <p:nvPr/>
        </p:nvSpPr>
        <p:spPr>
          <a:xfrm>
            <a:off x="457199" y="4524431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Build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2" name="Блок-схема: документ 11">
            <a:extLst>
              <a:ext uri="{FF2B5EF4-FFF2-40B4-BE49-F238E27FC236}">
                <a16:creationId xmlns:a16="http://schemas.microsoft.com/office/drawing/2014/main" id="{32C72C41-5DA1-485F-82C7-A6F6D75B19DE}"/>
              </a:ext>
            </a:extLst>
          </p:cNvPr>
          <p:cNvSpPr/>
          <p:nvPr/>
        </p:nvSpPr>
        <p:spPr>
          <a:xfrm>
            <a:off x="457199" y="5471888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Sprint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3" name="Блок-схема: документ 12">
            <a:extLst>
              <a:ext uri="{FF2B5EF4-FFF2-40B4-BE49-F238E27FC236}">
                <a16:creationId xmlns:a16="http://schemas.microsoft.com/office/drawing/2014/main" id="{41E50FBB-525D-4D79-8BBB-76343CBF7E28}"/>
              </a:ext>
            </a:extLst>
          </p:cNvPr>
          <p:cNvSpPr/>
          <p:nvPr/>
        </p:nvSpPr>
        <p:spPr>
          <a:xfrm>
            <a:off x="3506057" y="3029657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Блок-схема: документ 13">
            <a:extLst>
              <a:ext uri="{FF2B5EF4-FFF2-40B4-BE49-F238E27FC236}">
                <a16:creationId xmlns:a16="http://schemas.microsoft.com/office/drawing/2014/main" id="{6B8D9708-E687-4E3B-B562-62D222C09EB0}"/>
              </a:ext>
            </a:extLst>
          </p:cNvPr>
          <p:cNvSpPr/>
          <p:nvPr/>
        </p:nvSpPr>
        <p:spPr>
          <a:xfrm>
            <a:off x="3464961" y="4125088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 2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5" name="Блок-схема: документ 14">
            <a:extLst>
              <a:ext uri="{FF2B5EF4-FFF2-40B4-BE49-F238E27FC236}">
                <a16:creationId xmlns:a16="http://schemas.microsoft.com/office/drawing/2014/main" id="{3BAFB46D-212A-42B8-9839-DE54354DCC7A}"/>
              </a:ext>
            </a:extLst>
          </p:cNvPr>
          <p:cNvSpPr/>
          <p:nvPr/>
        </p:nvSpPr>
        <p:spPr>
          <a:xfrm>
            <a:off x="3464960" y="5219286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 3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Блок-схема: подготовка 4">
            <a:extLst>
              <a:ext uri="{FF2B5EF4-FFF2-40B4-BE49-F238E27FC236}">
                <a16:creationId xmlns:a16="http://schemas.microsoft.com/office/drawing/2014/main" id="{E914AD89-1AEF-4522-ADEB-0B83DA5BD467}"/>
              </a:ext>
            </a:extLst>
          </p:cNvPr>
          <p:cNvSpPr/>
          <p:nvPr/>
        </p:nvSpPr>
        <p:spPr>
          <a:xfrm>
            <a:off x="2306548" y="3174715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подготовка 15">
            <a:extLst>
              <a:ext uri="{FF2B5EF4-FFF2-40B4-BE49-F238E27FC236}">
                <a16:creationId xmlns:a16="http://schemas.microsoft.com/office/drawing/2014/main" id="{83895486-8DE1-47C1-93E4-F873D4FA4AB4}"/>
              </a:ext>
            </a:extLst>
          </p:cNvPr>
          <p:cNvSpPr/>
          <p:nvPr/>
        </p:nvSpPr>
        <p:spPr>
          <a:xfrm>
            <a:off x="2306548" y="4355337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подготовка 16">
            <a:extLst>
              <a:ext uri="{FF2B5EF4-FFF2-40B4-BE49-F238E27FC236}">
                <a16:creationId xmlns:a16="http://schemas.microsoft.com/office/drawing/2014/main" id="{4060D2EB-159D-4366-BB29-B7785594A39B}"/>
              </a:ext>
            </a:extLst>
          </p:cNvPr>
          <p:cNvSpPr/>
          <p:nvPr/>
        </p:nvSpPr>
        <p:spPr>
          <a:xfrm>
            <a:off x="2306548" y="5354184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0FB6240-36A3-497A-891F-11BA117FADB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366462" y="2974368"/>
            <a:ext cx="940086" cy="401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046E5D3-E872-41FA-AB69-A3563FAA50B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363036" y="3375845"/>
            <a:ext cx="943512" cy="2449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5627741-8881-4D52-B2D2-86B7E95ADD5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979506" y="3375845"/>
            <a:ext cx="526551" cy="18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B4D13C3-FB66-4C2C-928E-02005941BF0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366462" y="3941707"/>
            <a:ext cx="940086" cy="614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8D8DF08-C47F-42F0-8A3A-CD06D9D2AB7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1366462" y="4556467"/>
            <a:ext cx="940086" cy="332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2EF5E50-C701-43BC-AC1B-0EBC15F37CC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366462" y="4889164"/>
            <a:ext cx="940086" cy="666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ECC635E-EF7E-43EC-A30F-5441D795493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366462" y="5555314"/>
            <a:ext cx="940086" cy="2813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9EA69A5-D2B5-493C-AF09-D7B13EBA0ED3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979506" y="4489821"/>
            <a:ext cx="485455" cy="66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430F341-0439-494B-BDC5-9479D9B103B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2979506" y="5555314"/>
            <a:ext cx="485454" cy="28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Блок-схема: документ 44">
            <a:extLst>
              <a:ext uri="{FF2B5EF4-FFF2-40B4-BE49-F238E27FC236}">
                <a16:creationId xmlns:a16="http://schemas.microsoft.com/office/drawing/2014/main" id="{13C9DE12-78C7-45F9-8466-77D1847505CD}"/>
              </a:ext>
            </a:extLst>
          </p:cNvPr>
          <p:cNvSpPr/>
          <p:nvPr/>
        </p:nvSpPr>
        <p:spPr>
          <a:xfrm>
            <a:off x="6867419" y="3520909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Metric4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6" name="Блок-схема: подготовка 45">
            <a:extLst>
              <a:ext uri="{FF2B5EF4-FFF2-40B4-BE49-F238E27FC236}">
                <a16:creationId xmlns:a16="http://schemas.microsoft.com/office/drawing/2014/main" id="{04D5048B-A0EB-44B4-A6DE-517FAA4DA9EB}"/>
              </a:ext>
            </a:extLst>
          </p:cNvPr>
          <p:cNvSpPr/>
          <p:nvPr/>
        </p:nvSpPr>
        <p:spPr>
          <a:xfrm>
            <a:off x="5667910" y="3665967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399DAAD-DB0A-4007-907A-F125329425EB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6340868" y="3867097"/>
            <a:ext cx="526551" cy="18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754A297-123A-4188-8E09-479E6E6529D5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4415320" y="3394390"/>
            <a:ext cx="1252590" cy="4727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3BDD5D35-59E1-4B85-8BA1-FF0D3EEBCE6A}"/>
              </a:ext>
            </a:extLst>
          </p:cNvPr>
          <p:cNvCxnSpPr>
            <a:cxnSpLocks/>
          </p:cNvCxnSpPr>
          <p:nvPr/>
        </p:nvCxnSpPr>
        <p:spPr>
          <a:xfrm flipV="1">
            <a:off x="1366462" y="3882021"/>
            <a:ext cx="4301448" cy="746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документ 53">
            <a:extLst>
              <a:ext uri="{FF2B5EF4-FFF2-40B4-BE49-F238E27FC236}">
                <a16:creationId xmlns:a16="http://schemas.microsoft.com/office/drawing/2014/main" id="{4EEADA26-25A9-4843-BF65-023A369232C5}"/>
              </a:ext>
            </a:extLst>
          </p:cNvPr>
          <p:cNvSpPr/>
          <p:nvPr/>
        </p:nvSpPr>
        <p:spPr>
          <a:xfrm>
            <a:off x="6867419" y="4808988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Metric4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5" name="Блок-схема: подготовка 54">
            <a:extLst>
              <a:ext uri="{FF2B5EF4-FFF2-40B4-BE49-F238E27FC236}">
                <a16:creationId xmlns:a16="http://schemas.microsoft.com/office/drawing/2014/main" id="{7ABD3473-E0F0-404E-B6BF-DC9AC3EAC67D}"/>
              </a:ext>
            </a:extLst>
          </p:cNvPr>
          <p:cNvSpPr/>
          <p:nvPr/>
        </p:nvSpPr>
        <p:spPr>
          <a:xfrm>
            <a:off x="5667910" y="4954046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356C1350-1837-4978-A185-C587FCEC975C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>
            <a:off x="6340868" y="5155176"/>
            <a:ext cx="526551" cy="18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8F12B8B-0375-4344-8E5F-F1BCAEDD0FA3}"/>
              </a:ext>
            </a:extLst>
          </p:cNvPr>
          <p:cNvCxnSpPr>
            <a:cxnSpLocks/>
            <a:stCxn id="14" idx="3"/>
            <a:endCxn id="55" idx="1"/>
          </p:cNvCxnSpPr>
          <p:nvPr/>
        </p:nvCxnSpPr>
        <p:spPr>
          <a:xfrm>
            <a:off x="4374224" y="4489821"/>
            <a:ext cx="1293686" cy="665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E7CE1312-F849-40F4-8323-A6ED49F491FC}"/>
              </a:ext>
            </a:extLst>
          </p:cNvPr>
          <p:cNvCxnSpPr>
            <a:cxnSpLocks/>
            <a:stCxn id="15" idx="3"/>
            <a:endCxn id="55" idx="1"/>
          </p:cNvCxnSpPr>
          <p:nvPr/>
        </p:nvCxnSpPr>
        <p:spPr>
          <a:xfrm flipV="1">
            <a:off x="4374223" y="5155176"/>
            <a:ext cx="1293687" cy="4288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5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630872"/>
          </a:xfrm>
        </p:spPr>
        <p:txBody>
          <a:bodyPr/>
          <a:lstStyle/>
          <a:p>
            <a:r>
              <a:rPr lang="en-US" u="sng" dirty="0"/>
              <a:t>On demand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Каждая команда может настроить вычисление любых необходимых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Значение метрики можно просчитать за прошлое время.</a:t>
            </a:r>
          </a:p>
        </p:txBody>
      </p:sp>
      <p:sp>
        <p:nvSpPr>
          <p:cNvPr id="6" name="Заголовок 6">
            <a:extLst>
              <a:ext uri="{FF2B5EF4-FFF2-40B4-BE49-F238E27FC236}">
                <a16:creationId xmlns:a16="http://schemas.microsoft.com/office/drawing/2014/main" id="{673257AC-2592-4EFB-B5BB-F1A938EB410E}"/>
              </a:ext>
            </a:extLst>
          </p:cNvPr>
          <p:cNvSpPr txBox="1">
            <a:spLocks/>
          </p:cNvSpPr>
          <p:nvPr/>
        </p:nvSpPr>
        <p:spPr>
          <a:xfrm>
            <a:off x="327171" y="2704621"/>
            <a:ext cx="8690994" cy="6308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800" kern="12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u="sng" dirty="0"/>
              <a:t>Fast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3DECB-106F-4C31-87BE-4F1EABF62C67}"/>
              </a:ext>
            </a:extLst>
          </p:cNvPr>
          <p:cNvSpPr txBox="1"/>
          <p:nvPr/>
        </p:nvSpPr>
        <p:spPr>
          <a:xfrm>
            <a:off x="327171" y="3427941"/>
            <a:ext cx="11537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Так как в системе хранятся уже вычисленные показатели, </a:t>
            </a:r>
            <a:r>
              <a:rPr lang="ru-RU" sz="2800" dirty="0" err="1"/>
              <a:t>дэшборд</a:t>
            </a:r>
            <a:r>
              <a:rPr lang="ru-RU" sz="2800" dirty="0"/>
              <a:t> может всегда использовать текущие данные – нет нужды генерировать отчёты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 системе можно подключать другие системы – потребители метрик</a:t>
            </a:r>
          </a:p>
        </p:txBody>
      </p:sp>
    </p:spTree>
    <p:extLst>
      <p:ext uri="{BB962C8B-B14F-4D97-AF65-F5344CB8AC3E}">
        <p14:creationId xmlns:p14="http://schemas.microsoft.com/office/powerpoint/2010/main" val="13250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Stylish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 АПИ данных можно подключать любые средства визуализации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 коробки предлагается визуализация в </a:t>
            </a:r>
            <a:r>
              <a:rPr lang="en-US" sz="2800" dirty="0"/>
              <a:t>Grafana </a:t>
            </a:r>
            <a:r>
              <a:rPr lang="ru-RU" sz="2800" dirty="0"/>
              <a:t>и с помощью </a:t>
            </a:r>
            <a:r>
              <a:rPr lang="en-US" sz="2800" dirty="0"/>
              <a:t>chart.js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Команда или любой пользователь может настроить персональный </a:t>
            </a:r>
            <a:r>
              <a:rPr lang="ru-RU" sz="2800" dirty="0" err="1"/>
              <a:t>дэшборд</a:t>
            </a:r>
            <a:r>
              <a:rPr lang="ru-RU" sz="2800" dirty="0"/>
              <a:t> с индивидуально настроенными виджетами.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КАРТИНКИ – Переключение разных морд</a:t>
            </a:r>
          </a:p>
        </p:txBody>
      </p:sp>
    </p:spTree>
    <p:extLst>
      <p:ext uri="{BB962C8B-B14F-4D97-AF65-F5344CB8AC3E}">
        <p14:creationId xmlns:p14="http://schemas.microsoft.com/office/powerpoint/2010/main" val="3596545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Inner Source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Все настройки метрик, виджетов, </a:t>
            </a:r>
            <a:r>
              <a:rPr lang="ru-RU" sz="2800" dirty="0" err="1"/>
              <a:t>дэшбордов</a:t>
            </a:r>
            <a:r>
              <a:rPr lang="ru-RU" sz="2800" dirty="0"/>
              <a:t> можно хранить в репозитории </a:t>
            </a:r>
            <a:r>
              <a:rPr lang="en-US" sz="2800" dirty="0" err="1"/>
              <a:t>BitBucket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Это позволит командам свободно обмениваться наработками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Да и саму систему можно развернуть в отдельной инсталляции под нужды команды/проекта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КАРТИНКИ – репозитории / </a:t>
            </a:r>
            <a:r>
              <a:rPr lang="ru-RU" sz="2800" dirty="0" err="1"/>
              <a:t>форки</a:t>
            </a:r>
            <a:r>
              <a:rPr lang="ru-RU" sz="2800" dirty="0"/>
              <a:t> / </a:t>
            </a:r>
            <a:r>
              <a:rPr lang="ru-RU" sz="2800" dirty="0" err="1"/>
              <a:t>дэшбоды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7353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Scalable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Для хранения данных можно выбрать хранилище в зависимости от нагрузки – от </a:t>
            </a:r>
            <a:r>
              <a:rPr lang="en-US" sz="2800" dirty="0"/>
              <a:t>SQLite </a:t>
            </a:r>
            <a:r>
              <a:rPr lang="ru-RU" sz="2800" dirty="0"/>
              <a:t>до </a:t>
            </a:r>
            <a:r>
              <a:rPr lang="en-US" sz="2800" dirty="0"/>
              <a:t>Oracle/</a:t>
            </a:r>
            <a:r>
              <a:rPr lang="en-US" sz="2800" dirty="0" err="1"/>
              <a:t>ElasticSearch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Микросервисная</a:t>
            </a:r>
            <a:r>
              <a:rPr lang="ru-RU" sz="2800" dirty="0"/>
              <a:t> архитектура позволит для расчёта метрик использовать столько серверов, сколько потребуется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КАРТИНКИ маленький хостинг / большой хостинг</a:t>
            </a:r>
          </a:p>
        </p:txBody>
      </p:sp>
    </p:spTree>
    <p:extLst>
      <p:ext uri="{BB962C8B-B14F-4D97-AF65-F5344CB8AC3E}">
        <p14:creationId xmlns:p14="http://schemas.microsoft.com/office/powerpoint/2010/main" val="2727678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Powerful Alerts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 основании любой метрики можно настроить «будильник», который будет срабатывать в зависимости от данных метрики. Будильники также можно выводить на </a:t>
            </a:r>
            <a:r>
              <a:rPr lang="ru-RU" sz="2800" dirty="0" err="1"/>
              <a:t>дэшборд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Система поддерживает внешние веб-хуки, которые могут вызываться будильниками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Таким образом можно настроить, например, почтовые уведомления или даже физический светофор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КАРТИНКИ Светофор статуса последнего </a:t>
            </a:r>
            <a:r>
              <a:rPr lang="ru-RU" sz="2800" dirty="0" err="1"/>
              <a:t>билда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7165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734</Words>
  <Application>Microsoft Office PowerPoint</Application>
  <PresentationFormat>Широкоэкранный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Gilroy ExtraBold</vt:lpstr>
      <vt:lpstr>Gilroy Light</vt:lpstr>
      <vt:lpstr>2_Тема Office</vt:lpstr>
      <vt:lpstr>Презентация PowerPoint</vt:lpstr>
      <vt:lpstr>Идея</vt:lpstr>
      <vt:lpstr>All Sources </vt:lpstr>
      <vt:lpstr>On the fly </vt:lpstr>
      <vt:lpstr>On demand</vt:lpstr>
      <vt:lpstr>Stylish</vt:lpstr>
      <vt:lpstr>Inner Source</vt:lpstr>
      <vt:lpstr>Scalable</vt:lpstr>
      <vt:lpstr>Powerful Alerts</vt:lpstr>
      <vt:lpstr>Dashboards Anywhere</vt:lpstr>
      <vt:lpstr>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Михаил Андрусенко</cp:lastModifiedBy>
  <cp:revision>93</cp:revision>
  <dcterms:created xsi:type="dcterms:W3CDTF">2018-08-15T19:42:17Z</dcterms:created>
  <dcterms:modified xsi:type="dcterms:W3CDTF">2019-10-25T02:52:03Z</dcterms:modified>
</cp:coreProperties>
</file>