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6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4" r:id="rId148"/>
    <p:sldId id="405" r:id="rId149"/>
    <p:sldId id="406" r:id="rId150"/>
    <p:sldId id="407" r:id="rId151"/>
    <p:sldId id="408" r:id="rId152"/>
    <p:sldId id="409" r:id="rId153"/>
    <p:sldId id="410" r:id="rId154"/>
    <p:sldId id="411" r:id="rId155"/>
    <p:sldId id="412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0" r:id="rId164"/>
    <p:sldId id="421" r:id="rId165"/>
    <p:sldId id="422" r:id="rId16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39021-0126-4557-8B21-6242066DC11C}" v="4" dt="2021-11-09T10:12:29.601"/>
  </p1510:revLst>
</p1510:revInfo>
</file>

<file path=ppt/tableStyles.xml><?xml version="1.0" encoding="utf-8"?>
<a:tblStyleLst xmlns:a="http://schemas.openxmlformats.org/drawingml/2006/main" def="{67D3ECEC-C305-49E0-AF39-6488EEB72C16}">
  <a:tblStyle styleId="{67D3ECEC-C305-49E0-AF39-6488EEB72C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Shape 3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Shape 3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Shape 3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0" name="Shape 3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Shape 3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Shape 3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Shape 3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Shape 3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5" name="Shape 34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Shape 3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7" name="Shape 3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Shape 3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Shape 3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Shape 3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0" name="Shape 36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Shape 3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8" name="Shape 36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Shape 3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Shape 36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Shape 36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3" name="Shape 36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Shape 3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8" name="Shape 36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Shape 3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5" name="Shape 37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3" name="Shape 3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4" name="Shape 37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4" name="Shape 37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5" name="Shape 37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" name="Shape 3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8" name="Shape 38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Shape 38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Shape 3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8" name="Shape 38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Shape 39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Shape 39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Shape 39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Shape 39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Shape 39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9" name="Shape 39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Shape 39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8" name="Shape 39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Shape 40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Shape 40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Shape 40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1" name="Shape 40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hape 4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7" name="Shape 4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5" name="Shape 4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6" name="Shape 4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Shape 4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Shape 4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Shape 4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7" name="Shape 4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Shape 4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4" name="Shape 4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1" name="Shape 4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2" name="Shape 4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Shape 4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9" name="Shape 4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Shape 4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7" name="Shape 4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Shape 4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0" name="Shape 4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8" name="Shape 4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9" name="Shape 4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Shape 4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8" name="Shape 4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Shape 4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Shape 44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5" name="Shape 4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6" name="Shape 4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2" name="Shape 4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3" name="Shape 4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Shape 4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Shape 44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9" name="Shape 4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Shape 44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7" name="Shape 4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8" name="Shape 4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" name="Shape 4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6" name="Shape 4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" name="Shape 4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7" name="Shape 4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Shape 4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8" name="Shape 45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" name="Shape 4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1" name="Shape 46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2" name="Shape 4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3" name="Shape 4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Shape 4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6" name="Shape 46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3" name="Shape 47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4" name="Shape 47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6" name="Shape 4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7" name="Shape 48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1" name="Shape 49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2" name="Shape 49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1" name="Shape 5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2" name="Shape 50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6" name="Shape 50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7" name="Shape 50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hape 5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4" name="Shape 5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Shape 5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1" name="Shape 5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Shape 5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9" name="Shape 5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Shape 5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7" name="Shape 5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" name="Shape 5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Shape 5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9" name="Shape 5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Shape 5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0" name="Shape 5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Shape 5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0" name="Shape 5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Shape 5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8" name="Shape 5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9" name="Shape 5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1" name="Shape 5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2" name="Shape 5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9" name="Shape 5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0" name="Shape 5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" name="Shape 5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9" name="Shape 5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" name="Shape 5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8" name="Shape 5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" name="Shape 5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2" name="Shape 55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Shape 8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Shape 8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Shape 9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Shape 9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Shape 10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Shape 10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Shape 10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Shape 10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Shape 10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Shape 10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Shape 10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Shape 1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Shape 1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Shape 1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Shape 1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Shape 13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Shape 1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Shape 13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Shape 1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Shape 13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Shape 1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Shape 1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Shape 14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Shape 1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Shape 15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Shape 1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Shape 1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Shape 16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Shape 1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Shape 1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Shape 1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Shape 16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Shape 1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Shape 16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Shape 17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Shape 17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Shape 17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Shape 17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Shape 18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Shape 18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Shape 1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Shape 18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 18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Shape 18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Shape 19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Shape 19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Shape 19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Shape 19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Shape 19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Shape 19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Shape 20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Shape 20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Shape 20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Shape 20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Shape 20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Shape 20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hape 20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Shape 20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Shape 20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Shape 20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Shape 20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Shape 20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Shape 20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Shape 20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Shape 20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Shape 2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Shape 2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Shape 2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Shape 2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Shape 2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Shape 2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Shape 2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Shape 2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Shape 2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Shape 2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Shape 2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Shape 23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Shape 2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Shape 2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Shape 2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Shape 24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Shape 2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Shape 24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Shape 2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Shape 24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Shape 2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Shape 25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Shape 2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Shape 2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Shape 2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Shape 25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Shape 2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Shape 2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Shape 2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Shape 26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Shape 2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Shape 26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Shape 27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Shape 27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Shape 2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Shape 27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Shape 27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Shape 27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Shape 28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4" name="Shape 28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Shape 28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Shape 28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Shape 28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Shape 28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Shape 28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Shape 28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Shape 29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Shape 29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Shape 29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Shape 29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Shape 30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Shape 30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Shape 30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Shape 30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Shape 30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9" name="Shape 30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Shape 3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Shape 3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Shape 3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Shape 3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Shape 3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Shape 3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Shape 3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Shape 3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Shape 3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Shape 3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  only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6399212" y="0"/>
            <a:ext cx="27638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数据结构（C＋＋版）</a:t>
            </a:r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0" y="0"/>
            <a:ext cx="24749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清华大学出版社</a:t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304800" y="1066800"/>
            <a:ext cx="8610600" cy="11112"/>
          </a:xfrm>
          <a:prstGeom prst="straightConnector1">
            <a:avLst/>
          </a:prstGeom>
          <a:noFill/>
          <a:ln w="76200" cap="flat" cmpd="sng">
            <a:solidFill>
              <a:srgbClr val="333399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 idx="4294967295"/>
          </p:nvPr>
        </p:nvSpPr>
        <p:spPr>
          <a:xfrm>
            <a:off x="1752600" y="2286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800"/>
              <a:buFont typeface="Times New Roman"/>
              <a:buNone/>
            </a:pPr>
            <a:r>
              <a:rPr lang="en-US" sz="4800" b="1" i="0" u="none" strike="noStrike" cap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第六章      图</a:t>
            </a:r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1601787" y="1223962"/>
            <a:ext cx="580707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本章的主要内容是:</a:t>
            </a:r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1936750" y="2079625"/>
            <a:ext cx="5807075" cy="393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✓"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图的逻辑结构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✓"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图的存储结构及实现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✓"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最小生成树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✓"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最短路径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✓"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AOV网与拓扑排序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✓"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AOE网与关键路径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381000" y="5286375"/>
            <a:ext cx="87630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在线性结构中，元素之间的关系为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前驱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后继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在树结构中，结点之间的关系为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双亲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孩子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在图结构中，顶点之间的关系为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邻接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。 </a:t>
            </a:r>
            <a:endParaRPr/>
          </a:p>
        </p:txBody>
      </p:sp>
      <p:grpSp>
        <p:nvGrpSpPr>
          <p:cNvPr id="317" name="Shape 317"/>
          <p:cNvGrpSpPr/>
          <p:nvPr/>
        </p:nvGrpSpPr>
        <p:grpSpPr>
          <a:xfrm>
            <a:off x="1304925" y="1270000"/>
            <a:ext cx="6488112" cy="1076324"/>
            <a:chOff x="1304925" y="1349375"/>
            <a:chExt cx="6488112" cy="1076324"/>
          </a:xfrm>
        </p:grpSpPr>
        <p:grpSp>
          <p:nvGrpSpPr>
            <p:cNvPr id="318" name="Shape 318"/>
            <p:cNvGrpSpPr/>
            <p:nvPr/>
          </p:nvGrpSpPr>
          <p:grpSpPr>
            <a:xfrm>
              <a:off x="1304925" y="1349375"/>
              <a:ext cx="6488112" cy="655637"/>
              <a:chOff x="1304925" y="1349375"/>
              <a:chExt cx="6488112" cy="655637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1304925" y="1389062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2490787" y="1390650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3697287" y="1419225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6105525" y="1403350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7324725" y="1398587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4" name="Shape 324"/>
              <p:cNvSpPr txBox="1"/>
              <p:nvPr/>
            </p:nvSpPr>
            <p:spPr>
              <a:xfrm>
                <a:off x="7375525" y="1358900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325" name="Shape 325"/>
              <p:cNvSpPr txBox="1"/>
              <p:nvPr/>
            </p:nvSpPr>
            <p:spPr>
              <a:xfrm>
                <a:off x="6156325" y="1363662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326" name="Shape 326"/>
              <p:cNvSpPr txBox="1"/>
              <p:nvPr/>
            </p:nvSpPr>
            <p:spPr>
              <a:xfrm>
                <a:off x="3748087" y="1379537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sp>
            <p:nvSpPr>
              <p:cNvPr id="327" name="Shape 327"/>
              <p:cNvSpPr txBox="1"/>
              <p:nvPr/>
            </p:nvSpPr>
            <p:spPr>
              <a:xfrm>
                <a:off x="2541587" y="1350962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  <p:sp>
            <p:nvSpPr>
              <p:cNvPr id="328" name="Shape 328"/>
              <p:cNvSpPr txBox="1"/>
              <p:nvPr/>
            </p:nvSpPr>
            <p:spPr>
              <a:xfrm>
                <a:off x="1355725" y="1349375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4906962" y="1417637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0" name="Shape 330"/>
              <p:cNvSpPr txBox="1"/>
              <p:nvPr/>
            </p:nvSpPr>
            <p:spPr>
              <a:xfrm>
                <a:off x="4957762" y="1392237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cxnSp>
            <p:nvCxnSpPr>
              <p:cNvPr id="331" name="Shape 331"/>
              <p:cNvCxnSpPr/>
              <p:nvPr/>
            </p:nvCxnSpPr>
            <p:spPr>
              <a:xfrm>
                <a:off x="1752600" y="1631950"/>
                <a:ext cx="74612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32" name="Shape 332"/>
              <p:cNvCxnSpPr/>
              <p:nvPr/>
            </p:nvCxnSpPr>
            <p:spPr>
              <a:xfrm>
                <a:off x="2955925" y="1631950"/>
                <a:ext cx="74612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33" name="Shape 333"/>
              <p:cNvCxnSpPr/>
              <p:nvPr/>
            </p:nvCxnSpPr>
            <p:spPr>
              <a:xfrm>
                <a:off x="4175125" y="1630362"/>
                <a:ext cx="74612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34" name="Shape 334"/>
              <p:cNvCxnSpPr/>
              <p:nvPr/>
            </p:nvCxnSpPr>
            <p:spPr>
              <a:xfrm>
                <a:off x="5378450" y="1630362"/>
                <a:ext cx="74612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35" name="Shape 335"/>
              <p:cNvCxnSpPr/>
              <p:nvPr/>
            </p:nvCxnSpPr>
            <p:spPr>
              <a:xfrm>
                <a:off x="6567487" y="1630362"/>
                <a:ext cx="74612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336" name="Shape 336"/>
            <p:cNvSpPr txBox="1"/>
            <p:nvPr/>
          </p:nvSpPr>
          <p:spPr>
            <a:xfrm>
              <a:off x="3200400" y="1906587"/>
              <a:ext cx="2530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线性结构</a:t>
              </a: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889000" y="2303462"/>
            <a:ext cx="3106737" cy="3011487"/>
            <a:chOff x="889000" y="2414587"/>
            <a:chExt cx="3106737" cy="3011487"/>
          </a:xfrm>
        </p:grpSpPr>
        <p:grpSp>
          <p:nvGrpSpPr>
            <p:cNvPr id="338" name="Shape 338"/>
            <p:cNvGrpSpPr/>
            <p:nvPr/>
          </p:nvGrpSpPr>
          <p:grpSpPr>
            <a:xfrm>
              <a:off x="889000" y="2414587"/>
              <a:ext cx="3106737" cy="2530475"/>
              <a:chOff x="1847850" y="2627312"/>
              <a:chExt cx="3106737" cy="2530475"/>
            </a:xfrm>
          </p:grpSpPr>
          <p:cxnSp>
            <p:nvCxnSpPr>
              <p:cNvPr id="339" name="Shape 339"/>
              <p:cNvCxnSpPr/>
              <p:nvPr/>
            </p:nvCxnSpPr>
            <p:spPr>
              <a:xfrm flipH="1">
                <a:off x="2754312" y="3003550"/>
                <a:ext cx="511175" cy="56197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0" name="Shape 340"/>
              <p:cNvCxnSpPr/>
              <p:nvPr/>
            </p:nvCxnSpPr>
            <p:spPr>
              <a:xfrm>
                <a:off x="3638550" y="3033712"/>
                <a:ext cx="511175" cy="56197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1" name="Shape 341"/>
              <p:cNvCxnSpPr/>
              <p:nvPr/>
            </p:nvCxnSpPr>
            <p:spPr>
              <a:xfrm flipH="1">
                <a:off x="2132012" y="3914775"/>
                <a:ext cx="341312" cy="56197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2" name="Shape 342"/>
              <p:cNvCxnSpPr/>
              <p:nvPr/>
            </p:nvCxnSpPr>
            <p:spPr>
              <a:xfrm flipH="1">
                <a:off x="3848100" y="3986212"/>
                <a:ext cx="255587" cy="56197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3" name="Shape 343"/>
              <p:cNvCxnSpPr/>
              <p:nvPr/>
            </p:nvCxnSpPr>
            <p:spPr>
              <a:xfrm>
                <a:off x="4391025" y="3986212"/>
                <a:ext cx="265112" cy="61912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344" name="Shape 344"/>
              <p:cNvSpPr/>
              <p:nvPr/>
            </p:nvSpPr>
            <p:spPr>
              <a:xfrm>
                <a:off x="3230562" y="2667000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5" name="Shape 345"/>
              <p:cNvSpPr txBox="1"/>
              <p:nvPr/>
            </p:nvSpPr>
            <p:spPr>
              <a:xfrm>
                <a:off x="3281362" y="2627312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2360612" y="3494087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7" name="Shape 347"/>
              <p:cNvSpPr txBox="1"/>
              <p:nvPr/>
            </p:nvSpPr>
            <p:spPr>
              <a:xfrm>
                <a:off x="2411412" y="3454400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4011612" y="3554412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9" name="Shape 349"/>
              <p:cNvSpPr txBox="1"/>
              <p:nvPr/>
            </p:nvSpPr>
            <p:spPr>
              <a:xfrm>
                <a:off x="4062412" y="3514725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1847850" y="4467225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1" name="Shape 351"/>
              <p:cNvSpPr txBox="1"/>
              <p:nvPr/>
            </p:nvSpPr>
            <p:spPr>
              <a:xfrm>
                <a:off x="1898650" y="4441825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3616325" y="4541837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3" name="Shape 353"/>
              <p:cNvSpPr txBox="1"/>
              <p:nvPr/>
            </p:nvSpPr>
            <p:spPr>
              <a:xfrm>
                <a:off x="3667125" y="4502150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4486275" y="4584700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5" name="Shape 355"/>
              <p:cNvSpPr txBox="1"/>
              <p:nvPr/>
            </p:nvSpPr>
            <p:spPr>
              <a:xfrm>
                <a:off x="4537075" y="4545012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</p:grpSp>
        <p:sp>
          <p:nvSpPr>
            <p:cNvPr id="356" name="Shape 356"/>
            <p:cNvSpPr txBox="1"/>
            <p:nvPr/>
          </p:nvSpPr>
          <p:spPr>
            <a:xfrm>
              <a:off x="1219200" y="4906962"/>
              <a:ext cx="2530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树结构</a:t>
              </a:r>
              <a:endParaRPr/>
            </a:p>
          </p:txBody>
        </p:sp>
      </p:grpSp>
      <p:sp>
        <p:nvSpPr>
          <p:cNvPr id="357" name="Shape 357"/>
          <p:cNvSpPr txBox="1"/>
          <p:nvPr/>
        </p:nvSpPr>
        <p:spPr>
          <a:xfrm>
            <a:off x="1682750" y="350837"/>
            <a:ext cx="59880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不同结构中逻辑关系的对比</a:t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071562" y="1189037"/>
            <a:ext cx="2224087" cy="73025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Shape 359"/>
          <p:cNvSpPr/>
          <p:nvPr/>
        </p:nvSpPr>
        <p:spPr>
          <a:xfrm rot="-2700000">
            <a:off x="965200" y="2638425"/>
            <a:ext cx="2224087" cy="73025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5054600" y="2387600"/>
            <a:ext cx="2986087" cy="884237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1" name="Shape 361"/>
          <p:cNvGrpSpPr/>
          <p:nvPr/>
        </p:nvGrpSpPr>
        <p:grpSpPr>
          <a:xfrm>
            <a:off x="5291137" y="2549525"/>
            <a:ext cx="2555875" cy="2717799"/>
            <a:chOff x="5291137" y="2549525"/>
            <a:chExt cx="2555875" cy="2717799"/>
          </a:xfrm>
        </p:grpSpPr>
        <p:grpSp>
          <p:nvGrpSpPr>
            <p:cNvPr id="362" name="Shape 362"/>
            <p:cNvGrpSpPr/>
            <p:nvPr/>
          </p:nvGrpSpPr>
          <p:grpSpPr>
            <a:xfrm>
              <a:off x="5291137" y="2549525"/>
              <a:ext cx="2555875" cy="2259012"/>
              <a:chOff x="5291137" y="2549525"/>
              <a:chExt cx="2555875" cy="2259012"/>
            </a:xfrm>
          </p:grpSpPr>
          <p:grpSp>
            <p:nvGrpSpPr>
              <p:cNvPr id="363" name="Shape 363"/>
              <p:cNvGrpSpPr/>
              <p:nvPr/>
            </p:nvGrpSpPr>
            <p:grpSpPr>
              <a:xfrm>
                <a:off x="5365750" y="2549525"/>
                <a:ext cx="2481262" cy="598487"/>
                <a:chOff x="349250" y="1495425"/>
                <a:chExt cx="2481262" cy="598487"/>
              </a:xfrm>
            </p:grpSpPr>
            <p:sp>
              <p:nvSpPr>
                <p:cNvPr id="364" name="Shape 364"/>
                <p:cNvSpPr/>
                <p:nvPr/>
              </p:nvSpPr>
              <p:spPr>
                <a:xfrm>
                  <a:off x="349250" y="1547812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65" name="Shape 365"/>
                <p:cNvSpPr txBox="1"/>
                <p:nvPr/>
              </p:nvSpPr>
              <p:spPr>
                <a:xfrm>
                  <a:off x="415925" y="1498600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cxnSp>
              <p:nvCxnSpPr>
                <p:cNvPr id="366" name="Shape 366"/>
                <p:cNvCxnSpPr/>
                <p:nvPr/>
              </p:nvCxnSpPr>
              <p:spPr>
                <a:xfrm>
                  <a:off x="819150" y="1752600"/>
                  <a:ext cx="15113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67" name="Shape 367"/>
                <p:cNvSpPr/>
                <p:nvPr/>
              </p:nvSpPr>
              <p:spPr>
                <a:xfrm>
                  <a:off x="2300287" y="1544637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68" name="Shape 368"/>
                <p:cNvSpPr txBox="1"/>
                <p:nvPr/>
              </p:nvSpPr>
              <p:spPr>
                <a:xfrm>
                  <a:off x="2366962" y="1495425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369" name="Shape 369"/>
              <p:cNvGrpSpPr/>
              <p:nvPr/>
            </p:nvGrpSpPr>
            <p:grpSpPr>
              <a:xfrm>
                <a:off x="5291137" y="2932112"/>
                <a:ext cx="2555875" cy="1876425"/>
                <a:chOff x="274637" y="1878012"/>
                <a:chExt cx="2555875" cy="1876425"/>
              </a:xfrm>
            </p:grpSpPr>
            <p:sp>
              <p:nvSpPr>
                <p:cNvPr id="370" name="Shape 370"/>
                <p:cNvSpPr/>
                <p:nvPr/>
              </p:nvSpPr>
              <p:spPr>
                <a:xfrm>
                  <a:off x="696912" y="2803525"/>
                  <a:ext cx="571500" cy="5635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0" h="300" extrusionOk="0">
                      <a:moveTo>
                        <a:pt x="30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371" name="Shape 371"/>
                <p:cNvCxnSpPr/>
                <p:nvPr/>
              </p:nvCxnSpPr>
              <p:spPr>
                <a:xfrm>
                  <a:off x="2557462" y="2020887"/>
                  <a:ext cx="0" cy="123507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72" name="Shape 372"/>
                <p:cNvSpPr/>
                <p:nvPr/>
              </p:nvSpPr>
              <p:spPr>
                <a:xfrm>
                  <a:off x="1695450" y="1878012"/>
                  <a:ext cx="660400" cy="6651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5" h="375" extrusionOk="0">
                      <a:moveTo>
                        <a:pt x="375" y="0"/>
                      </a:moveTo>
                      <a:lnTo>
                        <a:pt x="0" y="375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373" name="Shape 373"/>
                <p:cNvCxnSpPr/>
                <p:nvPr/>
              </p:nvCxnSpPr>
              <p:spPr>
                <a:xfrm>
                  <a:off x="1736725" y="2819400"/>
                  <a:ext cx="642937" cy="554037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4" name="Shape 374"/>
                <p:cNvCxnSpPr/>
                <p:nvPr/>
              </p:nvCxnSpPr>
              <p:spPr>
                <a:xfrm>
                  <a:off x="492125" y="2027237"/>
                  <a:ext cx="0" cy="1206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75" name="Shape 375"/>
                <p:cNvSpPr/>
                <p:nvPr/>
              </p:nvSpPr>
              <p:spPr>
                <a:xfrm>
                  <a:off x="1270000" y="2465387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76" name="Shape 376"/>
                <p:cNvSpPr txBox="1"/>
                <p:nvPr/>
              </p:nvSpPr>
              <p:spPr>
                <a:xfrm>
                  <a:off x="1336675" y="2416175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377" name="Shape 377"/>
                <p:cNvSpPr/>
                <p:nvPr/>
              </p:nvSpPr>
              <p:spPr>
                <a:xfrm>
                  <a:off x="274637" y="3208337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78" name="Shape 378"/>
                <p:cNvSpPr txBox="1"/>
                <p:nvPr/>
              </p:nvSpPr>
              <p:spPr>
                <a:xfrm>
                  <a:off x="341312" y="3159125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>
                  <a:off x="2300287" y="3205162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80" name="Shape 380"/>
                <p:cNvSpPr txBox="1"/>
                <p:nvPr/>
              </p:nvSpPr>
              <p:spPr>
                <a:xfrm>
                  <a:off x="2366962" y="3155950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</a:t>
                  </a:r>
                  <a:endParaRPr/>
                </a:p>
              </p:txBody>
            </p:sp>
          </p:grpSp>
        </p:grpSp>
        <p:sp>
          <p:nvSpPr>
            <p:cNvPr id="381" name="Shape 381"/>
            <p:cNvSpPr txBox="1"/>
            <p:nvPr/>
          </p:nvSpPr>
          <p:spPr>
            <a:xfrm>
              <a:off x="5445125" y="4748212"/>
              <a:ext cx="21621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图结构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 txBox="1"/>
          <p:nvPr/>
        </p:nvSpPr>
        <p:spPr>
          <a:xfrm>
            <a:off x="269875" y="13335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克鲁斯卡尔（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Kruskal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）算法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211" name="Shape 3211"/>
          <p:cNvSpPr txBox="1"/>
          <p:nvPr/>
        </p:nvSpPr>
        <p:spPr>
          <a:xfrm>
            <a:off x="361950" y="2654300"/>
            <a:ext cx="8367712" cy="26765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初始化：U=V；TE={ }；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重复下述操作直到T中的连通分量个数为1：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2.1 在E中寻找最短边(u，v);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2.2 如果顶点u、v位于T的两个不同连通分量，则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2.2.1 将边(u，v)并入TE；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2.2.2 将这两个连通分量合为一个；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2.3 标记边(u，v)，使得(u，v)不参加后续最短边的选取；</a:t>
            </a:r>
            <a:endParaRPr/>
          </a:p>
        </p:txBody>
      </p:sp>
      <p:sp>
        <p:nvSpPr>
          <p:cNvPr id="3212" name="Shape 3212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3213" name="Shape 3213"/>
          <p:cNvSpPr txBox="1"/>
          <p:nvPr/>
        </p:nvSpPr>
        <p:spPr>
          <a:xfrm>
            <a:off x="352425" y="2009775"/>
            <a:ext cx="641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Kruskal算法的基本思想用伪代码描述如下： </a:t>
            </a:r>
            <a:endParaRPr/>
          </a:p>
        </p:txBody>
      </p:sp>
      <p:grpSp>
        <p:nvGrpSpPr>
          <p:cNvPr id="3214" name="Shape 3214"/>
          <p:cNvGrpSpPr/>
          <p:nvPr/>
        </p:nvGrpSpPr>
        <p:grpSpPr>
          <a:xfrm>
            <a:off x="469900" y="4179887"/>
            <a:ext cx="8367600" cy="1865238"/>
            <a:chOff x="469900" y="4179887"/>
            <a:chExt cx="8367600" cy="1865238"/>
          </a:xfrm>
        </p:grpSpPr>
        <p:sp>
          <p:nvSpPr>
            <p:cNvPr id="3215" name="Shape 3215"/>
            <p:cNvSpPr txBox="1"/>
            <p:nvPr/>
          </p:nvSpPr>
          <p:spPr>
            <a:xfrm>
              <a:off x="469900" y="5559425"/>
              <a:ext cx="8367600" cy="4857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关键：</a:t>
              </a: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如何判别被考察边的两个顶点是否位于两个连通分量 </a:t>
              </a:r>
              <a:endParaRPr/>
            </a:p>
          </p:txBody>
        </p:sp>
        <p:cxnSp>
          <p:nvCxnSpPr>
            <p:cNvPr id="3216" name="Shape 3216"/>
            <p:cNvCxnSpPr/>
            <p:nvPr/>
          </p:nvCxnSpPr>
          <p:spPr>
            <a:xfrm>
              <a:off x="1857375" y="4179887"/>
              <a:ext cx="4759325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17" name="Shape 3217"/>
            <p:cNvCxnSpPr/>
            <p:nvPr/>
          </p:nvCxnSpPr>
          <p:spPr>
            <a:xfrm>
              <a:off x="1857375" y="4905375"/>
              <a:ext cx="4759325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Shape 3222"/>
          <p:cNvSpPr/>
          <p:nvPr/>
        </p:nvSpPr>
        <p:spPr>
          <a:xfrm>
            <a:off x="915987" y="2163762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3" name="Shape 3223"/>
          <p:cNvSpPr/>
          <p:nvPr/>
        </p:nvSpPr>
        <p:spPr>
          <a:xfrm>
            <a:off x="3378200" y="3328987"/>
            <a:ext cx="674687" cy="1420812"/>
          </a:xfrm>
          <a:custGeom>
            <a:avLst/>
            <a:gdLst/>
            <a:ahLst/>
            <a:cxnLst/>
            <a:rect l="0" t="0" r="0" b="0"/>
            <a:pathLst>
              <a:path w="345" h="810" extrusionOk="0">
                <a:moveTo>
                  <a:pt x="345" y="0"/>
                </a:moveTo>
                <a:lnTo>
                  <a:pt x="0" y="81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4" name="Shape 3224"/>
          <p:cNvSpPr/>
          <p:nvPr/>
        </p:nvSpPr>
        <p:spPr>
          <a:xfrm>
            <a:off x="2513012" y="3771900"/>
            <a:ext cx="598487" cy="1004887"/>
          </a:xfrm>
          <a:custGeom>
            <a:avLst/>
            <a:gdLst/>
            <a:ahLst/>
            <a:cxnLst/>
            <a:rect l="0" t="0" r="0" b="0"/>
            <a:pathLst>
              <a:path w="291" h="556" extrusionOk="0">
                <a:moveTo>
                  <a:pt x="291" y="55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5" name="Shape 3225"/>
          <p:cNvSpPr/>
          <p:nvPr/>
        </p:nvSpPr>
        <p:spPr>
          <a:xfrm>
            <a:off x="1778000" y="4911725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6" name="Shape 3226"/>
          <p:cNvSpPr/>
          <p:nvPr/>
        </p:nvSpPr>
        <p:spPr>
          <a:xfrm>
            <a:off x="798512" y="3298825"/>
            <a:ext cx="630237" cy="1360487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7" name="Shape 3227"/>
          <p:cNvSpPr txBox="1"/>
          <p:nvPr/>
        </p:nvSpPr>
        <p:spPr>
          <a:xfrm>
            <a:off x="2862262" y="3892550"/>
            <a:ext cx="41275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228" name="Shape 3228"/>
          <p:cNvSpPr txBox="1"/>
          <p:nvPr/>
        </p:nvSpPr>
        <p:spPr>
          <a:xfrm>
            <a:off x="3287712" y="207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229" name="Shape 3229"/>
          <p:cNvSpPr txBox="1"/>
          <p:nvPr/>
        </p:nvSpPr>
        <p:spPr>
          <a:xfrm>
            <a:off x="1312862" y="2105025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3230" name="Shape 3230"/>
          <p:cNvSpPr txBox="1"/>
          <p:nvPr/>
        </p:nvSpPr>
        <p:spPr>
          <a:xfrm>
            <a:off x="1531937" y="288607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231" name="Shape 3231"/>
          <p:cNvSpPr txBox="1"/>
          <p:nvPr/>
        </p:nvSpPr>
        <p:spPr>
          <a:xfrm>
            <a:off x="2981325" y="28876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232" name="Shape 3232"/>
          <p:cNvSpPr txBox="1"/>
          <p:nvPr/>
        </p:nvSpPr>
        <p:spPr>
          <a:xfrm>
            <a:off x="657225" y="3803650"/>
            <a:ext cx="407987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</p:txBody>
      </p:sp>
      <p:sp>
        <p:nvSpPr>
          <p:cNvPr id="3233" name="Shape 3233"/>
          <p:cNvSpPr txBox="1"/>
          <p:nvPr/>
        </p:nvSpPr>
        <p:spPr>
          <a:xfrm>
            <a:off x="3805237" y="3865562"/>
            <a:ext cx="40640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</p:txBody>
      </p:sp>
      <p:sp>
        <p:nvSpPr>
          <p:cNvPr id="3234" name="Shape 3234"/>
          <p:cNvSpPr txBox="1"/>
          <p:nvPr/>
        </p:nvSpPr>
        <p:spPr>
          <a:xfrm>
            <a:off x="2249487" y="49831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235" name="Shape 3235"/>
          <p:cNvSpPr txBox="1"/>
          <p:nvPr/>
        </p:nvSpPr>
        <p:spPr>
          <a:xfrm>
            <a:off x="1546225" y="3898900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236" name="Shape 3236"/>
          <p:cNvSpPr/>
          <p:nvPr/>
        </p:nvSpPr>
        <p:spPr>
          <a:xfrm>
            <a:off x="1633537" y="3775075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2608262" y="3116262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8" name="Shape 3238"/>
          <p:cNvSpPr/>
          <p:nvPr/>
        </p:nvSpPr>
        <p:spPr>
          <a:xfrm>
            <a:off x="2660650" y="2159000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9" name="Shape 3239"/>
          <p:cNvSpPr/>
          <p:nvPr/>
        </p:nvSpPr>
        <p:spPr>
          <a:xfrm>
            <a:off x="915987" y="3116262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40" name="Shape 3240"/>
          <p:cNvGrpSpPr/>
          <p:nvPr/>
        </p:nvGrpSpPr>
        <p:grpSpPr>
          <a:xfrm>
            <a:off x="425450" y="2800350"/>
            <a:ext cx="530225" cy="595312"/>
            <a:chOff x="5907087" y="4789487"/>
            <a:chExt cx="530225" cy="595312"/>
          </a:xfrm>
        </p:grpSpPr>
        <p:sp>
          <p:nvSpPr>
            <p:cNvPr id="3241" name="Shape 324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2" name="Shape 324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243" name="Shape 3243"/>
          <p:cNvGrpSpPr/>
          <p:nvPr/>
        </p:nvGrpSpPr>
        <p:grpSpPr>
          <a:xfrm>
            <a:off x="2160587" y="1841500"/>
            <a:ext cx="530225" cy="595312"/>
            <a:chOff x="5907087" y="4789487"/>
            <a:chExt cx="530225" cy="595312"/>
          </a:xfrm>
        </p:grpSpPr>
        <p:sp>
          <p:nvSpPr>
            <p:cNvPr id="3244" name="Shape 324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5" name="Shape 324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246" name="Shape 3246"/>
          <p:cNvGrpSpPr/>
          <p:nvPr/>
        </p:nvGrpSpPr>
        <p:grpSpPr>
          <a:xfrm>
            <a:off x="3854450" y="2816225"/>
            <a:ext cx="530225" cy="595312"/>
            <a:chOff x="5907087" y="4789487"/>
            <a:chExt cx="530225" cy="595312"/>
          </a:xfrm>
        </p:grpSpPr>
        <p:sp>
          <p:nvSpPr>
            <p:cNvPr id="3247" name="Shape 324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8" name="Shape 324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249" name="Shape 3249"/>
          <p:cNvGrpSpPr/>
          <p:nvPr/>
        </p:nvGrpSpPr>
        <p:grpSpPr>
          <a:xfrm>
            <a:off x="3001962" y="4660900"/>
            <a:ext cx="530225" cy="595312"/>
            <a:chOff x="5907087" y="4789487"/>
            <a:chExt cx="530225" cy="595312"/>
          </a:xfrm>
        </p:grpSpPr>
        <p:sp>
          <p:nvSpPr>
            <p:cNvPr id="3250" name="Shape 325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1" name="Shape 325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252" name="Shape 3252"/>
          <p:cNvGrpSpPr/>
          <p:nvPr/>
        </p:nvGrpSpPr>
        <p:grpSpPr>
          <a:xfrm>
            <a:off x="1263650" y="4598987"/>
            <a:ext cx="530225" cy="595312"/>
            <a:chOff x="5907087" y="4789487"/>
            <a:chExt cx="530225" cy="595312"/>
          </a:xfrm>
        </p:grpSpPr>
        <p:sp>
          <p:nvSpPr>
            <p:cNvPr id="3253" name="Shape 325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4" name="Shape 325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255" name="Shape 3255"/>
          <p:cNvGrpSpPr/>
          <p:nvPr/>
        </p:nvGrpSpPr>
        <p:grpSpPr>
          <a:xfrm>
            <a:off x="2133600" y="3259137"/>
            <a:ext cx="530225" cy="595312"/>
            <a:chOff x="5907087" y="4789487"/>
            <a:chExt cx="530225" cy="595312"/>
          </a:xfrm>
        </p:grpSpPr>
        <p:sp>
          <p:nvSpPr>
            <p:cNvPr id="3256" name="Shape 325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7" name="Shape 325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grpSp>
        <p:nvGrpSpPr>
          <p:cNvPr id="3258" name="Shape 3258"/>
          <p:cNvGrpSpPr/>
          <p:nvPr/>
        </p:nvGrpSpPr>
        <p:grpSpPr>
          <a:xfrm>
            <a:off x="4740275" y="2830512"/>
            <a:ext cx="530225" cy="595312"/>
            <a:chOff x="5907087" y="4789487"/>
            <a:chExt cx="530225" cy="595312"/>
          </a:xfrm>
        </p:grpSpPr>
        <p:sp>
          <p:nvSpPr>
            <p:cNvPr id="3259" name="Shape 325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0" name="Shape 326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261" name="Shape 3261"/>
          <p:cNvGrpSpPr/>
          <p:nvPr/>
        </p:nvGrpSpPr>
        <p:grpSpPr>
          <a:xfrm>
            <a:off x="6475412" y="1871662"/>
            <a:ext cx="530225" cy="595312"/>
            <a:chOff x="5907087" y="4789487"/>
            <a:chExt cx="530225" cy="595312"/>
          </a:xfrm>
        </p:grpSpPr>
        <p:sp>
          <p:nvSpPr>
            <p:cNvPr id="3262" name="Shape 326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3" name="Shape 326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264" name="Shape 3264"/>
          <p:cNvGrpSpPr/>
          <p:nvPr/>
        </p:nvGrpSpPr>
        <p:grpSpPr>
          <a:xfrm>
            <a:off x="8169275" y="2846387"/>
            <a:ext cx="530225" cy="595312"/>
            <a:chOff x="5907087" y="4789487"/>
            <a:chExt cx="530225" cy="595312"/>
          </a:xfrm>
        </p:grpSpPr>
        <p:sp>
          <p:nvSpPr>
            <p:cNvPr id="3265" name="Shape 326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6" name="Shape 326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267" name="Shape 3267"/>
          <p:cNvGrpSpPr/>
          <p:nvPr/>
        </p:nvGrpSpPr>
        <p:grpSpPr>
          <a:xfrm>
            <a:off x="7316787" y="4691062"/>
            <a:ext cx="530225" cy="595312"/>
            <a:chOff x="5907087" y="4789487"/>
            <a:chExt cx="530225" cy="595312"/>
          </a:xfrm>
        </p:grpSpPr>
        <p:sp>
          <p:nvSpPr>
            <p:cNvPr id="3268" name="Shape 326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9" name="Shape 326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270" name="Shape 3270"/>
          <p:cNvGrpSpPr/>
          <p:nvPr/>
        </p:nvGrpSpPr>
        <p:grpSpPr>
          <a:xfrm>
            <a:off x="5578475" y="4629150"/>
            <a:ext cx="530225" cy="595312"/>
            <a:chOff x="5907087" y="4789487"/>
            <a:chExt cx="530225" cy="595312"/>
          </a:xfrm>
        </p:grpSpPr>
        <p:sp>
          <p:nvSpPr>
            <p:cNvPr id="3271" name="Shape 327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2" name="Shape 327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273" name="Shape 3273"/>
          <p:cNvGrpSpPr/>
          <p:nvPr/>
        </p:nvGrpSpPr>
        <p:grpSpPr>
          <a:xfrm>
            <a:off x="6448425" y="3289300"/>
            <a:ext cx="530225" cy="595312"/>
            <a:chOff x="5907087" y="4789487"/>
            <a:chExt cx="530225" cy="595312"/>
          </a:xfrm>
        </p:grpSpPr>
        <p:sp>
          <p:nvSpPr>
            <p:cNvPr id="3274" name="Shape 327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5" name="Shape 327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3276" name="Shape 3276"/>
          <p:cNvSpPr txBox="1"/>
          <p:nvPr/>
        </p:nvSpPr>
        <p:spPr>
          <a:xfrm>
            <a:off x="2528887" y="5595937"/>
            <a:ext cx="63881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连通分量＝{A}, {B}, {C}, {D}, {E}, {F}</a:t>
            </a:r>
            <a:endParaRPr/>
          </a:p>
        </p:txBody>
      </p:sp>
      <p:sp>
        <p:nvSpPr>
          <p:cNvPr id="3277" name="Shape 3277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Shape 3282"/>
          <p:cNvSpPr/>
          <p:nvPr/>
        </p:nvSpPr>
        <p:spPr>
          <a:xfrm>
            <a:off x="915987" y="2163762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3" name="Shape 3283"/>
          <p:cNvSpPr/>
          <p:nvPr/>
        </p:nvSpPr>
        <p:spPr>
          <a:xfrm>
            <a:off x="3378200" y="3328987"/>
            <a:ext cx="674687" cy="1420812"/>
          </a:xfrm>
          <a:custGeom>
            <a:avLst/>
            <a:gdLst/>
            <a:ahLst/>
            <a:cxnLst/>
            <a:rect l="0" t="0" r="0" b="0"/>
            <a:pathLst>
              <a:path w="345" h="810" extrusionOk="0">
                <a:moveTo>
                  <a:pt x="345" y="0"/>
                </a:moveTo>
                <a:lnTo>
                  <a:pt x="0" y="81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4" name="Shape 3284"/>
          <p:cNvSpPr/>
          <p:nvPr/>
        </p:nvSpPr>
        <p:spPr>
          <a:xfrm>
            <a:off x="2513012" y="3771900"/>
            <a:ext cx="598487" cy="1004887"/>
          </a:xfrm>
          <a:custGeom>
            <a:avLst/>
            <a:gdLst/>
            <a:ahLst/>
            <a:cxnLst/>
            <a:rect l="0" t="0" r="0" b="0"/>
            <a:pathLst>
              <a:path w="291" h="556" extrusionOk="0">
                <a:moveTo>
                  <a:pt x="291" y="55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5" name="Shape 3285"/>
          <p:cNvSpPr/>
          <p:nvPr/>
        </p:nvSpPr>
        <p:spPr>
          <a:xfrm>
            <a:off x="1778000" y="4911725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6" name="Shape 3286"/>
          <p:cNvSpPr/>
          <p:nvPr/>
        </p:nvSpPr>
        <p:spPr>
          <a:xfrm>
            <a:off x="798512" y="3298825"/>
            <a:ext cx="630237" cy="1360487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7" name="Shape 3287"/>
          <p:cNvSpPr txBox="1"/>
          <p:nvPr/>
        </p:nvSpPr>
        <p:spPr>
          <a:xfrm>
            <a:off x="2862262" y="3892550"/>
            <a:ext cx="41275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288" name="Shape 3288"/>
          <p:cNvSpPr txBox="1"/>
          <p:nvPr/>
        </p:nvSpPr>
        <p:spPr>
          <a:xfrm>
            <a:off x="3287712" y="207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289" name="Shape 3289"/>
          <p:cNvSpPr txBox="1"/>
          <p:nvPr/>
        </p:nvSpPr>
        <p:spPr>
          <a:xfrm>
            <a:off x="1312862" y="2105025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3290" name="Shape 3290"/>
          <p:cNvSpPr txBox="1"/>
          <p:nvPr/>
        </p:nvSpPr>
        <p:spPr>
          <a:xfrm>
            <a:off x="1531937" y="288607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291" name="Shape 3291"/>
          <p:cNvSpPr txBox="1"/>
          <p:nvPr/>
        </p:nvSpPr>
        <p:spPr>
          <a:xfrm>
            <a:off x="2981325" y="28876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292" name="Shape 3292"/>
          <p:cNvSpPr txBox="1"/>
          <p:nvPr/>
        </p:nvSpPr>
        <p:spPr>
          <a:xfrm>
            <a:off x="657225" y="3803650"/>
            <a:ext cx="407987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</p:txBody>
      </p:sp>
      <p:sp>
        <p:nvSpPr>
          <p:cNvPr id="3293" name="Shape 3293"/>
          <p:cNvSpPr txBox="1"/>
          <p:nvPr/>
        </p:nvSpPr>
        <p:spPr>
          <a:xfrm>
            <a:off x="3805237" y="3865562"/>
            <a:ext cx="40640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</p:txBody>
      </p:sp>
      <p:sp>
        <p:nvSpPr>
          <p:cNvPr id="3294" name="Shape 3294"/>
          <p:cNvSpPr txBox="1"/>
          <p:nvPr/>
        </p:nvSpPr>
        <p:spPr>
          <a:xfrm>
            <a:off x="2249487" y="49831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295" name="Shape 3295"/>
          <p:cNvSpPr txBox="1"/>
          <p:nvPr/>
        </p:nvSpPr>
        <p:spPr>
          <a:xfrm>
            <a:off x="1546225" y="3898900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296" name="Shape 3296"/>
          <p:cNvSpPr/>
          <p:nvPr/>
        </p:nvSpPr>
        <p:spPr>
          <a:xfrm>
            <a:off x="1633537" y="3775075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7" name="Shape 3297"/>
          <p:cNvSpPr/>
          <p:nvPr/>
        </p:nvSpPr>
        <p:spPr>
          <a:xfrm>
            <a:off x="2608262" y="3116262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8" name="Shape 3298"/>
          <p:cNvSpPr/>
          <p:nvPr/>
        </p:nvSpPr>
        <p:spPr>
          <a:xfrm>
            <a:off x="2660650" y="2159000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9" name="Shape 3299"/>
          <p:cNvSpPr/>
          <p:nvPr/>
        </p:nvSpPr>
        <p:spPr>
          <a:xfrm>
            <a:off x="915987" y="3116262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00" name="Shape 3300"/>
          <p:cNvGrpSpPr/>
          <p:nvPr/>
        </p:nvGrpSpPr>
        <p:grpSpPr>
          <a:xfrm>
            <a:off x="425450" y="2800350"/>
            <a:ext cx="530225" cy="595312"/>
            <a:chOff x="5907087" y="4789487"/>
            <a:chExt cx="530225" cy="595312"/>
          </a:xfrm>
        </p:grpSpPr>
        <p:sp>
          <p:nvSpPr>
            <p:cNvPr id="3301" name="Shape 330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2" name="Shape 330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303" name="Shape 3303"/>
          <p:cNvGrpSpPr/>
          <p:nvPr/>
        </p:nvGrpSpPr>
        <p:grpSpPr>
          <a:xfrm>
            <a:off x="2160587" y="1841500"/>
            <a:ext cx="530225" cy="595312"/>
            <a:chOff x="5907087" y="4789487"/>
            <a:chExt cx="530225" cy="595312"/>
          </a:xfrm>
        </p:grpSpPr>
        <p:sp>
          <p:nvSpPr>
            <p:cNvPr id="3304" name="Shape 330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5" name="Shape 330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306" name="Shape 3306"/>
          <p:cNvGrpSpPr/>
          <p:nvPr/>
        </p:nvGrpSpPr>
        <p:grpSpPr>
          <a:xfrm>
            <a:off x="3854450" y="2816225"/>
            <a:ext cx="530225" cy="595312"/>
            <a:chOff x="5907087" y="4789487"/>
            <a:chExt cx="530225" cy="595312"/>
          </a:xfrm>
        </p:grpSpPr>
        <p:sp>
          <p:nvSpPr>
            <p:cNvPr id="3307" name="Shape 330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8" name="Shape 330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309" name="Shape 3309"/>
          <p:cNvGrpSpPr/>
          <p:nvPr/>
        </p:nvGrpSpPr>
        <p:grpSpPr>
          <a:xfrm>
            <a:off x="3001962" y="4660900"/>
            <a:ext cx="530225" cy="595312"/>
            <a:chOff x="5907087" y="4789487"/>
            <a:chExt cx="530225" cy="595312"/>
          </a:xfrm>
        </p:grpSpPr>
        <p:sp>
          <p:nvSpPr>
            <p:cNvPr id="3310" name="Shape 331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1" name="Shape 331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312" name="Shape 3312"/>
          <p:cNvGrpSpPr/>
          <p:nvPr/>
        </p:nvGrpSpPr>
        <p:grpSpPr>
          <a:xfrm>
            <a:off x="1263650" y="4598987"/>
            <a:ext cx="530225" cy="595312"/>
            <a:chOff x="5907087" y="4789487"/>
            <a:chExt cx="530225" cy="595312"/>
          </a:xfrm>
        </p:grpSpPr>
        <p:sp>
          <p:nvSpPr>
            <p:cNvPr id="3313" name="Shape 331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4" name="Shape 331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315" name="Shape 3315"/>
          <p:cNvGrpSpPr/>
          <p:nvPr/>
        </p:nvGrpSpPr>
        <p:grpSpPr>
          <a:xfrm>
            <a:off x="2133600" y="3259137"/>
            <a:ext cx="530225" cy="595312"/>
            <a:chOff x="5907087" y="4789487"/>
            <a:chExt cx="530225" cy="595312"/>
          </a:xfrm>
        </p:grpSpPr>
        <p:sp>
          <p:nvSpPr>
            <p:cNvPr id="3316" name="Shape 331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7" name="Shape 331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grpSp>
        <p:nvGrpSpPr>
          <p:cNvPr id="3318" name="Shape 3318"/>
          <p:cNvGrpSpPr/>
          <p:nvPr/>
        </p:nvGrpSpPr>
        <p:grpSpPr>
          <a:xfrm>
            <a:off x="4740275" y="2830512"/>
            <a:ext cx="530225" cy="595312"/>
            <a:chOff x="5907087" y="4789487"/>
            <a:chExt cx="530225" cy="595312"/>
          </a:xfrm>
        </p:grpSpPr>
        <p:sp>
          <p:nvSpPr>
            <p:cNvPr id="3319" name="Shape 331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0" name="Shape 332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321" name="Shape 3321"/>
          <p:cNvGrpSpPr/>
          <p:nvPr/>
        </p:nvGrpSpPr>
        <p:grpSpPr>
          <a:xfrm>
            <a:off x="6475412" y="1871662"/>
            <a:ext cx="530225" cy="595312"/>
            <a:chOff x="5907087" y="4789487"/>
            <a:chExt cx="530225" cy="595312"/>
          </a:xfrm>
        </p:grpSpPr>
        <p:sp>
          <p:nvSpPr>
            <p:cNvPr id="3322" name="Shape 332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3" name="Shape 332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324" name="Shape 3324"/>
          <p:cNvGrpSpPr/>
          <p:nvPr/>
        </p:nvGrpSpPr>
        <p:grpSpPr>
          <a:xfrm>
            <a:off x="8169275" y="2846387"/>
            <a:ext cx="530225" cy="595312"/>
            <a:chOff x="5907087" y="4789487"/>
            <a:chExt cx="530225" cy="595312"/>
          </a:xfrm>
        </p:grpSpPr>
        <p:sp>
          <p:nvSpPr>
            <p:cNvPr id="3325" name="Shape 332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6" name="Shape 332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327" name="Shape 3327"/>
          <p:cNvGrpSpPr/>
          <p:nvPr/>
        </p:nvGrpSpPr>
        <p:grpSpPr>
          <a:xfrm>
            <a:off x="7316787" y="4691062"/>
            <a:ext cx="530225" cy="595312"/>
            <a:chOff x="5907087" y="4789487"/>
            <a:chExt cx="530225" cy="595312"/>
          </a:xfrm>
        </p:grpSpPr>
        <p:sp>
          <p:nvSpPr>
            <p:cNvPr id="3328" name="Shape 332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9" name="Shape 332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330" name="Shape 3330"/>
          <p:cNvGrpSpPr/>
          <p:nvPr/>
        </p:nvGrpSpPr>
        <p:grpSpPr>
          <a:xfrm>
            <a:off x="5578475" y="4629150"/>
            <a:ext cx="530225" cy="595312"/>
            <a:chOff x="5907087" y="4789487"/>
            <a:chExt cx="530225" cy="595312"/>
          </a:xfrm>
        </p:grpSpPr>
        <p:sp>
          <p:nvSpPr>
            <p:cNvPr id="3331" name="Shape 333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2" name="Shape 333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333" name="Shape 3333"/>
          <p:cNvGrpSpPr/>
          <p:nvPr/>
        </p:nvGrpSpPr>
        <p:grpSpPr>
          <a:xfrm>
            <a:off x="6448425" y="3289300"/>
            <a:ext cx="530225" cy="595312"/>
            <a:chOff x="5907087" y="4789487"/>
            <a:chExt cx="530225" cy="595312"/>
          </a:xfrm>
        </p:grpSpPr>
        <p:sp>
          <p:nvSpPr>
            <p:cNvPr id="3334" name="Shape 333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5" name="Shape 333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3336" name="Shape 3336"/>
          <p:cNvSpPr txBox="1"/>
          <p:nvPr/>
        </p:nvSpPr>
        <p:spPr>
          <a:xfrm>
            <a:off x="2528887" y="5595937"/>
            <a:ext cx="63881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连通分量＝{A}, {B}, {C}, {D}, {E}, {F}</a:t>
            </a:r>
            <a:endParaRPr/>
          </a:p>
        </p:txBody>
      </p:sp>
      <p:grpSp>
        <p:nvGrpSpPr>
          <p:cNvPr id="3337" name="Shape 3337"/>
          <p:cNvGrpSpPr/>
          <p:nvPr/>
        </p:nvGrpSpPr>
        <p:grpSpPr>
          <a:xfrm>
            <a:off x="6958012" y="2092325"/>
            <a:ext cx="1314450" cy="882649"/>
            <a:chOff x="6958012" y="2092325"/>
            <a:chExt cx="1314450" cy="882649"/>
          </a:xfrm>
        </p:grpSpPr>
        <p:sp>
          <p:nvSpPr>
            <p:cNvPr id="3338" name="Shape 3338"/>
            <p:cNvSpPr/>
            <p:nvPr/>
          </p:nvSpPr>
          <p:spPr>
            <a:xfrm>
              <a:off x="6958012" y="2189162"/>
              <a:ext cx="1314450" cy="785812"/>
            </a:xfrm>
            <a:custGeom>
              <a:avLst/>
              <a:gdLst/>
              <a:ahLst/>
              <a:cxnLst/>
              <a:rect l="0" t="0" r="0" b="0"/>
              <a:pathLst>
                <a:path w="633" h="420" extrusionOk="0">
                  <a:moveTo>
                    <a:pt x="0" y="0"/>
                  </a:moveTo>
                  <a:lnTo>
                    <a:pt x="633" y="42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9" name="Shape 3339"/>
            <p:cNvSpPr txBox="1"/>
            <p:nvPr/>
          </p:nvSpPr>
          <p:spPr>
            <a:xfrm>
              <a:off x="7554912" y="2092325"/>
              <a:ext cx="412750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cxnSp>
        <p:nvCxnSpPr>
          <p:cNvPr id="3340" name="Shape 3340"/>
          <p:cNvCxnSpPr/>
          <p:nvPr/>
        </p:nvCxnSpPr>
        <p:spPr>
          <a:xfrm>
            <a:off x="5121275" y="6102350"/>
            <a:ext cx="48736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41" name="Shape 3341"/>
          <p:cNvCxnSpPr/>
          <p:nvPr/>
        </p:nvCxnSpPr>
        <p:spPr>
          <a:xfrm>
            <a:off x="7269162" y="6102350"/>
            <a:ext cx="48736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42" name="Shape 3342"/>
          <p:cNvSpPr txBox="1"/>
          <p:nvPr/>
        </p:nvSpPr>
        <p:spPr>
          <a:xfrm>
            <a:off x="2513012" y="6180137"/>
            <a:ext cx="63881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连通分量＝{A}, {B, E}, {C}, {D}, {F}</a:t>
            </a:r>
            <a:endParaRPr/>
          </a:p>
        </p:txBody>
      </p:sp>
      <p:sp>
        <p:nvSpPr>
          <p:cNvPr id="3343" name="Shape 3343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Shape 3348"/>
          <p:cNvSpPr/>
          <p:nvPr/>
        </p:nvSpPr>
        <p:spPr>
          <a:xfrm>
            <a:off x="915987" y="2163762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9" name="Shape 3349"/>
          <p:cNvSpPr/>
          <p:nvPr/>
        </p:nvSpPr>
        <p:spPr>
          <a:xfrm>
            <a:off x="3378200" y="3328987"/>
            <a:ext cx="674687" cy="1420812"/>
          </a:xfrm>
          <a:custGeom>
            <a:avLst/>
            <a:gdLst/>
            <a:ahLst/>
            <a:cxnLst/>
            <a:rect l="0" t="0" r="0" b="0"/>
            <a:pathLst>
              <a:path w="345" h="810" extrusionOk="0">
                <a:moveTo>
                  <a:pt x="345" y="0"/>
                </a:moveTo>
                <a:lnTo>
                  <a:pt x="0" y="81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0" name="Shape 3350"/>
          <p:cNvSpPr/>
          <p:nvPr/>
        </p:nvSpPr>
        <p:spPr>
          <a:xfrm>
            <a:off x="2513012" y="3771900"/>
            <a:ext cx="598487" cy="1004887"/>
          </a:xfrm>
          <a:custGeom>
            <a:avLst/>
            <a:gdLst/>
            <a:ahLst/>
            <a:cxnLst/>
            <a:rect l="0" t="0" r="0" b="0"/>
            <a:pathLst>
              <a:path w="291" h="556" extrusionOk="0">
                <a:moveTo>
                  <a:pt x="291" y="55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1" name="Shape 3351"/>
          <p:cNvSpPr/>
          <p:nvPr/>
        </p:nvSpPr>
        <p:spPr>
          <a:xfrm>
            <a:off x="1778000" y="4911725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2" name="Shape 3352"/>
          <p:cNvSpPr/>
          <p:nvPr/>
        </p:nvSpPr>
        <p:spPr>
          <a:xfrm>
            <a:off x="798512" y="3298825"/>
            <a:ext cx="630237" cy="1360487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3" name="Shape 3353"/>
          <p:cNvSpPr txBox="1"/>
          <p:nvPr/>
        </p:nvSpPr>
        <p:spPr>
          <a:xfrm>
            <a:off x="2862262" y="3892550"/>
            <a:ext cx="41275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354" name="Shape 3354"/>
          <p:cNvSpPr txBox="1"/>
          <p:nvPr/>
        </p:nvSpPr>
        <p:spPr>
          <a:xfrm>
            <a:off x="3287712" y="207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355" name="Shape 3355"/>
          <p:cNvSpPr txBox="1"/>
          <p:nvPr/>
        </p:nvSpPr>
        <p:spPr>
          <a:xfrm>
            <a:off x="1312862" y="2105025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3356" name="Shape 3356"/>
          <p:cNvSpPr txBox="1"/>
          <p:nvPr/>
        </p:nvSpPr>
        <p:spPr>
          <a:xfrm>
            <a:off x="1531937" y="288607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357" name="Shape 3357"/>
          <p:cNvSpPr txBox="1"/>
          <p:nvPr/>
        </p:nvSpPr>
        <p:spPr>
          <a:xfrm>
            <a:off x="2981325" y="28876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358" name="Shape 3358"/>
          <p:cNvSpPr txBox="1"/>
          <p:nvPr/>
        </p:nvSpPr>
        <p:spPr>
          <a:xfrm>
            <a:off x="657225" y="3803650"/>
            <a:ext cx="407987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</p:txBody>
      </p:sp>
      <p:sp>
        <p:nvSpPr>
          <p:cNvPr id="3359" name="Shape 3359"/>
          <p:cNvSpPr txBox="1"/>
          <p:nvPr/>
        </p:nvSpPr>
        <p:spPr>
          <a:xfrm>
            <a:off x="3805237" y="3865562"/>
            <a:ext cx="40640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</p:txBody>
      </p:sp>
      <p:sp>
        <p:nvSpPr>
          <p:cNvPr id="3360" name="Shape 3360"/>
          <p:cNvSpPr txBox="1"/>
          <p:nvPr/>
        </p:nvSpPr>
        <p:spPr>
          <a:xfrm>
            <a:off x="2249487" y="49831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361" name="Shape 3361"/>
          <p:cNvSpPr txBox="1"/>
          <p:nvPr/>
        </p:nvSpPr>
        <p:spPr>
          <a:xfrm>
            <a:off x="1546225" y="3898900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362" name="Shape 3362"/>
          <p:cNvSpPr/>
          <p:nvPr/>
        </p:nvSpPr>
        <p:spPr>
          <a:xfrm>
            <a:off x="1633537" y="3775075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3" name="Shape 3363"/>
          <p:cNvSpPr/>
          <p:nvPr/>
        </p:nvSpPr>
        <p:spPr>
          <a:xfrm>
            <a:off x="2608262" y="3116262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4" name="Shape 3364"/>
          <p:cNvSpPr/>
          <p:nvPr/>
        </p:nvSpPr>
        <p:spPr>
          <a:xfrm>
            <a:off x="2660650" y="2159000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5" name="Shape 3365"/>
          <p:cNvSpPr/>
          <p:nvPr/>
        </p:nvSpPr>
        <p:spPr>
          <a:xfrm>
            <a:off x="915987" y="3116262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66" name="Shape 3366"/>
          <p:cNvGrpSpPr/>
          <p:nvPr/>
        </p:nvGrpSpPr>
        <p:grpSpPr>
          <a:xfrm>
            <a:off x="425450" y="2800350"/>
            <a:ext cx="530225" cy="595312"/>
            <a:chOff x="5907087" y="4789487"/>
            <a:chExt cx="530225" cy="595312"/>
          </a:xfrm>
        </p:grpSpPr>
        <p:sp>
          <p:nvSpPr>
            <p:cNvPr id="3367" name="Shape 336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8" name="Shape 336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369" name="Shape 3369"/>
          <p:cNvGrpSpPr/>
          <p:nvPr/>
        </p:nvGrpSpPr>
        <p:grpSpPr>
          <a:xfrm>
            <a:off x="2160587" y="1841500"/>
            <a:ext cx="530225" cy="595312"/>
            <a:chOff x="5907087" y="4789487"/>
            <a:chExt cx="530225" cy="595312"/>
          </a:xfrm>
        </p:grpSpPr>
        <p:sp>
          <p:nvSpPr>
            <p:cNvPr id="3370" name="Shape 337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1" name="Shape 337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372" name="Shape 3372"/>
          <p:cNvGrpSpPr/>
          <p:nvPr/>
        </p:nvGrpSpPr>
        <p:grpSpPr>
          <a:xfrm>
            <a:off x="3854450" y="2816225"/>
            <a:ext cx="530225" cy="595312"/>
            <a:chOff x="5907087" y="4789487"/>
            <a:chExt cx="530225" cy="595312"/>
          </a:xfrm>
        </p:grpSpPr>
        <p:sp>
          <p:nvSpPr>
            <p:cNvPr id="3373" name="Shape 337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4" name="Shape 337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375" name="Shape 3375"/>
          <p:cNvGrpSpPr/>
          <p:nvPr/>
        </p:nvGrpSpPr>
        <p:grpSpPr>
          <a:xfrm>
            <a:off x="3001962" y="4660900"/>
            <a:ext cx="530225" cy="595312"/>
            <a:chOff x="5907087" y="4789487"/>
            <a:chExt cx="530225" cy="595312"/>
          </a:xfrm>
        </p:grpSpPr>
        <p:sp>
          <p:nvSpPr>
            <p:cNvPr id="3376" name="Shape 337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7" name="Shape 337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378" name="Shape 3378"/>
          <p:cNvGrpSpPr/>
          <p:nvPr/>
        </p:nvGrpSpPr>
        <p:grpSpPr>
          <a:xfrm>
            <a:off x="1263650" y="4598987"/>
            <a:ext cx="530225" cy="595312"/>
            <a:chOff x="5907087" y="4789487"/>
            <a:chExt cx="530225" cy="595312"/>
          </a:xfrm>
        </p:grpSpPr>
        <p:sp>
          <p:nvSpPr>
            <p:cNvPr id="3379" name="Shape 337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0" name="Shape 338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381" name="Shape 3381"/>
          <p:cNvGrpSpPr/>
          <p:nvPr/>
        </p:nvGrpSpPr>
        <p:grpSpPr>
          <a:xfrm>
            <a:off x="2133600" y="3259137"/>
            <a:ext cx="530225" cy="595312"/>
            <a:chOff x="5907087" y="4789487"/>
            <a:chExt cx="530225" cy="595312"/>
          </a:xfrm>
        </p:grpSpPr>
        <p:sp>
          <p:nvSpPr>
            <p:cNvPr id="3382" name="Shape 338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3" name="Shape 338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grpSp>
        <p:nvGrpSpPr>
          <p:cNvPr id="3384" name="Shape 3384"/>
          <p:cNvGrpSpPr/>
          <p:nvPr/>
        </p:nvGrpSpPr>
        <p:grpSpPr>
          <a:xfrm>
            <a:off x="4740275" y="2830512"/>
            <a:ext cx="530225" cy="595312"/>
            <a:chOff x="5907087" y="4789487"/>
            <a:chExt cx="530225" cy="595312"/>
          </a:xfrm>
        </p:grpSpPr>
        <p:sp>
          <p:nvSpPr>
            <p:cNvPr id="3385" name="Shape 338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6" name="Shape 338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387" name="Shape 3387"/>
          <p:cNvGrpSpPr/>
          <p:nvPr/>
        </p:nvGrpSpPr>
        <p:grpSpPr>
          <a:xfrm>
            <a:off x="6475412" y="1871662"/>
            <a:ext cx="530225" cy="595312"/>
            <a:chOff x="5907087" y="4789487"/>
            <a:chExt cx="530225" cy="595312"/>
          </a:xfrm>
        </p:grpSpPr>
        <p:sp>
          <p:nvSpPr>
            <p:cNvPr id="3388" name="Shape 338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9" name="Shape 338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390" name="Shape 3390"/>
          <p:cNvGrpSpPr/>
          <p:nvPr/>
        </p:nvGrpSpPr>
        <p:grpSpPr>
          <a:xfrm>
            <a:off x="8169275" y="2846387"/>
            <a:ext cx="530225" cy="595312"/>
            <a:chOff x="5907087" y="4789487"/>
            <a:chExt cx="530225" cy="595312"/>
          </a:xfrm>
        </p:grpSpPr>
        <p:sp>
          <p:nvSpPr>
            <p:cNvPr id="3391" name="Shape 339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2" name="Shape 339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393" name="Shape 3393"/>
          <p:cNvGrpSpPr/>
          <p:nvPr/>
        </p:nvGrpSpPr>
        <p:grpSpPr>
          <a:xfrm>
            <a:off x="7316787" y="4691062"/>
            <a:ext cx="530225" cy="595312"/>
            <a:chOff x="5907087" y="4789487"/>
            <a:chExt cx="530225" cy="595312"/>
          </a:xfrm>
        </p:grpSpPr>
        <p:sp>
          <p:nvSpPr>
            <p:cNvPr id="3394" name="Shape 339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5" name="Shape 339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396" name="Shape 3396"/>
          <p:cNvGrpSpPr/>
          <p:nvPr/>
        </p:nvGrpSpPr>
        <p:grpSpPr>
          <a:xfrm>
            <a:off x="5578475" y="4629150"/>
            <a:ext cx="530225" cy="595312"/>
            <a:chOff x="5907087" y="4789487"/>
            <a:chExt cx="530225" cy="595312"/>
          </a:xfrm>
        </p:grpSpPr>
        <p:sp>
          <p:nvSpPr>
            <p:cNvPr id="3397" name="Shape 339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8" name="Shape 339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399" name="Shape 3399"/>
          <p:cNvGrpSpPr/>
          <p:nvPr/>
        </p:nvGrpSpPr>
        <p:grpSpPr>
          <a:xfrm>
            <a:off x="6448425" y="3289300"/>
            <a:ext cx="530225" cy="595312"/>
            <a:chOff x="5907087" y="4789487"/>
            <a:chExt cx="530225" cy="595312"/>
          </a:xfrm>
        </p:grpSpPr>
        <p:sp>
          <p:nvSpPr>
            <p:cNvPr id="3400" name="Shape 340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1" name="Shape 340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3402" name="Shape 3402"/>
          <p:cNvSpPr txBox="1"/>
          <p:nvPr/>
        </p:nvSpPr>
        <p:spPr>
          <a:xfrm>
            <a:off x="2528887" y="5595937"/>
            <a:ext cx="63881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连通分量＝{A, F}, {B, E}, {C}, {D}</a:t>
            </a:r>
            <a:endParaRPr/>
          </a:p>
        </p:txBody>
      </p:sp>
      <p:grpSp>
        <p:nvGrpSpPr>
          <p:cNvPr id="3403" name="Shape 3403"/>
          <p:cNvGrpSpPr/>
          <p:nvPr/>
        </p:nvGrpSpPr>
        <p:grpSpPr>
          <a:xfrm>
            <a:off x="6958012" y="2092325"/>
            <a:ext cx="1314450" cy="882649"/>
            <a:chOff x="6958012" y="2092325"/>
            <a:chExt cx="1314450" cy="882649"/>
          </a:xfrm>
        </p:grpSpPr>
        <p:sp>
          <p:nvSpPr>
            <p:cNvPr id="3404" name="Shape 3404"/>
            <p:cNvSpPr/>
            <p:nvPr/>
          </p:nvSpPr>
          <p:spPr>
            <a:xfrm>
              <a:off x="6958012" y="2189162"/>
              <a:ext cx="1314450" cy="785812"/>
            </a:xfrm>
            <a:custGeom>
              <a:avLst/>
              <a:gdLst/>
              <a:ahLst/>
              <a:cxnLst/>
              <a:rect l="0" t="0" r="0" b="0"/>
              <a:pathLst>
                <a:path w="633" h="420" extrusionOk="0">
                  <a:moveTo>
                    <a:pt x="0" y="0"/>
                  </a:moveTo>
                  <a:lnTo>
                    <a:pt x="633" y="42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5" name="Shape 3405"/>
            <p:cNvSpPr txBox="1"/>
            <p:nvPr/>
          </p:nvSpPr>
          <p:spPr>
            <a:xfrm>
              <a:off x="7554912" y="2092325"/>
              <a:ext cx="412750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cxnSp>
        <p:nvCxnSpPr>
          <p:cNvPr id="3406" name="Shape 3406"/>
          <p:cNvCxnSpPr/>
          <p:nvPr/>
        </p:nvCxnSpPr>
        <p:spPr>
          <a:xfrm>
            <a:off x="6661150" y="6102350"/>
            <a:ext cx="48736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07" name="Shape 3407"/>
          <p:cNvCxnSpPr/>
          <p:nvPr/>
        </p:nvCxnSpPr>
        <p:spPr>
          <a:xfrm>
            <a:off x="7364412" y="6102350"/>
            <a:ext cx="48736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08" name="Shape 3408"/>
          <p:cNvSpPr txBox="1"/>
          <p:nvPr/>
        </p:nvSpPr>
        <p:spPr>
          <a:xfrm>
            <a:off x="2513012" y="6180137"/>
            <a:ext cx="63881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连通分量＝{A, F}, {B, E}, {C, D}</a:t>
            </a:r>
            <a:endParaRPr/>
          </a:p>
        </p:txBody>
      </p:sp>
      <p:grpSp>
        <p:nvGrpSpPr>
          <p:cNvPr id="3409" name="Shape 3409"/>
          <p:cNvGrpSpPr/>
          <p:nvPr/>
        </p:nvGrpSpPr>
        <p:grpSpPr>
          <a:xfrm>
            <a:off x="6059487" y="4987925"/>
            <a:ext cx="1241425" cy="617537"/>
            <a:chOff x="6059487" y="4987925"/>
            <a:chExt cx="1241425" cy="617537"/>
          </a:xfrm>
        </p:grpSpPr>
        <p:sp>
          <p:nvSpPr>
            <p:cNvPr id="3410" name="Shape 3410"/>
            <p:cNvSpPr/>
            <p:nvPr/>
          </p:nvSpPr>
          <p:spPr>
            <a:xfrm>
              <a:off x="6059487" y="4987925"/>
              <a:ext cx="1241425" cy="1587"/>
            </a:xfrm>
            <a:custGeom>
              <a:avLst/>
              <a:gdLst/>
              <a:ahLst/>
              <a:cxnLst/>
              <a:rect l="0" t="0" r="0" b="0"/>
              <a:pathLst>
                <a:path w="636" h="7" extrusionOk="0">
                  <a:moveTo>
                    <a:pt x="636" y="7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1" name="Shape 3411"/>
            <p:cNvSpPr txBox="1"/>
            <p:nvPr/>
          </p:nvSpPr>
          <p:spPr>
            <a:xfrm>
              <a:off x="6530975" y="5059362"/>
              <a:ext cx="411162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  <a:endParaRPr/>
            </a:p>
          </p:txBody>
        </p:sp>
      </p:grpSp>
      <p:sp>
        <p:nvSpPr>
          <p:cNvPr id="3412" name="Shape 3412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Shape 3417"/>
          <p:cNvSpPr/>
          <p:nvPr/>
        </p:nvSpPr>
        <p:spPr>
          <a:xfrm>
            <a:off x="915987" y="2163762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8" name="Shape 3418"/>
          <p:cNvSpPr/>
          <p:nvPr/>
        </p:nvSpPr>
        <p:spPr>
          <a:xfrm>
            <a:off x="3378200" y="3328987"/>
            <a:ext cx="674687" cy="1420812"/>
          </a:xfrm>
          <a:custGeom>
            <a:avLst/>
            <a:gdLst/>
            <a:ahLst/>
            <a:cxnLst/>
            <a:rect l="0" t="0" r="0" b="0"/>
            <a:pathLst>
              <a:path w="345" h="810" extrusionOk="0">
                <a:moveTo>
                  <a:pt x="345" y="0"/>
                </a:moveTo>
                <a:lnTo>
                  <a:pt x="0" y="81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9" name="Shape 3419"/>
          <p:cNvSpPr/>
          <p:nvPr/>
        </p:nvSpPr>
        <p:spPr>
          <a:xfrm>
            <a:off x="2513012" y="3771900"/>
            <a:ext cx="598487" cy="1004887"/>
          </a:xfrm>
          <a:custGeom>
            <a:avLst/>
            <a:gdLst/>
            <a:ahLst/>
            <a:cxnLst/>
            <a:rect l="0" t="0" r="0" b="0"/>
            <a:pathLst>
              <a:path w="291" h="556" extrusionOk="0">
                <a:moveTo>
                  <a:pt x="291" y="55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0" name="Shape 3420"/>
          <p:cNvSpPr/>
          <p:nvPr/>
        </p:nvSpPr>
        <p:spPr>
          <a:xfrm>
            <a:off x="1778000" y="4911725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1" name="Shape 3421"/>
          <p:cNvSpPr/>
          <p:nvPr/>
        </p:nvSpPr>
        <p:spPr>
          <a:xfrm>
            <a:off x="798512" y="3298825"/>
            <a:ext cx="630237" cy="1360487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2" name="Shape 3422"/>
          <p:cNvSpPr txBox="1"/>
          <p:nvPr/>
        </p:nvSpPr>
        <p:spPr>
          <a:xfrm>
            <a:off x="2862262" y="3892550"/>
            <a:ext cx="41275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423" name="Shape 3423"/>
          <p:cNvSpPr txBox="1"/>
          <p:nvPr/>
        </p:nvSpPr>
        <p:spPr>
          <a:xfrm>
            <a:off x="3287712" y="207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424" name="Shape 3424"/>
          <p:cNvSpPr txBox="1"/>
          <p:nvPr/>
        </p:nvSpPr>
        <p:spPr>
          <a:xfrm>
            <a:off x="1312862" y="2105025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3425" name="Shape 3425"/>
          <p:cNvSpPr txBox="1"/>
          <p:nvPr/>
        </p:nvSpPr>
        <p:spPr>
          <a:xfrm>
            <a:off x="1531937" y="288607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426" name="Shape 3426"/>
          <p:cNvSpPr txBox="1"/>
          <p:nvPr/>
        </p:nvSpPr>
        <p:spPr>
          <a:xfrm>
            <a:off x="2981325" y="28876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427" name="Shape 3427"/>
          <p:cNvSpPr txBox="1"/>
          <p:nvPr/>
        </p:nvSpPr>
        <p:spPr>
          <a:xfrm>
            <a:off x="657225" y="3803650"/>
            <a:ext cx="407987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</p:txBody>
      </p:sp>
      <p:sp>
        <p:nvSpPr>
          <p:cNvPr id="3428" name="Shape 3428"/>
          <p:cNvSpPr txBox="1"/>
          <p:nvPr/>
        </p:nvSpPr>
        <p:spPr>
          <a:xfrm>
            <a:off x="3805237" y="3865562"/>
            <a:ext cx="40640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</p:txBody>
      </p:sp>
      <p:sp>
        <p:nvSpPr>
          <p:cNvPr id="3429" name="Shape 3429"/>
          <p:cNvSpPr txBox="1"/>
          <p:nvPr/>
        </p:nvSpPr>
        <p:spPr>
          <a:xfrm>
            <a:off x="2249487" y="49831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430" name="Shape 3430"/>
          <p:cNvSpPr txBox="1"/>
          <p:nvPr/>
        </p:nvSpPr>
        <p:spPr>
          <a:xfrm>
            <a:off x="1546225" y="3898900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431" name="Shape 3431"/>
          <p:cNvSpPr/>
          <p:nvPr/>
        </p:nvSpPr>
        <p:spPr>
          <a:xfrm>
            <a:off x="1633537" y="3775075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2" name="Shape 3432"/>
          <p:cNvSpPr/>
          <p:nvPr/>
        </p:nvSpPr>
        <p:spPr>
          <a:xfrm>
            <a:off x="2608262" y="3116262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3" name="Shape 3433"/>
          <p:cNvSpPr/>
          <p:nvPr/>
        </p:nvSpPr>
        <p:spPr>
          <a:xfrm>
            <a:off x="2660650" y="2159000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4" name="Shape 3434"/>
          <p:cNvSpPr/>
          <p:nvPr/>
        </p:nvSpPr>
        <p:spPr>
          <a:xfrm>
            <a:off x="915987" y="3116262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35" name="Shape 3435"/>
          <p:cNvGrpSpPr/>
          <p:nvPr/>
        </p:nvGrpSpPr>
        <p:grpSpPr>
          <a:xfrm>
            <a:off x="425450" y="2800350"/>
            <a:ext cx="530225" cy="595312"/>
            <a:chOff x="5907087" y="4789487"/>
            <a:chExt cx="530225" cy="595312"/>
          </a:xfrm>
        </p:grpSpPr>
        <p:sp>
          <p:nvSpPr>
            <p:cNvPr id="3436" name="Shape 343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7" name="Shape 343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438" name="Shape 3438"/>
          <p:cNvGrpSpPr/>
          <p:nvPr/>
        </p:nvGrpSpPr>
        <p:grpSpPr>
          <a:xfrm>
            <a:off x="2160587" y="1841500"/>
            <a:ext cx="530225" cy="595312"/>
            <a:chOff x="5907087" y="4789487"/>
            <a:chExt cx="530225" cy="595312"/>
          </a:xfrm>
        </p:grpSpPr>
        <p:sp>
          <p:nvSpPr>
            <p:cNvPr id="3439" name="Shape 343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0" name="Shape 344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441" name="Shape 3441"/>
          <p:cNvGrpSpPr/>
          <p:nvPr/>
        </p:nvGrpSpPr>
        <p:grpSpPr>
          <a:xfrm>
            <a:off x="3854450" y="2816225"/>
            <a:ext cx="530225" cy="595312"/>
            <a:chOff x="5907087" y="4789487"/>
            <a:chExt cx="530225" cy="595312"/>
          </a:xfrm>
        </p:grpSpPr>
        <p:sp>
          <p:nvSpPr>
            <p:cNvPr id="3442" name="Shape 344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3" name="Shape 344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444" name="Shape 3444"/>
          <p:cNvGrpSpPr/>
          <p:nvPr/>
        </p:nvGrpSpPr>
        <p:grpSpPr>
          <a:xfrm>
            <a:off x="3001962" y="4660900"/>
            <a:ext cx="530225" cy="595312"/>
            <a:chOff x="5907087" y="4789487"/>
            <a:chExt cx="530225" cy="595312"/>
          </a:xfrm>
        </p:grpSpPr>
        <p:sp>
          <p:nvSpPr>
            <p:cNvPr id="3445" name="Shape 344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6" name="Shape 344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447" name="Shape 3447"/>
          <p:cNvGrpSpPr/>
          <p:nvPr/>
        </p:nvGrpSpPr>
        <p:grpSpPr>
          <a:xfrm>
            <a:off x="1263650" y="4598987"/>
            <a:ext cx="530225" cy="595312"/>
            <a:chOff x="5907087" y="4789487"/>
            <a:chExt cx="530225" cy="595312"/>
          </a:xfrm>
        </p:grpSpPr>
        <p:sp>
          <p:nvSpPr>
            <p:cNvPr id="3448" name="Shape 344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9" name="Shape 344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450" name="Shape 3450"/>
          <p:cNvGrpSpPr/>
          <p:nvPr/>
        </p:nvGrpSpPr>
        <p:grpSpPr>
          <a:xfrm>
            <a:off x="2133600" y="3259137"/>
            <a:ext cx="530225" cy="595312"/>
            <a:chOff x="5907087" y="4789487"/>
            <a:chExt cx="530225" cy="595312"/>
          </a:xfrm>
        </p:grpSpPr>
        <p:sp>
          <p:nvSpPr>
            <p:cNvPr id="3451" name="Shape 345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2" name="Shape 345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grpSp>
        <p:nvGrpSpPr>
          <p:cNvPr id="3453" name="Shape 3453"/>
          <p:cNvGrpSpPr/>
          <p:nvPr/>
        </p:nvGrpSpPr>
        <p:grpSpPr>
          <a:xfrm>
            <a:off x="4740275" y="2830512"/>
            <a:ext cx="530225" cy="595312"/>
            <a:chOff x="5907087" y="4789487"/>
            <a:chExt cx="530225" cy="595312"/>
          </a:xfrm>
        </p:grpSpPr>
        <p:sp>
          <p:nvSpPr>
            <p:cNvPr id="3454" name="Shape 345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5" name="Shape 345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456" name="Shape 3456"/>
          <p:cNvGrpSpPr/>
          <p:nvPr/>
        </p:nvGrpSpPr>
        <p:grpSpPr>
          <a:xfrm>
            <a:off x="6475412" y="1871662"/>
            <a:ext cx="530225" cy="595312"/>
            <a:chOff x="5907087" y="4789487"/>
            <a:chExt cx="530225" cy="595312"/>
          </a:xfrm>
        </p:grpSpPr>
        <p:sp>
          <p:nvSpPr>
            <p:cNvPr id="3457" name="Shape 345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8" name="Shape 345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459" name="Shape 3459"/>
          <p:cNvGrpSpPr/>
          <p:nvPr/>
        </p:nvGrpSpPr>
        <p:grpSpPr>
          <a:xfrm>
            <a:off x="8169275" y="2846387"/>
            <a:ext cx="530225" cy="595312"/>
            <a:chOff x="5907087" y="4789487"/>
            <a:chExt cx="530225" cy="595312"/>
          </a:xfrm>
        </p:grpSpPr>
        <p:sp>
          <p:nvSpPr>
            <p:cNvPr id="3460" name="Shape 346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1" name="Shape 346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462" name="Shape 3462"/>
          <p:cNvGrpSpPr/>
          <p:nvPr/>
        </p:nvGrpSpPr>
        <p:grpSpPr>
          <a:xfrm>
            <a:off x="7316787" y="4691062"/>
            <a:ext cx="530225" cy="595312"/>
            <a:chOff x="5907087" y="4789487"/>
            <a:chExt cx="530225" cy="595312"/>
          </a:xfrm>
        </p:grpSpPr>
        <p:sp>
          <p:nvSpPr>
            <p:cNvPr id="3463" name="Shape 346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4" name="Shape 346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465" name="Shape 3465"/>
          <p:cNvGrpSpPr/>
          <p:nvPr/>
        </p:nvGrpSpPr>
        <p:grpSpPr>
          <a:xfrm>
            <a:off x="5578475" y="4629150"/>
            <a:ext cx="530225" cy="595312"/>
            <a:chOff x="5907087" y="4789487"/>
            <a:chExt cx="530225" cy="595312"/>
          </a:xfrm>
        </p:grpSpPr>
        <p:sp>
          <p:nvSpPr>
            <p:cNvPr id="3466" name="Shape 346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7" name="Shape 346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468" name="Shape 3468"/>
          <p:cNvGrpSpPr/>
          <p:nvPr/>
        </p:nvGrpSpPr>
        <p:grpSpPr>
          <a:xfrm>
            <a:off x="6448425" y="3289300"/>
            <a:ext cx="530225" cy="595312"/>
            <a:chOff x="5907087" y="4789487"/>
            <a:chExt cx="530225" cy="595312"/>
          </a:xfrm>
        </p:grpSpPr>
        <p:sp>
          <p:nvSpPr>
            <p:cNvPr id="3469" name="Shape 346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0" name="Shape 347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3471" name="Shape 3471"/>
          <p:cNvSpPr txBox="1"/>
          <p:nvPr/>
        </p:nvSpPr>
        <p:spPr>
          <a:xfrm>
            <a:off x="2528887" y="5595937"/>
            <a:ext cx="63881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连通分量＝{A}, {B, E}, {C}, {D}, {F}</a:t>
            </a:r>
            <a:endParaRPr/>
          </a:p>
        </p:txBody>
      </p:sp>
      <p:grpSp>
        <p:nvGrpSpPr>
          <p:cNvPr id="3472" name="Shape 3472"/>
          <p:cNvGrpSpPr/>
          <p:nvPr/>
        </p:nvGrpSpPr>
        <p:grpSpPr>
          <a:xfrm>
            <a:off x="6958012" y="2092325"/>
            <a:ext cx="1314450" cy="882649"/>
            <a:chOff x="6958012" y="2092325"/>
            <a:chExt cx="1314450" cy="882649"/>
          </a:xfrm>
        </p:grpSpPr>
        <p:sp>
          <p:nvSpPr>
            <p:cNvPr id="3473" name="Shape 3473"/>
            <p:cNvSpPr/>
            <p:nvPr/>
          </p:nvSpPr>
          <p:spPr>
            <a:xfrm>
              <a:off x="6958012" y="2189162"/>
              <a:ext cx="1314450" cy="785812"/>
            </a:xfrm>
            <a:custGeom>
              <a:avLst/>
              <a:gdLst/>
              <a:ahLst/>
              <a:cxnLst/>
              <a:rect l="0" t="0" r="0" b="0"/>
              <a:pathLst>
                <a:path w="633" h="420" extrusionOk="0">
                  <a:moveTo>
                    <a:pt x="0" y="0"/>
                  </a:moveTo>
                  <a:lnTo>
                    <a:pt x="633" y="42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4" name="Shape 3474"/>
            <p:cNvSpPr txBox="1"/>
            <p:nvPr/>
          </p:nvSpPr>
          <p:spPr>
            <a:xfrm>
              <a:off x="7554912" y="2092325"/>
              <a:ext cx="412750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cxnSp>
        <p:nvCxnSpPr>
          <p:cNvPr id="3475" name="Shape 3475"/>
          <p:cNvCxnSpPr/>
          <p:nvPr/>
        </p:nvCxnSpPr>
        <p:spPr>
          <a:xfrm>
            <a:off x="4438650" y="6102350"/>
            <a:ext cx="48736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76" name="Shape 3476"/>
          <p:cNvCxnSpPr/>
          <p:nvPr/>
        </p:nvCxnSpPr>
        <p:spPr>
          <a:xfrm>
            <a:off x="7666037" y="6102350"/>
            <a:ext cx="48736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77" name="Shape 3477"/>
          <p:cNvSpPr txBox="1"/>
          <p:nvPr/>
        </p:nvSpPr>
        <p:spPr>
          <a:xfrm>
            <a:off x="2513012" y="6180137"/>
            <a:ext cx="63881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连通分量＝{A, F}, {B, E}, {C}, {D}</a:t>
            </a:r>
            <a:endParaRPr/>
          </a:p>
        </p:txBody>
      </p:sp>
      <p:grpSp>
        <p:nvGrpSpPr>
          <p:cNvPr id="3478" name="Shape 3478"/>
          <p:cNvGrpSpPr/>
          <p:nvPr/>
        </p:nvGrpSpPr>
        <p:grpSpPr>
          <a:xfrm>
            <a:off x="5213350" y="2900362"/>
            <a:ext cx="1230312" cy="681038"/>
            <a:chOff x="5213350" y="2900362"/>
            <a:chExt cx="1230312" cy="681038"/>
          </a:xfrm>
        </p:grpSpPr>
        <p:sp>
          <p:nvSpPr>
            <p:cNvPr id="3479" name="Shape 3479"/>
            <p:cNvSpPr txBox="1"/>
            <p:nvPr/>
          </p:nvSpPr>
          <p:spPr>
            <a:xfrm>
              <a:off x="5829300" y="2900362"/>
              <a:ext cx="412750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</a:t>
              </a: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213350" y="3130550"/>
              <a:ext cx="1230312" cy="450850"/>
            </a:xfrm>
            <a:custGeom>
              <a:avLst/>
              <a:gdLst/>
              <a:ahLst/>
              <a:cxnLst/>
              <a:rect l="0" t="0" r="0" b="0"/>
              <a:pathLst>
                <a:path w="630" h="255" extrusionOk="0">
                  <a:moveTo>
                    <a:pt x="630" y="25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81" name="Shape 3481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grpSp>
        <p:nvGrpSpPr>
          <p:cNvPr id="3482" name="Shape 3482"/>
          <p:cNvGrpSpPr/>
          <p:nvPr/>
        </p:nvGrpSpPr>
        <p:grpSpPr>
          <a:xfrm>
            <a:off x="6059487" y="4987925"/>
            <a:ext cx="1241425" cy="617537"/>
            <a:chOff x="6059487" y="4987925"/>
            <a:chExt cx="1241425" cy="617537"/>
          </a:xfrm>
        </p:grpSpPr>
        <p:sp>
          <p:nvSpPr>
            <p:cNvPr id="3483" name="Shape 3483"/>
            <p:cNvSpPr/>
            <p:nvPr/>
          </p:nvSpPr>
          <p:spPr>
            <a:xfrm>
              <a:off x="6059487" y="4987925"/>
              <a:ext cx="1241425" cy="1587"/>
            </a:xfrm>
            <a:custGeom>
              <a:avLst/>
              <a:gdLst/>
              <a:ahLst/>
              <a:cxnLst/>
              <a:rect l="0" t="0" r="0" b="0"/>
              <a:pathLst>
                <a:path w="636" h="7" extrusionOk="0">
                  <a:moveTo>
                    <a:pt x="636" y="7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4" name="Shape 3484"/>
            <p:cNvSpPr txBox="1"/>
            <p:nvPr/>
          </p:nvSpPr>
          <p:spPr>
            <a:xfrm>
              <a:off x="6530975" y="5059362"/>
              <a:ext cx="411162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Shape 3489"/>
          <p:cNvSpPr/>
          <p:nvPr/>
        </p:nvSpPr>
        <p:spPr>
          <a:xfrm>
            <a:off x="915987" y="2163762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0" name="Shape 3490"/>
          <p:cNvSpPr/>
          <p:nvPr/>
        </p:nvSpPr>
        <p:spPr>
          <a:xfrm>
            <a:off x="3378200" y="3328987"/>
            <a:ext cx="674687" cy="1420812"/>
          </a:xfrm>
          <a:custGeom>
            <a:avLst/>
            <a:gdLst/>
            <a:ahLst/>
            <a:cxnLst/>
            <a:rect l="0" t="0" r="0" b="0"/>
            <a:pathLst>
              <a:path w="345" h="810" extrusionOk="0">
                <a:moveTo>
                  <a:pt x="345" y="0"/>
                </a:moveTo>
                <a:lnTo>
                  <a:pt x="0" y="81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1" name="Shape 3491"/>
          <p:cNvSpPr/>
          <p:nvPr/>
        </p:nvSpPr>
        <p:spPr>
          <a:xfrm>
            <a:off x="2513012" y="3771900"/>
            <a:ext cx="598487" cy="1004887"/>
          </a:xfrm>
          <a:custGeom>
            <a:avLst/>
            <a:gdLst/>
            <a:ahLst/>
            <a:cxnLst/>
            <a:rect l="0" t="0" r="0" b="0"/>
            <a:pathLst>
              <a:path w="291" h="556" extrusionOk="0">
                <a:moveTo>
                  <a:pt x="291" y="55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2" name="Shape 3492"/>
          <p:cNvSpPr/>
          <p:nvPr/>
        </p:nvSpPr>
        <p:spPr>
          <a:xfrm>
            <a:off x="1778000" y="4911725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3" name="Shape 3493"/>
          <p:cNvSpPr/>
          <p:nvPr/>
        </p:nvSpPr>
        <p:spPr>
          <a:xfrm>
            <a:off x="798512" y="3298825"/>
            <a:ext cx="630237" cy="1360487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4" name="Shape 3494"/>
          <p:cNvSpPr txBox="1"/>
          <p:nvPr/>
        </p:nvSpPr>
        <p:spPr>
          <a:xfrm>
            <a:off x="2862262" y="3892550"/>
            <a:ext cx="41275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495" name="Shape 3495"/>
          <p:cNvSpPr txBox="1"/>
          <p:nvPr/>
        </p:nvSpPr>
        <p:spPr>
          <a:xfrm>
            <a:off x="3287712" y="207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496" name="Shape 3496"/>
          <p:cNvSpPr txBox="1"/>
          <p:nvPr/>
        </p:nvSpPr>
        <p:spPr>
          <a:xfrm>
            <a:off x="1312862" y="2105025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3497" name="Shape 3497"/>
          <p:cNvSpPr txBox="1"/>
          <p:nvPr/>
        </p:nvSpPr>
        <p:spPr>
          <a:xfrm>
            <a:off x="1531937" y="288607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498" name="Shape 3498"/>
          <p:cNvSpPr txBox="1"/>
          <p:nvPr/>
        </p:nvSpPr>
        <p:spPr>
          <a:xfrm>
            <a:off x="2981325" y="28876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499" name="Shape 3499"/>
          <p:cNvSpPr txBox="1"/>
          <p:nvPr/>
        </p:nvSpPr>
        <p:spPr>
          <a:xfrm>
            <a:off x="657225" y="3803650"/>
            <a:ext cx="407987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</p:txBody>
      </p:sp>
      <p:sp>
        <p:nvSpPr>
          <p:cNvPr id="3500" name="Shape 3500"/>
          <p:cNvSpPr txBox="1"/>
          <p:nvPr/>
        </p:nvSpPr>
        <p:spPr>
          <a:xfrm>
            <a:off x="3805237" y="3865562"/>
            <a:ext cx="40640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</p:txBody>
      </p:sp>
      <p:sp>
        <p:nvSpPr>
          <p:cNvPr id="3501" name="Shape 3501"/>
          <p:cNvSpPr txBox="1"/>
          <p:nvPr/>
        </p:nvSpPr>
        <p:spPr>
          <a:xfrm>
            <a:off x="2249487" y="49831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502" name="Shape 3502"/>
          <p:cNvSpPr txBox="1"/>
          <p:nvPr/>
        </p:nvSpPr>
        <p:spPr>
          <a:xfrm>
            <a:off x="1546225" y="3898900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503" name="Shape 3503"/>
          <p:cNvSpPr/>
          <p:nvPr/>
        </p:nvSpPr>
        <p:spPr>
          <a:xfrm>
            <a:off x="1633537" y="3775075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4" name="Shape 3504"/>
          <p:cNvSpPr/>
          <p:nvPr/>
        </p:nvSpPr>
        <p:spPr>
          <a:xfrm>
            <a:off x="2608262" y="3116262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5" name="Shape 3505"/>
          <p:cNvSpPr/>
          <p:nvPr/>
        </p:nvSpPr>
        <p:spPr>
          <a:xfrm>
            <a:off x="2660650" y="2159000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6" name="Shape 3506"/>
          <p:cNvSpPr/>
          <p:nvPr/>
        </p:nvSpPr>
        <p:spPr>
          <a:xfrm>
            <a:off x="915987" y="3116262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07" name="Shape 3507"/>
          <p:cNvGrpSpPr/>
          <p:nvPr/>
        </p:nvGrpSpPr>
        <p:grpSpPr>
          <a:xfrm>
            <a:off x="425450" y="2800350"/>
            <a:ext cx="530225" cy="595312"/>
            <a:chOff x="5907087" y="4789487"/>
            <a:chExt cx="530225" cy="595312"/>
          </a:xfrm>
        </p:grpSpPr>
        <p:sp>
          <p:nvSpPr>
            <p:cNvPr id="3508" name="Shape 350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09" name="Shape 350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510" name="Shape 3510"/>
          <p:cNvGrpSpPr/>
          <p:nvPr/>
        </p:nvGrpSpPr>
        <p:grpSpPr>
          <a:xfrm>
            <a:off x="2160587" y="1841500"/>
            <a:ext cx="530225" cy="595312"/>
            <a:chOff x="5907087" y="4789487"/>
            <a:chExt cx="530225" cy="595312"/>
          </a:xfrm>
        </p:grpSpPr>
        <p:sp>
          <p:nvSpPr>
            <p:cNvPr id="3511" name="Shape 351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2" name="Shape 351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513" name="Shape 3513"/>
          <p:cNvGrpSpPr/>
          <p:nvPr/>
        </p:nvGrpSpPr>
        <p:grpSpPr>
          <a:xfrm>
            <a:off x="3854450" y="2816225"/>
            <a:ext cx="530225" cy="595312"/>
            <a:chOff x="5907087" y="4789487"/>
            <a:chExt cx="530225" cy="595312"/>
          </a:xfrm>
        </p:grpSpPr>
        <p:sp>
          <p:nvSpPr>
            <p:cNvPr id="3514" name="Shape 351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5" name="Shape 351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516" name="Shape 3516"/>
          <p:cNvGrpSpPr/>
          <p:nvPr/>
        </p:nvGrpSpPr>
        <p:grpSpPr>
          <a:xfrm>
            <a:off x="3001962" y="4660900"/>
            <a:ext cx="530225" cy="595312"/>
            <a:chOff x="5907087" y="4789487"/>
            <a:chExt cx="530225" cy="595312"/>
          </a:xfrm>
        </p:grpSpPr>
        <p:sp>
          <p:nvSpPr>
            <p:cNvPr id="3517" name="Shape 351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8" name="Shape 351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519" name="Shape 3519"/>
          <p:cNvGrpSpPr/>
          <p:nvPr/>
        </p:nvGrpSpPr>
        <p:grpSpPr>
          <a:xfrm>
            <a:off x="1263650" y="4598987"/>
            <a:ext cx="530225" cy="595312"/>
            <a:chOff x="5907087" y="4789487"/>
            <a:chExt cx="530225" cy="595312"/>
          </a:xfrm>
        </p:grpSpPr>
        <p:sp>
          <p:nvSpPr>
            <p:cNvPr id="3520" name="Shape 352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1" name="Shape 352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522" name="Shape 3522"/>
          <p:cNvGrpSpPr/>
          <p:nvPr/>
        </p:nvGrpSpPr>
        <p:grpSpPr>
          <a:xfrm>
            <a:off x="2133600" y="3259137"/>
            <a:ext cx="530225" cy="595312"/>
            <a:chOff x="5907087" y="4789487"/>
            <a:chExt cx="530225" cy="595312"/>
          </a:xfrm>
        </p:grpSpPr>
        <p:sp>
          <p:nvSpPr>
            <p:cNvPr id="3523" name="Shape 352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4" name="Shape 352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grpSp>
        <p:nvGrpSpPr>
          <p:cNvPr id="3525" name="Shape 3525"/>
          <p:cNvGrpSpPr/>
          <p:nvPr/>
        </p:nvGrpSpPr>
        <p:grpSpPr>
          <a:xfrm>
            <a:off x="4740275" y="2830512"/>
            <a:ext cx="530225" cy="595312"/>
            <a:chOff x="5907087" y="4789487"/>
            <a:chExt cx="530225" cy="595312"/>
          </a:xfrm>
        </p:grpSpPr>
        <p:sp>
          <p:nvSpPr>
            <p:cNvPr id="3526" name="Shape 352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7" name="Shape 352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528" name="Shape 3528"/>
          <p:cNvGrpSpPr/>
          <p:nvPr/>
        </p:nvGrpSpPr>
        <p:grpSpPr>
          <a:xfrm>
            <a:off x="6475412" y="1871662"/>
            <a:ext cx="530225" cy="595312"/>
            <a:chOff x="5907087" y="4789487"/>
            <a:chExt cx="530225" cy="595312"/>
          </a:xfrm>
        </p:grpSpPr>
        <p:sp>
          <p:nvSpPr>
            <p:cNvPr id="3529" name="Shape 352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0" name="Shape 353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531" name="Shape 3531"/>
          <p:cNvGrpSpPr/>
          <p:nvPr/>
        </p:nvGrpSpPr>
        <p:grpSpPr>
          <a:xfrm>
            <a:off x="8169275" y="2846387"/>
            <a:ext cx="530225" cy="595312"/>
            <a:chOff x="5907087" y="4789487"/>
            <a:chExt cx="530225" cy="595312"/>
          </a:xfrm>
        </p:grpSpPr>
        <p:sp>
          <p:nvSpPr>
            <p:cNvPr id="3532" name="Shape 353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3" name="Shape 353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534" name="Shape 3534"/>
          <p:cNvGrpSpPr/>
          <p:nvPr/>
        </p:nvGrpSpPr>
        <p:grpSpPr>
          <a:xfrm>
            <a:off x="7316787" y="4691062"/>
            <a:ext cx="530225" cy="595312"/>
            <a:chOff x="5907087" y="4789487"/>
            <a:chExt cx="530225" cy="595312"/>
          </a:xfrm>
        </p:grpSpPr>
        <p:sp>
          <p:nvSpPr>
            <p:cNvPr id="3535" name="Shape 353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6" name="Shape 353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537" name="Shape 3537"/>
          <p:cNvGrpSpPr/>
          <p:nvPr/>
        </p:nvGrpSpPr>
        <p:grpSpPr>
          <a:xfrm>
            <a:off x="5578475" y="4629150"/>
            <a:ext cx="530225" cy="595312"/>
            <a:chOff x="5907087" y="4789487"/>
            <a:chExt cx="530225" cy="595312"/>
          </a:xfrm>
        </p:grpSpPr>
        <p:sp>
          <p:nvSpPr>
            <p:cNvPr id="3538" name="Shape 353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9" name="Shape 353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540" name="Shape 3540"/>
          <p:cNvGrpSpPr/>
          <p:nvPr/>
        </p:nvGrpSpPr>
        <p:grpSpPr>
          <a:xfrm>
            <a:off x="6448425" y="3289300"/>
            <a:ext cx="530225" cy="595312"/>
            <a:chOff x="5907087" y="4789487"/>
            <a:chExt cx="530225" cy="595312"/>
          </a:xfrm>
        </p:grpSpPr>
        <p:sp>
          <p:nvSpPr>
            <p:cNvPr id="3541" name="Shape 354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2" name="Shape 354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3543" name="Shape 3543"/>
          <p:cNvSpPr txBox="1"/>
          <p:nvPr/>
        </p:nvSpPr>
        <p:spPr>
          <a:xfrm>
            <a:off x="2528887" y="5595937"/>
            <a:ext cx="63881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连通分量＝{A, F}, {B, E}, {C, D}</a:t>
            </a:r>
            <a:endParaRPr/>
          </a:p>
        </p:txBody>
      </p:sp>
      <p:grpSp>
        <p:nvGrpSpPr>
          <p:cNvPr id="3544" name="Shape 3544"/>
          <p:cNvGrpSpPr/>
          <p:nvPr/>
        </p:nvGrpSpPr>
        <p:grpSpPr>
          <a:xfrm>
            <a:off x="6958012" y="2092325"/>
            <a:ext cx="1314450" cy="882649"/>
            <a:chOff x="6958012" y="2092325"/>
            <a:chExt cx="1314450" cy="882649"/>
          </a:xfrm>
        </p:grpSpPr>
        <p:sp>
          <p:nvSpPr>
            <p:cNvPr id="3545" name="Shape 3545"/>
            <p:cNvSpPr/>
            <p:nvPr/>
          </p:nvSpPr>
          <p:spPr>
            <a:xfrm>
              <a:off x="6958012" y="2189162"/>
              <a:ext cx="1314450" cy="785812"/>
            </a:xfrm>
            <a:custGeom>
              <a:avLst/>
              <a:gdLst/>
              <a:ahLst/>
              <a:cxnLst/>
              <a:rect l="0" t="0" r="0" b="0"/>
              <a:pathLst>
                <a:path w="633" h="420" extrusionOk="0">
                  <a:moveTo>
                    <a:pt x="0" y="0"/>
                  </a:moveTo>
                  <a:lnTo>
                    <a:pt x="633" y="42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6" name="Shape 3546"/>
            <p:cNvSpPr txBox="1"/>
            <p:nvPr/>
          </p:nvSpPr>
          <p:spPr>
            <a:xfrm>
              <a:off x="7554912" y="2092325"/>
              <a:ext cx="412750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cxnSp>
        <p:nvCxnSpPr>
          <p:cNvPr id="3547" name="Shape 3547"/>
          <p:cNvCxnSpPr/>
          <p:nvPr/>
        </p:nvCxnSpPr>
        <p:spPr>
          <a:xfrm>
            <a:off x="4422775" y="6102350"/>
            <a:ext cx="89852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48" name="Shape 3548"/>
          <p:cNvCxnSpPr/>
          <p:nvPr/>
        </p:nvCxnSpPr>
        <p:spPr>
          <a:xfrm>
            <a:off x="6646862" y="6102350"/>
            <a:ext cx="89852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49" name="Shape 3549"/>
          <p:cNvSpPr txBox="1"/>
          <p:nvPr/>
        </p:nvSpPr>
        <p:spPr>
          <a:xfrm>
            <a:off x="2513012" y="6180137"/>
            <a:ext cx="63881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连通分量＝{A, F, C, D}, {B, E}</a:t>
            </a:r>
            <a:endParaRPr/>
          </a:p>
        </p:txBody>
      </p:sp>
      <p:grpSp>
        <p:nvGrpSpPr>
          <p:cNvPr id="3550" name="Shape 3550"/>
          <p:cNvGrpSpPr/>
          <p:nvPr/>
        </p:nvGrpSpPr>
        <p:grpSpPr>
          <a:xfrm>
            <a:off x="5213350" y="2900362"/>
            <a:ext cx="1230312" cy="681038"/>
            <a:chOff x="5213350" y="2900362"/>
            <a:chExt cx="1230312" cy="681038"/>
          </a:xfrm>
        </p:grpSpPr>
        <p:sp>
          <p:nvSpPr>
            <p:cNvPr id="3551" name="Shape 3551"/>
            <p:cNvSpPr txBox="1"/>
            <p:nvPr/>
          </p:nvSpPr>
          <p:spPr>
            <a:xfrm>
              <a:off x="5829300" y="2900362"/>
              <a:ext cx="412750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</a:t>
              </a: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>
              <a:off x="5213350" y="3130550"/>
              <a:ext cx="1230312" cy="450850"/>
            </a:xfrm>
            <a:custGeom>
              <a:avLst/>
              <a:gdLst/>
              <a:ahLst/>
              <a:cxnLst/>
              <a:rect l="0" t="0" r="0" b="0"/>
              <a:pathLst>
                <a:path w="630" h="255" extrusionOk="0">
                  <a:moveTo>
                    <a:pt x="630" y="25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53" name="Shape 3553"/>
          <p:cNvGrpSpPr/>
          <p:nvPr/>
        </p:nvGrpSpPr>
        <p:grpSpPr>
          <a:xfrm>
            <a:off x="6059487" y="4987925"/>
            <a:ext cx="1241425" cy="617537"/>
            <a:chOff x="6059487" y="4987925"/>
            <a:chExt cx="1241425" cy="617537"/>
          </a:xfrm>
        </p:grpSpPr>
        <p:sp>
          <p:nvSpPr>
            <p:cNvPr id="3554" name="Shape 3554"/>
            <p:cNvSpPr/>
            <p:nvPr/>
          </p:nvSpPr>
          <p:spPr>
            <a:xfrm>
              <a:off x="6059487" y="4987925"/>
              <a:ext cx="1241425" cy="1587"/>
            </a:xfrm>
            <a:custGeom>
              <a:avLst/>
              <a:gdLst/>
              <a:ahLst/>
              <a:cxnLst/>
              <a:rect l="0" t="0" r="0" b="0"/>
              <a:pathLst>
                <a:path w="636" h="7" extrusionOk="0">
                  <a:moveTo>
                    <a:pt x="636" y="7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5" name="Shape 3555"/>
            <p:cNvSpPr txBox="1"/>
            <p:nvPr/>
          </p:nvSpPr>
          <p:spPr>
            <a:xfrm>
              <a:off x="6530975" y="5059362"/>
              <a:ext cx="411162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  <a:endParaRPr/>
            </a:p>
          </p:txBody>
        </p:sp>
      </p:grpSp>
      <p:grpSp>
        <p:nvGrpSpPr>
          <p:cNvPr id="3556" name="Shape 3556"/>
          <p:cNvGrpSpPr/>
          <p:nvPr/>
        </p:nvGrpSpPr>
        <p:grpSpPr>
          <a:xfrm>
            <a:off x="5813425" y="3789362"/>
            <a:ext cx="765174" cy="915987"/>
            <a:chOff x="5813425" y="3789362"/>
            <a:chExt cx="765174" cy="915987"/>
          </a:xfrm>
        </p:grpSpPr>
        <p:sp>
          <p:nvSpPr>
            <p:cNvPr id="3557" name="Shape 3557"/>
            <p:cNvSpPr txBox="1"/>
            <p:nvPr/>
          </p:nvSpPr>
          <p:spPr>
            <a:xfrm>
              <a:off x="5813425" y="3944937"/>
              <a:ext cx="411162" cy="544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>
              <a:off x="5948362" y="3789362"/>
              <a:ext cx="630237" cy="915987"/>
            </a:xfrm>
            <a:custGeom>
              <a:avLst/>
              <a:gdLst/>
              <a:ahLst/>
              <a:cxnLst/>
              <a:rect l="0" t="0" r="0" b="0"/>
              <a:pathLst>
                <a:path w="321" h="521" extrusionOk="0">
                  <a:moveTo>
                    <a:pt x="321" y="0"/>
                  </a:moveTo>
                  <a:lnTo>
                    <a:pt x="0" y="521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559" name="Shape 3559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Shape 3564"/>
          <p:cNvSpPr/>
          <p:nvPr/>
        </p:nvSpPr>
        <p:spPr>
          <a:xfrm>
            <a:off x="915987" y="2163762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5" name="Shape 3565"/>
          <p:cNvSpPr/>
          <p:nvPr/>
        </p:nvSpPr>
        <p:spPr>
          <a:xfrm>
            <a:off x="3378200" y="3328987"/>
            <a:ext cx="674687" cy="1420812"/>
          </a:xfrm>
          <a:custGeom>
            <a:avLst/>
            <a:gdLst/>
            <a:ahLst/>
            <a:cxnLst/>
            <a:rect l="0" t="0" r="0" b="0"/>
            <a:pathLst>
              <a:path w="345" h="810" extrusionOk="0">
                <a:moveTo>
                  <a:pt x="345" y="0"/>
                </a:moveTo>
                <a:lnTo>
                  <a:pt x="0" y="81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6" name="Shape 3566"/>
          <p:cNvSpPr/>
          <p:nvPr/>
        </p:nvSpPr>
        <p:spPr>
          <a:xfrm>
            <a:off x="2513012" y="3771900"/>
            <a:ext cx="598487" cy="1004887"/>
          </a:xfrm>
          <a:custGeom>
            <a:avLst/>
            <a:gdLst/>
            <a:ahLst/>
            <a:cxnLst/>
            <a:rect l="0" t="0" r="0" b="0"/>
            <a:pathLst>
              <a:path w="291" h="556" extrusionOk="0">
                <a:moveTo>
                  <a:pt x="291" y="55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7" name="Shape 3567"/>
          <p:cNvSpPr/>
          <p:nvPr/>
        </p:nvSpPr>
        <p:spPr>
          <a:xfrm>
            <a:off x="1778000" y="4911725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8" name="Shape 3568"/>
          <p:cNvSpPr/>
          <p:nvPr/>
        </p:nvSpPr>
        <p:spPr>
          <a:xfrm>
            <a:off x="798512" y="3298825"/>
            <a:ext cx="630237" cy="1360487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9" name="Shape 3569"/>
          <p:cNvSpPr txBox="1"/>
          <p:nvPr/>
        </p:nvSpPr>
        <p:spPr>
          <a:xfrm>
            <a:off x="2862262" y="3892550"/>
            <a:ext cx="41275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570" name="Shape 3570"/>
          <p:cNvSpPr txBox="1"/>
          <p:nvPr/>
        </p:nvSpPr>
        <p:spPr>
          <a:xfrm>
            <a:off x="3287712" y="207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571" name="Shape 3571"/>
          <p:cNvSpPr txBox="1"/>
          <p:nvPr/>
        </p:nvSpPr>
        <p:spPr>
          <a:xfrm>
            <a:off x="1312862" y="2105025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3572" name="Shape 3572"/>
          <p:cNvSpPr txBox="1"/>
          <p:nvPr/>
        </p:nvSpPr>
        <p:spPr>
          <a:xfrm>
            <a:off x="1531937" y="288607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573" name="Shape 3573"/>
          <p:cNvSpPr txBox="1"/>
          <p:nvPr/>
        </p:nvSpPr>
        <p:spPr>
          <a:xfrm>
            <a:off x="2981325" y="28876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574" name="Shape 3574"/>
          <p:cNvSpPr txBox="1"/>
          <p:nvPr/>
        </p:nvSpPr>
        <p:spPr>
          <a:xfrm>
            <a:off x="657225" y="3803650"/>
            <a:ext cx="407987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</p:txBody>
      </p:sp>
      <p:sp>
        <p:nvSpPr>
          <p:cNvPr id="3575" name="Shape 3575"/>
          <p:cNvSpPr txBox="1"/>
          <p:nvPr/>
        </p:nvSpPr>
        <p:spPr>
          <a:xfrm>
            <a:off x="3805237" y="3865562"/>
            <a:ext cx="40640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</p:txBody>
      </p:sp>
      <p:sp>
        <p:nvSpPr>
          <p:cNvPr id="3576" name="Shape 3576"/>
          <p:cNvSpPr txBox="1"/>
          <p:nvPr/>
        </p:nvSpPr>
        <p:spPr>
          <a:xfrm>
            <a:off x="2249487" y="4983162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577" name="Shape 3577"/>
          <p:cNvSpPr txBox="1"/>
          <p:nvPr/>
        </p:nvSpPr>
        <p:spPr>
          <a:xfrm>
            <a:off x="1546225" y="3898900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578" name="Shape 3578"/>
          <p:cNvSpPr/>
          <p:nvPr/>
        </p:nvSpPr>
        <p:spPr>
          <a:xfrm>
            <a:off x="1633537" y="3775075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9" name="Shape 3579"/>
          <p:cNvSpPr/>
          <p:nvPr/>
        </p:nvSpPr>
        <p:spPr>
          <a:xfrm>
            <a:off x="2608262" y="3116262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0" name="Shape 3580"/>
          <p:cNvSpPr/>
          <p:nvPr/>
        </p:nvSpPr>
        <p:spPr>
          <a:xfrm>
            <a:off x="2660650" y="2159000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1" name="Shape 3581"/>
          <p:cNvSpPr/>
          <p:nvPr/>
        </p:nvSpPr>
        <p:spPr>
          <a:xfrm>
            <a:off x="915987" y="3116262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82" name="Shape 3582"/>
          <p:cNvGrpSpPr/>
          <p:nvPr/>
        </p:nvGrpSpPr>
        <p:grpSpPr>
          <a:xfrm>
            <a:off x="425450" y="2800350"/>
            <a:ext cx="530225" cy="595312"/>
            <a:chOff x="5907087" y="4789487"/>
            <a:chExt cx="530225" cy="595312"/>
          </a:xfrm>
        </p:grpSpPr>
        <p:sp>
          <p:nvSpPr>
            <p:cNvPr id="3583" name="Shape 358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4" name="Shape 358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585" name="Shape 3585"/>
          <p:cNvGrpSpPr/>
          <p:nvPr/>
        </p:nvGrpSpPr>
        <p:grpSpPr>
          <a:xfrm>
            <a:off x="2160587" y="1841500"/>
            <a:ext cx="530225" cy="595312"/>
            <a:chOff x="5907087" y="4789487"/>
            <a:chExt cx="530225" cy="595312"/>
          </a:xfrm>
        </p:grpSpPr>
        <p:sp>
          <p:nvSpPr>
            <p:cNvPr id="3586" name="Shape 358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7" name="Shape 358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588" name="Shape 3588"/>
          <p:cNvGrpSpPr/>
          <p:nvPr/>
        </p:nvGrpSpPr>
        <p:grpSpPr>
          <a:xfrm>
            <a:off x="3854450" y="2816225"/>
            <a:ext cx="530225" cy="595312"/>
            <a:chOff x="5907087" y="4789487"/>
            <a:chExt cx="530225" cy="595312"/>
          </a:xfrm>
        </p:grpSpPr>
        <p:sp>
          <p:nvSpPr>
            <p:cNvPr id="3589" name="Shape 358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0" name="Shape 359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591" name="Shape 3591"/>
          <p:cNvGrpSpPr/>
          <p:nvPr/>
        </p:nvGrpSpPr>
        <p:grpSpPr>
          <a:xfrm>
            <a:off x="3001962" y="4660900"/>
            <a:ext cx="530225" cy="595312"/>
            <a:chOff x="5907087" y="4789487"/>
            <a:chExt cx="530225" cy="595312"/>
          </a:xfrm>
        </p:grpSpPr>
        <p:sp>
          <p:nvSpPr>
            <p:cNvPr id="3592" name="Shape 359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3" name="Shape 359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594" name="Shape 3594"/>
          <p:cNvGrpSpPr/>
          <p:nvPr/>
        </p:nvGrpSpPr>
        <p:grpSpPr>
          <a:xfrm>
            <a:off x="1263650" y="4598987"/>
            <a:ext cx="530225" cy="595312"/>
            <a:chOff x="5907087" y="4789487"/>
            <a:chExt cx="530225" cy="595312"/>
          </a:xfrm>
        </p:grpSpPr>
        <p:sp>
          <p:nvSpPr>
            <p:cNvPr id="3595" name="Shape 359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6" name="Shape 359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597" name="Shape 3597"/>
          <p:cNvGrpSpPr/>
          <p:nvPr/>
        </p:nvGrpSpPr>
        <p:grpSpPr>
          <a:xfrm>
            <a:off x="2133600" y="3259137"/>
            <a:ext cx="530225" cy="595312"/>
            <a:chOff x="5907087" y="4789487"/>
            <a:chExt cx="530225" cy="595312"/>
          </a:xfrm>
        </p:grpSpPr>
        <p:sp>
          <p:nvSpPr>
            <p:cNvPr id="3598" name="Shape 359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9" name="Shape 359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grpSp>
        <p:nvGrpSpPr>
          <p:cNvPr id="3600" name="Shape 3600"/>
          <p:cNvGrpSpPr/>
          <p:nvPr/>
        </p:nvGrpSpPr>
        <p:grpSpPr>
          <a:xfrm>
            <a:off x="4740275" y="2830512"/>
            <a:ext cx="530225" cy="595312"/>
            <a:chOff x="5907087" y="4789487"/>
            <a:chExt cx="530225" cy="595312"/>
          </a:xfrm>
        </p:grpSpPr>
        <p:sp>
          <p:nvSpPr>
            <p:cNvPr id="3601" name="Shape 360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2" name="Shape 360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603" name="Shape 3603"/>
          <p:cNvGrpSpPr/>
          <p:nvPr/>
        </p:nvGrpSpPr>
        <p:grpSpPr>
          <a:xfrm>
            <a:off x="6475412" y="1871662"/>
            <a:ext cx="530225" cy="595312"/>
            <a:chOff x="5907087" y="4789487"/>
            <a:chExt cx="530225" cy="595312"/>
          </a:xfrm>
        </p:grpSpPr>
        <p:sp>
          <p:nvSpPr>
            <p:cNvPr id="3604" name="Shape 360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5" name="Shape 360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606" name="Shape 3606"/>
          <p:cNvGrpSpPr/>
          <p:nvPr/>
        </p:nvGrpSpPr>
        <p:grpSpPr>
          <a:xfrm>
            <a:off x="8169275" y="2846387"/>
            <a:ext cx="530225" cy="595312"/>
            <a:chOff x="5907087" y="4789487"/>
            <a:chExt cx="530225" cy="595312"/>
          </a:xfrm>
        </p:grpSpPr>
        <p:sp>
          <p:nvSpPr>
            <p:cNvPr id="3607" name="Shape 360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8" name="Shape 360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609" name="Shape 3609"/>
          <p:cNvGrpSpPr/>
          <p:nvPr/>
        </p:nvGrpSpPr>
        <p:grpSpPr>
          <a:xfrm>
            <a:off x="7316787" y="4691062"/>
            <a:ext cx="530225" cy="595312"/>
            <a:chOff x="5907087" y="4789487"/>
            <a:chExt cx="530225" cy="595312"/>
          </a:xfrm>
        </p:grpSpPr>
        <p:sp>
          <p:nvSpPr>
            <p:cNvPr id="3610" name="Shape 361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1" name="Shape 361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612" name="Shape 3612"/>
          <p:cNvGrpSpPr/>
          <p:nvPr/>
        </p:nvGrpSpPr>
        <p:grpSpPr>
          <a:xfrm>
            <a:off x="5578475" y="4629150"/>
            <a:ext cx="530225" cy="595312"/>
            <a:chOff x="5907087" y="4789487"/>
            <a:chExt cx="530225" cy="595312"/>
          </a:xfrm>
        </p:grpSpPr>
        <p:sp>
          <p:nvSpPr>
            <p:cNvPr id="3613" name="Shape 361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4" name="Shape 361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615" name="Shape 3615"/>
          <p:cNvGrpSpPr/>
          <p:nvPr/>
        </p:nvGrpSpPr>
        <p:grpSpPr>
          <a:xfrm>
            <a:off x="6448425" y="3289300"/>
            <a:ext cx="530225" cy="595312"/>
            <a:chOff x="5907087" y="4789487"/>
            <a:chExt cx="530225" cy="595312"/>
          </a:xfrm>
        </p:grpSpPr>
        <p:sp>
          <p:nvSpPr>
            <p:cNvPr id="3616" name="Shape 361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7" name="Shape 361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3618" name="Shape 3618"/>
          <p:cNvSpPr txBox="1"/>
          <p:nvPr/>
        </p:nvSpPr>
        <p:spPr>
          <a:xfrm>
            <a:off x="2528887" y="5595937"/>
            <a:ext cx="63881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连通分量＝{A, F, C, D}, {B, E}</a:t>
            </a:r>
            <a:endParaRPr/>
          </a:p>
        </p:txBody>
      </p:sp>
      <p:grpSp>
        <p:nvGrpSpPr>
          <p:cNvPr id="3619" name="Shape 3619"/>
          <p:cNvGrpSpPr/>
          <p:nvPr/>
        </p:nvGrpSpPr>
        <p:grpSpPr>
          <a:xfrm>
            <a:off x="6958012" y="2092325"/>
            <a:ext cx="1314450" cy="882649"/>
            <a:chOff x="6958012" y="2092325"/>
            <a:chExt cx="1314450" cy="882649"/>
          </a:xfrm>
        </p:grpSpPr>
        <p:sp>
          <p:nvSpPr>
            <p:cNvPr id="3620" name="Shape 3620"/>
            <p:cNvSpPr/>
            <p:nvPr/>
          </p:nvSpPr>
          <p:spPr>
            <a:xfrm>
              <a:off x="6958012" y="2189162"/>
              <a:ext cx="1314450" cy="785812"/>
            </a:xfrm>
            <a:custGeom>
              <a:avLst/>
              <a:gdLst/>
              <a:ahLst/>
              <a:cxnLst/>
              <a:rect l="0" t="0" r="0" b="0"/>
              <a:pathLst>
                <a:path w="633" h="420" extrusionOk="0">
                  <a:moveTo>
                    <a:pt x="0" y="0"/>
                  </a:moveTo>
                  <a:lnTo>
                    <a:pt x="633" y="42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1" name="Shape 3621"/>
            <p:cNvSpPr txBox="1"/>
            <p:nvPr/>
          </p:nvSpPr>
          <p:spPr>
            <a:xfrm>
              <a:off x="7554912" y="2092325"/>
              <a:ext cx="412750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cxnSp>
        <p:nvCxnSpPr>
          <p:cNvPr id="3622" name="Shape 3622"/>
          <p:cNvCxnSpPr/>
          <p:nvPr/>
        </p:nvCxnSpPr>
        <p:spPr>
          <a:xfrm>
            <a:off x="4422775" y="6102350"/>
            <a:ext cx="166211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23" name="Shape 3623"/>
          <p:cNvCxnSpPr/>
          <p:nvPr/>
        </p:nvCxnSpPr>
        <p:spPr>
          <a:xfrm>
            <a:off x="6408737" y="6102350"/>
            <a:ext cx="89852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24" name="Shape 3624"/>
          <p:cNvSpPr txBox="1"/>
          <p:nvPr/>
        </p:nvSpPr>
        <p:spPr>
          <a:xfrm>
            <a:off x="2513012" y="6180137"/>
            <a:ext cx="63881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连通分量＝{A, F, C, D, B, E}</a:t>
            </a:r>
            <a:endParaRPr/>
          </a:p>
        </p:txBody>
      </p:sp>
      <p:grpSp>
        <p:nvGrpSpPr>
          <p:cNvPr id="3625" name="Shape 3625"/>
          <p:cNvGrpSpPr/>
          <p:nvPr/>
        </p:nvGrpSpPr>
        <p:grpSpPr>
          <a:xfrm>
            <a:off x="5213350" y="2900362"/>
            <a:ext cx="1230312" cy="681038"/>
            <a:chOff x="5213350" y="2900362"/>
            <a:chExt cx="1230312" cy="681038"/>
          </a:xfrm>
        </p:grpSpPr>
        <p:sp>
          <p:nvSpPr>
            <p:cNvPr id="3626" name="Shape 3626"/>
            <p:cNvSpPr txBox="1"/>
            <p:nvPr/>
          </p:nvSpPr>
          <p:spPr>
            <a:xfrm>
              <a:off x="5829300" y="2900362"/>
              <a:ext cx="412750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</a:t>
              </a: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213350" y="3130550"/>
              <a:ext cx="1230312" cy="450850"/>
            </a:xfrm>
            <a:custGeom>
              <a:avLst/>
              <a:gdLst/>
              <a:ahLst/>
              <a:cxnLst/>
              <a:rect l="0" t="0" r="0" b="0"/>
              <a:pathLst>
                <a:path w="630" h="255" extrusionOk="0">
                  <a:moveTo>
                    <a:pt x="630" y="25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28" name="Shape 3628"/>
          <p:cNvGrpSpPr/>
          <p:nvPr/>
        </p:nvGrpSpPr>
        <p:grpSpPr>
          <a:xfrm>
            <a:off x="6059487" y="4987925"/>
            <a:ext cx="1241425" cy="617537"/>
            <a:chOff x="6059487" y="4987925"/>
            <a:chExt cx="1241425" cy="617537"/>
          </a:xfrm>
        </p:grpSpPr>
        <p:sp>
          <p:nvSpPr>
            <p:cNvPr id="3629" name="Shape 3629"/>
            <p:cNvSpPr/>
            <p:nvPr/>
          </p:nvSpPr>
          <p:spPr>
            <a:xfrm>
              <a:off x="6059487" y="4987925"/>
              <a:ext cx="1241425" cy="1587"/>
            </a:xfrm>
            <a:custGeom>
              <a:avLst/>
              <a:gdLst/>
              <a:ahLst/>
              <a:cxnLst/>
              <a:rect l="0" t="0" r="0" b="0"/>
              <a:pathLst>
                <a:path w="636" h="7" extrusionOk="0">
                  <a:moveTo>
                    <a:pt x="636" y="7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0" name="Shape 3630"/>
            <p:cNvSpPr txBox="1"/>
            <p:nvPr/>
          </p:nvSpPr>
          <p:spPr>
            <a:xfrm>
              <a:off x="6530975" y="5059362"/>
              <a:ext cx="411162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  <a:endParaRPr/>
            </a:p>
          </p:txBody>
        </p:sp>
      </p:grpSp>
      <p:grpSp>
        <p:nvGrpSpPr>
          <p:cNvPr id="3631" name="Shape 3631"/>
          <p:cNvGrpSpPr/>
          <p:nvPr/>
        </p:nvGrpSpPr>
        <p:grpSpPr>
          <a:xfrm>
            <a:off x="5813425" y="3789362"/>
            <a:ext cx="765174" cy="915987"/>
            <a:chOff x="5813425" y="3789362"/>
            <a:chExt cx="765174" cy="915987"/>
          </a:xfrm>
        </p:grpSpPr>
        <p:sp>
          <p:nvSpPr>
            <p:cNvPr id="3632" name="Shape 3632"/>
            <p:cNvSpPr txBox="1"/>
            <p:nvPr/>
          </p:nvSpPr>
          <p:spPr>
            <a:xfrm>
              <a:off x="5813425" y="3944937"/>
              <a:ext cx="411162" cy="544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</a:t>
              </a: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948362" y="3789362"/>
              <a:ext cx="630237" cy="915987"/>
            </a:xfrm>
            <a:custGeom>
              <a:avLst/>
              <a:gdLst/>
              <a:ahLst/>
              <a:cxnLst/>
              <a:rect l="0" t="0" r="0" b="0"/>
              <a:pathLst>
                <a:path w="321" h="521" extrusionOk="0">
                  <a:moveTo>
                    <a:pt x="321" y="0"/>
                  </a:moveTo>
                  <a:lnTo>
                    <a:pt x="0" y="521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34" name="Shape 3634"/>
          <p:cNvGrpSpPr/>
          <p:nvPr/>
        </p:nvGrpSpPr>
        <p:grpSpPr>
          <a:xfrm>
            <a:off x="6937375" y="2917825"/>
            <a:ext cx="1263650" cy="690562"/>
            <a:chOff x="6937375" y="2917825"/>
            <a:chExt cx="1263650" cy="690562"/>
          </a:xfrm>
        </p:grpSpPr>
        <p:sp>
          <p:nvSpPr>
            <p:cNvPr id="3635" name="Shape 3635"/>
            <p:cNvSpPr txBox="1"/>
            <p:nvPr/>
          </p:nvSpPr>
          <p:spPr>
            <a:xfrm>
              <a:off x="7294562" y="2917825"/>
              <a:ext cx="411162" cy="5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26</a:t>
              </a: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>
              <a:off x="6937375" y="3162300"/>
              <a:ext cx="1263650" cy="446087"/>
            </a:xfrm>
            <a:custGeom>
              <a:avLst/>
              <a:gdLst/>
              <a:ahLst/>
              <a:cxnLst/>
              <a:rect l="0" t="0" r="0" b="0"/>
              <a:pathLst>
                <a:path w="615" h="270" extrusionOk="0">
                  <a:moveTo>
                    <a:pt x="615" y="0"/>
                  </a:moveTo>
                  <a:lnTo>
                    <a:pt x="0" y="27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37" name="Shape 3637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Shape 3642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3643" name="Shape 3643"/>
          <p:cNvSpPr txBox="1"/>
          <p:nvPr/>
        </p:nvSpPr>
        <p:spPr>
          <a:xfrm>
            <a:off x="269875" y="1836737"/>
            <a:ext cx="84582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图的存储结构：因为Kruskal算法是依次对图中的边进行操作，因此考虑用边集数组存储图中的边，为了提高查找速度，将边集数组按边上的权排序。 </a:t>
            </a:r>
            <a:endParaRPr/>
          </a:p>
        </p:txBody>
      </p:sp>
      <p:sp>
        <p:nvSpPr>
          <p:cNvPr id="3644" name="Shape 3644"/>
          <p:cNvSpPr txBox="1"/>
          <p:nvPr/>
        </p:nvSpPr>
        <p:spPr>
          <a:xfrm>
            <a:off x="273050" y="1211262"/>
            <a:ext cx="3962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数据结构设计</a:t>
            </a:r>
            <a:endParaRPr/>
          </a:p>
        </p:txBody>
      </p:sp>
      <p:pic>
        <p:nvPicPr>
          <p:cNvPr id="3645" name="Shape 36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25" y="3538537"/>
            <a:ext cx="8467725" cy="3059112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Shape 3650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3651" name="Shape 3651"/>
          <p:cNvSpPr txBox="1"/>
          <p:nvPr/>
        </p:nvSpPr>
        <p:spPr>
          <a:xfrm>
            <a:off x="269875" y="1836737"/>
            <a:ext cx="8458200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连通分量。Kruskal算法实质上是使生成树以一种随意的方式生长，初始时每个顶点构成一棵生成树，然后每生长一次就将两棵树合并，到最后合并成一棵树。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因此，可以设置一个数组parent[n]，元素parent[i]表示顶点i的双亲结点，初始时，parent[i]= -1，表示顶点i没有双亲，即该结点是所在生成树的根结点；对于边(u, v)，设vex1和vex2分别表示两个顶点所在树的根结点，如果vex1≠vex2，则顶点u和v必位于不同的连通分量，令parent[vex2] = vex1，实现将两棵树合并。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求某顶点v所在生成树的根结点只需沿数组v = parent[v]不断查找v的双亲，直到parent[v]等于-1。 </a:t>
            </a:r>
            <a:endParaRPr/>
          </a:p>
        </p:txBody>
      </p:sp>
      <p:sp>
        <p:nvSpPr>
          <p:cNvPr id="3652" name="Shape 3652"/>
          <p:cNvSpPr txBox="1"/>
          <p:nvPr/>
        </p:nvSpPr>
        <p:spPr>
          <a:xfrm>
            <a:off x="273050" y="1211262"/>
            <a:ext cx="3962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数据结构设计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Shape 3657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3658" name="Shape 3658"/>
          <p:cNvSpPr txBox="1"/>
          <p:nvPr/>
        </p:nvSpPr>
        <p:spPr>
          <a:xfrm>
            <a:off x="588962" y="2503487"/>
            <a:ext cx="7964487" cy="30416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初始化辅助数组parent[n]；num = 0；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依次考查每一条边for (i = 0; i &lt; arcNum;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2.1 vex1 = edge[i].from所在生成树的根结点；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2.2 vex2 = edge[i].to所在生成树的根结点；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2.3 如果vex1 != vex2，执行下述操作：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2.3.1 parent[vex2] = vex1;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2.3.2 num++;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2.3.3 if (num == n-1) 算法结束；</a:t>
            </a:r>
            <a:endParaRPr/>
          </a:p>
        </p:txBody>
      </p:sp>
      <p:sp>
        <p:nvSpPr>
          <p:cNvPr id="3659" name="Shape 3659"/>
          <p:cNvSpPr txBox="1"/>
          <p:nvPr/>
        </p:nvSpPr>
        <p:spPr>
          <a:xfrm>
            <a:off x="273050" y="1211262"/>
            <a:ext cx="3962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数据结构设计</a:t>
            </a:r>
            <a:endParaRPr/>
          </a:p>
        </p:txBody>
      </p:sp>
      <p:sp>
        <p:nvSpPr>
          <p:cNvPr id="3660" name="Shape 3660"/>
          <p:cNvSpPr txBox="1"/>
          <p:nvPr/>
        </p:nvSpPr>
        <p:spPr>
          <a:xfrm>
            <a:off x="485775" y="1824025"/>
            <a:ext cx="541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Kruskal算法用伪代码进一步描述为：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250825" y="1828800"/>
            <a:ext cx="83820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无向完全图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：在无向图中，如果任意两个顶点之间都存在边，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则称该图为无向完全图。</a:t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238125" y="2835275"/>
            <a:ext cx="83058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有向完全图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：在有向图中，如果任意两个顶点之间都存在方向相反的两条弧，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则称该图为有向完全图。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389" name="Shape 389"/>
          <p:cNvGrpSpPr/>
          <p:nvPr/>
        </p:nvGrpSpPr>
        <p:grpSpPr>
          <a:xfrm>
            <a:off x="5208587" y="4130675"/>
            <a:ext cx="2481263" cy="2263774"/>
            <a:chOff x="5208587" y="4130675"/>
            <a:chExt cx="2481263" cy="2263774"/>
          </a:xfrm>
        </p:grpSpPr>
        <p:sp>
          <p:nvSpPr>
            <p:cNvPr id="390" name="Shape 390"/>
            <p:cNvSpPr/>
            <p:nvPr/>
          </p:nvSpPr>
          <p:spPr>
            <a:xfrm>
              <a:off x="6618287" y="4664075"/>
              <a:ext cx="828675" cy="138271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stealth" w="lg" len="lg"/>
              <a:tailEnd type="none" w="sm" len="sm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6526212" y="4606925"/>
              <a:ext cx="784225" cy="1289050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5208587" y="41830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Shape 393"/>
            <p:cNvSpPr txBox="1"/>
            <p:nvPr/>
          </p:nvSpPr>
          <p:spPr>
            <a:xfrm>
              <a:off x="5275262" y="41338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7159625" y="41798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Shape 395"/>
            <p:cNvSpPr txBox="1"/>
            <p:nvPr/>
          </p:nvSpPr>
          <p:spPr>
            <a:xfrm>
              <a:off x="7226300" y="41306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165850" y="58483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Shape 397"/>
            <p:cNvSpPr txBox="1"/>
            <p:nvPr/>
          </p:nvSpPr>
          <p:spPr>
            <a:xfrm>
              <a:off x="6232525" y="57991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 flipH="1">
              <a:off x="5432425" y="4681537"/>
              <a:ext cx="695325" cy="135096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5588000" y="4659312"/>
              <a:ext cx="650875" cy="1260475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stealth" w="lg" len="lg"/>
              <a:tailEnd type="none" w="sm" len="sm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flipH="1">
              <a:off x="5707062" y="4518025"/>
              <a:ext cx="1511300" cy="1587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 flipH="1">
              <a:off x="5648325" y="4352925"/>
              <a:ext cx="1511300" cy="1587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stealth" w="lg" len="lg"/>
              <a:tailEnd type="none" w="sm" len="sm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1219200" y="4070350"/>
            <a:ext cx="2555875" cy="2259012"/>
            <a:chOff x="1219200" y="4070350"/>
            <a:chExt cx="2555875" cy="2259012"/>
          </a:xfrm>
        </p:grpSpPr>
        <p:sp>
          <p:nvSpPr>
            <p:cNvPr id="403" name="Shape 403"/>
            <p:cNvSpPr/>
            <p:nvPr/>
          </p:nvSpPr>
          <p:spPr>
            <a:xfrm>
              <a:off x="1663700" y="4452937"/>
              <a:ext cx="1636712" cy="1473200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293812" y="41227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1360487" y="40735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406" name="Shape 406"/>
            <p:cNvCxnSpPr/>
            <p:nvPr/>
          </p:nvCxnSpPr>
          <p:spPr>
            <a:xfrm>
              <a:off x="1763712" y="4327525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07" name="Shape 407"/>
            <p:cNvSpPr/>
            <p:nvPr/>
          </p:nvSpPr>
          <p:spPr>
            <a:xfrm>
              <a:off x="3244850" y="41195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3311525" y="40703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409" name="Shape 409"/>
            <p:cNvCxnSpPr/>
            <p:nvPr/>
          </p:nvCxnSpPr>
          <p:spPr>
            <a:xfrm>
              <a:off x="3502025" y="4595812"/>
              <a:ext cx="0" cy="12350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0" name="Shape 410"/>
            <p:cNvCxnSpPr/>
            <p:nvPr/>
          </p:nvCxnSpPr>
          <p:spPr>
            <a:xfrm>
              <a:off x="1704975" y="4525962"/>
              <a:ext cx="1619250" cy="14224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1" name="Shape 411"/>
            <p:cNvCxnSpPr/>
            <p:nvPr/>
          </p:nvCxnSpPr>
          <p:spPr>
            <a:xfrm>
              <a:off x="1436687" y="4602162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12" name="Shape 412"/>
            <p:cNvSpPr/>
            <p:nvPr/>
          </p:nvSpPr>
          <p:spPr>
            <a:xfrm>
              <a:off x="1219200" y="57832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1285875" y="57340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244850" y="57800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3311525" y="57308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416" name="Shape 416"/>
            <p:cNvCxnSpPr/>
            <p:nvPr/>
          </p:nvCxnSpPr>
          <p:spPr>
            <a:xfrm>
              <a:off x="1731962" y="6110287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17" name="Shape 417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5" name="Shape 3665"/>
          <p:cNvGrpSpPr/>
          <p:nvPr/>
        </p:nvGrpSpPr>
        <p:grpSpPr>
          <a:xfrm>
            <a:off x="6032500" y="1989137"/>
            <a:ext cx="530225" cy="595312"/>
            <a:chOff x="5907087" y="4789487"/>
            <a:chExt cx="530225" cy="595312"/>
          </a:xfrm>
        </p:grpSpPr>
        <p:sp>
          <p:nvSpPr>
            <p:cNvPr id="3666" name="Shape 366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7" name="Shape 366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3668" name="Shape 3668"/>
          <p:cNvSpPr txBox="1"/>
          <p:nvPr/>
        </p:nvSpPr>
        <p:spPr>
          <a:xfrm>
            <a:off x="368300" y="3856037"/>
            <a:ext cx="2890837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parent[0]=-1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parent[1]=-1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parent[2]=-1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parent[3]=-1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parent[4]=-1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parent[5]=-1</a:t>
            </a:r>
            <a:endParaRPr/>
          </a:p>
        </p:txBody>
      </p:sp>
      <p:sp>
        <p:nvSpPr>
          <p:cNvPr id="3669" name="Shape 3669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pic>
        <p:nvPicPr>
          <p:cNvPr id="3670" name="Shape 36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1270000"/>
            <a:ext cx="2452687" cy="219868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3671" name="Shape 3671"/>
          <p:cNvGrpSpPr/>
          <p:nvPr/>
        </p:nvGrpSpPr>
        <p:grpSpPr>
          <a:xfrm>
            <a:off x="6149975" y="3295650"/>
            <a:ext cx="530225" cy="595312"/>
            <a:chOff x="5907087" y="4789487"/>
            <a:chExt cx="530225" cy="595312"/>
          </a:xfrm>
        </p:grpSpPr>
        <p:sp>
          <p:nvSpPr>
            <p:cNvPr id="3672" name="Shape 367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3" name="Shape 367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3674" name="Shape 3674"/>
          <p:cNvGrpSpPr/>
          <p:nvPr/>
        </p:nvGrpSpPr>
        <p:grpSpPr>
          <a:xfrm>
            <a:off x="4841875" y="3048000"/>
            <a:ext cx="530225" cy="595312"/>
            <a:chOff x="5907087" y="4789487"/>
            <a:chExt cx="530225" cy="595312"/>
          </a:xfrm>
        </p:grpSpPr>
        <p:sp>
          <p:nvSpPr>
            <p:cNvPr id="3675" name="Shape 367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6" name="Shape 367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3677" name="Shape 3677"/>
          <p:cNvGrpSpPr/>
          <p:nvPr/>
        </p:nvGrpSpPr>
        <p:grpSpPr>
          <a:xfrm>
            <a:off x="7453312" y="3019425"/>
            <a:ext cx="530225" cy="595312"/>
            <a:chOff x="5907087" y="4789487"/>
            <a:chExt cx="530225" cy="595312"/>
          </a:xfrm>
        </p:grpSpPr>
        <p:sp>
          <p:nvSpPr>
            <p:cNvPr id="3678" name="Shape 367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9" name="Shape 367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3680" name="Shape 3680"/>
          <p:cNvGrpSpPr/>
          <p:nvPr/>
        </p:nvGrpSpPr>
        <p:grpSpPr>
          <a:xfrm>
            <a:off x="6959600" y="4598987"/>
            <a:ext cx="530225" cy="595312"/>
            <a:chOff x="5907087" y="4789487"/>
            <a:chExt cx="530225" cy="595312"/>
          </a:xfrm>
        </p:grpSpPr>
        <p:sp>
          <p:nvSpPr>
            <p:cNvPr id="3681" name="Shape 368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2" name="Shape 368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3683" name="Shape 3683"/>
          <p:cNvGrpSpPr/>
          <p:nvPr/>
        </p:nvGrpSpPr>
        <p:grpSpPr>
          <a:xfrm>
            <a:off x="5216525" y="4572000"/>
            <a:ext cx="530225" cy="595312"/>
            <a:chOff x="5907087" y="4789487"/>
            <a:chExt cx="530225" cy="595312"/>
          </a:xfrm>
        </p:grpSpPr>
        <p:sp>
          <p:nvSpPr>
            <p:cNvPr id="3684" name="Shape 368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5" name="Shape 368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0" name="Shape 3690"/>
          <p:cNvGrpSpPr/>
          <p:nvPr/>
        </p:nvGrpSpPr>
        <p:grpSpPr>
          <a:xfrm>
            <a:off x="6032500" y="1989137"/>
            <a:ext cx="530225" cy="595312"/>
            <a:chOff x="5907087" y="4789487"/>
            <a:chExt cx="530225" cy="595312"/>
          </a:xfrm>
        </p:grpSpPr>
        <p:sp>
          <p:nvSpPr>
            <p:cNvPr id="3691" name="Shape 369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2" name="Shape 369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3693" name="Shape 3693"/>
          <p:cNvSpPr txBox="1"/>
          <p:nvPr/>
        </p:nvSpPr>
        <p:spPr>
          <a:xfrm>
            <a:off x="368300" y="3856037"/>
            <a:ext cx="2890837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parent[0]=-1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parent[1]=-1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parent[2]=-1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parent[3]=-1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parent[4]=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parent[5]=-1</a:t>
            </a:r>
            <a:endParaRPr/>
          </a:p>
        </p:txBody>
      </p:sp>
      <p:sp>
        <p:nvSpPr>
          <p:cNvPr id="3694" name="Shape 3694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pic>
        <p:nvPicPr>
          <p:cNvPr id="3695" name="Shape 36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1270000"/>
            <a:ext cx="2452687" cy="219868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3696" name="Shape 3696"/>
          <p:cNvGrpSpPr/>
          <p:nvPr/>
        </p:nvGrpSpPr>
        <p:grpSpPr>
          <a:xfrm>
            <a:off x="6149975" y="3295650"/>
            <a:ext cx="530225" cy="595312"/>
            <a:chOff x="5907087" y="4789487"/>
            <a:chExt cx="530225" cy="595312"/>
          </a:xfrm>
        </p:grpSpPr>
        <p:sp>
          <p:nvSpPr>
            <p:cNvPr id="3697" name="Shape 369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8" name="Shape 369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3699" name="Shape 3699"/>
          <p:cNvGrpSpPr/>
          <p:nvPr/>
        </p:nvGrpSpPr>
        <p:grpSpPr>
          <a:xfrm>
            <a:off x="4841875" y="3048000"/>
            <a:ext cx="530225" cy="595312"/>
            <a:chOff x="5907087" y="4789487"/>
            <a:chExt cx="530225" cy="595312"/>
          </a:xfrm>
        </p:grpSpPr>
        <p:sp>
          <p:nvSpPr>
            <p:cNvPr id="3700" name="Shape 370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1" name="Shape 370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3702" name="Shape 3702"/>
          <p:cNvGrpSpPr/>
          <p:nvPr/>
        </p:nvGrpSpPr>
        <p:grpSpPr>
          <a:xfrm>
            <a:off x="7453312" y="3019425"/>
            <a:ext cx="530225" cy="595312"/>
            <a:chOff x="5907087" y="4789487"/>
            <a:chExt cx="530225" cy="595312"/>
          </a:xfrm>
        </p:grpSpPr>
        <p:sp>
          <p:nvSpPr>
            <p:cNvPr id="3703" name="Shape 370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4" name="Shape 370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3705" name="Shape 3705"/>
          <p:cNvGrpSpPr/>
          <p:nvPr/>
        </p:nvGrpSpPr>
        <p:grpSpPr>
          <a:xfrm>
            <a:off x="6959600" y="4598987"/>
            <a:ext cx="530225" cy="595312"/>
            <a:chOff x="5907087" y="4789487"/>
            <a:chExt cx="530225" cy="595312"/>
          </a:xfrm>
        </p:grpSpPr>
        <p:sp>
          <p:nvSpPr>
            <p:cNvPr id="3706" name="Shape 370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7" name="Shape 370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3708" name="Shape 3708"/>
          <p:cNvGrpSpPr/>
          <p:nvPr/>
        </p:nvGrpSpPr>
        <p:grpSpPr>
          <a:xfrm>
            <a:off x="5216525" y="4572000"/>
            <a:ext cx="530225" cy="595312"/>
            <a:chOff x="5907087" y="4789487"/>
            <a:chExt cx="530225" cy="595312"/>
          </a:xfrm>
        </p:grpSpPr>
        <p:sp>
          <p:nvSpPr>
            <p:cNvPr id="3709" name="Shape 370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0" name="Shape 371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3711" name="Shape 3711"/>
          <p:cNvSpPr/>
          <p:nvPr/>
        </p:nvSpPr>
        <p:spPr>
          <a:xfrm>
            <a:off x="6496050" y="2446337"/>
            <a:ext cx="1038225" cy="69850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2" name="Shape 3712"/>
          <p:cNvSpPr txBox="1"/>
          <p:nvPr/>
        </p:nvSpPr>
        <p:spPr>
          <a:xfrm>
            <a:off x="6951662" y="2309812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7" name="Shape 3717"/>
          <p:cNvGrpSpPr/>
          <p:nvPr/>
        </p:nvGrpSpPr>
        <p:grpSpPr>
          <a:xfrm>
            <a:off x="6032500" y="1989137"/>
            <a:ext cx="530225" cy="595312"/>
            <a:chOff x="5907087" y="4789487"/>
            <a:chExt cx="530225" cy="595312"/>
          </a:xfrm>
        </p:grpSpPr>
        <p:sp>
          <p:nvSpPr>
            <p:cNvPr id="3718" name="Shape 371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9" name="Shape 371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3720" name="Shape 3720"/>
          <p:cNvSpPr txBox="1"/>
          <p:nvPr/>
        </p:nvSpPr>
        <p:spPr>
          <a:xfrm>
            <a:off x="368300" y="3856037"/>
            <a:ext cx="2890837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parent[0]=-1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parent[1]=-1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parent[2]=-1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parent[3]=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parent[4]=1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parent[5]=-1</a:t>
            </a:r>
            <a:endParaRPr/>
          </a:p>
        </p:txBody>
      </p:sp>
      <p:sp>
        <p:nvSpPr>
          <p:cNvPr id="3721" name="Shape 3721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pic>
        <p:nvPicPr>
          <p:cNvPr id="3722" name="Shape 37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1270000"/>
            <a:ext cx="2452687" cy="219868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3723" name="Shape 3723"/>
          <p:cNvGrpSpPr/>
          <p:nvPr/>
        </p:nvGrpSpPr>
        <p:grpSpPr>
          <a:xfrm>
            <a:off x="6149975" y="3295650"/>
            <a:ext cx="530225" cy="595312"/>
            <a:chOff x="5907087" y="4789487"/>
            <a:chExt cx="530225" cy="595312"/>
          </a:xfrm>
        </p:grpSpPr>
        <p:sp>
          <p:nvSpPr>
            <p:cNvPr id="3724" name="Shape 372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5" name="Shape 372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3726" name="Shape 3726"/>
          <p:cNvGrpSpPr/>
          <p:nvPr/>
        </p:nvGrpSpPr>
        <p:grpSpPr>
          <a:xfrm>
            <a:off x="4841875" y="3048000"/>
            <a:ext cx="530225" cy="595312"/>
            <a:chOff x="5907087" y="4789487"/>
            <a:chExt cx="530225" cy="595312"/>
          </a:xfrm>
        </p:grpSpPr>
        <p:sp>
          <p:nvSpPr>
            <p:cNvPr id="3727" name="Shape 372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8" name="Shape 372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3729" name="Shape 3729"/>
          <p:cNvGrpSpPr/>
          <p:nvPr/>
        </p:nvGrpSpPr>
        <p:grpSpPr>
          <a:xfrm>
            <a:off x="7453312" y="3019425"/>
            <a:ext cx="530225" cy="595312"/>
            <a:chOff x="5907087" y="4789487"/>
            <a:chExt cx="530225" cy="595312"/>
          </a:xfrm>
        </p:grpSpPr>
        <p:sp>
          <p:nvSpPr>
            <p:cNvPr id="3730" name="Shape 373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1" name="Shape 373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3732" name="Shape 3732"/>
          <p:cNvGrpSpPr/>
          <p:nvPr/>
        </p:nvGrpSpPr>
        <p:grpSpPr>
          <a:xfrm>
            <a:off x="6959600" y="4598987"/>
            <a:ext cx="530225" cy="595312"/>
            <a:chOff x="5907087" y="4789487"/>
            <a:chExt cx="530225" cy="595312"/>
          </a:xfrm>
        </p:grpSpPr>
        <p:sp>
          <p:nvSpPr>
            <p:cNvPr id="3733" name="Shape 373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4" name="Shape 373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3735" name="Shape 3735"/>
          <p:cNvGrpSpPr/>
          <p:nvPr/>
        </p:nvGrpSpPr>
        <p:grpSpPr>
          <a:xfrm>
            <a:off x="5216525" y="4572000"/>
            <a:ext cx="530225" cy="595312"/>
            <a:chOff x="5907087" y="4789487"/>
            <a:chExt cx="530225" cy="595312"/>
          </a:xfrm>
        </p:grpSpPr>
        <p:sp>
          <p:nvSpPr>
            <p:cNvPr id="3736" name="Shape 373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7" name="Shape 373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3738" name="Shape 3738"/>
          <p:cNvSpPr/>
          <p:nvPr/>
        </p:nvSpPr>
        <p:spPr>
          <a:xfrm>
            <a:off x="5711825" y="4883150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9" name="Shape 3739"/>
          <p:cNvSpPr txBox="1"/>
          <p:nvPr/>
        </p:nvSpPr>
        <p:spPr>
          <a:xfrm>
            <a:off x="6037262" y="49212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740" name="Shape 3740"/>
          <p:cNvSpPr/>
          <p:nvPr/>
        </p:nvSpPr>
        <p:spPr>
          <a:xfrm>
            <a:off x="6496050" y="2446337"/>
            <a:ext cx="1038225" cy="69850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1" name="Shape 3741"/>
          <p:cNvSpPr txBox="1"/>
          <p:nvPr/>
        </p:nvSpPr>
        <p:spPr>
          <a:xfrm>
            <a:off x="6951662" y="2309812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6" name="Shape 3746"/>
          <p:cNvGrpSpPr/>
          <p:nvPr/>
        </p:nvGrpSpPr>
        <p:grpSpPr>
          <a:xfrm>
            <a:off x="6032500" y="1989137"/>
            <a:ext cx="530225" cy="595312"/>
            <a:chOff x="5907087" y="4789487"/>
            <a:chExt cx="530225" cy="595312"/>
          </a:xfrm>
        </p:grpSpPr>
        <p:sp>
          <p:nvSpPr>
            <p:cNvPr id="3747" name="Shape 374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8" name="Shape 374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3749" name="Shape 3749"/>
          <p:cNvSpPr txBox="1"/>
          <p:nvPr/>
        </p:nvSpPr>
        <p:spPr>
          <a:xfrm>
            <a:off x="368300" y="3856037"/>
            <a:ext cx="2890837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parent[0]=-1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parent[1]=-1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parent[2]=-1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parent[3]=2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parent[4]=1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parent[5]=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750" name="Shape 3750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pic>
        <p:nvPicPr>
          <p:cNvPr id="3751" name="Shape 37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1270000"/>
            <a:ext cx="2452687" cy="219868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3752" name="Shape 3752"/>
          <p:cNvGrpSpPr/>
          <p:nvPr/>
        </p:nvGrpSpPr>
        <p:grpSpPr>
          <a:xfrm>
            <a:off x="6149975" y="3295650"/>
            <a:ext cx="530225" cy="595312"/>
            <a:chOff x="5907087" y="4789487"/>
            <a:chExt cx="530225" cy="595312"/>
          </a:xfrm>
        </p:grpSpPr>
        <p:sp>
          <p:nvSpPr>
            <p:cNvPr id="3753" name="Shape 375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4" name="Shape 375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3755" name="Shape 3755"/>
          <p:cNvGrpSpPr/>
          <p:nvPr/>
        </p:nvGrpSpPr>
        <p:grpSpPr>
          <a:xfrm>
            <a:off x="4841875" y="3048000"/>
            <a:ext cx="530225" cy="595312"/>
            <a:chOff x="5907087" y="4789487"/>
            <a:chExt cx="530225" cy="595312"/>
          </a:xfrm>
        </p:grpSpPr>
        <p:sp>
          <p:nvSpPr>
            <p:cNvPr id="3756" name="Shape 375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7" name="Shape 375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3758" name="Shape 3758"/>
          <p:cNvGrpSpPr/>
          <p:nvPr/>
        </p:nvGrpSpPr>
        <p:grpSpPr>
          <a:xfrm>
            <a:off x="7453312" y="3019425"/>
            <a:ext cx="530225" cy="595312"/>
            <a:chOff x="5907087" y="4789487"/>
            <a:chExt cx="530225" cy="595312"/>
          </a:xfrm>
        </p:grpSpPr>
        <p:sp>
          <p:nvSpPr>
            <p:cNvPr id="3759" name="Shape 375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0" name="Shape 376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3761" name="Shape 3761"/>
          <p:cNvGrpSpPr/>
          <p:nvPr/>
        </p:nvGrpSpPr>
        <p:grpSpPr>
          <a:xfrm>
            <a:off x="6959600" y="4598987"/>
            <a:ext cx="530225" cy="595312"/>
            <a:chOff x="5907087" y="4789487"/>
            <a:chExt cx="530225" cy="595312"/>
          </a:xfrm>
        </p:grpSpPr>
        <p:sp>
          <p:nvSpPr>
            <p:cNvPr id="3762" name="Shape 376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3" name="Shape 376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3764" name="Shape 3764"/>
          <p:cNvGrpSpPr/>
          <p:nvPr/>
        </p:nvGrpSpPr>
        <p:grpSpPr>
          <a:xfrm>
            <a:off x="5216525" y="4572000"/>
            <a:ext cx="530225" cy="595312"/>
            <a:chOff x="5907087" y="4789487"/>
            <a:chExt cx="530225" cy="595312"/>
          </a:xfrm>
        </p:grpSpPr>
        <p:sp>
          <p:nvSpPr>
            <p:cNvPr id="3765" name="Shape 376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6" name="Shape 376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3767" name="Shape 3767"/>
          <p:cNvSpPr/>
          <p:nvPr/>
        </p:nvSpPr>
        <p:spPr>
          <a:xfrm>
            <a:off x="5711825" y="4883150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8" name="Shape 3768"/>
          <p:cNvSpPr txBox="1"/>
          <p:nvPr/>
        </p:nvSpPr>
        <p:spPr>
          <a:xfrm>
            <a:off x="6037262" y="49212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769" name="Shape 3769"/>
          <p:cNvSpPr/>
          <p:nvPr/>
        </p:nvSpPr>
        <p:spPr>
          <a:xfrm>
            <a:off x="6496050" y="2446337"/>
            <a:ext cx="1038225" cy="69850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0" name="Shape 3770"/>
          <p:cNvSpPr txBox="1"/>
          <p:nvPr/>
        </p:nvSpPr>
        <p:spPr>
          <a:xfrm>
            <a:off x="6951662" y="2309812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771" name="Shape 3771"/>
          <p:cNvSpPr/>
          <p:nvPr/>
        </p:nvSpPr>
        <p:spPr>
          <a:xfrm rot="10800000">
            <a:off x="5270500" y="3376612"/>
            <a:ext cx="876300" cy="15875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2" name="Shape 3772"/>
          <p:cNvSpPr txBox="1"/>
          <p:nvPr/>
        </p:nvSpPr>
        <p:spPr>
          <a:xfrm>
            <a:off x="5514975" y="3006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7" name="Shape 3777"/>
          <p:cNvGrpSpPr/>
          <p:nvPr/>
        </p:nvGrpSpPr>
        <p:grpSpPr>
          <a:xfrm>
            <a:off x="6032500" y="1989137"/>
            <a:ext cx="530225" cy="595312"/>
            <a:chOff x="5907087" y="4789487"/>
            <a:chExt cx="530225" cy="595312"/>
          </a:xfrm>
        </p:grpSpPr>
        <p:sp>
          <p:nvSpPr>
            <p:cNvPr id="3778" name="Shape 377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9" name="Shape 377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3780" name="Shape 3780"/>
          <p:cNvSpPr txBox="1"/>
          <p:nvPr/>
        </p:nvSpPr>
        <p:spPr>
          <a:xfrm>
            <a:off x="368300" y="3856037"/>
            <a:ext cx="2890837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parent[0]=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parent[1]=-1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parent[2]=-1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parent[3]=2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parent[4]=1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parent[5]=0</a:t>
            </a:r>
            <a:endParaRPr/>
          </a:p>
        </p:txBody>
      </p:sp>
      <p:sp>
        <p:nvSpPr>
          <p:cNvPr id="3781" name="Shape 3781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pic>
        <p:nvPicPr>
          <p:cNvPr id="3782" name="Shape 37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1270000"/>
            <a:ext cx="2452687" cy="219868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3783" name="Shape 3783"/>
          <p:cNvGrpSpPr/>
          <p:nvPr/>
        </p:nvGrpSpPr>
        <p:grpSpPr>
          <a:xfrm>
            <a:off x="6149975" y="3295650"/>
            <a:ext cx="530225" cy="595312"/>
            <a:chOff x="5907087" y="4789487"/>
            <a:chExt cx="530225" cy="595312"/>
          </a:xfrm>
        </p:grpSpPr>
        <p:sp>
          <p:nvSpPr>
            <p:cNvPr id="3784" name="Shape 378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5" name="Shape 378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3786" name="Shape 3786"/>
          <p:cNvGrpSpPr/>
          <p:nvPr/>
        </p:nvGrpSpPr>
        <p:grpSpPr>
          <a:xfrm>
            <a:off x="4841875" y="3048000"/>
            <a:ext cx="530225" cy="595312"/>
            <a:chOff x="5907087" y="4789487"/>
            <a:chExt cx="530225" cy="595312"/>
          </a:xfrm>
        </p:grpSpPr>
        <p:sp>
          <p:nvSpPr>
            <p:cNvPr id="3787" name="Shape 378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8" name="Shape 378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3789" name="Shape 3789"/>
          <p:cNvGrpSpPr/>
          <p:nvPr/>
        </p:nvGrpSpPr>
        <p:grpSpPr>
          <a:xfrm>
            <a:off x="7453312" y="3019425"/>
            <a:ext cx="530225" cy="595312"/>
            <a:chOff x="5907087" y="4789487"/>
            <a:chExt cx="530225" cy="595312"/>
          </a:xfrm>
        </p:grpSpPr>
        <p:sp>
          <p:nvSpPr>
            <p:cNvPr id="3790" name="Shape 379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1" name="Shape 379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3792" name="Shape 3792"/>
          <p:cNvGrpSpPr/>
          <p:nvPr/>
        </p:nvGrpSpPr>
        <p:grpSpPr>
          <a:xfrm>
            <a:off x="6959600" y="4598987"/>
            <a:ext cx="530225" cy="595312"/>
            <a:chOff x="5907087" y="4789487"/>
            <a:chExt cx="530225" cy="595312"/>
          </a:xfrm>
        </p:grpSpPr>
        <p:sp>
          <p:nvSpPr>
            <p:cNvPr id="3793" name="Shape 379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4" name="Shape 379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3795" name="Shape 3795"/>
          <p:cNvGrpSpPr/>
          <p:nvPr/>
        </p:nvGrpSpPr>
        <p:grpSpPr>
          <a:xfrm>
            <a:off x="5216525" y="4572000"/>
            <a:ext cx="530225" cy="595312"/>
            <a:chOff x="5907087" y="4789487"/>
            <a:chExt cx="530225" cy="595312"/>
          </a:xfrm>
        </p:grpSpPr>
        <p:sp>
          <p:nvSpPr>
            <p:cNvPr id="3796" name="Shape 379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7" name="Shape 379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3798" name="Shape 3798"/>
          <p:cNvSpPr/>
          <p:nvPr/>
        </p:nvSpPr>
        <p:spPr>
          <a:xfrm>
            <a:off x="5711825" y="4883150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9" name="Shape 3799"/>
          <p:cNvSpPr txBox="1"/>
          <p:nvPr/>
        </p:nvSpPr>
        <p:spPr>
          <a:xfrm>
            <a:off x="6037262" y="49212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800" name="Shape 3800"/>
          <p:cNvSpPr/>
          <p:nvPr/>
        </p:nvSpPr>
        <p:spPr>
          <a:xfrm>
            <a:off x="6496050" y="2446337"/>
            <a:ext cx="1038225" cy="69850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1" name="Shape 3801"/>
          <p:cNvSpPr txBox="1"/>
          <p:nvPr/>
        </p:nvSpPr>
        <p:spPr>
          <a:xfrm>
            <a:off x="6951662" y="2309812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802" name="Shape 3802"/>
          <p:cNvSpPr/>
          <p:nvPr/>
        </p:nvSpPr>
        <p:spPr>
          <a:xfrm rot="10800000">
            <a:off x="5270500" y="3376612"/>
            <a:ext cx="876300" cy="15875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3" name="Shape 3803"/>
          <p:cNvSpPr txBox="1"/>
          <p:nvPr/>
        </p:nvSpPr>
        <p:spPr>
          <a:xfrm>
            <a:off x="5514975" y="3006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804" name="Shape 3804"/>
          <p:cNvSpPr/>
          <p:nvPr/>
        </p:nvSpPr>
        <p:spPr>
          <a:xfrm rot="10800000" flipH="1">
            <a:off x="5595937" y="3783012"/>
            <a:ext cx="647700" cy="868362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5" name="Shape 3805"/>
          <p:cNvSpPr txBox="1"/>
          <p:nvPr/>
        </p:nvSpPr>
        <p:spPr>
          <a:xfrm>
            <a:off x="5368925" y="3919537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0" name="Shape 3810"/>
          <p:cNvGrpSpPr/>
          <p:nvPr/>
        </p:nvGrpSpPr>
        <p:grpSpPr>
          <a:xfrm>
            <a:off x="6032500" y="1989137"/>
            <a:ext cx="530225" cy="595312"/>
            <a:chOff x="5907087" y="4789487"/>
            <a:chExt cx="530225" cy="595312"/>
          </a:xfrm>
        </p:grpSpPr>
        <p:sp>
          <p:nvSpPr>
            <p:cNvPr id="3811" name="Shape 381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2" name="Shape 381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3813" name="Shape 3813"/>
          <p:cNvSpPr txBox="1"/>
          <p:nvPr/>
        </p:nvSpPr>
        <p:spPr>
          <a:xfrm>
            <a:off x="368300" y="3856037"/>
            <a:ext cx="2890837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parent[0]=2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parent[1]=-1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parent[2]=-1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parent[3]=2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parent[4]=1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parent[5]=0</a:t>
            </a:r>
            <a:endParaRPr/>
          </a:p>
        </p:txBody>
      </p:sp>
      <p:sp>
        <p:nvSpPr>
          <p:cNvPr id="3814" name="Shape 3814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pic>
        <p:nvPicPr>
          <p:cNvPr id="3815" name="Shape 38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1270000"/>
            <a:ext cx="2452687" cy="219868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3816" name="Shape 3816"/>
          <p:cNvGrpSpPr/>
          <p:nvPr/>
        </p:nvGrpSpPr>
        <p:grpSpPr>
          <a:xfrm>
            <a:off x="6149975" y="3295650"/>
            <a:ext cx="530225" cy="595312"/>
            <a:chOff x="5907087" y="4789487"/>
            <a:chExt cx="530225" cy="595312"/>
          </a:xfrm>
        </p:grpSpPr>
        <p:sp>
          <p:nvSpPr>
            <p:cNvPr id="3817" name="Shape 381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8" name="Shape 381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3819" name="Shape 3819"/>
          <p:cNvGrpSpPr/>
          <p:nvPr/>
        </p:nvGrpSpPr>
        <p:grpSpPr>
          <a:xfrm>
            <a:off x="4841875" y="3048000"/>
            <a:ext cx="530225" cy="595312"/>
            <a:chOff x="5907087" y="4789487"/>
            <a:chExt cx="530225" cy="595312"/>
          </a:xfrm>
        </p:grpSpPr>
        <p:sp>
          <p:nvSpPr>
            <p:cNvPr id="3820" name="Shape 382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1" name="Shape 382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3822" name="Shape 3822"/>
          <p:cNvGrpSpPr/>
          <p:nvPr/>
        </p:nvGrpSpPr>
        <p:grpSpPr>
          <a:xfrm>
            <a:off x="7453312" y="3019425"/>
            <a:ext cx="530225" cy="595312"/>
            <a:chOff x="5907087" y="4789487"/>
            <a:chExt cx="530225" cy="595312"/>
          </a:xfrm>
        </p:grpSpPr>
        <p:sp>
          <p:nvSpPr>
            <p:cNvPr id="3823" name="Shape 382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4" name="Shape 382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3825" name="Shape 3825"/>
          <p:cNvGrpSpPr/>
          <p:nvPr/>
        </p:nvGrpSpPr>
        <p:grpSpPr>
          <a:xfrm>
            <a:off x="6959600" y="4598987"/>
            <a:ext cx="530225" cy="595312"/>
            <a:chOff x="5907087" y="4789487"/>
            <a:chExt cx="530225" cy="595312"/>
          </a:xfrm>
        </p:grpSpPr>
        <p:sp>
          <p:nvSpPr>
            <p:cNvPr id="3826" name="Shape 382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7" name="Shape 382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3828" name="Shape 3828"/>
          <p:cNvGrpSpPr/>
          <p:nvPr/>
        </p:nvGrpSpPr>
        <p:grpSpPr>
          <a:xfrm>
            <a:off x="5216525" y="4572000"/>
            <a:ext cx="530225" cy="595312"/>
            <a:chOff x="5907087" y="4789487"/>
            <a:chExt cx="530225" cy="595312"/>
          </a:xfrm>
        </p:grpSpPr>
        <p:sp>
          <p:nvSpPr>
            <p:cNvPr id="3829" name="Shape 382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0" name="Shape 383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3831" name="Shape 3831"/>
          <p:cNvSpPr/>
          <p:nvPr/>
        </p:nvSpPr>
        <p:spPr>
          <a:xfrm>
            <a:off x="5711825" y="4883150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2" name="Shape 3832"/>
          <p:cNvSpPr txBox="1"/>
          <p:nvPr/>
        </p:nvSpPr>
        <p:spPr>
          <a:xfrm>
            <a:off x="6037262" y="49212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833" name="Shape 3833"/>
          <p:cNvSpPr/>
          <p:nvPr/>
        </p:nvSpPr>
        <p:spPr>
          <a:xfrm>
            <a:off x="6496050" y="2446337"/>
            <a:ext cx="1038225" cy="69850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4" name="Shape 3834"/>
          <p:cNvSpPr txBox="1"/>
          <p:nvPr/>
        </p:nvSpPr>
        <p:spPr>
          <a:xfrm>
            <a:off x="6951662" y="2309812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835" name="Shape 3835"/>
          <p:cNvSpPr/>
          <p:nvPr/>
        </p:nvSpPr>
        <p:spPr>
          <a:xfrm rot="10800000">
            <a:off x="5270500" y="3376612"/>
            <a:ext cx="876300" cy="15875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6" name="Shape 3836"/>
          <p:cNvSpPr txBox="1"/>
          <p:nvPr/>
        </p:nvSpPr>
        <p:spPr>
          <a:xfrm>
            <a:off x="5514975" y="3006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837" name="Shape 3837"/>
          <p:cNvSpPr/>
          <p:nvPr/>
        </p:nvSpPr>
        <p:spPr>
          <a:xfrm rot="10800000" flipH="1">
            <a:off x="5595937" y="3783012"/>
            <a:ext cx="647700" cy="868362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8" name="Shape 3838"/>
          <p:cNvSpPr txBox="1"/>
          <p:nvPr/>
        </p:nvSpPr>
        <p:spPr>
          <a:xfrm>
            <a:off x="5368925" y="3919537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839" name="Shape 3839"/>
          <p:cNvSpPr txBox="1"/>
          <p:nvPr/>
        </p:nvSpPr>
        <p:spPr>
          <a:xfrm>
            <a:off x="2224087" y="5305425"/>
            <a:ext cx="6629400" cy="15113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考查边(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)，由于parent[3]=2，parent[2]=-1，则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所在生成树的根结点是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，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而parent[5]=0，parent[0]=2，则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所在生成树的根结点也是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，故舍去此边。</a:t>
            </a:r>
            <a:endParaRPr/>
          </a:p>
        </p:txBody>
      </p:sp>
      <p:sp>
        <p:nvSpPr>
          <p:cNvPr id="3840" name="Shape 3840"/>
          <p:cNvSpPr/>
          <p:nvPr/>
        </p:nvSpPr>
        <p:spPr>
          <a:xfrm>
            <a:off x="6496050" y="3767137"/>
            <a:ext cx="631825" cy="90170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5" name="Shape 3845"/>
          <p:cNvGrpSpPr/>
          <p:nvPr/>
        </p:nvGrpSpPr>
        <p:grpSpPr>
          <a:xfrm>
            <a:off x="6032500" y="1989137"/>
            <a:ext cx="530225" cy="595312"/>
            <a:chOff x="5907087" y="4789487"/>
            <a:chExt cx="530225" cy="595312"/>
          </a:xfrm>
        </p:grpSpPr>
        <p:sp>
          <p:nvSpPr>
            <p:cNvPr id="3846" name="Shape 384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47" name="Shape 384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3848" name="Shape 3848"/>
          <p:cNvSpPr txBox="1"/>
          <p:nvPr/>
        </p:nvSpPr>
        <p:spPr>
          <a:xfrm>
            <a:off x="368300" y="3856037"/>
            <a:ext cx="2890837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parent[0]=2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parent[1]=-1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parent[2]=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parent[3]=2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parent[4]=1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parent[5]=0</a:t>
            </a:r>
            <a:endParaRPr/>
          </a:p>
        </p:txBody>
      </p:sp>
      <p:sp>
        <p:nvSpPr>
          <p:cNvPr id="3849" name="Shape 3849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pic>
        <p:nvPicPr>
          <p:cNvPr id="3850" name="Shape 38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1270000"/>
            <a:ext cx="2452687" cy="219868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3851" name="Shape 3851"/>
          <p:cNvGrpSpPr/>
          <p:nvPr/>
        </p:nvGrpSpPr>
        <p:grpSpPr>
          <a:xfrm>
            <a:off x="6149975" y="3295650"/>
            <a:ext cx="530225" cy="595312"/>
            <a:chOff x="5907087" y="4789487"/>
            <a:chExt cx="530225" cy="595312"/>
          </a:xfrm>
        </p:grpSpPr>
        <p:sp>
          <p:nvSpPr>
            <p:cNvPr id="3852" name="Shape 385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3" name="Shape 385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3854" name="Shape 3854"/>
          <p:cNvGrpSpPr/>
          <p:nvPr/>
        </p:nvGrpSpPr>
        <p:grpSpPr>
          <a:xfrm>
            <a:off x="4841875" y="3048000"/>
            <a:ext cx="530225" cy="595312"/>
            <a:chOff x="5907087" y="4789487"/>
            <a:chExt cx="530225" cy="595312"/>
          </a:xfrm>
        </p:grpSpPr>
        <p:sp>
          <p:nvSpPr>
            <p:cNvPr id="3855" name="Shape 385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6" name="Shape 385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grpSp>
        <p:nvGrpSpPr>
          <p:cNvPr id="3857" name="Shape 3857"/>
          <p:cNvGrpSpPr/>
          <p:nvPr/>
        </p:nvGrpSpPr>
        <p:grpSpPr>
          <a:xfrm>
            <a:off x="7453312" y="3019425"/>
            <a:ext cx="530225" cy="595312"/>
            <a:chOff x="5907087" y="4789487"/>
            <a:chExt cx="530225" cy="595312"/>
          </a:xfrm>
        </p:grpSpPr>
        <p:sp>
          <p:nvSpPr>
            <p:cNvPr id="3858" name="Shape 385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9" name="Shape 385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3860" name="Shape 3860"/>
          <p:cNvGrpSpPr/>
          <p:nvPr/>
        </p:nvGrpSpPr>
        <p:grpSpPr>
          <a:xfrm>
            <a:off x="6959600" y="4598987"/>
            <a:ext cx="530225" cy="595312"/>
            <a:chOff x="5907087" y="4789487"/>
            <a:chExt cx="530225" cy="595312"/>
          </a:xfrm>
        </p:grpSpPr>
        <p:sp>
          <p:nvSpPr>
            <p:cNvPr id="3861" name="Shape 386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2" name="Shape 386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3863" name="Shape 3863"/>
          <p:cNvGrpSpPr/>
          <p:nvPr/>
        </p:nvGrpSpPr>
        <p:grpSpPr>
          <a:xfrm>
            <a:off x="5216525" y="4572000"/>
            <a:ext cx="530225" cy="595312"/>
            <a:chOff x="5907087" y="4789487"/>
            <a:chExt cx="530225" cy="595312"/>
          </a:xfrm>
        </p:grpSpPr>
        <p:sp>
          <p:nvSpPr>
            <p:cNvPr id="3864" name="Shape 386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5" name="Shape 386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3866" name="Shape 3866"/>
          <p:cNvSpPr/>
          <p:nvPr/>
        </p:nvSpPr>
        <p:spPr>
          <a:xfrm>
            <a:off x="5711825" y="4883150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7" name="Shape 3867"/>
          <p:cNvSpPr txBox="1"/>
          <p:nvPr/>
        </p:nvSpPr>
        <p:spPr>
          <a:xfrm>
            <a:off x="6037262" y="49212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868" name="Shape 3868"/>
          <p:cNvSpPr/>
          <p:nvPr/>
        </p:nvSpPr>
        <p:spPr>
          <a:xfrm>
            <a:off x="6496050" y="2446337"/>
            <a:ext cx="1038225" cy="69850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9" name="Shape 3869"/>
          <p:cNvSpPr txBox="1"/>
          <p:nvPr/>
        </p:nvSpPr>
        <p:spPr>
          <a:xfrm>
            <a:off x="6951662" y="2309812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870" name="Shape 3870"/>
          <p:cNvSpPr/>
          <p:nvPr/>
        </p:nvSpPr>
        <p:spPr>
          <a:xfrm rot="10800000">
            <a:off x="5270500" y="3376612"/>
            <a:ext cx="876300" cy="15875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1" name="Shape 3871"/>
          <p:cNvSpPr txBox="1"/>
          <p:nvPr/>
        </p:nvSpPr>
        <p:spPr>
          <a:xfrm>
            <a:off x="5514975" y="3006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872" name="Shape 3872"/>
          <p:cNvSpPr/>
          <p:nvPr/>
        </p:nvSpPr>
        <p:spPr>
          <a:xfrm rot="10800000" flipH="1">
            <a:off x="5595937" y="3783012"/>
            <a:ext cx="647700" cy="868362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3" name="Shape 3873"/>
          <p:cNvSpPr txBox="1"/>
          <p:nvPr/>
        </p:nvSpPr>
        <p:spPr>
          <a:xfrm>
            <a:off x="5368925" y="3919537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874" name="Shape 3874"/>
          <p:cNvSpPr/>
          <p:nvPr/>
        </p:nvSpPr>
        <p:spPr>
          <a:xfrm rot="10800000" flipH="1">
            <a:off x="6626225" y="3360737"/>
            <a:ext cx="836612" cy="215900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5" name="Shape 3875"/>
          <p:cNvSpPr txBox="1"/>
          <p:nvPr/>
        </p:nvSpPr>
        <p:spPr>
          <a:xfrm>
            <a:off x="6689725" y="30353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Shape 3880"/>
          <p:cNvSpPr txBox="1"/>
          <p:nvPr/>
        </p:nvSpPr>
        <p:spPr>
          <a:xfrm>
            <a:off x="384175" y="1965325"/>
            <a:ext cx="8288337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在非网图中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，最短路径是指两顶点之间经历的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边数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最少的路径。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881" name="Shape 3881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  <p:sp>
        <p:nvSpPr>
          <p:cNvPr id="3882" name="Shape 3882"/>
          <p:cNvSpPr txBox="1"/>
          <p:nvPr/>
        </p:nvSpPr>
        <p:spPr>
          <a:xfrm>
            <a:off x="381000" y="13335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最短路径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3883" name="Shape 3883"/>
          <p:cNvGrpSpPr/>
          <p:nvPr/>
        </p:nvGrpSpPr>
        <p:grpSpPr>
          <a:xfrm>
            <a:off x="352425" y="3016250"/>
            <a:ext cx="3808412" cy="3384549"/>
            <a:chOff x="349250" y="2298700"/>
            <a:chExt cx="3808412" cy="3384549"/>
          </a:xfrm>
        </p:grpSpPr>
        <p:sp>
          <p:nvSpPr>
            <p:cNvPr id="3884" name="Shape 3884"/>
            <p:cNvSpPr/>
            <p:nvPr/>
          </p:nvSpPr>
          <p:spPr>
            <a:xfrm>
              <a:off x="769937" y="2657475"/>
              <a:ext cx="1298575" cy="749300"/>
            </a:xfrm>
            <a:custGeom>
              <a:avLst/>
              <a:gdLst/>
              <a:ahLst/>
              <a:cxnLst/>
              <a:rect l="0" t="0" r="0" b="0"/>
              <a:pathLst>
                <a:path w="735" h="420" extrusionOk="0">
                  <a:moveTo>
                    <a:pt x="0" y="420"/>
                  </a:moveTo>
                  <a:lnTo>
                    <a:pt x="735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5" name="Shape 3885"/>
            <p:cNvSpPr/>
            <p:nvPr/>
          </p:nvSpPr>
          <p:spPr>
            <a:xfrm>
              <a:off x="1563687" y="5348287"/>
              <a:ext cx="1233487" cy="1587"/>
            </a:xfrm>
            <a:custGeom>
              <a:avLst/>
              <a:gdLst/>
              <a:ahLst/>
              <a:cxnLst/>
              <a:rect l="0" t="0" r="0" b="0"/>
              <a:pathLst>
                <a:path w="636" h="7" extrusionOk="0">
                  <a:moveTo>
                    <a:pt x="636" y="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6" name="Shape 3886"/>
            <p:cNvSpPr/>
            <p:nvPr/>
          </p:nvSpPr>
          <p:spPr>
            <a:xfrm>
              <a:off x="1470025" y="3633787"/>
              <a:ext cx="2154237" cy="1503362"/>
            </a:xfrm>
            <a:custGeom>
              <a:avLst/>
              <a:gdLst/>
              <a:ahLst/>
              <a:cxnLst/>
              <a:rect l="0" t="0" r="0" b="0"/>
              <a:pathLst>
                <a:path w="1170" h="840" extrusionOk="0">
                  <a:moveTo>
                    <a:pt x="1170" y="0"/>
                  </a:moveTo>
                  <a:lnTo>
                    <a:pt x="0" y="84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7" name="Shape 3887"/>
            <p:cNvSpPr/>
            <p:nvPr/>
          </p:nvSpPr>
          <p:spPr>
            <a:xfrm>
              <a:off x="2524125" y="2673350"/>
              <a:ext cx="1154112" cy="736600"/>
            </a:xfrm>
            <a:custGeom>
              <a:avLst/>
              <a:gdLst/>
              <a:ahLst/>
              <a:cxnLst/>
              <a:rect l="0" t="0" r="0" b="0"/>
              <a:pathLst>
                <a:path w="600" h="430" extrusionOk="0">
                  <a:moveTo>
                    <a:pt x="0" y="0"/>
                  </a:moveTo>
                  <a:lnTo>
                    <a:pt x="600" y="43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8" name="Shape 3888"/>
            <p:cNvSpPr/>
            <p:nvPr/>
          </p:nvSpPr>
          <p:spPr>
            <a:xfrm>
              <a:off x="842962" y="3649662"/>
              <a:ext cx="2074862" cy="1524000"/>
            </a:xfrm>
            <a:custGeom>
              <a:avLst/>
              <a:gdLst/>
              <a:ahLst/>
              <a:cxnLst/>
              <a:rect l="0" t="0" r="0" b="0"/>
              <a:pathLst>
                <a:path w="1110" h="870" extrusionOk="0">
                  <a:moveTo>
                    <a:pt x="0" y="0"/>
                  </a:moveTo>
                  <a:lnTo>
                    <a:pt x="1110" y="87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9" name="Shape 3889"/>
            <p:cNvSpPr/>
            <p:nvPr/>
          </p:nvSpPr>
          <p:spPr>
            <a:xfrm>
              <a:off x="3162300" y="3790950"/>
              <a:ext cx="622300" cy="1398587"/>
            </a:xfrm>
            <a:custGeom>
              <a:avLst/>
              <a:gdLst/>
              <a:ahLst/>
              <a:cxnLst/>
              <a:rect l="0" t="0" r="0" b="0"/>
              <a:pathLst>
                <a:path w="300" h="825" extrusionOk="0">
                  <a:moveTo>
                    <a:pt x="0" y="825"/>
                  </a:moveTo>
                  <a:lnTo>
                    <a:pt x="30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0" name="Shape 3890"/>
            <p:cNvSpPr/>
            <p:nvPr/>
          </p:nvSpPr>
          <p:spPr>
            <a:xfrm>
              <a:off x="692150" y="3789362"/>
              <a:ext cx="577850" cy="1327150"/>
            </a:xfrm>
            <a:custGeom>
              <a:avLst/>
              <a:gdLst/>
              <a:ahLst/>
              <a:cxnLst/>
              <a:rect l="0" t="0" r="0" b="0"/>
              <a:pathLst>
                <a:path w="309" h="758" extrusionOk="0">
                  <a:moveTo>
                    <a:pt x="0" y="0"/>
                  </a:moveTo>
                  <a:lnTo>
                    <a:pt x="309" y="758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91" name="Shape 3891"/>
            <p:cNvGrpSpPr/>
            <p:nvPr/>
          </p:nvGrpSpPr>
          <p:grpSpPr>
            <a:xfrm>
              <a:off x="2070100" y="2298700"/>
              <a:ext cx="530225" cy="595312"/>
              <a:chOff x="5907087" y="4789487"/>
              <a:chExt cx="530225" cy="595312"/>
            </a:xfrm>
          </p:grpSpPr>
          <p:sp>
            <p:nvSpPr>
              <p:cNvPr id="3892" name="Shape 3892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93" name="Shape 3893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</p:grpSp>
        <p:grpSp>
          <p:nvGrpSpPr>
            <p:cNvPr id="3894" name="Shape 3894"/>
            <p:cNvGrpSpPr/>
            <p:nvPr/>
          </p:nvGrpSpPr>
          <p:grpSpPr>
            <a:xfrm>
              <a:off x="349250" y="3275012"/>
              <a:ext cx="530225" cy="595312"/>
              <a:chOff x="5907087" y="4789487"/>
              <a:chExt cx="530225" cy="595312"/>
            </a:xfrm>
          </p:grpSpPr>
          <p:sp>
            <p:nvSpPr>
              <p:cNvPr id="3895" name="Shape 3895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96" name="Shape 3896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</p:grpSp>
        <p:grpSp>
          <p:nvGrpSpPr>
            <p:cNvPr id="3897" name="Shape 3897"/>
            <p:cNvGrpSpPr/>
            <p:nvPr/>
          </p:nvGrpSpPr>
          <p:grpSpPr>
            <a:xfrm>
              <a:off x="1066800" y="5043487"/>
              <a:ext cx="530225" cy="595312"/>
              <a:chOff x="5907087" y="4789487"/>
              <a:chExt cx="530225" cy="595312"/>
            </a:xfrm>
          </p:grpSpPr>
          <p:sp>
            <p:nvSpPr>
              <p:cNvPr id="3898" name="Shape 3898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99" name="Shape 3899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</p:grpSp>
        <p:grpSp>
          <p:nvGrpSpPr>
            <p:cNvPr id="3900" name="Shape 3900"/>
            <p:cNvGrpSpPr/>
            <p:nvPr/>
          </p:nvGrpSpPr>
          <p:grpSpPr>
            <a:xfrm>
              <a:off x="2789237" y="5087937"/>
              <a:ext cx="530225" cy="595312"/>
              <a:chOff x="5907087" y="4789487"/>
              <a:chExt cx="530225" cy="595312"/>
            </a:xfrm>
          </p:grpSpPr>
          <p:sp>
            <p:nvSpPr>
              <p:cNvPr id="3901" name="Shape 3901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02" name="Shape 3902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</p:grpSp>
        <p:grpSp>
          <p:nvGrpSpPr>
            <p:cNvPr id="3903" name="Shape 3903"/>
            <p:cNvGrpSpPr/>
            <p:nvPr/>
          </p:nvGrpSpPr>
          <p:grpSpPr>
            <a:xfrm>
              <a:off x="3627437" y="3259137"/>
              <a:ext cx="530225" cy="595312"/>
              <a:chOff x="5907087" y="4789487"/>
              <a:chExt cx="530225" cy="595312"/>
            </a:xfrm>
          </p:grpSpPr>
          <p:sp>
            <p:nvSpPr>
              <p:cNvPr id="3904" name="Shape 3904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05" name="Shape 3905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</p:grpSp>
      </p:grpSp>
      <p:sp>
        <p:nvSpPr>
          <p:cNvPr id="3906" name="Shape 3906"/>
          <p:cNvSpPr txBox="1"/>
          <p:nvPr/>
        </p:nvSpPr>
        <p:spPr>
          <a:xfrm>
            <a:off x="4583112" y="3733800"/>
            <a:ext cx="374967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AE：1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ADE：2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ADCE：3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ABCE：3</a:t>
            </a:r>
            <a:endParaRPr/>
          </a:p>
        </p:txBody>
      </p:sp>
      <p:cxnSp>
        <p:nvCxnSpPr>
          <p:cNvPr id="3907" name="Shape 3907"/>
          <p:cNvCxnSpPr/>
          <p:nvPr/>
        </p:nvCxnSpPr>
        <p:spPr>
          <a:xfrm>
            <a:off x="4632325" y="4189412"/>
            <a:ext cx="1066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Shape 3912"/>
          <p:cNvSpPr txBox="1"/>
          <p:nvPr/>
        </p:nvSpPr>
        <p:spPr>
          <a:xfrm>
            <a:off x="381000" y="13335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最短路径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913" name="Shape 3913"/>
          <p:cNvSpPr txBox="1"/>
          <p:nvPr/>
        </p:nvSpPr>
        <p:spPr>
          <a:xfrm>
            <a:off x="441325" y="1965325"/>
            <a:ext cx="7954962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在网图中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，最短路径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是指两顶点之间经历的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边上权值之和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最短的路径。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3914" name="Shape 3914"/>
          <p:cNvGrpSpPr/>
          <p:nvPr/>
        </p:nvGrpSpPr>
        <p:grpSpPr>
          <a:xfrm>
            <a:off x="395287" y="2982912"/>
            <a:ext cx="3808412" cy="3598863"/>
            <a:chOff x="4387850" y="3259137"/>
            <a:chExt cx="3808412" cy="3598863"/>
          </a:xfrm>
        </p:grpSpPr>
        <p:grpSp>
          <p:nvGrpSpPr>
            <p:cNvPr id="3915" name="Shape 3915"/>
            <p:cNvGrpSpPr/>
            <p:nvPr/>
          </p:nvGrpSpPr>
          <p:grpSpPr>
            <a:xfrm>
              <a:off x="4387850" y="3259137"/>
              <a:ext cx="3808412" cy="3384549"/>
              <a:chOff x="349250" y="2298700"/>
              <a:chExt cx="3808412" cy="3384549"/>
            </a:xfrm>
          </p:grpSpPr>
          <p:sp>
            <p:nvSpPr>
              <p:cNvPr id="3916" name="Shape 3916"/>
              <p:cNvSpPr/>
              <p:nvPr/>
            </p:nvSpPr>
            <p:spPr>
              <a:xfrm>
                <a:off x="769937" y="2657475"/>
                <a:ext cx="1298575" cy="749300"/>
              </a:xfrm>
              <a:custGeom>
                <a:avLst/>
                <a:gdLst/>
                <a:ahLst/>
                <a:cxnLst/>
                <a:rect l="0" t="0" r="0" b="0"/>
                <a:pathLst>
                  <a:path w="735" h="420" extrusionOk="0">
                    <a:moveTo>
                      <a:pt x="0" y="420"/>
                    </a:moveTo>
                    <a:lnTo>
                      <a:pt x="735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17" name="Shape 3917"/>
              <p:cNvSpPr/>
              <p:nvPr/>
            </p:nvSpPr>
            <p:spPr>
              <a:xfrm>
                <a:off x="1563687" y="5348287"/>
                <a:ext cx="12334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636" h="7" extrusionOk="0">
                    <a:moveTo>
                      <a:pt x="636" y="7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18" name="Shape 3918"/>
              <p:cNvSpPr/>
              <p:nvPr/>
            </p:nvSpPr>
            <p:spPr>
              <a:xfrm>
                <a:off x="1470025" y="3633787"/>
                <a:ext cx="2154237" cy="1503362"/>
              </a:xfrm>
              <a:custGeom>
                <a:avLst/>
                <a:gdLst/>
                <a:ahLst/>
                <a:cxnLst/>
                <a:rect l="0" t="0" r="0" b="0"/>
                <a:pathLst>
                  <a:path w="1170" h="840" extrusionOk="0">
                    <a:moveTo>
                      <a:pt x="1170" y="0"/>
                    </a:moveTo>
                    <a:lnTo>
                      <a:pt x="0" y="84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19" name="Shape 3919"/>
              <p:cNvSpPr/>
              <p:nvPr/>
            </p:nvSpPr>
            <p:spPr>
              <a:xfrm>
                <a:off x="2524125" y="2673350"/>
                <a:ext cx="1154112" cy="736600"/>
              </a:xfrm>
              <a:custGeom>
                <a:avLst/>
                <a:gdLst/>
                <a:ahLst/>
                <a:cxnLst/>
                <a:rect l="0" t="0" r="0" b="0"/>
                <a:pathLst>
                  <a:path w="600" h="430" extrusionOk="0">
                    <a:moveTo>
                      <a:pt x="0" y="0"/>
                    </a:moveTo>
                    <a:lnTo>
                      <a:pt x="600" y="43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20" name="Shape 3920"/>
              <p:cNvSpPr/>
              <p:nvPr/>
            </p:nvSpPr>
            <p:spPr>
              <a:xfrm>
                <a:off x="842962" y="3649662"/>
                <a:ext cx="2074862" cy="1524000"/>
              </a:xfrm>
              <a:custGeom>
                <a:avLst/>
                <a:gdLst/>
                <a:ahLst/>
                <a:cxnLst/>
                <a:rect l="0" t="0" r="0" b="0"/>
                <a:pathLst>
                  <a:path w="1110" h="870" extrusionOk="0">
                    <a:moveTo>
                      <a:pt x="0" y="0"/>
                    </a:moveTo>
                    <a:lnTo>
                      <a:pt x="1110" y="87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21" name="Shape 3921"/>
              <p:cNvSpPr/>
              <p:nvPr/>
            </p:nvSpPr>
            <p:spPr>
              <a:xfrm>
                <a:off x="3162300" y="3790950"/>
                <a:ext cx="622300" cy="1398587"/>
              </a:xfrm>
              <a:custGeom>
                <a:avLst/>
                <a:gdLst/>
                <a:ahLst/>
                <a:cxnLst/>
                <a:rect l="0" t="0" r="0" b="0"/>
                <a:pathLst>
                  <a:path w="300" h="825" extrusionOk="0">
                    <a:moveTo>
                      <a:pt x="0" y="825"/>
                    </a:moveTo>
                    <a:lnTo>
                      <a:pt x="300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22" name="Shape 3922"/>
              <p:cNvSpPr/>
              <p:nvPr/>
            </p:nvSpPr>
            <p:spPr>
              <a:xfrm>
                <a:off x="692150" y="3789362"/>
                <a:ext cx="577850" cy="1327150"/>
              </a:xfrm>
              <a:custGeom>
                <a:avLst/>
                <a:gdLst/>
                <a:ahLst/>
                <a:cxnLst/>
                <a:rect l="0" t="0" r="0" b="0"/>
                <a:pathLst>
                  <a:path w="309" h="758" extrusionOk="0">
                    <a:moveTo>
                      <a:pt x="0" y="0"/>
                    </a:moveTo>
                    <a:lnTo>
                      <a:pt x="309" y="758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923" name="Shape 3923"/>
              <p:cNvGrpSpPr/>
              <p:nvPr/>
            </p:nvGrpSpPr>
            <p:grpSpPr>
              <a:xfrm>
                <a:off x="2070100" y="2298700"/>
                <a:ext cx="530225" cy="595312"/>
                <a:chOff x="5907087" y="4789487"/>
                <a:chExt cx="530225" cy="595312"/>
              </a:xfrm>
            </p:grpSpPr>
            <p:sp>
              <p:nvSpPr>
                <p:cNvPr id="3924" name="Shape 3924"/>
                <p:cNvSpPr/>
                <p:nvPr/>
              </p:nvSpPr>
              <p:spPr>
                <a:xfrm>
                  <a:off x="5907087" y="483870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925" name="Shape 3925"/>
                <p:cNvSpPr txBox="1"/>
                <p:nvPr/>
              </p:nvSpPr>
              <p:spPr>
                <a:xfrm>
                  <a:off x="5973762" y="478948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72000" tIns="540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926" name="Shape 3926"/>
              <p:cNvGrpSpPr/>
              <p:nvPr/>
            </p:nvGrpSpPr>
            <p:grpSpPr>
              <a:xfrm>
                <a:off x="349250" y="3275012"/>
                <a:ext cx="530225" cy="595312"/>
                <a:chOff x="5907087" y="4789487"/>
                <a:chExt cx="530225" cy="595312"/>
              </a:xfrm>
            </p:grpSpPr>
            <p:sp>
              <p:nvSpPr>
                <p:cNvPr id="3927" name="Shape 3927"/>
                <p:cNvSpPr/>
                <p:nvPr/>
              </p:nvSpPr>
              <p:spPr>
                <a:xfrm>
                  <a:off x="5907087" y="483870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928" name="Shape 3928"/>
                <p:cNvSpPr txBox="1"/>
                <p:nvPr/>
              </p:nvSpPr>
              <p:spPr>
                <a:xfrm>
                  <a:off x="5973762" y="478948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72000" tIns="540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</a:t>
                  </a:r>
                  <a:endParaRPr/>
                </a:p>
              </p:txBody>
            </p:sp>
          </p:grpSp>
          <p:grpSp>
            <p:nvGrpSpPr>
              <p:cNvPr id="3929" name="Shape 3929"/>
              <p:cNvGrpSpPr/>
              <p:nvPr/>
            </p:nvGrpSpPr>
            <p:grpSpPr>
              <a:xfrm>
                <a:off x="1066800" y="5043487"/>
                <a:ext cx="530225" cy="595312"/>
                <a:chOff x="5907087" y="4789487"/>
                <a:chExt cx="530225" cy="595312"/>
              </a:xfrm>
            </p:grpSpPr>
            <p:sp>
              <p:nvSpPr>
                <p:cNvPr id="3930" name="Shape 3930"/>
                <p:cNvSpPr/>
                <p:nvPr/>
              </p:nvSpPr>
              <p:spPr>
                <a:xfrm>
                  <a:off x="5907087" y="483870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931" name="Shape 3931"/>
                <p:cNvSpPr txBox="1"/>
                <p:nvPr/>
              </p:nvSpPr>
              <p:spPr>
                <a:xfrm>
                  <a:off x="5973762" y="478948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72000" tIns="540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endParaRPr/>
                </a:p>
              </p:txBody>
            </p:sp>
          </p:grpSp>
          <p:grpSp>
            <p:nvGrpSpPr>
              <p:cNvPr id="3932" name="Shape 3932"/>
              <p:cNvGrpSpPr/>
              <p:nvPr/>
            </p:nvGrpSpPr>
            <p:grpSpPr>
              <a:xfrm>
                <a:off x="2789237" y="5087937"/>
                <a:ext cx="530225" cy="595312"/>
                <a:chOff x="5907087" y="4789487"/>
                <a:chExt cx="530225" cy="595312"/>
              </a:xfrm>
            </p:grpSpPr>
            <p:sp>
              <p:nvSpPr>
                <p:cNvPr id="3933" name="Shape 3933"/>
                <p:cNvSpPr/>
                <p:nvPr/>
              </p:nvSpPr>
              <p:spPr>
                <a:xfrm>
                  <a:off x="5907087" y="483870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934" name="Shape 3934"/>
                <p:cNvSpPr txBox="1"/>
                <p:nvPr/>
              </p:nvSpPr>
              <p:spPr>
                <a:xfrm>
                  <a:off x="5973762" y="478948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72000" tIns="540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</a:t>
                  </a:r>
                  <a:endParaRPr/>
                </a:p>
              </p:txBody>
            </p:sp>
          </p:grpSp>
          <p:grpSp>
            <p:nvGrpSpPr>
              <p:cNvPr id="3935" name="Shape 3935"/>
              <p:cNvGrpSpPr/>
              <p:nvPr/>
            </p:nvGrpSpPr>
            <p:grpSpPr>
              <a:xfrm>
                <a:off x="3627437" y="3259137"/>
                <a:ext cx="530225" cy="595312"/>
                <a:chOff x="5907087" y="4789487"/>
                <a:chExt cx="530225" cy="595312"/>
              </a:xfrm>
            </p:grpSpPr>
            <p:sp>
              <p:nvSpPr>
                <p:cNvPr id="3936" name="Shape 3936"/>
                <p:cNvSpPr/>
                <p:nvPr/>
              </p:nvSpPr>
              <p:spPr>
                <a:xfrm>
                  <a:off x="5907087" y="483870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937" name="Shape 3937"/>
                <p:cNvSpPr txBox="1"/>
                <p:nvPr/>
              </p:nvSpPr>
              <p:spPr>
                <a:xfrm>
                  <a:off x="5973762" y="478948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72000" tIns="540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</a:t>
                  </a:r>
                  <a:endParaRPr/>
                </a:p>
              </p:txBody>
            </p:sp>
          </p:grpSp>
        </p:grpSp>
        <p:sp>
          <p:nvSpPr>
            <p:cNvPr id="3938" name="Shape 3938"/>
            <p:cNvSpPr txBox="1"/>
            <p:nvPr/>
          </p:nvSpPr>
          <p:spPr>
            <a:xfrm>
              <a:off x="5045075" y="3595687"/>
              <a:ext cx="5476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3939" name="Shape 3939"/>
            <p:cNvSpPr txBox="1"/>
            <p:nvPr/>
          </p:nvSpPr>
          <p:spPr>
            <a:xfrm>
              <a:off x="7072312" y="3565525"/>
              <a:ext cx="5476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</a:t>
              </a:r>
              <a:endParaRPr/>
            </a:p>
          </p:txBody>
        </p:sp>
        <p:sp>
          <p:nvSpPr>
            <p:cNvPr id="3940" name="Shape 3940"/>
            <p:cNvSpPr txBox="1"/>
            <p:nvPr/>
          </p:nvSpPr>
          <p:spPr>
            <a:xfrm>
              <a:off x="5365750" y="4587875"/>
              <a:ext cx="5476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</a:t>
              </a:r>
              <a:endParaRPr/>
            </a:p>
          </p:txBody>
        </p:sp>
        <p:sp>
          <p:nvSpPr>
            <p:cNvPr id="3941" name="Shape 3941"/>
            <p:cNvSpPr txBox="1"/>
            <p:nvPr/>
          </p:nvSpPr>
          <p:spPr>
            <a:xfrm>
              <a:off x="6721475" y="4587875"/>
              <a:ext cx="5476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3942" name="Shape 3942"/>
            <p:cNvSpPr txBox="1"/>
            <p:nvPr/>
          </p:nvSpPr>
          <p:spPr>
            <a:xfrm>
              <a:off x="4391025" y="5229225"/>
              <a:ext cx="6238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  <a:endParaRPr/>
            </a:p>
          </p:txBody>
        </p:sp>
        <p:sp>
          <p:nvSpPr>
            <p:cNvPr id="3943" name="Shape 3943"/>
            <p:cNvSpPr txBox="1"/>
            <p:nvPr/>
          </p:nvSpPr>
          <p:spPr>
            <a:xfrm>
              <a:off x="7575550" y="5303837"/>
              <a:ext cx="5476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3944" name="Shape 3944"/>
            <p:cNvSpPr txBox="1"/>
            <p:nvPr/>
          </p:nvSpPr>
          <p:spPr>
            <a:xfrm>
              <a:off x="5991225" y="6400800"/>
              <a:ext cx="5476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60</a:t>
              </a:r>
              <a:endParaRPr/>
            </a:p>
          </p:txBody>
        </p:sp>
      </p:grpSp>
      <p:sp>
        <p:nvSpPr>
          <p:cNvPr id="3945" name="Shape 3945"/>
          <p:cNvSpPr txBox="1"/>
          <p:nvPr/>
        </p:nvSpPr>
        <p:spPr>
          <a:xfrm>
            <a:off x="4583112" y="3733800"/>
            <a:ext cx="374967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AE：100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ADE：90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ADCE：60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ABCE：70</a:t>
            </a:r>
            <a:endParaRPr/>
          </a:p>
        </p:txBody>
      </p:sp>
      <p:cxnSp>
        <p:nvCxnSpPr>
          <p:cNvPr id="3946" name="Shape 3946"/>
          <p:cNvCxnSpPr/>
          <p:nvPr/>
        </p:nvCxnSpPr>
        <p:spPr>
          <a:xfrm>
            <a:off x="4646612" y="5226050"/>
            <a:ext cx="17208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47" name="Shape 3947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Shape 3952"/>
          <p:cNvSpPr txBox="1"/>
          <p:nvPr/>
        </p:nvSpPr>
        <p:spPr>
          <a:xfrm>
            <a:off x="304800" y="1905000"/>
            <a:ext cx="8213725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问题描述：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给定带权有向图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＝(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)和源点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，求从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到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中其余各顶点的最短路径。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953" name="Shape 3953"/>
          <p:cNvSpPr txBox="1"/>
          <p:nvPr/>
        </p:nvSpPr>
        <p:spPr>
          <a:xfrm>
            <a:off x="304800" y="1219200"/>
            <a:ext cx="46482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单源点最短路径问题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954" name="Shape 3954"/>
          <p:cNvSpPr txBox="1"/>
          <p:nvPr/>
        </p:nvSpPr>
        <p:spPr>
          <a:xfrm>
            <a:off x="338137" y="3308350"/>
            <a:ext cx="8520112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应用实例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——计算机网络传输的问题：怎样找到一种最经济的方式，从一台计算机向网上所有其它计算机发送一条消息。</a:t>
            </a:r>
            <a:endParaRPr/>
          </a:p>
        </p:txBody>
      </p:sp>
      <p:sp>
        <p:nvSpPr>
          <p:cNvPr id="3955" name="Shape 3955"/>
          <p:cNvSpPr txBox="1"/>
          <p:nvPr/>
        </p:nvSpPr>
        <p:spPr>
          <a:xfrm>
            <a:off x="371475" y="4999037"/>
            <a:ext cx="847407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迪杰斯特拉（Dijkstra）提出了一个按路径长度递增的次序产生最短路径的算法——Dijkstra算法。</a:t>
            </a:r>
            <a:endParaRPr/>
          </a:p>
        </p:txBody>
      </p:sp>
      <p:sp>
        <p:nvSpPr>
          <p:cNvPr id="3956" name="Shape 3956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125" y="1558925"/>
            <a:ext cx="704850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 txBox="1"/>
          <p:nvPr/>
        </p:nvSpPr>
        <p:spPr>
          <a:xfrm>
            <a:off x="1708150" y="1371600"/>
            <a:ext cx="6858000" cy="10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含有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个顶点的无向完全图有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多少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条边？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含有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个顶点的有向完全图有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多少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条弧？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746125" y="5349875"/>
            <a:ext cx="7785100" cy="10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含有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个顶点的无向完全图有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-1)/2条边。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含有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个顶点的有向完全图有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-1)条边。 </a:t>
            </a:r>
            <a:endParaRPr/>
          </a:p>
        </p:txBody>
      </p:sp>
      <p:grpSp>
        <p:nvGrpSpPr>
          <p:cNvPr id="426" name="Shape 426"/>
          <p:cNvGrpSpPr/>
          <p:nvPr/>
        </p:nvGrpSpPr>
        <p:grpSpPr>
          <a:xfrm>
            <a:off x="1549400" y="2630487"/>
            <a:ext cx="2555875" cy="2259012"/>
            <a:chOff x="1219200" y="4070350"/>
            <a:chExt cx="2555875" cy="2259012"/>
          </a:xfrm>
        </p:grpSpPr>
        <p:sp>
          <p:nvSpPr>
            <p:cNvPr id="427" name="Shape 427"/>
            <p:cNvSpPr/>
            <p:nvPr/>
          </p:nvSpPr>
          <p:spPr>
            <a:xfrm>
              <a:off x="1663700" y="4452937"/>
              <a:ext cx="1636712" cy="1473200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93812" y="41227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1360487" y="40735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430" name="Shape 430"/>
            <p:cNvCxnSpPr/>
            <p:nvPr/>
          </p:nvCxnSpPr>
          <p:spPr>
            <a:xfrm>
              <a:off x="1763712" y="4327525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31" name="Shape 431"/>
            <p:cNvSpPr/>
            <p:nvPr/>
          </p:nvSpPr>
          <p:spPr>
            <a:xfrm>
              <a:off x="3244850" y="41195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3311525" y="40703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433" name="Shape 433"/>
            <p:cNvCxnSpPr/>
            <p:nvPr/>
          </p:nvCxnSpPr>
          <p:spPr>
            <a:xfrm>
              <a:off x="3502025" y="4595812"/>
              <a:ext cx="0" cy="12350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" name="Shape 434"/>
            <p:cNvCxnSpPr/>
            <p:nvPr/>
          </p:nvCxnSpPr>
          <p:spPr>
            <a:xfrm>
              <a:off x="1704975" y="4525962"/>
              <a:ext cx="1619250" cy="14224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5" name="Shape 435"/>
            <p:cNvCxnSpPr/>
            <p:nvPr/>
          </p:nvCxnSpPr>
          <p:spPr>
            <a:xfrm>
              <a:off x="1436687" y="4602162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36" name="Shape 436"/>
            <p:cNvSpPr/>
            <p:nvPr/>
          </p:nvSpPr>
          <p:spPr>
            <a:xfrm>
              <a:off x="1219200" y="57832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1285875" y="57340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3244850" y="57800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9" name="Shape 439"/>
            <p:cNvSpPr txBox="1"/>
            <p:nvPr/>
          </p:nvSpPr>
          <p:spPr>
            <a:xfrm>
              <a:off x="3311525" y="57308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440" name="Shape 440"/>
            <p:cNvCxnSpPr/>
            <p:nvPr/>
          </p:nvCxnSpPr>
          <p:spPr>
            <a:xfrm>
              <a:off x="1731962" y="6110287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41" name="Shape 441"/>
          <p:cNvGrpSpPr/>
          <p:nvPr/>
        </p:nvGrpSpPr>
        <p:grpSpPr>
          <a:xfrm>
            <a:off x="5208587" y="2736850"/>
            <a:ext cx="2481263" cy="2263774"/>
            <a:chOff x="5208587" y="4130675"/>
            <a:chExt cx="2481263" cy="2263774"/>
          </a:xfrm>
        </p:grpSpPr>
        <p:sp>
          <p:nvSpPr>
            <p:cNvPr id="442" name="Shape 442"/>
            <p:cNvSpPr/>
            <p:nvPr/>
          </p:nvSpPr>
          <p:spPr>
            <a:xfrm>
              <a:off x="6618287" y="4664075"/>
              <a:ext cx="828675" cy="138271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stealth" w="lg" len="lg"/>
              <a:tailEnd type="none" w="sm" len="sm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6526212" y="4606925"/>
              <a:ext cx="784225" cy="1289050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5208587" y="41830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5275262" y="41338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7159625" y="41798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Shape 447"/>
            <p:cNvSpPr txBox="1"/>
            <p:nvPr/>
          </p:nvSpPr>
          <p:spPr>
            <a:xfrm>
              <a:off x="7226300" y="41306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165850" y="58483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" name="Shape 449"/>
            <p:cNvSpPr txBox="1"/>
            <p:nvPr/>
          </p:nvSpPr>
          <p:spPr>
            <a:xfrm>
              <a:off x="6232525" y="57991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 flipH="1">
              <a:off x="5432425" y="4681537"/>
              <a:ext cx="695325" cy="135096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 flipH="1">
              <a:off x="5588000" y="4659312"/>
              <a:ext cx="650875" cy="1260475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stealth" w="lg" len="lg"/>
              <a:tailEnd type="none" w="sm" len="sm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 flipH="1">
              <a:off x="5707062" y="4518025"/>
              <a:ext cx="1511300" cy="1587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 flipH="1">
              <a:off x="5648325" y="4352925"/>
              <a:ext cx="1511300" cy="1587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stealth" w="lg" len="lg"/>
              <a:tailEnd type="none" w="sm" len="sm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Shape 3961"/>
          <p:cNvSpPr txBox="1"/>
          <p:nvPr/>
        </p:nvSpPr>
        <p:spPr>
          <a:xfrm>
            <a:off x="366712" y="1898650"/>
            <a:ext cx="8077200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基本思想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：设置一个集合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存放已经找到最短路径的顶点，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的初始状态只包含源点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，对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，假设从源点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的有向边为最短路径。以后每求得一条最短路径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，就将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加入集合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中，并将路径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与原来的假设相比较，取路径长度较小者为最短路径。重复上述过程，直到集合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中全部顶点加入到集合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中。</a:t>
            </a:r>
            <a:endParaRPr/>
          </a:p>
        </p:txBody>
      </p:sp>
      <p:sp>
        <p:nvSpPr>
          <p:cNvPr id="3962" name="Shape 3962"/>
          <p:cNvSpPr txBox="1"/>
          <p:nvPr/>
        </p:nvSpPr>
        <p:spPr>
          <a:xfrm>
            <a:off x="304800" y="1219200"/>
            <a:ext cx="4648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Dijkstra算法</a:t>
            </a:r>
            <a:endParaRPr/>
          </a:p>
        </p:txBody>
      </p:sp>
      <p:sp>
        <p:nvSpPr>
          <p:cNvPr id="3963" name="Shape 3963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  <p:grpSp>
        <p:nvGrpSpPr>
          <p:cNvPr id="3964" name="Shape 3964"/>
          <p:cNvGrpSpPr/>
          <p:nvPr/>
        </p:nvGrpSpPr>
        <p:grpSpPr>
          <a:xfrm>
            <a:off x="1082675" y="4217987"/>
            <a:ext cx="6451599" cy="2247899"/>
            <a:chOff x="1285875" y="4203700"/>
            <a:chExt cx="6451599" cy="2117724"/>
          </a:xfrm>
        </p:grpSpPr>
        <p:sp>
          <p:nvSpPr>
            <p:cNvPr id="3965" name="Shape 3965"/>
            <p:cNvSpPr/>
            <p:nvPr/>
          </p:nvSpPr>
          <p:spPr>
            <a:xfrm>
              <a:off x="5065712" y="4203700"/>
              <a:ext cx="2671762" cy="2082800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集</a:t>
              </a: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合</a:t>
              </a: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V</a:t>
              </a: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3966" name="Shape 3966"/>
            <p:cNvSpPr/>
            <p:nvPr/>
          </p:nvSpPr>
          <p:spPr>
            <a:xfrm>
              <a:off x="1285875" y="4221162"/>
              <a:ext cx="2636837" cy="2100262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集</a:t>
              </a:r>
              <a:endParaRPr/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合</a:t>
              </a:r>
              <a:endParaRPr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</a:t>
              </a:r>
              <a:endParaRPr/>
            </a:p>
          </p:txBody>
        </p:sp>
        <p:sp>
          <p:nvSpPr>
            <p:cNvPr id="3967" name="Shape 3967"/>
            <p:cNvSpPr txBox="1"/>
            <p:nvPr/>
          </p:nvSpPr>
          <p:spPr>
            <a:xfrm>
              <a:off x="3259137" y="4676775"/>
              <a:ext cx="304800" cy="39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968" name="Shape 3968"/>
            <p:cNvSpPr/>
            <p:nvPr/>
          </p:nvSpPr>
          <p:spPr>
            <a:xfrm>
              <a:off x="3222625" y="4732337"/>
              <a:ext cx="360362" cy="33337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9" name="Shape 3969"/>
            <p:cNvSpPr txBox="1"/>
            <p:nvPr/>
          </p:nvSpPr>
          <p:spPr>
            <a:xfrm>
              <a:off x="2560637" y="5530850"/>
              <a:ext cx="306387" cy="398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sp>
          <p:nvSpPr>
            <p:cNvPr id="3970" name="Shape 3970"/>
            <p:cNvSpPr/>
            <p:nvPr/>
          </p:nvSpPr>
          <p:spPr>
            <a:xfrm>
              <a:off x="2522537" y="5561012"/>
              <a:ext cx="361950" cy="33337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1" name="Shape 3971"/>
            <p:cNvSpPr txBox="1"/>
            <p:nvPr/>
          </p:nvSpPr>
          <p:spPr>
            <a:xfrm>
              <a:off x="5568950" y="5246687"/>
              <a:ext cx="306387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3972" name="Shape 3972"/>
            <p:cNvSpPr/>
            <p:nvPr/>
          </p:nvSpPr>
          <p:spPr>
            <a:xfrm>
              <a:off x="5532437" y="5276850"/>
              <a:ext cx="360362" cy="331787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3" name="Shape 3973"/>
            <p:cNvSpPr/>
            <p:nvPr/>
          </p:nvSpPr>
          <p:spPr>
            <a:xfrm>
              <a:off x="2744787" y="5002212"/>
              <a:ext cx="528637" cy="569912"/>
            </a:xfrm>
            <a:custGeom>
              <a:avLst/>
              <a:gdLst/>
              <a:ahLst/>
              <a:cxnLst/>
              <a:rect l="0" t="0" r="0" b="0"/>
              <a:pathLst>
                <a:path w="368" h="428" extrusionOk="0">
                  <a:moveTo>
                    <a:pt x="6" y="428"/>
                  </a:moveTo>
                  <a:cubicBezTo>
                    <a:pt x="11" y="392"/>
                    <a:pt x="0" y="258"/>
                    <a:pt x="38" y="211"/>
                  </a:cubicBezTo>
                  <a:cubicBezTo>
                    <a:pt x="77" y="163"/>
                    <a:pt x="201" y="201"/>
                    <a:pt x="234" y="145"/>
                  </a:cubicBezTo>
                  <a:cubicBezTo>
                    <a:pt x="268" y="90"/>
                    <a:pt x="340" y="30"/>
                    <a:pt x="368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74" name="Shape 3974"/>
            <p:cNvCxnSpPr/>
            <p:nvPr/>
          </p:nvCxnSpPr>
          <p:spPr>
            <a:xfrm>
              <a:off x="3530600" y="4926012"/>
              <a:ext cx="2000250" cy="4349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3975" name="Shape 3975"/>
            <p:cNvSpPr/>
            <p:nvPr/>
          </p:nvSpPr>
          <p:spPr>
            <a:xfrm>
              <a:off x="2868612" y="5449887"/>
              <a:ext cx="2682875" cy="284162"/>
            </a:xfrm>
            <a:custGeom>
              <a:avLst/>
              <a:gdLst/>
              <a:ahLst/>
              <a:cxnLst/>
              <a:rect l="0" t="0" r="0" b="0"/>
              <a:pathLst>
                <a:path w="1865" h="213" extrusionOk="0">
                  <a:moveTo>
                    <a:pt x="0" y="211"/>
                  </a:moveTo>
                  <a:cubicBezTo>
                    <a:pt x="59" y="208"/>
                    <a:pt x="236" y="213"/>
                    <a:pt x="356" y="184"/>
                  </a:cubicBezTo>
                  <a:cubicBezTo>
                    <a:pt x="479" y="181"/>
                    <a:pt x="615" y="49"/>
                    <a:pt x="720" y="38"/>
                  </a:cubicBezTo>
                  <a:cubicBezTo>
                    <a:pt x="825" y="27"/>
                    <a:pt x="1068" y="122"/>
                    <a:pt x="1177" y="118"/>
                  </a:cubicBezTo>
                  <a:cubicBezTo>
                    <a:pt x="1287" y="113"/>
                    <a:pt x="1303" y="115"/>
                    <a:pt x="1450" y="96"/>
                  </a:cubicBezTo>
                  <a:cubicBezTo>
                    <a:pt x="1701" y="65"/>
                    <a:pt x="1779" y="20"/>
                    <a:pt x="1865" y="0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0" name="Shape 3980"/>
          <p:cNvGrpSpPr/>
          <p:nvPr/>
        </p:nvGrpSpPr>
        <p:grpSpPr>
          <a:xfrm>
            <a:off x="423862" y="3438525"/>
            <a:ext cx="530225" cy="595312"/>
            <a:chOff x="5907087" y="4789487"/>
            <a:chExt cx="530225" cy="595312"/>
          </a:xfrm>
        </p:grpSpPr>
        <p:sp>
          <p:nvSpPr>
            <p:cNvPr id="3981" name="Shape 398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2" name="Shape 398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3983" name="Shape 3983"/>
          <p:cNvSpPr/>
          <p:nvPr/>
        </p:nvSpPr>
        <p:spPr>
          <a:xfrm>
            <a:off x="815975" y="2822575"/>
            <a:ext cx="1298575" cy="749300"/>
          </a:xfrm>
          <a:custGeom>
            <a:avLst/>
            <a:gdLst/>
            <a:ahLst/>
            <a:cxnLst/>
            <a:rect l="0" t="0" r="0" b="0"/>
            <a:pathLst>
              <a:path w="735" h="420" extrusionOk="0">
                <a:moveTo>
                  <a:pt x="0" y="420"/>
                </a:moveTo>
                <a:lnTo>
                  <a:pt x="735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4" name="Shape 3984"/>
          <p:cNvSpPr/>
          <p:nvPr/>
        </p:nvSpPr>
        <p:spPr>
          <a:xfrm>
            <a:off x="1609725" y="5513387"/>
            <a:ext cx="1233487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5" name="Shape 3985"/>
          <p:cNvSpPr/>
          <p:nvPr/>
        </p:nvSpPr>
        <p:spPr>
          <a:xfrm>
            <a:off x="1516062" y="3798887"/>
            <a:ext cx="2154237" cy="1503362"/>
          </a:xfrm>
          <a:custGeom>
            <a:avLst/>
            <a:gdLst/>
            <a:ahLst/>
            <a:cxnLst/>
            <a:rect l="0" t="0" r="0" b="0"/>
            <a:pathLst>
              <a:path w="1170" h="840" extrusionOk="0">
                <a:moveTo>
                  <a:pt x="1170" y="0"/>
                </a:moveTo>
                <a:lnTo>
                  <a:pt x="0" y="84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6" name="Shape 3986"/>
          <p:cNvSpPr/>
          <p:nvPr/>
        </p:nvSpPr>
        <p:spPr>
          <a:xfrm>
            <a:off x="2570162" y="2838450"/>
            <a:ext cx="1154112" cy="736600"/>
          </a:xfrm>
          <a:custGeom>
            <a:avLst/>
            <a:gdLst/>
            <a:ahLst/>
            <a:cxnLst/>
            <a:rect l="0" t="0" r="0" b="0"/>
            <a:pathLst>
              <a:path w="600" h="430" extrusionOk="0">
                <a:moveTo>
                  <a:pt x="0" y="0"/>
                </a:moveTo>
                <a:lnTo>
                  <a:pt x="600" y="43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7" name="Shape 3987"/>
          <p:cNvSpPr/>
          <p:nvPr/>
        </p:nvSpPr>
        <p:spPr>
          <a:xfrm>
            <a:off x="889000" y="3814762"/>
            <a:ext cx="2074862" cy="1524000"/>
          </a:xfrm>
          <a:custGeom>
            <a:avLst/>
            <a:gdLst/>
            <a:ahLst/>
            <a:cxnLst/>
            <a:rect l="0" t="0" r="0" b="0"/>
            <a:pathLst>
              <a:path w="1110" h="870" extrusionOk="0">
                <a:moveTo>
                  <a:pt x="0" y="0"/>
                </a:moveTo>
                <a:lnTo>
                  <a:pt x="1110" y="87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8" name="Shape 3988"/>
          <p:cNvSpPr/>
          <p:nvPr/>
        </p:nvSpPr>
        <p:spPr>
          <a:xfrm>
            <a:off x="3208337" y="3956050"/>
            <a:ext cx="622300" cy="1398587"/>
          </a:xfrm>
          <a:custGeom>
            <a:avLst/>
            <a:gdLst/>
            <a:ahLst/>
            <a:cxnLst/>
            <a:rect l="0" t="0" r="0" b="0"/>
            <a:pathLst>
              <a:path w="300" h="825" extrusionOk="0">
                <a:moveTo>
                  <a:pt x="0" y="825"/>
                </a:moveTo>
                <a:lnTo>
                  <a:pt x="30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9" name="Shape 3989"/>
          <p:cNvSpPr/>
          <p:nvPr/>
        </p:nvSpPr>
        <p:spPr>
          <a:xfrm>
            <a:off x="738187" y="3954462"/>
            <a:ext cx="577850" cy="1327150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90" name="Shape 3990"/>
          <p:cNvGrpSpPr/>
          <p:nvPr/>
        </p:nvGrpSpPr>
        <p:grpSpPr>
          <a:xfrm>
            <a:off x="2116137" y="2463800"/>
            <a:ext cx="530225" cy="595312"/>
            <a:chOff x="5907087" y="4789487"/>
            <a:chExt cx="530225" cy="595312"/>
          </a:xfrm>
        </p:grpSpPr>
        <p:sp>
          <p:nvSpPr>
            <p:cNvPr id="3991" name="Shape 399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2" name="Shape 399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993" name="Shape 3993"/>
          <p:cNvGrpSpPr/>
          <p:nvPr/>
        </p:nvGrpSpPr>
        <p:grpSpPr>
          <a:xfrm>
            <a:off x="427037" y="3438525"/>
            <a:ext cx="530225" cy="595312"/>
            <a:chOff x="547687" y="2097087"/>
            <a:chExt cx="530225" cy="595312"/>
          </a:xfrm>
        </p:grpSpPr>
        <p:sp>
          <p:nvSpPr>
            <p:cNvPr id="3994" name="Shape 3994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5" name="Shape 3995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996" name="Shape 3996"/>
          <p:cNvGrpSpPr/>
          <p:nvPr/>
        </p:nvGrpSpPr>
        <p:grpSpPr>
          <a:xfrm>
            <a:off x="1112837" y="5208587"/>
            <a:ext cx="530225" cy="595312"/>
            <a:chOff x="5907087" y="4789487"/>
            <a:chExt cx="530225" cy="595312"/>
          </a:xfrm>
        </p:grpSpPr>
        <p:sp>
          <p:nvSpPr>
            <p:cNvPr id="3997" name="Shape 399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8" name="Shape 399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999" name="Shape 3999"/>
          <p:cNvGrpSpPr/>
          <p:nvPr/>
        </p:nvGrpSpPr>
        <p:grpSpPr>
          <a:xfrm>
            <a:off x="2835275" y="5253037"/>
            <a:ext cx="530225" cy="595312"/>
            <a:chOff x="5907087" y="4789487"/>
            <a:chExt cx="530225" cy="595312"/>
          </a:xfrm>
        </p:grpSpPr>
        <p:sp>
          <p:nvSpPr>
            <p:cNvPr id="4000" name="Shape 400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1" name="Shape 400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002" name="Shape 4002"/>
          <p:cNvGrpSpPr/>
          <p:nvPr/>
        </p:nvGrpSpPr>
        <p:grpSpPr>
          <a:xfrm>
            <a:off x="3673475" y="3424237"/>
            <a:ext cx="530225" cy="595312"/>
            <a:chOff x="5907087" y="4789487"/>
            <a:chExt cx="530225" cy="595312"/>
          </a:xfrm>
        </p:grpSpPr>
        <p:sp>
          <p:nvSpPr>
            <p:cNvPr id="4003" name="Shape 400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4" name="Shape 400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sp>
        <p:nvSpPr>
          <p:cNvPr id="4005" name="Shape 4005"/>
          <p:cNvSpPr txBox="1"/>
          <p:nvPr/>
        </p:nvSpPr>
        <p:spPr>
          <a:xfrm>
            <a:off x="1052512" y="2800350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006" name="Shape 4006"/>
          <p:cNvSpPr txBox="1"/>
          <p:nvPr/>
        </p:nvSpPr>
        <p:spPr>
          <a:xfrm>
            <a:off x="3079750" y="2770187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4007" name="Shape 4007"/>
          <p:cNvSpPr txBox="1"/>
          <p:nvPr/>
        </p:nvSpPr>
        <p:spPr>
          <a:xfrm>
            <a:off x="1373187" y="3792537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4008" name="Shape 4008"/>
          <p:cNvSpPr txBox="1"/>
          <p:nvPr/>
        </p:nvSpPr>
        <p:spPr>
          <a:xfrm>
            <a:off x="2728912" y="3792537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009" name="Shape 4009"/>
          <p:cNvSpPr txBox="1"/>
          <p:nvPr/>
        </p:nvSpPr>
        <p:spPr>
          <a:xfrm>
            <a:off x="398462" y="4433887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sp>
        <p:nvSpPr>
          <p:cNvPr id="4010" name="Shape 4010"/>
          <p:cNvSpPr txBox="1"/>
          <p:nvPr/>
        </p:nvSpPr>
        <p:spPr>
          <a:xfrm>
            <a:off x="3582987" y="4508500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4011" name="Shape 4011"/>
          <p:cNvSpPr txBox="1"/>
          <p:nvPr/>
        </p:nvSpPr>
        <p:spPr>
          <a:xfrm>
            <a:off x="1998662" y="5605462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/>
          </a:p>
        </p:txBody>
      </p:sp>
      <p:sp>
        <p:nvSpPr>
          <p:cNvPr id="4012" name="Shape 4012"/>
          <p:cNvSpPr txBox="1"/>
          <p:nvPr/>
        </p:nvSpPr>
        <p:spPr>
          <a:xfrm>
            <a:off x="4740275" y="2695575"/>
            <a:ext cx="3641725" cy="308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S={A}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A→B:(A, B)10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A→C:(A, C)∞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A→D: (A, D)30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A→E: (A, E)100</a:t>
            </a:r>
            <a:endParaRPr/>
          </a:p>
        </p:txBody>
      </p:sp>
      <p:cxnSp>
        <p:nvCxnSpPr>
          <p:cNvPr id="4013" name="Shape 4013"/>
          <p:cNvCxnSpPr/>
          <p:nvPr/>
        </p:nvCxnSpPr>
        <p:spPr>
          <a:xfrm>
            <a:off x="4816475" y="3810000"/>
            <a:ext cx="227012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014" name="Shape 4014"/>
          <p:cNvSpPr txBox="1"/>
          <p:nvPr/>
        </p:nvSpPr>
        <p:spPr>
          <a:xfrm>
            <a:off x="382587" y="1295400"/>
            <a:ext cx="4648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Dijkstra算法</a:t>
            </a:r>
            <a:endParaRPr/>
          </a:p>
        </p:txBody>
      </p:sp>
      <p:sp>
        <p:nvSpPr>
          <p:cNvPr id="4015" name="Shape 4015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0" name="Shape 4020"/>
          <p:cNvGrpSpPr/>
          <p:nvPr/>
        </p:nvGrpSpPr>
        <p:grpSpPr>
          <a:xfrm>
            <a:off x="603250" y="3617912"/>
            <a:ext cx="530225" cy="595312"/>
            <a:chOff x="5907087" y="4789487"/>
            <a:chExt cx="530225" cy="595312"/>
          </a:xfrm>
        </p:grpSpPr>
        <p:sp>
          <p:nvSpPr>
            <p:cNvPr id="4021" name="Shape 402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2" name="Shape 402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4023" name="Shape 4023"/>
          <p:cNvSpPr/>
          <p:nvPr/>
        </p:nvSpPr>
        <p:spPr>
          <a:xfrm>
            <a:off x="995362" y="3001962"/>
            <a:ext cx="1298575" cy="749300"/>
          </a:xfrm>
          <a:custGeom>
            <a:avLst/>
            <a:gdLst/>
            <a:ahLst/>
            <a:cxnLst/>
            <a:rect l="0" t="0" r="0" b="0"/>
            <a:pathLst>
              <a:path w="735" h="420" extrusionOk="0">
                <a:moveTo>
                  <a:pt x="0" y="420"/>
                </a:moveTo>
                <a:lnTo>
                  <a:pt x="735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4" name="Shape 4024"/>
          <p:cNvSpPr/>
          <p:nvPr/>
        </p:nvSpPr>
        <p:spPr>
          <a:xfrm>
            <a:off x="1789112" y="5692775"/>
            <a:ext cx="1233487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5" name="Shape 4025"/>
          <p:cNvSpPr/>
          <p:nvPr/>
        </p:nvSpPr>
        <p:spPr>
          <a:xfrm>
            <a:off x="1695450" y="3978275"/>
            <a:ext cx="2154237" cy="1503362"/>
          </a:xfrm>
          <a:custGeom>
            <a:avLst/>
            <a:gdLst/>
            <a:ahLst/>
            <a:cxnLst/>
            <a:rect l="0" t="0" r="0" b="0"/>
            <a:pathLst>
              <a:path w="1170" h="840" extrusionOk="0">
                <a:moveTo>
                  <a:pt x="1170" y="0"/>
                </a:moveTo>
                <a:lnTo>
                  <a:pt x="0" y="84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6" name="Shape 4026"/>
          <p:cNvSpPr/>
          <p:nvPr/>
        </p:nvSpPr>
        <p:spPr>
          <a:xfrm>
            <a:off x="2749550" y="3017837"/>
            <a:ext cx="1154112" cy="736600"/>
          </a:xfrm>
          <a:custGeom>
            <a:avLst/>
            <a:gdLst/>
            <a:ahLst/>
            <a:cxnLst/>
            <a:rect l="0" t="0" r="0" b="0"/>
            <a:pathLst>
              <a:path w="600" h="430" extrusionOk="0">
                <a:moveTo>
                  <a:pt x="0" y="0"/>
                </a:moveTo>
                <a:lnTo>
                  <a:pt x="600" y="43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7" name="Shape 4027"/>
          <p:cNvSpPr/>
          <p:nvPr/>
        </p:nvSpPr>
        <p:spPr>
          <a:xfrm>
            <a:off x="1068387" y="3994150"/>
            <a:ext cx="2074862" cy="1524000"/>
          </a:xfrm>
          <a:custGeom>
            <a:avLst/>
            <a:gdLst/>
            <a:ahLst/>
            <a:cxnLst/>
            <a:rect l="0" t="0" r="0" b="0"/>
            <a:pathLst>
              <a:path w="1110" h="870" extrusionOk="0">
                <a:moveTo>
                  <a:pt x="0" y="0"/>
                </a:moveTo>
                <a:lnTo>
                  <a:pt x="1110" y="87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8" name="Shape 4028"/>
          <p:cNvSpPr/>
          <p:nvPr/>
        </p:nvSpPr>
        <p:spPr>
          <a:xfrm>
            <a:off x="3387725" y="4135437"/>
            <a:ext cx="622300" cy="1398587"/>
          </a:xfrm>
          <a:custGeom>
            <a:avLst/>
            <a:gdLst/>
            <a:ahLst/>
            <a:cxnLst/>
            <a:rect l="0" t="0" r="0" b="0"/>
            <a:pathLst>
              <a:path w="300" h="825" extrusionOk="0">
                <a:moveTo>
                  <a:pt x="0" y="825"/>
                </a:moveTo>
                <a:lnTo>
                  <a:pt x="30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9" name="Shape 4029"/>
          <p:cNvSpPr/>
          <p:nvPr/>
        </p:nvSpPr>
        <p:spPr>
          <a:xfrm>
            <a:off x="917575" y="4133850"/>
            <a:ext cx="577850" cy="1327150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30" name="Shape 4030"/>
          <p:cNvGrpSpPr/>
          <p:nvPr/>
        </p:nvGrpSpPr>
        <p:grpSpPr>
          <a:xfrm>
            <a:off x="2295525" y="2643187"/>
            <a:ext cx="530225" cy="595312"/>
            <a:chOff x="5907087" y="4789487"/>
            <a:chExt cx="530225" cy="595312"/>
          </a:xfrm>
        </p:grpSpPr>
        <p:sp>
          <p:nvSpPr>
            <p:cNvPr id="4031" name="Shape 403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2" name="Shape 403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4033" name="Shape 4033"/>
          <p:cNvGrpSpPr/>
          <p:nvPr/>
        </p:nvGrpSpPr>
        <p:grpSpPr>
          <a:xfrm>
            <a:off x="606425" y="3617912"/>
            <a:ext cx="530225" cy="595312"/>
            <a:chOff x="547687" y="2097087"/>
            <a:chExt cx="530225" cy="595312"/>
          </a:xfrm>
        </p:grpSpPr>
        <p:sp>
          <p:nvSpPr>
            <p:cNvPr id="4034" name="Shape 4034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5" name="Shape 4035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4036" name="Shape 4036"/>
          <p:cNvGrpSpPr/>
          <p:nvPr/>
        </p:nvGrpSpPr>
        <p:grpSpPr>
          <a:xfrm>
            <a:off x="1292225" y="5387975"/>
            <a:ext cx="530225" cy="595312"/>
            <a:chOff x="5907087" y="4789487"/>
            <a:chExt cx="530225" cy="595312"/>
          </a:xfrm>
        </p:grpSpPr>
        <p:sp>
          <p:nvSpPr>
            <p:cNvPr id="4037" name="Shape 403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8" name="Shape 403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4039" name="Shape 4039"/>
          <p:cNvGrpSpPr/>
          <p:nvPr/>
        </p:nvGrpSpPr>
        <p:grpSpPr>
          <a:xfrm>
            <a:off x="3014662" y="5432425"/>
            <a:ext cx="530225" cy="595312"/>
            <a:chOff x="5907087" y="4789487"/>
            <a:chExt cx="530225" cy="595312"/>
          </a:xfrm>
        </p:grpSpPr>
        <p:sp>
          <p:nvSpPr>
            <p:cNvPr id="4040" name="Shape 404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1" name="Shape 404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042" name="Shape 4042"/>
          <p:cNvGrpSpPr/>
          <p:nvPr/>
        </p:nvGrpSpPr>
        <p:grpSpPr>
          <a:xfrm>
            <a:off x="3852862" y="3603625"/>
            <a:ext cx="530225" cy="595312"/>
            <a:chOff x="5907087" y="4789487"/>
            <a:chExt cx="530225" cy="595312"/>
          </a:xfrm>
        </p:grpSpPr>
        <p:sp>
          <p:nvSpPr>
            <p:cNvPr id="4043" name="Shape 404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4" name="Shape 404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sp>
        <p:nvSpPr>
          <p:cNvPr id="4045" name="Shape 4045"/>
          <p:cNvSpPr txBox="1"/>
          <p:nvPr/>
        </p:nvSpPr>
        <p:spPr>
          <a:xfrm>
            <a:off x="1231900" y="2979737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046" name="Shape 4046"/>
          <p:cNvSpPr txBox="1"/>
          <p:nvPr/>
        </p:nvSpPr>
        <p:spPr>
          <a:xfrm>
            <a:off x="3259137" y="2949575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4047" name="Shape 4047"/>
          <p:cNvSpPr txBox="1"/>
          <p:nvPr/>
        </p:nvSpPr>
        <p:spPr>
          <a:xfrm>
            <a:off x="1552575" y="3971925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4048" name="Shape 4048"/>
          <p:cNvSpPr txBox="1"/>
          <p:nvPr/>
        </p:nvSpPr>
        <p:spPr>
          <a:xfrm>
            <a:off x="2908300" y="3971925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049" name="Shape 4049"/>
          <p:cNvSpPr txBox="1"/>
          <p:nvPr/>
        </p:nvSpPr>
        <p:spPr>
          <a:xfrm>
            <a:off x="577850" y="4613275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sp>
        <p:nvSpPr>
          <p:cNvPr id="4050" name="Shape 4050"/>
          <p:cNvSpPr txBox="1"/>
          <p:nvPr/>
        </p:nvSpPr>
        <p:spPr>
          <a:xfrm>
            <a:off x="3762375" y="4687887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4051" name="Shape 4051"/>
          <p:cNvSpPr txBox="1"/>
          <p:nvPr/>
        </p:nvSpPr>
        <p:spPr>
          <a:xfrm>
            <a:off x="2178050" y="5784850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/>
          </a:p>
        </p:txBody>
      </p:sp>
      <p:sp>
        <p:nvSpPr>
          <p:cNvPr id="4052" name="Shape 4052"/>
          <p:cNvSpPr txBox="1"/>
          <p:nvPr/>
        </p:nvSpPr>
        <p:spPr>
          <a:xfrm>
            <a:off x="4919662" y="2874962"/>
            <a:ext cx="4572000" cy="308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S={A, B}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A→B:(A, B)10</a:t>
            </a:r>
            <a:endParaRPr sz="28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A→C:(A, B, C)60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A→D: (A, D)30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A→E: (A, E)100</a:t>
            </a:r>
            <a:endParaRPr/>
          </a:p>
        </p:txBody>
      </p:sp>
      <p:grpSp>
        <p:nvGrpSpPr>
          <p:cNvPr id="4053" name="Shape 4053"/>
          <p:cNvGrpSpPr/>
          <p:nvPr/>
        </p:nvGrpSpPr>
        <p:grpSpPr>
          <a:xfrm>
            <a:off x="2298700" y="2640012"/>
            <a:ext cx="530225" cy="595312"/>
            <a:chOff x="547687" y="2097087"/>
            <a:chExt cx="530225" cy="595312"/>
          </a:xfrm>
        </p:grpSpPr>
        <p:sp>
          <p:nvSpPr>
            <p:cNvPr id="4054" name="Shape 4054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5" name="Shape 4055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cxnSp>
        <p:nvCxnSpPr>
          <p:cNvPr id="4056" name="Shape 4056"/>
          <p:cNvCxnSpPr/>
          <p:nvPr/>
        </p:nvCxnSpPr>
        <p:spPr>
          <a:xfrm>
            <a:off x="4999037" y="5257800"/>
            <a:ext cx="242252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057" name="Shape 4057"/>
          <p:cNvSpPr txBox="1"/>
          <p:nvPr/>
        </p:nvSpPr>
        <p:spPr>
          <a:xfrm>
            <a:off x="382587" y="1295400"/>
            <a:ext cx="4648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Dijkstra算法</a:t>
            </a:r>
            <a:endParaRPr/>
          </a:p>
        </p:txBody>
      </p:sp>
      <p:sp>
        <p:nvSpPr>
          <p:cNvPr id="4058" name="Shape 4058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3" name="Shape 4063"/>
          <p:cNvGrpSpPr/>
          <p:nvPr/>
        </p:nvGrpSpPr>
        <p:grpSpPr>
          <a:xfrm>
            <a:off x="782637" y="3606800"/>
            <a:ext cx="530225" cy="595312"/>
            <a:chOff x="5907087" y="4789487"/>
            <a:chExt cx="530225" cy="595312"/>
          </a:xfrm>
        </p:grpSpPr>
        <p:sp>
          <p:nvSpPr>
            <p:cNvPr id="4064" name="Shape 406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5" name="Shape 406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4066" name="Shape 4066"/>
          <p:cNvSpPr/>
          <p:nvPr/>
        </p:nvSpPr>
        <p:spPr>
          <a:xfrm>
            <a:off x="1174750" y="2990850"/>
            <a:ext cx="1298575" cy="749300"/>
          </a:xfrm>
          <a:custGeom>
            <a:avLst/>
            <a:gdLst/>
            <a:ahLst/>
            <a:cxnLst/>
            <a:rect l="0" t="0" r="0" b="0"/>
            <a:pathLst>
              <a:path w="735" h="420" extrusionOk="0">
                <a:moveTo>
                  <a:pt x="0" y="420"/>
                </a:moveTo>
                <a:lnTo>
                  <a:pt x="735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7" name="Shape 4067"/>
          <p:cNvSpPr/>
          <p:nvPr/>
        </p:nvSpPr>
        <p:spPr>
          <a:xfrm>
            <a:off x="1968500" y="5681662"/>
            <a:ext cx="1233487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8" name="Shape 4068"/>
          <p:cNvSpPr/>
          <p:nvPr/>
        </p:nvSpPr>
        <p:spPr>
          <a:xfrm>
            <a:off x="1874837" y="3967162"/>
            <a:ext cx="2154237" cy="1503362"/>
          </a:xfrm>
          <a:custGeom>
            <a:avLst/>
            <a:gdLst/>
            <a:ahLst/>
            <a:cxnLst/>
            <a:rect l="0" t="0" r="0" b="0"/>
            <a:pathLst>
              <a:path w="1170" h="840" extrusionOk="0">
                <a:moveTo>
                  <a:pt x="1170" y="0"/>
                </a:moveTo>
                <a:lnTo>
                  <a:pt x="0" y="84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9" name="Shape 4069"/>
          <p:cNvSpPr/>
          <p:nvPr/>
        </p:nvSpPr>
        <p:spPr>
          <a:xfrm>
            <a:off x="2928937" y="3006725"/>
            <a:ext cx="1154112" cy="736600"/>
          </a:xfrm>
          <a:custGeom>
            <a:avLst/>
            <a:gdLst/>
            <a:ahLst/>
            <a:cxnLst/>
            <a:rect l="0" t="0" r="0" b="0"/>
            <a:pathLst>
              <a:path w="600" h="430" extrusionOk="0">
                <a:moveTo>
                  <a:pt x="0" y="0"/>
                </a:moveTo>
                <a:lnTo>
                  <a:pt x="600" y="43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0" name="Shape 4070"/>
          <p:cNvSpPr/>
          <p:nvPr/>
        </p:nvSpPr>
        <p:spPr>
          <a:xfrm>
            <a:off x="1247775" y="3983037"/>
            <a:ext cx="2074862" cy="1524000"/>
          </a:xfrm>
          <a:custGeom>
            <a:avLst/>
            <a:gdLst/>
            <a:ahLst/>
            <a:cxnLst/>
            <a:rect l="0" t="0" r="0" b="0"/>
            <a:pathLst>
              <a:path w="1110" h="870" extrusionOk="0">
                <a:moveTo>
                  <a:pt x="0" y="0"/>
                </a:moveTo>
                <a:lnTo>
                  <a:pt x="1110" y="87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1" name="Shape 4071"/>
          <p:cNvSpPr/>
          <p:nvPr/>
        </p:nvSpPr>
        <p:spPr>
          <a:xfrm>
            <a:off x="3567112" y="4124325"/>
            <a:ext cx="622300" cy="1398587"/>
          </a:xfrm>
          <a:custGeom>
            <a:avLst/>
            <a:gdLst/>
            <a:ahLst/>
            <a:cxnLst/>
            <a:rect l="0" t="0" r="0" b="0"/>
            <a:pathLst>
              <a:path w="300" h="825" extrusionOk="0">
                <a:moveTo>
                  <a:pt x="0" y="825"/>
                </a:moveTo>
                <a:lnTo>
                  <a:pt x="30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2" name="Shape 4072"/>
          <p:cNvSpPr/>
          <p:nvPr/>
        </p:nvSpPr>
        <p:spPr>
          <a:xfrm>
            <a:off x="1096962" y="4122737"/>
            <a:ext cx="577850" cy="1327150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73" name="Shape 4073"/>
          <p:cNvGrpSpPr/>
          <p:nvPr/>
        </p:nvGrpSpPr>
        <p:grpSpPr>
          <a:xfrm>
            <a:off x="2474912" y="2632075"/>
            <a:ext cx="530225" cy="595312"/>
            <a:chOff x="5907087" y="4789487"/>
            <a:chExt cx="530225" cy="595312"/>
          </a:xfrm>
        </p:grpSpPr>
        <p:sp>
          <p:nvSpPr>
            <p:cNvPr id="4074" name="Shape 407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5" name="Shape 407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4076" name="Shape 4076"/>
          <p:cNvGrpSpPr/>
          <p:nvPr/>
        </p:nvGrpSpPr>
        <p:grpSpPr>
          <a:xfrm>
            <a:off x="785812" y="3606800"/>
            <a:ext cx="530225" cy="595312"/>
            <a:chOff x="547687" y="2097087"/>
            <a:chExt cx="530225" cy="595312"/>
          </a:xfrm>
        </p:grpSpPr>
        <p:sp>
          <p:nvSpPr>
            <p:cNvPr id="4077" name="Shape 4077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8" name="Shape 4078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4079" name="Shape 4079"/>
          <p:cNvGrpSpPr/>
          <p:nvPr/>
        </p:nvGrpSpPr>
        <p:grpSpPr>
          <a:xfrm>
            <a:off x="1471612" y="5376862"/>
            <a:ext cx="530225" cy="595312"/>
            <a:chOff x="5907087" y="4789487"/>
            <a:chExt cx="530225" cy="595312"/>
          </a:xfrm>
        </p:grpSpPr>
        <p:sp>
          <p:nvSpPr>
            <p:cNvPr id="4080" name="Shape 408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1" name="Shape 408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4082" name="Shape 4082"/>
          <p:cNvGrpSpPr/>
          <p:nvPr/>
        </p:nvGrpSpPr>
        <p:grpSpPr>
          <a:xfrm>
            <a:off x="3194050" y="5421312"/>
            <a:ext cx="530225" cy="595312"/>
            <a:chOff x="5907087" y="4789487"/>
            <a:chExt cx="530225" cy="595312"/>
          </a:xfrm>
        </p:grpSpPr>
        <p:sp>
          <p:nvSpPr>
            <p:cNvPr id="4083" name="Shape 408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4" name="Shape 408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085" name="Shape 4085"/>
          <p:cNvGrpSpPr/>
          <p:nvPr/>
        </p:nvGrpSpPr>
        <p:grpSpPr>
          <a:xfrm>
            <a:off x="4032250" y="3592512"/>
            <a:ext cx="530225" cy="595312"/>
            <a:chOff x="5907087" y="4789487"/>
            <a:chExt cx="530225" cy="595312"/>
          </a:xfrm>
        </p:grpSpPr>
        <p:sp>
          <p:nvSpPr>
            <p:cNvPr id="4086" name="Shape 408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7" name="Shape 408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sp>
        <p:nvSpPr>
          <p:cNvPr id="4088" name="Shape 4088"/>
          <p:cNvSpPr txBox="1"/>
          <p:nvPr/>
        </p:nvSpPr>
        <p:spPr>
          <a:xfrm>
            <a:off x="1411287" y="2968625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089" name="Shape 4089"/>
          <p:cNvSpPr txBox="1"/>
          <p:nvPr/>
        </p:nvSpPr>
        <p:spPr>
          <a:xfrm>
            <a:off x="3438525" y="2938462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4090" name="Shape 4090"/>
          <p:cNvSpPr txBox="1"/>
          <p:nvPr/>
        </p:nvSpPr>
        <p:spPr>
          <a:xfrm>
            <a:off x="1731962" y="3960812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4091" name="Shape 4091"/>
          <p:cNvSpPr txBox="1"/>
          <p:nvPr/>
        </p:nvSpPr>
        <p:spPr>
          <a:xfrm>
            <a:off x="3087687" y="3960812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092" name="Shape 4092"/>
          <p:cNvSpPr txBox="1"/>
          <p:nvPr/>
        </p:nvSpPr>
        <p:spPr>
          <a:xfrm>
            <a:off x="757237" y="4602162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sp>
        <p:nvSpPr>
          <p:cNvPr id="4093" name="Shape 4093"/>
          <p:cNvSpPr txBox="1"/>
          <p:nvPr/>
        </p:nvSpPr>
        <p:spPr>
          <a:xfrm>
            <a:off x="3941762" y="4676775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4094" name="Shape 4094"/>
          <p:cNvSpPr txBox="1"/>
          <p:nvPr/>
        </p:nvSpPr>
        <p:spPr>
          <a:xfrm>
            <a:off x="2357437" y="5773737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/>
          </a:p>
        </p:txBody>
      </p:sp>
      <p:sp>
        <p:nvSpPr>
          <p:cNvPr id="4095" name="Shape 4095"/>
          <p:cNvSpPr txBox="1"/>
          <p:nvPr/>
        </p:nvSpPr>
        <p:spPr>
          <a:xfrm>
            <a:off x="5099050" y="2863850"/>
            <a:ext cx="3641725" cy="308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S={A, B, D}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A→B:(A, B)10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A→C:(A, D, C)50</a:t>
            </a:r>
            <a:endParaRPr sz="2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A→D: (A, D)30</a:t>
            </a:r>
            <a:endParaRPr sz="28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A→E: (A, D, E)90</a:t>
            </a:r>
            <a:endParaRPr/>
          </a:p>
        </p:txBody>
      </p:sp>
      <p:grpSp>
        <p:nvGrpSpPr>
          <p:cNvPr id="4096" name="Shape 4096"/>
          <p:cNvGrpSpPr/>
          <p:nvPr/>
        </p:nvGrpSpPr>
        <p:grpSpPr>
          <a:xfrm>
            <a:off x="2478087" y="2628900"/>
            <a:ext cx="530225" cy="595312"/>
            <a:chOff x="547687" y="2097087"/>
            <a:chExt cx="530225" cy="595312"/>
          </a:xfrm>
        </p:grpSpPr>
        <p:sp>
          <p:nvSpPr>
            <p:cNvPr id="4097" name="Shape 4097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8" name="Shape 4098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cxnSp>
        <p:nvCxnSpPr>
          <p:cNvPr id="4099" name="Shape 4099"/>
          <p:cNvCxnSpPr/>
          <p:nvPr/>
        </p:nvCxnSpPr>
        <p:spPr>
          <a:xfrm>
            <a:off x="5178425" y="4635500"/>
            <a:ext cx="2725737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4100" name="Shape 4100"/>
          <p:cNvGrpSpPr/>
          <p:nvPr/>
        </p:nvGrpSpPr>
        <p:grpSpPr>
          <a:xfrm>
            <a:off x="3195637" y="5416550"/>
            <a:ext cx="530225" cy="595312"/>
            <a:chOff x="547687" y="2097087"/>
            <a:chExt cx="530225" cy="595312"/>
          </a:xfrm>
        </p:grpSpPr>
        <p:sp>
          <p:nvSpPr>
            <p:cNvPr id="4101" name="Shape 4101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2" name="Shape 4102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sp>
        <p:nvSpPr>
          <p:cNvPr id="4103" name="Shape 4103"/>
          <p:cNvSpPr txBox="1"/>
          <p:nvPr/>
        </p:nvSpPr>
        <p:spPr>
          <a:xfrm>
            <a:off x="382587" y="1295400"/>
            <a:ext cx="4648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Dijkstra算法</a:t>
            </a:r>
            <a:endParaRPr/>
          </a:p>
        </p:txBody>
      </p:sp>
      <p:sp>
        <p:nvSpPr>
          <p:cNvPr id="4104" name="Shape 4104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9" name="Shape 4109"/>
          <p:cNvGrpSpPr/>
          <p:nvPr/>
        </p:nvGrpSpPr>
        <p:grpSpPr>
          <a:xfrm>
            <a:off x="782637" y="3606800"/>
            <a:ext cx="530225" cy="595312"/>
            <a:chOff x="5907087" y="4789487"/>
            <a:chExt cx="530225" cy="595312"/>
          </a:xfrm>
        </p:grpSpPr>
        <p:sp>
          <p:nvSpPr>
            <p:cNvPr id="4110" name="Shape 411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1" name="Shape 411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4112" name="Shape 4112"/>
          <p:cNvSpPr/>
          <p:nvPr/>
        </p:nvSpPr>
        <p:spPr>
          <a:xfrm>
            <a:off x="1174750" y="2990850"/>
            <a:ext cx="1298575" cy="749300"/>
          </a:xfrm>
          <a:custGeom>
            <a:avLst/>
            <a:gdLst/>
            <a:ahLst/>
            <a:cxnLst/>
            <a:rect l="0" t="0" r="0" b="0"/>
            <a:pathLst>
              <a:path w="735" h="420" extrusionOk="0">
                <a:moveTo>
                  <a:pt x="0" y="420"/>
                </a:moveTo>
                <a:lnTo>
                  <a:pt x="735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3" name="Shape 4113"/>
          <p:cNvSpPr/>
          <p:nvPr/>
        </p:nvSpPr>
        <p:spPr>
          <a:xfrm>
            <a:off x="1968500" y="5681662"/>
            <a:ext cx="1233487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4" name="Shape 4114"/>
          <p:cNvSpPr/>
          <p:nvPr/>
        </p:nvSpPr>
        <p:spPr>
          <a:xfrm>
            <a:off x="1874837" y="3967162"/>
            <a:ext cx="2154237" cy="1503362"/>
          </a:xfrm>
          <a:custGeom>
            <a:avLst/>
            <a:gdLst/>
            <a:ahLst/>
            <a:cxnLst/>
            <a:rect l="0" t="0" r="0" b="0"/>
            <a:pathLst>
              <a:path w="1170" h="840" extrusionOk="0">
                <a:moveTo>
                  <a:pt x="1170" y="0"/>
                </a:moveTo>
                <a:lnTo>
                  <a:pt x="0" y="84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5" name="Shape 4115"/>
          <p:cNvSpPr/>
          <p:nvPr/>
        </p:nvSpPr>
        <p:spPr>
          <a:xfrm>
            <a:off x="2928937" y="3006725"/>
            <a:ext cx="1154112" cy="736600"/>
          </a:xfrm>
          <a:custGeom>
            <a:avLst/>
            <a:gdLst/>
            <a:ahLst/>
            <a:cxnLst/>
            <a:rect l="0" t="0" r="0" b="0"/>
            <a:pathLst>
              <a:path w="600" h="430" extrusionOk="0">
                <a:moveTo>
                  <a:pt x="0" y="0"/>
                </a:moveTo>
                <a:lnTo>
                  <a:pt x="600" y="43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6" name="Shape 4116"/>
          <p:cNvSpPr/>
          <p:nvPr/>
        </p:nvSpPr>
        <p:spPr>
          <a:xfrm>
            <a:off x="1247775" y="3983037"/>
            <a:ext cx="2074862" cy="1524000"/>
          </a:xfrm>
          <a:custGeom>
            <a:avLst/>
            <a:gdLst/>
            <a:ahLst/>
            <a:cxnLst/>
            <a:rect l="0" t="0" r="0" b="0"/>
            <a:pathLst>
              <a:path w="1110" h="870" extrusionOk="0">
                <a:moveTo>
                  <a:pt x="0" y="0"/>
                </a:moveTo>
                <a:lnTo>
                  <a:pt x="1110" y="87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7" name="Shape 4117"/>
          <p:cNvSpPr/>
          <p:nvPr/>
        </p:nvSpPr>
        <p:spPr>
          <a:xfrm>
            <a:off x="3567112" y="4124325"/>
            <a:ext cx="622300" cy="1398587"/>
          </a:xfrm>
          <a:custGeom>
            <a:avLst/>
            <a:gdLst/>
            <a:ahLst/>
            <a:cxnLst/>
            <a:rect l="0" t="0" r="0" b="0"/>
            <a:pathLst>
              <a:path w="300" h="825" extrusionOk="0">
                <a:moveTo>
                  <a:pt x="0" y="825"/>
                </a:moveTo>
                <a:lnTo>
                  <a:pt x="30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8" name="Shape 4118"/>
          <p:cNvSpPr/>
          <p:nvPr/>
        </p:nvSpPr>
        <p:spPr>
          <a:xfrm>
            <a:off x="1096962" y="4122737"/>
            <a:ext cx="577850" cy="1327150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19" name="Shape 4119"/>
          <p:cNvGrpSpPr/>
          <p:nvPr/>
        </p:nvGrpSpPr>
        <p:grpSpPr>
          <a:xfrm>
            <a:off x="2474912" y="2632075"/>
            <a:ext cx="530225" cy="595312"/>
            <a:chOff x="5907087" y="4789487"/>
            <a:chExt cx="530225" cy="595312"/>
          </a:xfrm>
        </p:grpSpPr>
        <p:sp>
          <p:nvSpPr>
            <p:cNvPr id="4120" name="Shape 412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1" name="Shape 412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4122" name="Shape 4122"/>
          <p:cNvGrpSpPr/>
          <p:nvPr/>
        </p:nvGrpSpPr>
        <p:grpSpPr>
          <a:xfrm>
            <a:off x="785812" y="3606800"/>
            <a:ext cx="530225" cy="595312"/>
            <a:chOff x="547687" y="2097087"/>
            <a:chExt cx="530225" cy="595312"/>
          </a:xfrm>
        </p:grpSpPr>
        <p:sp>
          <p:nvSpPr>
            <p:cNvPr id="4123" name="Shape 4123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4" name="Shape 4124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4125" name="Shape 4125"/>
          <p:cNvGrpSpPr/>
          <p:nvPr/>
        </p:nvGrpSpPr>
        <p:grpSpPr>
          <a:xfrm>
            <a:off x="1471612" y="5376862"/>
            <a:ext cx="530225" cy="595312"/>
            <a:chOff x="5907087" y="4789487"/>
            <a:chExt cx="530225" cy="595312"/>
          </a:xfrm>
        </p:grpSpPr>
        <p:sp>
          <p:nvSpPr>
            <p:cNvPr id="4126" name="Shape 412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7" name="Shape 412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4128" name="Shape 4128"/>
          <p:cNvGrpSpPr/>
          <p:nvPr/>
        </p:nvGrpSpPr>
        <p:grpSpPr>
          <a:xfrm>
            <a:off x="3194050" y="5421312"/>
            <a:ext cx="530225" cy="595312"/>
            <a:chOff x="5907087" y="4789487"/>
            <a:chExt cx="530225" cy="595312"/>
          </a:xfrm>
        </p:grpSpPr>
        <p:sp>
          <p:nvSpPr>
            <p:cNvPr id="4129" name="Shape 412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0" name="Shape 413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131" name="Shape 4131"/>
          <p:cNvGrpSpPr/>
          <p:nvPr/>
        </p:nvGrpSpPr>
        <p:grpSpPr>
          <a:xfrm>
            <a:off x="4032250" y="3592512"/>
            <a:ext cx="530225" cy="595312"/>
            <a:chOff x="5907087" y="4789487"/>
            <a:chExt cx="530225" cy="595312"/>
          </a:xfrm>
        </p:grpSpPr>
        <p:sp>
          <p:nvSpPr>
            <p:cNvPr id="4132" name="Shape 413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3" name="Shape 413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sp>
        <p:nvSpPr>
          <p:cNvPr id="4134" name="Shape 4134"/>
          <p:cNvSpPr txBox="1"/>
          <p:nvPr/>
        </p:nvSpPr>
        <p:spPr>
          <a:xfrm>
            <a:off x="1411287" y="2968625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135" name="Shape 4135"/>
          <p:cNvSpPr txBox="1"/>
          <p:nvPr/>
        </p:nvSpPr>
        <p:spPr>
          <a:xfrm>
            <a:off x="3438525" y="2938462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4136" name="Shape 4136"/>
          <p:cNvSpPr txBox="1"/>
          <p:nvPr/>
        </p:nvSpPr>
        <p:spPr>
          <a:xfrm>
            <a:off x="1731962" y="3960812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4137" name="Shape 4137"/>
          <p:cNvSpPr txBox="1"/>
          <p:nvPr/>
        </p:nvSpPr>
        <p:spPr>
          <a:xfrm>
            <a:off x="3087687" y="3960812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138" name="Shape 4138"/>
          <p:cNvSpPr txBox="1"/>
          <p:nvPr/>
        </p:nvSpPr>
        <p:spPr>
          <a:xfrm>
            <a:off x="757237" y="4602162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sp>
        <p:nvSpPr>
          <p:cNvPr id="4139" name="Shape 4139"/>
          <p:cNvSpPr txBox="1"/>
          <p:nvPr/>
        </p:nvSpPr>
        <p:spPr>
          <a:xfrm>
            <a:off x="3941762" y="4676775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4140" name="Shape 4140"/>
          <p:cNvSpPr txBox="1"/>
          <p:nvPr/>
        </p:nvSpPr>
        <p:spPr>
          <a:xfrm>
            <a:off x="2357437" y="5773737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/>
          </a:p>
        </p:txBody>
      </p:sp>
      <p:sp>
        <p:nvSpPr>
          <p:cNvPr id="4141" name="Shape 4141"/>
          <p:cNvSpPr txBox="1"/>
          <p:nvPr/>
        </p:nvSpPr>
        <p:spPr>
          <a:xfrm>
            <a:off x="5099050" y="2863850"/>
            <a:ext cx="3641725" cy="308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S={A, B, D, 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A→B:(A, B)10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A→C:(A, D, C)50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A→D: (A, D)30</a:t>
            </a:r>
            <a:endParaRPr sz="28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A→E: (A, D, C, E)60</a:t>
            </a:r>
            <a:endParaRPr/>
          </a:p>
        </p:txBody>
      </p:sp>
      <p:grpSp>
        <p:nvGrpSpPr>
          <p:cNvPr id="4142" name="Shape 4142"/>
          <p:cNvGrpSpPr/>
          <p:nvPr/>
        </p:nvGrpSpPr>
        <p:grpSpPr>
          <a:xfrm>
            <a:off x="2478087" y="2628900"/>
            <a:ext cx="530225" cy="595312"/>
            <a:chOff x="547687" y="2097087"/>
            <a:chExt cx="530225" cy="595312"/>
          </a:xfrm>
        </p:grpSpPr>
        <p:sp>
          <p:nvSpPr>
            <p:cNvPr id="4143" name="Shape 4143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4" name="Shape 4144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cxnSp>
        <p:nvCxnSpPr>
          <p:cNvPr id="4145" name="Shape 4145"/>
          <p:cNvCxnSpPr/>
          <p:nvPr/>
        </p:nvCxnSpPr>
        <p:spPr>
          <a:xfrm>
            <a:off x="5192712" y="5900737"/>
            <a:ext cx="3182937" cy="15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4146" name="Shape 4146"/>
          <p:cNvGrpSpPr/>
          <p:nvPr/>
        </p:nvGrpSpPr>
        <p:grpSpPr>
          <a:xfrm>
            <a:off x="3195637" y="5416550"/>
            <a:ext cx="530225" cy="595312"/>
            <a:chOff x="547687" y="2097087"/>
            <a:chExt cx="530225" cy="595312"/>
          </a:xfrm>
        </p:grpSpPr>
        <p:sp>
          <p:nvSpPr>
            <p:cNvPr id="4147" name="Shape 4147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8" name="Shape 4148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149" name="Shape 4149"/>
          <p:cNvGrpSpPr/>
          <p:nvPr/>
        </p:nvGrpSpPr>
        <p:grpSpPr>
          <a:xfrm>
            <a:off x="4017962" y="3587750"/>
            <a:ext cx="530225" cy="595312"/>
            <a:chOff x="547687" y="2097087"/>
            <a:chExt cx="530225" cy="595312"/>
          </a:xfrm>
        </p:grpSpPr>
        <p:sp>
          <p:nvSpPr>
            <p:cNvPr id="4150" name="Shape 4150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1" name="Shape 4151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sp>
        <p:nvSpPr>
          <p:cNvPr id="4152" name="Shape 4152"/>
          <p:cNvSpPr txBox="1"/>
          <p:nvPr/>
        </p:nvSpPr>
        <p:spPr>
          <a:xfrm>
            <a:off x="382587" y="1295400"/>
            <a:ext cx="4648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Dijkstra算法</a:t>
            </a:r>
            <a:endParaRPr/>
          </a:p>
        </p:txBody>
      </p:sp>
      <p:sp>
        <p:nvSpPr>
          <p:cNvPr id="4153" name="Shape 4153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8" name="Shape 4158"/>
          <p:cNvGrpSpPr/>
          <p:nvPr/>
        </p:nvGrpSpPr>
        <p:grpSpPr>
          <a:xfrm>
            <a:off x="782637" y="3606800"/>
            <a:ext cx="530225" cy="595312"/>
            <a:chOff x="5907087" y="4789487"/>
            <a:chExt cx="530225" cy="595312"/>
          </a:xfrm>
        </p:grpSpPr>
        <p:sp>
          <p:nvSpPr>
            <p:cNvPr id="4159" name="Shape 415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60" name="Shape 416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4161" name="Shape 4161"/>
          <p:cNvSpPr/>
          <p:nvPr/>
        </p:nvSpPr>
        <p:spPr>
          <a:xfrm>
            <a:off x="1174750" y="2990850"/>
            <a:ext cx="1298575" cy="749300"/>
          </a:xfrm>
          <a:custGeom>
            <a:avLst/>
            <a:gdLst/>
            <a:ahLst/>
            <a:cxnLst/>
            <a:rect l="0" t="0" r="0" b="0"/>
            <a:pathLst>
              <a:path w="735" h="420" extrusionOk="0">
                <a:moveTo>
                  <a:pt x="0" y="420"/>
                </a:moveTo>
                <a:lnTo>
                  <a:pt x="735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2" name="Shape 4162"/>
          <p:cNvSpPr/>
          <p:nvPr/>
        </p:nvSpPr>
        <p:spPr>
          <a:xfrm>
            <a:off x="1968500" y="5681662"/>
            <a:ext cx="1233487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3" name="Shape 4163"/>
          <p:cNvSpPr/>
          <p:nvPr/>
        </p:nvSpPr>
        <p:spPr>
          <a:xfrm>
            <a:off x="1874837" y="3967162"/>
            <a:ext cx="2154237" cy="1503362"/>
          </a:xfrm>
          <a:custGeom>
            <a:avLst/>
            <a:gdLst/>
            <a:ahLst/>
            <a:cxnLst/>
            <a:rect l="0" t="0" r="0" b="0"/>
            <a:pathLst>
              <a:path w="1170" h="840" extrusionOk="0">
                <a:moveTo>
                  <a:pt x="1170" y="0"/>
                </a:moveTo>
                <a:lnTo>
                  <a:pt x="0" y="84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4" name="Shape 4164"/>
          <p:cNvSpPr/>
          <p:nvPr/>
        </p:nvSpPr>
        <p:spPr>
          <a:xfrm>
            <a:off x="2928937" y="3006725"/>
            <a:ext cx="1154112" cy="736600"/>
          </a:xfrm>
          <a:custGeom>
            <a:avLst/>
            <a:gdLst/>
            <a:ahLst/>
            <a:cxnLst/>
            <a:rect l="0" t="0" r="0" b="0"/>
            <a:pathLst>
              <a:path w="600" h="430" extrusionOk="0">
                <a:moveTo>
                  <a:pt x="0" y="0"/>
                </a:moveTo>
                <a:lnTo>
                  <a:pt x="600" y="43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5" name="Shape 4165"/>
          <p:cNvSpPr/>
          <p:nvPr/>
        </p:nvSpPr>
        <p:spPr>
          <a:xfrm>
            <a:off x="1247775" y="3983037"/>
            <a:ext cx="2074862" cy="1524000"/>
          </a:xfrm>
          <a:custGeom>
            <a:avLst/>
            <a:gdLst/>
            <a:ahLst/>
            <a:cxnLst/>
            <a:rect l="0" t="0" r="0" b="0"/>
            <a:pathLst>
              <a:path w="1110" h="870" extrusionOk="0">
                <a:moveTo>
                  <a:pt x="0" y="0"/>
                </a:moveTo>
                <a:lnTo>
                  <a:pt x="1110" y="87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6" name="Shape 4166"/>
          <p:cNvSpPr/>
          <p:nvPr/>
        </p:nvSpPr>
        <p:spPr>
          <a:xfrm>
            <a:off x="3567112" y="4124325"/>
            <a:ext cx="622300" cy="1398587"/>
          </a:xfrm>
          <a:custGeom>
            <a:avLst/>
            <a:gdLst/>
            <a:ahLst/>
            <a:cxnLst/>
            <a:rect l="0" t="0" r="0" b="0"/>
            <a:pathLst>
              <a:path w="300" h="825" extrusionOk="0">
                <a:moveTo>
                  <a:pt x="0" y="825"/>
                </a:moveTo>
                <a:lnTo>
                  <a:pt x="30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7" name="Shape 4167"/>
          <p:cNvSpPr/>
          <p:nvPr/>
        </p:nvSpPr>
        <p:spPr>
          <a:xfrm>
            <a:off x="1096962" y="4122737"/>
            <a:ext cx="577850" cy="1327150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68" name="Shape 4168"/>
          <p:cNvGrpSpPr/>
          <p:nvPr/>
        </p:nvGrpSpPr>
        <p:grpSpPr>
          <a:xfrm>
            <a:off x="2474912" y="2632075"/>
            <a:ext cx="530225" cy="595312"/>
            <a:chOff x="5907087" y="4789487"/>
            <a:chExt cx="530225" cy="595312"/>
          </a:xfrm>
        </p:grpSpPr>
        <p:sp>
          <p:nvSpPr>
            <p:cNvPr id="4169" name="Shape 416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0" name="Shape 417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4171" name="Shape 4171"/>
          <p:cNvGrpSpPr/>
          <p:nvPr/>
        </p:nvGrpSpPr>
        <p:grpSpPr>
          <a:xfrm>
            <a:off x="785812" y="3606800"/>
            <a:ext cx="530225" cy="595312"/>
            <a:chOff x="547687" y="2097087"/>
            <a:chExt cx="530225" cy="595312"/>
          </a:xfrm>
        </p:grpSpPr>
        <p:sp>
          <p:nvSpPr>
            <p:cNvPr id="4172" name="Shape 4172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3" name="Shape 4173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4174" name="Shape 4174"/>
          <p:cNvGrpSpPr/>
          <p:nvPr/>
        </p:nvGrpSpPr>
        <p:grpSpPr>
          <a:xfrm>
            <a:off x="1471612" y="5376862"/>
            <a:ext cx="530225" cy="595312"/>
            <a:chOff x="5907087" y="4789487"/>
            <a:chExt cx="530225" cy="595312"/>
          </a:xfrm>
        </p:grpSpPr>
        <p:sp>
          <p:nvSpPr>
            <p:cNvPr id="4175" name="Shape 417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6" name="Shape 417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4177" name="Shape 4177"/>
          <p:cNvGrpSpPr/>
          <p:nvPr/>
        </p:nvGrpSpPr>
        <p:grpSpPr>
          <a:xfrm>
            <a:off x="3194050" y="5421312"/>
            <a:ext cx="530225" cy="595312"/>
            <a:chOff x="5907087" y="4789487"/>
            <a:chExt cx="530225" cy="595312"/>
          </a:xfrm>
        </p:grpSpPr>
        <p:sp>
          <p:nvSpPr>
            <p:cNvPr id="4178" name="Shape 417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9" name="Shape 417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180" name="Shape 4180"/>
          <p:cNvGrpSpPr/>
          <p:nvPr/>
        </p:nvGrpSpPr>
        <p:grpSpPr>
          <a:xfrm>
            <a:off x="4032250" y="3592512"/>
            <a:ext cx="530225" cy="595312"/>
            <a:chOff x="5907087" y="4789487"/>
            <a:chExt cx="530225" cy="595312"/>
          </a:xfrm>
        </p:grpSpPr>
        <p:sp>
          <p:nvSpPr>
            <p:cNvPr id="4181" name="Shape 418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2" name="Shape 418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sp>
        <p:nvSpPr>
          <p:cNvPr id="4183" name="Shape 4183"/>
          <p:cNvSpPr txBox="1"/>
          <p:nvPr/>
        </p:nvSpPr>
        <p:spPr>
          <a:xfrm>
            <a:off x="1411287" y="2968625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184" name="Shape 4184"/>
          <p:cNvSpPr txBox="1"/>
          <p:nvPr/>
        </p:nvSpPr>
        <p:spPr>
          <a:xfrm>
            <a:off x="3438525" y="2938462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4185" name="Shape 4185"/>
          <p:cNvSpPr txBox="1"/>
          <p:nvPr/>
        </p:nvSpPr>
        <p:spPr>
          <a:xfrm>
            <a:off x="1731962" y="3960812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</p:txBody>
      </p:sp>
      <p:sp>
        <p:nvSpPr>
          <p:cNvPr id="4186" name="Shape 4186"/>
          <p:cNvSpPr txBox="1"/>
          <p:nvPr/>
        </p:nvSpPr>
        <p:spPr>
          <a:xfrm>
            <a:off x="3087687" y="3960812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187" name="Shape 4187"/>
          <p:cNvSpPr txBox="1"/>
          <p:nvPr/>
        </p:nvSpPr>
        <p:spPr>
          <a:xfrm>
            <a:off x="757237" y="4602162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sp>
        <p:nvSpPr>
          <p:cNvPr id="4188" name="Shape 4188"/>
          <p:cNvSpPr txBox="1"/>
          <p:nvPr/>
        </p:nvSpPr>
        <p:spPr>
          <a:xfrm>
            <a:off x="3941762" y="4676775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4189" name="Shape 4189"/>
          <p:cNvSpPr txBox="1"/>
          <p:nvPr/>
        </p:nvSpPr>
        <p:spPr>
          <a:xfrm>
            <a:off x="2357437" y="5773737"/>
            <a:ext cx="547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/>
          </a:p>
        </p:txBody>
      </p:sp>
      <p:sp>
        <p:nvSpPr>
          <p:cNvPr id="4190" name="Shape 4190"/>
          <p:cNvSpPr txBox="1"/>
          <p:nvPr/>
        </p:nvSpPr>
        <p:spPr>
          <a:xfrm>
            <a:off x="382587" y="1295400"/>
            <a:ext cx="4648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Dijkstra算法</a:t>
            </a:r>
            <a:endParaRPr/>
          </a:p>
        </p:txBody>
      </p:sp>
      <p:sp>
        <p:nvSpPr>
          <p:cNvPr id="4191" name="Shape 4191"/>
          <p:cNvSpPr txBox="1"/>
          <p:nvPr/>
        </p:nvSpPr>
        <p:spPr>
          <a:xfrm>
            <a:off x="5099050" y="2863850"/>
            <a:ext cx="3641725" cy="308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S={A, B, D, C, E}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A→B:(A, B)10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A→C:(A, D, C)50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A→D: (A, D)30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A→E: (A, D, C, E)60</a:t>
            </a:r>
            <a:endParaRPr/>
          </a:p>
        </p:txBody>
      </p:sp>
      <p:grpSp>
        <p:nvGrpSpPr>
          <p:cNvPr id="4192" name="Shape 4192"/>
          <p:cNvGrpSpPr/>
          <p:nvPr/>
        </p:nvGrpSpPr>
        <p:grpSpPr>
          <a:xfrm>
            <a:off x="2478087" y="2628900"/>
            <a:ext cx="530225" cy="595312"/>
            <a:chOff x="547687" y="2097087"/>
            <a:chExt cx="530225" cy="595312"/>
          </a:xfrm>
        </p:grpSpPr>
        <p:sp>
          <p:nvSpPr>
            <p:cNvPr id="4193" name="Shape 4193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4" name="Shape 4194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4195" name="Shape 4195"/>
          <p:cNvGrpSpPr/>
          <p:nvPr/>
        </p:nvGrpSpPr>
        <p:grpSpPr>
          <a:xfrm>
            <a:off x="3195637" y="5416550"/>
            <a:ext cx="530225" cy="595312"/>
            <a:chOff x="547687" y="2097087"/>
            <a:chExt cx="530225" cy="595312"/>
          </a:xfrm>
        </p:grpSpPr>
        <p:sp>
          <p:nvSpPr>
            <p:cNvPr id="4196" name="Shape 4196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7" name="Shape 4197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198" name="Shape 4198"/>
          <p:cNvGrpSpPr/>
          <p:nvPr/>
        </p:nvGrpSpPr>
        <p:grpSpPr>
          <a:xfrm>
            <a:off x="4017962" y="3587750"/>
            <a:ext cx="530225" cy="595312"/>
            <a:chOff x="547687" y="2097087"/>
            <a:chExt cx="530225" cy="595312"/>
          </a:xfrm>
        </p:grpSpPr>
        <p:sp>
          <p:nvSpPr>
            <p:cNvPr id="4199" name="Shape 4199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0" name="Shape 4200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4201" name="Shape 4201"/>
          <p:cNvGrpSpPr/>
          <p:nvPr/>
        </p:nvGrpSpPr>
        <p:grpSpPr>
          <a:xfrm>
            <a:off x="1473200" y="5368925"/>
            <a:ext cx="530225" cy="595312"/>
            <a:chOff x="547687" y="2097087"/>
            <a:chExt cx="530225" cy="595312"/>
          </a:xfrm>
        </p:grpSpPr>
        <p:sp>
          <p:nvSpPr>
            <p:cNvPr id="4202" name="Shape 4202"/>
            <p:cNvSpPr/>
            <p:nvPr/>
          </p:nvSpPr>
          <p:spPr>
            <a:xfrm>
              <a:off x="547687" y="2147887"/>
              <a:ext cx="503237" cy="503237"/>
            </a:xfrm>
            <a:prstGeom prst="ellipse">
              <a:avLst/>
            </a:prstGeom>
            <a:gradFill>
              <a:gsLst>
                <a:gs pos="0">
                  <a:srgbClr val="CC3300"/>
                </a:gs>
                <a:gs pos="100000">
                  <a:srgbClr val="8F23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3" name="Shape 4203"/>
            <p:cNvSpPr txBox="1"/>
            <p:nvPr/>
          </p:nvSpPr>
          <p:spPr>
            <a:xfrm>
              <a:off x="614362" y="20970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sp>
        <p:nvSpPr>
          <p:cNvPr id="4204" name="Shape 4204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" name="Shape 4209"/>
          <p:cNvSpPr txBox="1"/>
          <p:nvPr/>
        </p:nvSpPr>
        <p:spPr>
          <a:xfrm>
            <a:off x="393700" y="1981200"/>
            <a:ext cx="7396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图的存储结构：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带权的邻接矩阵存储结构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210" name="Shape 4210"/>
          <p:cNvSpPr txBox="1"/>
          <p:nvPr/>
        </p:nvSpPr>
        <p:spPr>
          <a:xfrm>
            <a:off x="381000" y="2514600"/>
            <a:ext cx="83058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数组dist[n]：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每个分量dist[i]表示当前所找到的从始点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到终点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的最短路径的长度。初态为：若从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有弧，则dist[i]为弧上权值；否则置dist[i]为∞。</a:t>
            </a:r>
            <a:endParaRPr/>
          </a:p>
        </p:txBody>
      </p:sp>
      <p:sp>
        <p:nvSpPr>
          <p:cNvPr id="4211" name="Shape 4211"/>
          <p:cNvSpPr txBox="1"/>
          <p:nvPr/>
        </p:nvSpPr>
        <p:spPr>
          <a:xfrm>
            <a:off x="385762" y="3886200"/>
            <a:ext cx="83820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数组path[n]：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path[i]是一个字符串，表示当前所找到的从始点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到终点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的最短路径。初态为：若从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有弧，则path[i]为vv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；否则置path[i]空串。</a:t>
            </a:r>
            <a:endParaRPr/>
          </a:p>
        </p:txBody>
      </p:sp>
      <p:sp>
        <p:nvSpPr>
          <p:cNvPr id="4212" name="Shape 4212"/>
          <p:cNvSpPr txBox="1"/>
          <p:nvPr/>
        </p:nvSpPr>
        <p:spPr>
          <a:xfrm>
            <a:off x="371475" y="5334000"/>
            <a:ext cx="84582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数组s[n]：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存放源点和已经生成的终点，其初态为只有一个源点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213" name="Shape 4213"/>
          <p:cNvSpPr txBox="1"/>
          <p:nvPr/>
        </p:nvSpPr>
        <p:spPr>
          <a:xfrm>
            <a:off x="387350" y="1211262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数据结构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/>
          </a:p>
        </p:txBody>
      </p:sp>
      <p:sp>
        <p:nvSpPr>
          <p:cNvPr id="4214" name="Shape 4214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" name="Shape 4219"/>
          <p:cNvSpPr txBox="1"/>
          <p:nvPr/>
        </p:nvSpPr>
        <p:spPr>
          <a:xfrm>
            <a:off x="928687" y="2209800"/>
            <a:ext cx="6858000" cy="321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初始化数组dist、path和s；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while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s中的元素个数&lt;n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2.1 在dist[n]中求最小值，其下标为k；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2.2 输出dist[j]和path[j]；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2.3 修改数组dist和path；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2.4 将顶点v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添加到数组s中；</a:t>
            </a:r>
            <a:endParaRPr/>
          </a:p>
        </p:txBody>
      </p:sp>
      <p:sp>
        <p:nvSpPr>
          <p:cNvPr id="4220" name="Shape 4220"/>
          <p:cNvSpPr txBox="1"/>
          <p:nvPr/>
        </p:nvSpPr>
        <p:spPr>
          <a:xfrm>
            <a:off x="304800" y="1219200"/>
            <a:ext cx="46482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Dijkstra算法——伪代码</a:t>
            </a:r>
            <a:endParaRPr/>
          </a:p>
        </p:txBody>
      </p:sp>
      <p:sp>
        <p:nvSpPr>
          <p:cNvPr id="4221" name="Shape 4221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6" name="Shape 4226"/>
          <p:cNvSpPr txBox="1"/>
          <p:nvPr/>
        </p:nvSpPr>
        <p:spPr>
          <a:xfrm>
            <a:off x="427037" y="1357312"/>
            <a:ext cx="7315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每一对顶点之间的最短路径</a:t>
            </a:r>
            <a:r>
              <a:rPr lang="en-US" sz="32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227" name="Shape 4227"/>
          <p:cNvSpPr txBox="1"/>
          <p:nvPr/>
        </p:nvSpPr>
        <p:spPr>
          <a:xfrm>
            <a:off x="441325" y="2133600"/>
            <a:ext cx="8245475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问题描述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：给定带权有向图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＝(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)，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对任意顶点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），求顶点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到顶点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的最短路径。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228" name="Shape 4228"/>
          <p:cNvSpPr txBox="1"/>
          <p:nvPr/>
        </p:nvSpPr>
        <p:spPr>
          <a:xfrm>
            <a:off x="503237" y="3533775"/>
            <a:ext cx="8201025" cy="274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解决办法1：每次以一个顶点为源点调用Dijkstra算法。显然，时间复杂度为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)。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解决办法2：弗洛伊德提出的求每一对顶点之间的最短路径算法——Floyd算法，其时间复杂度也是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)，但形式上要简单些。</a:t>
            </a:r>
            <a:endParaRPr/>
          </a:p>
        </p:txBody>
      </p:sp>
      <p:sp>
        <p:nvSpPr>
          <p:cNvPr id="4229" name="Shape 4229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4" name="Shape 4234"/>
          <p:cNvSpPr txBox="1"/>
          <p:nvPr/>
        </p:nvSpPr>
        <p:spPr>
          <a:xfrm>
            <a:off x="477837" y="2209800"/>
            <a:ext cx="8229600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基本思想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：对于从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的弧，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进行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次试探：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首先考虑路径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是否存在，如果存在，则比较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的路径长度，取较短者为从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的中间顶点的序号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不大于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的最短路径。在路径上再增加一个顶点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依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此类推，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在经过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次比较后，最后求得的必是从顶点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的最短路径。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235" name="Shape 4235"/>
          <p:cNvSpPr txBox="1"/>
          <p:nvPr/>
        </p:nvSpPr>
        <p:spPr>
          <a:xfrm>
            <a:off x="427037" y="1281112"/>
            <a:ext cx="4237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Floyd算法</a:t>
            </a:r>
            <a:endParaRPr/>
          </a:p>
        </p:txBody>
      </p:sp>
      <p:sp>
        <p:nvSpPr>
          <p:cNvPr id="4236" name="Shape 4236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244475" y="2163762"/>
            <a:ext cx="8077200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稀疏图：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称边数很少的图为稀疏图；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稠密图：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称边数很多的图为稠密图。</a:t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319087" y="3521075"/>
            <a:ext cx="8153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顶点的度：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在无向图中，顶点v的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度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是指依附于该顶点的边数，通常记为TD (v)。</a:t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62" name="Shape 462"/>
          <p:cNvSpPr txBox="1"/>
          <p:nvPr/>
        </p:nvSpPr>
        <p:spPr>
          <a:xfrm>
            <a:off x="214312" y="4587875"/>
            <a:ext cx="8504237" cy="201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顶点的入度：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在有向图中，顶点v的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入度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是指以该顶点为弧头的弧的数目，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记为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(v)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顶点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出度：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在有向图中，顶点v的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出度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是指以该顶点为弧尾的弧的数目，记为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(v)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1" name="Shape 4241"/>
          <p:cNvSpPr/>
          <p:nvPr/>
        </p:nvSpPr>
        <p:spPr>
          <a:xfrm>
            <a:off x="2339975" y="2990850"/>
            <a:ext cx="647700" cy="1008062"/>
          </a:xfrm>
          <a:custGeom>
            <a:avLst/>
            <a:gdLst/>
            <a:ahLst/>
            <a:cxnLst/>
            <a:rect l="0" t="0" r="0" b="0"/>
            <a:pathLst>
              <a:path w="447" h="634" extrusionOk="0">
                <a:moveTo>
                  <a:pt x="0" y="0"/>
                </a:moveTo>
                <a:lnTo>
                  <a:pt x="447" y="634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2" name="Shape 4242"/>
          <p:cNvSpPr/>
          <p:nvPr/>
        </p:nvSpPr>
        <p:spPr>
          <a:xfrm rot="10800000" flipH="1">
            <a:off x="1444625" y="4211637"/>
            <a:ext cx="1276350" cy="42862"/>
          </a:xfrm>
          <a:custGeom>
            <a:avLst/>
            <a:gdLst/>
            <a:ahLst/>
            <a:cxnLst/>
            <a:rect l="0" t="0" r="0" b="0"/>
            <a:pathLst>
              <a:path w="960" h="1" extrusionOk="0">
                <a:moveTo>
                  <a:pt x="960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3" name="Shape 4243"/>
          <p:cNvSpPr/>
          <p:nvPr/>
        </p:nvSpPr>
        <p:spPr>
          <a:xfrm>
            <a:off x="2208212" y="3044825"/>
            <a:ext cx="606425" cy="981075"/>
          </a:xfrm>
          <a:custGeom>
            <a:avLst/>
            <a:gdLst/>
            <a:ahLst/>
            <a:cxnLst/>
            <a:rect l="0" t="0" r="0" b="0"/>
            <a:pathLst>
              <a:path w="420" h="600" extrusionOk="0">
                <a:moveTo>
                  <a:pt x="420" y="60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4" name="Shape 4244"/>
          <p:cNvSpPr/>
          <p:nvPr/>
        </p:nvSpPr>
        <p:spPr>
          <a:xfrm>
            <a:off x="1389062" y="3103562"/>
            <a:ext cx="647700" cy="958850"/>
          </a:xfrm>
          <a:custGeom>
            <a:avLst/>
            <a:gdLst/>
            <a:ahLst/>
            <a:cxnLst/>
            <a:rect l="0" t="0" r="0" b="0"/>
            <a:pathLst>
              <a:path w="468" h="589" extrusionOk="0">
                <a:moveTo>
                  <a:pt x="468" y="0"/>
                </a:moveTo>
                <a:lnTo>
                  <a:pt x="0" y="589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5" name="Shape 4245"/>
          <p:cNvSpPr/>
          <p:nvPr/>
        </p:nvSpPr>
        <p:spPr>
          <a:xfrm>
            <a:off x="1265237" y="2987675"/>
            <a:ext cx="666750" cy="963612"/>
          </a:xfrm>
          <a:custGeom>
            <a:avLst/>
            <a:gdLst/>
            <a:ahLst/>
            <a:cxnLst/>
            <a:rect l="0" t="0" r="0" b="0"/>
            <a:pathLst>
              <a:path w="483" h="574" extrusionOk="0">
                <a:moveTo>
                  <a:pt x="0" y="574"/>
                </a:moveTo>
                <a:lnTo>
                  <a:pt x="483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6" name="Shape 4246"/>
          <p:cNvSpPr txBox="1"/>
          <p:nvPr/>
        </p:nvSpPr>
        <p:spPr>
          <a:xfrm>
            <a:off x="5564187" y="2824162"/>
            <a:ext cx="1789112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0    4    11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6    0     2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0</a:t>
            </a:r>
            <a:endParaRPr/>
          </a:p>
        </p:txBody>
      </p:sp>
      <p:sp>
        <p:nvSpPr>
          <p:cNvPr id="4247" name="Shape 4247"/>
          <p:cNvSpPr txBox="1"/>
          <p:nvPr/>
        </p:nvSpPr>
        <p:spPr>
          <a:xfrm>
            <a:off x="1395412" y="4848225"/>
            <a:ext cx="6319837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有向网图                              邻接矩阵</a:t>
            </a:r>
            <a:endParaRPr/>
          </a:p>
        </p:txBody>
      </p:sp>
      <p:sp>
        <p:nvSpPr>
          <p:cNvPr id="4248" name="Shape 4248"/>
          <p:cNvSpPr txBox="1"/>
          <p:nvPr/>
        </p:nvSpPr>
        <p:spPr>
          <a:xfrm>
            <a:off x="427037" y="1281112"/>
            <a:ext cx="4237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Floyd算法</a:t>
            </a:r>
            <a:endParaRPr/>
          </a:p>
        </p:txBody>
      </p:sp>
      <p:grpSp>
        <p:nvGrpSpPr>
          <p:cNvPr id="4249" name="Shape 4249"/>
          <p:cNvGrpSpPr/>
          <p:nvPr/>
        </p:nvGrpSpPr>
        <p:grpSpPr>
          <a:xfrm>
            <a:off x="1879600" y="2541587"/>
            <a:ext cx="530225" cy="595312"/>
            <a:chOff x="5907087" y="4789487"/>
            <a:chExt cx="530225" cy="595312"/>
          </a:xfrm>
        </p:grpSpPr>
        <p:sp>
          <p:nvSpPr>
            <p:cNvPr id="4250" name="Shape 425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1" name="Shape 425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4252" name="Shape 4252"/>
          <p:cNvGrpSpPr/>
          <p:nvPr/>
        </p:nvGrpSpPr>
        <p:grpSpPr>
          <a:xfrm>
            <a:off x="966787" y="3914775"/>
            <a:ext cx="530225" cy="595312"/>
            <a:chOff x="5907087" y="4789487"/>
            <a:chExt cx="530225" cy="595312"/>
          </a:xfrm>
        </p:grpSpPr>
        <p:sp>
          <p:nvSpPr>
            <p:cNvPr id="4253" name="Shape 425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4" name="Shape 425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4255" name="Shape 4255"/>
          <p:cNvGrpSpPr/>
          <p:nvPr/>
        </p:nvGrpSpPr>
        <p:grpSpPr>
          <a:xfrm>
            <a:off x="2735262" y="3944937"/>
            <a:ext cx="530225" cy="595312"/>
            <a:chOff x="5907087" y="4789487"/>
            <a:chExt cx="530225" cy="595312"/>
          </a:xfrm>
        </p:grpSpPr>
        <p:sp>
          <p:nvSpPr>
            <p:cNvPr id="4256" name="Shape 425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7" name="Shape 425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sp>
        <p:nvSpPr>
          <p:cNvPr id="4258" name="Shape 4258"/>
          <p:cNvSpPr txBox="1"/>
          <p:nvPr/>
        </p:nvSpPr>
        <p:spPr>
          <a:xfrm>
            <a:off x="1384300" y="3000375"/>
            <a:ext cx="396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259" name="Shape 4259"/>
          <p:cNvSpPr txBox="1"/>
          <p:nvPr/>
        </p:nvSpPr>
        <p:spPr>
          <a:xfrm>
            <a:off x="2605087" y="3030537"/>
            <a:ext cx="5191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260" name="Shape 4260"/>
          <p:cNvSpPr txBox="1"/>
          <p:nvPr/>
        </p:nvSpPr>
        <p:spPr>
          <a:xfrm>
            <a:off x="2284412" y="3579812"/>
            <a:ext cx="5191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4261" name="Shape 4261"/>
          <p:cNvSpPr txBox="1"/>
          <p:nvPr/>
        </p:nvSpPr>
        <p:spPr>
          <a:xfrm>
            <a:off x="1612900" y="357981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4262" name="Shape 4262"/>
          <p:cNvSpPr txBox="1"/>
          <p:nvPr/>
        </p:nvSpPr>
        <p:spPr>
          <a:xfrm>
            <a:off x="1993900" y="4251325"/>
            <a:ext cx="412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63" name="Shape 4263"/>
          <p:cNvSpPr/>
          <p:nvPr/>
        </p:nvSpPr>
        <p:spPr>
          <a:xfrm>
            <a:off x="5408612" y="2909887"/>
            <a:ext cx="1706562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4" name="Shape 4264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Shape 4269"/>
          <p:cNvSpPr txBox="1"/>
          <p:nvPr/>
        </p:nvSpPr>
        <p:spPr>
          <a:xfrm>
            <a:off x="427037" y="1281112"/>
            <a:ext cx="4237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Floyd算法</a:t>
            </a:r>
            <a:endParaRPr/>
          </a:p>
        </p:txBody>
      </p:sp>
      <p:grpSp>
        <p:nvGrpSpPr>
          <p:cNvPr id="4270" name="Shape 4270"/>
          <p:cNvGrpSpPr/>
          <p:nvPr/>
        </p:nvGrpSpPr>
        <p:grpSpPr>
          <a:xfrm>
            <a:off x="447675" y="2998787"/>
            <a:ext cx="2298700" cy="2166938"/>
            <a:chOff x="447675" y="3135312"/>
            <a:chExt cx="2298700" cy="2166938"/>
          </a:xfrm>
        </p:grpSpPr>
        <p:sp>
          <p:nvSpPr>
            <p:cNvPr id="4271" name="Shape 4271"/>
            <p:cNvSpPr/>
            <p:nvPr/>
          </p:nvSpPr>
          <p:spPr>
            <a:xfrm>
              <a:off x="1820862" y="3584575"/>
              <a:ext cx="647700" cy="1008062"/>
            </a:xfrm>
            <a:custGeom>
              <a:avLst/>
              <a:gdLst/>
              <a:ahLst/>
              <a:cxnLst/>
              <a:rect l="0" t="0" r="0" b="0"/>
              <a:pathLst>
                <a:path w="447" h="634" extrusionOk="0">
                  <a:moveTo>
                    <a:pt x="0" y="0"/>
                  </a:moveTo>
                  <a:lnTo>
                    <a:pt x="447" y="63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2" name="Shape 4272"/>
            <p:cNvSpPr/>
            <p:nvPr/>
          </p:nvSpPr>
          <p:spPr>
            <a:xfrm rot="10800000" flipH="1">
              <a:off x="925512" y="4805362"/>
              <a:ext cx="1276350" cy="42862"/>
            </a:xfrm>
            <a:custGeom>
              <a:avLst/>
              <a:gdLst/>
              <a:ahLst/>
              <a:cxnLst/>
              <a:rect l="0" t="0" r="0" b="0"/>
              <a:pathLst>
                <a:path w="960" h="1" extrusionOk="0">
                  <a:moveTo>
                    <a:pt x="960" y="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3" name="Shape 4273"/>
            <p:cNvSpPr/>
            <p:nvPr/>
          </p:nvSpPr>
          <p:spPr>
            <a:xfrm>
              <a:off x="1689100" y="3638550"/>
              <a:ext cx="606425" cy="981075"/>
            </a:xfrm>
            <a:custGeom>
              <a:avLst/>
              <a:gdLst/>
              <a:ahLst/>
              <a:cxnLst/>
              <a:rect l="0" t="0" r="0" b="0"/>
              <a:pathLst>
                <a:path w="420" h="600" extrusionOk="0">
                  <a:moveTo>
                    <a:pt x="420" y="60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4" name="Shape 4274"/>
            <p:cNvSpPr/>
            <p:nvPr/>
          </p:nvSpPr>
          <p:spPr>
            <a:xfrm>
              <a:off x="869950" y="3697287"/>
              <a:ext cx="647700" cy="958850"/>
            </a:xfrm>
            <a:custGeom>
              <a:avLst/>
              <a:gdLst/>
              <a:ahLst/>
              <a:cxnLst/>
              <a:rect l="0" t="0" r="0" b="0"/>
              <a:pathLst>
                <a:path w="468" h="589" extrusionOk="0">
                  <a:moveTo>
                    <a:pt x="468" y="0"/>
                  </a:moveTo>
                  <a:lnTo>
                    <a:pt x="0" y="58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5" name="Shape 4275"/>
            <p:cNvSpPr/>
            <p:nvPr/>
          </p:nvSpPr>
          <p:spPr>
            <a:xfrm>
              <a:off x="746125" y="3581400"/>
              <a:ext cx="666750" cy="963612"/>
            </a:xfrm>
            <a:custGeom>
              <a:avLst/>
              <a:gdLst/>
              <a:ahLst/>
              <a:cxnLst/>
              <a:rect l="0" t="0" r="0" b="0"/>
              <a:pathLst>
                <a:path w="483" h="574" extrusionOk="0">
                  <a:moveTo>
                    <a:pt x="0" y="574"/>
                  </a:moveTo>
                  <a:lnTo>
                    <a:pt x="4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276" name="Shape 4276"/>
            <p:cNvGrpSpPr/>
            <p:nvPr/>
          </p:nvGrpSpPr>
          <p:grpSpPr>
            <a:xfrm>
              <a:off x="1360487" y="3135312"/>
              <a:ext cx="530225" cy="595312"/>
              <a:chOff x="5907087" y="4789487"/>
              <a:chExt cx="530225" cy="595312"/>
            </a:xfrm>
          </p:grpSpPr>
          <p:sp>
            <p:nvSpPr>
              <p:cNvPr id="4277" name="Shape 4277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78" name="Shape 4278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</p:grpSp>
        <p:grpSp>
          <p:nvGrpSpPr>
            <p:cNvPr id="4279" name="Shape 4279"/>
            <p:cNvGrpSpPr/>
            <p:nvPr/>
          </p:nvGrpSpPr>
          <p:grpSpPr>
            <a:xfrm>
              <a:off x="447675" y="4508500"/>
              <a:ext cx="530225" cy="595312"/>
              <a:chOff x="5907087" y="4789487"/>
              <a:chExt cx="530225" cy="595312"/>
            </a:xfrm>
          </p:grpSpPr>
          <p:sp>
            <p:nvSpPr>
              <p:cNvPr id="4280" name="Shape 4280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81" name="Shape 4281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</p:grpSp>
        <p:grpSp>
          <p:nvGrpSpPr>
            <p:cNvPr id="4282" name="Shape 4282"/>
            <p:cNvGrpSpPr/>
            <p:nvPr/>
          </p:nvGrpSpPr>
          <p:grpSpPr>
            <a:xfrm>
              <a:off x="2216150" y="4538662"/>
              <a:ext cx="530225" cy="595312"/>
              <a:chOff x="5907087" y="4789487"/>
              <a:chExt cx="530225" cy="595312"/>
            </a:xfrm>
          </p:grpSpPr>
          <p:sp>
            <p:nvSpPr>
              <p:cNvPr id="4283" name="Shape 4283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84" name="Shape 4284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</p:grpSp>
        <p:sp>
          <p:nvSpPr>
            <p:cNvPr id="4285" name="Shape 4285"/>
            <p:cNvSpPr txBox="1"/>
            <p:nvPr/>
          </p:nvSpPr>
          <p:spPr>
            <a:xfrm>
              <a:off x="865187" y="3594100"/>
              <a:ext cx="396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286" name="Shape 4286"/>
            <p:cNvSpPr txBox="1"/>
            <p:nvPr/>
          </p:nvSpPr>
          <p:spPr>
            <a:xfrm>
              <a:off x="2085975" y="3624262"/>
              <a:ext cx="5191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4287" name="Shape 4287"/>
            <p:cNvSpPr txBox="1"/>
            <p:nvPr/>
          </p:nvSpPr>
          <p:spPr>
            <a:xfrm>
              <a:off x="1765300" y="4173537"/>
              <a:ext cx="5191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4288" name="Shape 4288"/>
            <p:cNvSpPr txBox="1"/>
            <p:nvPr/>
          </p:nvSpPr>
          <p:spPr>
            <a:xfrm>
              <a:off x="1093787" y="4173537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4289" name="Shape 4289"/>
            <p:cNvSpPr txBox="1"/>
            <p:nvPr/>
          </p:nvSpPr>
          <p:spPr>
            <a:xfrm>
              <a:off x="1474787" y="4845050"/>
              <a:ext cx="412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4290" name="Shape 4290"/>
          <p:cNvSpPr txBox="1"/>
          <p:nvPr/>
        </p:nvSpPr>
        <p:spPr>
          <a:xfrm>
            <a:off x="3295650" y="2897187"/>
            <a:ext cx="12604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291" name="Shape 4291"/>
          <p:cNvSpPr txBox="1"/>
          <p:nvPr/>
        </p:nvSpPr>
        <p:spPr>
          <a:xfrm>
            <a:off x="4640262" y="2297112"/>
            <a:ext cx="1789112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0    4    11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6    0     2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0</a:t>
            </a:r>
            <a:endParaRPr/>
          </a:p>
        </p:txBody>
      </p:sp>
      <p:sp>
        <p:nvSpPr>
          <p:cNvPr id="4292" name="Shape 4292"/>
          <p:cNvSpPr/>
          <p:nvPr/>
        </p:nvSpPr>
        <p:spPr>
          <a:xfrm>
            <a:off x="4484687" y="2382837"/>
            <a:ext cx="1706562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3" name="Shape 4293"/>
          <p:cNvSpPr txBox="1"/>
          <p:nvPr/>
        </p:nvSpPr>
        <p:spPr>
          <a:xfrm flipH="1">
            <a:off x="3133725" y="4814887"/>
            <a:ext cx="1303337" cy="55721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294" name="Shape 4294"/>
          <p:cNvSpPr txBox="1"/>
          <p:nvPr/>
        </p:nvSpPr>
        <p:spPr>
          <a:xfrm>
            <a:off x="4548187" y="4194175"/>
            <a:ext cx="1735137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ab    ac 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          bc 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       </a:t>
            </a:r>
            <a:endParaRPr/>
          </a:p>
        </p:txBody>
      </p:sp>
      <p:sp>
        <p:nvSpPr>
          <p:cNvPr id="4295" name="Shape 4295"/>
          <p:cNvSpPr/>
          <p:nvPr/>
        </p:nvSpPr>
        <p:spPr>
          <a:xfrm>
            <a:off x="4425950" y="4287837"/>
            <a:ext cx="1843087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6" name="Shape 4296"/>
          <p:cNvSpPr txBox="1"/>
          <p:nvPr/>
        </p:nvSpPr>
        <p:spPr>
          <a:xfrm>
            <a:off x="915987" y="5241925"/>
            <a:ext cx="1373187" cy="5191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初始化</a:t>
            </a:r>
            <a:endParaRPr/>
          </a:p>
        </p:txBody>
      </p:sp>
      <p:sp>
        <p:nvSpPr>
          <p:cNvPr id="4297" name="Shape 4297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Shape 4302"/>
          <p:cNvSpPr txBox="1"/>
          <p:nvPr/>
        </p:nvSpPr>
        <p:spPr>
          <a:xfrm>
            <a:off x="427037" y="1281112"/>
            <a:ext cx="4237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Floyd算法</a:t>
            </a:r>
            <a:endParaRPr/>
          </a:p>
        </p:txBody>
      </p:sp>
      <p:grpSp>
        <p:nvGrpSpPr>
          <p:cNvPr id="4303" name="Shape 4303"/>
          <p:cNvGrpSpPr/>
          <p:nvPr/>
        </p:nvGrpSpPr>
        <p:grpSpPr>
          <a:xfrm>
            <a:off x="277812" y="3114675"/>
            <a:ext cx="2298700" cy="2166938"/>
            <a:chOff x="447675" y="3135312"/>
            <a:chExt cx="2298700" cy="2166938"/>
          </a:xfrm>
        </p:grpSpPr>
        <p:sp>
          <p:nvSpPr>
            <p:cNvPr id="4304" name="Shape 4304"/>
            <p:cNvSpPr/>
            <p:nvPr/>
          </p:nvSpPr>
          <p:spPr>
            <a:xfrm>
              <a:off x="1820862" y="3584575"/>
              <a:ext cx="647700" cy="1008062"/>
            </a:xfrm>
            <a:custGeom>
              <a:avLst/>
              <a:gdLst/>
              <a:ahLst/>
              <a:cxnLst/>
              <a:rect l="0" t="0" r="0" b="0"/>
              <a:pathLst>
                <a:path w="447" h="634" extrusionOk="0">
                  <a:moveTo>
                    <a:pt x="0" y="0"/>
                  </a:moveTo>
                  <a:lnTo>
                    <a:pt x="447" y="63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5" name="Shape 4305"/>
            <p:cNvSpPr/>
            <p:nvPr/>
          </p:nvSpPr>
          <p:spPr>
            <a:xfrm rot="10800000" flipH="1">
              <a:off x="925512" y="4805362"/>
              <a:ext cx="1276350" cy="42862"/>
            </a:xfrm>
            <a:custGeom>
              <a:avLst/>
              <a:gdLst/>
              <a:ahLst/>
              <a:cxnLst/>
              <a:rect l="0" t="0" r="0" b="0"/>
              <a:pathLst>
                <a:path w="960" h="1" extrusionOk="0">
                  <a:moveTo>
                    <a:pt x="960" y="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6" name="Shape 4306"/>
            <p:cNvSpPr/>
            <p:nvPr/>
          </p:nvSpPr>
          <p:spPr>
            <a:xfrm>
              <a:off x="1689100" y="3638550"/>
              <a:ext cx="606425" cy="981075"/>
            </a:xfrm>
            <a:custGeom>
              <a:avLst/>
              <a:gdLst/>
              <a:ahLst/>
              <a:cxnLst/>
              <a:rect l="0" t="0" r="0" b="0"/>
              <a:pathLst>
                <a:path w="420" h="600" extrusionOk="0">
                  <a:moveTo>
                    <a:pt x="420" y="60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7" name="Shape 4307"/>
            <p:cNvSpPr/>
            <p:nvPr/>
          </p:nvSpPr>
          <p:spPr>
            <a:xfrm>
              <a:off x="869950" y="3697287"/>
              <a:ext cx="647700" cy="958850"/>
            </a:xfrm>
            <a:custGeom>
              <a:avLst/>
              <a:gdLst/>
              <a:ahLst/>
              <a:cxnLst/>
              <a:rect l="0" t="0" r="0" b="0"/>
              <a:pathLst>
                <a:path w="468" h="589" extrusionOk="0">
                  <a:moveTo>
                    <a:pt x="468" y="0"/>
                  </a:moveTo>
                  <a:lnTo>
                    <a:pt x="0" y="58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8" name="Shape 4308"/>
            <p:cNvSpPr/>
            <p:nvPr/>
          </p:nvSpPr>
          <p:spPr>
            <a:xfrm>
              <a:off x="746125" y="3581400"/>
              <a:ext cx="666750" cy="963612"/>
            </a:xfrm>
            <a:custGeom>
              <a:avLst/>
              <a:gdLst/>
              <a:ahLst/>
              <a:cxnLst/>
              <a:rect l="0" t="0" r="0" b="0"/>
              <a:pathLst>
                <a:path w="483" h="574" extrusionOk="0">
                  <a:moveTo>
                    <a:pt x="0" y="574"/>
                  </a:moveTo>
                  <a:lnTo>
                    <a:pt x="4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309" name="Shape 4309"/>
            <p:cNvGrpSpPr/>
            <p:nvPr/>
          </p:nvGrpSpPr>
          <p:grpSpPr>
            <a:xfrm>
              <a:off x="1360487" y="3135312"/>
              <a:ext cx="530225" cy="595312"/>
              <a:chOff x="5907087" y="4789487"/>
              <a:chExt cx="530225" cy="595312"/>
            </a:xfrm>
          </p:grpSpPr>
          <p:sp>
            <p:nvSpPr>
              <p:cNvPr id="4310" name="Shape 4310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11" name="Shape 4311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</p:grpSp>
        <p:grpSp>
          <p:nvGrpSpPr>
            <p:cNvPr id="4312" name="Shape 4312"/>
            <p:cNvGrpSpPr/>
            <p:nvPr/>
          </p:nvGrpSpPr>
          <p:grpSpPr>
            <a:xfrm>
              <a:off x="447675" y="4508500"/>
              <a:ext cx="530225" cy="595312"/>
              <a:chOff x="5907087" y="4789487"/>
              <a:chExt cx="530225" cy="595312"/>
            </a:xfrm>
          </p:grpSpPr>
          <p:sp>
            <p:nvSpPr>
              <p:cNvPr id="4313" name="Shape 4313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14" name="Shape 4314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</p:grpSp>
        <p:grpSp>
          <p:nvGrpSpPr>
            <p:cNvPr id="4315" name="Shape 4315"/>
            <p:cNvGrpSpPr/>
            <p:nvPr/>
          </p:nvGrpSpPr>
          <p:grpSpPr>
            <a:xfrm>
              <a:off x="2216150" y="4538662"/>
              <a:ext cx="530225" cy="595312"/>
              <a:chOff x="5907087" y="4789487"/>
              <a:chExt cx="530225" cy="595312"/>
            </a:xfrm>
          </p:grpSpPr>
          <p:sp>
            <p:nvSpPr>
              <p:cNvPr id="4316" name="Shape 4316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17" name="Shape 4317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</p:grpSp>
        <p:sp>
          <p:nvSpPr>
            <p:cNvPr id="4318" name="Shape 4318"/>
            <p:cNvSpPr txBox="1"/>
            <p:nvPr/>
          </p:nvSpPr>
          <p:spPr>
            <a:xfrm>
              <a:off x="865187" y="3594100"/>
              <a:ext cx="396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319" name="Shape 4319"/>
            <p:cNvSpPr txBox="1"/>
            <p:nvPr/>
          </p:nvSpPr>
          <p:spPr>
            <a:xfrm>
              <a:off x="2085975" y="3624262"/>
              <a:ext cx="5191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4320" name="Shape 4320"/>
            <p:cNvSpPr txBox="1"/>
            <p:nvPr/>
          </p:nvSpPr>
          <p:spPr>
            <a:xfrm>
              <a:off x="1765300" y="4173537"/>
              <a:ext cx="5191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4321" name="Shape 4321"/>
            <p:cNvSpPr txBox="1"/>
            <p:nvPr/>
          </p:nvSpPr>
          <p:spPr>
            <a:xfrm>
              <a:off x="1093787" y="4173537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4322" name="Shape 4322"/>
            <p:cNvSpPr txBox="1"/>
            <p:nvPr/>
          </p:nvSpPr>
          <p:spPr>
            <a:xfrm>
              <a:off x="1474787" y="4845050"/>
              <a:ext cx="412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4323" name="Shape 4323"/>
          <p:cNvSpPr txBox="1"/>
          <p:nvPr/>
        </p:nvSpPr>
        <p:spPr>
          <a:xfrm>
            <a:off x="2903537" y="3076575"/>
            <a:ext cx="12604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324" name="Shape 4324"/>
          <p:cNvSpPr txBox="1"/>
          <p:nvPr/>
        </p:nvSpPr>
        <p:spPr>
          <a:xfrm>
            <a:off x="4248150" y="2476500"/>
            <a:ext cx="1789112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0    4    11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6    0     2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0</a:t>
            </a:r>
            <a:endParaRPr/>
          </a:p>
        </p:txBody>
      </p:sp>
      <p:sp>
        <p:nvSpPr>
          <p:cNvPr id="4325" name="Shape 4325"/>
          <p:cNvSpPr/>
          <p:nvPr/>
        </p:nvSpPr>
        <p:spPr>
          <a:xfrm>
            <a:off x="4092575" y="2562225"/>
            <a:ext cx="1706562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6" name="Shape 4326"/>
          <p:cNvSpPr txBox="1"/>
          <p:nvPr/>
        </p:nvSpPr>
        <p:spPr>
          <a:xfrm flipH="1">
            <a:off x="2741612" y="4994275"/>
            <a:ext cx="1303337" cy="55721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327" name="Shape 4327"/>
          <p:cNvSpPr txBox="1"/>
          <p:nvPr/>
        </p:nvSpPr>
        <p:spPr>
          <a:xfrm>
            <a:off x="4156075" y="4373562"/>
            <a:ext cx="1735137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ab    ac 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          bc 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       </a:t>
            </a:r>
            <a:endParaRPr/>
          </a:p>
        </p:txBody>
      </p:sp>
      <p:sp>
        <p:nvSpPr>
          <p:cNvPr id="4328" name="Shape 4328"/>
          <p:cNvSpPr/>
          <p:nvPr/>
        </p:nvSpPr>
        <p:spPr>
          <a:xfrm>
            <a:off x="4033837" y="4467225"/>
            <a:ext cx="1843087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9" name="Shape 4329"/>
          <p:cNvSpPr txBox="1"/>
          <p:nvPr/>
        </p:nvSpPr>
        <p:spPr>
          <a:xfrm>
            <a:off x="495300" y="5329237"/>
            <a:ext cx="1844675" cy="5191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第1次迭代</a:t>
            </a:r>
            <a:endParaRPr/>
          </a:p>
        </p:txBody>
      </p:sp>
      <p:sp>
        <p:nvSpPr>
          <p:cNvPr id="4330" name="Shape 4330"/>
          <p:cNvSpPr txBox="1"/>
          <p:nvPr/>
        </p:nvSpPr>
        <p:spPr>
          <a:xfrm>
            <a:off x="6137275" y="3071812"/>
            <a:ext cx="12604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331" name="Shape 4331"/>
          <p:cNvSpPr txBox="1"/>
          <p:nvPr/>
        </p:nvSpPr>
        <p:spPr>
          <a:xfrm>
            <a:off x="7418387" y="2471737"/>
            <a:ext cx="1789112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0    4    11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6    0     2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0</a:t>
            </a:r>
            <a:endParaRPr/>
          </a:p>
        </p:txBody>
      </p:sp>
      <p:sp>
        <p:nvSpPr>
          <p:cNvPr id="4332" name="Shape 4332"/>
          <p:cNvSpPr/>
          <p:nvPr/>
        </p:nvSpPr>
        <p:spPr>
          <a:xfrm>
            <a:off x="7262812" y="2557462"/>
            <a:ext cx="1706562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3" name="Shape 4333"/>
          <p:cNvSpPr txBox="1"/>
          <p:nvPr/>
        </p:nvSpPr>
        <p:spPr>
          <a:xfrm flipH="1">
            <a:off x="6022975" y="4989512"/>
            <a:ext cx="1303337" cy="55721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334" name="Shape 4334"/>
          <p:cNvSpPr txBox="1"/>
          <p:nvPr/>
        </p:nvSpPr>
        <p:spPr>
          <a:xfrm>
            <a:off x="7326312" y="4368800"/>
            <a:ext cx="1735137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ab    ac 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          bc 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 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cab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</p:txBody>
      </p:sp>
      <p:sp>
        <p:nvSpPr>
          <p:cNvPr id="4335" name="Shape 4335"/>
          <p:cNvSpPr/>
          <p:nvPr/>
        </p:nvSpPr>
        <p:spPr>
          <a:xfrm>
            <a:off x="7204075" y="4462462"/>
            <a:ext cx="1843087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6" name="Shape 4336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Shape 4341"/>
          <p:cNvSpPr txBox="1"/>
          <p:nvPr/>
        </p:nvSpPr>
        <p:spPr>
          <a:xfrm>
            <a:off x="427037" y="1281112"/>
            <a:ext cx="4237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Floyd算法</a:t>
            </a:r>
            <a:endParaRPr/>
          </a:p>
        </p:txBody>
      </p:sp>
      <p:grpSp>
        <p:nvGrpSpPr>
          <p:cNvPr id="4342" name="Shape 4342"/>
          <p:cNvGrpSpPr/>
          <p:nvPr/>
        </p:nvGrpSpPr>
        <p:grpSpPr>
          <a:xfrm>
            <a:off x="457200" y="3294062"/>
            <a:ext cx="2298700" cy="2166938"/>
            <a:chOff x="447675" y="3135312"/>
            <a:chExt cx="2298700" cy="2166938"/>
          </a:xfrm>
        </p:grpSpPr>
        <p:sp>
          <p:nvSpPr>
            <p:cNvPr id="4343" name="Shape 4343"/>
            <p:cNvSpPr/>
            <p:nvPr/>
          </p:nvSpPr>
          <p:spPr>
            <a:xfrm>
              <a:off x="1820862" y="3584575"/>
              <a:ext cx="647700" cy="1008062"/>
            </a:xfrm>
            <a:custGeom>
              <a:avLst/>
              <a:gdLst/>
              <a:ahLst/>
              <a:cxnLst/>
              <a:rect l="0" t="0" r="0" b="0"/>
              <a:pathLst>
                <a:path w="447" h="634" extrusionOk="0">
                  <a:moveTo>
                    <a:pt x="0" y="0"/>
                  </a:moveTo>
                  <a:lnTo>
                    <a:pt x="447" y="63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4" name="Shape 4344"/>
            <p:cNvSpPr/>
            <p:nvPr/>
          </p:nvSpPr>
          <p:spPr>
            <a:xfrm rot="10800000" flipH="1">
              <a:off x="925512" y="4805362"/>
              <a:ext cx="1276350" cy="42862"/>
            </a:xfrm>
            <a:custGeom>
              <a:avLst/>
              <a:gdLst/>
              <a:ahLst/>
              <a:cxnLst/>
              <a:rect l="0" t="0" r="0" b="0"/>
              <a:pathLst>
                <a:path w="960" h="1" extrusionOk="0">
                  <a:moveTo>
                    <a:pt x="960" y="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5" name="Shape 4345"/>
            <p:cNvSpPr/>
            <p:nvPr/>
          </p:nvSpPr>
          <p:spPr>
            <a:xfrm>
              <a:off x="1689100" y="3638550"/>
              <a:ext cx="606425" cy="981075"/>
            </a:xfrm>
            <a:custGeom>
              <a:avLst/>
              <a:gdLst/>
              <a:ahLst/>
              <a:cxnLst/>
              <a:rect l="0" t="0" r="0" b="0"/>
              <a:pathLst>
                <a:path w="420" h="600" extrusionOk="0">
                  <a:moveTo>
                    <a:pt x="420" y="60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6" name="Shape 4346"/>
            <p:cNvSpPr/>
            <p:nvPr/>
          </p:nvSpPr>
          <p:spPr>
            <a:xfrm>
              <a:off x="869950" y="3697287"/>
              <a:ext cx="647700" cy="958850"/>
            </a:xfrm>
            <a:custGeom>
              <a:avLst/>
              <a:gdLst/>
              <a:ahLst/>
              <a:cxnLst/>
              <a:rect l="0" t="0" r="0" b="0"/>
              <a:pathLst>
                <a:path w="468" h="589" extrusionOk="0">
                  <a:moveTo>
                    <a:pt x="468" y="0"/>
                  </a:moveTo>
                  <a:lnTo>
                    <a:pt x="0" y="58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7" name="Shape 4347"/>
            <p:cNvSpPr/>
            <p:nvPr/>
          </p:nvSpPr>
          <p:spPr>
            <a:xfrm>
              <a:off x="746125" y="3581400"/>
              <a:ext cx="666750" cy="963612"/>
            </a:xfrm>
            <a:custGeom>
              <a:avLst/>
              <a:gdLst/>
              <a:ahLst/>
              <a:cxnLst/>
              <a:rect l="0" t="0" r="0" b="0"/>
              <a:pathLst>
                <a:path w="483" h="574" extrusionOk="0">
                  <a:moveTo>
                    <a:pt x="0" y="574"/>
                  </a:moveTo>
                  <a:lnTo>
                    <a:pt x="483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348" name="Shape 4348"/>
            <p:cNvGrpSpPr/>
            <p:nvPr/>
          </p:nvGrpSpPr>
          <p:grpSpPr>
            <a:xfrm>
              <a:off x="1360487" y="3135312"/>
              <a:ext cx="530225" cy="595312"/>
              <a:chOff x="5907087" y="4789487"/>
              <a:chExt cx="530225" cy="595312"/>
            </a:xfrm>
          </p:grpSpPr>
          <p:sp>
            <p:nvSpPr>
              <p:cNvPr id="4349" name="Shape 4349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50" name="Shape 4350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</p:grpSp>
        <p:grpSp>
          <p:nvGrpSpPr>
            <p:cNvPr id="4351" name="Shape 4351"/>
            <p:cNvGrpSpPr/>
            <p:nvPr/>
          </p:nvGrpSpPr>
          <p:grpSpPr>
            <a:xfrm>
              <a:off x="447675" y="4508500"/>
              <a:ext cx="530225" cy="595312"/>
              <a:chOff x="5907087" y="4789487"/>
              <a:chExt cx="530225" cy="595312"/>
            </a:xfrm>
          </p:grpSpPr>
          <p:sp>
            <p:nvSpPr>
              <p:cNvPr id="4352" name="Shape 4352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53" name="Shape 4353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</p:grpSp>
        <p:grpSp>
          <p:nvGrpSpPr>
            <p:cNvPr id="4354" name="Shape 4354"/>
            <p:cNvGrpSpPr/>
            <p:nvPr/>
          </p:nvGrpSpPr>
          <p:grpSpPr>
            <a:xfrm>
              <a:off x="2216150" y="4538662"/>
              <a:ext cx="530225" cy="595312"/>
              <a:chOff x="5907087" y="4789487"/>
              <a:chExt cx="530225" cy="595312"/>
            </a:xfrm>
          </p:grpSpPr>
          <p:sp>
            <p:nvSpPr>
              <p:cNvPr id="4355" name="Shape 4355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56" name="Shape 4356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54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</p:grpSp>
        <p:sp>
          <p:nvSpPr>
            <p:cNvPr id="4357" name="Shape 4357"/>
            <p:cNvSpPr txBox="1"/>
            <p:nvPr/>
          </p:nvSpPr>
          <p:spPr>
            <a:xfrm>
              <a:off x="865187" y="3594100"/>
              <a:ext cx="396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358" name="Shape 4358"/>
            <p:cNvSpPr txBox="1"/>
            <p:nvPr/>
          </p:nvSpPr>
          <p:spPr>
            <a:xfrm>
              <a:off x="2085975" y="3624262"/>
              <a:ext cx="5191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4359" name="Shape 4359"/>
            <p:cNvSpPr txBox="1"/>
            <p:nvPr/>
          </p:nvSpPr>
          <p:spPr>
            <a:xfrm>
              <a:off x="1765300" y="4173537"/>
              <a:ext cx="5191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4360" name="Shape 4360"/>
            <p:cNvSpPr txBox="1"/>
            <p:nvPr/>
          </p:nvSpPr>
          <p:spPr>
            <a:xfrm>
              <a:off x="1093787" y="4173537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</p:txBody>
        </p:sp>
        <p:sp>
          <p:nvSpPr>
            <p:cNvPr id="4361" name="Shape 4361"/>
            <p:cNvSpPr txBox="1"/>
            <p:nvPr/>
          </p:nvSpPr>
          <p:spPr>
            <a:xfrm>
              <a:off x="1474787" y="4845050"/>
              <a:ext cx="412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4362" name="Shape 4362"/>
          <p:cNvSpPr txBox="1"/>
          <p:nvPr/>
        </p:nvSpPr>
        <p:spPr>
          <a:xfrm>
            <a:off x="674687" y="5508625"/>
            <a:ext cx="1844675" cy="5191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第2次迭代</a:t>
            </a:r>
            <a:endParaRPr/>
          </a:p>
        </p:txBody>
      </p:sp>
      <p:sp>
        <p:nvSpPr>
          <p:cNvPr id="4363" name="Shape 4363"/>
          <p:cNvSpPr txBox="1"/>
          <p:nvPr/>
        </p:nvSpPr>
        <p:spPr>
          <a:xfrm>
            <a:off x="2982912" y="3251200"/>
            <a:ext cx="12604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364" name="Shape 4364"/>
          <p:cNvSpPr txBox="1"/>
          <p:nvPr/>
        </p:nvSpPr>
        <p:spPr>
          <a:xfrm>
            <a:off x="4264025" y="2651125"/>
            <a:ext cx="1789112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0    4    11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6    0     2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3    7     0</a:t>
            </a:r>
            <a:endParaRPr/>
          </a:p>
        </p:txBody>
      </p:sp>
      <p:sp>
        <p:nvSpPr>
          <p:cNvPr id="4365" name="Shape 4365"/>
          <p:cNvSpPr/>
          <p:nvPr/>
        </p:nvSpPr>
        <p:spPr>
          <a:xfrm>
            <a:off x="4108450" y="2736850"/>
            <a:ext cx="1706562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6" name="Shape 4366"/>
          <p:cNvSpPr txBox="1"/>
          <p:nvPr/>
        </p:nvSpPr>
        <p:spPr>
          <a:xfrm flipH="1">
            <a:off x="2868612" y="5168900"/>
            <a:ext cx="1303337" cy="55721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367" name="Shape 4367"/>
          <p:cNvSpPr txBox="1"/>
          <p:nvPr/>
        </p:nvSpPr>
        <p:spPr>
          <a:xfrm>
            <a:off x="4171950" y="4548187"/>
            <a:ext cx="1735137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ab    ac 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          bc 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  cab       </a:t>
            </a:r>
            <a:endParaRPr/>
          </a:p>
        </p:txBody>
      </p:sp>
      <p:sp>
        <p:nvSpPr>
          <p:cNvPr id="4368" name="Shape 4368"/>
          <p:cNvSpPr/>
          <p:nvPr/>
        </p:nvSpPr>
        <p:spPr>
          <a:xfrm>
            <a:off x="4049712" y="4641850"/>
            <a:ext cx="1843087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9" name="Shape 4369"/>
          <p:cNvSpPr txBox="1"/>
          <p:nvPr/>
        </p:nvSpPr>
        <p:spPr>
          <a:xfrm>
            <a:off x="6105525" y="3268662"/>
            <a:ext cx="12604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370" name="Shape 4370"/>
          <p:cNvSpPr txBox="1"/>
          <p:nvPr/>
        </p:nvSpPr>
        <p:spPr>
          <a:xfrm>
            <a:off x="7386637" y="2668587"/>
            <a:ext cx="1789112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0    4    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6    0     2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3    7     0</a:t>
            </a:r>
            <a:endParaRPr/>
          </a:p>
        </p:txBody>
      </p:sp>
      <p:sp>
        <p:nvSpPr>
          <p:cNvPr id="4371" name="Shape 4371"/>
          <p:cNvSpPr/>
          <p:nvPr/>
        </p:nvSpPr>
        <p:spPr>
          <a:xfrm>
            <a:off x="7231062" y="2754312"/>
            <a:ext cx="1706562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2" name="Shape 4372"/>
          <p:cNvSpPr txBox="1"/>
          <p:nvPr/>
        </p:nvSpPr>
        <p:spPr>
          <a:xfrm flipH="1">
            <a:off x="5991225" y="5186362"/>
            <a:ext cx="1303337" cy="55721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373" name="Shape 4373"/>
          <p:cNvSpPr txBox="1"/>
          <p:nvPr/>
        </p:nvSpPr>
        <p:spPr>
          <a:xfrm>
            <a:off x="7294562" y="4565650"/>
            <a:ext cx="1735137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ab  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          bc 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  cab       </a:t>
            </a:r>
            <a:endParaRPr/>
          </a:p>
        </p:txBody>
      </p:sp>
      <p:sp>
        <p:nvSpPr>
          <p:cNvPr id="4374" name="Shape 4374"/>
          <p:cNvSpPr/>
          <p:nvPr/>
        </p:nvSpPr>
        <p:spPr>
          <a:xfrm>
            <a:off x="7219950" y="4659312"/>
            <a:ext cx="1843087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5" name="Shape 4375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0" name="Shape 4380"/>
          <p:cNvSpPr txBox="1"/>
          <p:nvPr/>
        </p:nvSpPr>
        <p:spPr>
          <a:xfrm>
            <a:off x="427037" y="1281112"/>
            <a:ext cx="4237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Floyd算法</a:t>
            </a:r>
            <a:endParaRPr/>
          </a:p>
        </p:txBody>
      </p:sp>
      <p:sp>
        <p:nvSpPr>
          <p:cNvPr id="4381" name="Shape 4381"/>
          <p:cNvSpPr/>
          <p:nvPr/>
        </p:nvSpPr>
        <p:spPr>
          <a:xfrm>
            <a:off x="1644650" y="3779837"/>
            <a:ext cx="647700" cy="1008062"/>
          </a:xfrm>
          <a:custGeom>
            <a:avLst/>
            <a:gdLst/>
            <a:ahLst/>
            <a:cxnLst/>
            <a:rect l="0" t="0" r="0" b="0"/>
            <a:pathLst>
              <a:path w="447" h="634" extrusionOk="0">
                <a:moveTo>
                  <a:pt x="0" y="0"/>
                </a:moveTo>
                <a:lnTo>
                  <a:pt x="447" y="634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2" name="Shape 4382"/>
          <p:cNvSpPr/>
          <p:nvPr/>
        </p:nvSpPr>
        <p:spPr>
          <a:xfrm rot="10800000" flipH="1">
            <a:off x="749300" y="5000625"/>
            <a:ext cx="1276350" cy="42862"/>
          </a:xfrm>
          <a:custGeom>
            <a:avLst/>
            <a:gdLst/>
            <a:ahLst/>
            <a:cxnLst/>
            <a:rect l="0" t="0" r="0" b="0"/>
            <a:pathLst>
              <a:path w="960" h="1" extrusionOk="0">
                <a:moveTo>
                  <a:pt x="960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3" name="Shape 4383"/>
          <p:cNvSpPr/>
          <p:nvPr/>
        </p:nvSpPr>
        <p:spPr>
          <a:xfrm>
            <a:off x="1512887" y="3833812"/>
            <a:ext cx="606425" cy="981075"/>
          </a:xfrm>
          <a:custGeom>
            <a:avLst/>
            <a:gdLst/>
            <a:ahLst/>
            <a:cxnLst/>
            <a:rect l="0" t="0" r="0" b="0"/>
            <a:pathLst>
              <a:path w="420" h="600" extrusionOk="0">
                <a:moveTo>
                  <a:pt x="420" y="60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4" name="Shape 4384"/>
          <p:cNvSpPr/>
          <p:nvPr/>
        </p:nvSpPr>
        <p:spPr>
          <a:xfrm>
            <a:off x="693737" y="3892550"/>
            <a:ext cx="647700" cy="958850"/>
          </a:xfrm>
          <a:custGeom>
            <a:avLst/>
            <a:gdLst/>
            <a:ahLst/>
            <a:cxnLst/>
            <a:rect l="0" t="0" r="0" b="0"/>
            <a:pathLst>
              <a:path w="468" h="589" extrusionOk="0">
                <a:moveTo>
                  <a:pt x="468" y="0"/>
                </a:moveTo>
                <a:lnTo>
                  <a:pt x="0" y="589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5" name="Shape 4385"/>
          <p:cNvSpPr/>
          <p:nvPr/>
        </p:nvSpPr>
        <p:spPr>
          <a:xfrm>
            <a:off x="569912" y="3776662"/>
            <a:ext cx="666750" cy="963612"/>
          </a:xfrm>
          <a:custGeom>
            <a:avLst/>
            <a:gdLst/>
            <a:ahLst/>
            <a:cxnLst/>
            <a:rect l="0" t="0" r="0" b="0"/>
            <a:pathLst>
              <a:path w="483" h="574" extrusionOk="0">
                <a:moveTo>
                  <a:pt x="0" y="574"/>
                </a:moveTo>
                <a:lnTo>
                  <a:pt x="483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86" name="Shape 4386"/>
          <p:cNvGrpSpPr/>
          <p:nvPr/>
        </p:nvGrpSpPr>
        <p:grpSpPr>
          <a:xfrm>
            <a:off x="1184275" y="3330575"/>
            <a:ext cx="530225" cy="595312"/>
            <a:chOff x="5907087" y="4789487"/>
            <a:chExt cx="530225" cy="595312"/>
          </a:xfrm>
        </p:grpSpPr>
        <p:sp>
          <p:nvSpPr>
            <p:cNvPr id="4387" name="Shape 438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8" name="Shape 438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4389" name="Shape 4389"/>
          <p:cNvGrpSpPr/>
          <p:nvPr/>
        </p:nvGrpSpPr>
        <p:grpSpPr>
          <a:xfrm>
            <a:off x="271462" y="4703762"/>
            <a:ext cx="530225" cy="595312"/>
            <a:chOff x="5907087" y="4789487"/>
            <a:chExt cx="530225" cy="595312"/>
          </a:xfrm>
        </p:grpSpPr>
        <p:sp>
          <p:nvSpPr>
            <p:cNvPr id="4390" name="Shape 439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91" name="Shape 439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4392" name="Shape 4392"/>
          <p:cNvGrpSpPr/>
          <p:nvPr/>
        </p:nvGrpSpPr>
        <p:grpSpPr>
          <a:xfrm>
            <a:off x="2039937" y="4733925"/>
            <a:ext cx="530225" cy="595312"/>
            <a:chOff x="5907087" y="4789487"/>
            <a:chExt cx="530225" cy="595312"/>
          </a:xfrm>
        </p:grpSpPr>
        <p:sp>
          <p:nvSpPr>
            <p:cNvPr id="4393" name="Shape 439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94" name="Shape 439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sp>
        <p:nvSpPr>
          <p:cNvPr id="4395" name="Shape 4395"/>
          <p:cNvSpPr txBox="1"/>
          <p:nvPr/>
        </p:nvSpPr>
        <p:spPr>
          <a:xfrm>
            <a:off x="688975" y="3789362"/>
            <a:ext cx="396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396" name="Shape 4396"/>
          <p:cNvSpPr txBox="1"/>
          <p:nvPr/>
        </p:nvSpPr>
        <p:spPr>
          <a:xfrm>
            <a:off x="1909762" y="3819525"/>
            <a:ext cx="5191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397" name="Shape 4397"/>
          <p:cNvSpPr txBox="1"/>
          <p:nvPr/>
        </p:nvSpPr>
        <p:spPr>
          <a:xfrm>
            <a:off x="1589087" y="4368800"/>
            <a:ext cx="5191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4398" name="Shape 4398"/>
          <p:cNvSpPr txBox="1"/>
          <p:nvPr/>
        </p:nvSpPr>
        <p:spPr>
          <a:xfrm>
            <a:off x="917575" y="4368800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4399" name="Shape 4399"/>
          <p:cNvSpPr txBox="1"/>
          <p:nvPr/>
        </p:nvSpPr>
        <p:spPr>
          <a:xfrm>
            <a:off x="1298575" y="5040312"/>
            <a:ext cx="412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400" name="Shape 4400"/>
          <p:cNvSpPr txBox="1"/>
          <p:nvPr/>
        </p:nvSpPr>
        <p:spPr>
          <a:xfrm>
            <a:off x="488950" y="5545137"/>
            <a:ext cx="1844675" cy="5191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第3次迭代</a:t>
            </a:r>
            <a:endParaRPr/>
          </a:p>
        </p:txBody>
      </p:sp>
      <p:sp>
        <p:nvSpPr>
          <p:cNvPr id="4401" name="Shape 4401"/>
          <p:cNvSpPr txBox="1"/>
          <p:nvPr/>
        </p:nvSpPr>
        <p:spPr>
          <a:xfrm>
            <a:off x="6062662" y="3257550"/>
            <a:ext cx="12604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402" name="Shape 4402"/>
          <p:cNvSpPr txBox="1"/>
          <p:nvPr/>
        </p:nvSpPr>
        <p:spPr>
          <a:xfrm>
            <a:off x="7339012" y="2662237"/>
            <a:ext cx="1789112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0    4     6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0     2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3    7     0</a:t>
            </a:r>
            <a:endParaRPr/>
          </a:p>
        </p:txBody>
      </p:sp>
      <p:sp>
        <p:nvSpPr>
          <p:cNvPr id="4403" name="Shape 4403"/>
          <p:cNvSpPr/>
          <p:nvPr/>
        </p:nvSpPr>
        <p:spPr>
          <a:xfrm>
            <a:off x="7188200" y="2743200"/>
            <a:ext cx="1706562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4" name="Shape 4404"/>
          <p:cNvSpPr txBox="1"/>
          <p:nvPr/>
        </p:nvSpPr>
        <p:spPr>
          <a:xfrm flipH="1">
            <a:off x="5948362" y="5175250"/>
            <a:ext cx="1303337" cy="55721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405" name="Shape 4405"/>
          <p:cNvSpPr txBox="1"/>
          <p:nvPr/>
        </p:nvSpPr>
        <p:spPr>
          <a:xfrm>
            <a:off x="7251700" y="4554537"/>
            <a:ext cx="1735137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ab   abc 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bca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bc 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  cab       </a:t>
            </a:r>
            <a:endParaRPr/>
          </a:p>
        </p:txBody>
      </p:sp>
      <p:sp>
        <p:nvSpPr>
          <p:cNvPr id="4406" name="Shape 4406"/>
          <p:cNvSpPr/>
          <p:nvPr/>
        </p:nvSpPr>
        <p:spPr>
          <a:xfrm>
            <a:off x="7177087" y="4648200"/>
            <a:ext cx="1843087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7" name="Shape 4407"/>
          <p:cNvSpPr txBox="1"/>
          <p:nvPr/>
        </p:nvSpPr>
        <p:spPr>
          <a:xfrm>
            <a:off x="2825750" y="3214687"/>
            <a:ext cx="12604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408" name="Shape 4408"/>
          <p:cNvSpPr txBox="1"/>
          <p:nvPr/>
        </p:nvSpPr>
        <p:spPr>
          <a:xfrm>
            <a:off x="4106862" y="2614612"/>
            <a:ext cx="1789112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0    4     6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6    0     2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3    7     0</a:t>
            </a:r>
            <a:endParaRPr/>
          </a:p>
        </p:txBody>
      </p:sp>
      <p:sp>
        <p:nvSpPr>
          <p:cNvPr id="4409" name="Shape 4409"/>
          <p:cNvSpPr/>
          <p:nvPr/>
        </p:nvSpPr>
        <p:spPr>
          <a:xfrm>
            <a:off x="3951287" y="2700337"/>
            <a:ext cx="1706562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0" name="Shape 4410"/>
          <p:cNvSpPr txBox="1"/>
          <p:nvPr/>
        </p:nvSpPr>
        <p:spPr>
          <a:xfrm flipH="1">
            <a:off x="2711450" y="5132387"/>
            <a:ext cx="1303337" cy="55721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4411" name="Shape 4411"/>
          <p:cNvSpPr txBox="1"/>
          <p:nvPr/>
        </p:nvSpPr>
        <p:spPr>
          <a:xfrm>
            <a:off x="4014787" y="4511675"/>
            <a:ext cx="1735137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ab   abc 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          bc 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  cab       </a:t>
            </a:r>
            <a:endParaRPr/>
          </a:p>
        </p:txBody>
      </p:sp>
      <p:sp>
        <p:nvSpPr>
          <p:cNvPr id="4412" name="Shape 4412"/>
          <p:cNvSpPr/>
          <p:nvPr/>
        </p:nvSpPr>
        <p:spPr>
          <a:xfrm>
            <a:off x="3940175" y="4605337"/>
            <a:ext cx="1843087" cy="1433512"/>
          </a:xfrm>
          <a:prstGeom prst="bracketPair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3" name="Shape 4413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Shape 4418"/>
          <p:cNvSpPr txBox="1"/>
          <p:nvPr/>
        </p:nvSpPr>
        <p:spPr>
          <a:xfrm>
            <a:off x="609600" y="2006600"/>
            <a:ext cx="8153400" cy="42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图的存储结构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带权的邻接矩阵存储结构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数组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dist[n][n]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存放在迭代过程中求得的最短路径长度。迭代公式：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数组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path[n][n]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存放从v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的最短路径，初始为path[i][j]="v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"。</a:t>
            </a:r>
            <a:endParaRPr/>
          </a:p>
        </p:txBody>
      </p:sp>
      <p:sp>
        <p:nvSpPr>
          <p:cNvPr id="4419" name="Shape 4419"/>
          <p:cNvSpPr txBox="1"/>
          <p:nvPr/>
        </p:nvSpPr>
        <p:spPr>
          <a:xfrm>
            <a:off x="522287" y="1171575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数据结构</a:t>
            </a:r>
            <a:endParaRPr/>
          </a:p>
        </p:txBody>
      </p:sp>
      <p:grpSp>
        <p:nvGrpSpPr>
          <p:cNvPr id="4420" name="Shape 4420"/>
          <p:cNvGrpSpPr/>
          <p:nvPr/>
        </p:nvGrpSpPr>
        <p:grpSpPr>
          <a:xfrm>
            <a:off x="685800" y="3906837"/>
            <a:ext cx="8264524" cy="1371600"/>
            <a:chOff x="685800" y="3906837"/>
            <a:chExt cx="8264524" cy="1371600"/>
          </a:xfrm>
        </p:grpSpPr>
        <p:sp>
          <p:nvSpPr>
            <p:cNvPr id="4421" name="Shape 4421"/>
            <p:cNvSpPr txBox="1"/>
            <p:nvPr/>
          </p:nvSpPr>
          <p:spPr>
            <a:xfrm>
              <a:off x="938212" y="3906837"/>
              <a:ext cx="8012112" cy="137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dist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[i][j]=arc[i][j]</a:t>
              </a:r>
              <a:endParaRPr/>
            </a:p>
            <a:p>
              <a:pPr marL="0" marR="0" lvl="0" indent="0" algn="just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dist</a:t>
              </a:r>
              <a:r>
                <a:rPr lang="en-US" sz="2800" b="1" i="0" u="none" baseline="30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[i][j]=min{dist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k-1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[i][j], dist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k-1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[i][k]+dist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k-1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[k][j]} </a:t>
              </a:r>
              <a:endParaRPr/>
            </a:p>
            <a:p>
              <a:pPr marL="0" marR="0" lvl="0" indent="0" algn="just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                                  0≤k ≤n-1</a:t>
              </a:r>
              <a:endParaRPr/>
            </a:p>
          </p:txBody>
        </p:sp>
        <p:sp>
          <p:nvSpPr>
            <p:cNvPr id="4422" name="Shape 4422"/>
            <p:cNvSpPr/>
            <p:nvPr/>
          </p:nvSpPr>
          <p:spPr>
            <a:xfrm>
              <a:off x="685800" y="4084637"/>
              <a:ext cx="152400" cy="109696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423" name="Shape 4423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" name="Shape 4428"/>
          <p:cNvSpPr txBox="1"/>
          <p:nvPr/>
        </p:nvSpPr>
        <p:spPr>
          <a:xfrm>
            <a:off x="569912" y="1641475"/>
            <a:ext cx="7620000" cy="52165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Floyd(MGraph G)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(i=0; i&lt;G.vertexNum; i++)       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   for (j=0; j&lt;G.vertexNum; j++)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   {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dist[i][j]=G.arc[i][j];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    if (dist[i][j]!=∞)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path[i][j]=G.vertex[i]+G.vertex[j];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   else path[i][j]="";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(k=0; k&lt;G.vertexNum; k++)        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for (i=0; i&lt;G.vertexNum; i++)      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   for (j=0; j&lt;G.vertexNum; j++)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       if (dist[i][k]+dist[k][j]&lt;dist[i][j]) {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            dist[i][j]=dist[i][k]+dist[k][j];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            path[i][j]=path[i][k]+path[k][j];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}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4429" name="Shape 4429"/>
          <p:cNvSpPr txBox="1"/>
          <p:nvPr/>
        </p:nvSpPr>
        <p:spPr>
          <a:xfrm>
            <a:off x="441325" y="1150937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Floyd算法——C++描述</a:t>
            </a:r>
            <a:endParaRPr/>
          </a:p>
        </p:txBody>
      </p:sp>
      <p:sp>
        <p:nvSpPr>
          <p:cNvPr id="4430" name="Shape 4430"/>
          <p:cNvSpPr txBox="1"/>
          <p:nvPr/>
        </p:nvSpPr>
        <p:spPr>
          <a:xfrm>
            <a:off x="2792412" y="381000"/>
            <a:ext cx="3736975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 最短路径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5" name="Shape 4435"/>
          <p:cNvSpPr txBox="1"/>
          <p:nvPr/>
        </p:nvSpPr>
        <p:spPr>
          <a:xfrm>
            <a:off x="477837" y="2716212"/>
            <a:ext cx="8183562" cy="163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AOV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网：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在一个表示工程的有向图中，用顶点表示活动，用弧表示活动之间的优先关系，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称这样的有向图为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顶点表示活动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的网，简称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网。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436" name="Shape 4436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  <p:sp>
        <p:nvSpPr>
          <p:cNvPr id="4437" name="Shape 4437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AOV网</a:t>
            </a:r>
            <a:endParaRPr/>
          </a:p>
        </p:txBody>
      </p:sp>
      <p:grpSp>
        <p:nvGrpSpPr>
          <p:cNvPr id="4438" name="Shape 4438"/>
          <p:cNvGrpSpPr/>
          <p:nvPr/>
        </p:nvGrpSpPr>
        <p:grpSpPr>
          <a:xfrm>
            <a:off x="617537" y="2092325"/>
            <a:ext cx="7667625" cy="519112"/>
            <a:chOff x="533400" y="5529262"/>
            <a:chExt cx="7667625" cy="519112"/>
          </a:xfrm>
        </p:grpSpPr>
        <p:sp>
          <p:nvSpPr>
            <p:cNvPr id="4439" name="Shape 4439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什么是工程？工程有什么共性？</a:t>
              </a:r>
              <a:endParaRPr/>
            </a:p>
          </p:txBody>
        </p:sp>
        <p:pic>
          <p:nvPicPr>
            <p:cNvPr id="4440" name="Shape 44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41" name="Shape 4441"/>
          <p:cNvGrpSpPr/>
          <p:nvPr/>
        </p:nvGrpSpPr>
        <p:grpSpPr>
          <a:xfrm>
            <a:off x="639762" y="4867275"/>
            <a:ext cx="7667625" cy="519112"/>
            <a:chOff x="533400" y="5529262"/>
            <a:chExt cx="7667625" cy="519112"/>
          </a:xfrm>
        </p:grpSpPr>
        <p:sp>
          <p:nvSpPr>
            <p:cNvPr id="4442" name="Shape 4442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AOV网中出现回路意味着什么？</a:t>
              </a:r>
              <a:endParaRPr/>
            </a:p>
          </p:txBody>
        </p:sp>
        <p:pic>
          <p:nvPicPr>
            <p:cNvPr id="4443" name="Shape 44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8" name="Shape 4448"/>
          <p:cNvSpPr txBox="1"/>
          <p:nvPr/>
        </p:nvSpPr>
        <p:spPr>
          <a:xfrm>
            <a:off x="477837" y="2716212"/>
            <a:ext cx="8183562" cy="163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AOV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网：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在一个表示工程的有向图中，用顶点表示活动，用弧表示活动之间的优先关系，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称这样的有向图为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顶点表示活动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的网，简称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网。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449" name="Shape 4449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AOV网</a:t>
            </a:r>
            <a:endParaRPr/>
          </a:p>
        </p:txBody>
      </p:sp>
      <p:grpSp>
        <p:nvGrpSpPr>
          <p:cNvPr id="4450" name="Shape 4450"/>
          <p:cNvGrpSpPr/>
          <p:nvPr/>
        </p:nvGrpSpPr>
        <p:grpSpPr>
          <a:xfrm>
            <a:off x="395287" y="4697412"/>
            <a:ext cx="8931275" cy="1741487"/>
            <a:chOff x="450850" y="3962400"/>
            <a:chExt cx="8931275" cy="1741487"/>
          </a:xfrm>
        </p:grpSpPr>
        <p:sp>
          <p:nvSpPr>
            <p:cNvPr id="4451" name="Shape 4451"/>
            <p:cNvSpPr txBox="1"/>
            <p:nvPr/>
          </p:nvSpPr>
          <p:spPr>
            <a:xfrm>
              <a:off x="450850" y="5184775"/>
              <a:ext cx="5105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2.AOV</a:t>
              </a: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网中不能出现回路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。</a:t>
              </a:r>
              <a:endParaRPr/>
            </a:p>
          </p:txBody>
        </p:sp>
        <p:sp>
          <p:nvSpPr>
            <p:cNvPr id="4452" name="Shape 4452"/>
            <p:cNvSpPr txBox="1"/>
            <p:nvPr/>
          </p:nvSpPr>
          <p:spPr>
            <a:xfrm>
              <a:off x="511175" y="3962400"/>
              <a:ext cx="5486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AOV网特点：</a:t>
              </a:r>
              <a:endParaRPr/>
            </a:p>
          </p:txBody>
        </p:sp>
        <p:sp>
          <p:nvSpPr>
            <p:cNvPr id="4453" name="Shape 4453"/>
            <p:cNvSpPr txBox="1"/>
            <p:nvPr/>
          </p:nvSpPr>
          <p:spPr>
            <a:xfrm>
              <a:off x="542925" y="4572000"/>
              <a:ext cx="8839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1.AOV</a:t>
              </a: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网中的弧表示活动之间存在的某种制约关系。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</p:grpSp>
      <p:grpSp>
        <p:nvGrpSpPr>
          <p:cNvPr id="4454" name="Shape 4454"/>
          <p:cNvGrpSpPr/>
          <p:nvPr/>
        </p:nvGrpSpPr>
        <p:grpSpPr>
          <a:xfrm>
            <a:off x="617537" y="2092325"/>
            <a:ext cx="7667625" cy="519112"/>
            <a:chOff x="533400" y="5529262"/>
            <a:chExt cx="7667625" cy="519112"/>
          </a:xfrm>
        </p:grpSpPr>
        <p:sp>
          <p:nvSpPr>
            <p:cNvPr id="4455" name="Shape 4455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什么是工程？工程有什么共性？</a:t>
              </a:r>
              <a:endParaRPr/>
            </a:p>
          </p:txBody>
        </p:sp>
        <p:pic>
          <p:nvPicPr>
            <p:cNvPr id="4456" name="Shape 44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57" name="Shape 4457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2" name="Shape 4462"/>
          <p:cNvGraphicFramePr/>
          <p:nvPr/>
        </p:nvGraphicFramePr>
        <p:xfrm>
          <a:off x="228600" y="2027237"/>
          <a:ext cx="4495775" cy="4713200"/>
        </p:xfrm>
        <a:graphic>
          <a:graphicData uri="http://schemas.openxmlformats.org/drawingml/2006/table">
            <a:tbl>
              <a:tblPr>
                <a:noFill/>
                <a:tableStyleId>{67D3ECEC-C305-49E0-AF39-6488EEB72C16}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编号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课程名称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先修课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高等数学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无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计算机导论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无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离散数学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程序设计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 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数据结构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0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，C</a:t>
                      </a:r>
                      <a:r>
                        <a:rPr lang="en-US" sz="20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计算机原理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2，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4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数据库原理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20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，C</a:t>
                      </a:r>
                      <a:r>
                        <a:rPr lang="en-US" sz="20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，C</a:t>
                      </a:r>
                      <a:r>
                        <a:rPr lang="en-US" sz="2000" b="1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463" name="Shape 4463"/>
          <p:cNvGrpSpPr/>
          <p:nvPr/>
        </p:nvGrpSpPr>
        <p:grpSpPr>
          <a:xfrm>
            <a:off x="4565650" y="2263775"/>
            <a:ext cx="4483100" cy="3352799"/>
            <a:chOff x="4660900" y="2263775"/>
            <a:chExt cx="4483100" cy="3352799"/>
          </a:xfrm>
        </p:grpSpPr>
        <p:sp>
          <p:nvSpPr>
            <p:cNvPr id="4464" name="Shape 4464"/>
            <p:cNvSpPr/>
            <p:nvPr/>
          </p:nvSpPr>
          <p:spPr>
            <a:xfrm>
              <a:off x="7593012" y="4111625"/>
              <a:ext cx="1106487" cy="1058862"/>
            </a:xfrm>
            <a:custGeom>
              <a:avLst/>
              <a:gdLst/>
              <a:ahLst/>
              <a:cxnLst/>
              <a:rect l="0" t="0" r="0" b="0"/>
              <a:pathLst>
                <a:path w="900" h="650" extrusionOk="0">
                  <a:moveTo>
                    <a:pt x="0" y="650"/>
                  </a:moveTo>
                  <a:lnTo>
                    <a:pt x="900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5" name="Shape 4465"/>
            <p:cNvSpPr/>
            <p:nvPr/>
          </p:nvSpPr>
          <p:spPr>
            <a:xfrm>
              <a:off x="8023225" y="2806700"/>
              <a:ext cx="687387" cy="927100"/>
            </a:xfrm>
            <a:custGeom>
              <a:avLst/>
              <a:gdLst/>
              <a:ahLst/>
              <a:cxnLst/>
              <a:rect l="0" t="0" r="0" b="0"/>
              <a:pathLst>
                <a:path w="548" h="597" extrusionOk="0">
                  <a:moveTo>
                    <a:pt x="0" y="0"/>
                  </a:moveTo>
                  <a:lnTo>
                    <a:pt x="548" y="597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6" name="Shape 4466"/>
            <p:cNvSpPr/>
            <p:nvPr/>
          </p:nvSpPr>
          <p:spPr>
            <a:xfrm>
              <a:off x="6499225" y="2578100"/>
              <a:ext cx="1112837" cy="1587"/>
            </a:xfrm>
            <a:custGeom>
              <a:avLst/>
              <a:gdLst/>
              <a:ahLst/>
              <a:cxnLst/>
              <a:rect l="0" t="0" r="0" b="0"/>
              <a:pathLst>
                <a:path w="1005" h="5" extrusionOk="0">
                  <a:moveTo>
                    <a:pt x="0" y="5"/>
                  </a:moveTo>
                  <a:lnTo>
                    <a:pt x="1005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7" name="Shape 4467"/>
            <p:cNvSpPr/>
            <p:nvPr/>
          </p:nvSpPr>
          <p:spPr>
            <a:xfrm>
              <a:off x="6488112" y="2814637"/>
              <a:ext cx="1169987" cy="1028700"/>
            </a:xfrm>
            <a:custGeom>
              <a:avLst/>
              <a:gdLst/>
              <a:ahLst/>
              <a:cxnLst/>
              <a:rect l="0" t="0" r="0" b="0"/>
              <a:pathLst>
                <a:path w="1028" h="650" extrusionOk="0">
                  <a:moveTo>
                    <a:pt x="0" y="650"/>
                  </a:moveTo>
                  <a:lnTo>
                    <a:pt x="1028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8" name="Shape 4468"/>
            <p:cNvSpPr/>
            <p:nvPr/>
          </p:nvSpPr>
          <p:spPr>
            <a:xfrm>
              <a:off x="6467475" y="4165600"/>
              <a:ext cx="787400" cy="1006475"/>
            </a:xfrm>
            <a:custGeom>
              <a:avLst/>
              <a:gdLst/>
              <a:ahLst/>
              <a:cxnLst/>
              <a:rect l="0" t="0" r="0" b="0"/>
              <a:pathLst>
                <a:path w="629" h="645" extrusionOk="0">
                  <a:moveTo>
                    <a:pt x="0" y="0"/>
                  </a:moveTo>
                  <a:lnTo>
                    <a:pt x="629" y="645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9" name="Shape 4469"/>
            <p:cNvSpPr/>
            <p:nvPr/>
          </p:nvSpPr>
          <p:spPr>
            <a:xfrm>
              <a:off x="6518275" y="3968750"/>
              <a:ext cx="2101850" cy="1587"/>
            </a:xfrm>
            <a:custGeom>
              <a:avLst/>
              <a:gdLst/>
              <a:ahLst/>
              <a:cxnLst/>
              <a:rect l="0" t="0" r="0" b="0"/>
              <a:pathLst>
                <a:path w="1711" h="1" extrusionOk="0">
                  <a:moveTo>
                    <a:pt x="0" y="1"/>
                  </a:moveTo>
                  <a:lnTo>
                    <a:pt x="1711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0" name="Shape 4470"/>
            <p:cNvSpPr/>
            <p:nvPr/>
          </p:nvSpPr>
          <p:spPr>
            <a:xfrm>
              <a:off x="5148262" y="2628900"/>
              <a:ext cx="862012" cy="439737"/>
            </a:xfrm>
            <a:custGeom>
              <a:avLst/>
              <a:gdLst/>
              <a:ahLst/>
              <a:cxnLst/>
              <a:rect l="0" t="0" r="0" b="0"/>
              <a:pathLst>
                <a:path w="763" h="260" extrusionOk="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1" name="Shape 4471"/>
            <p:cNvSpPr/>
            <p:nvPr/>
          </p:nvSpPr>
          <p:spPr>
            <a:xfrm>
              <a:off x="5072062" y="4522787"/>
              <a:ext cx="2090737" cy="765175"/>
            </a:xfrm>
            <a:custGeom>
              <a:avLst/>
              <a:gdLst/>
              <a:ahLst/>
              <a:cxnLst/>
              <a:rect l="0" t="0" r="0" b="0"/>
              <a:pathLst>
                <a:path w="1764" h="470" extrusionOk="0">
                  <a:moveTo>
                    <a:pt x="0" y="0"/>
                  </a:moveTo>
                  <a:lnTo>
                    <a:pt x="1764" y="47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2" name="Shape 4472"/>
            <p:cNvSpPr/>
            <p:nvPr/>
          </p:nvSpPr>
          <p:spPr>
            <a:xfrm>
              <a:off x="5143500" y="4033837"/>
              <a:ext cx="915987" cy="225425"/>
            </a:xfrm>
            <a:custGeom>
              <a:avLst/>
              <a:gdLst/>
              <a:ahLst/>
              <a:cxnLst/>
              <a:rect l="0" t="0" r="0" b="0"/>
              <a:pathLst>
                <a:path w="821" h="148" extrusionOk="0">
                  <a:moveTo>
                    <a:pt x="0" y="148"/>
                  </a:moveTo>
                  <a:lnTo>
                    <a:pt x="821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3" name="Shape 4473"/>
            <p:cNvSpPr/>
            <p:nvPr/>
          </p:nvSpPr>
          <p:spPr>
            <a:xfrm>
              <a:off x="5137150" y="3281362"/>
              <a:ext cx="928687" cy="522287"/>
            </a:xfrm>
            <a:custGeom>
              <a:avLst/>
              <a:gdLst/>
              <a:ahLst/>
              <a:cxnLst/>
              <a:rect l="0" t="0" r="0" b="0"/>
              <a:pathLst>
                <a:path w="830" h="340" extrusionOk="0">
                  <a:moveTo>
                    <a:pt x="0" y="0"/>
                  </a:moveTo>
                  <a:lnTo>
                    <a:pt x="830" y="34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474" name="Shape 4474"/>
            <p:cNvGrpSpPr/>
            <p:nvPr/>
          </p:nvGrpSpPr>
          <p:grpSpPr>
            <a:xfrm>
              <a:off x="4660900" y="2873375"/>
              <a:ext cx="530225" cy="595312"/>
              <a:chOff x="5907087" y="4789487"/>
              <a:chExt cx="530225" cy="595312"/>
            </a:xfrm>
          </p:grpSpPr>
          <p:sp>
            <p:nvSpPr>
              <p:cNvPr id="4475" name="Shape 4475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76" name="Shape 4476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grpSp>
          <p:nvGrpSpPr>
            <p:cNvPr id="4477" name="Shape 4477"/>
            <p:cNvGrpSpPr/>
            <p:nvPr/>
          </p:nvGrpSpPr>
          <p:grpSpPr>
            <a:xfrm>
              <a:off x="4691062" y="4092575"/>
              <a:ext cx="530225" cy="595312"/>
              <a:chOff x="5907087" y="4789487"/>
              <a:chExt cx="530225" cy="595312"/>
            </a:xfrm>
          </p:grpSpPr>
          <p:sp>
            <p:nvSpPr>
              <p:cNvPr id="4478" name="Shape 4478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79" name="Shape 4479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4480" name="Shape 4480"/>
            <p:cNvGrpSpPr/>
            <p:nvPr/>
          </p:nvGrpSpPr>
          <p:grpSpPr>
            <a:xfrm>
              <a:off x="5986462" y="2263775"/>
              <a:ext cx="530225" cy="595312"/>
              <a:chOff x="5907087" y="4789487"/>
              <a:chExt cx="530225" cy="595312"/>
            </a:xfrm>
          </p:grpSpPr>
          <p:sp>
            <p:nvSpPr>
              <p:cNvPr id="4481" name="Shape 4481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2" name="Shape 4482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  <p:grpSp>
          <p:nvGrpSpPr>
            <p:cNvPr id="4483" name="Shape 4483"/>
            <p:cNvGrpSpPr/>
            <p:nvPr/>
          </p:nvGrpSpPr>
          <p:grpSpPr>
            <a:xfrm>
              <a:off x="6046787" y="3649662"/>
              <a:ext cx="530225" cy="595312"/>
              <a:chOff x="5907087" y="4789487"/>
              <a:chExt cx="530225" cy="595312"/>
            </a:xfrm>
          </p:grpSpPr>
          <p:sp>
            <p:nvSpPr>
              <p:cNvPr id="4484" name="Shape 4484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5" name="Shape 4485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grpSp>
          <p:nvGrpSpPr>
            <p:cNvPr id="4486" name="Shape 4486"/>
            <p:cNvGrpSpPr/>
            <p:nvPr/>
          </p:nvGrpSpPr>
          <p:grpSpPr>
            <a:xfrm>
              <a:off x="7159625" y="5021262"/>
              <a:ext cx="530225" cy="595312"/>
              <a:chOff x="5907087" y="4789487"/>
              <a:chExt cx="530225" cy="595312"/>
            </a:xfrm>
          </p:grpSpPr>
          <p:sp>
            <p:nvSpPr>
              <p:cNvPr id="4487" name="Shape 4487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8" name="Shape 4488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  <p:grpSp>
          <p:nvGrpSpPr>
            <p:cNvPr id="4489" name="Shape 4489"/>
            <p:cNvGrpSpPr/>
            <p:nvPr/>
          </p:nvGrpSpPr>
          <p:grpSpPr>
            <a:xfrm>
              <a:off x="7616825" y="2354262"/>
              <a:ext cx="530225" cy="595312"/>
              <a:chOff x="5907087" y="4789487"/>
              <a:chExt cx="530225" cy="595312"/>
            </a:xfrm>
          </p:grpSpPr>
          <p:sp>
            <p:nvSpPr>
              <p:cNvPr id="4490" name="Shape 4490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91" name="Shape 4491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  <p:sp>
          <p:nvSpPr>
            <p:cNvPr id="4492" name="Shape 4492"/>
            <p:cNvSpPr/>
            <p:nvPr/>
          </p:nvSpPr>
          <p:spPr>
            <a:xfrm>
              <a:off x="8613775" y="3667125"/>
              <a:ext cx="503237" cy="4905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3" name="Shape 4493"/>
            <p:cNvSpPr txBox="1"/>
            <p:nvPr/>
          </p:nvSpPr>
          <p:spPr>
            <a:xfrm>
              <a:off x="8680450" y="3651250"/>
              <a:ext cx="463550" cy="579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sp>
        <p:nvSpPr>
          <p:cNvPr id="4494" name="Shape 4494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AOV网</a:t>
            </a:r>
            <a:endParaRPr/>
          </a:p>
        </p:txBody>
      </p:sp>
      <p:sp>
        <p:nvSpPr>
          <p:cNvPr id="4495" name="Shape 4495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319087" y="4740275"/>
            <a:ext cx="8215312" cy="946150"/>
            <a:chOff x="319087" y="4740275"/>
            <a:chExt cx="8215312" cy="946150"/>
          </a:xfrm>
        </p:grpSpPr>
        <p:sp>
          <p:nvSpPr>
            <p:cNvPr id="470" name="Shape 470"/>
            <p:cNvSpPr txBox="1"/>
            <p:nvPr/>
          </p:nvSpPr>
          <p:spPr>
            <a:xfrm>
              <a:off x="1157287" y="4740275"/>
              <a:ext cx="7377112" cy="946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在具有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个顶点、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条边的无向图G中，各顶点的度之和与边数之和的关系？</a:t>
              </a:r>
              <a:endParaRPr/>
            </a:p>
          </p:txBody>
        </p:sp>
        <p:pic>
          <p:nvPicPr>
            <p:cNvPr id="471" name="Shape 47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9087" y="4892675"/>
              <a:ext cx="609600" cy="5984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2" name="Shape 472"/>
          <p:cNvGrpSpPr/>
          <p:nvPr/>
        </p:nvGrpSpPr>
        <p:grpSpPr>
          <a:xfrm>
            <a:off x="1265237" y="2368537"/>
            <a:ext cx="3046412" cy="1794438"/>
            <a:chOff x="1265237" y="2368537"/>
            <a:chExt cx="3046412" cy="1794438"/>
          </a:xfrm>
        </p:grpSpPr>
        <p:sp>
          <p:nvSpPr>
            <p:cNvPr id="473" name="Shape 473"/>
            <p:cNvSpPr txBox="1"/>
            <p:nvPr/>
          </p:nvSpPr>
          <p:spPr>
            <a:xfrm>
              <a:off x="1265237" y="2811462"/>
              <a:ext cx="508000" cy="85407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Noto Sans Symbols"/>
                <a:buNone/>
              </a:pPr>
              <a:r>
                <a:rPr lang="en-US" sz="56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/>
            </a:p>
          </p:txBody>
        </p:sp>
        <p:sp>
          <p:nvSpPr>
            <p:cNvPr id="474" name="Shape 474"/>
            <p:cNvSpPr txBox="1"/>
            <p:nvPr/>
          </p:nvSpPr>
          <p:spPr>
            <a:xfrm>
              <a:off x="1421550" y="3736012"/>
              <a:ext cx="1953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Noto Sans Symbols"/>
                <a:buNone/>
              </a:pPr>
              <a:r>
                <a:rPr lang="en-US" sz="28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3446462" y="2944812"/>
              <a:ext cx="258762" cy="5635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Noto Sans Symbols"/>
                <a:buNone/>
              </a:pPr>
              <a:r>
                <a:rPr lang="en-US" sz="37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476" name="Shape 476"/>
            <p:cNvSpPr txBox="1"/>
            <p:nvPr/>
          </p:nvSpPr>
          <p:spPr>
            <a:xfrm>
              <a:off x="1420013" y="2368537"/>
              <a:ext cx="1983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1265237" y="3736075"/>
              <a:ext cx="984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478" name="Shape 478"/>
            <p:cNvSpPr txBox="1"/>
            <p:nvPr/>
          </p:nvSpPr>
          <p:spPr>
            <a:xfrm>
              <a:off x="2889250" y="3305175"/>
              <a:ext cx="77787" cy="3365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Times New Roman"/>
                <a:buNone/>
              </a:pPr>
              <a:r>
                <a:rPr lang="en-US" sz="22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479" name="Shape 479"/>
            <p:cNvSpPr txBox="1"/>
            <p:nvPr/>
          </p:nvSpPr>
          <p:spPr>
            <a:xfrm>
              <a:off x="4103687" y="3000375"/>
              <a:ext cx="207962" cy="5635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Times New Roman"/>
                <a:buNone/>
              </a:pPr>
              <a:r>
                <a:rPr lang="en-US" sz="37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480" name="Shape 480"/>
            <p:cNvSpPr txBox="1"/>
            <p:nvPr/>
          </p:nvSpPr>
          <p:spPr>
            <a:xfrm>
              <a:off x="2709862" y="3000375"/>
              <a:ext cx="207962" cy="5635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Times New Roman"/>
                <a:buNone/>
              </a:pPr>
              <a:r>
                <a:rPr lang="en-US" sz="37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sp>
          <p:nvSpPr>
            <p:cNvPr id="481" name="Shape 481"/>
            <p:cNvSpPr txBox="1"/>
            <p:nvPr/>
          </p:nvSpPr>
          <p:spPr>
            <a:xfrm>
              <a:off x="1809750" y="3000375"/>
              <a:ext cx="627062" cy="5635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Times New Roman"/>
                <a:buNone/>
              </a:pPr>
              <a:r>
                <a:rPr lang="en-US" sz="37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TD</a:t>
              </a:r>
              <a:endParaRPr/>
            </a:p>
          </p:txBody>
        </p:sp>
        <p:sp>
          <p:nvSpPr>
            <p:cNvPr id="482" name="Shape 482"/>
            <p:cNvSpPr txBox="1"/>
            <p:nvPr/>
          </p:nvSpPr>
          <p:spPr>
            <a:xfrm>
              <a:off x="1608125" y="3736012"/>
              <a:ext cx="1779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3824287" y="3000375"/>
              <a:ext cx="234950" cy="5635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Times New Roman"/>
                <a:buNone/>
              </a:pPr>
              <a:r>
                <a:rPr lang="en-US" sz="37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84" name="Shape 484"/>
            <p:cNvSpPr txBox="1"/>
            <p:nvPr/>
          </p:nvSpPr>
          <p:spPr>
            <a:xfrm>
              <a:off x="3111500" y="3000375"/>
              <a:ext cx="157162" cy="5635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Times New Roman"/>
                <a:buNone/>
              </a:pPr>
              <a:r>
                <a:rPr lang="en-US" sz="37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485" name="Shape 485"/>
            <p:cNvSpPr txBox="1"/>
            <p:nvPr/>
          </p:nvSpPr>
          <p:spPr>
            <a:xfrm>
              <a:off x="2511425" y="3000375"/>
              <a:ext cx="157162" cy="5635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Times New Roman"/>
                <a:buNone/>
              </a:pPr>
              <a:r>
                <a:rPr lang="en-US" sz="37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5605462" y="2174875"/>
            <a:ext cx="2555875" cy="2259012"/>
            <a:chOff x="5291137" y="2549525"/>
            <a:chExt cx="2555875" cy="2259012"/>
          </a:xfrm>
        </p:grpSpPr>
        <p:grpSp>
          <p:nvGrpSpPr>
            <p:cNvPr id="487" name="Shape 487"/>
            <p:cNvGrpSpPr/>
            <p:nvPr/>
          </p:nvGrpSpPr>
          <p:grpSpPr>
            <a:xfrm>
              <a:off x="5365750" y="2549525"/>
              <a:ext cx="2481262" cy="598487"/>
              <a:chOff x="349250" y="1495425"/>
              <a:chExt cx="2481262" cy="598487"/>
            </a:xfrm>
          </p:grpSpPr>
          <p:sp>
            <p:nvSpPr>
              <p:cNvPr id="488" name="Shape 488"/>
              <p:cNvSpPr/>
              <p:nvPr/>
            </p:nvSpPr>
            <p:spPr>
              <a:xfrm>
                <a:off x="349250" y="1547812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9" name="Shape 489"/>
              <p:cNvSpPr txBox="1"/>
              <p:nvPr/>
            </p:nvSpPr>
            <p:spPr>
              <a:xfrm>
                <a:off x="415925" y="1498600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cxnSp>
            <p:nvCxnSpPr>
              <p:cNvPr id="490" name="Shape 490"/>
              <p:cNvCxnSpPr/>
              <p:nvPr/>
            </p:nvCxnSpPr>
            <p:spPr>
              <a:xfrm>
                <a:off x="819150" y="1752600"/>
                <a:ext cx="15113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91" name="Shape 491"/>
              <p:cNvSpPr/>
              <p:nvPr/>
            </p:nvSpPr>
            <p:spPr>
              <a:xfrm>
                <a:off x="2300287" y="154463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2" name="Shape 492"/>
              <p:cNvSpPr txBox="1"/>
              <p:nvPr/>
            </p:nvSpPr>
            <p:spPr>
              <a:xfrm>
                <a:off x="2366962" y="149542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grpSp>
          <p:nvGrpSpPr>
            <p:cNvPr id="493" name="Shape 493"/>
            <p:cNvGrpSpPr/>
            <p:nvPr/>
          </p:nvGrpSpPr>
          <p:grpSpPr>
            <a:xfrm>
              <a:off x="5291137" y="2932112"/>
              <a:ext cx="2555875" cy="1876425"/>
              <a:chOff x="274637" y="1878012"/>
              <a:chExt cx="2555875" cy="1876425"/>
            </a:xfrm>
          </p:grpSpPr>
          <p:sp>
            <p:nvSpPr>
              <p:cNvPr id="494" name="Shape 494"/>
              <p:cNvSpPr/>
              <p:nvPr/>
            </p:nvSpPr>
            <p:spPr>
              <a:xfrm>
                <a:off x="696912" y="2803525"/>
                <a:ext cx="571500" cy="563562"/>
              </a:xfrm>
              <a:custGeom>
                <a:avLst/>
                <a:gdLst/>
                <a:ahLst/>
                <a:cxnLst/>
                <a:rect l="0" t="0" r="0" b="0"/>
                <a:pathLst>
                  <a:path w="300" h="300" extrusionOk="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95" name="Shape 495"/>
              <p:cNvCxnSpPr/>
              <p:nvPr/>
            </p:nvCxnSpPr>
            <p:spPr>
              <a:xfrm>
                <a:off x="2557462" y="2020887"/>
                <a:ext cx="0" cy="12350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96" name="Shape 496"/>
              <p:cNvSpPr/>
              <p:nvPr/>
            </p:nvSpPr>
            <p:spPr>
              <a:xfrm>
                <a:off x="1695450" y="1878012"/>
                <a:ext cx="660400" cy="665162"/>
              </a:xfrm>
              <a:custGeom>
                <a:avLst/>
                <a:gdLst/>
                <a:ahLst/>
                <a:cxnLst/>
                <a:rect l="0" t="0" r="0" b="0"/>
                <a:pathLst>
                  <a:path w="375" h="375" extrusionOk="0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97" name="Shape 497"/>
              <p:cNvCxnSpPr/>
              <p:nvPr/>
            </p:nvCxnSpPr>
            <p:spPr>
              <a:xfrm>
                <a:off x="1736725" y="2819400"/>
                <a:ext cx="642937" cy="5540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8" name="Shape 498"/>
              <p:cNvCxnSpPr/>
              <p:nvPr/>
            </p:nvCxnSpPr>
            <p:spPr>
              <a:xfrm>
                <a:off x="492125" y="2027237"/>
                <a:ext cx="0" cy="1206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99" name="Shape 499"/>
              <p:cNvSpPr/>
              <p:nvPr/>
            </p:nvSpPr>
            <p:spPr>
              <a:xfrm>
                <a:off x="1270000" y="246538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0" name="Shape 500"/>
              <p:cNvSpPr txBox="1"/>
              <p:nvPr/>
            </p:nvSpPr>
            <p:spPr>
              <a:xfrm>
                <a:off x="1336675" y="241617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274637" y="320833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2" name="Shape 502"/>
              <p:cNvSpPr txBox="1"/>
              <p:nvPr/>
            </p:nvSpPr>
            <p:spPr>
              <a:xfrm>
                <a:off x="341312" y="315912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503" name="Shape 503"/>
              <p:cNvSpPr/>
              <p:nvPr/>
            </p:nvSpPr>
            <p:spPr>
              <a:xfrm>
                <a:off x="2300287" y="3205162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4" name="Shape 504"/>
              <p:cNvSpPr txBox="1"/>
              <p:nvPr/>
            </p:nvSpPr>
            <p:spPr>
              <a:xfrm>
                <a:off x="2366962" y="3155950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0" name="Shape 4500"/>
          <p:cNvSpPr txBox="1"/>
          <p:nvPr/>
        </p:nvSpPr>
        <p:spPr>
          <a:xfrm>
            <a:off x="409575" y="2089150"/>
            <a:ext cx="8229600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拓扑序列：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是一个具有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个顶点的有向图，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中的顶点序列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称为一个拓扑序列，当且仅当满足下列条件：若从顶点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有一条路径，则在顶点序列中顶点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必在顶点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之前。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拓扑排序：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对一个有向图构造拓扑序列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的过程称为拓扑排序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。</a:t>
            </a:r>
            <a:endParaRPr/>
          </a:p>
        </p:txBody>
      </p:sp>
      <p:sp>
        <p:nvSpPr>
          <p:cNvPr id="4501" name="Shape 4501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</a:t>
            </a:r>
            <a:endParaRPr/>
          </a:p>
        </p:txBody>
      </p:sp>
      <p:sp>
        <p:nvSpPr>
          <p:cNvPr id="4502" name="Shape 4502"/>
          <p:cNvSpPr txBox="1"/>
          <p:nvPr/>
        </p:nvSpPr>
        <p:spPr>
          <a:xfrm>
            <a:off x="592137" y="5426075"/>
            <a:ext cx="7896225" cy="97472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拓扑序列使得AOV网中所有应存在的前驱和后继关系都能得到满足。</a:t>
            </a:r>
            <a:endParaRPr/>
          </a:p>
        </p:txBody>
      </p:sp>
      <p:sp>
        <p:nvSpPr>
          <p:cNvPr id="4503" name="Shape 4503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" name="Shape 4508"/>
          <p:cNvSpPr txBox="1"/>
          <p:nvPr/>
        </p:nvSpPr>
        <p:spPr>
          <a:xfrm>
            <a:off x="609600" y="1997075"/>
            <a:ext cx="8259762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基本思想：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⑴ 从AOV网中选择一个没有前驱的顶点并且输出；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⑵ 从AOV网中删去该顶点，并且删去所有以该顶点为尾的弧；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⑶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重复上述两步，直到全部顶点都被输出，或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网中不存在没有前驱的顶点。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509" name="Shape 4509"/>
          <p:cNvSpPr txBox="1"/>
          <p:nvPr/>
        </p:nvSpPr>
        <p:spPr>
          <a:xfrm>
            <a:off x="1049337" y="5638800"/>
            <a:ext cx="73517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0" name="Shape 4510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</a:t>
            </a:r>
            <a:endParaRPr/>
          </a:p>
        </p:txBody>
      </p:sp>
      <p:grpSp>
        <p:nvGrpSpPr>
          <p:cNvPr id="4511" name="Shape 4511"/>
          <p:cNvGrpSpPr/>
          <p:nvPr/>
        </p:nvGrpSpPr>
        <p:grpSpPr>
          <a:xfrm>
            <a:off x="633412" y="5578475"/>
            <a:ext cx="7900988" cy="519112"/>
            <a:chOff x="404812" y="5638800"/>
            <a:chExt cx="7900988" cy="519112"/>
          </a:xfrm>
        </p:grpSpPr>
        <p:sp>
          <p:nvSpPr>
            <p:cNvPr id="4512" name="Shape 4512"/>
            <p:cNvSpPr txBox="1"/>
            <p:nvPr/>
          </p:nvSpPr>
          <p:spPr>
            <a:xfrm>
              <a:off x="914400" y="5638800"/>
              <a:ext cx="7391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拓扑排序的结果？</a:t>
              </a:r>
              <a:endParaRPr/>
            </a:p>
          </p:txBody>
        </p:sp>
        <p:pic>
          <p:nvPicPr>
            <p:cNvPr id="4513" name="Shape 45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4812" y="5649912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14" name="Shape 4514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9" name="Shape 4519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</a:t>
            </a:r>
            <a:endParaRPr/>
          </a:p>
        </p:txBody>
      </p:sp>
      <p:grpSp>
        <p:nvGrpSpPr>
          <p:cNvPr id="4520" name="Shape 4520"/>
          <p:cNvGrpSpPr/>
          <p:nvPr/>
        </p:nvGrpSpPr>
        <p:grpSpPr>
          <a:xfrm>
            <a:off x="1884362" y="2644775"/>
            <a:ext cx="1404937" cy="1174749"/>
            <a:chOff x="1884362" y="2644775"/>
            <a:chExt cx="1404937" cy="1174749"/>
          </a:xfrm>
        </p:grpSpPr>
        <p:sp>
          <p:nvSpPr>
            <p:cNvPr id="4521" name="Shape 4521"/>
            <p:cNvSpPr/>
            <p:nvPr/>
          </p:nvSpPr>
          <p:spPr>
            <a:xfrm>
              <a:off x="2371725" y="2644775"/>
              <a:ext cx="862012" cy="439737"/>
            </a:xfrm>
            <a:custGeom>
              <a:avLst/>
              <a:gdLst/>
              <a:ahLst/>
              <a:cxnLst/>
              <a:rect l="0" t="0" r="0" b="0"/>
              <a:pathLst>
                <a:path w="763" h="260" extrusionOk="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22" name="Shape 4522"/>
            <p:cNvSpPr/>
            <p:nvPr/>
          </p:nvSpPr>
          <p:spPr>
            <a:xfrm>
              <a:off x="2360612" y="3297237"/>
              <a:ext cx="928687" cy="522287"/>
            </a:xfrm>
            <a:custGeom>
              <a:avLst/>
              <a:gdLst/>
              <a:ahLst/>
              <a:cxnLst/>
              <a:rect l="0" t="0" r="0" b="0"/>
              <a:pathLst>
                <a:path w="830" h="340" extrusionOk="0">
                  <a:moveTo>
                    <a:pt x="0" y="0"/>
                  </a:moveTo>
                  <a:lnTo>
                    <a:pt x="830" y="34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523" name="Shape 4523"/>
            <p:cNvGrpSpPr/>
            <p:nvPr/>
          </p:nvGrpSpPr>
          <p:grpSpPr>
            <a:xfrm>
              <a:off x="1884362" y="2889250"/>
              <a:ext cx="530225" cy="595312"/>
              <a:chOff x="5907087" y="4789487"/>
              <a:chExt cx="530225" cy="595312"/>
            </a:xfrm>
          </p:grpSpPr>
          <p:sp>
            <p:nvSpPr>
              <p:cNvPr id="4524" name="Shape 4524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25" name="Shape 4525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</p:grpSp>
      <p:grpSp>
        <p:nvGrpSpPr>
          <p:cNvPr id="4526" name="Shape 4526"/>
          <p:cNvGrpSpPr/>
          <p:nvPr/>
        </p:nvGrpSpPr>
        <p:grpSpPr>
          <a:xfrm>
            <a:off x="1914525" y="4049712"/>
            <a:ext cx="2471737" cy="1254125"/>
            <a:chOff x="1914525" y="4049712"/>
            <a:chExt cx="2471737" cy="1254125"/>
          </a:xfrm>
        </p:grpSpPr>
        <p:sp>
          <p:nvSpPr>
            <p:cNvPr id="4527" name="Shape 4527"/>
            <p:cNvSpPr/>
            <p:nvPr/>
          </p:nvSpPr>
          <p:spPr>
            <a:xfrm>
              <a:off x="2295525" y="4538662"/>
              <a:ext cx="2090737" cy="765175"/>
            </a:xfrm>
            <a:custGeom>
              <a:avLst/>
              <a:gdLst/>
              <a:ahLst/>
              <a:cxnLst/>
              <a:rect l="0" t="0" r="0" b="0"/>
              <a:pathLst>
                <a:path w="1764" h="470" extrusionOk="0">
                  <a:moveTo>
                    <a:pt x="0" y="0"/>
                  </a:moveTo>
                  <a:lnTo>
                    <a:pt x="1764" y="47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28" name="Shape 4528"/>
            <p:cNvSpPr/>
            <p:nvPr/>
          </p:nvSpPr>
          <p:spPr>
            <a:xfrm>
              <a:off x="2366962" y="4049712"/>
              <a:ext cx="915987" cy="225425"/>
            </a:xfrm>
            <a:custGeom>
              <a:avLst/>
              <a:gdLst/>
              <a:ahLst/>
              <a:cxnLst/>
              <a:rect l="0" t="0" r="0" b="0"/>
              <a:pathLst>
                <a:path w="821" h="148" extrusionOk="0">
                  <a:moveTo>
                    <a:pt x="0" y="148"/>
                  </a:moveTo>
                  <a:lnTo>
                    <a:pt x="821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529" name="Shape 4529"/>
            <p:cNvGrpSpPr/>
            <p:nvPr/>
          </p:nvGrpSpPr>
          <p:grpSpPr>
            <a:xfrm>
              <a:off x="1914525" y="4108450"/>
              <a:ext cx="530225" cy="595312"/>
              <a:chOff x="5907087" y="4789487"/>
              <a:chExt cx="530225" cy="595312"/>
            </a:xfrm>
          </p:grpSpPr>
          <p:sp>
            <p:nvSpPr>
              <p:cNvPr id="4530" name="Shape 4530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31" name="Shape 4531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</p:grpSp>
      <p:grpSp>
        <p:nvGrpSpPr>
          <p:cNvPr id="4532" name="Shape 4532"/>
          <p:cNvGrpSpPr/>
          <p:nvPr/>
        </p:nvGrpSpPr>
        <p:grpSpPr>
          <a:xfrm>
            <a:off x="3209925" y="2279650"/>
            <a:ext cx="1625599" cy="595312"/>
            <a:chOff x="3209925" y="2279650"/>
            <a:chExt cx="1625599" cy="595312"/>
          </a:xfrm>
        </p:grpSpPr>
        <p:sp>
          <p:nvSpPr>
            <p:cNvPr id="4533" name="Shape 4533"/>
            <p:cNvSpPr/>
            <p:nvPr/>
          </p:nvSpPr>
          <p:spPr>
            <a:xfrm>
              <a:off x="3722687" y="2593975"/>
              <a:ext cx="1112837" cy="1587"/>
            </a:xfrm>
            <a:custGeom>
              <a:avLst/>
              <a:gdLst/>
              <a:ahLst/>
              <a:cxnLst/>
              <a:rect l="0" t="0" r="0" b="0"/>
              <a:pathLst>
                <a:path w="1005" h="5" extrusionOk="0">
                  <a:moveTo>
                    <a:pt x="0" y="5"/>
                  </a:moveTo>
                  <a:lnTo>
                    <a:pt x="1005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534" name="Shape 4534"/>
            <p:cNvGrpSpPr/>
            <p:nvPr/>
          </p:nvGrpSpPr>
          <p:grpSpPr>
            <a:xfrm>
              <a:off x="3209925" y="2279650"/>
              <a:ext cx="530225" cy="595312"/>
              <a:chOff x="5907087" y="4789487"/>
              <a:chExt cx="530225" cy="595312"/>
            </a:xfrm>
          </p:grpSpPr>
          <p:sp>
            <p:nvSpPr>
              <p:cNvPr id="4535" name="Shape 4535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36" name="Shape 4536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grpSp>
        <p:nvGrpSpPr>
          <p:cNvPr id="4537" name="Shape 4537"/>
          <p:cNvGrpSpPr/>
          <p:nvPr/>
        </p:nvGrpSpPr>
        <p:grpSpPr>
          <a:xfrm>
            <a:off x="3270250" y="2830512"/>
            <a:ext cx="2573337" cy="2357438"/>
            <a:chOff x="3270250" y="2830512"/>
            <a:chExt cx="2573337" cy="2357438"/>
          </a:xfrm>
        </p:grpSpPr>
        <p:sp>
          <p:nvSpPr>
            <p:cNvPr id="4538" name="Shape 4538"/>
            <p:cNvSpPr/>
            <p:nvPr/>
          </p:nvSpPr>
          <p:spPr>
            <a:xfrm>
              <a:off x="3711575" y="2830512"/>
              <a:ext cx="1169987" cy="1028700"/>
            </a:xfrm>
            <a:custGeom>
              <a:avLst/>
              <a:gdLst/>
              <a:ahLst/>
              <a:cxnLst/>
              <a:rect l="0" t="0" r="0" b="0"/>
              <a:pathLst>
                <a:path w="1028" h="650" extrusionOk="0">
                  <a:moveTo>
                    <a:pt x="0" y="650"/>
                  </a:moveTo>
                  <a:lnTo>
                    <a:pt x="1028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39" name="Shape 4539"/>
            <p:cNvSpPr/>
            <p:nvPr/>
          </p:nvSpPr>
          <p:spPr>
            <a:xfrm>
              <a:off x="3690937" y="4181475"/>
              <a:ext cx="787400" cy="1006475"/>
            </a:xfrm>
            <a:custGeom>
              <a:avLst/>
              <a:gdLst/>
              <a:ahLst/>
              <a:cxnLst/>
              <a:rect l="0" t="0" r="0" b="0"/>
              <a:pathLst>
                <a:path w="629" h="645" extrusionOk="0">
                  <a:moveTo>
                    <a:pt x="0" y="0"/>
                  </a:moveTo>
                  <a:lnTo>
                    <a:pt x="629" y="645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40" name="Shape 4540"/>
            <p:cNvSpPr/>
            <p:nvPr/>
          </p:nvSpPr>
          <p:spPr>
            <a:xfrm>
              <a:off x="3741737" y="3984625"/>
              <a:ext cx="2101850" cy="1587"/>
            </a:xfrm>
            <a:custGeom>
              <a:avLst/>
              <a:gdLst/>
              <a:ahLst/>
              <a:cxnLst/>
              <a:rect l="0" t="0" r="0" b="0"/>
              <a:pathLst>
                <a:path w="1711" h="1" extrusionOk="0">
                  <a:moveTo>
                    <a:pt x="0" y="1"/>
                  </a:moveTo>
                  <a:lnTo>
                    <a:pt x="1711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541" name="Shape 4541"/>
            <p:cNvGrpSpPr/>
            <p:nvPr/>
          </p:nvGrpSpPr>
          <p:grpSpPr>
            <a:xfrm>
              <a:off x="3270250" y="3665537"/>
              <a:ext cx="530225" cy="595312"/>
              <a:chOff x="5907087" y="4789487"/>
              <a:chExt cx="530225" cy="595312"/>
            </a:xfrm>
          </p:grpSpPr>
          <p:sp>
            <p:nvSpPr>
              <p:cNvPr id="4542" name="Shape 4542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43" name="Shape 4543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</p:grpSp>
      <p:grpSp>
        <p:nvGrpSpPr>
          <p:cNvPr id="4544" name="Shape 4544"/>
          <p:cNvGrpSpPr/>
          <p:nvPr/>
        </p:nvGrpSpPr>
        <p:grpSpPr>
          <a:xfrm>
            <a:off x="4383087" y="4127500"/>
            <a:ext cx="1539875" cy="1504949"/>
            <a:chOff x="4383087" y="4127500"/>
            <a:chExt cx="1539875" cy="1504949"/>
          </a:xfrm>
        </p:grpSpPr>
        <p:sp>
          <p:nvSpPr>
            <p:cNvPr id="4545" name="Shape 4545"/>
            <p:cNvSpPr/>
            <p:nvPr/>
          </p:nvSpPr>
          <p:spPr>
            <a:xfrm>
              <a:off x="4816475" y="4127500"/>
              <a:ext cx="1106487" cy="1058862"/>
            </a:xfrm>
            <a:custGeom>
              <a:avLst/>
              <a:gdLst/>
              <a:ahLst/>
              <a:cxnLst/>
              <a:rect l="0" t="0" r="0" b="0"/>
              <a:pathLst>
                <a:path w="900" h="650" extrusionOk="0">
                  <a:moveTo>
                    <a:pt x="0" y="650"/>
                  </a:moveTo>
                  <a:lnTo>
                    <a:pt x="900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546" name="Shape 4546"/>
            <p:cNvGrpSpPr/>
            <p:nvPr/>
          </p:nvGrpSpPr>
          <p:grpSpPr>
            <a:xfrm>
              <a:off x="4383087" y="5037137"/>
              <a:ext cx="530225" cy="595312"/>
              <a:chOff x="5907087" y="4789487"/>
              <a:chExt cx="530225" cy="595312"/>
            </a:xfrm>
          </p:grpSpPr>
          <p:sp>
            <p:nvSpPr>
              <p:cNvPr id="4547" name="Shape 4547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48" name="Shape 4548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6</a:t>
                </a:r>
                <a:endParaRPr/>
              </a:p>
            </p:txBody>
          </p:sp>
        </p:grpSp>
      </p:grpSp>
      <p:grpSp>
        <p:nvGrpSpPr>
          <p:cNvPr id="4549" name="Shape 4549"/>
          <p:cNvGrpSpPr/>
          <p:nvPr/>
        </p:nvGrpSpPr>
        <p:grpSpPr>
          <a:xfrm>
            <a:off x="4840287" y="2370137"/>
            <a:ext cx="1093787" cy="1379538"/>
            <a:chOff x="4840287" y="2370137"/>
            <a:chExt cx="1093787" cy="1379538"/>
          </a:xfrm>
        </p:grpSpPr>
        <p:sp>
          <p:nvSpPr>
            <p:cNvPr id="4550" name="Shape 4550"/>
            <p:cNvSpPr/>
            <p:nvPr/>
          </p:nvSpPr>
          <p:spPr>
            <a:xfrm>
              <a:off x="5246687" y="2822575"/>
              <a:ext cx="687387" cy="927100"/>
            </a:xfrm>
            <a:custGeom>
              <a:avLst/>
              <a:gdLst/>
              <a:ahLst/>
              <a:cxnLst/>
              <a:rect l="0" t="0" r="0" b="0"/>
              <a:pathLst>
                <a:path w="548" h="597" extrusionOk="0">
                  <a:moveTo>
                    <a:pt x="0" y="0"/>
                  </a:moveTo>
                  <a:lnTo>
                    <a:pt x="548" y="597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551" name="Shape 4551"/>
            <p:cNvGrpSpPr/>
            <p:nvPr/>
          </p:nvGrpSpPr>
          <p:grpSpPr>
            <a:xfrm>
              <a:off x="4840287" y="2370137"/>
              <a:ext cx="530225" cy="595312"/>
              <a:chOff x="5907087" y="4789487"/>
              <a:chExt cx="530225" cy="595312"/>
            </a:xfrm>
          </p:grpSpPr>
          <p:sp>
            <p:nvSpPr>
              <p:cNvPr id="4552" name="Shape 4552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53" name="Shape 4553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5</a:t>
                </a:r>
                <a:endParaRPr/>
              </a:p>
            </p:txBody>
          </p:sp>
        </p:grpSp>
      </p:grpSp>
      <p:grpSp>
        <p:nvGrpSpPr>
          <p:cNvPr id="4554" name="Shape 4554"/>
          <p:cNvGrpSpPr/>
          <p:nvPr/>
        </p:nvGrpSpPr>
        <p:grpSpPr>
          <a:xfrm>
            <a:off x="5837237" y="3667125"/>
            <a:ext cx="530225" cy="579437"/>
            <a:chOff x="5837237" y="3667125"/>
            <a:chExt cx="530225" cy="579437"/>
          </a:xfrm>
        </p:grpSpPr>
        <p:sp>
          <p:nvSpPr>
            <p:cNvPr id="4555" name="Shape 4555"/>
            <p:cNvSpPr/>
            <p:nvPr/>
          </p:nvSpPr>
          <p:spPr>
            <a:xfrm>
              <a:off x="5837237" y="3683000"/>
              <a:ext cx="503237" cy="4905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6" name="Shape 4556"/>
            <p:cNvSpPr txBox="1"/>
            <p:nvPr/>
          </p:nvSpPr>
          <p:spPr>
            <a:xfrm>
              <a:off x="5903912" y="3667125"/>
              <a:ext cx="463550" cy="579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sp>
        <p:nvSpPr>
          <p:cNvPr id="4557" name="Shape 4557"/>
          <p:cNvSpPr txBox="1"/>
          <p:nvPr/>
        </p:nvSpPr>
        <p:spPr>
          <a:xfrm>
            <a:off x="838200" y="5867400"/>
            <a:ext cx="21939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拓扑序列：</a:t>
            </a:r>
            <a:endParaRPr/>
          </a:p>
        </p:txBody>
      </p:sp>
      <p:sp>
        <p:nvSpPr>
          <p:cNvPr id="4558" name="Shape 4558"/>
          <p:cNvSpPr txBox="1"/>
          <p:nvPr/>
        </p:nvSpPr>
        <p:spPr>
          <a:xfrm>
            <a:off x="2822575" y="5883275"/>
            <a:ext cx="7397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</p:txBody>
      </p:sp>
      <p:sp>
        <p:nvSpPr>
          <p:cNvPr id="4559" name="Shape 4559"/>
          <p:cNvSpPr txBox="1"/>
          <p:nvPr/>
        </p:nvSpPr>
        <p:spPr>
          <a:xfrm>
            <a:off x="3524250" y="5883275"/>
            <a:ext cx="7397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</p:txBody>
      </p:sp>
      <p:sp>
        <p:nvSpPr>
          <p:cNvPr id="4560" name="Shape 4560"/>
          <p:cNvSpPr txBox="1"/>
          <p:nvPr/>
        </p:nvSpPr>
        <p:spPr>
          <a:xfrm>
            <a:off x="4149725" y="5883275"/>
            <a:ext cx="7397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</p:txBody>
      </p:sp>
      <p:sp>
        <p:nvSpPr>
          <p:cNvPr id="4561" name="Shape 4561"/>
          <p:cNvSpPr txBox="1"/>
          <p:nvPr/>
        </p:nvSpPr>
        <p:spPr>
          <a:xfrm>
            <a:off x="4819650" y="5867400"/>
            <a:ext cx="7397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</p:txBody>
      </p:sp>
      <p:sp>
        <p:nvSpPr>
          <p:cNvPr id="4562" name="Shape 4562"/>
          <p:cNvSpPr txBox="1"/>
          <p:nvPr/>
        </p:nvSpPr>
        <p:spPr>
          <a:xfrm>
            <a:off x="5445125" y="5880100"/>
            <a:ext cx="7397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</p:txBody>
      </p:sp>
      <p:sp>
        <p:nvSpPr>
          <p:cNvPr id="4563" name="Shape 4563"/>
          <p:cNvSpPr txBox="1"/>
          <p:nvPr/>
        </p:nvSpPr>
        <p:spPr>
          <a:xfrm>
            <a:off x="6100762" y="5867400"/>
            <a:ext cx="7397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</p:txBody>
      </p:sp>
      <p:sp>
        <p:nvSpPr>
          <p:cNvPr id="4564" name="Shape 4564"/>
          <p:cNvSpPr txBox="1"/>
          <p:nvPr/>
        </p:nvSpPr>
        <p:spPr>
          <a:xfrm>
            <a:off x="6694487" y="5868987"/>
            <a:ext cx="6508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565" name="Shape 4565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0" name="Shape 4570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</a:t>
            </a:r>
            <a:endParaRPr/>
          </a:p>
        </p:txBody>
      </p:sp>
      <p:grpSp>
        <p:nvGrpSpPr>
          <p:cNvPr id="4571" name="Shape 4571"/>
          <p:cNvGrpSpPr/>
          <p:nvPr/>
        </p:nvGrpSpPr>
        <p:grpSpPr>
          <a:xfrm>
            <a:off x="1884362" y="2644775"/>
            <a:ext cx="1404937" cy="1174749"/>
            <a:chOff x="1884362" y="2644775"/>
            <a:chExt cx="1404937" cy="1174749"/>
          </a:xfrm>
        </p:grpSpPr>
        <p:sp>
          <p:nvSpPr>
            <p:cNvPr id="4572" name="Shape 4572"/>
            <p:cNvSpPr/>
            <p:nvPr/>
          </p:nvSpPr>
          <p:spPr>
            <a:xfrm>
              <a:off x="2371725" y="2644775"/>
              <a:ext cx="862012" cy="439737"/>
            </a:xfrm>
            <a:custGeom>
              <a:avLst/>
              <a:gdLst/>
              <a:ahLst/>
              <a:cxnLst/>
              <a:rect l="0" t="0" r="0" b="0"/>
              <a:pathLst>
                <a:path w="763" h="260" extrusionOk="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3" name="Shape 4573"/>
            <p:cNvSpPr/>
            <p:nvPr/>
          </p:nvSpPr>
          <p:spPr>
            <a:xfrm>
              <a:off x="2360612" y="3297237"/>
              <a:ext cx="928687" cy="522287"/>
            </a:xfrm>
            <a:custGeom>
              <a:avLst/>
              <a:gdLst/>
              <a:ahLst/>
              <a:cxnLst/>
              <a:rect l="0" t="0" r="0" b="0"/>
              <a:pathLst>
                <a:path w="830" h="340" extrusionOk="0">
                  <a:moveTo>
                    <a:pt x="0" y="0"/>
                  </a:moveTo>
                  <a:lnTo>
                    <a:pt x="830" y="34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574" name="Shape 4574"/>
            <p:cNvGrpSpPr/>
            <p:nvPr/>
          </p:nvGrpSpPr>
          <p:grpSpPr>
            <a:xfrm>
              <a:off x="1884362" y="2889250"/>
              <a:ext cx="530225" cy="595312"/>
              <a:chOff x="5907087" y="4789487"/>
              <a:chExt cx="530225" cy="595312"/>
            </a:xfrm>
          </p:grpSpPr>
          <p:sp>
            <p:nvSpPr>
              <p:cNvPr id="4575" name="Shape 4575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76" name="Shape 4576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</p:grpSp>
      <p:grpSp>
        <p:nvGrpSpPr>
          <p:cNvPr id="4577" name="Shape 4577"/>
          <p:cNvGrpSpPr/>
          <p:nvPr/>
        </p:nvGrpSpPr>
        <p:grpSpPr>
          <a:xfrm>
            <a:off x="1914525" y="4049712"/>
            <a:ext cx="2776537" cy="1162050"/>
            <a:chOff x="1914525" y="4049712"/>
            <a:chExt cx="2776537" cy="1162050"/>
          </a:xfrm>
        </p:grpSpPr>
        <p:sp>
          <p:nvSpPr>
            <p:cNvPr id="4578" name="Shape 4578"/>
            <p:cNvSpPr/>
            <p:nvPr/>
          </p:nvSpPr>
          <p:spPr>
            <a:xfrm>
              <a:off x="2295525" y="4538662"/>
              <a:ext cx="2395537" cy="673100"/>
            </a:xfrm>
            <a:custGeom>
              <a:avLst/>
              <a:gdLst/>
              <a:ahLst/>
              <a:cxnLst/>
              <a:rect l="0" t="0" r="0" b="0"/>
              <a:pathLst>
                <a:path w="1764" h="470" extrusionOk="0">
                  <a:moveTo>
                    <a:pt x="0" y="0"/>
                  </a:moveTo>
                  <a:lnTo>
                    <a:pt x="1764" y="47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9" name="Shape 4579"/>
            <p:cNvSpPr/>
            <p:nvPr/>
          </p:nvSpPr>
          <p:spPr>
            <a:xfrm>
              <a:off x="2366962" y="4049712"/>
              <a:ext cx="915987" cy="225425"/>
            </a:xfrm>
            <a:custGeom>
              <a:avLst/>
              <a:gdLst/>
              <a:ahLst/>
              <a:cxnLst/>
              <a:rect l="0" t="0" r="0" b="0"/>
              <a:pathLst>
                <a:path w="821" h="148" extrusionOk="0">
                  <a:moveTo>
                    <a:pt x="0" y="148"/>
                  </a:moveTo>
                  <a:lnTo>
                    <a:pt x="821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580" name="Shape 4580"/>
            <p:cNvGrpSpPr/>
            <p:nvPr/>
          </p:nvGrpSpPr>
          <p:grpSpPr>
            <a:xfrm>
              <a:off x="1914525" y="4108450"/>
              <a:ext cx="530225" cy="595312"/>
              <a:chOff x="5907087" y="4789487"/>
              <a:chExt cx="530225" cy="595312"/>
            </a:xfrm>
          </p:grpSpPr>
          <p:sp>
            <p:nvSpPr>
              <p:cNvPr id="4581" name="Shape 4581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82" name="Shape 4582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</p:grpSp>
      <p:grpSp>
        <p:nvGrpSpPr>
          <p:cNvPr id="4583" name="Shape 4583"/>
          <p:cNvGrpSpPr/>
          <p:nvPr/>
        </p:nvGrpSpPr>
        <p:grpSpPr>
          <a:xfrm>
            <a:off x="3209925" y="2279650"/>
            <a:ext cx="1625599" cy="595312"/>
            <a:chOff x="3209925" y="2279650"/>
            <a:chExt cx="1625599" cy="595312"/>
          </a:xfrm>
        </p:grpSpPr>
        <p:sp>
          <p:nvSpPr>
            <p:cNvPr id="4584" name="Shape 4584"/>
            <p:cNvSpPr/>
            <p:nvPr/>
          </p:nvSpPr>
          <p:spPr>
            <a:xfrm>
              <a:off x="3722687" y="2593975"/>
              <a:ext cx="1112837" cy="1587"/>
            </a:xfrm>
            <a:custGeom>
              <a:avLst/>
              <a:gdLst/>
              <a:ahLst/>
              <a:cxnLst/>
              <a:rect l="0" t="0" r="0" b="0"/>
              <a:pathLst>
                <a:path w="1005" h="5" extrusionOk="0">
                  <a:moveTo>
                    <a:pt x="0" y="5"/>
                  </a:moveTo>
                  <a:lnTo>
                    <a:pt x="1005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585" name="Shape 4585"/>
            <p:cNvGrpSpPr/>
            <p:nvPr/>
          </p:nvGrpSpPr>
          <p:grpSpPr>
            <a:xfrm>
              <a:off x="3209925" y="2279650"/>
              <a:ext cx="530225" cy="595312"/>
              <a:chOff x="5907087" y="4789487"/>
              <a:chExt cx="530225" cy="595312"/>
            </a:xfrm>
          </p:grpSpPr>
          <p:sp>
            <p:nvSpPr>
              <p:cNvPr id="4586" name="Shape 4586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87" name="Shape 4587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sp>
        <p:nvSpPr>
          <p:cNvPr id="4588" name="Shape 4588"/>
          <p:cNvSpPr/>
          <p:nvPr/>
        </p:nvSpPr>
        <p:spPr>
          <a:xfrm>
            <a:off x="3711575" y="2830512"/>
            <a:ext cx="1169987" cy="1028700"/>
          </a:xfrm>
          <a:custGeom>
            <a:avLst/>
            <a:gdLst/>
            <a:ahLst/>
            <a:cxnLst/>
            <a:rect l="0" t="0" r="0" b="0"/>
            <a:pathLst>
              <a:path w="1028" h="650" extrusionOk="0">
                <a:moveTo>
                  <a:pt x="0" y="650"/>
                </a:moveTo>
                <a:lnTo>
                  <a:pt x="1028" y="0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9" name="Shape 4589"/>
          <p:cNvSpPr/>
          <p:nvPr/>
        </p:nvSpPr>
        <p:spPr>
          <a:xfrm>
            <a:off x="3690937" y="4181475"/>
            <a:ext cx="1062037" cy="900112"/>
          </a:xfrm>
          <a:custGeom>
            <a:avLst/>
            <a:gdLst/>
            <a:ahLst/>
            <a:cxnLst/>
            <a:rect l="0" t="0" r="0" b="0"/>
            <a:pathLst>
              <a:path w="629" h="645" extrusionOk="0">
                <a:moveTo>
                  <a:pt x="0" y="0"/>
                </a:moveTo>
                <a:lnTo>
                  <a:pt x="629" y="645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stealth" w="lg" len="lg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590" name="Shape 4590"/>
          <p:cNvGrpSpPr/>
          <p:nvPr/>
        </p:nvGrpSpPr>
        <p:grpSpPr>
          <a:xfrm>
            <a:off x="3270250" y="3665537"/>
            <a:ext cx="530225" cy="595312"/>
            <a:chOff x="5907087" y="4789487"/>
            <a:chExt cx="530225" cy="595312"/>
          </a:xfrm>
        </p:grpSpPr>
        <p:sp>
          <p:nvSpPr>
            <p:cNvPr id="4591" name="Shape 459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2" name="Shape 459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4593" name="Shape 4593"/>
          <p:cNvGrpSpPr/>
          <p:nvPr/>
        </p:nvGrpSpPr>
        <p:grpSpPr>
          <a:xfrm>
            <a:off x="4724400" y="4943475"/>
            <a:ext cx="530225" cy="595312"/>
            <a:chOff x="5907087" y="4789487"/>
            <a:chExt cx="530225" cy="595312"/>
          </a:xfrm>
        </p:grpSpPr>
        <p:sp>
          <p:nvSpPr>
            <p:cNvPr id="4594" name="Shape 459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5" name="Shape 459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4596" name="Shape 4596"/>
          <p:cNvGrpSpPr/>
          <p:nvPr/>
        </p:nvGrpSpPr>
        <p:grpSpPr>
          <a:xfrm>
            <a:off x="4748212" y="2339975"/>
            <a:ext cx="530225" cy="595312"/>
            <a:chOff x="5907087" y="4789487"/>
            <a:chExt cx="530225" cy="595312"/>
          </a:xfrm>
        </p:grpSpPr>
        <p:sp>
          <p:nvSpPr>
            <p:cNvPr id="4597" name="Shape 459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8" name="Shape 459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sp>
        <p:nvSpPr>
          <p:cNvPr id="4599" name="Shape 4599"/>
          <p:cNvSpPr/>
          <p:nvPr/>
        </p:nvSpPr>
        <p:spPr>
          <a:xfrm flipH="1">
            <a:off x="4983162" y="2901950"/>
            <a:ext cx="1587" cy="2105025"/>
          </a:xfrm>
          <a:custGeom>
            <a:avLst/>
            <a:gdLst/>
            <a:ahLst/>
            <a:cxnLst/>
            <a:rect l="0" t="0" r="0" b="0"/>
            <a:pathLst>
              <a:path w="629" h="645" extrusionOk="0">
                <a:moveTo>
                  <a:pt x="0" y="0"/>
                </a:moveTo>
                <a:lnTo>
                  <a:pt x="629" y="645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00" name="Shape 4600"/>
          <p:cNvGrpSpPr/>
          <p:nvPr/>
        </p:nvGrpSpPr>
        <p:grpSpPr>
          <a:xfrm>
            <a:off x="838200" y="5867400"/>
            <a:ext cx="4051300" cy="534987"/>
            <a:chOff x="838200" y="5867400"/>
            <a:chExt cx="4051300" cy="534987"/>
          </a:xfrm>
        </p:grpSpPr>
        <p:sp>
          <p:nvSpPr>
            <p:cNvPr id="4601" name="Shape 4601"/>
            <p:cNvSpPr txBox="1"/>
            <p:nvPr/>
          </p:nvSpPr>
          <p:spPr>
            <a:xfrm>
              <a:off x="838200" y="5867400"/>
              <a:ext cx="21939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拓扑序列：</a:t>
              </a:r>
              <a:endParaRPr/>
            </a:p>
          </p:txBody>
        </p:sp>
        <p:sp>
          <p:nvSpPr>
            <p:cNvPr id="4602" name="Shape 4602"/>
            <p:cNvSpPr txBox="1"/>
            <p:nvPr/>
          </p:nvSpPr>
          <p:spPr>
            <a:xfrm>
              <a:off x="2822575" y="5883275"/>
              <a:ext cx="7397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endParaRPr/>
            </a:p>
          </p:txBody>
        </p:sp>
        <p:sp>
          <p:nvSpPr>
            <p:cNvPr id="4603" name="Shape 4603"/>
            <p:cNvSpPr txBox="1"/>
            <p:nvPr/>
          </p:nvSpPr>
          <p:spPr>
            <a:xfrm>
              <a:off x="3524250" y="5883275"/>
              <a:ext cx="7397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endParaRPr/>
            </a:p>
          </p:txBody>
        </p:sp>
        <p:sp>
          <p:nvSpPr>
            <p:cNvPr id="4604" name="Shape 4604"/>
            <p:cNvSpPr txBox="1"/>
            <p:nvPr/>
          </p:nvSpPr>
          <p:spPr>
            <a:xfrm>
              <a:off x="4149725" y="5883275"/>
              <a:ext cx="7397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endParaRPr/>
            </a:p>
          </p:txBody>
        </p:sp>
      </p:grpSp>
      <p:grpSp>
        <p:nvGrpSpPr>
          <p:cNvPr id="4605" name="Shape 4605"/>
          <p:cNvGrpSpPr/>
          <p:nvPr/>
        </p:nvGrpSpPr>
        <p:grpSpPr>
          <a:xfrm>
            <a:off x="5516562" y="3506787"/>
            <a:ext cx="3321050" cy="946150"/>
            <a:chOff x="5516562" y="3506787"/>
            <a:chExt cx="3321050" cy="946150"/>
          </a:xfrm>
        </p:grpSpPr>
        <p:sp>
          <p:nvSpPr>
            <p:cNvPr id="4606" name="Shape 4606"/>
            <p:cNvSpPr txBox="1"/>
            <p:nvPr/>
          </p:nvSpPr>
          <p:spPr>
            <a:xfrm>
              <a:off x="6308725" y="3506787"/>
              <a:ext cx="2528887" cy="946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说明AOV网中存在回路。 </a:t>
              </a:r>
              <a:endParaRPr/>
            </a:p>
          </p:txBody>
        </p:sp>
        <p:sp>
          <p:nvSpPr>
            <p:cNvPr id="4607" name="Shape 4607"/>
            <p:cNvSpPr/>
            <p:nvPr/>
          </p:nvSpPr>
          <p:spPr>
            <a:xfrm>
              <a:off x="5516562" y="3840162"/>
              <a:ext cx="685800" cy="35083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608" name="Shape 4608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3" name="Shape 4613"/>
          <p:cNvSpPr txBox="1"/>
          <p:nvPr/>
        </p:nvSpPr>
        <p:spPr>
          <a:xfrm>
            <a:off x="319087" y="1157287"/>
            <a:ext cx="3581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设计数据结构</a:t>
            </a:r>
            <a:endParaRPr/>
          </a:p>
        </p:txBody>
      </p:sp>
      <p:sp>
        <p:nvSpPr>
          <p:cNvPr id="4614" name="Shape 4614"/>
          <p:cNvSpPr txBox="1"/>
          <p:nvPr/>
        </p:nvSpPr>
        <p:spPr>
          <a:xfrm>
            <a:off x="525462" y="2222500"/>
            <a:ext cx="8110537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图的存储结构：采用邻接表存储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，在顶点表中增加一个入度域。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顶点表结点</a:t>
            </a:r>
            <a:endParaRPr/>
          </a:p>
        </p:txBody>
      </p:sp>
      <p:grpSp>
        <p:nvGrpSpPr>
          <p:cNvPr id="4615" name="Shape 4615"/>
          <p:cNvGrpSpPr/>
          <p:nvPr/>
        </p:nvGrpSpPr>
        <p:grpSpPr>
          <a:xfrm>
            <a:off x="1752600" y="3430587"/>
            <a:ext cx="4495799" cy="466725"/>
            <a:chOff x="2819400" y="2667000"/>
            <a:chExt cx="4495799" cy="466725"/>
          </a:xfrm>
        </p:grpSpPr>
        <p:sp>
          <p:nvSpPr>
            <p:cNvPr id="4616" name="Shape 4616"/>
            <p:cNvSpPr txBox="1"/>
            <p:nvPr/>
          </p:nvSpPr>
          <p:spPr>
            <a:xfrm>
              <a:off x="2819400" y="2667000"/>
              <a:ext cx="1306512" cy="4667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in</a:t>
              </a:r>
              <a:endParaRPr/>
            </a:p>
          </p:txBody>
        </p:sp>
        <p:sp>
          <p:nvSpPr>
            <p:cNvPr id="4617" name="Shape 4617"/>
            <p:cNvSpPr txBox="1"/>
            <p:nvPr/>
          </p:nvSpPr>
          <p:spPr>
            <a:xfrm>
              <a:off x="4125912" y="2667000"/>
              <a:ext cx="1517650" cy="4667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vertex</a:t>
              </a:r>
              <a:endParaRPr/>
            </a:p>
          </p:txBody>
        </p:sp>
        <p:sp>
          <p:nvSpPr>
            <p:cNvPr id="4618" name="Shape 4618"/>
            <p:cNvSpPr txBox="1"/>
            <p:nvPr/>
          </p:nvSpPr>
          <p:spPr>
            <a:xfrm>
              <a:off x="5643562" y="2667000"/>
              <a:ext cx="1671637" cy="4667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firstedge</a:t>
              </a:r>
              <a:endParaRPr/>
            </a:p>
          </p:txBody>
        </p:sp>
      </p:grpSp>
      <p:sp>
        <p:nvSpPr>
          <p:cNvPr id="4619" name="Shape 4619"/>
          <p:cNvSpPr txBox="1"/>
          <p:nvPr/>
        </p:nvSpPr>
        <p:spPr>
          <a:xfrm>
            <a:off x="714375" y="5035550"/>
            <a:ext cx="79962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栈S：存储所有无前驱的顶点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。也可以用队列。</a:t>
            </a:r>
            <a:endParaRPr/>
          </a:p>
        </p:txBody>
      </p:sp>
      <p:sp>
        <p:nvSpPr>
          <p:cNvPr id="4620" name="Shape 4620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5" name="Shape 4625"/>
          <p:cNvSpPr txBox="1"/>
          <p:nvPr/>
        </p:nvSpPr>
        <p:spPr>
          <a:xfrm>
            <a:off x="476250" y="5626100"/>
            <a:ext cx="7926387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一个AOV网              (b) AOV网的邻接表存储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/>
          </a:p>
        </p:txBody>
      </p:sp>
      <p:cxnSp>
        <p:nvCxnSpPr>
          <p:cNvPr id="4626" name="Shape 4626"/>
          <p:cNvCxnSpPr/>
          <p:nvPr/>
        </p:nvCxnSpPr>
        <p:spPr>
          <a:xfrm rot="10800000">
            <a:off x="1214437" y="2427287"/>
            <a:ext cx="61595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27" name="Shape 4627"/>
          <p:cNvCxnSpPr/>
          <p:nvPr/>
        </p:nvCxnSpPr>
        <p:spPr>
          <a:xfrm>
            <a:off x="2058987" y="2732087"/>
            <a:ext cx="0" cy="5953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28" name="Shape 4628"/>
          <p:cNvCxnSpPr/>
          <p:nvPr/>
        </p:nvCxnSpPr>
        <p:spPr>
          <a:xfrm>
            <a:off x="2058987" y="3835400"/>
            <a:ext cx="0" cy="6127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29" name="Shape 4629"/>
          <p:cNvCxnSpPr/>
          <p:nvPr/>
        </p:nvCxnSpPr>
        <p:spPr>
          <a:xfrm>
            <a:off x="1184275" y="4711700"/>
            <a:ext cx="596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30" name="Shape 4630"/>
          <p:cNvCxnSpPr/>
          <p:nvPr/>
        </p:nvCxnSpPr>
        <p:spPr>
          <a:xfrm rot="10800000">
            <a:off x="941387" y="3816350"/>
            <a:ext cx="0" cy="63658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31" name="Shape 4631"/>
          <p:cNvCxnSpPr/>
          <p:nvPr/>
        </p:nvCxnSpPr>
        <p:spPr>
          <a:xfrm>
            <a:off x="1228725" y="3578225"/>
            <a:ext cx="5683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32" name="Shape 4632"/>
          <p:cNvCxnSpPr/>
          <p:nvPr/>
        </p:nvCxnSpPr>
        <p:spPr>
          <a:xfrm rot="10800000">
            <a:off x="954087" y="2667000"/>
            <a:ext cx="0" cy="6159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33" name="Shape 4633"/>
          <p:cNvCxnSpPr/>
          <p:nvPr/>
        </p:nvCxnSpPr>
        <p:spPr>
          <a:xfrm rot="10800000">
            <a:off x="1123950" y="2584450"/>
            <a:ext cx="754062" cy="81438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34" name="Shape 4634"/>
          <p:cNvCxnSpPr/>
          <p:nvPr/>
        </p:nvCxnSpPr>
        <p:spPr>
          <a:xfrm rot="10800000" flipH="1">
            <a:off x="1106487" y="3702050"/>
            <a:ext cx="736600" cy="80803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635" name="Shape 4635"/>
          <p:cNvSpPr txBox="1"/>
          <p:nvPr/>
        </p:nvSpPr>
        <p:spPr>
          <a:xfrm>
            <a:off x="2994025" y="2422525"/>
            <a:ext cx="18415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636" name="Shape 4636"/>
          <p:cNvSpPr txBox="1"/>
          <p:nvPr/>
        </p:nvSpPr>
        <p:spPr>
          <a:xfrm>
            <a:off x="3344862" y="2028825"/>
            <a:ext cx="270033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 vertex firstedge</a:t>
            </a:r>
            <a:endParaRPr/>
          </a:p>
        </p:txBody>
      </p:sp>
      <p:sp>
        <p:nvSpPr>
          <p:cNvPr id="4637" name="Shape 4637"/>
          <p:cNvSpPr txBox="1"/>
          <p:nvPr/>
        </p:nvSpPr>
        <p:spPr>
          <a:xfrm>
            <a:off x="3255962" y="2420937"/>
            <a:ext cx="1614487" cy="2998787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 sz="24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grpSp>
        <p:nvGrpSpPr>
          <p:cNvPr id="4638" name="Shape 4638"/>
          <p:cNvGrpSpPr/>
          <p:nvPr/>
        </p:nvGrpSpPr>
        <p:grpSpPr>
          <a:xfrm>
            <a:off x="3251200" y="2935287"/>
            <a:ext cx="1606550" cy="1997075"/>
            <a:chOff x="3251200" y="2935287"/>
            <a:chExt cx="1516062" cy="1997075"/>
          </a:xfrm>
        </p:grpSpPr>
        <p:cxnSp>
          <p:nvCxnSpPr>
            <p:cNvPr id="4639" name="Shape 4639"/>
            <p:cNvCxnSpPr/>
            <p:nvPr/>
          </p:nvCxnSpPr>
          <p:spPr>
            <a:xfrm>
              <a:off x="3255962" y="29352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0" name="Shape 4640"/>
            <p:cNvCxnSpPr/>
            <p:nvPr/>
          </p:nvCxnSpPr>
          <p:spPr>
            <a:xfrm>
              <a:off x="3259137" y="34290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1" name="Shape 4641"/>
            <p:cNvCxnSpPr/>
            <p:nvPr/>
          </p:nvCxnSpPr>
          <p:spPr>
            <a:xfrm>
              <a:off x="3259137" y="44323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2" name="Shape 4642"/>
            <p:cNvCxnSpPr/>
            <p:nvPr/>
          </p:nvCxnSpPr>
          <p:spPr>
            <a:xfrm>
              <a:off x="3252787" y="4932362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3" name="Shape 4643"/>
            <p:cNvCxnSpPr/>
            <p:nvPr/>
          </p:nvCxnSpPr>
          <p:spPr>
            <a:xfrm>
              <a:off x="3251200" y="39385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644" name="Shape 4644"/>
          <p:cNvGrpSpPr/>
          <p:nvPr/>
        </p:nvGrpSpPr>
        <p:grpSpPr>
          <a:xfrm>
            <a:off x="3829050" y="2420937"/>
            <a:ext cx="539749" cy="2976562"/>
            <a:chOff x="8356600" y="12811125"/>
            <a:chExt cx="835024" cy="4141787"/>
          </a:xfrm>
        </p:grpSpPr>
        <p:cxnSp>
          <p:nvCxnSpPr>
            <p:cNvPr id="4645" name="Shape 4645"/>
            <p:cNvCxnSpPr/>
            <p:nvPr/>
          </p:nvCxnSpPr>
          <p:spPr>
            <a:xfrm>
              <a:off x="8356600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46" name="Shape 4646"/>
            <p:cNvCxnSpPr/>
            <p:nvPr/>
          </p:nvCxnSpPr>
          <p:spPr>
            <a:xfrm>
              <a:off x="9190037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647" name="Shape 4647"/>
          <p:cNvCxnSpPr/>
          <p:nvPr/>
        </p:nvCxnSpPr>
        <p:spPr>
          <a:xfrm>
            <a:off x="4546600" y="31877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48" name="Shape 4648"/>
          <p:cNvCxnSpPr/>
          <p:nvPr/>
        </p:nvCxnSpPr>
        <p:spPr>
          <a:xfrm>
            <a:off x="4546600" y="3721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49" name="Shape 4649"/>
          <p:cNvCxnSpPr/>
          <p:nvPr/>
        </p:nvCxnSpPr>
        <p:spPr>
          <a:xfrm>
            <a:off x="4556125" y="41910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650" name="Shape 4650"/>
          <p:cNvSpPr txBox="1"/>
          <p:nvPr/>
        </p:nvSpPr>
        <p:spPr>
          <a:xfrm>
            <a:off x="5132387" y="29225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4651" name="Shape 4651"/>
          <p:cNvCxnSpPr/>
          <p:nvPr/>
        </p:nvCxnSpPr>
        <p:spPr>
          <a:xfrm>
            <a:off x="5532437" y="291465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52" name="Shape 4652"/>
          <p:cNvSpPr txBox="1"/>
          <p:nvPr/>
        </p:nvSpPr>
        <p:spPr>
          <a:xfrm>
            <a:off x="6251575" y="2957512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4653" name="Shape 4653"/>
          <p:cNvCxnSpPr/>
          <p:nvPr/>
        </p:nvCxnSpPr>
        <p:spPr>
          <a:xfrm>
            <a:off x="6651625" y="2947987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54" name="Shape 4654"/>
          <p:cNvCxnSpPr/>
          <p:nvPr/>
        </p:nvCxnSpPr>
        <p:spPr>
          <a:xfrm>
            <a:off x="5656262" y="3198812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655" name="Shape 4655"/>
          <p:cNvSpPr txBox="1"/>
          <p:nvPr/>
        </p:nvSpPr>
        <p:spPr>
          <a:xfrm>
            <a:off x="5132387" y="343693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</a:t>
            </a:r>
            <a:endParaRPr/>
          </a:p>
        </p:txBody>
      </p:sp>
      <p:cxnSp>
        <p:nvCxnSpPr>
          <p:cNvPr id="4656" name="Shape 4656"/>
          <p:cNvCxnSpPr/>
          <p:nvPr/>
        </p:nvCxnSpPr>
        <p:spPr>
          <a:xfrm>
            <a:off x="5532437" y="34290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57" name="Shape 4657"/>
          <p:cNvSpPr txBox="1"/>
          <p:nvPr/>
        </p:nvSpPr>
        <p:spPr>
          <a:xfrm>
            <a:off x="5132387" y="3952875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4658" name="Shape 4658"/>
          <p:cNvCxnSpPr/>
          <p:nvPr/>
        </p:nvCxnSpPr>
        <p:spPr>
          <a:xfrm>
            <a:off x="5532437" y="3965575"/>
            <a:ext cx="0" cy="42386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59" name="Shape 4659"/>
          <p:cNvSpPr txBox="1"/>
          <p:nvPr/>
        </p:nvSpPr>
        <p:spPr>
          <a:xfrm>
            <a:off x="6251575" y="398621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4660" name="Shape 4660"/>
          <p:cNvCxnSpPr/>
          <p:nvPr/>
        </p:nvCxnSpPr>
        <p:spPr>
          <a:xfrm>
            <a:off x="6651625" y="3978275"/>
            <a:ext cx="0" cy="44132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61" name="Shape 4661"/>
          <p:cNvCxnSpPr/>
          <p:nvPr/>
        </p:nvCxnSpPr>
        <p:spPr>
          <a:xfrm>
            <a:off x="5656262" y="4229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62" name="Shape 4662"/>
          <p:cNvCxnSpPr/>
          <p:nvPr/>
        </p:nvCxnSpPr>
        <p:spPr>
          <a:xfrm>
            <a:off x="4564062" y="4708525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663" name="Shape 4663"/>
          <p:cNvSpPr txBox="1"/>
          <p:nvPr/>
        </p:nvSpPr>
        <p:spPr>
          <a:xfrm>
            <a:off x="5126037" y="44846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</a:t>
            </a:r>
            <a:endParaRPr/>
          </a:p>
        </p:txBody>
      </p:sp>
      <p:cxnSp>
        <p:nvCxnSpPr>
          <p:cNvPr id="4664" name="Shape 4664"/>
          <p:cNvCxnSpPr/>
          <p:nvPr/>
        </p:nvCxnSpPr>
        <p:spPr>
          <a:xfrm>
            <a:off x="5526087" y="4497387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65" name="Shape 4665"/>
          <p:cNvSpPr txBox="1"/>
          <p:nvPr/>
        </p:nvSpPr>
        <p:spPr>
          <a:xfrm>
            <a:off x="6253162" y="34671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4666" name="Shape 4666"/>
          <p:cNvCxnSpPr/>
          <p:nvPr/>
        </p:nvCxnSpPr>
        <p:spPr>
          <a:xfrm>
            <a:off x="6653212" y="34798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67" name="Shape 4667"/>
          <p:cNvCxnSpPr/>
          <p:nvPr/>
        </p:nvCxnSpPr>
        <p:spPr>
          <a:xfrm>
            <a:off x="5656262" y="3730625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668" name="Shape 4668"/>
          <p:cNvCxnSpPr/>
          <p:nvPr/>
        </p:nvCxnSpPr>
        <p:spPr>
          <a:xfrm>
            <a:off x="5653087" y="4719637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669" name="Shape 4669"/>
          <p:cNvSpPr txBox="1"/>
          <p:nvPr/>
        </p:nvSpPr>
        <p:spPr>
          <a:xfrm>
            <a:off x="6256337" y="44958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/>
          </a:p>
        </p:txBody>
      </p:sp>
      <p:cxnSp>
        <p:nvCxnSpPr>
          <p:cNvPr id="4670" name="Shape 4670"/>
          <p:cNvCxnSpPr/>
          <p:nvPr/>
        </p:nvCxnSpPr>
        <p:spPr>
          <a:xfrm>
            <a:off x="6656387" y="4487862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71" name="Shape 4671"/>
          <p:cNvSpPr txBox="1"/>
          <p:nvPr/>
        </p:nvSpPr>
        <p:spPr>
          <a:xfrm>
            <a:off x="7359650" y="448786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4672" name="Shape 4672"/>
          <p:cNvCxnSpPr/>
          <p:nvPr/>
        </p:nvCxnSpPr>
        <p:spPr>
          <a:xfrm>
            <a:off x="7759700" y="4500562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73" name="Shape 4673"/>
          <p:cNvCxnSpPr/>
          <p:nvPr/>
        </p:nvCxnSpPr>
        <p:spPr>
          <a:xfrm>
            <a:off x="6778625" y="4751387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4674" name="Shape 4674"/>
          <p:cNvGrpSpPr/>
          <p:nvPr/>
        </p:nvGrpSpPr>
        <p:grpSpPr>
          <a:xfrm>
            <a:off x="715962" y="2109787"/>
            <a:ext cx="530225" cy="595312"/>
            <a:chOff x="5907087" y="4789487"/>
            <a:chExt cx="530225" cy="595312"/>
          </a:xfrm>
        </p:grpSpPr>
        <p:sp>
          <p:nvSpPr>
            <p:cNvPr id="4675" name="Shape 467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6" name="Shape 467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4677" name="Shape 4677"/>
          <p:cNvGrpSpPr/>
          <p:nvPr/>
        </p:nvGrpSpPr>
        <p:grpSpPr>
          <a:xfrm>
            <a:off x="1830387" y="2160587"/>
            <a:ext cx="530225" cy="595312"/>
            <a:chOff x="5907087" y="4789487"/>
            <a:chExt cx="530225" cy="595312"/>
          </a:xfrm>
        </p:grpSpPr>
        <p:sp>
          <p:nvSpPr>
            <p:cNvPr id="4678" name="Shape 467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9" name="Shape 467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4680" name="Shape 4680"/>
          <p:cNvGrpSpPr/>
          <p:nvPr/>
        </p:nvGrpSpPr>
        <p:grpSpPr>
          <a:xfrm>
            <a:off x="717550" y="3254375"/>
            <a:ext cx="530225" cy="595312"/>
            <a:chOff x="5907087" y="4789487"/>
            <a:chExt cx="530225" cy="595312"/>
          </a:xfrm>
        </p:grpSpPr>
        <p:sp>
          <p:nvSpPr>
            <p:cNvPr id="4681" name="Shape 468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2" name="Shape 468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4683" name="Shape 4683"/>
          <p:cNvGrpSpPr/>
          <p:nvPr/>
        </p:nvGrpSpPr>
        <p:grpSpPr>
          <a:xfrm>
            <a:off x="1801812" y="3270250"/>
            <a:ext cx="530225" cy="595312"/>
            <a:chOff x="5907087" y="4789487"/>
            <a:chExt cx="530225" cy="595312"/>
          </a:xfrm>
        </p:grpSpPr>
        <p:sp>
          <p:nvSpPr>
            <p:cNvPr id="4684" name="Shape 468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5" name="Shape 468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686" name="Shape 4686"/>
          <p:cNvGrpSpPr/>
          <p:nvPr/>
        </p:nvGrpSpPr>
        <p:grpSpPr>
          <a:xfrm>
            <a:off x="685800" y="4405312"/>
            <a:ext cx="530225" cy="595312"/>
            <a:chOff x="5907087" y="4789487"/>
            <a:chExt cx="530225" cy="595312"/>
          </a:xfrm>
        </p:grpSpPr>
        <p:sp>
          <p:nvSpPr>
            <p:cNvPr id="4687" name="Shape 468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8" name="Shape 468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4689" name="Shape 4689"/>
          <p:cNvGrpSpPr/>
          <p:nvPr/>
        </p:nvGrpSpPr>
        <p:grpSpPr>
          <a:xfrm>
            <a:off x="1790700" y="4418012"/>
            <a:ext cx="530225" cy="595312"/>
            <a:chOff x="5907087" y="4789487"/>
            <a:chExt cx="530225" cy="595312"/>
          </a:xfrm>
        </p:grpSpPr>
        <p:sp>
          <p:nvSpPr>
            <p:cNvPr id="4690" name="Shape 469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1" name="Shape 469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4692" name="Shape 4692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</a:t>
            </a:r>
            <a:endParaRPr/>
          </a:p>
        </p:txBody>
      </p:sp>
      <p:sp>
        <p:nvSpPr>
          <p:cNvPr id="4693" name="Shape 4693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Shape 4698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</a:t>
            </a:r>
            <a:endParaRPr/>
          </a:p>
        </p:txBody>
      </p:sp>
      <p:sp>
        <p:nvSpPr>
          <p:cNvPr id="4699" name="Shape 4699"/>
          <p:cNvSpPr txBox="1"/>
          <p:nvPr/>
        </p:nvSpPr>
        <p:spPr>
          <a:xfrm>
            <a:off x="2597150" y="2422525"/>
            <a:ext cx="18415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700" name="Shape 4700"/>
          <p:cNvSpPr txBox="1"/>
          <p:nvPr/>
        </p:nvSpPr>
        <p:spPr>
          <a:xfrm>
            <a:off x="2947987" y="2028825"/>
            <a:ext cx="270033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 vertex firstedge</a:t>
            </a:r>
            <a:endParaRPr/>
          </a:p>
        </p:txBody>
      </p:sp>
      <p:sp>
        <p:nvSpPr>
          <p:cNvPr id="4701" name="Shape 4701"/>
          <p:cNvSpPr txBox="1"/>
          <p:nvPr/>
        </p:nvSpPr>
        <p:spPr>
          <a:xfrm>
            <a:off x="2859087" y="2420937"/>
            <a:ext cx="1614487" cy="2998787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 sz="24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grpSp>
        <p:nvGrpSpPr>
          <p:cNvPr id="4702" name="Shape 4702"/>
          <p:cNvGrpSpPr/>
          <p:nvPr/>
        </p:nvGrpSpPr>
        <p:grpSpPr>
          <a:xfrm>
            <a:off x="2854325" y="2935287"/>
            <a:ext cx="1606550" cy="1997075"/>
            <a:chOff x="3251200" y="2935287"/>
            <a:chExt cx="1516062" cy="1997075"/>
          </a:xfrm>
        </p:grpSpPr>
        <p:cxnSp>
          <p:nvCxnSpPr>
            <p:cNvPr id="4703" name="Shape 4703"/>
            <p:cNvCxnSpPr/>
            <p:nvPr/>
          </p:nvCxnSpPr>
          <p:spPr>
            <a:xfrm>
              <a:off x="3255962" y="29352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4" name="Shape 4704"/>
            <p:cNvCxnSpPr/>
            <p:nvPr/>
          </p:nvCxnSpPr>
          <p:spPr>
            <a:xfrm>
              <a:off x="3259137" y="34290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5" name="Shape 4705"/>
            <p:cNvCxnSpPr/>
            <p:nvPr/>
          </p:nvCxnSpPr>
          <p:spPr>
            <a:xfrm>
              <a:off x="3259137" y="44323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6" name="Shape 4706"/>
            <p:cNvCxnSpPr/>
            <p:nvPr/>
          </p:nvCxnSpPr>
          <p:spPr>
            <a:xfrm>
              <a:off x="3252787" y="4932362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07" name="Shape 4707"/>
            <p:cNvCxnSpPr/>
            <p:nvPr/>
          </p:nvCxnSpPr>
          <p:spPr>
            <a:xfrm>
              <a:off x="3251200" y="39385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708" name="Shape 4708"/>
          <p:cNvGrpSpPr/>
          <p:nvPr/>
        </p:nvGrpSpPr>
        <p:grpSpPr>
          <a:xfrm>
            <a:off x="3432175" y="2420937"/>
            <a:ext cx="539749" cy="2976562"/>
            <a:chOff x="8356600" y="12811125"/>
            <a:chExt cx="835024" cy="4141787"/>
          </a:xfrm>
        </p:grpSpPr>
        <p:cxnSp>
          <p:nvCxnSpPr>
            <p:cNvPr id="4709" name="Shape 4709"/>
            <p:cNvCxnSpPr/>
            <p:nvPr/>
          </p:nvCxnSpPr>
          <p:spPr>
            <a:xfrm>
              <a:off x="8356600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10" name="Shape 4710"/>
            <p:cNvCxnSpPr/>
            <p:nvPr/>
          </p:nvCxnSpPr>
          <p:spPr>
            <a:xfrm>
              <a:off x="9190037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711" name="Shape 4711"/>
          <p:cNvCxnSpPr/>
          <p:nvPr/>
        </p:nvCxnSpPr>
        <p:spPr>
          <a:xfrm>
            <a:off x="4149725" y="31877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12" name="Shape 4712"/>
          <p:cNvCxnSpPr/>
          <p:nvPr/>
        </p:nvCxnSpPr>
        <p:spPr>
          <a:xfrm>
            <a:off x="4149725" y="3721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13" name="Shape 4713"/>
          <p:cNvCxnSpPr/>
          <p:nvPr/>
        </p:nvCxnSpPr>
        <p:spPr>
          <a:xfrm>
            <a:off x="4159250" y="41910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714" name="Shape 4714"/>
          <p:cNvSpPr txBox="1"/>
          <p:nvPr/>
        </p:nvSpPr>
        <p:spPr>
          <a:xfrm>
            <a:off x="4735512" y="29225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4715" name="Shape 4715"/>
          <p:cNvCxnSpPr/>
          <p:nvPr/>
        </p:nvCxnSpPr>
        <p:spPr>
          <a:xfrm>
            <a:off x="5135562" y="291465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16" name="Shape 4716"/>
          <p:cNvSpPr txBox="1"/>
          <p:nvPr/>
        </p:nvSpPr>
        <p:spPr>
          <a:xfrm>
            <a:off x="5854700" y="2957512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4717" name="Shape 4717"/>
          <p:cNvCxnSpPr/>
          <p:nvPr/>
        </p:nvCxnSpPr>
        <p:spPr>
          <a:xfrm>
            <a:off x="6254750" y="2947987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18" name="Shape 4718"/>
          <p:cNvCxnSpPr/>
          <p:nvPr/>
        </p:nvCxnSpPr>
        <p:spPr>
          <a:xfrm>
            <a:off x="5259387" y="3198812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719" name="Shape 4719"/>
          <p:cNvSpPr txBox="1"/>
          <p:nvPr/>
        </p:nvSpPr>
        <p:spPr>
          <a:xfrm>
            <a:off x="4735512" y="343693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</a:t>
            </a:r>
            <a:endParaRPr/>
          </a:p>
        </p:txBody>
      </p:sp>
      <p:cxnSp>
        <p:nvCxnSpPr>
          <p:cNvPr id="4720" name="Shape 4720"/>
          <p:cNvCxnSpPr/>
          <p:nvPr/>
        </p:nvCxnSpPr>
        <p:spPr>
          <a:xfrm>
            <a:off x="5135562" y="34290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21" name="Shape 4721"/>
          <p:cNvSpPr txBox="1"/>
          <p:nvPr/>
        </p:nvSpPr>
        <p:spPr>
          <a:xfrm>
            <a:off x="4735512" y="3952875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4722" name="Shape 4722"/>
          <p:cNvCxnSpPr/>
          <p:nvPr/>
        </p:nvCxnSpPr>
        <p:spPr>
          <a:xfrm>
            <a:off x="5135562" y="3965575"/>
            <a:ext cx="0" cy="42386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23" name="Shape 4723"/>
          <p:cNvSpPr txBox="1"/>
          <p:nvPr/>
        </p:nvSpPr>
        <p:spPr>
          <a:xfrm>
            <a:off x="5854700" y="398621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4724" name="Shape 4724"/>
          <p:cNvCxnSpPr/>
          <p:nvPr/>
        </p:nvCxnSpPr>
        <p:spPr>
          <a:xfrm>
            <a:off x="6254750" y="3978275"/>
            <a:ext cx="0" cy="44132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25" name="Shape 4725"/>
          <p:cNvCxnSpPr/>
          <p:nvPr/>
        </p:nvCxnSpPr>
        <p:spPr>
          <a:xfrm>
            <a:off x="5259387" y="4229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26" name="Shape 4726"/>
          <p:cNvCxnSpPr/>
          <p:nvPr/>
        </p:nvCxnSpPr>
        <p:spPr>
          <a:xfrm>
            <a:off x="4167187" y="4708525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727" name="Shape 4727"/>
          <p:cNvSpPr txBox="1"/>
          <p:nvPr/>
        </p:nvSpPr>
        <p:spPr>
          <a:xfrm>
            <a:off x="4729162" y="44846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</a:t>
            </a:r>
            <a:endParaRPr/>
          </a:p>
        </p:txBody>
      </p:sp>
      <p:cxnSp>
        <p:nvCxnSpPr>
          <p:cNvPr id="4728" name="Shape 4728"/>
          <p:cNvCxnSpPr/>
          <p:nvPr/>
        </p:nvCxnSpPr>
        <p:spPr>
          <a:xfrm>
            <a:off x="5129212" y="4497387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29" name="Shape 4729"/>
          <p:cNvSpPr txBox="1"/>
          <p:nvPr/>
        </p:nvSpPr>
        <p:spPr>
          <a:xfrm>
            <a:off x="5856287" y="34671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4730" name="Shape 4730"/>
          <p:cNvCxnSpPr/>
          <p:nvPr/>
        </p:nvCxnSpPr>
        <p:spPr>
          <a:xfrm>
            <a:off x="6256337" y="34798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31" name="Shape 4731"/>
          <p:cNvCxnSpPr/>
          <p:nvPr/>
        </p:nvCxnSpPr>
        <p:spPr>
          <a:xfrm>
            <a:off x="5259387" y="3730625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32" name="Shape 4732"/>
          <p:cNvCxnSpPr/>
          <p:nvPr/>
        </p:nvCxnSpPr>
        <p:spPr>
          <a:xfrm>
            <a:off x="5256212" y="4719637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733" name="Shape 4733"/>
          <p:cNvSpPr txBox="1"/>
          <p:nvPr/>
        </p:nvSpPr>
        <p:spPr>
          <a:xfrm>
            <a:off x="5859462" y="44958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/>
          </a:p>
        </p:txBody>
      </p:sp>
      <p:cxnSp>
        <p:nvCxnSpPr>
          <p:cNvPr id="4734" name="Shape 4734"/>
          <p:cNvCxnSpPr/>
          <p:nvPr/>
        </p:nvCxnSpPr>
        <p:spPr>
          <a:xfrm>
            <a:off x="6259512" y="4487862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35" name="Shape 4735"/>
          <p:cNvSpPr txBox="1"/>
          <p:nvPr/>
        </p:nvSpPr>
        <p:spPr>
          <a:xfrm>
            <a:off x="6962775" y="448786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4736" name="Shape 4736"/>
          <p:cNvCxnSpPr/>
          <p:nvPr/>
        </p:nvCxnSpPr>
        <p:spPr>
          <a:xfrm>
            <a:off x="7362825" y="4500562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37" name="Shape 4737"/>
          <p:cNvCxnSpPr/>
          <p:nvPr/>
        </p:nvCxnSpPr>
        <p:spPr>
          <a:xfrm>
            <a:off x="6381750" y="4751387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38" name="Shape 4738"/>
          <p:cNvCxnSpPr/>
          <p:nvPr/>
        </p:nvCxnSpPr>
        <p:spPr>
          <a:xfrm rot="10800000">
            <a:off x="1119187" y="2427287"/>
            <a:ext cx="61595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39" name="Shape 4739"/>
          <p:cNvCxnSpPr/>
          <p:nvPr/>
        </p:nvCxnSpPr>
        <p:spPr>
          <a:xfrm>
            <a:off x="1963737" y="2732087"/>
            <a:ext cx="0" cy="5953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40" name="Shape 4740"/>
          <p:cNvCxnSpPr/>
          <p:nvPr/>
        </p:nvCxnSpPr>
        <p:spPr>
          <a:xfrm>
            <a:off x="1963737" y="3835400"/>
            <a:ext cx="0" cy="6127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41" name="Shape 4741"/>
          <p:cNvCxnSpPr/>
          <p:nvPr/>
        </p:nvCxnSpPr>
        <p:spPr>
          <a:xfrm>
            <a:off x="1089025" y="4711700"/>
            <a:ext cx="5969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42" name="Shape 4742"/>
          <p:cNvCxnSpPr/>
          <p:nvPr/>
        </p:nvCxnSpPr>
        <p:spPr>
          <a:xfrm rot="10800000">
            <a:off x="846137" y="3816350"/>
            <a:ext cx="0" cy="63658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43" name="Shape 4743"/>
          <p:cNvCxnSpPr/>
          <p:nvPr/>
        </p:nvCxnSpPr>
        <p:spPr>
          <a:xfrm>
            <a:off x="1133475" y="3578225"/>
            <a:ext cx="5683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44" name="Shape 4744"/>
          <p:cNvCxnSpPr/>
          <p:nvPr/>
        </p:nvCxnSpPr>
        <p:spPr>
          <a:xfrm rot="10800000">
            <a:off x="858837" y="2667000"/>
            <a:ext cx="0" cy="6159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45" name="Shape 4745"/>
          <p:cNvCxnSpPr/>
          <p:nvPr/>
        </p:nvCxnSpPr>
        <p:spPr>
          <a:xfrm rot="10800000">
            <a:off x="1028700" y="2584450"/>
            <a:ext cx="754062" cy="81438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46" name="Shape 4746"/>
          <p:cNvCxnSpPr/>
          <p:nvPr/>
        </p:nvCxnSpPr>
        <p:spPr>
          <a:xfrm rot="10800000" flipH="1">
            <a:off x="1011237" y="3702050"/>
            <a:ext cx="736600" cy="80803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4747" name="Shape 4747"/>
          <p:cNvGrpSpPr/>
          <p:nvPr/>
        </p:nvGrpSpPr>
        <p:grpSpPr>
          <a:xfrm>
            <a:off x="620712" y="2109787"/>
            <a:ext cx="530225" cy="595312"/>
            <a:chOff x="5907087" y="4789487"/>
            <a:chExt cx="530225" cy="595312"/>
          </a:xfrm>
        </p:grpSpPr>
        <p:sp>
          <p:nvSpPr>
            <p:cNvPr id="4748" name="Shape 474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9" name="Shape 474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4750" name="Shape 4750"/>
          <p:cNvGrpSpPr/>
          <p:nvPr/>
        </p:nvGrpSpPr>
        <p:grpSpPr>
          <a:xfrm>
            <a:off x="1735137" y="2160587"/>
            <a:ext cx="530225" cy="595312"/>
            <a:chOff x="5907087" y="4789487"/>
            <a:chExt cx="530225" cy="595312"/>
          </a:xfrm>
        </p:grpSpPr>
        <p:sp>
          <p:nvSpPr>
            <p:cNvPr id="4751" name="Shape 475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2" name="Shape 475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4753" name="Shape 4753"/>
          <p:cNvGrpSpPr/>
          <p:nvPr/>
        </p:nvGrpSpPr>
        <p:grpSpPr>
          <a:xfrm>
            <a:off x="622300" y="3254375"/>
            <a:ext cx="530225" cy="595312"/>
            <a:chOff x="5907087" y="4789487"/>
            <a:chExt cx="530225" cy="595312"/>
          </a:xfrm>
        </p:grpSpPr>
        <p:sp>
          <p:nvSpPr>
            <p:cNvPr id="4754" name="Shape 475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5" name="Shape 475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4756" name="Shape 4756"/>
          <p:cNvGrpSpPr/>
          <p:nvPr/>
        </p:nvGrpSpPr>
        <p:grpSpPr>
          <a:xfrm>
            <a:off x="1706562" y="3270250"/>
            <a:ext cx="530225" cy="595312"/>
            <a:chOff x="5907087" y="4789487"/>
            <a:chExt cx="530225" cy="595312"/>
          </a:xfrm>
        </p:grpSpPr>
        <p:sp>
          <p:nvSpPr>
            <p:cNvPr id="4757" name="Shape 475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8" name="Shape 475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759" name="Shape 4759"/>
          <p:cNvGrpSpPr/>
          <p:nvPr/>
        </p:nvGrpSpPr>
        <p:grpSpPr>
          <a:xfrm>
            <a:off x="590550" y="4405312"/>
            <a:ext cx="530225" cy="595312"/>
            <a:chOff x="5907087" y="4789487"/>
            <a:chExt cx="530225" cy="595312"/>
          </a:xfrm>
        </p:grpSpPr>
        <p:sp>
          <p:nvSpPr>
            <p:cNvPr id="4760" name="Shape 476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1" name="Shape 476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4762" name="Shape 4762"/>
          <p:cNvGrpSpPr/>
          <p:nvPr/>
        </p:nvGrpSpPr>
        <p:grpSpPr>
          <a:xfrm>
            <a:off x="1695450" y="4418012"/>
            <a:ext cx="530225" cy="595312"/>
            <a:chOff x="5907087" y="4789487"/>
            <a:chExt cx="530225" cy="595312"/>
          </a:xfrm>
        </p:grpSpPr>
        <p:sp>
          <p:nvSpPr>
            <p:cNvPr id="4763" name="Shape 476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4" name="Shape 476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4765" name="Shape 4765"/>
          <p:cNvSpPr txBox="1"/>
          <p:nvPr/>
        </p:nvSpPr>
        <p:spPr>
          <a:xfrm>
            <a:off x="8107362" y="2540000"/>
            <a:ext cx="854075" cy="28432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6" name="Shape 4766"/>
          <p:cNvCxnSpPr/>
          <p:nvPr/>
        </p:nvCxnSpPr>
        <p:spPr>
          <a:xfrm>
            <a:off x="8107362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67" name="Shape 4767"/>
          <p:cNvCxnSpPr/>
          <p:nvPr/>
        </p:nvCxnSpPr>
        <p:spPr>
          <a:xfrm>
            <a:off x="8959850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68" name="Shape 4768"/>
          <p:cNvCxnSpPr/>
          <p:nvPr/>
        </p:nvCxnSpPr>
        <p:spPr>
          <a:xfrm>
            <a:off x="8107362" y="5391150"/>
            <a:ext cx="83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69" name="Shape 4769"/>
          <p:cNvSpPr txBox="1"/>
          <p:nvPr/>
        </p:nvSpPr>
        <p:spPr>
          <a:xfrm>
            <a:off x="8093075" y="4856162"/>
            <a:ext cx="854075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770" name="Shape 4770"/>
          <p:cNvSpPr txBox="1"/>
          <p:nvPr/>
        </p:nvSpPr>
        <p:spPr>
          <a:xfrm>
            <a:off x="8107362" y="4322762"/>
            <a:ext cx="854075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4771" name="Shape 4771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6" name="Shape 4776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</a:t>
            </a:r>
            <a:endParaRPr/>
          </a:p>
        </p:txBody>
      </p:sp>
      <p:sp>
        <p:nvSpPr>
          <p:cNvPr id="4777" name="Shape 4777"/>
          <p:cNvSpPr txBox="1"/>
          <p:nvPr/>
        </p:nvSpPr>
        <p:spPr>
          <a:xfrm>
            <a:off x="2597150" y="2422525"/>
            <a:ext cx="18415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778" name="Shape 4778"/>
          <p:cNvSpPr txBox="1"/>
          <p:nvPr/>
        </p:nvSpPr>
        <p:spPr>
          <a:xfrm>
            <a:off x="2947987" y="2028825"/>
            <a:ext cx="270033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 vertex firstedge</a:t>
            </a:r>
            <a:endParaRPr/>
          </a:p>
        </p:txBody>
      </p:sp>
      <p:sp>
        <p:nvSpPr>
          <p:cNvPr id="4779" name="Shape 4779"/>
          <p:cNvSpPr txBox="1"/>
          <p:nvPr/>
        </p:nvSpPr>
        <p:spPr>
          <a:xfrm>
            <a:off x="2859087" y="2420937"/>
            <a:ext cx="1614487" cy="2998787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 sz="24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grpSp>
        <p:nvGrpSpPr>
          <p:cNvPr id="4780" name="Shape 4780"/>
          <p:cNvGrpSpPr/>
          <p:nvPr/>
        </p:nvGrpSpPr>
        <p:grpSpPr>
          <a:xfrm>
            <a:off x="2854325" y="2935287"/>
            <a:ext cx="1606550" cy="1997075"/>
            <a:chOff x="3251200" y="2935287"/>
            <a:chExt cx="1516062" cy="1997075"/>
          </a:xfrm>
        </p:grpSpPr>
        <p:cxnSp>
          <p:nvCxnSpPr>
            <p:cNvPr id="4781" name="Shape 4781"/>
            <p:cNvCxnSpPr/>
            <p:nvPr/>
          </p:nvCxnSpPr>
          <p:spPr>
            <a:xfrm>
              <a:off x="3255962" y="29352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2" name="Shape 4782"/>
            <p:cNvCxnSpPr/>
            <p:nvPr/>
          </p:nvCxnSpPr>
          <p:spPr>
            <a:xfrm>
              <a:off x="3259137" y="34290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3" name="Shape 4783"/>
            <p:cNvCxnSpPr/>
            <p:nvPr/>
          </p:nvCxnSpPr>
          <p:spPr>
            <a:xfrm>
              <a:off x="3259137" y="44323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4" name="Shape 4784"/>
            <p:cNvCxnSpPr/>
            <p:nvPr/>
          </p:nvCxnSpPr>
          <p:spPr>
            <a:xfrm>
              <a:off x="3252787" y="4932362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5" name="Shape 4785"/>
            <p:cNvCxnSpPr/>
            <p:nvPr/>
          </p:nvCxnSpPr>
          <p:spPr>
            <a:xfrm>
              <a:off x="3251200" y="39385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786" name="Shape 4786"/>
          <p:cNvGrpSpPr/>
          <p:nvPr/>
        </p:nvGrpSpPr>
        <p:grpSpPr>
          <a:xfrm>
            <a:off x="3432175" y="2420937"/>
            <a:ext cx="539749" cy="2976562"/>
            <a:chOff x="8356600" y="12811125"/>
            <a:chExt cx="835024" cy="4141787"/>
          </a:xfrm>
        </p:grpSpPr>
        <p:cxnSp>
          <p:nvCxnSpPr>
            <p:cNvPr id="4787" name="Shape 4787"/>
            <p:cNvCxnSpPr/>
            <p:nvPr/>
          </p:nvCxnSpPr>
          <p:spPr>
            <a:xfrm>
              <a:off x="8356600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788" name="Shape 4788"/>
            <p:cNvCxnSpPr/>
            <p:nvPr/>
          </p:nvCxnSpPr>
          <p:spPr>
            <a:xfrm>
              <a:off x="9190037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789" name="Shape 4789"/>
          <p:cNvCxnSpPr/>
          <p:nvPr/>
        </p:nvCxnSpPr>
        <p:spPr>
          <a:xfrm>
            <a:off x="4149725" y="31877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90" name="Shape 4790"/>
          <p:cNvCxnSpPr/>
          <p:nvPr/>
        </p:nvCxnSpPr>
        <p:spPr>
          <a:xfrm>
            <a:off x="4149725" y="3721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791" name="Shape 4791"/>
          <p:cNvCxnSpPr/>
          <p:nvPr/>
        </p:nvCxnSpPr>
        <p:spPr>
          <a:xfrm>
            <a:off x="4159250" y="41910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792" name="Shape 4792"/>
          <p:cNvSpPr txBox="1"/>
          <p:nvPr/>
        </p:nvSpPr>
        <p:spPr>
          <a:xfrm>
            <a:off x="4735512" y="29225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4793" name="Shape 4793"/>
          <p:cNvCxnSpPr/>
          <p:nvPr/>
        </p:nvCxnSpPr>
        <p:spPr>
          <a:xfrm>
            <a:off x="5135562" y="291465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94" name="Shape 4794"/>
          <p:cNvSpPr txBox="1"/>
          <p:nvPr/>
        </p:nvSpPr>
        <p:spPr>
          <a:xfrm>
            <a:off x="5854700" y="2957512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4795" name="Shape 4795"/>
          <p:cNvCxnSpPr/>
          <p:nvPr/>
        </p:nvCxnSpPr>
        <p:spPr>
          <a:xfrm>
            <a:off x="6254750" y="2947987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96" name="Shape 4796"/>
          <p:cNvCxnSpPr/>
          <p:nvPr/>
        </p:nvCxnSpPr>
        <p:spPr>
          <a:xfrm>
            <a:off x="5259387" y="3198812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797" name="Shape 4797"/>
          <p:cNvSpPr txBox="1"/>
          <p:nvPr/>
        </p:nvSpPr>
        <p:spPr>
          <a:xfrm>
            <a:off x="4735512" y="343693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</a:t>
            </a:r>
            <a:endParaRPr/>
          </a:p>
        </p:txBody>
      </p:sp>
      <p:cxnSp>
        <p:nvCxnSpPr>
          <p:cNvPr id="4798" name="Shape 4798"/>
          <p:cNvCxnSpPr/>
          <p:nvPr/>
        </p:nvCxnSpPr>
        <p:spPr>
          <a:xfrm>
            <a:off x="5135562" y="34290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99" name="Shape 4799"/>
          <p:cNvSpPr txBox="1"/>
          <p:nvPr/>
        </p:nvSpPr>
        <p:spPr>
          <a:xfrm>
            <a:off x="4735512" y="3952875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4800" name="Shape 4800"/>
          <p:cNvCxnSpPr/>
          <p:nvPr/>
        </p:nvCxnSpPr>
        <p:spPr>
          <a:xfrm>
            <a:off x="5135562" y="3965575"/>
            <a:ext cx="0" cy="42386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01" name="Shape 4801"/>
          <p:cNvSpPr txBox="1"/>
          <p:nvPr/>
        </p:nvSpPr>
        <p:spPr>
          <a:xfrm>
            <a:off x="5854700" y="398621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4802" name="Shape 4802"/>
          <p:cNvCxnSpPr/>
          <p:nvPr/>
        </p:nvCxnSpPr>
        <p:spPr>
          <a:xfrm>
            <a:off x="6254750" y="3978275"/>
            <a:ext cx="0" cy="44132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03" name="Shape 4803"/>
          <p:cNvCxnSpPr/>
          <p:nvPr/>
        </p:nvCxnSpPr>
        <p:spPr>
          <a:xfrm>
            <a:off x="5259387" y="4229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04" name="Shape 4804"/>
          <p:cNvCxnSpPr/>
          <p:nvPr/>
        </p:nvCxnSpPr>
        <p:spPr>
          <a:xfrm>
            <a:off x="4167187" y="4708525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805" name="Shape 4805"/>
          <p:cNvSpPr txBox="1"/>
          <p:nvPr/>
        </p:nvSpPr>
        <p:spPr>
          <a:xfrm>
            <a:off x="4729162" y="44846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</a:t>
            </a:r>
            <a:endParaRPr/>
          </a:p>
        </p:txBody>
      </p:sp>
      <p:cxnSp>
        <p:nvCxnSpPr>
          <p:cNvPr id="4806" name="Shape 4806"/>
          <p:cNvCxnSpPr/>
          <p:nvPr/>
        </p:nvCxnSpPr>
        <p:spPr>
          <a:xfrm>
            <a:off x="5129212" y="4497387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07" name="Shape 4807"/>
          <p:cNvSpPr txBox="1"/>
          <p:nvPr/>
        </p:nvSpPr>
        <p:spPr>
          <a:xfrm>
            <a:off x="5856287" y="34671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4808" name="Shape 4808"/>
          <p:cNvCxnSpPr/>
          <p:nvPr/>
        </p:nvCxnSpPr>
        <p:spPr>
          <a:xfrm>
            <a:off x="6256337" y="34798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09" name="Shape 4809"/>
          <p:cNvCxnSpPr/>
          <p:nvPr/>
        </p:nvCxnSpPr>
        <p:spPr>
          <a:xfrm>
            <a:off x="5259387" y="3730625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10" name="Shape 4810"/>
          <p:cNvCxnSpPr/>
          <p:nvPr/>
        </p:nvCxnSpPr>
        <p:spPr>
          <a:xfrm>
            <a:off x="5256212" y="4719637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811" name="Shape 4811"/>
          <p:cNvSpPr txBox="1"/>
          <p:nvPr/>
        </p:nvSpPr>
        <p:spPr>
          <a:xfrm>
            <a:off x="5859462" y="44958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/>
          </a:p>
        </p:txBody>
      </p:sp>
      <p:cxnSp>
        <p:nvCxnSpPr>
          <p:cNvPr id="4812" name="Shape 4812"/>
          <p:cNvCxnSpPr/>
          <p:nvPr/>
        </p:nvCxnSpPr>
        <p:spPr>
          <a:xfrm>
            <a:off x="6259512" y="4487862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13" name="Shape 4813"/>
          <p:cNvSpPr txBox="1"/>
          <p:nvPr/>
        </p:nvSpPr>
        <p:spPr>
          <a:xfrm>
            <a:off x="6962775" y="448786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4814" name="Shape 4814"/>
          <p:cNvCxnSpPr/>
          <p:nvPr/>
        </p:nvCxnSpPr>
        <p:spPr>
          <a:xfrm>
            <a:off x="7362825" y="4500562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15" name="Shape 4815"/>
          <p:cNvCxnSpPr/>
          <p:nvPr/>
        </p:nvCxnSpPr>
        <p:spPr>
          <a:xfrm>
            <a:off x="6381750" y="4751387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16" name="Shape 4816"/>
          <p:cNvCxnSpPr/>
          <p:nvPr/>
        </p:nvCxnSpPr>
        <p:spPr>
          <a:xfrm rot="10800000">
            <a:off x="1119187" y="2427287"/>
            <a:ext cx="61595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17" name="Shape 4817"/>
          <p:cNvCxnSpPr/>
          <p:nvPr/>
        </p:nvCxnSpPr>
        <p:spPr>
          <a:xfrm>
            <a:off x="1963737" y="2732087"/>
            <a:ext cx="0" cy="5953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18" name="Shape 4818"/>
          <p:cNvCxnSpPr/>
          <p:nvPr/>
        </p:nvCxnSpPr>
        <p:spPr>
          <a:xfrm>
            <a:off x="1963737" y="3835400"/>
            <a:ext cx="0" cy="6127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19" name="Shape 4819"/>
          <p:cNvCxnSpPr/>
          <p:nvPr/>
        </p:nvCxnSpPr>
        <p:spPr>
          <a:xfrm>
            <a:off x="1133475" y="3578225"/>
            <a:ext cx="5683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20" name="Shape 4820"/>
          <p:cNvCxnSpPr/>
          <p:nvPr/>
        </p:nvCxnSpPr>
        <p:spPr>
          <a:xfrm rot="10800000">
            <a:off x="858837" y="2667000"/>
            <a:ext cx="0" cy="6159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21" name="Shape 4821"/>
          <p:cNvCxnSpPr/>
          <p:nvPr/>
        </p:nvCxnSpPr>
        <p:spPr>
          <a:xfrm rot="10800000">
            <a:off x="1028700" y="2584450"/>
            <a:ext cx="754062" cy="81438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4822" name="Shape 4822"/>
          <p:cNvGrpSpPr/>
          <p:nvPr/>
        </p:nvGrpSpPr>
        <p:grpSpPr>
          <a:xfrm>
            <a:off x="620712" y="2109787"/>
            <a:ext cx="530225" cy="595312"/>
            <a:chOff x="5907087" y="4789487"/>
            <a:chExt cx="530225" cy="595312"/>
          </a:xfrm>
        </p:grpSpPr>
        <p:sp>
          <p:nvSpPr>
            <p:cNvPr id="4823" name="Shape 482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4" name="Shape 482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4825" name="Shape 4825"/>
          <p:cNvGrpSpPr/>
          <p:nvPr/>
        </p:nvGrpSpPr>
        <p:grpSpPr>
          <a:xfrm>
            <a:off x="1735137" y="2160587"/>
            <a:ext cx="530225" cy="595312"/>
            <a:chOff x="5907087" y="4789487"/>
            <a:chExt cx="530225" cy="595312"/>
          </a:xfrm>
        </p:grpSpPr>
        <p:sp>
          <p:nvSpPr>
            <p:cNvPr id="4826" name="Shape 482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7" name="Shape 482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4828" name="Shape 4828"/>
          <p:cNvGrpSpPr/>
          <p:nvPr/>
        </p:nvGrpSpPr>
        <p:grpSpPr>
          <a:xfrm>
            <a:off x="622300" y="3254375"/>
            <a:ext cx="530225" cy="595312"/>
            <a:chOff x="5907087" y="4789487"/>
            <a:chExt cx="530225" cy="595312"/>
          </a:xfrm>
        </p:grpSpPr>
        <p:sp>
          <p:nvSpPr>
            <p:cNvPr id="4829" name="Shape 482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0" name="Shape 483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4831" name="Shape 4831"/>
          <p:cNvGrpSpPr/>
          <p:nvPr/>
        </p:nvGrpSpPr>
        <p:grpSpPr>
          <a:xfrm>
            <a:off x="1706562" y="3270250"/>
            <a:ext cx="530225" cy="595312"/>
            <a:chOff x="5907087" y="4789487"/>
            <a:chExt cx="530225" cy="595312"/>
          </a:xfrm>
        </p:grpSpPr>
        <p:sp>
          <p:nvSpPr>
            <p:cNvPr id="4832" name="Shape 483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3" name="Shape 483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834" name="Shape 4834"/>
          <p:cNvGrpSpPr/>
          <p:nvPr/>
        </p:nvGrpSpPr>
        <p:grpSpPr>
          <a:xfrm>
            <a:off x="590550" y="3702050"/>
            <a:ext cx="1157287" cy="1298574"/>
            <a:chOff x="590550" y="3702050"/>
            <a:chExt cx="1157287" cy="1298574"/>
          </a:xfrm>
        </p:grpSpPr>
        <p:cxnSp>
          <p:nvCxnSpPr>
            <p:cNvPr id="4835" name="Shape 4835"/>
            <p:cNvCxnSpPr/>
            <p:nvPr/>
          </p:nvCxnSpPr>
          <p:spPr>
            <a:xfrm>
              <a:off x="1089025" y="4711700"/>
              <a:ext cx="5969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836" name="Shape 4836"/>
            <p:cNvCxnSpPr/>
            <p:nvPr/>
          </p:nvCxnSpPr>
          <p:spPr>
            <a:xfrm rot="10800000">
              <a:off x="846137" y="3816350"/>
              <a:ext cx="0" cy="6365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837" name="Shape 4837"/>
            <p:cNvCxnSpPr/>
            <p:nvPr/>
          </p:nvCxnSpPr>
          <p:spPr>
            <a:xfrm rot="10800000" flipH="1">
              <a:off x="1011237" y="3702050"/>
              <a:ext cx="736600" cy="80803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grpSp>
          <p:nvGrpSpPr>
            <p:cNvPr id="4838" name="Shape 4838"/>
            <p:cNvGrpSpPr/>
            <p:nvPr/>
          </p:nvGrpSpPr>
          <p:grpSpPr>
            <a:xfrm>
              <a:off x="590550" y="4405312"/>
              <a:ext cx="530225" cy="595312"/>
              <a:chOff x="5907087" y="4789487"/>
              <a:chExt cx="530225" cy="595312"/>
            </a:xfrm>
          </p:grpSpPr>
          <p:sp>
            <p:nvSpPr>
              <p:cNvPr id="4839" name="Shape 4839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720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40" name="Shape 4840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</p:grpSp>
      </p:grpSp>
      <p:grpSp>
        <p:nvGrpSpPr>
          <p:cNvPr id="4841" name="Shape 4841"/>
          <p:cNvGrpSpPr/>
          <p:nvPr/>
        </p:nvGrpSpPr>
        <p:grpSpPr>
          <a:xfrm>
            <a:off x="1695450" y="4418012"/>
            <a:ext cx="530225" cy="595312"/>
            <a:chOff x="5907087" y="4789487"/>
            <a:chExt cx="530225" cy="595312"/>
          </a:xfrm>
        </p:grpSpPr>
        <p:sp>
          <p:nvSpPr>
            <p:cNvPr id="4842" name="Shape 484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3" name="Shape 484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4844" name="Shape 4844"/>
          <p:cNvSpPr txBox="1"/>
          <p:nvPr/>
        </p:nvSpPr>
        <p:spPr>
          <a:xfrm>
            <a:off x="8107362" y="2540000"/>
            <a:ext cx="854075" cy="28432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5" name="Shape 4845"/>
          <p:cNvCxnSpPr/>
          <p:nvPr/>
        </p:nvCxnSpPr>
        <p:spPr>
          <a:xfrm>
            <a:off x="8107362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46" name="Shape 4846"/>
          <p:cNvCxnSpPr/>
          <p:nvPr/>
        </p:nvCxnSpPr>
        <p:spPr>
          <a:xfrm>
            <a:off x="8959850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47" name="Shape 4847"/>
          <p:cNvCxnSpPr/>
          <p:nvPr/>
        </p:nvCxnSpPr>
        <p:spPr>
          <a:xfrm>
            <a:off x="8107362" y="5391150"/>
            <a:ext cx="83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48" name="Shape 4848"/>
          <p:cNvSpPr txBox="1"/>
          <p:nvPr/>
        </p:nvSpPr>
        <p:spPr>
          <a:xfrm>
            <a:off x="8093075" y="4856162"/>
            <a:ext cx="854075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849" name="Shape 4849"/>
          <p:cNvSpPr txBox="1"/>
          <p:nvPr/>
        </p:nvSpPr>
        <p:spPr>
          <a:xfrm>
            <a:off x="8107362" y="4322762"/>
            <a:ext cx="854075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4850" name="Shape 4850"/>
          <p:cNvSpPr txBox="1"/>
          <p:nvPr/>
        </p:nvSpPr>
        <p:spPr>
          <a:xfrm>
            <a:off x="2881312" y="3506787"/>
            <a:ext cx="533400" cy="4111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18000" tIns="4570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851" name="Shape 4851"/>
          <p:cNvSpPr txBox="1"/>
          <p:nvPr/>
        </p:nvSpPr>
        <p:spPr>
          <a:xfrm>
            <a:off x="8107362" y="4322762"/>
            <a:ext cx="854075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852" name="Shape 4852"/>
          <p:cNvSpPr txBox="1"/>
          <p:nvPr/>
        </p:nvSpPr>
        <p:spPr>
          <a:xfrm>
            <a:off x="2881312" y="4008437"/>
            <a:ext cx="533400" cy="4111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18000" tIns="4570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853" name="Shape 4853"/>
          <p:cNvSpPr txBox="1"/>
          <p:nvPr/>
        </p:nvSpPr>
        <p:spPr>
          <a:xfrm>
            <a:off x="2865437" y="4999037"/>
            <a:ext cx="533400" cy="4111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18000" tIns="4570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854" name="Shape 4854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9" name="Shape 4859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</a:t>
            </a:r>
            <a:endParaRPr/>
          </a:p>
        </p:txBody>
      </p:sp>
      <p:sp>
        <p:nvSpPr>
          <p:cNvPr id="4860" name="Shape 4860"/>
          <p:cNvSpPr txBox="1"/>
          <p:nvPr/>
        </p:nvSpPr>
        <p:spPr>
          <a:xfrm>
            <a:off x="2597150" y="2422525"/>
            <a:ext cx="18415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861" name="Shape 4861"/>
          <p:cNvSpPr txBox="1"/>
          <p:nvPr/>
        </p:nvSpPr>
        <p:spPr>
          <a:xfrm>
            <a:off x="2947987" y="2028825"/>
            <a:ext cx="270033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 vertex firstedge</a:t>
            </a:r>
            <a:endParaRPr/>
          </a:p>
        </p:txBody>
      </p:sp>
      <p:sp>
        <p:nvSpPr>
          <p:cNvPr id="4862" name="Shape 4862"/>
          <p:cNvSpPr txBox="1"/>
          <p:nvPr/>
        </p:nvSpPr>
        <p:spPr>
          <a:xfrm>
            <a:off x="2859087" y="2420937"/>
            <a:ext cx="1614487" cy="2998787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 sz="24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grpSp>
        <p:nvGrpSpPr>
          <p:cNvPr id="4863" name="Shape 4863"/>
          <p:cNvGrpSpPr/>
          <p:nvPr/>
        </p:nvGrpSpPr>
        <p:grpSpPr>
          <a:xfrm>
            <a:off x="2854325" y="2935287"/>
            <a:ext cx="1606550" cy="1997075"/>
            <a:chOff x="3251200" y="2935287"/>
            <a:chExt cx="1516062" cy="1997075"/>
          </a:xfrm>
        </p:grpSpPr>
        <p:cxnSp>
          <p:nvCxnSpPr>
            <p:cNvPr id="4864" name="Shape 4864"/>
            <p:cNvCxnSpPr/>
            <p:nvPr/>
          </p:nvCxnSpPr>
          <p:spPr>
            <a:xfrm>
              <a:off x="3255962" y="29352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65" name="Shape 4865"/>
            <p:cNvCxnSpPr/>
            <p:nvPr/>
          </p:nvCxnSpPr>
          <p:spPr>
            <a:xfrm>
              <a:off x="3259137" y="34290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66" name="Shape 4866"/>
            <p:cNvCxnSpPr/>
            <p:nvPr/>
          </p:nvCxnSpPr>
          <p:spPr>
            <a:xfrm>
              <a:off x="3259137" y="44323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67" name="Shape 4867"/>
            <p:cNvCxnSpPr/>
            <p:nvPr/>
          </p:nvCxnSpPr>
          <p:spPr>
            <a:xfrm>
              <a:off x="3252787" y="4932362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68" name="Shape 4868"/>
            <p:cNvCxnSpPr/>
            <p:nvPr/>
          </p:nvCxnSpPr>
          <p:spPr>
            <a:xfrm>
              <a:off x="3251200" y="39385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869" name="Shape 4869"/>
          <p:cNvGrpSpPr/>
          <p:nvPr/>
        </p:nvGrpSpPr>
        <p:grpSpPr>
          <a:xfrm>
            <a:off x="3432175" y="2420937"/>
            <a:ext cx="539749" cy="2976562"/>
            <a:chOff x="8356600" y="12811125"/>
            <a:chExt cx="835024" cy="4141787"/>
          </a:xfrm>
        </p:grpSpPr>
        <p:cxnSp>
          <p:nvCxnSpPr>
            <p:cNvPr id="4870" name="Shape 4870"/>
            <p:cNvCxnSpPr/>
            <p:nvPr/>
          </p:nvCxnSpPr>
          <p:spPr>
            <a:xfrm>
              <a:off x="8356600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71" name="Shape 4871"/>
            <p:cNvCxnSpPr/>
            <p:nvPr/>
          </p:nvCxnSpPr>
          <p:spPr>
            <a:xfrm>
              <a:off x="9190037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872" name="Shape 4872"/>
          <p:cNvCxnSpPr/>
          <p:nvPr/>
        </p:nvCxnSpPr>
        <p:spPr>
          <a:xfrm>
            <a:off x="4149725" y="31877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73" name="Shape 4873"/>
          <p:cNvCxnSpPr/>
          <p:nvPr/>
        </p:nvCxnSpPr>
        <p:spPr>
          <a:xfrm>
            <a:off x="4149725" y="3721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74" name="Shape 4874"/>
          <p:cNvCxnSpPr/>
          <p:nvPr/>
        </p:nvCxnSpPr>
        <p:spPr>
          <a:xfrm>
            <a:off x="4159250" y="41910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875" name="Shape 4875"/>
          <p:cNvSpPr txBox="1"/>
          <p:nvPr/>
        </p:nvSpPr>
        <p:spPr>
          <a:xfrm>
            <a:off x="4735512" y="29225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4876" name="Shape 4876"/>
          <p:cNvCxnSpPr/>
          <p:nvPr/>
        </p:nvCxnSpPr>
        <p:spPr>
          <a:xfrm>
            <a:off x="5135562" y="291465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77" name="Shape 4877"/>
          <p:cNvSpPr txBox="1"/>
          <p:nvPr/>
        </p:nvSpPr>
        <p:spPr>
          <a:xfrm>
            <a:off x="5854700" y="2957512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4878" name="Shape 4878"/>
          <p:cNvCxnSpPr/>
          <p:nvPr/>
        </p:nvCxnSpPr>
        <p:spPr>
          <a:xfrm>
            <a:off x="6254750" y="2947987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79" name="Shape 4879"/>
          <p:cNvCxnSpPr/>
          <p:nvPr/>
        </p:nvCxnSpPr>
        <p:spPr>
          <a:xfrm>
            <a:off x="5259387" y="3198812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880" name="Shape 4880"/>
          <p:cNvSpPr txBox="1"/>
          <p:nvPr/>
        </p:nvSpPr>
        <p:spPr>
          <a:xfrm>
            <a:off x="4735512" y="343693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</a:t>
            </a:r>
            <a:endParaRPr/>
          </a:p>
        </p:txBody>
      </p:sp>
      <p:cxnSp>
        <p:nvCxnSpPr>
          <p:cNvPr id="4881" name="Shape 4881"/>
          <p:cNvCxnSpPr/>
          <p:nvPr/>
        </p:nvCxnSpPr>
        <p:spPr>
          <a:xfrm>
            <a:off x="5135562" y="34290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82" name="Shape 4882"/>
          <p:cNvSpPr txBox="1"/>
          <p:nvPr/>
        </p:nvSpPr>
        <p:spPr>
          <a:xfrm>
            <a:off x="4735512" y="3952875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4883" name="Shape 4883"/>
          <p:cNvCxnSpPr/>
          <p:nvPr/>
        </p:nvCxnSpPr>
        <p:spPr>
          <a:xfrm>
            <a:off x="5135562" y="3965575"/>
            <a:ext cx="0" cy="42386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84" name="Shape 4884"/>
          <p:cNvSpPr txBox="1"/>
          <p:nvPr/>
        </p:nvSpPr>
        <p:spPr>
          <a:xfrm>
            <a:off x="5854700" y="398621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4885" name="Shape 4885"/>
          <p:cNvCxnSpPr/>
          <p:nvPr/>
        </p:nvCxnSpPr>
        <p:spPr>
          <a:xfrm>
            <a:off x="6254750" y="3978275"/>
            <a:ext cx="0" cy="44132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86" name="Shape 4886"/>
          <p:cNvCxnSpPr/>
          <p:nvPr/>
        </p:nvCxnSpPr>
        <p:spPr>
          <a:xfrm>
            <a:off x="5259387" y="4229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87" name="Shape 4887"/>
          <p:cNvCxnSpPr/>
          <p:nvPr/>
        </p:nvCxnSpPr>
        <p:spPr>
          <a:xfrm>
            <a:off x="4167187" y="4708525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888" name="Shape 4888"/>
          <p:cNvSpPr txBox="1"/>
          <p:nvPr/>
        </p:nvSpPr>
        <p:spPr>
          <a:xfrm>
            <a:off x="4729162" y="44846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</a:t>
            </a:r>
            <a:endParaRPr/>
          </a:p>
        </p:txBody>
      </p:sp>
      <p:cxnSp>
        <p:nvCxnSpPr>
          <p:cNvPr id="4889" name="Shape 4889"/>
          <p:cNvCxnSpPr/>
          <p:nvPr/>
        </p:nvCxnSpPr>
        <p:spPr>
          <a:xfrm>
            <a:off x="5129212" y="4497387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90" name="Shape 4890"/>
          <p:cNvSpPr txBox="1"/>
          <p:nvPr/>
        </p:nvSpPr>
        <p:spPr>
          <a:xfrm>
            <a:off x="5856287" y="34671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4891" name="Shape 4891"/>
          <p:cNvCxnSpPr/>
          <p:nvPr/>
        </p:nvCxnSpPr>
        <p:spPr>
          <a:xfrm>
            <a:off x="6256337" y="34798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92" name="Shape 4892"/>
          <p:cNvCxnSpPr/>
          <p:nvPr/>
        </p:nvCxnSpPr>
        <p:spPr>
          <a:xfrm>
            <a:off x="5259387" y="3730625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93" name="Shape 4893"/>
          <p:cNvCxnSpPr/>
          <p:nvPr/>
        </p:nvCxnSpPr>
        <p:spPr>
          <a:xfrm>
            <a:off x="5256212" y="4719637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894" name="Shape 4894"/>
          <p:cNvSpPr txBox="1"/>
          <p:nvPr/>
        </p:nvSpPr>
        <p:spPr>
          <a:xfrm>
            <a:off x="5859462" y="44958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/>
          </a:p>
        </p:txBody>
      </p:sp>
      <p:cxnSp>
        <p:nvCxnSpPr>
          <p:cNvPr id="4895" name="Shape 4895"/>
          <p:cNvCxnSpPr/>
          <p:nvPr/>
        </p:nvCxnSpPr>
        <p:spPr>
          <a:xfrm>
            <a:off x="6259512" y="4487862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96" name="Shape 4896"/>
          <p:cNvSpPr txBox="1"/>
          <p:nvPr/>
        </p:nvSpPr>
        <p:spPr>
          <a:xfrm>
            <a:off x="6962775" y="448786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4897" name="Shape 4897"/>
          <p:cNvCxnSpPr/>
          <p:nvPr/>
        </p:nvCxnSpPr>
        <p:spPr>
          <a:xfrm>
            <a:off x="7362825" y="4500562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98" name="Shape 4898"/>
          <p:cNvCxnSpPr/>
          <p:nvPr/>
        </p:nvCxnSpPr>
        <p:spPr>
          <a:xfrm>
            <a:off x="6381750" y="4751387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899" name="Shape 4899"/>
          <p:cNvCxnSpPr/>
          <p:nvPr/>
        </p:nvCxnSpPr>
        <p:spPr>
          <a:xfrm rot="10800000">
            <a:off x="1119187" y="2427287"/>
            <a:ext cx="61595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900" name="Shape 4900"/>
          <p:cNvCxnSpPr/>
          <p:nvPr/>
        </p:nvCxnSpPr>
        <p:spPr>
          <a:xfrm>
            <a:off x="1963737" y="2732087"/>
            <a:ext cx="0" cy="5953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901" name="Shape 4901"/>
          <p:cNvCxnSpPr/>
          <p:nvPr/>
        </p:nvCxnSpPr>
        <p:spPr>
          <a:xfrm>
            <a:off x="1963737" y="3835400"/>
            <a:ext cx="0" cy="6127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902" name="Shape 4902"/>
          <p:cNvCxnSpPr/>
          <p:nvPr/>
        </p:nvCxnSpPr>
        <p:spPr>
          <a:xfrm rot="10800000">
            <a:off x="1028700" y="2584450"/>
            <a:ext cx="754062" cy="81438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4903" name="Shape 4903"/>
          <p:cNvGrpSpPr/>
          <p:nvPr/>
        </p:nvGrpSpPr>
        <p:grpSpPr>
          <a:xfrm>
            <a:off x="620712" y="2109787"/>
            <a:ext cx="530225" cy="595312"/>
            <a:chOff x="5907087" y="4789487"/>
            <a:chExt cx="530225" cy="595312"/>
          </a:xfrm>
        </p:grpSpPr>
        <p:sp>
          <p:nvSpPr>
            <p:cNvPr id="4904" name="Shape 490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5" name="Shape 490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4906" name="Shape 4906"/>
          <p:cNvGrpSpPr/>
          <p:nvPr/>
        </p:nvGrpSpPr>
        <p:grpSpPr>
          <a:xfrm>
            <a:off x="1735137" y="2160587"/>
            <a:ext cx="530225" cy="595312"/>
            <a:chOff x="5907087" y="4789487"/>
            <a:chExt cx="530225" cy="595312"/>
          </a:xfrm>
        </p:grpSpPr>
        <p:sp>
          <p:nvSpPr>
            <p:cNvPr id="4907" name="Shape 490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8" name="Shape 490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4909" name="Shape 4909"/>
          <p:cNvGrpSpPr/>
          <p:nvPr/>
        </p:nvGrpSpPr>
        <p:grpSpPr>
          <a:xfrm>
            <a:off x="622300" y="2667000"/>
            <a:ext cx="1079500" cy="1182687"/>
            <a:chOff x="622300" y="2667000"/>
            <a:chExt cx="1079500" cy="1182687"/>
          </a:xfrm>
        </p:grpSpPr>
        <p:cxnSp>
          <p:nvCxnSpPr>
            <p:cNvPr id="4910" name="Shape 4910"/>
            <p:cNvCxnSpPr/>
            <p:nvPr/>
          </p:nvCxnSpPr>
          <p:spPr>
            <a:xfrm>
              <a:off x="1133475" y="3578225"/>
              <a:ext cx="5683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911" name="Shape 4911"/>
            <p:cNvCxnSpPr/>
            <p:nvPr/>
          </p:nvCxnSpPr>
          <p:spPr>
            <a:xfrm rot="10800000">
              <a:off x="858837" y="2667000"/>
              <a:ext cx="0" cy="61595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grpSp>
          <p:nvGrpSpPr>
            <p:cNvPr id="4912" name="Shape 4912"/>
            <p:cNvGrpSpPr/>
            <p:nvPr/>
          </p:nvGrpSpPr>
          <p:grpSpPr>
            <a:xfrm>
              <a:off x="622300" y="3254375"/>
              <a:ext cx="530225" cy="595312"/>
              <a:chOff x="5907087" y="4789487"/>
              <a:chExt cx="530225" cy="595312"/>
            </a:xfrm>
          </p:grpSpPr>
          <p:sp>
            <p:nvSpPr>
              <p:cNvPr id="4913" name="Shape 4913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720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14" name="Shape 4914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</p:grpSp>
      </p:grpSp>
      <p:grpSp>
        <p:nvGrpSpPr>
          <p:cNvPr id="4915" name="Shape 4915"/>
          <p:cNvGrpSpPr/>
          <p:nvPr/>
        </p:nvGrpSpPr>
        <p:grpSpPr>
          <a:xfrm>
            <a:off x="1706562" y="3270250"/>
            <a:ext cx="530225" cy="595312"/>
            <a:chOff x="5907087" y="4789487"/>
            <a:chExt cx="530225" cy="595312"/>
          </a:xfrm>
        </p:grpSpPr>
        <p:sp>
          <p:nvSpPr>
            <p:cNvPr id="4916" name="Shape 491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7" name="Shape 491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918" name="Shape 4918"/>
          <p:cNvGrpSpPr/>
          <p:nvPr/>
        </p:nvGrpSpPr>
        <p:grpSpPr>
          <a:xfrm>
            <a:off x="1695450" y="4418012"/>
            <a:ext cx="530225" cy="595312"/>
            <a:chOff x="5907087" y="4789487"/>
            <a:chExt cx="530225" cy="595312"/>
          </a:xfrm>
        </p:grpSpPr>
        <p:sp>
          <p:nvSpPr>
            <p:cNvPr id="4919" name="Shape 491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0" name="Shape 492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4921" name="Shape 4921"/>
          <p:cNvSpPr txBox="1"/>
          <p:nvPr/>
        </p:nvSpPr>
        <p:spPr>
          <a:xfrm>
            <a:off x="8107362" y="2540000"/>
            <a:ext cx="854075" cy="28432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2" name="Shape 4922"/>
          <p:cNvCxnSpPr/>
          <p:nvPr/>
        </p:nvCxnSpPr>
        <p:spPr>
          <a:xfrm>
            <a:off x="8107362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23" name="Shape 4923"/>
          <p:cNvCxnSpPr/>
          <p:nvPr/>
        </p:nvCxnSpPr>
        <p:spPr>
          <a:xfrm>
            <a:off x="8959850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24" name="Shape 4924"/>
          <p:cNvCxnSpPr/>
          <p:nvPr/>
        </p:nvCxnSpPr>
        <p:spPr>
          <a:xfrm>
            <a:off x="8107362" y="5391150"/>
            <a:ext cx="83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25" name="Shape 4925"/>
          <p:cNvSpPr txBox="1"/>
          <p:nvPr/>
        </p:nvSpPr>
        <p:spPr>
          <a:xfrm>
            <a:off x="8108950" y="4856162"/>
            <a:ext cx="823912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926" name="Shape 4926"/>
          <p:cNvSpPr txBox="1"/>
          <p:nvPr/>
        </p:nvSpPr>
        <p:spPr>
          <a:xfrm>
            <a:off x="8123237" y="4306887"/>
            <a:ext cx="809625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4927" name="Shape 4927"/>
          <p:cNvSpPr txBox="1"/>
          <p:nvPr/>
        </p:nvSpPr>
        <p:spPr>
          <a:xfrm>
            <a:off x="2895600" y="2484437"/>
            <a:ext cx="533400" cy="4111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18000" tIns="4570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928" name="Shape 4928"/>
          <p:cNvSpPr txBox="1"/>
          <p:nvPr/>
        </p:nvSpPr>
        <p:spPr>
          <a:xfrm>
            <a:off x="2895600" y="3978275"/>
            <a:ext cx="533400" cy="4111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18000" tIns="4570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929" name="Shape 4929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4" name="Shape 4934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</a:t>
            </a:r>
            <a:endParaRPr/>
          </a:p>
        </p:txBody>
      </p:sp>
      <p:sp>
        <p:nvSpPr>
          <p:cNvPr id="4935" name="Shape 4935"/>
          <p:cNvSpPr txBox="1"/>
          <p:nvPr/>
        </p:nvSpPr>
        <p:spPr>
          <a:xfrm>
            <a:off x="2597150" y="2422525"/>
            <a:ext cx="18415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936" name="Shape 4936"/>
          <p:cNvSpPr txBox="1"/>
          <p:nvPr/>
        </p:nvSpPr>
        <p:spPr>
          <a:xfrm>
            <a:off x="2947987" y="2028825"/>
            <a:ext cx="270033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 vertex firstedge</a:t>
            </a:r>
            <a:endParaRPr/>
          </a:p>
        </p:txBody>
      </p:sp>
      <p:sp>
        <p:nvSpPr>
          <p:cNvPr id="4937" name="Shape 4937"/>
          <p:cNvSpPr txBox="1"/>
          <p:nvPr/>
        </p:nvSpPr>
        <p:spPr>
          <a:xfrm>
            <a:off x="2859087" y="2420937"/>
            <a:ext cx="1614487" cy="2998787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 sz="24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grpSp>
        <p:nvGrpSpPr>
          <p:cNvPr id="4938" name="Shape 4938"/>
          <p:cNvGrpSpPr/>
          <p:nvPr/>
        </p:nvGrpSpPr>
        <p:grpSpPr>
          <a:xfrm>
            <a:off x="2854325" y="2935287"/>
            <a:ext cx="1606550" cy="1997075"/>
            <a:chOff x="3251200" y="2935287"/>
            <a:chExt cx="1516062" cy="1997075"/>
          </a:xfrm>
        </p:grpSpPr>
        <p:cxnSp>
          <p:nvCxnSpPr>
            <p:cNvPr id="4939" name="Shape 4939"/>
            <p:cNvCxnSpPr/>
            <p:nvPr/>
          </p:nvCxnSpPr>
          <p:spPr>
            <a:xfrm>
              <a:off x="3255962" y="29352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0" name="Shape 4940"/>
            <p:cNvCxnSpPr/>
            <p:nvPr/>
          </p:nvCxnSpPr>
          <p:spPr>
            <a:xfrm>
              <a:off x="3259137" y="34290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1" name="Shape 4941"/>
            <p:cNvCxnSpPr/>
            <p:nvPr/>
          </p:nvCxnSpPr>
          <p:spPr>
            <a:xfrm>
              <a:off x="3259137" y="44323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2" name="Shape 4942"/>
            <p:cNvCxnSpPr/>
            <p:nvPr/>
          </p:nvCxnSpPr>
          <p:spPr>
            <a:xfrm>
              <a:off x="3252787" y="4932362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3" name="Shape 4943"/>
            <p:cNvCxnSpPr/>
            <p:nvPr/>
          </p:nvCxnSpPr>
          <p:spPr>
            <a:xfrm>
              <a:off x="3251200" y="39385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944" name="Shape 4944"/>
          <p:cNvGrpSpPr/>
          <p:nvPr/>
        </p:nvGrpSpPr>
        <p:grpSpPr>
          <a:xfrm>
            <a:off x="3432175" y="2420937"/>
            <a:ext cx="539749" cy="2976562"/>
            <a:chOff x="8356600" y="12811125"/>
            <a:chExt cx="835024" cy="4141787"/>
          </a:xfrm>
        </p:grpSpPr>
        <p:cxnSp>
          <p:nvCxnSpPr>
            <p:cNvPr id="4945" name="Shape 4945"/>
            <p:cNvCxnSpPr/>
            <p:nvPr/>
          </p:nvCxnSpPr>
          <p:spPr>
            <a:xfrm>
              <a:off x="8356600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946" name="Shape 4946"/>
            <p:cNvCxnSpPr/>
            <p:nvPr/>
          </p:nvCxnSpPr>
          <p:spPr>
            <a:xfrm>
              <a:off x="9190037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4947" name="Shape 4947"/>
          <p:cNvCxnSpPr/>
          <p:nvPr/>
        </p:nvCxnSpPr>
        <p:spPr>
          <a:xfrm>
            <a:off x="4149725" y="31877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948" name="Shape 4948"/>
          <p:cNvCxnSpPr/>
          <p:nvPr/>
        </p:nvCxnSpPr>
        <p:spPr>
          <a:xfrm>
            <a:off x="4149725" y="3721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949" name="Shape 4949"/>
          <p:cNvCxnSpPr/>
          <p:nvPr/>
        </p:nvCxnSpPr>
        <p:spPr>
          <a:xfrm>
            <a:off x="4159250" y="41910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950" name="Shape 4950"/>
          <p:cNvSpPr txBox="1"/>
          <p:nvPr/>
        </p:nvSpPr>
        <p:spPr>
          <a:xfrm>
            <a:off x="4735512" y="29225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4951" name="Shape 4951"/>
          <p:cNvCxnSpPr/>
          <p:nvPr/>
        </p:nvCxnSpPr>
        <p:spPr>
          <a:xfrm>
            <a:off x="5135562" y="291465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52" name="Shape 4952"/>
          <p:cNvSpPr txBox="1"/>
          <p:nvPr/>
        </p:nvSpPr>
        <p:spPr>
          <a:xfrm>
            <a:off x="5854700" y="2957512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4953" name="Shape 4953"/>
          <p:cNvCxnSpPr/>
          <p:nvPr/>
        </p:nvCxnSpPr>
        <p:spPr>
          <a:xfrm>
            <a:off x="6254750" y="2947987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54" name="Shape 4954"/>
          <p:cNvCxnSpPr/>
          <p:nvPr/>
        </p:nvCxnSpPr>
        <p:spPr>
          <a:xfrm>
            <a:off x="5259387" y="3198812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955" name="Shape 4955"/>
          <p:cNvSpPr txBox="1"/>
          <p:nvPr/>
        </p:nvSpPr>
        <p:spPr>
          <a:xfrm>
            <a:off x="4735512" y="343693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</a:t>
            </a:r>
            <a:endParaRPr/>
          </a:p>
        </p:txBody>
      </p:sp>
      <p:cxnSp>
        <p:nvCxnSpPr>
          <p:cNvPr id="4956" name="Shape 4956"/>
          <p:cNvCxnSpPr/>
          <p:nvPr/>
        </p:nvCxnSpPr>
        <p:spPr>
          <a:xfrm>
            <a:off x="5135562" y="34290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57" name="Shape 4957"/>
          <p:cNvSpPr txBox="1"/>
          <p:nvPr/>
        </p:nvSpPr>
        <p:spPr>
          <a:xfrm>
            <a:off x="4735512" y="3952875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4958" name="Shape 4958"/>
          <p:cNvCxnSpPr/>
          <p:nvPr/>
        </p:nvCxnSpPr>
        <p:spPr>
          <a:xfrm>
            <a:off x="5135562" y="3965575"/>
            <a:ext cx="0" cy="42386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59" name="Shape 4959"/>
          <p:cNvSpPr txBox="1"/>
          <p:nvPr/>
        </p:nvSpPr>
        <p:spPr>
          <a:xfrm>
            <a:off x="5854700" y="398621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4960" name="Shape 4960"/>
          <p:cNvCxnSpPr/>
          <p:nvPr/>
        </p:nvCxnSpPr>
        <p:spPr>
          <a:xfrm>
            <a:off x="6254750" y="3978275"/>
            <a:ext cx="0" cy="44132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61" name="Shape 4961"/>
          <p:cNvCxnSpPr/>
          <p:nvPr/>
        </p:nvCxnSpPr>
        <p:spPr>
          <a:xfrm>
            <a:off x="5259387" y="4229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962" name="Shape 4962"/>
          <p:cNvCxnSpPr/>
          <p:nvPr/>
        </p:nvCxnSpPr>
        <p:spPr>
          <a:xfrm>
            <a:off x="4167187" y="4708525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963" name="Shape 4963"/>
          <p:cNvSpPr txBox="1"/>
          <p:nvPr/>
        </p:nvSpPr>
        <p:spPr>
          <a:xfrm>
            <a:off x="4729162" y="44846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</a:t>
            </a:r>
            <a:endParaRPr/>
          </a:p>
        </p:txBody>
      </p:sp>
      <p:cxnSp>
        <p:nvCxnSpPr>
          <p:cNvPr id="4964" name="Shape 4964"/>
          <p:cNvCxnSpPr/>
          <p:nvPr/>
        </p:nvCxnSpPr>
        <p:spPr>
          <a:xfrm>
            <a:off x="5129212" y="4497387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65" name="Shape 4965"/>
          <p:cNvSpPr txBox="1"/>
          <p:nvPr/>
        </p:nvSpPr>
        <p:spPr>
          <a:xfrm>
            <a:off x="5856287" y="34671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4966" name="Shape 4966"/>
          <p:cNvCxnSpPr/>
          <p:nvPr/>
        </p:nvCxnSpPr>
        <p:spPr>
          <a:xfrm>
            <a:off x="6256337" y="34798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67" name="Shape 4967"/>
          <p:cNvCxnSpPr/>
          <p:nvPr/>
        </p:nvCxnSpPr>
        <p:spPr>
          <a:xfrm>
            <a:off x="5259387" y="3730625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968" name="Shape 4968"/>
          <p:cNvCxnSpPr/>
          <p:nvPr/>
        </p:nvCxnSpPr>
        <p:spPr>
          <a:xfrm>
            <a:off x="5256212" y="4719637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4969" name="Shape 4969"/>
          <p:cNvSpPr txBox="1"/>
          <p:nvPr/>
        </p:nvSpPr>
        <p:spPr>
          <a:xfrm>
            <a:off x="5859462" y="44958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/>
          </a:p>
        </p:txBody>
      </p:sp>
      <p:cxnSp>
        <p:nvCxnSpPr>
          <p:cNvPr id="4970" name="Shape 4970"/>
          <p:cNvCxnSpPr/>
          <p:nvPr/>
        </p:nvCxnSpPr>
        <p:spPr>
          <a:xfrm>
            <a:off x="6259512" y="4487862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71" name="Shape 4971"/>
          <p:cNvSpPr txBox="1"/>
          <p:nvPr/>
        </p:nvSpPr>
        <p:spPr>
          <a:xfrm>
            <a:off x="6962775" y="448786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4972" name="Shape 4972"/>
          <p:cNvCxnSpPr/>
          <p:nvPr/>
        </p:nvCxnSpPr>
        <p:spPr>
          <a:xfrm>
            <a:off x="7362825" y="4500562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73" name="Shape 4973"/>
          <p:cNvCxnSpPr/>
          <p:nvPr/>
        </p:nvCxnSpPr>
        <p:spPr>
          <a:xfrm>
            <a:off x="6381750" y="4751387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974" name="Shape 4974"/>
          <p:cNvCxnSpPr/>
          <p:nvPr/>
        </p:nvCxnSpPr>
        <p:spPr>
          <a:xfrm>
            <a:off x="1963737" y="3835400"/>
            <a:ext cx="0" cy="61277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4975" name="Shape 4975"/>
          <p:cNvCxnSpPr/>
          <p:nvPr/>
        </p:nvCxnSpPr>
        <p:spPr>
          <a:xfrm rot="10800000">
            <a:off x="1028700" y="2584450"/>
            <a:ext cx="754062" cy="81438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4976" name="Shape 4976"/>
          <p:cNvGrpSpPr/>
          <p:nvPr/>
        </p:nvGrpSpPr>
        <p:grpSpPr>
          <a:xfrm>
            <a:off x="620712" y="2109787"/>
            <a:ext cx="530225" cy="595312"/>
            <a:chOff x="5907087" y="4789487"/>
            <a:chExt cx="530225" cy="595312"/>
          </a:xfrm>
        </p:grpSpPr>
        <p:sp>
          <p:nvSpPr>
            <p:cNvPr id="4977" name="Shape 497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8" name="Shape 497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4979" name="Shape 4979"/>
          <p:cNvGrpSpPr/>
          <p:nvPr/>
        </p:nvGrpSpPr>
        <p:grpSpPr>
          <a:xfrm>
            <a:off x="1119187" y="2160587"/>
            <a:ext cx="1146175" cy="1166812"/>
            <a:chOff x="1119187" y="2160587"/>
            <a:chExt cx="1146175" cy="1166812"/>
          </a:xfrm>
        </p:grpSpPr>
        <p:cxnSp>
          <p:nvCxnSpPr>
            <p:cNvPr id="4980" name="Shape 4980"/>
            <p:cNvCxnSpPr/>
            <p:nvPr/>
          </p:nvCxnSpPr>
          <p:spPr>
            <a:xfrm rot="10800000">
              <a:off x="1119187" y="2427287"/>
              <a:ext cx="61595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4981" name="Shape 4981"/>
            <p:cNvCxnSpPr/>
            <p:nvPr/>
          </p:nvCxnSpPr>
          <p:spPr>
            <a:xfrm>
              <a:off x="1963737" y="2732087"/>
              <a:ext cx="0" cy="59531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grpSp>
          <p:nvGrpSpPr>
            <p:cNvPr id="4982" name="Shape 4982"/>
            <p:cNvGrpSpPr/>
            <p:nvPr/>
          </p:nvGrpSpPr>
          <p:grpSpPr>
            <a:xfrm>
              <a:off x="1735137" y="2160587"/>
              <a:ext cx="530225" cy="595312"/>
              <a:chOff x="5907087" y="4789487"/>
              <a:chExt cx="530225" cy="595312"/>
            </a:xfrm>
          </p:grpSpPr>
          <p:sp>
            <p:nvSpPr>
              <p:cNvPr id="4983" name="Shape 4983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720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84" name="Shape 4984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</p:grpSp>
      </p:grpSp>
      <p:grpSp>
        <p:nvGrpSpPr>
          <p:cNvPr id="4985" name="Shape 4985"/>
          <p:cNvGrpSpPr/>
          <p:nvPr/>
        </p:nvGrpSpPr>
        <p:grpSpPr>
          <a:xfrm>
            <a:off x="1706562" y="3270250"/>
            <a:ext cx="530225" cy="595312"/>
            <a:chOff x="5907087" y="4789487"/>
            <a:chExt cx="530225" cy="595312"/>
          </a:xfrm>
        </p:grpSpPr>
        <p:sp>
          <p:nvSpPr>
            <p:cNvPr id="4986" name="Shape 498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7" name="Shape 498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4988" name="Shape 4988"/>
          <p:cNvGrpSpPr/>
          <p:nvPr/>
        </p:nvGrpSpPr>
        <p:grpSpPr>
          <a:xfrm>
            <a:off x="1695450" y="4418012"/>
            <a:ext cx="530225" cy="595312"/>
            <a:chOff x="5907087" y="4789487"/>
            <a:chExt cx="530225" cy="595312"/>
          </a:xfrm>
        </p:grpSpPr>
        <p:sp>
          <p:nvSpPr>
            <p:cNvPr id="4989" name="Shape 498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0" name="Shape 499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4991" name="Shape 4991"/>
          <p:cNvSpPr txBox="1"/>
          <p:nvPr/>
        </p:nvSpPr>
        <p:spPr>
          <a:xfrm>
            <a:off x="8107362" y="2540000"/>
            <a:ext cx="854075" cy="28432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2" name="Shape 4992"/>
          <p:cNvCxnSpPr/>
          <p:nvPr/>
        </p:nvCxnSpPr>
        <p:spPr>
          <a:xfrm>
            <a:off x="8107362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93" name="Shape 4993"/>
          <p:cNvCxnSpPr/>
          <p:nvPr/>
        </p:nvCxnSpPr>
        <p:spPr>
          <a:xfrm>
            <a:off x="8959850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94" name="Shape 4994"/>
          <p:cNvCxnSpPr/>
          <p:nvPr/>
        </p:nvCxnSpPr>
        <p:spPr>
          <a:xfrm>
            <a:off x="8107362" y="5391150"/>
            <a:ext cx="83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95" name="Shape 4995"/>
          <p:cNvSpPr txBox="1"/>
          <p:nvPr/>
        </p:nvSpPr>
        <p:spPr>
          <a:xfrm>
            <a:off x="8108950" y="4856162"/>
            <a:ext cx="823912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4996" name="Shape 4996"/>
          <p:cNvSpPr txBox="1"/>
          <p:nvPr/>
        </p:nvSpPr>
        <p:spPr>
          <a:xfrm>
            <a:off x="8123237" y="4854575"/>
            <a:ext cx="809625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997" name="Shape 4997"/>
          <p:cNvSpPr txBox="1"/>
          <p:nvPr/>
        </p:nvSpPr>
        <p:spPr>
          <a:xfrm>
            <a:off x="2911475" y="4010025"/>
            <a:ext cx="457200" cy="4111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18000" tIns="4570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98" name="Shape 4998"/>
          <p:cNvSpPr txBox="1"/>
          <p:nvPr/>
        </p:nvSpPr>
        <p:spPr>
          <a:xfrm>
            <a:off x="2895600" y="2492375"/>
            <a:ext cx="533400" cy="4111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18000" tIns="4570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999" name="Shape 4999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Shape 509"/>
          <p:cNvGrpSpPr/>
          <p:nvPr/>
        </p:nvGrpSpPr>
        <p:grpSpPr>
          <a:xfrm>
            <a:off x="5764212" y="2063750"/>
            <a:ext cx="2471738" cy="2335211"/>
            <a:chOff x="5065712" y="2063750"/>
            <a:chExt cx="2471738" cy="2335211"/>
          </a:xfrm>
        </p:grpSpPr>
        <p:grpSp>
          <p:nvGrpSpPr>
            <p:cNvPr id="510" name="Shape 510"/>
            <p:cNvGrpSpPr/>
            <p:nvPr/>
          </p:nvGrpSpPr>
          <p:grpSpPr>
            <a:xfrm>
              <a:off x="5073650" y="2063750"/>
              <a:ext cx="2463800" cy="608012"/>
              <a:chOff x="363537" y="4135437"/>
              <a:chExt cx="2463800" cy="608012"/>
            </a:xfrm>
          </p:grpSpPr>
          <p:sp>
            <p:nvSpPr>
              <p:cNvPr id="511" name="Shape 511"/>
              <p:cNvSpPr/>
              <p:nvPr/>
            </p:nvSpPr>
            <p:spPr>
              <a:xfrm>
                <a:off x="862012" y="4422775"/>
                <a:ext cx="1431925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7" extrusionOk="0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2" name="Shape 512"/>
              <p:cNvSpPr/>
              <p:nvPr/>
            </p:nvSpPr>
            <p:spPr>
              <a:xfrm>
                <a:off x="363537" y="41846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3" name="Shape 513"/>
              <p:cNvSpPr txBox="1"/>
              <p:nvPr/>
            </p:nvSpPr>
            <p:spPr>
              <a:xfrm>
                <a:off x="430212" y="41354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2297112" y="41973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5" name="Shape 515"/>
              <p:cNvSpPr txBox="1"/>
              <p:nvPr/>
            </p:nvSpPr>
            <p:spPr>
              <a:xfrm>
                <a:off x="2363787" y="41481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grpSp>
          <p:nvGrpSpPr>
            <p:cNvPr id="516" name="Shape 516"/>
            <p:cNvGrpSpPr/>
            <p:nvPr/>
          </p:nvGrpSpPr>
          <p:grpSpPr>
            <a:xfrm>
              <a:off x="5065712" y="2509837"/>
              <a:ext cx="2457450" cy="1889124"/>
              <a:chOff x="355600" y="4581525"/>
              <a:chExt cx="2457450" cy="1889124"/>
            </a:xfrm>
          </p:grpSpPr>
          <p:cxnSp>
            <p:nvCxnSpPr>
              <p:cNvPr id="517" name="Shape 517"/>
              <p:cNvCxnSpPr/>
              <p:nvPr/>
            </p:nvCxnSpPr>
            <p:spPr>
              <a:xfrm>
                <a:off x="612775" y="4684712"/>
                <a:ext cx="0" cy="1273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518" name="Shape 518"/>
              <p:cNvSpPr/>
              <p:nvPr/>
            </p:nvSpPr>
            <p:spPr>
              <a:xfrm>
                <a:off x="830262" y="6192837"/>
                <a:ext cx="14747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5" extrusionOk="0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19" name="Shape 519"/>
              <p:cNvCxnSpPr/>
              <p:nvPr/>
            </p:nvCxnSpPr>
            <p:spPr>
              <a:xfrm rot="10800000">
                <a:off x="800100" y="4581525"/>
                <a:ext cx="1566862" cy="13938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520" name="Shape 520"/>
              <p:cNvSpPr/>
              <p:nvPr/>
            </p:nvSpPr>
            <p:spPr>
              <a:xfrm>
                <a:off x="355600" y="59245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1" name="Shape 521"/>
              <p:cNvSpPr txBox="1"/>
              <p:nvPr/>
            </p:nvSpPr>
            <p:spPr>
              <a:xfrm>
                <a:off x="422275" y="58753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522" name="Shape 522"/>
              <p:cNvSpPr/>
              <p:nvPr/>
            </p:nvSpPr>
            <p:spPr>
              <a:xfrm>
                <a:off x="2282825" y="5921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" name="Shape 523"/>
              <p:cNvSpPr txBox="1"/>
              <p:nvPr/>
            </p:nvSpPr>
            <p:spPr>
              <a:xfrm>
                <a:off x="2349500" y="58721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sp>
        <p:nvSpPr>
          <p:cNvPr id="524" name="Shape 524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525" name="Shape 525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526" name="Shape 526"/>
          <p:cNvGrpSpPr/>
          <p:nvPr/>
        </p:nvGrpSpPr>
        <p:grpSpPr>
          <a:xfrm>
            <a:off x="196850" y="4740275"/>
            <a:ext cx="8369299" cy="1373187"/>
            <a:chOff x="196850" y="4740275"/>
            <a:chExt cx="8369299" cy="1373187"/>
          </a:xfrm>
        </p:grpSpPr>
        <p:sp>
          <p:nvSpPr>
            <p:cNvPr id="527" name="Shape 527"/>
            <p:cNvSpPr txBox="1"/>
            <p:nvPr/>
          </p:nvSpPr>
          <p:spPr>
            <a:xfrm>
              <a:off x="1189037" y="4740275"/>
              <a:ext cx="7377112" cy="1373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在具有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个顶点、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条边的有向图G中，各顶点的入度之和与各顶点的出度之和的关系？与边数之和的关系？</a:t>
              </a:r>
              <a:endParaRPr/>
            </a:p>
          </p:txBody>
        </p:sp>
        <p:pic>
          <p:nvPicPr>
            <p:cNvPr id="528" name="Shape 5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6850" y="5121275"/>
              <a:ext cx="795337" cy="781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" name="Shape 529"/>
          <p:cNvGrpSpPr/>
          <p:nvPr/>
        </p:nvGrpSpPr>
        <p:grpSpPr>
          <a:xfrm>
            <a:off x="623887" y="2447925"/>
            <a:ext cx="4475162" cy="1696900"/>
            <a:chOff x="600075" y="2524125"/>
            <a:chExt cx="4475162" cy="1696900"/>
          </a:xfrm>
        </p:grpSpPr>
        <p:sp>
          <p:nvSpPr>
            <p:cNvPr id="530" name="Shape 530"/>
            <p:cNvSpPr txBox="1"/>
            <p:nvPr/>
          </p:nvSpPr>
          <p:spPr>
            <a:xfrm>
              <a:off x="4883150" y="3125787"/>
              <a:ext cx="192087" cy="5175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Times New Roman"/>
                <a:buNone/>
              </a:pPr>
              <a:r>
                <a:rPr lang="en-US" sz="34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3984625" y="3125787"/>
              <a:ext cx="192087" cy="5175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Times New Roman"/>
                <a:buNone/>
              </a:pPr>
              <a:r>
                <a:rPr lang="en-US" sz="34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3124036" y="3163100"/>
              <a:ext cx="663900" cy="5175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Times New Roman"/>
                <a:buNone/>
              </a:pPr>
              <a:r>
                <a:rPr lang="en-US" sz="34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OD</a:t>
              </a:r>
              <a:endParaRPr/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1779587" y="3125787"/>
              <a:ext cx="192087" cy="5175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Times New Roman"/>
                <a:buNone/>
              </a:pPr>
              <a:r>
                <a:rPr lang="en-US" sz="34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sp>
          <p:nvSpPr>
            <p:cNvPr id="534" name="Shape 534"/>
            <p:cNvSpPr txBox="1"/>
            <p:nvPr/>
          </p:nvSpPr>
          <p:spPr>
            <a:xfrm>
              <a:off x="1042185" y="3163100"/>
              <a:ext cx="622200" cy="5175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Times New Roman"/>
                <a:buNone/>
              </a:pPr>
              <a:r>
                <a:rPr lang="en-US" sz="34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/>
            </a:p>
          </p:txBody>
        </p:sp>
        <p:sp>
          <p:nvSpPr>
            <p:cNvPr id="535" name="Shape 535"/>
            <p:cNvSpPr txBox="1"/>
            <p:nvPr/>
          </p:nvSpPr>
          <p:spPr>
            <a:xfrm>
              <a:off x="2778125" y="3794125"/>
              <a:ext cx="984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536" name="Shape 536"/>
            <p:cNvSpPr txBox="1"/>
            <p:nvPr/>
          </p:nvSpPr>
          <p:spPr>
            <a:xfrm>
              <a:off x="4137025" y="3397250"/>
              <a:ext cx="69850" cy="3048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537" name="Shape 537"/>
            <p:cNvSpPr txBox="1"/>
            <p:nvPr/>
          </p:nvSpPr>
          <p:spPr>
            <a:xfrm>
              <a:off x="635000" y="3794125"/>
              <a:ext cx="984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538" name="Shape 538"/>
            <p:cNvSpPr txBox="1"/>
            <p:nvPr/>
          </p:nvSpPr>
          <p:spPr>
            <a:xfrm>
              <a:off x="1931987" y="3397250"/>
              <a:ext cx="69850" cy="3048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539" name="Shape 539"/>
            <p:cNvSpPr txBox="1"/>
            <p:nvPr/>
          </p:nvSpPr>
          <p:spPr>
            <a:xfrm>
              <a:off x="4594225" y="3074987"/>
              <a:ext cx="236537" cy="5175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Noto Sans Symbols"/>
                <a:buNone/>
              </a:pPr>
              <a:r>
                <a:rPr lang="en-US" sz="34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540" name="Shape 540"/>
            <p:cNvSpPr txBox="1"/>
            <p:nvPr/>
          </p:nvSpPr>
          <p:spPr>
            <a:xfrm>
              <a:off x="2389187" y="3074987"/>
              <a:ext cx="236537" cy="5175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Noto Sans Symbols"/>
                <a:buNone/>
              </a:pPr>
              <a:r>
                <a:rPr lang="en-US" sz="34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541" name="Shape 541"/>
            <p:cNvSpPr txBox="1"/>
            <p:nvPr/>
          </p:nvSpPr>
          <p:spPr>
            <a:xfrm>
              <a:off x="2738437" y="2971800"/>
              <a:ext cx="471487" cy="7921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200"/>
                <a:buFont typeface="Noto Sans Symbols"/>
                <a:buNone/>
              </a:pPr>
              <a:r>
                <a:rPr lang="en-US" sz="52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/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600075" y="2973387"/>
              <a:ext cx="471487" cy="7921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200"/>
                <a:buFont typeface="Noto Sans Symbols"/>
                <a:buNone/>
              </a:pPr>
              <a:r>
                <a:rPr lang="en-US" sz="52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/>
            </a:p>
          </p:txBody>
        </p:sp>
        <p:sp>
          <p:nvSpPr>
            <p:cNvPr id="543" name="Shape 543"/>
            <p:cNvSpPr txBox="1"/>
            <p:nvPr/>
          </p:nvSpPr>
          <p:spPr>
            <a:xfrm>
              <a:off x="2882900" y="3765550"/>
              <a:ext cx="1953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Noto Sans Symbols"/>
                <a:buNone/>
              </a:pPr>
              <a:r>
                <a:rPr lang="en-US" sz="28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544" name="Shape 544"/>
            <p:cNvSpPr txBox="1"/>
            <p:nvPr/>
          </p:nvSpPr>
          <p:spPr>
            <a:xfrm>
              <a:off x="741362" y="3765550"/>
              <a:ext cx="1953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Noto Sans Symbols"/>
                <a:buNone/>
              </a:pPr>
              <a:r>
                <a:rPr lang="en-US" sz="2800" b="1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545" name="Shape 545"/>
            <p:cNvSpPr txBox="1"/>
            <p:nvPr/>
          </p:nvSpPr>
          <p:spPr>
            <a:xfrm>
              <a:off x="3048000" y="3792537"/>
              <a:ext cx="1779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46" name="Shape 546"/>
            <p:cNvSpPr txBox="1"/>
            <p:nvPr/>
          </p:nvSpPr>
          <p:spPr>
            <a:xfrm>
              <a:off x="889000" y="3792537"/>
              <a:ext cx="1779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47" name="Shape 547"/>
            <p:cNvSpPr txBox="1"/>
            <p:nvPr/>
          </p:nvSpPr>
          <p:spPr>
            <a:xfrm>
              <a:off x="4300537" y="3125787"/>
              <a:ext cx="144462" cy="5175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Times New Roman"/>
                <a:buNone/>
              </a:pPr>
              <a:r>
                <a:rPr lang="en-US" sz="3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548" name="Shape 548"/>
            <p:cNvSpPr txBox="1"/>
            <p:nvPr/>
          </p:nvSpPr>
          <p:spPr>
            <a:xfrm>
              <a:off x="3833812" y="3125787"/>
              <a:ext cx="144462" cy="5175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Times New Roman"/>
                <a:buNone/>
              </a:pPr>
              <a:r>
                <a:rPr lang="en-US" sz="3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/>
            </a:p>
          </p:txBody>
        </p:sp>
        <p:sp>
          <p:nvSpPr>
            <p:cNvPr id="549" name="Shape 549"/>
            <p:cNvSpPr txBox="1"/>
            <p:nvPr/>
          </p:nvSpPr>
          <p:spPr>
            <a:xfrm>
              <a:off x="2095500" y="3125787"/>
              <a:ext cx="144462" cy="5175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Times New Roman"/>
                <a:buNone/>
              </a:pPr>
              <a:r>
                <a:rPr lang="en-US" sz="3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550" name="Shape 550"/>
            <p:cNvSpPr txBox="1"/>
            <p:nvPr/>
          </p:nvSpPr>
          <p:spPr>
            <a:xfrm>
              <a:off x="1627187" y="3125787"/>
              <a:ext cx="144462" cy="5175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Times New Roman"/>
                <a:buNone/>
              </a:pPr>
              <a:r>
                <a:rPr lang="en-US" sz="3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/>
            </a:p>
          </p:txBody>
        </p:sp>
        <p:sp>
          <p:nvSpPr>
            <p:cNvPr id="551" name="Shape 551"/>
            <p:cNvSpPr txBox="1"/>
            <p:nvPr/>
          </p:nvSpPr>
          <p:spPr>
            <a:xfrm>
              <a:off x="746125" y="2538412"/>
              <a:ext cx="1983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552" name="Shape 552"/>
            <p:cNvSpPr txBox="1"/>
            <p:nvPr/>
          </p:nvSpPr>
          <p:spPr>
            <a:xfrm>
              <a:off x="2927350" y="2524125"/>
              <a:ext cx="198300" cy="426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</p:grp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4" name="Shape 5004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</a:t>
            </a:r>
            <a:endParaRPr/>
          </a:p>
        </p:txBody>
      </p:sp>
      <p:sp>
        <p:nvSpPr>
          <p:cNvPr id="5005" name="Shape 5005"/>
          <p:cNvSpPr txBox="1"/>
          <p:nvPr/>
        </p:nvSpPr>
        <p:spPr>
          <a:xfrm>
            <a:off x="2597150" y="2422525"/>
            <a:ext cx="18415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006" name="Shape 5006"/>
          <p:cNvSpPr txBox="1"/>
          <p:nvPr/>
        </p:nvSpPr>
        <p:spPr>
          <a:xfrm>
            <a:off x="2947987" y="2028825"/>
            <a:ext cx="270033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 vertex firstedge</a:t>
            </a:r>
            <a:endParaRPr/>
          </a:p>
        </p:txBody>
      </p:sp>
      <p:sp>
        <p:nvSpPr>
          <p:cNvPr id="5007" name="Shape 5007"/>
          <p:cNvSpPr txBox="1"/>
          <p:nvPr/>
        </p:nvSpPr>
        <p:spPr>
          <a:xfrm>
            <a:off x="2859087" y="2420937"/>
            <a:ext cx="1614487" cy="2998787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 sz="24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grpSp>
        <p:nvGrpSpPr>
          <p:cNvPr id="5008" name="Shape 5008"/>
          <p:cNvGrpSpPr/>
          <p:nvPr/>
        </p:nvGrpSpPr>
        <p:grpSpPr>
          <a:xfrm>
            <a:off x="2854325" y="2935287"/>
            <a:ext cx="1606550" cy="1997075"/>
            <a:chOff x="3251200" y="2935287"/>
            <a:chExt cx="1516062" cy="1997075"/>
          </a:xfrm>
        </p:grpSpPr>
        <p:cxnSp>
          <p:nvCxnSpPr>
            <p:cNvPr id="5009" name="Shape 5009"/>
            <p:cNvCxnSpPr/>
            <p:nvPr/>
          </p:nvCxnSpPr>
          <p:spPr>
            <a:xfrm>
              <a:off x="3255962" y="29352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0" name="Shape 5010"/>
            <p:cNvCxnSpPr/>
            <p:nvPr/>
          </p:nvCxnSpPr>
          <p:spPr>
            <a:xfrm>
              <a:off x="3259137" y="34290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1" name="Shape 5011"/>
            <p:cNvCxnSpPr/>
            <p:nvPr/>
          </p:nvCxnSpPr>
          <p:spPr>
            <a:xfrm>
              <a:off x="3259137" y="44323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2" name="Shape 5012"/>
            <p:cNvCxnSpPr/>
            <p:nvPr/>
          </p:nvCxnSpPr>
          <p:spPr>
            <a:xfrm>
              <a:off x="3252787" y="4932362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3" name="Shape 5013"/>
            <p:cNvCxnSpPr/>
            <p:nvPr/>
          </p:nvCxnSpPr>
          <p:spPr>
            <a:xfrm>
              <a:off x="3251200" y="39385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014" name="Shape 5014"/>
          <p:cNvGrpSpPr/>
          <p:nvPr/>
        </p:nvGrpSpPr>
        <p:grpSpPr>
          <a:xfrm>
            <a:off x="3432175" y="2420937"/>
            <a:ext cx="539749" cy="2976562"/>
            <a:chOff x="8356600" y="12811125"/>
            <a:chExt cx="835024" cy="4141787"/>
          </a:xfrm>
        </p:grpSpPr>
        <p:cxnSp>
          <p:nvCxnSpPr>
            <p:cNvPr id="5015" name="Shape 5015"/>
            <p:cNvCxnSpPr/>
            <p:nvPr/>
          </p:nvCxnSpPr>
          <p:spPr>
            <a:xfrm>
              <a:off x="8356600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16" name="Shape 5016"/>
            <p:cNvCxnSpPr/>
            <p:nvPr/>
          </p:nvCxnSpPr>
          <p:spPr>
            <a:xfrm>
              <a:off x="9190037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017" name="Shape 5017"/>
          <p:cNvCxnSpPr/>
          <p:nvPr/>
        </p:nvCxnSpPr>
        <p:spPr>
          <a:xfrm>
            <a:off x="4149725" y="31877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018" name="Shape 5018"/>
          <p:cNvCxnSpPr/>
          <p:nvPr/>
        </p:nvCxnSpPr>
        <p:spPr>
          <a:xfrm>
            <a:off x="4149725" y="3721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019" name="Shape 5019"/>
          <p:cNvCxnSpPr/>
          <p:nvPr/>
        </p:nvCxnSpPr>
        <p:spPr>
          <a:xfrm>
            <a:off x="4159250" y="41910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5020" name="Shape 5020"/>
          <p:cNvSpPr txBox="1"/>
          <p:nvPr/>
        </p:nvSpPr>
        <p:spPr>
          <a:xfrm>
            <a:off x="4735512" y="29225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5021" name="Shape 5021"/>
          <p:cNvCxnSpPr/>
          <p:nvPr/>
        </p:nvCxnSpPr>
        <p:spPr>
          <a:xfrm>
            <a:off x="5135562" y="291465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22" name="Shape 5022"/>
          <p:cNvSpPr txBox="1"/>
          <p:nvPr/>
        </p:nvSpPr>
        <p:spPr>
          <a:xfrm>
            <a:off x="5854700" y="2957512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5023" name="Shape 5023"/>
          <p:cNvCxnSpPr/>
          <p:nvPr/>
        </p:nvCxnSpPr>
        <p:spPr>
          <a:xfrm>
            <a:off x="6254750" y="2947987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24" name="Shape 5024"/>
          <p:cNvCxnSpPr/>
          <p:nvPr/>
        </p:nvCxnSpPr>
        <p:spPr>
          <a:xfrm>
            <a:off x="5259387" y="3198812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5025" name="Shape 5025"/>
          <p:cNvSpPr txBox="1"/>
          <p:nvPr/>
        </p:nvSpPr>
        <p:spPr>
          <a:xfrm>
            <a:off x="4735512" y="343693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</a:t>
            </a:r>
            <a:endParaRPr/>
          </a:p>
        </p:txBody>
      </p:sp>
      <p:cxnSp>
        <p:nvCxnSpPr>
          <p:cNvPr id="5026" name="Shape 5026"/>
          <p:cNvCxnSpPr/>
          <p:nvPr/>
        </p:nvCxnSpPr>
        <p:spPr>
          <a:xfrm>
            <a:off x="5135562" y="34290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27" name="Shape 5027"/>
          <p:cNvSpPr txBox="1"/>
          <p:nvPr/>
        </p:nvSpPr>
        <p:spPr>
          <a:xfrm>
            <a:off x="4735512" y="3952875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5028" name="Shape 5028"/>
          <p:cNvCxnSpPr/>
          <p:nvPr/>
        </p:nvCxnSpPr>
        <p:spPr>
          <a:xfrm>
            <a:off x="5135562" y="3965575"/>
            <a:ext cx="0" cy="42386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29" name="Shape 5029"/>
          <p:cNvSpPr txBox="1"/>
          <p:nvPr/>
        </p:nvSpPr>
        <p:spPr>
          <a:xfrm>
            <a:off x="5854700" y="398621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5030" name="Shape 5030"/>
          <p:cNvCxnSpPr/>
          <p:nvPr/>
        </p:nvCxnSpPr>
        <p:spPr>
          <a:xfrm>
            <a:off x="6254750" y="3978275"/>
            <a:ext cx="0" cy="44132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31" name="Shape 5031"/>
          <p:cNvCxnSpPr/>
          <p:nvPr/>
        </p:nvCxnSpPr>
        <p:spPr>
          <a:xfrm>
            <a:off x="5259387" y="4229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032" name="Shape 5032"/>
          <p:cNvCxnSpPr/>
          <p:nvPr/>
        </p:nvCxnSpPr>
        <p:spPr>
          <a:xfrm>
            <a:off x="4167187" y="4708525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5033" name="Shape 5033"/>
          <p:cNvSpPr txBox="1"/>
          <p:nvPr/>
        </p:nvSpPr>
        <p:spPr>
          <a:xfrm>
            <a:off x="4729162" y="44846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</a:t>
            </a:r>
            <a:endParaRPr/>
          </a:p>
        </p:txBody>
      </p:sp>
      <p:cxnSp>
        <p:nvCxnSpPr>
          <p:cNvPr id="5034" name="Shape 5034"/>
          <p:cNvCxnSpPr/>
          <p:nvPr/>
        </p:nvCxnSpPr>
        <p:spPr>
          <a:xfrm>
            <a:off x="5129212" y="4497387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35" name="Shape 5035"/>
          <p:cNvSpPr txBox="1"/>
          <p:nvPr/>
        </p:nvSpPr>
        <p:spPr>
          <a:xfrm>
            <a:off x="5856287" y="34671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5036" name="Shape 5036"/>
          <p:cNvCxnSpPr/>
          <p:nvPr/>
        </p:nvCxnSpPr>
        <p:spPr>
          <a:xfrm>
            <a:off x="6256337" y="34798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37" name="Shape 5037"/>
          <p:cNvCxnSpPr/>
          <p:nvPr/>
        </p:nvCxnSpPr>
        <p:spPr>
          <a:xfrm>
            <a:off x="5259387" y="3730625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038" name="Shape 5038"/>
          <p:cNvCxnSpPr/>
          <p:nvPr/>
        </p:nvCxnSpPr>
        <p:spPr>
          <a:xfrm>
            <a:off x="5256212" y="4719637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5039" name="Shape 5039"/>
          <p:cNvSpPr txBox="1"/>
          <p:nvPr/>
        </p:nvSpPr>
        <p:spPr>
          <a:xfrm>
            <a:off x="5859462" y="44958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/>
          </a:p>
        </p:txBody>
      </p:sp>
      <p:cxnSp>
        <p:nvCxnSpPr>
          <p:cNvPr id="5040" name="Shape 5040"/>
          <p:cNvCxnSpPr/>
          <p:nvPr/>
        </p:nvCxnSpPr>
        <p:spPr>
          <a:xfrm>
            <a:off x="6259512" y="4487862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41" name="Shape 5041"/>
          <p:cNvSpPr txBox="1"/>
          <p:nvPr/>
        </p:nvSpPr>
        <p:spPr>
          <a:xfrm>
            <a:off x="6962775" y="448786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5042" name="Shape 5042"/>
          <p:cNvCxnSpPr/>
          <p:nvPr/>
        </p:nvCxnSpPr>
        <p:spPr>
          <a:xfrm>
            <a:off x="7362825" y="4500562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43" name="Shape 5043"/>
          <p:cNvCxnSpPr/>
          <p:nvPr/>
        </p:nvCxnSpPr>
        <p:spPr>
          <a:xfrm>
            <a:off x="6381750" y="4751387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5044" name="Shape 5044"/>
          <p:cNvGrpSpPr/>
          <p:nvPr/>
        </p:nvGrpSpPr>
        <p:grpSpPr>
          <a:xfrm>
            <a:off x="620712" y="2109787"/>
            <a:ext cx="530225" cy="595312"/>
            <a:chOff x="5907087" y="4789487"/>
            <a:chExt cx="530225" cy="595312"/>
          </a:xfrm>
        </p:grpSpPr>
        <p:sp>
          <p:nvSpPr>
            <p:cNvPr id="5045" name="Shape 504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46" name="Shape 504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5047" name="Shape 5047"/>
          <p:cNvGrpSpPr/>
          <p:nvPr/>
        </p:nvGrpSpPr>
        <p:grpSpPr>
          <a:xfrm>
            <a:off x="1028700" y="2584450"/>
            <a:ext cx="1208087" cy="1863725"/>
            <a:chOff x="1028700" y="2584450"/>
            <a:chExt cx="1208087" cy="1863725"/>
          </a:xfrm>
        </p:grpSpPr>
        <p:cxnSp>
          <p:nvCxnSpPr>
            <p:cNvPr id="5048" name="Shape 5048"/>
            <p:cNvCxnSpPr/>
            <p:nvPr/>
          </p:nvCxnSpPr>
          <p:spPr>
            <a:xfrm>
              <a:off x="1963737" y="3835400"/>
              <a:ext cx="0" cy="6127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5049" name="Shape 5049"/>
            <p:cNvCxnSpPr/>
            <p:nvPr/>
          </p:nvCxnSpPr>
          <p:spPr>
            <a:xfrm rot="10800000">
              <a:off x="1028700" y="2584450"/>
              <a:ext cx="754062" cy="8143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grpSp>
          <p:nvGrpSpPr>
            <p:cNvPr id="5050" name="Shape 5050"/>
            <p:cNvGrpSpPr/>
            <p:nvPr/>
          </p:nvGrpSpPr>
          <p:grpSpPr>
            <a:xfrm>
              <a:off x="1706562" y="3270250"/>
              <a:ext cx="530225" cy="595312"/>
              <a:chOff x="5907087" y="4789487"/>
              <a:chExt cx="530225" cy="595312"/>
            </a:xfrm>
          </p:grpSpPr>
          <p:sp>
            <p:nvSpPr>
              <p:cNvPr id="5051" name="Shape 5051"/>
              <p:cNvSpPr/>
              <p:nvPr/>
            </p:nvSpPr>
            <p:spPr>
              <a:xfrm>
                <a:off x="5907087" y="48387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720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52" name="Shape 5052"/>
              <p:cNvSpPr txBox="1"/>
              <p:nvPr/>
            </p:nvSpPr>
            <p:spPr>
              <a:xfrm>
                <a:off x="5973762" y="47894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2000" tIns="180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</p:grpSp>
      </p:grpSp>
      <p:grpSp>
        <p:nvGrpSpPr>
          <p:cNvPr id="5053" name="Shape 5053"/>
          <p:cNvGrpSpPr/>
          <p:nvPr/>
        </p:nvGrpSpPr>
        <p:grpSpPr>
          <a:xfrm>
            <a:off x="1695450" y="4418012"/>
            <a:ext cx="530225" cy="595312"/>
            <a:chOff x="5907087" y="4789487"/>
            <a:chExt cx="530225" cy="595312"/>
          </a:xfrm>
        </p:grpSpPr>
        <p:sp>
          <p:nvSpPr>
            <p:cNvPr id="5054" name="Shape 505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55" name="Shape 505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5056" name="Shape 5056"/>
          <p:cNvSpPr txBox="1"/>
          <p:nvPr/>
        </p:nvSpPr>
        <p:spPr>
          <a:xfrm>
            <a:off x="8107362" y="2540000"/>
            <a:ext cx="854075" cy="28432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7" name="Shape 5057"/>
          <p:cNvCxnSpPr/>
          <p:nvPr/>
        </p:nvCxnSpPr>
        <p:spPr>
          <a:xfrm>
            <a:off x="8107362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58" name="Shape 5058"/>
          <p:cNvCxnSpPr/>
          <p:nvPr/>
        </p:nvCxnSpPr>
        <p:spPr>
          <a:xfrm>
            <a:off x="8959850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59" name="Shape 5059"/>
          <p:cNvCxnSpPr/>
          <p:nvPr/>
        </p:nvCxnSpPr>
        <p:spPr>
          <a:xfrm>
            <a:off x="8107362" y="5391150"/>
            <a:ext cx="83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60" name="Shape 5060"/>
          <p:cNvSpPr txBox="1"/>
          <p:nvPr/>
        </p:nvSpPr>
        <p:spPr>
          <a:xfrm>
            <a:off x="2941637" y="2516187"/>
            <a:ext cx="457200" cy="4111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18000" tIns="4570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061" name="Shape 5061"/>
          <p:cNvSpPr txBox="1"/>
          <p:nvPr/>
        </p:nvSpPr>
        <p:spPr>
          <a:xfrm>
            <a:off x="2895600" y="4991100"/>
            <a:ext cx="533400" cy="4111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18000" tIns="4570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062" name="Shape 5062"/>
          <p:cNvSpPr txBox="1"/>
          <p:nvPr/>
        </p:nvSpPr>
        <p:spPr>
          <a:xfrm>
            <a:off x="8123237" y="4852987"/>
            <a:ext cx="809625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063" name="Shape 5063"/>
          <p:cNvSpPr txBox="1"/>
          <p:nvPr/>
        </p:nvSpPr>
        <p:spPr>
          <a:xfrm>
            <a:off x="8124825" y="4319587"/>
            <a:ext cx="809625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5064" name="Shape 5064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9" name="Shape 5069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</a:t>
            </a:r>
            <a:endParaRPr/>
          </a:p>
        </p:txBody>
      </p:sp>
      <p:sp>
        <p:nvSpPr>
          <p:cNvPr id="5070" name="Shape 5070"/>
          <p:cNvSpPr txBox="1"/>
          <p:nvPr/>
        </p:nvSpPr>
        <p:spPr>
          <a:xfrm>
            <a:off x="2597150" y="2422525"/>
            <a:ext cx="18415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071" name="Shape 5071"/>
          <p:cNvSpPr txBox="1"/>
          <p:nvPr/>
        </p:nvSpPr>
        <p:spPr>
          <a:xfrm>
            <a:off x="2947987" y="2028825"/>
            <a:ext cx="270033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 vertex firstedge</a:t>
            </a:r>
            <a:endParaRPr/>
          </a:p>
        </p:txBody>
      </p:sp>
      <p:sp>
        <p:nvSpPr>
          <p:cNvPr id="5072" name="Shape 5072"/>
          <p:cNvSpPr txBox="1"/>
          <p:nvPr/>
        </p:nvSpPr>
        <p:spPr>
          <a:xfrm>
            <a:off x="2859087" y="2420937"/>
            <a:ext cx="1614487" cy="2998787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 sz="24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grpSp>
        <p:nvGrpSpPr>
          <p:cNvPr id="5073" name="Shape 5073"/>
          <p:cNvGrpSpPr/>
          <p:nvPr/>
        </p:nvGrpSpPr>
        <p:grpSpPr>
          <a:xfrm>
            <a:off x="2854325" y="2935287"/>
            <a:ext cx="1606550" cy="1997075"/>
            <a:chOff x="3251200" y="2935287"/>
            <a:chExt cx="1516062" cy="1997075"/>
          </a:xfrm>
        </p:grpSpPr>
        <p:cxnSp>
          <p:nvCxnSpPr>
            <p:cNvPr id="5074" name="Shape 5074"/>
            <p:cNvCxnSpPr/>
            <p:nvPr/>
          </p:nvCxnSpPr>
          <p:spPr>
            <a:xfrm>
              <a:off x="3255962" y="29352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5" name="Shape 5075"/>
            <p:cNvCxnSpPr/>
            <p:nvPr/>
          </p:nvCxnSpPr>
          <p:spPr>
            <a:xfrm>
              <a:off x="3259137" y="34290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6" name="Shape 5076"/>
            <p:cNvCxnSpPr/>
            <p:nvPr/>
          </p:nvCxnSpPr>
          <p:spPr>
            <a:xfrm>
              <a:off x="3259137" y="4432300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7" name="Shape 5077"/>
            <p:cNvCxnSpPr/>
            <p:nvPr/>
          </p:nvCxnSpPr>
          <p:spPr>
            <a:xfrm>
              <a:off x="3252787" y="4932362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78" name="Shape 5078"/>
            <p:cNvCxnSpPr/>
            <p:nvPr/>
          </p:nvCxnSpPr>
          <p:spPr>
            <a:xfrm>
              <a:off x="3251200" y="3938587"/>
              <a:ext cx="150812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079" name="Shape 5079"/>
          <p:cNvGrpSpPr/>
          <p:nvPr/>
        </p:nvGrpSpPr>
        <p:grpSpPr>
          <a:xfrm>
            <a:off x="3432175" y="2420937"/>
            <a:ext cx="539749" cy="2976562"/>
            <a:chOff x="8356600" y="12811125"/>
            <a:chExt cx="835024" cy="4141787"/>
          </a:xfrm>
        </p:grpSpPr>
        <p:cxnSp>
          <p:nvCxnSpPr>
            <p:cNvPr id="5080" name="Shape 5080"/>
            <p:cNvCxnSpPr/>
            <p:nvPr/>
          </p:nvCxnSpPr>
          <p:spPr>
            <a:xfrm>
              <a:off x="8356600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081" name="Shape 5081"/>
            <p:cNvCxnSpPr/>
            <p:nvPr/>
          </p:nvCxnSpPr>
          <p:spPr>
            <a:xfrm>
              <a:off x="9190037" y="12811125"/>
              <a:ext cx="1587" cy="41417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5082" name="Shape 5082"/>
          <p:cNvCxnSpPr/>
          <p:nvPr/>
        </p:nvCxnSpPr>
        <p:spPr>
          <a:xfrm>
            <a:off x="4149725" y="31877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083" name="Shape 5083"/>
          <p:cNvCxnSpPr/>
          <p:nvPr/>
        </p:nvCxnSpPr>
        <p:spPr>
          <a:xfrm>
            <a:off x="4149725" y="3721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084" name="Shape 5084"/>
          <p:cNvCxnSpPr/>
          <p:nvPr/>
        </p:nvCxnSpPr>
        <p:spPr>
          <a:xfrm>
            <a:off x="4159250" y="41910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5085" name="Shape 5085"/>
          <p:cNvSpPr txBox="1"/>
          <p:nvPr/>
        </p:nvSpPr>
        <p:spPr>
          <a:xfrm>
            <a:off x="4735512" y="29225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5086" name="Shape 5086"/>
          <p:cNvCxnSpPr/>
          <p:nvPr/>
        </p:nvCxnSpPr>
        <p:spPr>
          <a:xfrm>
            <a:off x="5135562" y="291465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87" name="Shape 5087"/>
          <p:cNvSpPr txBox="1"/>
          <p:nvPr/>
        </p:nvSpPr>
        <p:spPr>
          <a:xfrm>
            <a:off x="5854700" y="2957512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5088" name="Shape 5088"/>
          <p:cNvCxnSpPr/>
          <p:nvPr/>
        </p:nvCxnSpPr>
        <p:spPr>
          <a:xfrm>
            <a:off x="6254750" y="2947987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89" name="Shape 5089"/>
          <p:cNvCxnSpPr/>
          <p:nvPr/>
        </p:nvCxnSpPr>
        <p:spPr>
          <a:xfrm>
            <a:off x="5259387" y="3198812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5090" name="Shape 5090"/>
          <p:cNvSpPr txBox="1"/>
          <p:nvPr/>
        </p:nvSpPr>
        <p:spPr>
          <a:xfrm>
            <a:off x="4735512" y="343693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</a:t>
            </a:r>
            <a:endParaRPr/>
          </a:p>
        </p:txBody>
      </p:sp>
      <p:cxnSp>
        <p:nvCxnSpPr>
          <p:cNvPr id="5091" name="Shape 5091"/>
          <p:cNvCxnSpPr/>
          <p:nvPr/>
        </p:nvCxnSpPr>
        <p:spPr>
          <a:xfrm>
            <a:off x="5135562" y="34290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92" name="Shape 5092"/>
          <p:cNvSpPr txBox="1"/>
          <p:nvPr/>
        </p:nvSpPr>
        <p:spPr>
          <a:xfrm>
            <a:off x="4735512" y="3952875"/>
            <a:ext cx="773112" cy="441325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</p:txBody>
      </p:sp>
      <p:cxnSp>
        <p:nvCxnSpPr>
          <p:cNvPr id="5093" name="Shape 5093"/>
          <p:cNvCxnSpPr/>
          <p:nvPr/>
        </p:nvCxnSpPr>
        <p:spPr>
          <a:xfrm>
            <a:off x="5135562" y="3965575"/>
            <a:ext cx="0" cy="42386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94" name="Shape 5094"/>
          <p:cNvSpPr txBox="1"/>
          <p:nvPr/>
        </p:nvSpPr>
        <p:spPr>
          <a:xfrm>
            <a:off x="5854700" y="398621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5095" name="Shape 5095"/>
          <p:cNvCxnSpPr/>
          <p:nvPr/>
        </p:nvCxnSpPr>
        <p:spPr>
          <a:xfrm>
            <a:off x="6254750" y="3978275"/>
            <a:ext cx="0" cy="44132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96" name="Shape 5096"/>
          <p:cNvCxnSpPr/>
          <p:nvPr/>
        </p:nvCxnSpPr>
        <p:spPr>
          <a:xfrm>
            <a:off x="5259387" y="4229100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097" name="Shape 5097"/>
          <p:cNvCxnSpPr/>
          <p:nvPr/>
        </p:nvCxnSpPr>
        <p:spPr>
          <a:xfrm>
            <a:off x="4167187" y="4708525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5098" name="Shape 5098"/>
          <p:cNvSpPr txBox="1"/>
          <p:nvPr/>
        </p:nvSpPr>
        <p:spPr>
          <a:xfrm>
            <a:off x="4729162" y="4484687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</a:t>
            </a:r>
            <a:endParaRPr/>
          </a:p>
        </p:txBody>
      </p:sp>
      <p:cxnSp>
        <p:nvCxnSpPr>
          <p:cNvPr id="5099" name="Shape 5099"/>
          <p:cNvCxnSpPr/>
          <p:nvPr/>
        </p:nvCxnSpPr>
        <p:spPr>
          <a:xfrm>
            <a:off x="5129212" y="4497387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100" name="Shape 5100"/>
          <p:cNvSpPr txBox="1"/>
          <p:nvPr/>
        </p:nvSpPr>
        <p:spPr>
          <a:xfrm>
            <a:off x="5856287" y="34671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  ∧</a:t>
            </a:r>
            <a:endParaRPr/>
          </a:p>
        </p:txBody>
      </p:sp>
      <p:cxnSp>
        <p:nvCxnSpPr>
          <p:cNvPr id="5101" name="Shape 5101"/>
          <p:cNvCxnSpPr/>
          <p:nvPr/>
        </p:nvCxnSpPr>
        <p:spPr>
          <a:xfrm>
            <a:off x="6256337" y="3479800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02" name="Shape 5102"/>
          <p:cNvCxnSpPr/>
          <p:nvPr/>
        </p:nvCxnSpPr>
        <p:spPr>
          <a:xfrm>
            <a:off x="5259387" y="3730625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103" name="Shape 5103"/>
          <p:cNvCxnSpPr/>
          <p:nvPr/>
        </p:nvCxnSpPr>
        <p:spPr>
          <a:xfrm>
            <a:off x="5256212" y="4719637"/>
            <a:ext cx="58261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5104" name="Shape 5104"/>
          <p:cNvSpPr txBox="1"/>
          <p:nvPr/>
        </p:nvSpPr>
        <p:spPr>
          <a:xfrm>
            <a:off x="5859462" y="4495800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/>
          </a:p>
        </p:txBody>
      </p:sp>
      <p:cxnSp>
        <p:nvCxnSpPr>
          <p:cNvPr id="5105" name="Shape 5105"/>
          <p:cNvCxnSpPr/>
          <p:nvPr/>
        </p:nvCxnSpPr>
        <p:spPr>
          <a:xfrm>
            <a:off x="6259512" y="4487862"/>
            <a:ext cx="0" cy="42545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106" name="Shape 5106"/>
          <p:cNvSpPr txBox="1"/>
          <p:nvPr/>
        </p:nvSpPr>
        <p:spPr>
          <a:xfrm>
            <a:off x="6962775" y="4487862"/>
            <a:ext cx="773112" cy="442912"/>
          </a:xfrm>
          <a:prstGeom prst="rect">
            <a:avLst/>
          </a:prstGeom>
          <a:solidFill>
            <a:schemeClr val="hlink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 ∧</a:t>
            </a:r>
            <a:endParaRPr/>
          </a:p>
        </p:txBody>
      </p:sp>
      <p:cxnSp>
        <p:nvCxnSpPr>
          <p:cNvPr id="5107" name="Shape 5107"/>
          <p:cNvCxnSpPr/>
          <p:nvPr/>
        </p:nvCxnSpPr>
        <p:spPr>
          <a:xfrm>
            <a:off x="7362825" y="4500562"/>
            <a:ext cx="0" cy="44291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08" name="Shape 5108"/>
          <p:cNvCxnSpPr/>
          <p:nvPr/>
        </p:nvCxnSpPr>
        <p:spPr>
          <a:xfrm>
            <a:off x="6381750" y="4751387"/>
            <a:ext cx="581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pSp>
        <p:nvGrpSpPr>
          <p:cNvPr id="5109" name="Shape 5109"/>
          <p:cNvGrpSpPr/>
          <p:nvPr/>
        </p:nvGrpSpPr>
        <p:grpSpPr>
          <a:xfrm>
            <a:off x="620712" y="2109787"/>
            <a:ext cx="530225" cy="595312"/>
            <a:chOff x="5907087" y="4789487"/>
            <a:chExt cx="530225" cy="595312"/>
          </a:xfrm>
        </p:grpSpPr>
        <p:sp>
          <p:nvSpPr>
            <p:cNvPr id="5110" name="Shape 511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1" name="Shape 511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5112" name="Shape 5112"/>
          <p:cNvGrpSpPr/>
          <p:nvPr/>
        </p:nvGrpSpPr>
        <p:grpSpPr>
          <a:xfrm>
            <a:off x="1695450" y="4418012"/>
            <a:ext cx="530225" cy="595312"/>
            <a:chOff x="5907087" y="4789487"/>
            <a:chExt cx="530225" cy="595312"/>
          </a:xfrm>
        </p:grpSpPr>
        <p:sp>
          <p:nvSpPr>
            <p:cNvPr id="5113" name="Shape 511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4" name="Shape 511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5115" name="Shape 5115"/>
          <p:cNvSpPr txBox="1"/>
          <p:nvPr/>
        </p:nvSpPr>
        <p:spPr>
          <a:xfrm>
            <a:off x="8107362" y="2540000"/>
            <a:ext cx="854075" cy="28432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6" name="Shape 5116"/>
          <p:cNvCxnSpPr/>
          <p:nvPr/>
        </p:nvCxnSpPr>
        <p:spPr>
          <a:xfrm>
            <a:off x="8107362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17" name="Shape 5117"/>
          <p:cNvCxnSpPr/>
          <p:nvPr/>
        </p:nvCxnSpPr>
        <p:spPr>
          <a:xfrm>
            <a:off x="8959850" y="2540000"/>
            <a:ext cx="0" cy="28654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18" name="Shape 5118"/>
          <p:cNvCxnSpPr/>
          <p:nvPr/>
        </p:nvCxnSpPr>
        <p:spPr>
          <a:xfrm>
            <a:off x="8107362" y="5391150"/>
            <a:ext cx="83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119" name="Shape 5119"/>
          <p:cNvSpPr txBox="1"/>
          <p:nvPr/>
        </p:nvSpPr>
        <p:spPr>
          <a:xfrm>
            <a:off x="8137525" y="4852987"/>
            <a:ext cx="809625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5120" name="Shape 5120"/>
          <p:cNvSpPr txBox="1"/>
          <p:nvPr/>
        </p:nvSpPr>
        <p:spPr>
          <a:xfrm>
            <a:off x="8124825" y="4319587"/>
            <a:ext cx="809625" cy="5254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5121" name="Shape 5121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hape 5126"/>
          <p:cNvSpPr txBox="1"/>
          <p:nvPr/>
        </p:nvSpPr>
        <p:spPr>
          <a:xfrm>
            <a:off x="547687" y="2241550"/>
            <a:ext cx="7970837" cy="359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栈S初始化；累加器count初始化；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扫描顶点表，将没有前驱的顶点压栈；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当栈S非空时循环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3.1 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=退出栈顶元素；输出v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；累加器加1；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3.2 将顶点v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的各个邻接点的入度减1；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3.3 将新的入度为0的顶点入栈；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if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count&lt;vertexNum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输出有回路信息；</a:t>
            </a:r>
            <a:endParaRPr/>
          </a:p>
        </p:txBody>
      </p:sp>
      <p:sp>
        <p:nvSpPr>
          <p:cNvPr id="5127" name="Shape 5127"/>
          <p:cNvSpPr txBox="1"/>
          <p:nvPr/>
        </p:nvSpPr>
        <p:spPr>
          <a:xfrm>
            <a:off x="427037" y="1281112"/>
            <a:ext cx="5954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拓扑排序算法——伪代码</a:t>
            </a:r>
            <a:endParaRPr/>
          </a:p>
        </p:txBody>
      </p:sp>
      <p:sp>
        <p:nvSpPr>
          <p:cNvPr id="5128" name="Shape 5128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Shape 5133"/>
          <p:cNvSpPr txBox="1"/>
          <p:nvPr/>
        </p:nvSpPr>
        <p:spPr>
          <a:xfrm>
            <a:off x="307975" y="1219200"/>
            <a:ext cx="3627437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AOE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网</a:t>
            </a:r>
            <a:endParaRPr/>
          </a:p>
        </p:txBody>
      </p:sp>
      <p:sp>
        <p:nvSpPr>
          <p:cNvPr id="5134" name="Shape 5134"/>
          <p:cNvSpPr txBox="1"/>
          <p:nvPr/>
        </p:nvSpPr>
        <p:spPr>
          <a:xfrm>
            <a:off x="381000" y="1874837"/>
            <a:ext cx="8382000" cy="222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AOE网：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在一个表示工程的带权有向图中，用顶点表示事件，用有向边表示活动，边上的权值表示活动的持续时间，称这样的有向图叫做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边表示活动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的网，简称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AOE网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。AOE网中没有入边的顶点称为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始点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（或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源点），没有出边的顶点称为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终点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（或汇点）。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135" name="Shape 5135"/>
          <p:cNvSpPr txBox="1"/>
          <p:nvPr/>
        </p:nvSpPr>
        <p:spPr>
          <a:xfrm>
            <a:off x="333375" y="4125912"/>
            <a:ext cx="8458200" cy="248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AOE网的性质：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⑴ 只有在某顶点所代表的事件发生后，从该顶点出发的各活动才能开始；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⑵ 只有在进入某顶点的各活动都结束，该顶点所代表的事件才能发生。</a:t>
            </a:r>
            <a:endParaRPr/>
          </a:p>
        </p:txBody>
      </p:sp>
      <p:sp>
        <p:nvSpPr>
          <p:cNvPr id="5136" name="Shape 5136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Shape 5141"/>
          <p:cNvSpPr txBox="1"/>
          <p:nvPr/>
        </p:nvSpPr>
        <p:spPr>
          <a:xfrm>
            <a:off x="307975" y="1219200"/>
            <a:ext cx="3627437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AOE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网</a:t>
            </a:r>
            <a:endParaRPr/>
          </a:p>
        </p:txBody>
      </p:sp>
      <p:sp>
        <p:nvSpPr>
          <p:cNvPr id="5142" name="Shape 5142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  <p:pic>
        <p:nvPicPr>
          <p:cNvPr id="5143" name="Shape 5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0475" y="2135187"/>
            <a:ext cx="5246687" cy="2963862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144" name="Shape 5144"/>
          <p:cNvSpPr txBox="1"/>
          <p:nvPr/>
        </p:nvSpPr>
        <p:spPr>
          <a:xfrm>
            <a:off x="363537" y="5384800"/>
            <a:ext cx="82883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例如，事件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表示活动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已经结束，活动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可以开始。</a:t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Shape 5149"/>
          <p:cNvSpPr txBox="1"/>
          <p:nvPr/>
        </p:nvSpPr>
        <p:spPr>
          <a:xfrm>
            <a:off x="381000" y="1965325"/>
            <a:ext cx="8213725" cy="163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AOE网可以回答下列问题：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完成整个工程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至少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需要多少时间?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为缩短完成工程所需的时间, 应当加快哪些活动?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</p:txBody>
      </p:sp>
      <p:sp>
        <p:nvSpPr>
          <p:cNvPr id="5150" name="Shape 5150"/>
          <p:cNvSpPr txBox="1"/>
          <p:nvPr/>
        </p:nvSpPr>
        <p:spPr>
          <a:xfrm>
            <a:off x="307975" y="1219200"/>
            <a:ext cx="3627437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AOE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网</a:t>
            </a:r>
            <a:endParaRPr/>
          </a:p>
        </p:txBody>
      </p:sp>
      <p:sp>
        <p:nvSpPr>
          <p:cNvPr id="5151" name="Shape 5151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  <p:grpSp>
        <p:nvGrpSpPr>
          <p:cNvPr id="5152" name="Shape 5152"/>
          <p:cNvGrpSpPr/>
          <p:nvPr/>
        </p:nvGrpSpPr>
        <p:grpSpPr>
          <a:xfrm>
            <a:off x="357187" y="3822700"/>
            <a:ext cx="7900988" cy="2516187"/>
            <a:chOff x="357187" y="3822700"/>
            <a:chExt cx="7900988" cy="2516187"/>
          </a:xfrm>
        </p:grpSpPr>
        <p:grpSp>
          <p:nvGrpSpPr>
            <p:cNvPr id="5153" name="Shape 5153"/>
            <p:cNvGrpSpPr/>
            <p:nvPr/>
          </p:nvGrpSpPr>
          <p:grpSpPr>
            <a:xfrm>
              <a:off x="357187" y="3822700"/>
              <a:ext cx="7900988" cy="519112"/>
              <a:chOff x="404812" y="5638800"/>
              <a:chExt cx="7900988" cy="519112"/>
            </a:xfrm>
          </p:grpSpPr>
          <p:sp>
            <p:nvSpPr>
              <p:cNvPr id="5154" name="Shape 5154"/>
              <p:cNvSpPr txBox="1"/>
              <p:nvPr/>
            </p:nvSpPr>
            <p:spPr>
              <a:xfrm>
                <a:off x="914400" y="5638800"/>
                <a:ext cx="7391400" cy="519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以下AOE网的最短工期是多少？</a:t>
                </a:r>
                <a:endParaRPr/>
              </a:p>
            </p:txBody>
          </p:sp>
          <p:pic>
            <p:nvPicPr>
              <p:cNvPr id="5155" name="Shape 515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04812" y="5649912"/>
                <a:ext cx="506412" cy="4968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56" name="Shape 5156"/>
            <p:cNvGrpSpPr/>
            <p:nvPr/>
          </p:nvGrpSpPr>
          <p:grpSpPr>
            <a:xfrm>
              <a:off x="1157287" y="4495800"/>
              <a:ext cx="3057525" cy="1843087"/>
              <a:chOff x="1970087" y="4524375"/>
              <a:chExt cx="3057525" cy="1843087"/>
            </a:xfrm>
          </p:grpSpPr>
          <p:sp>
            <p:nvSpPr>
              <p:cNvPr id="5157" name="Shape 5157"/>
              <p:cNvSpPr/>
              <p:nvPr/>
            </p:nvSpPr>
            <p:spPr>
              <a:xfrm>
                <a:off x="1970087" y="520858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7200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400" b="0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cxnSp>
            <p:nvCxnSpPr>
              <p:cNvPr id="5158" name="Shape 5158"/>
              <p:cNvCxnSpPr/>
              <p:nvPr/>
            </p:nvCxnSpPr>
            <p:spPr>
              <a:xfrm rot="10800000" flipH="1">
                <a:off x="2420937" y="4862512"/>
                <a:ext cx="827087" cy="48101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</p:cxnSp>
          <p:sp>
            <p:nvSpPr>
              <p:cNvPr id="5159" name="Shape 5159"/>
              <p:cNvSpPr/>
              <p:nvPr/>
            </p:nvSpPr>
            <p:spPr>
              <a:xfrm>
                <a:off x="3232150" y="4524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7200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400" b="0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5160" name="Shape 5160"/>
              <p:cNvSpPr/>
              <p:nvPr/>
            </p:nvSpPr>
            <p:spPr>
              <a:xfrm>
                <a:off x="4524375" y="518318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7200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400" b="0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5161" name="Shape 5161"/>
              <p:cNvSpPr/>
              <p:nvPr/>
            </p:nvSpPr>
            <p:spPr>
              <a:xfrm>
                <a:off x="3260725" y="58039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7200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400" b="0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cxnSp>
            <p:nvCxnSpPr>
              <p:cNvPr id="5162" name="Shape 5162"/>
              <p:cNvCxnSpPr/>
              <p:nvPr/>
            </p:nvCxnSpPr>
            <p:spPr>
              <a:xfrm>
                <a:off x="2406650" y="5589587"/>
                <a:ext cx="827087" cy="48101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</p:cxnSp>
          <p:cxnSp>
            <p:nvCxnSpPr>
              <p:cNvPr id="5163" name="Shape 5163"/>
              <p:cNvCxnSpPr/>
              <p:nvPr/>
            </p:nvCxnSpPr>
            <p:spPr>
              <a:xfrm>
                <a:off x="3711575" y="4835525"/>
                <a:ext cx="827087" cy="48101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</p:cxnSp>
          <p:cxnSp>
            <p:nvCxnSpPr>
              <p:cNvPr id="5164" name="Shape 5164"/>
              <p:cNvCxnSpPr/>
              <p:nvPr/>
            </p:nvCxnSpPr>
            <p:spPr>
              <a:xfrm rot="10800000" flipH="1">
                <a:off x="3756025" y="5588000"/>
                <a:ext cx="827087" cy="48101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</p:cxnSp>
          <p:sp>
            <p:nvSpPr>
              <p:cNvPr id="5165" name="Shape 5165"/>
              <p:cNvSpPr txBox="1"/>
              <p:nvPr/>
            </p:nvSpPr>
            <p:spPr>
              <a:xfrm>
                <a:off x="2393950" y="4733925"/>
                <a:ext cx="661987" cy="517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lang="en-US" sz="24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lang="en-US" sz="24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=5</a:t>
                </a:r>
                <a:endParaRPr/>
              </a:p>
            </p:txBody>
          </p:sp>
          <p:sp>
            <p:nvSpPr>
              <p:cNvPr id="5166" name="Shape 5166"/>
              <p:cNvSpPr txBox="1"/>
              <p:nvPr/>
            </p:nvSpPr>
            <p:spPr>
              <a:xfrm>
                <a:off x="2308225" y="5849937"/>
                <a:ext cx="661987" cy="517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lang="en-US" sz="24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lang="en-US" sz="24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=6</a:t>
                </a:r>
                <a:endParaRPr/>
              </a:p>
            </p:txBody>
          </p:sp>
          <p:sp>
            <p:nvSpPr>
              <p:cNvPr id="5167" name="Shape 5167"/>
              <p:cNvSpPr txBox="1"/>
              <p:nvPr/>
            </p:nvSpPr>
            <p:spPr>
              <a:xfrm>
                <a:off x="4005262" y="4673600"/>
                <a:ext cx="661987" cy="517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lang="en-US" sz="24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lang="en-US" sz="24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=3</a:t>
                </a:r>
                <a:endParaRPr/>
              </a:p>
            </p:txBody>
          </p:sp>
          <p:sp>
            <p:nvSpPr>
              <p:cNvPr id="5168" name="Shape 5168"/>
              <p:cNvSpPr txBox="1"/>
              <p:nvPr/>
            </p:nvSpPr>
            <p:spPr>
              <a:xfrm>
                <a:off x="4019550" y="5803900"/>
                <a:ext cx="661987" cy="517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lang="en-US" sz="24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lang="en-US" sz="24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=4</a:t>
                </a:r>
                <a:endParaRPr/>
              </a:p>
            </p:txBody>
          </p:sp>
        </p:grpSp>
      </p:grpSp>
      <p:sp>
        <p:nvSpPr>
          <p:cNvPr id="5169" name="Shape 5169"/>
          <p:cNvSpPr txBox="1"/>
          <p:nvPr/>
        </p:nvSpPr>
        <p:spPr>
          <a:xfrm>
            <a:off x="4906950" y="5080000"/>
            <a:ext cx="3687900" cy="485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最短工期应该是最长路径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4" name="Shape 5174"/>
          <p:cNvSpPr txBox="1"/>
          <p:nvPr/>
        </p:nvSpPr>
        <p:spPr>
          <a:xfrm>
            <a:off x="307975" y="1219200"/>
            <a:ext cx="3627437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关键路径</a:t>
            </a:r>
            <a:endParaRPr/>
          </a:p>
        </p:txBody>
      </p:sp>
      <p:sp>
        <p:nvSpPr>
          <p:cNvPr id="5175" name="Shape 5175"/>
          <p:cNvSpPr txBox="1"/>
          <p:nvPr/>
        </p:nvSpPr>
        <p:spPr>
          <a:xfrm>
            <a:off x="304800" y="2057400"/>
            <a:ext cx="8548687" cy="201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关键路径：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在AOE网中，从始点到终点具有最大路径长度（该路径上的各个活动所持续的时间之和）的路径称为关键路径。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关键活动：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关键路径上的活动称为关键活动。 </a:t>
            </a:r>
            <a:endParaRPr/>
          </a:p>
        </p:txBody>
      </p:sp>
      <p:sp>
        <p:nvSpPr>
          <p:cNvPr id="5176" name="Shape 5176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  <p:sp>
        <p:nvSpPr>
          <p:cNvPr id="5177" name="Shape 5177"/>
          <p:cNvSpPr txBox="1"/>
          <p:nvPr/>
        </p:nvSpPr>
        <p:spPr>
          <a:xfrm>
            <a:off x="654050" y="4457700"/>
            <a:ext cx="7873200" cy="547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关键路径可能不只一条，重要的是找到关键活动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" name="Shape 5182"/>
          <p:cNvSpPr txBox="1"/>
          <p:nvPr/>
        </p:nvSpPr>
        <p:spPr>
          <a:xfrm>
            <a:off x="390525" y="1952625"/>
            <a:ext cx="8466137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要找出关键路径，必须找出</a:t>
            </a: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关键活动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即不按期完成就会影响整个工程完成的活动。</a:t>
            </a:r>
            <a:endParaRPr/>
          </a:p>
        </p:txBody>
      </p:sp>
      <p:sp>
        <p:nvSpPr>
          <p:cNvPr id="5183" name="Shape 5183"/>
          <p:cNvSpPr txBox="1"/>
          <p:nvPr/>
        </p:nvSpPr>
        <p:spPr>
          <a:xfrm>
            <a:off x="307975" y="1219200"/>
            <a:ext cx="3627437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关键路径</a:t>
            </a:r>
            <a:endParaRPr/>
          </a:p>
        </p:txBody>
      </p:sp>
      <p:sp>
        <p:nvSpPr>
          <p:cNvPr id="5184" name="Shape 5184"/>
          <p:cNvSpPr txBox="1">
            <a:spLocks noGrp="1"/>
          </p:cNvSpPr>
          <p:nvPr>
            <p:ph type="title"/>
          </p:nvPr>
        </p:nvSpPr>
        <p:spPr>
          <a:xfrm>
            <a:off x="395287" y="2955925"/>
            <a:ext cx="731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首先计算以下与关键活动有关的量：</a:t>
            </a:r>
            <a:endParaRPr/>
          </a:p>
        </p:txBody>
      </p:sp>
      <p:sp>
        <p:nvSpPr>
          <p:cNvPr id="5185" name="Shape 5185"/>
          <p:cNvSpPr txBox="1"/>
          <p:nvPr/>
        </p:nvSpPr>
        <p:spPr>
          <a:xfrm>
            <a:off x="487362" y="3567112"/>
            <a:ext cx="767715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⑴ 事件的最早发生时间ve[k]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⑵ 事件的最迟发生时间vl[k]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⑶ 活动的最早开始时间e[i]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⑷ 活动的最晚开始时间l[i]</a:t>
            </a:r>
            <a:endParaRPr/>
          </a:p>
        </p:txBody>
      </p:sp>
      <p:sp>
        <p:nvSpPr>
          <p:cNvPr id="5186" name="Shape 5186"/>
          <p:cNvSpPr txBox="1"/>
          <p:nvPr/>
        </p:nvSpPr>
        <p:spPr>
          <a:xfrm>
            <a:off x="473075" y="4891087"/>
            <a:ext cx="2730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187" name="Shape 5187"/>
          <p:cNvSpPr txBox="1"/>
          <p:nvPr/>
        </p:nvSpPr>
        <p:spPr>
          <a:xfrm>
            <a:off x="431800" y="5459412"/>
            <a:ext cx="856932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最后计算各个活动的时间余量 l[k] - e[k]，时间余量为0者即为关键活动。</a:t>
            </a:r>
            <a:endParaRPr/>
          </a:p>
        </p:txBody>
      </p:sp>
      <p:sp>
        <p:nvSpPr>
          <p:cNvPr id="5188" name="Shape 5188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3" name="Shape 5193"/>
          <p:cNvSpPr txBox="1"/>
          <p:nvPr/>
        </p:nvSpPr>
        <p:spPr>
          <a:xfrm>
            <a:off x="455612" y="2300287"/>
            <a:ext cx="8045450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ve[k]是指从始点开始到顶点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的最大路径长度。这个长度决定了所有从顶点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发出的活动能够开工的最早时间。 </a:t>
            </a:r>
            <a:endParaRPr/>
          </a:p>
        </p:txBody>
      </p:sp>
      <p:sp>
        <p:nvSpPr>
          <p:cNvPr id="5194" name="Shape 5194"/>
          <p:cNvSpPr txBox="1"/>
          <p:nvPr/>
        </p:nvSpPr>
        <p:spPr>
          <a:xfrm>
            <a:off x="452437" y="4960937"/>
            <a:ext cx="6932612" cy="163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ve[1]=0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ve[k]=max{ve[j]+len&lt;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&gt;} (&lt;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&gt;∈p[k])                      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p[k]表示所有到达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的有向边的集合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195" name="Shape 5195"/>
          <p:cNvSpPr txBox="1"/>
          <p:nvPr/>
        </p:nvSpPr>
        <p:spPr>
          <a:xfrm>
            <a:off x="366712" y="1568450"/>
            <a:ext cx="47053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⑴ 事件的最早发生时间ve[k] </a:t>
            </a:r>
            <a:endParaRPr/>
          </a:p>
        </p:txBody>
      </p:sp>
      <p:grpSp>
        <p:nvGrpSpPr>
          <p:cNvPr id="5196" name="Shape 5196"/>
          <p:cNvGrpSpPr/>
          <p:nvPr/>
        </p:nvGrpSpPr>
        <p:grpSpPr>
          <a:xfrm>
            <a:off x="4468812" y="3233737"/>
            <a:ext cx="2084387" cy="2230437"/>
            <a:chOff x="6229350" y="3841750"/>
            <a:chExt cx="2084387" cy="2230437"/>
          </a:xfrm>
        </p:grpSpPr>
        <p:sp>
          <p:nvSpPr>
            <p:cNvPr id="5197" name="Shape 5197"/>
            <p:cNvSpPr txBox="1"/>
            <p:nvPr/>
          </p:nvSpPr>
          <p:spPr>
            <a:xfrm>
              <a:off x="6372225" y="3841750"/>
              <a:ext cx="334962" cy="468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8" name="Shape 5198"/>
            <p:cNvSpPr/>
            <p:nvPr/>
          </p:nvSpPr>
          <p:spPr>
            <a:xfrm>
              <a:off x="6754812" y="4237037"/>
              <a:ext cx="1130300" cy="620712"/>
            </a:xfrm>
            <a:custGeom>
              <a:avLst/>
              <a:gdLst/>
              <a:ahLst/>
              <a:cxnLst/>
              <a:rect l="0" t="0" r="0" b="0"/>
              <a:pathLst>
                <a:path w="947" h="527" extrusionOk="0">
                  <a:moveTo>
                    <a:pt x="0" y="0"/>
                  </a:moveTo>
                  <a:lnTo>
                    <a:pt x="947" y="52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9" name="Shape 5199"/>
            <p:cNvSpPr/>
            <p:nvPr/>
          </p:nvSpPr>
          <p:spPr>
            <a:xfrm>
              <a:off x="6689725" y="5029200"/>
              <a:ext cx="1143000" cy="1587"/>
            </a:xfrm>
            <a:custGeom>
              <a:avLst/>
              <a:gdLst/>
              <a:ahLst/>
              <a:cxnLst/>
              <a:rect l="0" t="0" r="0" b="0"/>
              <a:pathLst>
                <a:path w="910" h="3" extrusionOk="0">
                  <a:moveTo>
                    <a:pt x="0" y="0"/>
                  </a:moveTo>
                  <a:lnTo>
                    <a:pt x="910" y="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0" name="Shape 5200"/>
            <p:cNvSpPr/>
            <p:nvPr/>
          </p:nvSpPr>
          <p:spPr>
            <a:xfrm>
              <a:off x="6721475" y="5191125"/>
              <a:ext cx="1147762" cy="635000"/>
            </a:xfrm>
            <a:custGeom>
              <a:avLst/>
              <a:gdLst/>
              <a:ahLst/>
              <a:cxnLst/>
              <a:rect l="0" t="0" r="0" b="0"/>
              <a:pathLst>
                <a:path w="864" h="506" extrusionOk="0">
                  <a:moveTo>
                    <a:pt x="0" y="506"/>
                  </a:moveTo>
                  <a:lnTo>
                    <a:pt x="864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1" name="Shape 5201"/>
            <p:cNvSpPr/>
            <p:nvPr/>
          </p:nvSpPr>
          <p:spPr>
            <a:xfrm>
              <a:off x="6229350" y="479583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2" name="Shape 5202"/>
            <p:cNvSpPr txBox="1"/>
            <p:nvPr/>
          </p:nvSpPr>
          <p:spPr>
            <a:xfrm>
              <a:off x="6281737" y="47466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1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</p:txBody>
        </p:sp>
        <p:sp>
          <p:nvSpPr>
            <p:cNvPr id="5203" name="Shape 5203"/>
            <p:cNvSpPr/>
            <p:nvPr/>
          </p:nvSpPr>
          <p:spPr>
            <a:xfrm>
              <a:off x="6275387" y="397033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4" name="Shape 5204"/>
            <p:cNvSpPr/>
            <p:nvPr/>
          </p:nvSpPr>
          <p:spPr>
            <a:xfrm>
              <a:off x="6245225" y="560387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5" name="Shape 5205"/>
            <p:cNvSpPr/>
            <p:nvPr/>
          </p:nvSpPr>
          <p:spPr>
            <a:xfrm>
              <a:off x="7797800" y="482600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6" name="Shape 5206"/>
            <p:cNvSpPr txBox="1"/>
            <p:nvPr/>
          </p:nvSpPr>
          <p:spPr>
            <a:xfrm>
              <a:off x="7850187" y="47767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1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</p:grpSp>
      <p:sp>
        <p:nvSpPr>
          <p:cNvPr id="5207" name="Shape 5207"/>
          <p:cNvSpPr/>
          <p:nvPr/>
        </p:nvSpPr>
        <p:spPr>
          <a:xfrm>
            <a:off x="319087" y="5253037"/>
            <a:ext cx="176212" cy="587375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8" name="Shape 5208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3" name="Shape 5213"/>
          <p:cNvGrpSpPr/>
          <p:nvPr/>
        </p:nvGrpSpPr>
        <p:grpSpPr>
          <a:xfrm>
            <a:off x="2071687" y="4924425"/>
            <a:ext cx="6096000" cy="519112"/>
            <a:chOff x="1143000" y="4848225"/>
            <a:chExt cx="6858000" cy="519112"/>
          </a:xfrm>
        </p:grpSpPr>
        <p:sp>
          <p:nvSpPr>
            <p:cNvPr id="5214" name="Shape 5214"/>
            <p:cNvSpPr txBox="1"/>
            <p:nvPr/>
          </p:nvSpPr>
          <p:spPr>
            <a:xfrm>
              <a:off x="1905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215" name="Shape 5215"/>
            <p:cNvSpPr txBox="1"/>
            <p:nvPr/>
          </p:nvSpPr>
          <p:spPr>
            <a:xfrm>
              <a:off x="5715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216" name="Shape 5216"/>
            <p:cNvSpPr txBox="1"/>
            <p:nvPr/>
          </p:nvSpPr>
          <p:spPr>
            <a:xfrm>
              <a:off x="4953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5217" name="Shape 5217"/>
            <p:cNvSpPr txBox="1"/>
            <p:nvPr/>
          </p:nvSpPr>
          <p:spPr>
            <a:xfrm>
              <a:off x="4191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5218" name="Shape 5218"/>
            <p:cNvSpPr txBox="1"/>
            <p:nvPr/>
          </p:nvSpPr>
          <p:spPr>
            <a:xfrm>
              <a:off x="3429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5219" name="Shape 5219"/>
            <p:cNvSpPr txBox="1"/>
            <p:nvPr/>
          </p:nvSpPr>
          <p:spPr>
            <a:xfrm>
              <a:off x="1143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220" name="Shape 5220"/>
            <p:cNvSpPr txBox="1"/>
            <p:nvPr/>
          </p:nvSpPr>
          <p:spPr>
            <a:xfrm>
              <a:off x="2667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221" name="Shape 5221"/>
            <p:cNvSpPr txBox="1"/>
            <p:nvPr/>
          </p:nvSpPr>
          <p:spPr>
            <a:xfrm>
              <a:off x="7239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5222" name="Shape 5222"/>
            <p:cNvSpPr txBox="1"/>
            <p:nvPr/>
          </p:nvSpPr>
          <p:spPr>
            <a:xfrm>
              <a:off x="6477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5223" name="Shape 5223"/>
          <p:cNvGrpSpPr/>
          <p:nvPr/>
        </p:nvGrpSpPr>
        <p:grpSpPr>
          <a:xfrm>
            <a:off x="914400" y="5449887"/>
            <a:ext cx="7158037" cy="569912"/>
            <a:chOff x="914400" y="5449887"/>
            <a:chExt cx="7158037" cy="569912"/>
          </a:xfrm>
        </p:grpSpPr>
        <p:grpSp>
          <p:nvGrpSpPr>
            <p:cNvPr id="5224" name="Shape 5224"/>
            <p:cNvGrpSpPr/>
            <p:nvPr/>
          </p:nvGrpSpPr>
          <p:grpSpPr>
            <a:xfrm>
              <a:off x="1976437" y="5462587"/>
              <a:ext cx="6096000" cy="557212"/>
              <a:chOff x="1143000" y="4848225"/>
              <a:chExt cx="6858000" cy="557212"/>
            </a:xfrm>
          </p:grpSpPr>
          <p:sp>
            <p:nvSpPr>
              <p:cNvPr id="5225" name="Shape 5225"/>
              <p:cNvSpPr txBox="1"/>
              <p:nvPr/>
            </p:nvSpPr>
            <p:spPr>
              <a:xfrm>
                <a:off x="1905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26" name="Shape 5226"/>
              <p:cNvSpPr txBox="1"/>
              <p:nvPr/>
            </p:nvSpPr>
            <p:spPr>
              <a:xfrm>
                <a:off x="5715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27" name="Shape 5227"/>
              <p:cNvSpPr txBox="1"/>
              <p:nvPr/>
            </p:nvSpPr>
            <p:spPr>
              <a:xfrm>
                <a:off x="4953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28" name="Shape 5228"/>
              <p:cNvSpPr txBox="1"/>
              <p:nvPr/>
            </p:nvSpPr>
            <p:spPr>
              <a:xfrm>
                <a:off x="4191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29" name="Shape 5229"/>
              <p:cNvSpPr txBox="1"/>
              <p:nvPr/>
            </p:nvSpPr>
            <p:spPr>
              <a:xfrm>
                <a:off x="3429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0" name="Shape 5230"/>
              <p:cNvSpPr txBox="1"/>
              <p:nvPr/>
            </p:nvSpPr>
            <p:spPr>
              <a:xfrm>
                <a:off x="1143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1" name="Shape 5231"/>
              <p:cNvSpPr txBox="1"/>
              <p:nvPr/>
            </p:nvSpPr>
            <p:spPr>
              <a:xfrm>
                <a:off x="2667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2" name="Shape 5232"/>
              <p:cNvSpPr txBox="1"/>
              <p:nvPr/>
            </p:nvSpPr>
            <p:spPr>
              <a:xfrm>
                <a:off x="7239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3" name="Shape 5233"/>
              <p:cNvSpPr txBox="1"/>
              <p:nvPr/>
            </p:nvSpPr>
            <p:spPr>
              <a:xfrm>
                <a:off x="6477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234" name="Shape 5234"/>
            <p:cNvSpPr txBox="1"/>
            <p:nvPr/>
          </p:nvSpPr>
          <p:spPr>
            <a:xfrm>
              <a:off x="914400" y="5449887"/>
              <a:ext cx="990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ve[k]</a:t>
              </a:r>
              <a:endParaRPr/>
            </a:p>
          </p:txBody>
        </p:sp>
      </p:grpSp>
      <p:sp>
        <p:nvSpPr>
          <p:cNvPr id="5235" name="Shape 5235"/>
          <p:cNvSpPr txBox="1"/>
          <p:nvPr/>
        </p:nvSpPr>
        <p:spPr>
          <a:xfrm>
            <a:off x="1978025" y="5468937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236" name="Shape 5236"/>
          <p:cNvSpPr txBox="1"/>
          <p:nvPr/>
        </p:nvSpPr>
        <p:spPr>
          <a:xfrm>
            <a:off x="2700337" y="5500687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237" name="Shape 5237"/>
          <p:cNvSpPr txBox="1"/>
          <p:nvPr/>
        </p:nvSpPr>
        <p:spPr>
          <a:xfrm>
            <a:off x="3386137" y="5487987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238" name="Shape 5238"/>
          <p:cNvSpPr txBox="1"/>
          <p:nvPr/>
        </p:nvSpPr>
        <p:spPr>
          <a:xfrm>
            <a:off x="4046537" y="5487987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239" name="Shape 5239"/>
          <p:cNvSpPr txBox="1"/>
          <p:nvPr/>
        </p:nvSpPr>
        <p:spPr>
          <a:xfrm>
            <a:off x="4719637" y="549116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240" name="Shape 5240"/>
          <p:cNvSpPr txBox="1"/>
          <p:nvPr/>
        </p:nvSpPr>
        <p:spPr>
          <a:xfrm>
            <a:off x="5392737" y="5507037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241" name="Shape 5241"/>
          <p:cNvSpPr txBox="1"/>
          <p:nvPr/>
        </p:nvSpPr>
        <p:spPr>
          <a:xfrm>
            <a:off x="6042025" y="549275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5242" name="Shape 5242"/>
          <p:cNvSpPr txBox="1"/>
          <p:nvPr/>
        </p:nvSpPr>
        <p:spPr>
          <a:xfrm>
            <a:off x="6726237" y="5487987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5243" name="Shape 5243"/>
          <p:cNvSpPr txBox="1"/>
          <p:nvPr/>
        </p:nvSpPr>
        <p:spPr>
          <a:xfrm>
            <a:off x="7400925" y="5489575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5244" name="Shape 5244"/>
          <p:cNvSpPr txBox="1"/>
          <p:nvPr/>
        </p:nvSpPr>
        <p:spPr>
          <a:xfrm>
            <a:off x="4416425" y="4086225"/>
            <a:ext cx="4524375" cy="604837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ve[k]=max{ve[j]+len&lt;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&gt;}</a:t>
            </a:r>
            <a:endParaRPr/>
          </a:p>
        </p:txBody>
      </p:sp>
      <p:sp>
        <p:nvSpPr>
          <p:cNvPr id="5245" name="Shape 5245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  <p:pic>
        <p:nvPicPr>
          <p:cNvPr id="5246" name="Shape 5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187" y="1265237"/>
            <a:ext cx="4781550" cy="270033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/>
        </p:nvSpPr>
        <p:spPr>
          <a:xfrm>
            <a:off x="274637" y="2041525"/>
            <a:ext cx="7924800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权：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是指对边赋予的有意义的数值量。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网：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边上带权的图，也称网图。</a:t>
            </a:r>
            <a:endParaRPr/>
          </a:p>
        </p:txBody>
      </p:sp>
      <p:sp>
        <p:nvSpPr>
          <p:cNvPr id="558" name="Shape 558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559" name="Shape 559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560" name="Shape 560"/>
          <p:cNvGrpSpPr/>
          <p:nvPr/>
        </p:nvGrpSpPr>
        <p:grpSpPr>
          <a:xfrm>
            <a:off x="1449387" y="3249612"/>
            <a:ext cx="2590801" cy="2524124"/>
            <a:chOff x="3248025" y="3535362"/>
            <a:chExt cx="2471738" cy="2524124"/>
          </a:xfrm>
        </p:grpSpPr>
        <p:grpSp>
          <p:nvGrpSpPr>
            <p:cNvPr id="561" name="Shape 561"/>
            <p:cNvGrpSpPr/>
            <p:nvPr/>
          </p:nvGrpSpPr>
          <p:grpSpPr>
            <a:xfrm>
              <a:off x="3248025" y="3724275"/>
              <a:ext cx="2471738" cy="2335211"/>
              <a:chOff x="5065712" y="2063750"/>
              <a:chExt cx="2471738" cy="2335211"/>
            </a:xfrm>
          </p:grpSpPr>
          <p:grpSp>
            <p:nvGrpSpPr>
              <p:cNvPr id="562" name="Shape 562"/>
              <p:cNvGrpSpPr/>
              <p:nvPr/>
            </p:nvGrpSpPr>
            <p:grpSpPr>
              <a:xfrm>
                <a:off x="5073650" y="2063750"/>
                <a:ext cx="2463800" cy="608012"/>
                <a:chOff x="363537" y="4135437"/>
                <a:chExt cx="2463800" cy="608012"/>
              </a:xfrm>
            </p:grpSpPr>
            <p:sp>
              <p:nvSpPr>
                <p:cNvPr id="563" name="Shape 563"/>
                <p:cNvSpPr/>
                <p:nvPr/>
              </p:nvSpPr>
              <p:spPr>
                <a:xfrm>
                  <a:off x="862012" y="4422775"/>
                  <a:ext cx="1431925" cy="15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1" h="7" extrusionOk="0">
                      <a:moveTo>
                        <a:pt x="0" y="7"/>
                      </a:moveTo>
                      <a:lnTo>
                        <a:pt x="90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64" name="Shape 564"/>
                <p:cNvSpPr/>
                <p:nvPr/>
              </p:nvSpPr>
              <p:spPr>
                <a:xfrm>
                  <a:off x="363537" y="418465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65" name="Shape 565"/>
                <p:cNvSpPr txBox="1"/>
                <p:nvPr/>
              </p:nvSpPr>
              <p:spPr>
                <a:xfrm>
                  <a:off x="430212" y="413543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sp>
              <p:nvSpPr>
                <p:cNvPr id="566" name="Shape 566"/>
                <p:cNvSpPr/>
                <p:nvPr/>
              </p:nvSpPr>
              <p:spPr>
                <a:xfrm>
                  <a:off x="2297112" y="419735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67" name="Shape 567"/>
                <p:cNvSpPr txBox="1"/>
                <p:nvPr/>
              </p:nvSpPr>
              <p:spPr>
                <a:xfrm>
                  <a:off x="2363787" y="414813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568" name="Shape 568"/>
              <p:cNvGrpSpPr/>
              <p:nvPr/>
            </p:nvGrpSpPr>
            <p:grpSpPr>
              <a:xfrm>
                <a:off x="5065712" y="2509837"/>
                <a:ext cx="2457450" cy="1889124"/>
                <a:chOff x="355600" y="4581525"/>
                <a:chExt cx="2457450" cy="1889124"/>
              </a:xfrm>
            </p:grpSpPr>
            <p:cxnSp>
              <p:nvCxnSpPr>
                <p:cNvPr id="569" name="Shape 569"/>
                <p:cNvCxnSpPr/>
                <p:nvPr/>
              </p:nvCxnSpPr>
              <p:spPr>
                <a:xfrm>
                  <a:off x="612775" y="4684712"/>
                  <a:ext cx="0" cy="127317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</p:cxnSp>
            <p:sp>
              <p:nvSpPr>
                <p:cNvPr id="570" name="Shape 570"/>
                <p:cNvSpPr/>
                <p:nvPr/>
              </p:nvSpPr>
              <p:spPr>
                <a:xfrm>
                  <a:off x="830262" y="6192837"/>
                  <a:ext cx="1474787" cy="15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1" h="5" extrusionOk="0">
                      <a:moveTo>
                        <a:pt x="0" y="0"/>
                      </a:moveTo>
                      <a:lnTo>
                        <a:pt x="901" y="5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571" name="Shape 571"/>
                <p:cNvCxnSpPr/>
                <p:nvPr/>
              </p:nvCxnSpPr>
              <p:spPr>
                <a:xfrm rot="10800000">
                  <a:off x="800100" y="4581525"/>
                  <a:ext cx="1566862" cy="139382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</p:cxnSp>
            <p:sp>
              <p:nvSpPr>
                <p:cNvPr id="572" name="Shape 572"/>
                <p:cNvSpPr/>
                <p:nvPr/>
              </p:nvSpPr>
              <p:spPr>
                <a:xfrm>
                  <a:off x="355600" y="592455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73" name="Shape 573"/>
                <p:cNvSpPr txBox="1"/>
                <p:nvPr/>
              </p:nvSpPr>
              <p:spPr>
                <a:xfrm>
                  <a:off x="422275" y="587533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574" name="Shape 574"/>
                <p:cNvSpPr/>
                <p:nvPr/>
              </p:nvSpPr>
              <p:spPr>
                <a:xfrm>
                  <a:off x="2282825" y="5921375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75" name="Shape 575"/>
                <p:cNvSpPr txBox="1"/>
                <p:nvPr/>
              </p:nvSpPr>
              <p:spPr>
                <a:xfrm>
                  <a:off x="2349500" y="5872162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</p:grpSp>
        </p:grpSp>
        <p:sp>
          <p:nvSpPr>
            <p:cNvPr id="576" name="Shape 576"/>
            <p:cNvSpPr txBox="1"/>
            <p:nvPr/>
          </p:nvSpPr>
          <p:spPr>
            <a:xfrm>
              <a:off x="4137025" y="3535362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4379912" y="4403725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578" name="Shape 578"/>
            <p:cNvSpPr txBox="1"/>
            <p:nvPr/>
          </p:nvSpPr>
          <p:spPr>
            <a:xfrm>
              <a:off x="4030662" y="5287962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579" name="Shape 579"/>
            <p:cNvSpPr txBox="1"/>
            <p:nvPr/>
          </p:nvSpPr>
          <p:spPr>
            <a:xfrm>
              <a:off x="3389312" y="4662487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390525" y="5876925"/>
            <a:ext cx="8053387" cy="561975"/>
            <a:chOff x="255587" y="5935662"/>
            <a:chExt cx="8053387" cy="561975"/>
          </a:xfrm>
        </p:grpSpPr>
        <p:sp>
          <p:nvSpPr>
            <p:cNvPr id="581" name="Shape 581"/>
            <p:cNvSpPr txBox="1"/>
            <p:nvPr/>
          </p:nvSpPr>
          <p:spPr>
            <a:xfrm>
              <a:off x="931862" y="5978525"/>
              <a:ext cx="7377112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哈夫曼树中的权与网图的权有何区别？</a:t>
              </a:r>
              <a:endParaRPr/>
            </a:p>
          </p:txBody>
        </p:sp>
        <p:pic>
          <p:nvPicPr>
            <p:cNvPr id="582" name="Shape 58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5587" y="5935662"/>
              <a:ext cx="555625" cy="546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3" name="Shape 583"/>
          <p:cNvGrpSpPr/>
          <p:nvPr/>
        </p:nvGrpSpPr>
        <p:grpSpPr>
          <a:xfrm>
            <a:off x="6051550" y="3060700"/>
            <a:ext cx="2551112" cy="2649536"/>
            <a:chOff x="1763712" y="3209925"/>
            <a:chExt cx="2476500" cy="2574924"/>
          </a:xfrm>
        </p:grpSpPr>
        <p:cxnSp>
          <p:nvCxnSpPr>
            <p:cNvPr id="584" name="Shape 584"/>
            <p:cNvCxnSpPr/>
            <p:nvPr/>
          </p:nvCxnSpPr>
          <p:spPr>
            <a:xfrm flipH="1">
              <a:off x="2066925" y="3533775"/>
              <a:ext cx="381000" cy="457200"/>
            </a:xfrm>
            <a:prstGeom prst="straightConnector1">
              <a:avLst/>
            </a:prstGeom>
            <a:noFill/>
            <a:ln w="28575" cap="flat" cmpd="sng">
              <a:solidFill>
                <a:srgbClr val="00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5" name="Shape 585"/>
            <p:cNvCxnSpPr/>
            <p:nvPr/>
          </p:nvCxnSpPr>
          <p:spPr>
            <a:xfrm flipH="1">
              <a:off x="2686050" y="4300537"/>
              <a:ext cx="381000" cy="457200"/>
            </a:xfrm>
            <a:prstGeom prst="straightConnector1">
              <a:avLst/>
            </a:prstGeom>
            <a:noFill/>
            <a:ln w="28575" cap="flat" cmpd="sng">
              <a:solidFill>
                <a:srgbClr val="00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6" name="Shape 586"/>
            <p:cNvCxnSpPr/>
            <p:nvPr/>
          </p:nvCxnSpPr>
          <p:spPr>
            <a:xfrm flipH="1">
              <a:off x="3143250" y="4910137"/>
              <a:ext cx="381000" cy="457200"/>
            </a:xfrm>
            <a:prstGeom prst="straightConnector1">
              <a:avLst/>
            </a:prstGeom>
            <a:noFill/>
            <a:ln w="28575" cap="flat" cmpd="sng">
              <a:solidFill>
                <a:srgbClr val="00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7" name="Shape 587"/>
            <p:cNvCxnSpPr/>
            <p:nvPr/>
          </p:nvCxnSpPr>
          <p:spPr>
            <a:xfrm>
              <a:off x="2600325" y="3381375"/>
              <a:ext cx="1355725" cy="1962150"/>
            </a:xfrm>
            <a:prstGeom prst="straightConnector1">
              <a:avLst/>
            </a:prstGeom>
            <a:noFill/>
            <a:ln w="28575" cap="flat" cmpd="sng">
              <a:solidFill>
                <a:srgbClr val="0099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88" name="Shape 588"/>
            <p:cNvSpPr/>
            <p:nvPr/>
          </p:nvSpPr>
          <p:spPr>
            <a:xfrm>
              <a:off x="2341562" y="32099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2914650" y="395763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3357562" y="46069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1763712" y="39338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Shape 592"/>
            <p:cNvSpPr txBox="1"/>
            <p:nvPr/>
          </p:nvSpPr>
          <p:spPr>
            <a:xfrm>
              <a:off x="1836737" y="3889375"/>
              <a:ext cx="350837" cy="503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324100" y="4683125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2397125" y="4637087"/>
              <a:ext cx="350837" cy="50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814637" y="525938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2887662" y="5213350"/>
              <a:ext cx="350837" cy="50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771900" y="531653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8" name="Shape 598"/>
            <p:cNvSpPr txBox="1"/>
            <p:nvPr/>
          </p:nvSpPr>
          <p:spPr>
            <a:xfrm>
              <a:off x="3844925" y="5270500"/>
              <a:ext cx="350837" cy="50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1" name="Shape 5251"/>
          <p:cNvSpPr txBox="1"/>
          <p:nvPr/>
        </p:nvSpPr>
        <p:spPr>
          <a:xfrm>
            <a:off x="554037" y="2376487"/>
            <a:ext cx="7985125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vl[k]是指在不推迟整个工期的前提下,事件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允许的最晚发生时间。</a:t>
            </a:r>
            <a:endParaRPr/>
          </a:p>
        </p:txBody>
      </p:sp>
      <p:sp>
        <p:nvSpPr>
          <p:cNvPr id="5252" name="Shape 5252"/>
          <p:cNvSpPr txBox="1"/>
          <p:nvPr/>
        </p:nvSpPr>
        <p:spPr>
          <a:xfrm>
            <a:off x="366712" y="1568450"/>
            <a:ext cx="46466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⑵ 事件的最迟发生时间vl[k] </a:t>
            </a:r>
            <a:endParaRPr/>
          </a:p>
        </p:txBody>
      </p:sp>
      <p:grpSp>
        <p:nvGrpSpPr>
          <p:cNvPr id="5253" name="Shape 5253"/>
          <p:cNvGrpSpPr/>
          <p:nvPr/>
        </p:nvGrpSpPr>
        <p:grpSpPr>
          <a:xfrm>
            <a:off x="3756025" y="2941637"/>
            <a:ext cx="2081212" cy="2214562"/>
            <a:chOff x="3756025" y="2989262"/>
            <a:chExt cx="2081212" cy="2214562"/>
          </a:xfrm>
        </p:grpSpPr>
        <p:sp>
          <p:nvSpPr>
            <p:cNvPr id="5254" name="Shape 5254"/>
            <p:cNvSpPr txBox="1"/>
            <p:nvPr/>
          </p:nvSpPr>
          <p:spPr>
            <a:xfrm>
              <a:off x="5346700" y="3675062"/>
              <a:ext cx="166687" cy="212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00"/>
                <a:buFont typeface="Times New Roman"/>
                <a:buNone/>
              </a:pPr>
              <a:r>
                <a:rPr lang="en-US" sz="1000" b="0" i="1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1000" b="0" i="1" u="none" baseline="-250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</p:txBody>
        </p:sp>
        <p:sp>
          <p:nvSpPr>
            <p:cNvPr id="5255" name="Shape 5255"/>
            <p:cNvSpPr/>
            <p:nvPr/>
          </p:nvSpPr>
          <p:spPr>
            <a:xfrm>
              <a:off x="5332412" y="4140200"/>
              <a:ext cx="196850" cy="177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6" name="Shape 5256"/>
            <p:cNvSpPr txBox="1"/>
            <p:nvPr/>
          </p:nvSpPr>
          <p:spPr>
            <a:xfrm>
              <a:off x="5480050" y="2989262"/>
              <a:ext cx="334962" cy="468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7" name="Shape 5257"/>
            <p:cNvSpPr/>
            <p:nvPr/>
          </p:nvSpPr>
          <p:spPr>
            <a:xfrm>
              <a:off x="4186237" y="4344987"/>
              <a:ext cx="1130300" cy="620712"/>
            </a:xfrm>
            <a:custGeom>
              <a:avLst/>
              <a:gdLst/>
              <a:ahLst/>
              <a:cxnLst/>
              <a:rect l="0" t="0" r="0" b="0"/>
              <a:pathLst>
                <a:path w="947" h="527" extrusionOk="0">
                  <a:moveTo>
                    <a:pt x="0" y="0"/>
                  </a:moveTo>
                  <a:lnTo>
                    <a:pt x="947" y="52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8" name="Shape 5258"/>
            <p:cNvSpPr/>
            <p:nvPr/>
          </p:nvSpPr>
          <p:spPr>
            <a:xfrm>
              <a:off x="4200525" y="4194175"/>
              <a:ext cx="1143000" cy="1587"/>
            </a:xfrm>
            <a:custGeom>
              <a:avLst/>
              <a:gdLst/>
              <a:ahLst/>
              <a:cxnLst/>
              <a:rect l="0" t="0" r="0" b="0"/>
              <a:pathLst>
                <a:path w="910" h="3" extrusionOk="0">
                  <a:moveTo>
                    <a:pt x="0" y="0"/>
                  </a:moveTo>
                  <a:lnTo>
                    <a:pt x="910" y="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9" name="Shape 5259"/>
            <p:cNvSpPr/>
            <p:nvPr/>
          </p:nvSpPr>
          <p:spPr>
            <a:xfrm>
              <a:off x="4151312" y="3408362"/>
              <a:ext cx="1147762" cy="635000"/>
            </a:xfrm>
            <a:custGeom>
              <a:avLst/>
              <a:gdLst/>
              <a:ahLst/>
              <a:cxnLst/>
              <a:rect l="0" t="0" r="0" b="0"/>
              <a:pathLst>
                <a:path w="864" h="506" extrusionOk="0">
                  <a:moveTo>
                    <a:pt x="0" y="506"/>
                  </a:moveTo>
                  <a:lnTo>
                    <a:pt x="864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0" name="Shape 5260"/>
            <p:cNvSpPr/>
            <p:nvPr/>
          </p:nvSpPr>
          <p:spPr>
            <a:xfrm>
              <a:off x="5337175" y="394335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1" name="Shape 5261"/>
            <p:cNvSpPr txBox="1"/>
            <p:nvPr/>
          </p:nvSpPr>
          <p:spPr>
            <a:xfrm>
              <a:off x="5373687" y="38639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1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</p:txBody>
        </p:sp>
        <p:sp>
          <p:nvSpPr>
            <p:cNvPr id="5262" name="Shape 5262"/>
            <p:cNvSpPr/>
            <p:nvPr/>
          </p:nvSpPr>
          <p:spPr>
            <a:xfrm>
              <a:off x="5287962" y="3149600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3" name="Shape 5263"/>
            <p:cNvSpPr/>
            <p:nvPr/>
          </p:nvSpPr>
          <p:spPr>
            <a:xfrm>
              <a:off x="5321300" y="4735512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4" name="Shape 5264"/>
            <p:cNvSpPr/>
            <p:nvPr/>
          </p:nvSpPr>
          <p:spPr>
            <a:xfrm>
              <a:off x="3756025" y="3976687"/>
              <a:ext cx="468312" cy="46831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720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5" name="Shape 5265"/>
            <p:cNvSpPr txBox="1"/>
            <p:nvPr/>
          </p:nvSpPr>
          <p:spPr>
            <a:xfrm>
              <a:off x="3776662" y="38973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18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1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</p:grpSp>
      <p:sp>
        <p:nvSpPr>
          <p:cNvPr id="5266" name="Shape 5266"/>
          <p:cNvSpPr txBox="1"/>
          <p:nvPr/>
        </p:nvSpPr>
        <p:spPr>
          <a:xfrm>
            <a:off x="0" y="31226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7" name="Shape 5267"/>
          <p:cNvSpPr/>
          <p:nvPr/>
        </p:nvSpPr>
        <p:spPr>
          <a:xfrm>
            <a:off x="471487" y="5207000"/>
            <a:ext cx="176212" cy="587375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FFFFFF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8" name="Shape 5268"/>
          <p:cNvSpPr txBox="1"/>
          <p:nvPr/>
        </p:nvSpPr>
        <p:spPr>
          <a:xfrm>
            <a:off x="639762" y="4856162"/>
            <a:ext cx="7058025" cy="163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vl[n]=ve[n]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vl[k]=min{vl[j]-len&lt;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&gt;}（&lt;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&gt;∈s[k]）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s[k]为所有从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发出的有向边的集合</a:t>
            </a:r>
            <a:endParaRPr/>
          </a:p>
        </p:txBody>
      </p:sp>
      <p:sp>
        <p:nvSpPr>
          <p:cNvPr id="5269" name="Shape 5269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4" name="Shape 5274"/>
          <p:cNvGrpSpPr/>
          <p:nvPr/>
        </p:nvGrpSpPr>
        <p:grpSpPr>
          <a:xfrm>
            <a:off x="2124075" y="4900612"/>
            <a:ext cx="6096000" cy="519112"/>
            <a:chOff x="1143000" y="4848225"/>
            <a:chExt cx="6858000" cy="519112"/>
          </a:xfrm>
        </p:grpSpPr>
        <p:sp>
          <p:nvSpPr>
            <p:cNvPr id="5275" name="Shape 5275"/>
            <p:cNvSpPr txBox="1"/>
            <p:nvPr/>
          </p:nvSpPr>
          <p:spPr>
            <a:xfrm>
              <a:off x="1905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276" name="Shape 5276"/>
            <p:cNvSpPr txBox="1"/>
            <p:nvPr/>
          </p:nvSpPr>
          <p:spPr>
            <a:xfrm>
              <a:off x="5715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277" name="Shape 5277"/>
            <p:cNvSpPr txBox="1"/>
            <p:nvPr/>
          </p:nvSpPr>
          <p:spPr>
            <a:xfrm>
              <a:off x="4953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5278" name="Shape 5278"/>
            <p:cNvSpPr txBox="1"/>
            <p:nvPr/>
          </p:nvSpPr>
          <p:spPr>
            <a:xfrm>
              <a:off x="4191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5279" name="Shape 5279"/>
            <p:cNvSpPr txBox="1"/>
            <p:nvPr/>
          </p:nvSpPr>
          <p:spPr>
            <a:xfrm>
              <a:off x="3429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5280" name="Shape 5280"/>
            <p:cNvSpPr txBox="1"/>
            <p:nvPr/>
          </p:nvSpPr>
          <p:spPr>
            <a:xfrm>
              <a:off x="1143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281" name="Shape 5281"/>
            <p:cNvSpPr txBox="1"/>
            <p:nvPr/>
          </p:nvSpPr>
          <p:spPr>
            <a:xfrm>
              <a:off x="2667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282" name="Shape 5282"/>
            <p:cNvSpPr txBox="1"/>
            <p:nvPr/>
          </p:nvSpPr>
          <p:spPr>
            <a:xfrm>
              <a:off x="7239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5283" name="Shape 5283"/>
            <p:cNvSpPr txBox="1"/>
            <p:nvPr/>
          </p:nvSpPr>
          <p:spPr>
            <a:xfrm>
              <a:off x="6477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5284" name="Shape 5284"/>
          <p:cNvGrpSpPr/>
          <p:nvPr/>
        </p:nvGrpSpPr>
        <p:grpSpPr>
          <a:xfrm>
            <a:off x="2028825" y="5435600"/>
            <a:ext cx="6096000" cy="557212"/>
            <a:chOff x="1143000" y="4848225"/>
            <a:chExt cx="6858000" cy="557212"/>
          </a:xfrm>
        </p:grpSpPr>
        <p:sp>
          <p:nvSpPr>
            <p:cNvPr id="5285" name="Shape 5285"/>
            <p:cNvSpPr txBox="1"/>
            <p:nvPr/>
          </p:nvSpPr>
          <p:spPr>
            <a:xfrm>
              <a:off x="1905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6" name="Shape 5286"/>
            <p:cNvSpPr txBox="1"/>
            <p:nvPr/>
          </p:nvSpPr>
          <p:spPr>
            <a:xfrm>
              <a:off x="5715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7" name="Shape 5287"/>
            <p:cNvSpPr txBox="1"/>
            <p:nvPr/>
          </p:nvSpPr>
          <p:spPr>
            <a:xfrm>
              <a:off x="4953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8" name="Shape 5288"/>
            <p:cNvSpPr txBox="1"/>
            <p:nvPr/>
          </p:nvSpPr>
          <p:spPr>
            <a:xfrm>
              <a:off x="4191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9" name="Shape 5289"/>
            <p:cNvSpPr txBox="1"/>
            <p:nvPr/>
          </p:nvSpPr>
          <p:spPr>
            <a:xfrm>
              <a:off x="3429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0" name="Shape 5290"/>
            <p:cNvSpPr txBox="1"/>
            <p:nvPr/>
          </p:nvSpPr>
          <p:spPr>
            <a:xfrm>
              <a:off x="1143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1" name="Shape 5291"/>
            <p:cNvSpPr txBox="1"/>
            <p:nvPr/>
          </p:nvSpPr>
          <p:spPr>
            <a:xfrm>
              <a:off x="2667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2" name="Shape 5292"/>
            <p:cNvSpPr txBox="1"/>
            <p:nvPr/>
          </p:nvSpPr>
          <p:spPr>
            <a:xfrm>
              <a:off x="7239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3" name="Shape 5293"/>
            <p:cNvSpPr txBox="1"/>
            <p:nvPr/>
          </p:nvSpPr>
          <p:spPr>
            <a:xfrm>
              <a:off x="6477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294" name="Shape 5294"/>
          <p:cNvSpPr txBox="1"/>
          <p:nvPr/>
        </p:nvSpPr>
        <p:spPr>
          <a:xfrm>
            <a:off x="733425" y="5422900"/>
            <a:ext cx="1295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ve[k]</a:t>
            </a:r>
            <a:endParaRPr/>
          </a:p>
        </p:txBody>
      </p:sp>
      <p:grpSp>
        <p:nvGrpSpPr>
          <p:cNvPr id="5295" name="Shape 5295"/>
          <p:cNvGrpSpPr/>
          <p:nvPr/>
        </p:nvGrpSpPr>
        <p:grpSpPr>
          <a:xfrm>
            <a:off x="733425" y="5981700"/>
            <a:ext cx="7391400" cy="557212"/>
            <a:chOff x="733425" y="5981700"/>
            <a:chExt cx="7391400" cy="557212"/>
          </a:xfrm>
        </p:grpSpPr>
        <p:grpSp>
          <p:nvGrpSpPr>
            <p:cNvPr id="5296" name="Shape 5296"/>
            <p:cNvGrpSpPr/>
            <p:nvPr/>
          </p:nvGrpSpPr>
          <p:grpSpPr>
            <a:xfrm>
              <a:off x="2028825" y="5981700"/>
              <a:ext cx="6096000" cy="557212"/>
              <a:chOff x="1143000" y="4848225"/>
              <a:chExt cx="6858000" cy="557212"/>
            </a:xfrm>
          </p:grpSpPr>
          <p:sp>
            <p:nvSpPr>
              <p:cNvPr id="5297" name="Shape 5297"/>
              <p:cNvSpPr txBox="1"/>
              <p:nvPr/>
            </p:nvSpPr>
            <p:spPr>
              <a:xfrm>
                <a:off x="1905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98" name="Shape 5298"/>
              <p:cNvSpPr txBox="1"/>
              <p:nvPr/>
            </p:nvSpPr>
            <p:spPr>
              <a:xfrm>
                <a:off x="5715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99" name="Shape 5299"/>
              <p:cNvSpPr txBox="1"/>
              <p:nvPr/>
            </p:nvSpPr>
            <p:spPr>
              <a:xfrm>
                <a:off x="4953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0" name="Shape 5300"/>
              <p:cNvSpPr txBox="1"/>
              <p:nvPr/>
            </p:nvSpPr>
            <p:spPr>
              <a:xfrm>
                <a:off x="4191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1" name="Shape 5301"/>
              <p:cNvSpPr txBox="1"/>
              <p:nvPr/>
            </p:nvSpPr>
            <p:spPr>
              <a:xfrm>
                <a:off x="3429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2" name="Shape 5302"/>
              <p:cNvSpPr txBox="1"/>
              <p:nvPr/>
            </p:nvSpPr>
            <p:spPr>
              <a:xfrm>
                <a:off x="1143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3" name="Shape 5303"/>
              <p:cNvSpPr txBox="1"/>
              <p:nvPr/>
            </p:nvSpPr>
            <p:spPr>
              <a:xfrm>
                <a:off x="2667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4" name="Shape 5304"/>
              <p:cNvSpPr txBox="1"/>
              <p:nvPr/>
            </p:nvSpPr>
            <p:spPr>
              <a:xfrm>
                <a:off x="7239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5" name="Shape 5305"/>
              <p:cNvSpPr txBox="1"/>
              <p:nvPr/>
            </p:nvSpPr>
            <p:spPr>
              <a:xfrm>
                <a:off x="6477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306" name="Shape 5306"/>
            <p:cNvSpPr txBox="1"/>
            <p:nvPr/>
          </p:nvSpPr>
          <p:spPr>
            <a:xfrm>
              <a:off x="733425" y="5981700"/>
              <a:ext cx="1295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vl[k]</a:t>
              </a:r>
              <a:endParaRPr/>
            </a:p>
          </p:txBody>
        </p:sp>
      </p:grpSp>
      <p:sp>
        <p:nvSpPr>
          <p:cNvPr id="5307" name="Shape 5307"/>
          <p:cNvSpPr txBox="1"/>
          <p:nvPr/>
        </p:nvSpPr>
        <p:spPr>
          <a:xfrm>
            <a:off x="2105025" y="54864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308" name="Shape 5308"/>
          <p:cNvSpPr txBox="1"/>
          <p:nvPr/>
        </p:nvSpPr>
        <p:spPr>
          <a:xfrm>
            <a:off x="2752725" y="54737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309" name="Shape 5309"/>
          <p:cNvSpPr txBox="1"/>
          <p:nvPr/>
        </p:nvSpPr>
        <p:spPr>
          <a:xfrm>
            <a:off x="3438525" y="54610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310" name="Shape 5310"/>
          <p:cNvSpPr txBox="1"/>
          <p:nvPr/>
        </p:nvSpPr>
        <p:spPr>
          <a:xfrm>
            <a:off x="4098925" y="54610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311" name="Shape 5311"/>
          <p:cNvSpPr txBox="1"/>
          <p:nvPr/>
        </p:nvSpPr>
        <p:spPr>
          <a:xfrm>
            <a:off x="4772025" y="54483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312" name="Shape 5312"/>
          <p:cNvSpPr txBox="1"/>
          <p:nvPr/>
        </p:nvSpPr>
        <p:spPr>
          <a:xfrm>
            <a:off x="5445125" y="54356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313" name="Shape 5313"/>
          <p:cNvSpPr txBox="1"/>
          <p:nvPr/>
        </p:nvSpPr>
        <p:spPr>
          <a:xfrm>
            <a:off x="6080125" y="54356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5314" name="Shape 5314"/>
          <p:cNvSpPr txBox="1"/>
          <p:nvPr/>
        </p:nvSpPr>
        <p:spPr>
          <a:xfrm>
            <a:off x="6778625" y="54610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5315" name="Shape 5315"/>
          <p:cNvSpPr txBox="1"/>
          <p:nvPr/>
        </p:nvSpPr>
        <p:spPr>
          <a:xfrm>
            <a:off x="7439025" y="54483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5316" name="Shape 5316"/>
          <p:cNvSpPr txBox="1"/>
          <p:nvPr/>
        </p:nvSpPr>
        <p:spPr>
          <a:xfrm>
            <a:off x="7451725" y="60198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5317" name="Shape 5317"/>
          <p:cNvSpPr txBox="1"/>
          <p:nvPr/>
        </p:nvSpPr>
        <p:spPr>
          <a:xfrm>
            <a:off x="6778625" y="60071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5318" name="Shape 5318"/>
          <p:cNvSpPr txBox="1"/>
          <p:nvPr/>
        </p:nvSpPr>
        <p:spPr>
          <a:xfrm>
            <a:off x="6143625" y="60198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5319" name="Shape 5319"/>
          <p:cNvSpPr txBox="1"/>
          <p:nvPr/>
        </p:nvSpPr>
        <p:spPr>
          <a:xfrm>
            <a:off x="5457825" y="60198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5320" name="Shape 5320"/>
          <p:cNvSpPr txBox="1"/>
          <p:nvPr/>
        </p:nvSpPr>
        <p:spPr>
          <a:xfrm>
            <a:off x="4772025" y="60198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321" name="Shape 5321"/>
          <p:cNvSpPr txBox="1"/>
          <p:nvPr/>
        </p:nvSpPr>
        <p:spPr>
          <a:xfrm>
            <a:off x="4086225" y="60198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322" name="Shape 5322"/>
          <p:cNvSpPr txBox="1"/>
          <p:nvPr/>
        </p:nvSpPr>
        <p:spPr>
          <a:xfrm>
            <a:off x="3400425" y="60198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323" name="Shape 5323"/>
          <p:cNvSpPr txBox="1"/>
          <p:nvPr/>
        </p:nvSpPr>
        <p:spPr>
          <a:xfrm>
            <a:off x="2727325" y="60198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324" name="Shape 5324"/>
          <p:cNvSpPr txBox="1"/>
          <p:nvPr/>
        </p:nvSpPr>
        <p:spPr>
          <a:xfrm>
            <a:off x="2079625" y="600551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325" name="Shape 5325"/>
          <p:cNvSpPr txBox="1"/>
          <p:nvPr/>
        </p:nvSpPr>
        <p:spPr>
          <a:xfrm>
            <a:off x="4481512" y="4162425"/>
            <a:ext cx="4325937" cy="604837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vl[k]=min{vl[j]-len&lt;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&gt;}</a:t>
            </a:r>
            <a:endParaRPr/>
          </a:p>
        </p:txBody>
      </p:sp>
      <p:sp>
        <p:nvSpPr>
          <p:cNvPr id="5326" name="Shape 5326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  <p:pic>
        <p:nvPicPr>
          <p:cNvPr id="5327" name="Shape 53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187" y="1265237"/>
            <a:ext cx="4781550" cy="270033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2" name="Shape 5332"/>
          <p:cNvSpPr txBox="1"/>
          <p:nvPr/>
        </p:nvSpPr>
        <p:spPr>
          <a:xfrm>
            <a:off x="366712" y="1408112"/>
            <a:ext cx="45164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⑶ 活动的最早开始时间e[i] </a:t>
            </a:r>
            <a:endParaRPr/>
          </a:p>
        </p:txBody>
      </p:sp>
      <p:sp>
        <p:nvSpPr>
          <p:cNvPr id="5333" name="Shape 5333"/>
          <p:cNvSpPr txBox="1"/>
          <p:nvPr/>
        </p:nvSpPr>
        <p:spPr>
          <a:xfrm>
            <a:off x="479425" y="2022475"/>
            <a:ext cx="8334375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若活动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是由弧&lt;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&gt;表示，则活动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的最早开始时间应等于事件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的最早发生时间。因此，有：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e[i]=ve[k]                                            </a:t>
            </a:r>
            <a:endParaRPr/>
          </a:p>
        </p:txBody>
      </p:sp>
      <p:sp>
        <p:nvSpPr>
          <p:cNvPr id="5334" name="Shape 5334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  <p:sp>
        <p:nvSpPr>
          <p:cNvPr id="5335" name="Shape 5335"/>
          <p:cNvSpPr txBox="1"/>
          <p:nvPr/>
        </p:nvSpPr>
        <p:spPr>
          <a:xfrm>
            <a:off x="484187" y="4406900"/>
            <a:ext cx="8320087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若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由弧&lt;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&gt;表示，则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的最晚开始时间要保证事件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的最迟发生时间不拖后。因此，有：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l[i]=vl[j]-len&lt;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                                  </a:t>
            </a:r>
            <a:endParaRPr/>
          </a:p>
        </p:txBody>
      </p:sp>
      <p:sp>
        <p:nvSpPr>
          <p:cNvPr id="5336" name="Shape 5336"/>
          <p:cNvSpPr txBox="1"/>
          <p:nvPr/>
        </p:nvSpPr>
        <p:spPr>
          <a:xfrm>
            <a:off x="425450" y="3768725"/>
            <a:ext cx="42799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⑷ 活动的最晚开始时间l[i]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1" name="Shape 5341"/>
          <p:cNvSpPr txBox="1"/>
          <p:nvPr/>
        </p:nvSpPr>
        <p:spPr>
          <a:xfrm>
            <a:off x="2205037" y="5783262"/>
            <a:ext cx="676275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2" name="Shape 5342"/>
          <p:cNvSpPr txBox="1"/>
          <p:nvPr/>
        </p:nvSpPr>
        <p:spPr>
          <a:xfrm>
            <a:off x="5591175" y="578326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3" name="Shape 5343"/>
          <p:cNvSpPr txBox="1"/>
          <p:nvPr/>
        </p:nvSpPr>
        <p:spPr>
          <a:xfrm>
            <a:off x="4913312" y="578326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4" name="Shape 5344"/>
          <p:cNvSpPr txBox="1"/>
          <p:nvPr/>
        </p:nvSpPr>
        <p:spPr>
          <a:xfrm>
            <a:off x="4237037" y="5783262"/>
            <a:ext cx="676275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5" name="Shape 5345"/>
          <p:cNvSpPr txBox="1"/>
          <p:nvPr/>
        </p:nvSpPr>
        <p:spPr>
          <a:xfrm>
            <a:off x="3559175" y="578326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6" name="Shape 5346"/>
          <p:cNvSpPr txBox="1"/>
          <p:nvPr/>
        </p:nvSpPr>
        <p:spPr>
          <a:xfrm>
            <a:off x="1527175" y="578326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7" name="Shape 5347"/>
          <p:cNvSpPr txBox="1"/>
          <p:nvPr/>
        </p:nvSpPr>
        <p:spPr>
          <a:xfrm>
            <a:off x="2881312" y="578326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8" name="Shape 5348"/>
          <p:cNvSpPr txBox="1"/>
          <p:nvPr/>
        </p:nvSpPr>
        <p:spPr>
          <a:xfrm>
            <a:off x="6945312" y="578326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9" name="Shape 5349"/>
          <p:cNvSpPr txBox="1"/>
          <p:nvPr/>
        </p:nvSpPr>
        <p:spPr>
          <a:xfrm>
            <a:off x="6269037" y="5783262"/>
            <a:ext cx="676275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0" name="Shape 5350"/>
          <p:cNvSpPr txBox="1"/>
          <p:nvPr/>
        </p:nvSpPr>
        <p:spPr>
          <a:xfrm>
            <a:off x="500062" y="5740400"/>
            <a:ext cx="9001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e[i]</a:t>
            </a:r>
            <a:endParaRPr/>
          </a:p>
        </p:txBody>
      </p:sp>
      <p:sp>
        <p:nvSpPr>
          <p:cNvPr id="5351" name="Shape 5351"/>
          <p:cNvSpPr txBox="1"/>
          <p:nvPr/>
        </p:nvSpPr>
        <p:spPr>
          <a:xfrm>
            <a:off x="1590675" y="582136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352" name="Shape 5352"/>
          <p:cNvSpPr txBox="1"/>
          <p:nvPr/>
        </p:nvSpPr>
        <p:spPr>
          <a:xfrm>
            <a:off x="2251075" y="582136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353" name="Shape 5353"/>
          <p:cNvSpPr txBox="1"/>
          <p:nvPr/>
        </p:nvSpPr>
        <p:spPr>
          <a:xfrm>
            <a:off x="2936875" y="580866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354" name="Shape 5354"/>
          <p:cNvSpPr txBox="1"/>
          <p:nvPr/>
        </p:nvSpPr>
        <p:spPr>
          <a:xfrm>
            <a:off x="3597275" y="580866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355" name="Shape 5355"/>
          <p:cNvSpPr txBox="1"/>
          <p:nvPr/>
        </p:nvSpPr>
        <p:spPr>
          <a:xfrm>
            <a:off x="4270375" y="579596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356" name="Shape 5356"/>
          <p:cNvSpPr txBox="1"/>
          <p:nvPr/>
        </p:nvSpPr>
        <p:spPr>
          <a:xfrm>
            <a:off x="4943475" y="578326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357" name="Shape 5357"/>
          <p:cNvSpPr txBox="1"/>
          <p:nvPr/>
        </p:nvSpPr>
        <p:spPr>
          <a:xfrm>
            <a:off x="5603875" y="578326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358" name="Shape 5358"/>
          <p:cNvSpPr txBox="1"/>
          <p:nvPr/>
        </p:nvSpPr>
        <p:spPr>
          <a:xfrm>
            <a:off x="6335712" y="57658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359" name="Shape 5359"/>
          <p:cNvSpPr txBox="1"/>
          <p:nvPr/>
        </p:nvSpPr>
        <p:spPr>
          <a:xfrm>
            <a:off x="7018337" y="5765800"/>
            <a:ext cx="533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grpSp>
        <p:nvGrpSpPr>
          <p:cNvPr id="5360" name="Shape 5360"/>
          <p:cNvGrpSpPr/>
          <p:nvPr/>
        </p:nvGrpSpPr>
        <p:grpSpPr>
          <a:xfrm>
            <a:off x="1654175" y="5251450"/>
            <a:ext cx="7332662" cy="534987"/>
            <a:chOff x="1654175" y="5251450"/>
            <a:chExt cx="7332662" cy="534987"/>
          </a:xfrm>
        </p:grpSpPr>
        <p:sp>
          <p:nvSpPr>
            <p:cNvPr id="5361" name="Shape 5361"/>
            <p:cNvSpPr txBox="1"/>
            <p:nvPr/>
          </p:nvSpPr>
          <p:spPr>
            <a:xfrm>
              <a:off x="2332037" y="5267325"/>
              <a:ext cx="67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362" name="Shape 5362"/>
            <p:cNvSpPr txBox="1"/>
            <p:nvPr/>
          </p:nvSpPr>
          <p:spPr>
            <a:xfrm>
              <a:off x="5718175" y="5267325"/>
              <a:ext cx="677862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363" name="Shape 5363"/>
            <p:cNvSpPr txBox="1"/>
            <p:nvPr/>
          </p:nvSpPr>
          <p:spPr>
            <a:xfrm>
              <a:off x="5040312" y="5267325"/>
              <a:ext cx="677862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5364" name="Shape 5364"/>
            <p:cNvSpPr txBox="1"/>
            <p:nvPr/>
          </p:nvSpPr>
          <p:spPr>
            <a:xfrm>
              <a:off x="4364037" y="5267325"/>
              <a:ext cx="67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5365" name="Shape 5365"/>
            <p:cNvSpPr txBox="1"/>
            <p:nvPr/>
          </p:nvSpPr>
          <p:spPr>
            <a:xfrm>
              <a:off x="3686175" y="5267325"/>
              <a:ext cx="677862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5366" name="Shape 5366"/>
            <p:cNvSpPr txBox="1"/>
            <p:nvPr/>
          </p:nvSpPr>
          <p:spPr>
            <a:xfrm>
              <a:off x="1654175" y="5267325"/>
              <a:ext cx="677862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367" name="Shape 5367"/>
            <p:cNvSpPr txBox="1"/>
            <p:nvPr/>
          </p:nvSpPr>
          <p:spPr>
            <a:xfrm>
              <a:off x="3008312" y="5267325"/>
              <a:ext cx="677862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368" name="Shape 5368"/>
            <p:cNvSpPr txBox="1"/>
            <p:nvPr/>
          </p:nvSpPr>
          <p:spPr>
            <a:xfrm>
              <a:off x="7072312" y="5267325"/>
              <a:ext cx="677862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5369" name="Shape 5369"/>
            <p:cNvSpPr txBox="1"/>
            <p:nvPr/>
          </p:nvSpPr>
          <p:spPr>
            <a:xfrm>
              <a:off x="6396037" y="5267325"/>
              <a:ext cx="67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5370" name="Shape 5370"/>
            <p:cNvSpPr txBox="1"/>
            <p:nvPr/>
          </p:nvSpPr>
          <p:spPr>
            <a:xfrm>
              <a:off x="7645400" y="5251450"/>
              <a:ext cx="677862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5371" name="Shape 5371"/>
            <p:cNvSpPr txBox="1"/>
            <p:nvPr/>
          </p:nvSpPr>
          <p:spPr>
            <a:xfrm>
              <a:off x="8308975" y="5267325"/>
              <a:ext cx="677862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</p:grpSp>
      <p:sp>
        <p:nvSpPr>
          <p:cNvPr id="5372" name="Shape 5372"/>
          <p:cNvSpPr txBox="1"/>
          <p:nvPr/>
        </p:nvSpPr>
        <p:spPr>
          <a:xfrm>
            <a:off x="7685087" y="5762625"/>
            <a:ext cx="6778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5373" name="Shape 5373"/>
          <p:cNvSpPr txBox="1"/>
          <p:nvPr/>
        </p:nvSpPr>
        <p:spPr>
          <a:xfrm>
            <a:off x="8342312" y="5765800"/>
            <a:ext cx="6778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5374" name="Shape 5374"/>
          <p:cNvSpPr txBox="1"/>
          <p:nvPr/>
        </p:nvSpPr>
        <p:spPr>
          <a:xfrm>
            <a:off x="7616825" y="578326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5" name="Shape 5375"/>
          <p:cNvSpPr txBox="1"/>
          <p:nvPr/>
        </p:nvSpPr>
        <p:spPr>
          <a:xfrm>
            <a:off x="8307387" y="578326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6" name="Shape 5376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  <p:pic>
        <p:nvPicPr>
          <p:cNvPr id="5377" name="Shape 53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187" y="1265237"/>
            <a:ext cx="4143375" cy="233997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5378" name="Shape 5378"/>
          <p:cNvGrpSpPr/>
          <p:nvPr/>
        </p:nvGrpSpPr>
        <p:grpSpPr>
          <a:xfrm>
            <a:off x="5524500" y="2000250"/>
            <a:ext cx="3213100" cy="1041400"/>
            <a:chOff x="5973762" y="3059112"/>
            <a:chExt cx="3213100" cy="1041400"/>
          </a:xfrm>
        </p:grpSpPr>
        <p:sp>
          <p:nvSpPr>
            <p:cNvPr id="5379" name="Shape 5379"/>
            <p:cNvSpPr txBox="1"/>
            <p:nvPr/>
          </p:nvSpPr>
          <p:spPr>
            <a:xfrm>
              <a:off x="5975350" y="3059112"/>
              <a:ext cx="2025650" cy="5191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e[i]=ve[k]                                            </a:t>
              </a:r>
              <a:endParaRPr/>
            </a:p>
          </p:txBody>
        </p:sp>
        <p:sp>
          <p:nvSpPr>
            <p:cNvPr id="5380" name="Shape 5380"/>
            <p:cNvSpPr txBox="1"/>
            <p:nvPr/>
          </p:nvSpPr>
          <p:spPr>
            <a:xfrm>
              <a:off x="5973762" y="3581400"/>
              <a:ext cx="3213100" cy="5191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l[i]=vl[j]-len&lt;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                                   </a:t>
              </a:r>
              <a:endParaRPr/>
            </a:p>
          </p:txBody>
        </p:sp>
      </p:grpSp>
      <p:grpSp>
        <p:nvGrpSpPr>
          <p:cNvPr id="5381" name="Shape 5381"/>
          <p:cNvGrpSpPr/>
          <p:nvPr/>
        </p:nvGrpSpPr>
        <p:grpSpPr>
          <a:xfrm>
            <a:off x="1643062" y="3660775"/>
            <a:ext cx="6096000" cy="519112"/>
            <a:chOff x="1143000" y="4848225"/>
            <a:chExt cx="6858000" cy="519112"/>
          </a:xfrm>
        </p:grpSpPr>
        <p:sp>
          <p:nvSpPr>
            <p:cNvPr id="5382" name="Shape 5382"/>
            <p:cNvSpPr txBox="1"/>
            <p:nvPr/>
          </p:nvSpPr>
          <p:spPr>
            <a:xfrm>
              <a:off x="1905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383" name="Shape 5383"/>
            <p:cNvSpPr txBox="1"/>
            <p:nvPr/>
          </p:nvSpPr>
          <p:spPr>
            <a:xfrm>
              <a:off x="5715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384" name="Shape 5384"/>
            <p:cNvSpPr txBox="1"/>
            <p:nvPr/>
          </p:nvSpPr>
          <p:spPr>
            <a:xfrm>
              <a:off x="4953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5385" name="Shape 5385"/>
            <p:cNvSpPr txBox="1"/>
            <p:nvPr/>
          </p:nvSpPr>
          <p:spPr>
            <a:xfrm>
              <a:off x="4191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5386" name="Shape 5386"/>
            <p:cNvSpPr txBox="1"/>
            <p:nvPr/>
          </p:nvSpPr>
          <p:spPr>
            <a:xfrm>
              <a:off x="3429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5387" name="Shape 5387"/>
            <p:cNvSpPr txBox="1"/>
            <p:nvPr/>
          </p:nvSpPr>
          <p:spPr>
            <a:xfrm>
              <a:off x="1143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388" name="Shape 5388"/>
            <p:cNvSpPr txBox="1"/>
            <p:nvPr/>
          </p:nvSpPr>
          <p:spPr>
            <a:xfrm>
              <a:off x="2667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5389" name="Shape 5389"/>
            <p:cNvSpPr txBox="1"/>
            <p:nvPr/>
          </p:nvSpPr>
          <p:spPr>
            <a:xfrm>
              <a:off x="7239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5390" name="Shape 5390"/>
            <p:cNvSpPr txBox="1"/>
            <p:nvPr/>
          </p:nvSpPr>
          <p:spPr>
            <a:xfrm>
              <a:off x="6477000" y="4848225"/>
              <a:ext cx="762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5391" name="Shape 5391"/>
          <p:cNvGrpSpPr/>
          <p:nvPr/>
        </p:nvGrpSpPr>
        <p:grpSpPr>
          <a:xfrm>
            <a:off x="377825" y="4168775"/>
            <a:ext cx="7269163" cy="1096962"/>
            <a:chOff x="363537" y="4313237"/>
            <a:chExt cx="7269163" cy="1096962"/>
          </a:xfrm>
        </p:grpSpPr>
        <p:grpSp>
          <p:nvGrpSpPr>
            <p:cNvPr id="5392" name="Shape 5392"/>
            <p:cNvGrpSpPr/>
            <p:nvPr/>
          </p:nvGrpSpPr>
          <p:grpSpPr>
            <a:xfrm>
              <a:off x="1533525" y="4325937"/>
              <a:ext cx="6096000" cy="557212"/>
              <a:chOff x="1143000" y="4848225"/>
              <a:chExt cx="6858000" cy="557212"/>
            </a:xfrm>
          </p:grpSpPr>
          <p:sp>
            <p:nvSpPr>
              <p:cNvPr id="5393" name="Shape 5393"/>
              <p:cNvSpPr txBox="1"/>
              <p:nvPr/>
            </p:nvSpPr>
            <p:spPr>
              <a:xfrm>
                <a:off x="1905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4" name="Shape 5394"/>
              <p:cNvSpPr txBox="1"/>
              <p:nvPr/>
            </p:nvSpPr>
            <p:spPr>
              <a:xfrm>
                <a:off x="5715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5" name="Shape 5395"/>
              <p:cNvSpPr txBox="1"/>
              <p:nvPr/>
            </p:nvSpPr>
            <p:spPr>
              <a:xfrm>
                <a:off x="4953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6" name="Shape 5396"/>
              <p:cNvSpPr txBox="1"/>
              <p:nvPr/>
            </p:nvSpPr>
            <p:spPr>
              <a:xfrm>
                <a:off x="4191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7" name="Shape 5397"/>
              <p:cNvSpPr txBox="1"/>
              <p:nvPr/>
            </p:nvSpPr>
            <p:spPr>
              <a:xfrm>
                <a:off x="3429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8" name="Shape 5398"/>
              <p:cNvSpPr txBox="1"/>
              <p:nvPr/>
            </p:nvSpPr>
            <p:spPr>
              <a:xfrm>
                <a:off x="1143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9" name="Shape 5399"/>
              <p:cNvSpPr txBox="1"/>
              <p:nvPr/>
            </p:nvSpPr>
            <p:spPr>
              <a:xfrm>
                <a:off x="2667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00" name="Shape 5400"/>
              <p:cNvSpPr txBox="1"/>
              <p:nvPr/>
            </p:nvSpPr>
            <p:spPr>
              <a:xfrm>
                <a:off x="7239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01" name="Shape 5401"/>
              <p:cNvSpPr txBox="1"/>
              <p:nvPr/>
            </p:nvSpPr>
            <p:spPr>
              <a:xfrm>
                <a:off x="6477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402" name="Shape 5402"/>
            <p:cNvSpPr txBox="1"/>
            <p:nvPr/>
          </p:nvSpPr>
          <p:spPr>
            <a:xfrm>
              <a:off x="438150" y="4313237"/>
              <a:ext cx="1295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ve[k]</a:t>
              </a:r>
              <a:endParaRPr/>
            </a:p>
          </p:txBody>
        </p:sp>
        <p:sp>
          <p:nvSpPr>
            <p:cNvPr id="5403" name="Shape 5403"/>
            <p:cNvSpPr txBox="1"/>
            <p:nvPr/>
          </p:nvSpPr>
          <p:spPr>
            <a:xfrm>
              <a:off x="1609725" y="437673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404" name="Shape 5404"/>
            <p:cNvSpPr txBox="1"/>
            <p:nvPr/>
          </p:nvSpPr>
          <p:spPr>
            <a:xfrm>
              <a:off x="2257425" y="436403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405" name="Shape 5405"/>
            <p:cNvSpPr txBox="1"/>
            <p:nvPr/>
          </p:nvSpPr>
          <p:spPr>
            <a:xfrm>
              <a:off x="2943225" y="435133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5406" name="Shape 5406"/>
            <p:cNvSpPr txBox="1"/>
            <p:nvPr/>
          </p:nvSpPr>
          <p:spPr>
            <a:xfrm>
              <a:off x="3603625" y="435133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5407" name="Shape 5407"/>
            <p:cNvSpPr txBox="1"/>
            <p:nvPr/>
          </p:nvSpPr>
          <p:spPr>
            <a:xfrm>
              <a:off x="4276725" y="433863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5408" name="Shape 5408"/>
            <p:cNvSpPr txBox="1"/>
            <p:nvPr/>
          </p:nvSpPr>
          <p:spPr>
            <a:xfrm>
              <a:off x="4949825" y="432593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5409" name="Shape 5409"/>
            <p:cNvSpPr txBox="1"/>
            <p:nvPr/>
          </p:nvSpPr>
          <p:spPr>
            <a:xfrm>
              <a:off x="5584825" y="432593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/>
            </a:p>
          </p:txBody>
        </p:sp>
        <p:sp>
          <p:nvSpPr>
            <p:cNvPr id="5410" name="Shape 5410"/>
            <p:cNvSpPr txBox="1"/>
            <p:nvPr/>
          </p:nvSpPr>
          <p:spPr>
            <a:xfrm>
              <a:off x="6283325" y="435133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/>
            </a:p>
          </p:txBody>
        </p:sp>
        <p:sp>
          <p:nvSpPr>
            <p:cNvPr id="5411" name="Shape 5411"/>
            <p:cNvSpPr txBox="1"/>
            <p:nvPr/>
          </p:nvSpPr>
          <p:spPr>
            <a:xfrm>
              <a:off x="6943725" y="433863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5412" name="Shape 5412"/>
            <p:cNvSpPr txBox="1"/>
            <p:nvPr/>
          </p:nvSpPr>
          <p:spPr>
            <a:xfrm>
              <a:off x="363537" y="4656137"/>
              <a:ext cx="1295400" cy="579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413" name="Shape 5413"/>
            <p:cNvGrpSpPr/>
            <p:nvPr/>
          </p:nvGrpSpPr>
          <p:grpSpPr>
            <a:xfrm>
              <a:off x="1536700" y="4852987"/>
              <a:ext cx="6096000" cy="557212"/>
              <a:chOff x="1143000" y="4848225"/>
              <a:chExt cx="6858000" cy="557212"/>
            </a:xfrm>
          </p:grpSpPr>
          <p:sp>
            <p:nvSpPr>
              <p:cNvPr id="5414" name="Shape 5414"/>
              <p:cNvSpPr txBox="1"/>
              <p:nvPr/>
            </p:nvSpPr>
            <p:spPr>
              <a:xfrm>
                <a:off x="1905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5" name="Shape 5415"/>
              <p:cNvSpPr txBox="1"/>
              <p:nvPr/>
            </p:nvSpPr>
            <p:spPr>
              <a:xfrm>
                <a:off x="5715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6" name="Shape 5416"/>
              <p:cNvSpPr txBox="1"/>
              <p:nvPr/>
            </p:nvSpPr>
            <p:spPr>
              <a:xfrm>
                <a:off x="4953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7" name="Shape 5417"/>
              <p:cNvSpPr txBox="1"/>
              <p:nvPr/>
            </p:nvSpPr>
            <p:spPr>
              <a:xfrm>
                <a:off x="4191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8" name="Shape 5418"/>
              <p:cNvSpPr txBox="1"/>
              <p:nvPr/>
            </p:nvSpPr>
            <p:spPr>
              <a:xfrm>
                <a:off x="3429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9" name="Shape 5419"/>
              <p:cNvSpPr txBox="1"/>
              <p:nvPr/>
            </p:nvSpPr>
            <p:spPr>
              <a:xfrm>
                <a:off x="1143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0" name="Shape 5420"/>
              <p:cNvSpPr txBox="1"/>
              <p:nvPr/>
            </p:nvSpPr>
            <p:spPr>
              <a:xfrm>
                <a:off x="2667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1" name="Shape 5421"/>
              <p:cNvSpPr txBox="1"/>
              <p:nvPr/>
            </p:nvSpPr>
            <p:spPr>
              <a:xfrm>
                <a:off x="7239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2" name="Shape 5422"/>
              <p:cNvSpPr txBox="1"/>
              <p:nvPr/>
            </p:nvSpPr>
            <p:spPr>
              <a:xfrm>
                <a:off x="6477000" y="4848225"/>
                <a:ext cx="762000" cy="55721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423" name="Shape 5423"/>
            <p:cNvSpPr txBox="1"/>
            <p:nvPr/>
          </p:nvSpPr>
          <p:spPr>
            <a:xfrm>
              <a:off x="495300" y="4867275"/>
              <a:ext cx="1295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vl[k]</a:t>
              </a:r>
              <a:endParaRPr/>
            </a:p>
          </p:txBody>
        </p:sp>
        <p:sp>
          <p:nvSpPr>
            <p:cNvPr id="5424" name="Shape 5424"/>
            <p:cNvSpPr txBox="1"/>
            <p:nvPr/>
          </p:nvSpPr>
          <p:spPr>
            <a:xfrm>
              <a:off x="6959600" y="489108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5425" name="Shape 5425"/>
            <p:cNvSpPr txBox="1"/>
            <p:nvPr/>
          </p:nvSpPr>
          <p:spPr>
            <a:xfrm>
              <a:off x="6286500" y="487838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/>
            </a:p>
          </p:txBody>
        </p:sp>
        <p:sp>
          <p:nvSpPr>
            <p:cNvPr id="5426" name="Shape 5426"/>
            <p:cNvSpPr txBox="1"/>
            <p:nvPr/>
          </p:nvSpPr>
          <p:spPr>
            <a:xfrm>
              <a:off x="5651500" y="489108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/>
            </a:p>
          </p:txBody>
        </p:sp>
        <p:sp>
          <p:nvSpPr>
            <p:cNvPr id="5427" name="Shape 5427"/>
            <p:cNvSpPr txBox="1"/>
            <p:nvPr/>
          </p:nvSpPr>
          <p:spPr>
            <a:xfrm>
              <a:off x="4965700" y="489108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  <p:sp>
          <p:nvSpPr>
            <p:cNvPr id="5428" name="Shape 5428"/>
            <p:cNvSpPr txBox="1"/>
            <p:nvPr/>
          </p:nvSpPr>
          <p:spPr>
            <a:xfrm>
              <a:off x="4279900" y="489108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5429" name="Shape 5429"/>
            <p:cNvSpPr txBox="1"/>
            <p:nvPr/>
          </p:nvSpPr>
          <p:spPr>
            <a:xfrm>
              <a:off x="3594100" y="489108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5430" name="Shape 5430"/>
            <p:cNvSpPr txBox="1"/>
            <p:nvPr/>
          </p:nvSpPr>
          <p:spPr>
            <a:xfrm>
              <a:off x="2908300" y="489108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431" name="Shape 5431"/>
            <p:cNvSpPr txBox="1"/>
            <p:nvPr/>
          </p:nvSpPr>
          <p:spPr>
            <a:xfrm>
              <a:off x="2235200" y="489108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432" name="Shape 5432"/>
            <p:cNvSpPr txBox="1"/>
            <p:nvPr/>
          </p:nvSpPr>
          <p:spPr>
            <a:xfrm>
              <a:off x="1587500" y="4865687"/>
              <a:ext cx="609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  <p:sp>
        <p:nvSpPr>
          <p:cNvPr id="5433" name="Shape 5433"/>
          <p:cNvSpPr txBox="1"/>
          <p:nvPr/>
        </p:nvSpPr>
        <p:spPr>
          <a:xfrm>
            <a:off x="2198687" y="6335712"/>
            <a:ext cx="676275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4" name="Shape 5434"/>
          <p:cNvSpPr txBox="1"/>
          <p:nvPr/>
        </p:nvSpPr>
        <p:spPr>
          <a:xfrm>
            <a:off x="5584825" y="633571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5" name="Shape 5435"/>
          <p:cNvSpPr txBox="1"/>
          <p:nvPr/>
        </p:nvSpPr>
        <p:spPr>
          <a:xfrm>
            <a:off x="4906962" y="633571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6" name="Shape 5436"/>
          <p:cNvSpPr txBox="1"/>
          <p:nvPr/>
        </p:nvSpPr>
        <p:spPr>
          <a:xfrm>
            <a:off x="4230687" y="6335712"/>
            <a:ext cx="676275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7" name="Shape 5437"/>
          <p:cNvSpPr txBox="1"/>
          <p:nvPr/>
        </p:nvSpPr>
        <p:spPr>
          <a:xfrm>
            <a:off x="3552825" y="633571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8" name="Shape 5438"/>
          <p:cNvSpPr txBox="1"/>
          <p:nvPr/>
        </p:nvSpPr>
        <p:spPr>
          <a:xfrm>
            <a:off x="1520825" y="633571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9" name="Shape 5439"/>
          <p:cNvSpPr txBox="1"/>
          <p:nvPr/>
        </p:nvSpPr>
        <p:spPr>
          <a:xfrm>
            <a:off x="2874962" y="633571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0" name="Shape 5440"/>
          <p:cNvSpPr txBox="1"/>
          <p:nvPr/>
        </p:nvSpPr>
        <p:spPr>
          <a:xfrm>
            <a:off x="6938962" y="633571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1" name="Shape 5441"/>
          <p:cNvSpPr txBox="1"/>
          <p:nvPr/>
        </p:nvSpPr>
        <p:spPr>
          <a:xfrm>
            <a:off x="6262687" y="6335712"/>
            <a:ext cx="676275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2" name="Shape 5442"/>
          <p:cNvSpPr txBox="1"/>
          <p:nvPr/>
        </p:nvSpPr>
        <p:spPr>
          <a:xfrm>
            <a:off x="544512" y="6319837"/>
            <a:ext cx="6413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l[i]</a:t>
            </a:r>
            <a:endParaRPr/>
          </a:p>
        </p:txBody>
      </p:sp>
      <p:sp>
        <p:nvSpPr>
          <p:cNvPr id="5443" name="Shape 5443"/>
          <p:cNvSpPr txBox="1"/>
          <p:nvPr/>
        </p:nvSpPr>
        <p:spPr>
          <a:xfrm>
            <a:off x="6975475" y="636111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5444" name="Shape 5444"/>
          <p:cNvSpPr txBox="1"/>
          <p:nvPr/>
        </p:nvSpPr>
        <p:spPr>
          <a:xfrm>
            <a:off x="6270625" y="636111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445" name="Shape 5445"/>
          <p:cNvSpPr txBox="1"/>
          <p:nvPr/>
        </p:nvSpPr>
        <p:spPr>
          <a:xfrm>
            <a:off x="5635625" y="637381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446" name="Shape 5446"/>
          <p:cNvSpPr txBox="1"/>
          <p:nvPr/>
        </p:nvSpPr>
        <p:spPr>
          <a:xfrm>
            <a:off x="4929187" y="636111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447" name="Shape 5447"/>
          <p:cNvSpPr txBox="1"/>
          <p:nvPr/>
        </p:nvSpPr>
        <p:spPr>
          <a:xfrm>
            <a:off x="4264025" y="637381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448" name="Shape 5448"/>
          <p:cNvSpPr txBox="1"/>
          <p:nvPr/>
        </p:nvSpPr>
        <p:spPr>
          <a:xfrm>
            <a:off x="3578225" y="637381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449" name="Shape 5449"/>
          <p:cNvSpPr txBox="1"/>
          <p:nvPr/>
        </p:nvSpPr>
        <p:spPr>
          <a:xfrm>
            <a:off x="2892425" y="637381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450" name="Shape 5450"/>
          <p:cNvSpPr txBox="1"/>
          <p:nvPr/>
        </p:nvSpPr>
        <p:spPr>
          <a:xfrm>
            <a:off x="2219325" y="637381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51" name="Shape 5451"/>
          <p:cNvSpPr txBox="1"/>
          <p:nvPr/>
        </p:nvSpPr>
        <p:spPr>
          <a:xfrm>
            <a:off x="1558925" y="6373812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452" name="Shape 5452"/>
          <p:cNvSpPr txBox="1"/>
          <p:nvPr/>
        </p:nvSpPr>
        <p:spPr>
          <a:xfrm>
            <a:off x="7662862" y="6356350"/>
            <a:ext cx="6778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5453" name="Shape 5453"/>
          <p:cNvSpPr txBox="1"/>
          <p:nvPr/>
        </p:nvSpPr>
        <p:spPr>
          <a:xfrm>
            <a:off x="8361362" y="6340475"/>
            <a:ext cx="6778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5454" name="Shape 5454"/>
          <p:cNvSpPr txBox="1"/>
          <p:nvPr/>
        </p:nvSpPr>
        <p:spPr>
          <a:xfrm>
            <a:off x="7626350" y="633571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5" name="Shape 5455"/>
          <p:cNvSpPr txBox="1"/>
          <p:nvPr/>
        </p:nvSpPr>
        <p:spPr>
          <a:xfrm>
            <a:off x="8310562" y="6335712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0" name="Shape 5460"/>
          <p:cNvSpPr/>
          <p:nvPr/>
        </p:nvSpPr>
        <p:spPr>
          <a:xfrm>
            <a:off x="7653337" y="4722812"/>
            <a:ext cx="685800" cy="1676400"/>
          </a:xfrm>
          <a:prstGeom prst="rect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1" name="Shape 5461"/>
          <p:cNvSpPr/>
          <p:nvPr/>
        </p:nvSpPr>
        <p:spPr>
          <a:xfrm>
            <a:off x="5575300" y="4749800"/>
            <a:ext cx="685800" cy="1676400"/>
          </a:xfrm>
          <a:prstGeom prst="rect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2" name="Shape 5462"/>
          <p:cNvSpPr txBox="1"/>
          <p:nvPr/>
        </p:nvSpPr>
        <p:spPr>
          <a:xfrm>
            <a:off x="2085975" y="381000"/>
            <a:ext cx="5303837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 有向无环图及其应用 </a:t>
            </a:r>
            <a:endParaRPr/>
          </a:p>
        </p:txBody>
      </p:sp>
      <p:pic>
        <p:nvPicPr>
          <p:cNvPr id="5463" name="Shape 5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187" y="1265237"/>
            <a:ext cx="4887912" cy="2760662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464" name="Shape 5464"/>
          <p:cNvSpPr/>
          <p:nvPr/>
        </p:nvSpPr>
        <p:spPr>
          <a:xfrm>
            <a:off x="1543050" y="4724400"/>
            <a:ext cx="685800" cy="1676400"/>
          </a:xfrm>
          <a:prstGeom prst="rect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5" name="Shape 5465"/>
          <p:cNvSpPr/>
          <p:nvPr/>
        </p:nvSpPr>
        <p:spPr>
          <a:xfrm>
            <a:off x="3581400" y="4724400"/>
            <a:ext cx="685800" cy="1676400"/>
          </a:xfrm>
          <a:prstGeom prst="rect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6" name="Shape 5466"/>
          <p:cNvSpPr/>
          <p:nvPr/>
        </p:nvSpPr>
        <p:spPr>
          <a:xfrm>
            <a:off x="6292850" y="4724400"/>
            <a:ext cx="685800" cy="1676400"/>
          </a:xfrm>
          <a:prstGeom prst="rect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7" name="Shape 5467"/>
          <p:cNvSpPr/>
          <p:nvPr/>
        </p:nvSpPr>
        <p:spPr>
          <a:xfrm>
            <a:off x="8318500" y="4737100"/>
            <a:ext cx="685800" cy="1676400"/>
          </a:xfrm>
          <a:prstGeom prst="rect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8" name="Shape 5468"/>
          <p:cNvSpPr txBox="1"/>
          <p:nvPr/>
        </p:nvSpPr>
        <p:spPr>
          <a:xfrm>
            <a:off x="2222500" y="4737100"/>
            <a:ext cx="676275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69" name="Shape 5469"/>
          <p:cNvSpPr txBox="1"/>
          <p:nvPr/>
        </p:nvSpPr>
        <p:spPr>
          <a:xfrm>
            <a:off x="5608637" y="4737100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470" name="Shape 5470"/>
          <p:cNvSpPr txBox="1"/>
          <p:nvPr/>
        </p:nvSpPr>
        <p:spPr>
          <a:xfrm>
            <a:off x="4930775" y="4737100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471" name="Shape 5471"/>
          <p:cNvSpPr txBox="1"/>
          <p:nvPr/>
        </p:nvSpPr>
        <p:spPr>
          <a:xfrm>
            <a:off x="4254500" y="4737100"/>
            <a:ext cx="676275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472" name="Shape 5472"/>
          <p:cNvSpPr txBox="1"/>
          <p:nvPr/>
        </p:nvSpPr>
        <p:spPr>
          <a:xfrm>
            <a:off x="3576637" y="4737100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473" name="Shape 5473"/>
          <p:cNvSpPr txBox="1"/>
          <p:nvPr/>
        </p:nvSpPr>
        <p:spPr>
          <a:xfrm>
            <a:off x="1544637" y="4737100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474" name="Shape 5474"/>
          <p:cNvSpPr txBox="1"/>
          <p:nvPr/>
        </p:nvSpPr>
        <p:spPr>
          <a:xfrm>
            <a:off x="2898775" y="4737100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75" name="Shape 5475"/>
          <p:cNvSpPr txBox="1"/>
          <p:nvPr/>
        </p:nvSpPr>
        <p:spPr>
          <a:xfrm>
            <a:off x="6962775" y="4737100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476" name="Shape 5476"/>
          <p:cNvSpPr txBox="1"/>
          <p:nvPr/>
        </p:nvSpPr>
        <p:spPr>
          <a:xfrm>
            <a:off x="6286500" y="4737100"/>
            <a:ext cx="676275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grpSp>
        <p:nvGrpSpPr>
          <p:cNvPr id="5477" name="Shape 5477"/>
          <p:cNvGrpSpPr/>
          <p:nvPr/>
        </p:nvGrpSpPr>
        <p:grpSpPr>
          <a:xfrm>
            <a:off x="1544637" y="5295900"/>
            <a:ext cx="6096000" cy="557212"/>
            <a:chOff x="1143000" y="4848225"/>
            <a:chExt cx="6858000" cy="557212"/>
          </a:xfrm>
        </p:grpSpPr>
        <p:sp>
          <p:nvSpPr>
            <p:cNvPr id="5478" name="Shape 5478"/>
            <p:cNvSpPr txBox="1"/>
            <p:nvPr/>
          </p:nvSpPr>
          <p:spPr>
            <a:xfrm>
              <a:off x="1905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79" name="Shape 5479"/>
            <p:cNvSpPr txBox="1"/>
            <p:nvPr/>
          </p:nvSpPr>
          <p:spPr>
            <a:xfrm>
              <a:off x="5715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0" name="Shape 5480"/>
            <p:cNvSpPr txBox="1"/>
            <p:nvPr/>
          </p:nvSpPr>
          <p:spPr>
            <a:xfrm>
              <a:off x="4953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1" name="Shape 5481"/>
            <p:cNvSpPr txBox="1"/>
            <p:nvPr/>
          </p:nvSpPr>
          <p:spPr>
            <a:xfrm>
              <a:off x="4191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2" name="Shape 5482"/>
            <p:cNvSpPr txBox="1"/>
            <p:nvPr/>
          </p:nvSpPr>
          <p:spPr>
            <a:xfrm>
              <a:off x="3429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3" name="Shape 5483"/>
            <p:cNvSpPr txBox="1"/>
            <p:nvPr/>
          </p:nvSpPr>
          <p:spPr>
            <a:xfrm>
              <a:off x="1143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4" name="Shape 5484"/>
            <p:cNvSpPr txBox="1"/>
            <p:nvPr/>
          </p:nvSpPr>
          <p:spPr>
            <a:xfrm>
              <a:off x="2667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5" name="Shape 5485"/>
            <p:cNvSpPr txBox="1"/>
            <p:nvPr/>
          </p:nvSpPr>
          <p:spPr>
            <a:xfrm>
              <a:off x="7239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6" name="Shape 5486"/>
            <p:cNvSpPr txBox="1"/>
            <p:nvPr/>
          </p:nvSpPr>
          <p:spPr>
            <a:xfrm>
              <a:off x="6477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487" name="Shape 5487"/>
          <p:cNvGrpSpPr/>
          <p:nvPr/>
        </p:nvGrpSpPr>
        <p:grpSpPr>
          <a:xfrm>
            <a:off x="1544637" y="5842000"/>
            <a:ext cx="6096000" cy="557212"/>
            <a:chOff x="1143000" y="4848225"/>
            <a:chExt cx="6858000" cy="557212"/>
          </a:xfrm>
        </p:grpSpPr>
        <p:sp>
          <p:nvSpPr>
            <p:cNvPr id="5488" name="Shape 5488"/>
            <p:cNvSpPr txBox="1"/>
            <p:nvPr/>
          </p:nvSpPr>
          <p:spPr>
            <a:xfrm>
              <a:off x="1905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9" name="Shape 5489"/>
            <p:cNvSpPr txBox="1"/>
            <p:nvPr/>
          </p:nvSpPr>
          <p:spPr>
            <a:xfrm>
              <a:off x="5715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0" name="Shape 5490"/>
            <p:cNvSpPr txBox="1"/>
            <p:nvPr/>
          </p:nvSpPr>
          <p:spPr>
            <a:xfrm>
              <a:off x="4953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1" name="Shape 5491"/>
            <p:cNvSpPr txBox="1"/>
            <p:nvPr/>
          </p:nvSpPr>
          <p:spPr>
            <a:xfrm>
              <a:off x="4191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2" name="Shape 5492"/>
            <p:cNvSpPr txBox="1"/>
            <p:nvPr/>
          </p:nvSpPr>
          <p:spPr>
            <a:xfrm>
              <a:off x="3429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3" name="Shape 5493"/>
            <p:cNvSpPr txBox="1"/>
            <p:nvPr/>
          </p:nvSpPr>
          <p:spPr>
            <a:xfrm>
              <a:off x="1143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4" name="Shape 5494"/>
            <p:cNvSpPr txBox="1"/>
            <p:nvPr/>
          </p:nvSpPr>
          <p:spPr>
            <a:xfrm>
              <a:off x="2667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5" name="Shape 5495"/>
            <p:cNvSpPr txBox="1"/>
            <p:nvPr/>
          </p:nvSpPr>
          <p:spPr>
            <a:xfrm>
              <a:off x="7239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6" name="Shape 5496"/>
            <p:cNvSpPr txBox="1"/>
            <p:nvPr/>
          </p:nvSpPr>
          <p:spPr>
            <a:xfrm>
              <a:off x="6477000" y="4848225"/>
              <a:ext cx="762000" cy="55721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497" name="Shape 5497"/>
          <p:cNvSpPr txBox="1"/>
          <p:nvPr/>
        </p:nvSpPr>
        <p:spPr>
          <a:xfrm>
            <a:off x="741362" y="5251450"/>
            <a:ext cx="7000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e[i]</a:t>
            </a:r>
            <a:endParaRPr/>
          </a:p>
        </p:txBody>
      </p:sp>
      <p:sp>
        <p:nvSpPr>
          <p:cNvPr id="5498" name="Shape 5498"/>
          <p:cNvSpPr txBox="1"/>
          <p:nvPr/>
        </p:nvSpPr>
        <p:spPr>
          <a:xfrm>
            <a:off x="773112" y="5842000"/>
            <a:ext cx="6238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l[i]</a:t>
            </a:r>
            <a:endParaRPr/>
          </a:p>
        </p:txBody>
      </p:sp>
      <p:sp>
        <p:nvSpPr>
          <p:cNvPr id="5499" name="Shape 5499"/>
          <p:cNvSpPr txBox="1"/>
          <p:nvPr/>
        </p:nvSpPr>
        <p:spPr>
          <a:xfrm>
            <a:off x="1576387" y="53340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00" name="Shape 5500"/>
          <p:cNvSpPr txBox="1"/>
          <p:nvPr/>
        </p:nvSpPr>
        <p:spPr>
          <a:xfrm>
            <a:off x="2268537" y="53340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01" name="Shape 5501"/>
          <p:cNvSpPr txBox="1"/>
          <p:nvPr/>
        </p:nvSpPr>
        <p:spPr>
          <a:xfrm>
            <a:off x="2954337" y="53213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02" name="Shape 5502"/>
          <p:cNvSpPr txBox="1"/>
          <p:nvPr/>
        </p:nvSpPr>
        <p:spPr>
          <a:xfrm>
            <a:off x="3614737" y="53213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503" name="Shape 5503"/>
          <p:cNvSpPr txBox="1"/>
          <p:nvPr/>
        </p:nvSpPr>
        <p:spPr>
          <a:xfrm>
            <a:off x="4287837" y="53086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504" name="Shape 5504"/>
          <p:cNvSpPr txBox="1"/>
          <p:nvPr/>
        </p:nvSpPr>
        <p:spPr>
          <a:xfrm>
            <a:off x="4960937" y="52959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505" name="Shape 5505"/>
          <p:cNvSpPr txBox="1"/>
          <p:nvPr/>
        </p:nvSpPr>
        <p:spPr>
          <a:xfrm>
            <a:off x="5621337" y="52959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506" name="Shape 5506"/>
          <p:cNvSpPr txBox="1"/>
          <p:nvPr/>
        </p:nvSpPr>
        <p:spPr>
          <a:xfrm>
            <a:off x="6275387" y="53086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507" name="Shape 5507"/>
          <p:cNvSpPr txBox="1"/>
          <p:nvPr/>
        </p:nvSpPr>
        <p:spPr>
          <a:xfrm>
            <a:off x="7005637" y="5308600"/>
            <a:ext cx="533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508" name="Shape 5508"/>
          <p:cNvSpPr txBox="1"/>
          <p:nvPr/>
        </p:nvSpPr>
        <p:spPr>
          <a:xfrm>
            <a:off x="6967537" y="58801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5509" name="Shape 5509"/>
          <p:cNvSpPr txBox="1"/>
          <p:nvPr/>
        </p:nvSpPr>
        <p:spPr>
          <a:xfrm>
            <a:off x="6262687" y="58674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510" name="Shape 5510"/>
          <p:cNvSpPr txBox="1"/>
          <p:nvPr/>
        </p:nvSpPr>
        <p:spPr>
          <a:xfrm>
            <a:off x="5659437" y="58801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511" name="Shape 5511"/>
          <p:cNvSpPr txBox="1"/>
          <p:nvPr/>
        </p:nvSpPr>
        <p:spPr>
          <a:xfrm>
            <a:off x="4953000" y="58674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512" name="Shape 5512"/>
          <p:cNvSpPr txBox="1"/>
          <p:nvPr/>
        </p:nvSpPr>
        <p:spPr>
          <a:xfrm>
            <a:off x="4287837" y="58801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513" name="Shape 5513"/>
          <p:cNvSpPr txBox="1"/>
          <p:nvPr/>
        </p:nvSpPr>
        <p:spPr>
          <a:xfrm>
            <a:off x="3602037" y="58801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514" name="Shape 5514"/>
          <p:cNvSpPr txBox="1"/>
          <p:nvPr/>
        </p:nvSpPr>
        <p:spPr>
          <a:xfrm>
            <a:off x="2916237" y="58801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5515" name="Shape 5515"/>
          <p:cNvSpPr txBox="1"/>
          <p:nvPr/>
        </p:nvSpPr>
        <p:spPr>
          <a:xfrm>
            <a:off x="2243137" y="58801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516" name="Shape 5516"/>
          <p:cNvSpPr txBox="1"/>
          <p:nvPr/>
        </p:nvSpPr>
        <p:spPr>
          <a:xfrm>
            <a:off x="1550987" y="58801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517" name="Shape 5517"/>
          <p:cNvSpPr txBox="1"/>
          <p:nvPr/>
        </p:nvSpPr>
        <p:spPr>
          <a:xfrm>
            <a:off x="7653337" y="4737100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5518" name="Shape 5518"/>
          <p:cNvSpPr txBox="1"/>
          <p:nvPr/>
        </p:nvSpPr>
        <p:spPr>
          <a:xfrm>
            <a:off x="8326437" y="4737100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5519" name="Shape 5519"/>
          <p:cNvSpPr txBox="1"/>
          <p:nvPr/>
        </p:nvSpPr>
        <p:spPr>
          <a:xfrm>
            <a:off x="7653337" y="5295900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5520" name="Shape 5520"/>
          <p:cNvSpPr txBox="1"/>
          <p:nvPr/>
        </p:nvSpPr>
        <p:spPr>
          <a:xfrm>
            <a:off x="8326437" y="5295900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5521" name="Shape 5521"/>
          <p:cNvSpPr txBox="1"/>
          <p:nvPr/>
        </p:nvSpPr>
        <p:spPr>
          <a:xfrm>
            <a:off x="7653337" y="5856287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5522" name="Shape 5522"/>
          <p:cNvSpPr txBox="1"/>
          <p:nvPr/>
        </p:nvSpPr>
        <p:spPr>
          <a:xfrm>
            <a:off x="8323262" y="5854700"/>
            <a:ext cx="6778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grpSp>
        <p:nvGrpSpPr>
          <p:cNvPr id="5523" name="Shape 5523"/>
          <p:cNvGrpSpPr/>
          <p:nvPr/>
        </p:nvGrpSpPr>
        <p:grpSpPr>
          <a:xfrm>
            <a:off x="711200" y="1858962"/>
            <a:ext cx="3921125" cy="1117600"/>
            <a:chOff x="711200" y="1858962"/>
            <a:chExt cx="3921125" cy="1117600"/>
          </a:xfrm>
        </p:grpSpPr>
        <p:cxnSp>
          <p:nvCxnSpPr>
            <p:cNvPr id="5524" name="Shape 5524"/>
            <p:cNvCxnSpPr/>
            <p:nvPr/>
          </p:nvCxnSpPr>
          <p:spPr>
            <a:xfrm rot="10800000" flipH="1">
              <a:off x="711200" y="1944687"/>
              <a:ext cx="566737" cy="523875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525" name="Shape 5525"/>
            <p:cNvCxnSpPr/>
            <p:nvPr/>
          </p:nvCxnSpPr>
          <p:spPr>
            <a:xfrm>
              <a:off x="1641475" y="1858962"/>
              <a:ext cx="798512" cy="26035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526" name="Shape 5526"/>
            <p:cNvCxnSpPr/>
            <p:nvPr/>
          </p:nvCxnSpPr>
          <p:spPr>
            <a:xfrm rot="10800000" flipH="1">
              <a:off x="2903537" y="1989137"/>
              <a:ext cx="812800" cy="188912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527" name="Shape 5527"/>
            <p:cNvCxnSpPr/>
            <p:nvPr/>
          </p:nvCxnSpPr>
          <p:spPr>
            <a:xfrm>
              <a:off x="2801937" y="2366962"/>
              <a:ext cx="668337" cy="506412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528" name="Shape 5528"/>
            <p:cNvCxnSpPr/>
            <p:nvPr/>
          </p:nvCxnSpPr>
          <p:spPr>
            <a:xfrm rot="10800000" flipH="1">
              <a:off x="3889375" y="2743200"/>
              <a:ext cx="741362" cy="233362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529" name="Shape 5529"/>
            <p:cNvCxnSpPr/>
            <p:nvPr/>
          </p:nvCxnSpPr>
          <p:spPr>
            <a:xfrm>
              <a:off x="4137025" y="2019300"/>
              <a:ext cx="495300" cy="506412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4" name="Shape 5534"/>
          <p:cNvSpPr txBox="1"/>
          <p:nvPr/>
        </p:nvSpPr>
        <p:spPr>
          <a:xfrm>
            <a:off x="3057525" y="381000"/>
            <a:ext cx="2938462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本章总结</a:t>
            </a:r>
            <a:endParaRPr/>
          </a:p>
        </p:txBody>
      </p:sp>
      <p:grpSp>
        <p:nvGrpSpPr>
          <p:cNvPr id="5535" name="Shape 5535"/>
          <p:cNvGrpSpPr/>
          <p:nvPr/>
        </p:nvGrpSpPr>
        <p:grpSpPr>
          <a:xfrm>
            <a:off x="282575" y="1252537"/>
            <a:ext cx="8170862" cy="4797425"/>
            <a:chOff x="282575" y="1252537"/>
            <a:chExt cx="8170862" cy="4797425"/>
          </a:xfrm>
        </p:grpSpPr>
        <p:sp>
          <p:nvSpPr>
            <p:cNvPr id="5536" name="Shape 5536"/>
            <p:cNvSpPr/>
            <p:nvPr/>
          </p:nvSpPr>
          <p:spPr>
            <a:xfrm>
              <a:off x="3368675" y="1252537"/>
              <a:ext cx="2152650" cy="52863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38100" dir="5400000">
                <a:srgbClr val="808080"/>
              </a:outerShdw>
            </a:effectLst>
          </p:spPr>
          <p:txBody>
            <a:bodyPr spcFirstLastPara="1" wrap="square" lIns="54000" tIns="10800" rIns="540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图结构</a:t>
              </a:r>
              <a:endParaRPr/>
            </a:p>
          </p:txBody>
        </p:sp>
        <p:sp>
          <p:nvSpPr>
            <p:cNvPr id="5537" name="Shape 5537"/>
            <p:cNvSpPr/>
            <p:nvPr/>
          </p:nvSpPr>
          <p:spPr>
            <a:xfrm>
              <a:off x="615950" y="2262187"/>
              <a:ext cx="1776412" cy="52705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38100" dir="5400000">
                <a:srgbClr val="808080"/>
              </a:outerShdw>
            </a:effectLst>
          </p:spPr>
          <p:txBody>
            <a:bodyPr spcFirstLastPara="1" wrap="square" lIns="54000" tIns="10800" rIns="180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逻辑结构</a:t>
              </a:r>
              <a:endParaRPr/>
            </a:p>
          </p:txBody>
        </p:sp>
        <p:sp>
          <p:nvSpPr>
            <p:cNvPr id="5538" name="Shape 5538"/>
            <p:cNvSpPr/>
            <p:nvPr/>
          </p:nvSpPr>
          <p:spPr>
            <a:xfrm>
              <a:off x="3552825" y="2259012"/>
              <a:ext cx="1776412" cy="528637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38100" dir="5400000">
                <a:srgbClr val="808080"/>
              </a:outerShdw>
            </a:effectLst>
          </p:spPr>
          <p:txBody>
            <a:bodyPr spcFirstLastPara="1" wrap="square" lIns="54000" tIns="10800" rIns="180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存储结构</a:t>
              </a:r>
              <a:endParaRPr/>
            </a:p>
          </p:txBody>
        </p:sp>
        <p:sp>
          <p:nvSpPr>
            <p:cNvPr id="5539" name="Shape 5539"/>
            <p:cNvSpPr txBox="1"/>
            <p:nvPr/>
          </p:nvSpPr>
          <p:spPr>
            <a:xfrm>
              <a:off x="282575" y="3360737"/>
              <a:ext cx="401637" cy="155257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图的定义</a:t>
              </a:r>
              <a:endParaRPr/>
            </a:p>
          </p:txBody>
        </p:sp>
        <p:sp>
          <p:nvSpPr>
            <p:cNvPr id="5540" name="Shape 5540"/>
            <p:cNvSpPr txBox="1"/>
            <p:nvPr/>
          </p:nvSpPr>
          <p:spPr>
            <a:xfrm>
              <a:off x="989012" y="3354387"/>
              <a:ext cx="401637" cy="158750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基本术语</a:t>
              </a:r>
              <a:endParaRPr/>
            </a:p>
          </p:txBody>
        </p:sp>
        <p:sp>
          <p:nvSpPr>
            <p:cNvPr id="5541" name="Shape 5541"/>
            <p:cNvSpPr txBox="1"/>
            <p:nvPr/>
          </p:nvSpPr>
          <p:spPr>
            <a:xfrm>
              <a:off x="1724025" y="3354387"/>
              <a:ext cx="423862" cy="160496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抽象数据类型</a:t>
              </a:r>
              <a:endParaRPr/>
            </a:p>
          </p:txBody>
        </p:sp>
        <p:sp>
          <p:nvSpPr>
            <p:cNvPr id="5542" name="Shape 5542"/>
            <p:cNvSpPr txBox="1"/>
            <p:nvPr/>
          </p:nvSpPr>
          <p:spPr>
            <a:xfrm>
              <a:off x="2398712" y="3354387"/>
              <a:ext cx="425450" cy="160496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图的遍历</a:t>
              </a:r>
              <a:endParaRPr/>
            </a:p>
          </p:txBody>
        </p:sp>
        <p:sp>
          <p:nvSpPr>
            <p:cNvPr id="5543" name="Shape 5543"/>
            <p:cNvSpPr txBox="1"/>
            <p:nvPr/>
          </p:nvSpPr>
          <p:spPr>
            <a:xfrm>
              <a:off x="3228975" y="3363912"/>
              <a:ext cx="423862" cy="160496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邻接矩阵</a:t>
              </a:r>
              <a:endParaRPr/>
            </a:p>
          </p:txBody>
        </p:sp>
        <p:sp>
          <p:nvSpPr>
            <p:cNvPr id="5544" name="Shape 5544"/>
            <p:cNvSpPr txBox="1"/>
            <p:nvPr/>
          </p:nvSpPr>
          <p:spPr>
            <a:xfrm>
              <a:off x="3921125" y="3363912"/>
              <a:ext cx="423862" cy="160496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邻接表</a:t>
              </a:r>
              <a:endParaRPr/>
            </a:p>
          </p:txBody>
        </p:sp>
        <p:sp>
          <p:nvSpPr>
            <p:cNvPr id="5545" name="Shape 5545"/>
            <p:cNvSpPr txBox="1"/>
            <p:nvPr/>
          </p:nvSpPr>
          <p:spPr>
            <a:xfrm>
              <a:off x="4586287" y="3363912"/>
              <a:ext cx="423862" cy="160496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十字链表</a:t>
              </a:r>
              <a:endParaRPr/>
            </a:p>
          </p:txBody>
        </p:sp>
        <p:sp>
          <p:nvSpPr>
            <p:cNvPr id="5546" name="Shape 5546"/>
            <p:cNvSpPr txBox="1"/>
            <p:nvPr/>
          </p:nvSpPr>
          <p:spPr>
            <a:xfrm>
              <a:off x="5221287" y="3363912"/>
              <a:ext cx="423862" cy="160496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邻接多重表</a:t>
              </a:r>
              <a:endParaRPr/>
            </a:p>
          </p:txBody>
        </p:sp>
        <p:sp>
          <p:nvSpPr>
            <p:cNvPr id="5547" name="Shape 5547"/>
            <p:cNvSpPr/>
            <p:nvPr/>
          </p:nvSpPr>
          <p:spPr>
            <a:xfrm>
              <a:off x="6365875" y="2259012"/>
              <a:ext cx="1774825" cy="52705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38100" dir="5400000">
                <a:srgbClr val="808080"/>
              </a:outerShdw>
            </a:effectLst>
          </p:spPr>
          <p:txBody>
            <a:bodyPr spcFirstLastPara="1" wrap="square" lIns="54000" tIns="10800" rIns="1800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经典应用</a:t>
              </a:r>
              <a:endParaRPr/>
            </a:p>
          </p:txBody>
        </p:sp>
        <p:sp>
          <p:nvSpPr>
            <p:cNvPr id="5548" name="Shape 5548"/>
            <p:cNvSpPr txBox="1"/>
            <p:nvPr/>
          </p:nvSpPr>
          <p:spPr>
            <a:xfrm>
              <a:off x="6027737" y="3363912"/>
              <a:ext cx="423862" cy="160496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最小生成树</a:t>
              </a:r>
              <a:endParaRPr/>
            </a:p>
          </p:txBody>
        </p:sp>
        <p:sp>
          <p:nvSpPr>
            <p:cNvPr id="5549" name="Shape 5549"/>
            <p:cNvSpPr txBox="1"/>
            <p:nvPr/>
          </p:nvSpPr>
          <p:spPr>
            <a:xfrm>
              <a:off x="6673850" y="3363912"/>
              <a:ext cx="425450" cy="160496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最短路径</a:t>
              </a:r>
              <a:endParaRPr/>
            </a:p>
          </p:txBody>
        </p:sp>
        <p:sp>
          <p:nvSpPr>
            <p:cNvPr id="5550" name="Shape 5550"/>
            <p:cNvSpPr txBox="1"/>
            <p:nvPr/>
          </p:nvSpPr>
          <p:spPr>
            <a:xfrm>
              <a:off x="7351712" y="3363912"/>
              <a:ext cx="425450" cy="1604962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拓扑排序</a:t>
              </a:r>
              <a:endParaRPr/>
            </a:p>
          </p:txBody>
        </p:sp>
        <p:sp>
          <p:nvSpPr>
            <p:cNvPr id="5551" name="Shape 5551"/>
            <p:cNvSpPr txBox="1"/>
            <p:nvPr/>
          </p:nvSpPr>
          <p:spPr>
            <a:xfrm>
              <a:off x="8029575" y="3359150"/>
              <a:ext cx="423862" cy="160337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ctr" rtl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关键路径</a:t>
              </a:r>
              <a:endParaRPr/>
            </a:p>
          </p:txBody>
        </p:sp>
        <p:sp>
          <p:nvSpPr>
            <p:cNvPr id="5552" name="Shape 5552"/>
            <p:cNvSpPr txBox="1"/>
            <p:nvPr/>
          </p:nvSpPr>
          <p:spPr>
            <a:xfrm>
              <a:off x="898525" y="5408612"/>
              <a:ext cx="1941512" cy="62865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just" rtl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⑴深度优先遍历</a:t>
              </a:r>
              <a:endParaRPr/>
            </a:p>
            <a:p>
              <a:pPr marL="0" marR="0" lvl="0" indent="0" algn="just" rtl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⑵广度优先遍历</a:t>
              </a:r>
              <a:endParaRPr/>
            </a:p>
          </p:txBody>
        </p:sp>
        <p:sp>
          <p:nvSpPr>
            <p:cNvPr id="5553" name="Shape 5553"/>
            <p:cNvSpPr txBox="1"/>
            <p:nvPr/>
          </p:nvSpPr>
          <p:spPr>
            <a:xfrm>
              <a:off x="3203575" y="5405437"/>
              <a:ext cx="1789112" cy="64452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0800" rIns="18000" bIns="10800" anchor="t" anchorCtr="0">
              <a:noAutofit/>
            </a:bodyPr>
            <a:lstStyle/>
            <a:p>
              <a:pPr marL="0" marR="0" lvl="0" indent="0" algn="just" rtl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⑴遍历的实现</a:t>
              </a:r>
              <a:endParaRPr/>
            </a:p>
            <a:p>
              <a:pPr marL="0" marR="0" lvl="0" indent="0" algn="just" rtl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⑵其他算法</a:t>
              </a:r>
              <a:endParaRPr/>
            </a:p>
          </p:txBody>
        </p:sp>
        <p:cxnSp>
          <p:nvCxnSpPr>
            <p:cNvPr id="5554" name="Shape 5554"/>
            <p:cNvCxnSpPr/>
            <p:nvPr/>
          </p:nvCxnSpPr>
          <p:spPr>
            <a:xfrm>
              <a:off x="2627312" y="4959350"/>
              <a:ext cx="0" cy="43656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555" name="Shape 5555"/>
            <p:cNvSpPr/>
            <p:nvPr/>
          </p:nvSpPr>
          <p:spPr>
            <a:xfrm>
              <a:off x="2092325" y="1654175"/>
              <a:ext cx="1346200" cy="673100"/>
            </a:xfrm>
            <a:custGeom>
              <a:avLst/>
              <a:gdLst/>
              <a:ahLst/>
              <a:cxnLst/>
              <a:rect l="0" t="0" r="0" b="0"/>
              <a:pathLst>
                <a:path w="1728" h="929" extrusionOk="0">
                  <a:moveTo>
                    <a:pt x="1728" y="0"/>
                  </a:moveTo>
                  <a:lnTo>
                    <a:pt x="0" y="92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56" name="Shape 5556"/>
            <p:cNvSpPr/>
            <p:nvPr/>
          </p:nvSpPr>
          <p:spPr>
            <a:xfrm flipH="1">
              <a:off x="4405312" y="1773237"/>
              <a:ext cx="39687" cy="490537"/>
            </a:xfrm>
            <a:custGeom>
              <a:avLst/>
              <a:gdLst/>
              <a:ahLst/>
              <a:cxnLst/>
              <a:rect l="0" t="0" r="0" b="0"/>
              <a:pathLst>
                <a:path w="1" h="795" extrusionOk="0">
                  <a:moveTo>
                    <a:pt x="0" y="0"/>
                  </a:moveTo>
                  <a:lnTo>
                    <a:pt x="0" y="795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57" name="Shape 5557"/>
            <p:cNvCxnSpPr/>
            <p:nvPr/>
          </p:nvCxnSpPr>
          <p:spPr>
            <a:xfrm flipH="1">
              <a:off x="476250" y="2752725"/>
              <a:ext cx="493712" cy="59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558" name="Shape 5558"/>
            <p:cNvSpPr/>
            <p:nvPr/>
          </p:nvSpPr>
          <p:spPr>
            <a:xfrm>
              <a:off x="1117600" y="2781300"/>
              <a:ext cx="190500" cy="593725"/>
            </a:xfrm>
            <a:custGeom>
              <a:avLst/>
              <a:gdLst/>
              <a:ahLst/>
              <a:cxnLst/>
              <a:rect l="0" t="0" r="0" b="0"/>
              <a:pathLst>
                <a:path w="120" h="660" extrusionOk="0">
                  <a:moveTo>
                    <a:pt x="120" y="0"/>
                  </a:moveTo>
                  <a:lnTo>
                    <a:pt x="0" y="66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59" name="Shape 5559"/>
            <p:cNvSpPr/>
            <p:nvPr/>
          </p:nvSpPr>
          <p:spPr>
            <a:xfrm flipH="1">
              <a:off x="1773237" y="2782887"/>
              <a:ext cx="190500" cy="593725"/>
            </a:xfrm>
            <a:custGeom>
              <a:avLst/>
              <a:gdLst/>
              <a:ahLst/>
              <a:cxnLst/>
              <a:rect l="0" t="0" r="0" b="0"/>
              <a:pathLst>
                <a:path w="120" h="660" extrusionOk="0">
                  <a:moveTo>
                    <a:pt x="120" y="0"/>
                  </a:moveTo>
                  <a:lnTo>
                    <a:pt x="0" y="66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60" name="Shape 5560"/>
            <p:cNvCxnSpPr/>
            <p:nvPr/>
          </p:nvCxnSpPr>
          <p:spPr>
            <a:xfrm>
              <a:off x="2100262" y="2738437"/>
              <a:ext cx="492125" cy="59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561" name="Shape 5561"/>
            <p:cNvSpPr/>
            <p:nvPr/>
          </p:nvSpPr>
          <p:spPr>
            <a:xfrm flipH="1">
              <a:off x="5353050" y="1654175"/>
              <a:ext cx="1346200" cy="671512"/>
            </a:xfrm>
            <a:custGeom>
              <a:avLst/>
              <a:gdLst/>
              <a:ahLst/>
              <a:cxnLst/>
              <a:rect l="0" t="0" r="0" b="0"/>
              <a:pathLst>
                <a:path w="1728" h="929" extrusionOk="0">
                  <a:moveTo>
                    <a:pt x="1728" y="0"/>
                  </a:moveTo>
                  <a:lnTo>
                    <a:pt x="0" y="92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62" name="Shape 5562"/>
            <p:cNvCxnSpPr/>
            <p:nvPr/>
          </p:nvCxnSpPr>
          <p:spPr>
            <a:xfrm flipH="1">
              <a:off x="3397250" y="2741612"/>
              <a:ext cx="492125" cy="5953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563" name="Shape 5563"/>
            <p:cNvSpPr/>
            <p:nvPr/>
          </p:nvSpPr>
          <p:spPr>
            <a:xfrm>
              <a:off x="4037012" y="2770187"/>
              <a:ext cx="192087" cy="593725"/>
            </a:xfrm>
            <a:custGeom>
              <a:avLst/>
              <a:gdLst/>
              <a:ahLst/>
              <a:cxnLst/>
              <a:rect l="0" t="0" r="0" b="0"/>
              <a:pathLst>
                <a:path w="120" h="660" extrusionOk="0">
                  <a:moveTo>
                    <a:pt x="120" y="0"/>
                  </a:moveTo>
                  <a:lnTo>
                    <a:pt x="0" y="66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64" name="Shape 5564"/>
            <p:cNvSpPr/>
            <p:nvPr/>
          </p:nvSpPr>
          <p:spPr>
            <a:xfrm flipH="1">
              <a:off x="4692650" y="2771775"/>
              <a:ext cx="190500" cy="592137"/>
            </a:xfrm>
            <a:custGeom>
              <a:avLst/>
              <a:gdLst/>
              <a:ahLst/>
              <a:cxnLst/>
              <a:rect l="0" t="0" r="0" b="0"/>
              <a:pathLst>
                <a:path w="120" h="660" extrusionOk="0">
                  <a:moveTo>
                    <a:pt x="120" y="0"/>
                  </a:moveTo>
                  <a:lnTo>
                    <a:pt x="0" y="66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65" name="Shape 5565"/>
            <p:cNvCxnSpPr/>
            <p:nvPr/>
          </p:nvCxnSpPr>
          <p:spPr>
            <a:xfrm>
              <a:off x="5019675" y="2727325"/>
              <a:ext cx="493712" cy="59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566" name="Shape 5566"/>
            <p:cNvCxnSpPr/>
            <p:nvPr/>
          </p:nvCxnSpPr>
          <p:spPr>
            <a:xfrm flipH="1">
              <a:off x="6145212" y="2751137"/>
              <a:ext cx="493712" cy="59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567" name="Shape 5567"/>
            <p:cNvSpPr/>
            <p:nvPr/>
          </p:nvSpPr>
          <p:spPr>
            <a:xfrm>
              <a:off x="6786562" y="2781300"/>
              <a:ext cx="190500" cy="592137"/>
            </a:xfrm>
            <a:custGeom>
              <a:avLst/>
              <a:gdLst/>
              <a:ahLst/>
              <a:cxnLst/>
              <a:rect l="0" t="0" r="0" b="0"/>
              <a:pathLst>
                <a:path w="120" h="660" extrusionOk="0">
                  <a:moveTo>
                    <a:pt x="120" y="0"/>
                  </a:moveTo>
                  <a:lnTo>
                    <a:pt x="0" y="66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68" name="Shape 5568"/>
            <p:cNvSpPr/>
            <p:nvPr/>
          </p:nvSpPr>
          <p:spPr>
            <a:xfrm flipH="1">
              <a:off x="7442200" y="2781300"/>
              <a:ext cx="190500" cy="593725"/>
            </a:xfrm>
            <a:custGeom>
              <a:avLst/>
              <a:gdLst/>
              <a:ahLst/>
              <a:cxnLst/>
              <a:rect l="0" t="0" r="0" b="0"/>
              <a:pathLst>
                <a:path w="120" h="660" extrusionOk="0">
                  <a:moveTo>
                    <a:pt x="120" y="0"/>
                  </a:moveTo>
                  <a:lnTo>
                    <a:pt x="0" y="66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69" name="Shape 5569"/>
            <p:cNvCxnSpPr/>
            <p:nvPr/>
          </p:nvCxnSpPr>
          <p:spPr>
            <a:xfrm>
              <a:off x="7769225" y="2736850"/>
              <a:ext cx="493712" cy="59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570" name="Shape 5570"/>
            <p:cNvCxnSpPr/>
            <p:nvPr/>
          </p:nvCxnSpPr>
          <p:spPr>
            <a:xfrm>
              <a:off x="3424237" y="4972050"/>
              <a:ext cx="0" cy="43497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571" name="Shape 5571"/>
            <p:cNvCxnSpPr/>
            <p:nvPr/>
          </p:nvCxnSpPr>
          <p:spPr>
            <a:xfrm>
              <a:off x="4122737" y="4972050"/>
              <a:ext cx="0" cy="43497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320675" y="1936750"/>
            <a:ext cx="8397875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路径：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在无向图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)中，从顶点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之间的</a:t>
            </a:r>
            <a:r>
              <a:rPr lang="en-US" sz="2800" b="1" i="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路径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是一个顶点序列(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)，其中，(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)∈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（1≤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）。若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是有向图，则路径也是有方向的，顶点序列满足&lt;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&gt;∈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606" name="Shape 606"/>
          <p:cNvSpPr txBox="1"/>
          <p:nvPr/>
        </p:nvSpPr>
        <p:spPr>
          <a:xfrm>
            <a:off x="334962" y="5884862"/>
            <a:ext cx="5435600" cy="547687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一般情况下，图中的路径不惟一</a:t>
            </a:r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306387" y="4281487"/>
            <a:ext cx="5211762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的路径：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608" name="Shape 608"/>
          <p:cNvGrpSpPr/>
          <p:nvPr/>
        </p:nvGrpSpPr>
        <p:grpSpPr>
          <a:xfrm>
            <a:off x="6054725" y="4078287"/>
            <a:ext cx="2555875" cy="2259012"/>
            <a:chOff x="5291137" y="2549525"/>
            <a:chExt cx="2555875" cy="2259012"/>
          </a:xfrm>
        </p:grpSpPr>
        <p:grpSp>
          <p:nvGrpSpPr>
            <p:cNvPr id="609" name="Shape 609"/>
            <p:cNvGrpSpPr/>
            <p:nvPr/>
          </p:nvGrpSpPr>
          <p:grpSpPr>
            <a:xfrm>
              <a:off x="5365750" y="2549525"/>
              <a:ext cx="2481262" cy="598487"/>
              <a:chOff x="349250" y="1495425"/>
              <a:chExt cx="2481262" cy="598487"/>
            </a:xfrm>
          </p:grpSpPr>
          <p:sp>
            <p:nvSpPr>
              <p:cNvPr id="610" name="Shape 610"/>
              <p:cNvSpPr/>
              <p:nvPr/>
            </p:nvSpPr>
            <p:spPr>
              <a:xfrm>
                <a:off x="349250" y="1547812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1" name="Shape 611"/>
              <p:cNvSpPr txBox="1"/>
              <p:nvPr/>
            </p:nvSpPr>
            <p:spPr>
              <a:xfrm>
                <a:off x="415925" y="1498600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cxnSp>
            <p:nvCxnSpPr>
              <p:cNvPr id="612" name="Shape 612"/>
              <p:cNvCxnSpPr/>
              <p:nvPr/>
            </p:nvCxnSpPr>
            <p:spPr>
              <a:xfrm>
                <a:off x="819150" y="1752600"/>
                <a:ext cx="15113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13" name="Shape 613"/>
              <p:cNvSpPr/>
              <p:nvPr/>
            </p:nvSpPr>
            <p:spPr>
              <a:xfrm>
                <a:off x="2300287" y="154463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4" name="Shape 614"/>
              <p:cNvSpPr txBox="1"/>
              <p:nvPr/>
            </p:nvSpPr>
            <p:spPr>
              <a:xfrm>
                <a:off x="2366962" y="149542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grpSp>
          <p:nvGrpSpPr>
            <p:cNvPr id="615" name="Shape 615"/>
            <p:cNvGrpSpPr/>
            <p:nvPr/>
          </p:nvGrpSpPr>
          <p:grpSpPr>
            <a:xfrm>
              <a:off x="5291137" y="2932112"/>
              <a:ext cx="2555875" cy="1876425"/>
              <a:chOff x="274637" y="1878012"/>
              <a:chExt cx="2555875" cy="1876425"/>
            </a:xfrm>
          </p:grpSpPr>
          <p:sp>
            <p:nvSpPr>
              <p:cNvPr id="616" name="Shape 616"/>
              <p:cNvSpPr/>
              <p:nvPr/>
            </p:nvSpPr>
            <p:spPr>
              <a:xfrm>
                <a:off x="696912" y="2803525"/>
                <a:ext cx="571500" cy="563562"/>
              </a:xfrm>
              <a:custGeom>
                <a:avLst/>
                <a:gdLst/>
                <a:ahLst/>
                <a:cxnLst/>
                <a:rect l="0" t="0" r="0" b="0"/>
                <a:pathLst>
                  <a:path w="300" h="300" extrusionOk="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617" name="Shape 617"/>
              <p:cNvCxnSpPr/>
              <p:nvPr/>
            </p:nvCxnSpPr>
            <p:spPr>
              <a:xfrm>
                <a:off x="2557462" y="2020887"/>
                <a:ext cx="0" cy="12350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18" name="Shape 618"/>
              <p:cNvSpPr/>
              <p:nvPr/>
            </p:nvSpPr>
            <p:spPr>
              <a:xfrm>
                <a:off x="1695450" y="1878012"/>
                <a:ext cx="660400" cy="665162"/>
              </a:xfrm>
              <a:custGeom>
                <a:avLst/>
                <a:gdLst/>
                <a:ahLst/>
                <a:cxnLst/>
                <a:rect l="0" t="0" r="0" b="0"/>
                <a:pathLst>
                  <a:path w="375" h="375" extrusionOk="0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619" name="Shape 619"/>
              <p:cNvCxnSpPr/>
              <p:nvPr/>
            </p:nvCxnSpPr>
            <p:spPr>
              <a:xfrm>
                <a:off x="1736725" y="2819400"/>
                <a:ext cx="642937" cy="5540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20" name="Shape 620"/>
              <p:cNvCxnSpPr/>
              <p:nvPr/>
            </p:nvCxnSpPr>
            <p:spPr>
              <a:xfrm>
                <a:off x="492125" y="2027237"/>
                <a:ext cx="0" cy="1206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21" name="Shape 621"/>
              <p:cNvSpPr/>
              <p:nvPr/>
            </p:nvSpPr>
            <p:spPr>
              <a:xfrm>
                <a:off x="1270000" y="246538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2" name="Shape 622"/>
              <p:cNvSpPr txBox="1"/>
              <p:nvPr/>
            </p:nvSpPr>
            <p:spPr>
              <a:xfrm>
                <a:off x="1336675" y="241617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623" name="Shape 623"/>
              <p:cNvSpPr/>
              <p:nvPr/>
            </p:nvSpPr>
            <p:spPr>
              <a:xfrm>
                <a:off x="274637" y="320833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4" name="Shape 624"/>
              <p:cNvSpPr txBox="1"/>
              <p:nvPr/>
            </p:nvSpPr>
            <p:spPr>
              <a:xfrm>
                <a:off x="341312" y="315912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625" name="Shape 625"/>
              <p:cNvSpPr/>
              <p:nvPr/>
            </p:nvSpPr>
            <p:spPr>
              <a:xfrm>
                <a:off x="2300287" y="3205162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6" name="Shape 626"/>
              <p:cNvSpPr txBox="1"/>
              <p:nvPr/>
            </p:nvSpPr>
            <p:spPr>
              <a:xfrm>
                <a:off x="2366962" y="3155950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301625" y="2286000"/>
            <a:ext cx="7772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路径长度：</a:t>
            </a: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2160587" y="1806575"/>
            <a:ext cx="5184775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非带权图——路径</a:t>
            </a: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上边的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个数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带权图——路径上</a:t>
            </a: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各边的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权之和</a:t>
            </a:r>
            <a:endParaRPr/>
          </a:p>
        </p:txBody>
      </p:sp>
      <p:sp>
        <p:nvSpPr>
          <p:cNvPr id="635" name="Shape 635"/>
          <p:cNvSpPr txBox="1"/>
          <p:nvPr/>
        </p:nvSpPr>
        <p:spPr>
          <a:xfrm>
            <a:off x="4311650" y="3992562"/>
            <a:ext cx="39624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：长度为1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：长度为3</a:t>
            </a:r>
            <a:endParaRPr sz="2800" b="1" i="0" u="none" baseline="-25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：长度为4</a:t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1997075" y="2232025"/>
            <a:ext cx="242887" cy="77787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7" name="Shape 637"/>
          <p:cNvGrpSpPr/>
          <p:nvPr/>
        </p:nvGrpSpPr>
        <p:grpSpPr>
          <a:xfrm>
            <a:off x="898525" y="3463925"/>
            <a:ext cx="2555875" cy="2259012"/>
            <a:chOff x="5291137" y="2549525"/>
            <a:chExt cx="2555875" cy="2259012"/>
          </a:xfrm>
        </p:grpSpPr>
        <p:grpSp>
          <p:nvGrpSpPr>
            <p:cNvPr id="638" name="Shape 638"/>
            <p:cNvGrpSpPr/>
            <p:nvPr/>
          </p:nvGrpSpPr>
          <p:grpSpPr>
            <a:xfrm>
              <a:off x="5365750" y="2549525"/>
              <a:ext cx="2481262" cy="598487"/>
              <a:chOff x="349250" y="1495425"/>
              <a:chExt cx="2481262" cy="598487"/>
            </a:xfrm>
          </p:grpSpPr>
          <p:sp>
            <p:nvSpPr>
              <p:cNvPr id="639" name="Shape 639"/>
              <p:cNvSpPr/>
              <p:nvPr/>
            </p:nvSpPr>
            <p:spPr>
              <a:xfrm>
                <a:off x="349250" y="1547812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0" name="Shape 640"/>
              <p:cNvSpPr txBox="1"/>
              <p:nvPr/>
            </p:nvSpPr>
            <p:spPr>
              <a:xfrm>
                <a:off x="415925" y="1498600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cxnSp>
            <p:nvCxnSpPr>
              <p:cNvPr id="641" name="Shape 641"/>
              <p:cNvCxnSpPr/>
              <p:nvPr/>
            </p:nvCxnSpPr>
            <p:spPr>
              <a:xfrm>
                <a:off x="819150" y="1752600"/>
                <a:ext cx="15113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42" name="Shape 642"/>
              <p:cNvSpPr/>
              <p:nvPr/>
            </p:nvSpPr>
            <p:spPr>
              <a:xfrm>
                <a:off x="2300287" y="154463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43" name="Shape 643"/>
              <p:cNvSpPr txBox="1"/>
              <p:nvPr/>
            </p:nvSpPr>
            <p:spPr>
              <a:xfrm>
                <a:off x="2366962" y="149542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grpSp>
          <p:nvGrpSpPr>
            <p:cNvPr id="644" name="Shape 644"/>
            <p:cNvGrpSpPr/>
            <p:nvPr/>
          </p:nvGrpSpPr>
          <p:grpSpPr>
            <a:xfrm>
              <a:off x="5291137" y="2932112"/>
              <a:ext cx="2555875" cy="1876425"/>
              <a:chOff x="274637" y="1878012"/>
              <a:chExt cx="2555875" cy="1876425"/>
            </a:xfrm>
          </p:grpSpPr>
          <p:sp>
            <p:nvSpPr>
              <p:cNvPr id="645" name="Shape 645"/>
              <p:cNvSpPr/>
              <p:nvPr/>
            </p:nvSpPr>
            <p:spPr>
              <a:xfrm>
                <a:off x="696912" y="2803525"/>
                <a:ext cx="571500" cy="563562"/>
              </a:xfrm>
              <a:custGeom>
                <a:avLst/>
                <a:gdLst/>
                <a:ahLst/>
                <a:cxnLst/>
                <a:rect l="0" t="0" r="0" b="0"/>
                <a:pathLst>
                  <a:path w="300" h="300" extrusionOk="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646" name="Shape 646"/>
              <p:cNvCxnSpPr/>
              <p:nvPr/>
            </p:nvCxnSpPr>
            <p:spPr>
              <a:xfrm>
                <a:off x="2557462" y="2020887"/>
                <a:ext cx="0" cy="12350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47" name="Shape 647"/>
              <p:cNvSpPr/>
              <p:nvPr/>
            </p:nvSpPr>
            <p:spPr>
              <a:xfrm>
                <a:off x="1695450" y="1878012"/>
                <a:ext cx="660400" cy="665162"/>
              </a:xfrm>
              <a:custGeom>
                <a:avLst/>
                <a:gdLst/>
                <a:ahLst/>
                <a:cxnLst/>
                <a:rect l="0" t="0" r="0" b="0"/>
                <a:pathLst>
                  <a:path w="375" h="375" extrusionOk="0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648" name="Shape 648"/>
              <p:cNvCxnSpPr/>
              <p:nvPr/>
            </p:nvCxnSpPr>
            <p:spPr>
              <a:xfrm>
                <a:off x="1736725" y="2819400"/>
                <a:ext cx="642937" cy="5540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49" name="Shape 649"/>
              <p:cNvCxnSpPr/>
              <p:nvPr/>
            </p:nvCxnSpPr>
            <p:spPr>
              <a:xfrm>
                <a:off x="492125" y="2027237"/>
                <a:ext cx="0" cy="1206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50" name="Shape 650"/>
              <p:cNvSpPr/>
              <p:nvPr/>
            </p:nvSpPr>
            <p:spPr>
              <a:xfrm>
                <a:off x="1270000" y="246538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1" name="Shape 651"/>
              <p:cNvSpPr txBox="1"/>
              <p:nvPr/>
            </p:nvSpPr>
            <p:spPr>
              <a:xfrm>
                <a:off x="1336675" y="241617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652" name="Shape 652"/>
              <p:cNvSpPr/>
              <p:nvPr/>
            </p:nvSpPr>
            <p:spPr>
              <a:xfrm>
                <a:off x="274637" y="320833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3" name="Shape 653"/>
              <p:cNvSpPr txBox="1"/>
              <p:nvPr/>
            </p:nvSpPr>
            <p:spPr>
              <a:xfrm>
                <a:off x="341312" y="315912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654" name="Shape 654"/>
              <p:cNvSpPr/>
              <p:nvPr/>
            </p:nvSpPr>
            <p:spPr>
              <a:xfrm>
                <a:off x="2300287" y="3205162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5" name="Shape 655"/>
              <p:cNvSpPr txBox="1"/>
              <p:nvPr/>
            </p:nvSpPr>
            <p:spPr>
              <a:xfrm>
                <a:off x="2366962" y="3155950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301625" y="2286000"/>
            <a:ext cx="7772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路径长度：</a:t>
            </a: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662" name="Shape 662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663" name="Shape 663"/>
          <p:cNvSpPr txBox="1"/>
          <p:nvPr/>
        </p:nvSpPr>
        <p:spPr>
          <a:xfrm>
            <a:off x="2160587" y="1806575"/>
            <a:ext cx="5184775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非带权图——路径</a:t>
            </a: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上边的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个数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带权图——路径上</a:t>
            </a: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各边的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权之和</a:t>
            </a:r>
            <a:endParaRPr/>
          </a:p>
        </p:txBody>
      </p:sp>
      <p:sp>
        <p:nvSpPr>
          <p:cNvPr id="664" name="Shape 664"/>
          <p:cNvSpPr txBox="1"/>
          <p:nvPr/>
        </p:nvSpPr>
        <p:spPr>
          <a:xfrm>
            <a:off x="4311650" y="3992562"/>
            <a:ext cx="44196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：长度为8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：长度为7</a:t>
            </a:r>
            <a:endParaRPr sz="2800" b="1" i="0" u="none" baseline="-25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：长度为15</a:t>
            </a: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997075" y="2232025"/>
            <a:ext cx="242887" cy="77787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66" name="Shape 666"/>
          <p:cNvGrpSpPr/>
          <p:nvPr/>
        </p:nvGrpSpPr>
        <p:grpSpPr>
          <a:xfrm>
            <a:off x="519112" y="3317875"/>
            <a:ext cx="2863850" cy="2471737"/>
            <a:chOff x="519112" y="3317875"/>
            <a:chExt cx="2863850" cy="2471737"/>
          </a:xfrm>
        </p:grpSpPr>
        <p:grpSp>
          <p:nvGrpSpPr>
            <p:cNvPr id="667" name="Shape 667"/>
            <p:cNvGrpSpPr/>
            <p:nvPr/>
          </p:nvGrpSpPr>
          <p:grpSpPr>
            <a:xfrm>
              <a:off x="673100" y="3530600"/>
              <a:ext cx="2555875" cy="2259012"/>
              <a:chOff x="1403350" y="2074862"/>
              <a:chExt cx="2555875" cy="2259012"/>
            </a:xfrm>
          </p:grpSpPr>
          <p:sp>
            <p:nvSpPr>
              <p:cNvPr id="668" name="Shape 668"/>
              <p:cNvSpPr/>
              <p:nvPr/>
            </p:nvSpPr>
            <p:spPr>
              <a:xfrm>
                <a:off x="2824162" y="2457450"/>
                <a:ext cx="660400" cy="665162"/>
              </a:xfrm>
              <a:custGeom>
                <a:avLst/>
                <a:gdLst/>
                <a:ahLst/>
                <a:cxnLst/>
                <a:rect l="0" t="0" r="0" b="0"/>
                <a:pathLst>
                  <a:path w="375" h="375" extrusionOk="0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69" name="Shape 669"/>
              <p:cNvGrpSpPr/>
              <p:nvPr/>
            </p:nvGrpSpPr>
            <p:grpSpPr>
              <a:xfrm>
                <a:off x="1477962" y="2074862"/>
                <a:ext cx="2481262" cy="598487"/>
                <a:chOff x="349250" y="1495425"/>
                <a:chExt cx="2481262" cy="598487"/>
              </a:xfrm>
            </p:grpSpPr>
            <p:sp>
              <p:nvSpPr>
                <p:cNvPr id="670" name="Shape 670"/>
                <p:cNvSpPr/>
                <p:nvPr/>
              </p:nvSpPr>
              <p:spPr>
                <a:xfrm>
                  <a:off x="349250" y="1547812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71" name="Shape 671"/>
                <p:cNvSpPr txBox="1"/>
                <p:nvPr/>
              </p:nvSpPr>
              <p:spPr>
                <a:xfrm>
                  <a:off x="415925" y="1498600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cxnSp>
              <p:nvCxnSpPr>
                <p:cNvPr id="672" name="Shape 672"/>
                <p:cNvCxnSpPr/>
                <p:nvPr/>
              </p:nvCxnSpPr>
              <p:spPr>
                <a:xfrm>
                  <a:off x="819150" y="1752600"/>
                  <a:ext cx="15113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673" name="Shape 673"/>
                <p:cNvSpPr/>
                <p:nvPr/>
              </p:nvSpPr>
              <p:spPr>
                <a:xfrm>
                  <a:off x="2300287" y="1544637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74" name="Shape 674"/>
                <p:cNvSpPr txBox="1"/>
                <p:nvPr/>
              </p:nvSpPr>
              <p:spPr>
                <a:xfrm>
                  <a:off x="2366962" y="1495425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sp>
            <p:nvSpPr>
              <p:cNvPr id="675" name="Shape 675"/>
              <p:cNvSpPr/>
              <p:nvPr/>
            </p:nvSpPr>
            <p:spPr>
              <a:xfrm>
                <a:off x="1825625" y="3382962"/>
                <a:ext cx="571500" cy="563562"/>
              </a:xfrm>
              <a:custGeom>
                <a:avLst/>
                <a:gdLst/>
                <a:ahLst/>
                <a:cxnLst/>
                <a:rect l="0" t="0" r="0" b="0"/>
                <a:pathLst>
                  <a:path w="300" h="300" extrusionOk="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676" name="Shape 676"/>
              <p:cNvCxnSpPr/>
              <p:nvPr/>
            </p:nvCxnSpPr>
            <p:spPr>
              <a:xfrm>
                <a:off x="3686175" y="2600325"/>
                <a:ext cx="0" cy="12350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77" name="Shape 677"/>
              <p:cNvCxnSpPr/>
              <p:nvPr/>
            </p:nvCxnSpPr>
            <p:spPr>
              <a:xfrm>
                <a:off x="2865437" y="3398837"/>
                <a:ext cx="642937" cy="55403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78" name="Shape 678"/>
              <p:cNvCxnSpPr/>
              <p:nvPr/>
            </p:nvCxnSpPr>
            <p:spPr>
              <a:xfrm>
                <a:off x="1620837" y="2606675"/>
                <a:ext cx="0" cy="1206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79" name="Shape 679"/>
              <p:cNvSpPr/>
              <p:nvPr/>
            </p:nvSpPr>
            <p:spPr>
              <a:xfrm>
                <a:off x="2398712" y="304482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0" name="Shape 680"/>
              <p:cNvSpPr txBox="1"/>
              <p:nvPr/>
            </p:nvSpPr>
            <p:spPr>
              <a:xfrm>
                <a:off x="2465387" y="299561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681" name="Shape 681"/>
              <p:cNvSpPr/>
              <p:nvPr/>
            </p:nvSpPr>
            <p:spPr>
              <a:xfrm>
                <a:off x="1403350" y="37877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2" name="Shape 682"/>
              <p:cNvSpPr txBox="1"/>
              <p:nvPr/>
            </p:nvSpPr>
            <p:spPr>
              <a:xfrm>
                <a:off x="1470025" y="37385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683" name="Shape 683"/>
              <p:cNvSpPr/>
              <p:nvPr/>
            </p:nvSpPr>
            <p:spPr>
              <a:xfrm>
                <a:off x="3429000" y="378460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4" name="Shape 684"/>
              <p:cNvSpPr txBox="1"/>
              <p:nvPr/>
            </p:nvSpPr>
            <p:spPr>
              <a:xfrm>
                <a:off x="3495675" y="373538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</p:grpSp>
        <p:sp>
          <p:nvSpPr>
            <p:cNvPr id="685" name="Shape 685"/>
            <p:cNvSpPr txBox="1"/>
            <p:nvPr/>
          </p:nvSpPr>
          <p:spPr>
            <a:xfrm>
              <a:off x="1722437" y="3317875"/>
              <a:ext cx="457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2925762" y="4368800"/>
              <a:ext cx="457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687" name="Shape 687"/>
            <p:cNvSpPr txBox="1"/>
            <p:nvPr/>
          </p:nvSpPr>
          <p:spPr>
            <a:xfrm>
              <a:off x="2332037" y="4689475"/>
              <a:ext cx="457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688" name="Shape 688"/>
            <p:cNvSpPr txBox="1"/>
            <p:nvPr/>
          </p:nvSpPr>
          <p:spPr>
            <a:xfrm>
              <a:off x="1997075" y="3927475"/>
              <a:ext cx="457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689" name="Shape 689"/>
            <p:cNvSpPr txBox="1"/>
            <p:nvPr/>
          </p:nvSpPr>
          <p:spPr>
            <a:xfrm>
              <a:off x="1084262" y="4675187"/>
              <a:ext cx="457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519112" y="4416425"/>
              <a:ext cx="4572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381000" y="5334000"/>
            <a:ext cx="8001000" cy="946150"/>
            <a:chOff x="381000" y="5334000"/>
            <a:chExt cx="8001000" cy="946150"/>
          </a:xfrm>
        </p:grpSpPr>
        <p:sp>
          <p:nvSpPr>
            <p:cNvPr id="46" name="Shape 46"/>
            <p:cNvSpPr txBox="1"/>
            <p:nvPr/>
          </p:nvSpPr>
          <p:spPr>
            <a:xfrm>
              <a:off x="1143000" y="5334000"/>
              <a:ext cx="7239000" cy="946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能否从某个地方出发，穿过所有的桥仅一次后再回到出发点？</a:t>
              </a:r>
              <a:endParaRPr/>
            </a:p>
          </p:txBody>
        </p:sp>
        <p:pic>
          <p:nvPicPr>
            <p:cNvPr id="47" name="Shape 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000" y="5486400"/>
              <a:ext cx="609600" cy="5984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Shape 48"/>
          <p:cNvGrpSpPr/>
          <p:nvPr/>
        </p:nvGrpSpPr>
        <p:grpSpPr>
          <a:xfrm>
            <a:off x="971550" y="1268412"/>
            <a:ext cx="7467599" cy="3886200"/>
            <a:chOff x="990600" y="1143000"/>
            <a:chExt cx="7467599" cy="3886200"/>
          </a:xfrm>
        </p:grpSpPr>
        <p:sp>
          <p:nvSpPr>
            <p:cNvPr id="49" name="Shape 49"/>
            <p:cNvSpPr/>
            <p:nvPr/>
          </p:nvSpPr>
          <p:spPr>
            <a:xfrm>
              <a:off x="1582737" y="2208212"/>
              <a:ext cx="1949450" cy="1630362"/>
            </a:xfrm>
            <a:custGeom>
              <a:avLst/>
              <a:gdLst/>
              <a:ahLst/>
              <a:cxnLst/>
              <a:rect l="0" t="0" r="0" b="0"/>
              <a:pathLst>
                <a:path w="1228" h="1027" extrusionOk="0">
                  <a:moveTo>
                    <a:pt x="25" y="289"/>
                  </a:moveTo>
                  <a:cubicBezTo>
                    <a:pt x="44" y="460"/>
                    <a:pt x="19" y="441"/>
                    <a:pt x="108" y="541"/>
                  </a:cubicBezTo>
                  <a:cubicBezTo>
                    <a:pt x="155" y="594"/>
                    <a:pt x="111" y="567"/>
                    <a:pt x="182" y="595"/>
                  </a:cubicBezTo>
                  <a:cubicBezTo>
                    <a:pt x="210" y="635"/>
                    <a:pt x="237" y="670"/>
                    <a:pt x="284" y="685"/>
                  </a:cubicBezTo>
                  <a:cubicBezTo>
                    <a:pt x="308" y="719"/>
                    <a:pt x="335" y="722"/>
                    <a:pt x="367" y="748"/>
                  </a:cubicBezTo>
                  <a:cubicBezTo>
                    <a:pt x="394" y="769"/>
                    <a:pt x="395" y="785"/>
                    <a:pt x="432" y="793"/>
                  </a:cubicBezTo>
                  <a:cubicBezTo>
                    <a:pt x="462" y="799"/>
                    <a:pt x="494" y="799"/>
                    <a:pt x="525" y="802"/>
                  </a:cubicBezTo>
                  <a:cubicBezTo>
                    <a:pt x="648" y="862"/>
                    <a:pt x="763" y="939"/>
                    <a:pt x="895" y="982"/>
                  </a:cubicBezTo>
                  <a:cubicBezTo>
                    <a:pt x="904" y="985"/>
                    <a:pt x="952" y="1006"/>
                    <a:pt x="969" y="1009"/>
                  </a:cubicBezTo>
                  <a:cubicBezTo>
                    <a:pt x="1006" y="1016"/>
                    <a:pt x="1080" y="1027"/>
                    <a:pt x="1080" y="1027"/>
                  </a:cubicBezTo>
                  <a:cubicBezTo>
                    <a:pt x="1101" y="1024"/>
                    <a:pt x="1125" y="1027"/>
                    <a:pt x="1145" y="1018"/>
                  </a:cubicBezTo>
                  <a:cubicBezTo>
                    <a:pt x="1178" y="1002"/>
                    <a:pt x="1181" y="948"/>
                    <a:pt x="1191" y="919"/>
                  </a:cubicBezTo>
                  <a:cubicBezTo>
                    <a:pt x="1185" y="769"/>
                    <a:pt x="1136" y="567"/>
                    <a:pt x="1228" y="433"/>
                  </a:cubicBezTo>
                  <a:cubicBezTo>
                    <a:pt x="1222" y="388"/>
                    <a:pt x="1220" y="342"/>
                    <a:pt x="1209" y="298"/>
                  </a:cubicBezTo>
                  <a:cubicBezTo>
                    <a:pt x="1192" y="222"/>
                    <a:pt x="996" y="228"/>
                    <a:pt x="969" y="226"/>
                  </a:cubicBezTo>
                  <a:cubicBezTo>
                    <a:pt x="903" y="205"/>
                    <a:pt x="856" y="211"/>
                    <a:pt x="793" y="226"/>
                  </a:cubicBezTo>
                  <a:cubicBezTo>
                    <a:pt x="698" y="208"/>
                    <a:pt x="604" y="186"/>
                    <a:pt x="534" y="118"/>
                  </a:cubicBezTo>
                  <a:cubicBezTo>
                    <a:pt x="457" y="94"/>
                    <a:pt x="400" y="0"/>
                    <a:pt x="357" y="1"/>
                  </a:cubicBezTo>
                  <a:cubicBezTo>
                    <a:pt x="340" y="18"/>
                    <a:pt x="258" y="22"/>
                    <a:pt x="241" y="39"/>
                  </a:cubicBezTo>
                  <a:cubicBezTo>
                    <a:pt x="216" y="63"/>
                    <a:pt x="202" y="123"/>
                    <a:pt x="165" y="135"/>
                  </a:cubicBezTo>
                  <a:cubicBezTo>
                    <a:pt x="110" y="153"/>
                    <a:pt x="101" y="212"/>
                    <a:pt x="52" y="244"/>
                  </a:cubicBezTo>
                  <a:cubicBezTo>
                    <a:pt x="13" y="302"/>
                    <a:pt x="0" y="313"/>
                    <a:pt x="25" y="289"/>
                  </a:cubicBezTo>
                  <a:close/>
                </a:path>
              </a:pathLst>
            </a:custGeom>
            <a:gradFill>
              <a:gsLst>
                <a:gs pos="0">
                  <a:srgbClr val="99FF66"/>
                </a:gs>
                <a:gs pos="100000">
                  <a:srgbClr val="33CC33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90600" y="1143000"/>
              <a:ext cx="6683375" cy="1409700"/>
            </a:xfrm>
            <a:custGeom>
              <a:avLst/>
              <a:gdLst/>
              <a:ahLst/>
              <a:cxnLst/>
              <a:rect l="0" t="0" r="0" b="0"/>
              <a:pathLst>
                <a:path w="3405" h="696" extrusionOk="0">
                  <a:moveTo>
                    <a:pt x="0" y="696"/>
                  </a:moveTo>
                  <a:cubicBezTo>
                    <a:pt x="10" y="654"/>
                    <a:pt x="18" y="639"/>
                    <a:pt x="54" y="615"/>
                  </a:cubicBezTo>
                  <a:cubicBezTo>
                    <a:pt x="91" y="559"/>
                    <a:pt x="50" y="614"/>
                    <a:pt x="99" y="570"/>
                  </a:cubicBezTo>
                  <a:cubicBezTo>
                    <a:pt x="163" y="513"/>
                    <a:pt x="170" y="469"/>
                    <a:pt x="252" y="453"/>
                  </a:cubicBezTo>
                  <a:cubicBezTo>
                    <a:pt x="298" y="422"/>
                    <a:pt x="341" y="403"/>
                    <a:pt x="387" y="372"/>
                  </a:cubicBezTo>
                  <a:cubicBezTo>
                    <a:pt x="396" y="366"/>
                    <a:pt x="405" y="360"/>
                    <a:pt x="414" y="354"/>
                  </a:cubicBezTo>
                  <a:cubicBezTo>
                    <a:pt x="423" y="348"/>
                    <a:pt x="441" y="336"/>
                    <a:pt x="441" y="336"/>
                  </a:cubicBezTo>
                  <a:cubicBezTo>
                    <a:pt x="466" y="298"/>
                    <a:pt x="506" y="286"/>
                    <a:pt x="549" y="273"/>
                  </a:cubicBezTo>
                  <a:cubicBezTo>
                    <a:pt x="616" y="253"/>
                    <a:pt x="678" y="231"/>
                    <a:pt x="747" y="219"/>
                  </a:cubicBezTo>
                  <a:cubicBezTo>
                    <a:pt x="840" y="222"/>
                    <a:pt x="933" y="223"/>
                    <a:pt x="1026" y="228"/>
                  </a:cubicBezTo>
                  <a:cubicBezTo>
                    <a:pt x="1068" y="230"/>
                    <a:pt x="1112" y="257"/>
                    <a:pt x="1152" y="264"/>
                  </a:cubicBezTo>
                  <a:cubicBezTo>
                    <a:pt x="1271" y="284"/>
                    <a:pt x="1384" y="328"/>
                    <a:pt x="1503" y="345"/>
                  </a:cubicBezTo>
                  <a:cubicBezTo>
                    <a:pt x="1538" y="357"/>
                    <a:pt x="1590" y="361"/>
                    <a:pt x="1620" y="381"/>
                  </a:cubicBezTo>
                  <a:cubicBezTo>
                    <a:pt x="1629" y="387"/>
                    <a:pt x="1637" y="396"/>
                    <a:pt x="1647" y="399"/>
                  </a:cubicBezTo>
                  <a:cubicBezTo>
                    <a:pt x="1663" y="404"/>
                    <a:pt x="1764" y="416"/>
                    <a:pt x="1773" y="417"/>
                  </a:cubicBezTo>
                  <a:cubicBezTo>
                    <a:pt x="1844" y="428"/>
                    <a:pt x="1887" y="446"/>
                    <a:pt x="1962" y="453"/>
                  </a:cubicBezTo>
                  <a:cubicBezTo>
                    <a:pt x="2022" y="450"/>
                    <a:pt x="2082" y="451"/>
                    <a:pt x="2142" y="444"/>
                  </a:cubicBezTo>
                  <a:cubicBezTo>
                    <a:pt x="2174" y="440"/>
                    <a:pt x="2218" y="419"/>
                    <a:pt x="2250" y="408"/>
                  </a:cubicBezTo>
                  <a:cubicBezTo>
                    <a:pt x="2267" y="402"/>
                    <a:pt x="2286" y="403"/>
                    <a:pt x="2304" y="399"/>
                  </a:cubicBezTo>
                  <a:cubicBezTo>
                    <a:pt x="2335" y="392"/>
                    <a:pt x="2355" y="371"/>
                    <a:pt x="2385" y="363"/>
                  </a:cubicBezTo>
                  <a:cubicBezTo>
                    <a:pt x="2437" y="349"/>
                    <a:pt x="2497" y="339"/>
                    <a:pt x="2547" y="318"/>
                  </a:cubicBezTo>
                  <a:cubicBezTo>
                    <a:pt x="2672" y="266"/>
                    <a:pt x="2574" y="293"/>
                    <a:pt x="2655" y="273"/>
                  </a:cubicBezTo>
                  <a:cubicBezTo>
                    <a:pt x="2684" y="253"/>
                    <a:pt x="2715" y="246"/>
                    <a:pt x="2745" y="228"/>
                  </a:cubicBezTo>
                  <a:cubicBezTo>
                    <a:pt x="2801" y="194"/>
                    <a:pt x="2856" y="156"/>
                    <a:pt x="2916" y="129"/>
                  </a:cubicBezTo>
                  <a:cubicBezTo>
                    <a:pt x="3015" y="85"/>
                    <a:pt x="3125" y="72"/>
                    <a:pt x="3231" y="66"/>
                  </a:cubicBezTo>
                  <a:cubicBezTo>
                    <a:pt x="3405" y="56"/>
                    <a:pt x="3402" y="0"/>
                    <a:pt x="3402" y="66"/>
                  </a:cubicBezTo>
                </a:path>
              </a:pathLst>
            </a:cu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1138237" y="3681412"/>
              <a:ext cx="7319962" cy="957262"/>
            </a:xfrm>
            <a:custGeom>
              <a:avLst/>
              <a:gdLst/>
              <a:ahLst/>
              <a:cxnLst/>
              <a:rect l="0" t="0" r="0" b="0"/>
              <a:pathLst>
                <a:path w="3753" h="603" extrusionOk="0">
                  <a:moveTo>
                    <a:pt x="0" y="189"/>
                  </a:moveTo>
                  <a:cubicBezTo>
                    <a:pt x="20" y="209"/>
                    <a:pt x="32" y="218"/>
                    <a:pt x="45" y="243"/>
                  </a:cubicBezTo>
                  <a:cubicBezTo>
                    <a:pt x="49" y="251"/>
                    <a:pt x="47" y="263"/>
                    <a:pt x="54" y="270"/>
                  </a:cubicBezTo>
                  <a:cubicBezTo>
                    <a:pt x="116" y="332"/>
                    <a:pt x="184" y="351"/>
                    <a:pt x="252" y="396"/>
                  </a:cubicBezTo>
                  <a:cubicBezTo>
                    <a:pt x="310" y="377"/>
                    <a:pt x="321" y="407"/>
                    <a:pt x="369" y="423"/>
                  </a:cubicBezTo>
                  <a:cubicBezTo>
                    <a:pt x="386" y="429"/>
                    <a:pt x="405" y="429"/>
                    <a:pt x="423" y="432"/>
                  </a:cubicBezTo>
                  <a:cubicBezTo>
                    <a:pt x="479" y="474"/>
                    <a:pt x="544" y="513"/>
                    <a:pt x="612" y="531"/>
                  </a:cubicBezTo>
                  <a:cubicBezTo>
                    <a:pt x="650" y="541"/>
                    <a:pt x="691" y="539"/>
                    <a:pt x="729" y="549"/>
                  </a:cubicBezTo>
                  <a:cubicBezTo>
                    <a:pt x="810" y="569"/>
                    <a:pt x="889" y="591"/>
                    <a:pt x="972" y="603"/>
                  </a:cubicBezTo>
                  <a:cubicBezTo>
                    <a:pt x="1098" y="600"/>
                    <a:pt x="1224" y="600"/>
                    <a:pt x="1350" y="594"/>
                  </a:cubicBezTo>
                  <a:cubicBezTo>
                    <a:pt x="1440" y="590"/>
                    <a:pt x="1532" y="537"/>
                    <a:pt x="1620" y="522"/>
                  </a:cubicBezTo>
                  <a:cubicBezTo>
                    <a:pt x="1670" y="489"/>
                    <a:pt x="1733" y="474"/>
                    <a:pt x="1791" y="459"/>
                  </a:cubicBezTo>
                  <a:cubicBezTo>
                    <a:pt x="1833" y="431"/>
                    <a:pt x="1884" y="442"/>
                    <a:pt x="1926" y="414"/>
                  </a:cubicBezTo>
                  <a:cubicBezTo>
                    <a:pt x="2007" y="360"/>
                    <a:pt x="2103" y="343"/>
                    <a:pt x="2196" y="315"/>
                  </a:cubicBezTo>
                  <a:cubicBezTo>
                    <a:pt x="2259" y="296"/>
                    <a:pt x="2310" y="263"/>
                    <a:pt x="2367" y="234"/>
                  </a:cubicBezTo>
                  <a:cubicBezTo>
                    <a:pt x="2421" y="207"/>
                    <a:pt x="2479" y="187"/>
                    <a:pt x="2529" y="153"/>
                  </a:cubicBezTo>
                  <a:cubicBezTo>
                    <a:pt x="2569" y="93"/>
                    <a:pt x="2522" y="152"/>
                    <a:pt x="2574" y="117"/>
                  </a:cubicBezTo>
                  <a:cubicBezTo>
                    <a:pt x="2585" y="110"/>
                    <a:pt x="2590" y="97"/>
                    <a:pt x="2601" y="90"/>
                  </a:cubicBezTo>
                  <a:cubicBezTo>
                    <a:pt x="2682" y="36"/>
                    <a:pt x="2570" y="134"/>
                    <a:pt x="2655" y="63"/>
                  </a:cubicBezTo>
                  <a:cubicBezTo>
                    <a:pt x="2665" y="55"/>
                    <a:pt x="2672" y="44"/>
                    <a:pt x="2682" y="36"/>
                  </a:cubicBezTo>
                  <a:cubicBezTo>
                    <a:pt x="2699" y="23"/>
                    <a:pt x="2736" y="0"/>
                    <a:pt x="2736" y="0"/>
                  </a:cubicBezTo>
                  <a:cubicBezTo>
                    <a:pt x="2787" y="3"/>
                    <a:pt x="2838" y="2"/>
                    <a:pt x="2889" y="9"/>
                  </a:cubicBezTo>
                  <a:cubicBezTo>
                    <a:pt x="2951" y="17"/>
                    <a:pt x="2997" y="57"/>
                    <a:pt x="3051" y="81"/>
                  </a:cubicBezTo>
                  <a:cubicBezTo>
                    <a:pt x="3108" y="106"/>
                    <a:pt x="3170" y="116"/>
                    <a:pt x="3231" y="126"/>
                  </a:cubicBezTo>
                  <a:cubicBezTo>
                    <a:pt x="3354" y="123"/>
                    <a:pt x="3477" y="125"/>
                    <a:pt x="3600" y="117"/>
                  </a:cubicBezTo>
                  <a:cubicBezTo>
                    <a:pt x="3652" y="114"/>
                    <a:pt x="3707" y="68"/>
                    <a:pt x="3753" y="45"/>
                  </a:cubicBezTo>
                </a:path>
              </a:pathLst>
            </a:cu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5353050" y="1938337"/>
              <a:ext cx="2317750" cy="1485900"/>
            </a:xfrm>
            <a:custGeom>
              <a:avLst/>
              <a:gdLst/>
              <a:ahLst/>
              <a:cxnLst/>
              <a:rect l="0" t="0" r="0" b="0"/>
              <a:pathLst>
                <a:path w="1420" h="936" extrusionOk="0">
                  <a:moveTo>
                    <a:pt x="495" y="72"/>
                  </a:moveTo>
                  <a:cubicBezTo>
                    <a:pt x="388" y="90"/>
                    <a:pt x="251" y="100"/>
                    <a:pt x="171" y="180"/>
                  </a:cubicBezTo>
                  <a:cubicBezTo>
                    <a:pt x="150" y="263"/>
                    <a:pt x="180" y="172"/>
                    <a:pt x="135" y="243"/>
                  </a:cubicBezTo>
                  <a:cubicBezTo>
                    <a:pt x="66" y="353"/>
                    <a:pt x="150" y="240"/>
                    <a:pt x="108" y="315"/>
                  </a:cubicBezTo>
                  <a:cubicBezTo>
                    <a:pt x="97" y="334"/>
                    <a:pt x="87" y="354"/>
                    <a:pt x="72" y="369"/>
                  </a:cubicBezTo>
                  <a:cubicBezTo>
                    <a:pt x="63" y="378"/>
                    <a:pt x="52" y="386"/>
                    <a:pt x="45" y="396"/>
                  </a:cubicBezTo>
                  <a:cubicBezTo>
                    <a:pt x="37" y="407"/>
                    <a:pt x="34" y="421"/>
                    <a:pt x="27" y="432"/>
                  </a:cubicBezTo>
                  <a:cubicBezTo>
                    <a:pt x="19" y="445"/>
                    <a:pt x="9" y="456"/>
                    <a:pt x="0" y="468"/>
                  </a:cubicBezTo>
                  <a:cubicBezTo>
                    <a:pt x="3" y="486"/>
                    <a:pt x="2" y="505"/>
                    <a:pt x="9" y="522"/>
                  </a:cubicBezTo>
                  <a:cubicBezTo>
                    <a:pt x="14" y="534"/>
                    <a:pt x="28" y="539"/>
                    <a:pt x="36" y="549"/>
                  </a:cubicBezTo>
                  <a:cubicBezTo>
                    <a:pt x="57" y="576"/>
                    <a:pt x="79" y="602"/>
                    <a:pt x="99" y="630"/>
                  </a:cubicBezTo>
                  <a:cubicBezTo>
                    <a:pt x="107" y="641"/>
                    <a:pt x="107" y="657"/>
                    <a:pt x="117" y="666"/>
                  </a:cubicBezTo>
                  <a:cubicBezTo>
                    <a:pt x="129" y="677"/>
                    <a:pt x="147" y="678"/>
                    <a:pt x="162" y="684"/>
                  </a:cubicBezTo>
                  <a:cubicBezTo>
                    <a:pt x="295" y="817"/>
                    <a:pt x="614" y="780"/>
                    <a:pt x="747" y="783"/>
                  </a:cubicBezTo>
                  <a:cubicBezTo>
                    <a:pt x="773" y="809"/>
                    <a:pt x="792" y="849"/>
                    <a:pt x="819" y="873"/>
                  </a:cubicBezTo>
                  <a:cubicBezTo>
                    <a:pt x="829" y="882"/>
                    <a:pt x="844" y="883"/>
                    <a:pt x="855" y="891"/>
                  </a:cubicBezTo>
                  <a:cubicBezTo>
                    <a:pt x="902" y="924"/>
                    <a:pt x="885" y="921"/>
                    <a:pt x="945" y="936"/>
                  </a:cubicBezTo>
                  <a:cubicBezTo>
                    <a:pt x="1055" y="914"/>
                    <a:pt x="1106" y="820"/>
                    <a:pt x="1179" y="747"/>
                  </a:cubicBezTo>
                  <a:cubicBezTo>
                    <a:pt x="1198" y="673"/>
                    <a:pt x="1240" y="611"/>
                    <a:pt x="1269" y="540"/>
                  </a:cubicBezTo>
                  <a:cubicBezTo>
                    <a:pt x="1289" y="491"/>
                    <a:pt x="1304" y="439"/>
                    <a:pt x="1314" y="387"/>
                  </a:cubicBezTo>
                  <a:cubicBezTo>
                    <a:pt x="1325" y="206"/>
                    <a:pt x="1298" y="259"/>
                    <a:pt x="1395" y="162"/>
                  </a:cubicBezTo>
                  <a:cubicBezTo>
                    <a:pt x="1420" y="87"/>
                    <a:pt x="1410" y="20"/>
                    <a:pt x="1332" y="0"/>
                  </a:cubicBezTo>
                  <a:cubicBezTo>
                    <a:pt x="1224" y="3"/>
                    <a:pt x="1116" y="4"/>
                    <a:pt x="1008" y="9"/>
                  </a:cubicBezTo>
                  <a:cubicBezTo>
                    <a:pt x="947" y="12"/>
                    <a:pt x="889" y="36"/>
                    <a:pt x="828" y="45"/>
                  </a:cubicBezTo>
                  <a:cubicBezTo>
                    <a:pt x="778" y="62"/>
                    <a:pt x="794" y="61"/>
                    <a:pt x="711" y="45"/>
                  </a:cubicBezTo>
                  <a:cubicBezTo>
                    <a:pt x="692" y="42"/>
                    <a:pt x="675" y="33"/>
                    <a:pt x="657" y="27"/>
                  </a:cubicBezTo>
                  <a:cubicBezTo>
                    <a:pt x="648" y="24"/>
                    <a:pt x="630" y="18"/>
                    <a:pt x="630" y="18"/>
                  </a:cubicBezTo>
                  <a:cubicBezTo>
                    <a:pt x="594" y="21"/>
                    <a:pt x="557" y="20"/>
                    <a:pt x="522" y="27"/>
                  </a:cubicBezTo>
                  <a:cubicBezTo>
                    <a:pt x="511" y="29"/>
                    <a:pt x="497" y="34"/>
                    <a:pt x="495" y="45"/>
                  </a:cubicBezTo>
                  <a:cubicBezTo>
                    <a:pt x="489" y="77"/>
                    <a:pt x="539" y="72"/>
                    <a:pt x="495" y="72"/>
                  </a:cubicBezTo>
                  <a:close/>
                </a:path>
              </a:pathLst>
            </a:custGeom>
            <a:gradFill>
              <a:gsLst>
                <a:gs pos="0">
                  <a:srgbClr val="66FF33"/>
                </a:gs>
                <a:gs pos="100000">
                  <a:srgbClr val="99FF33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1981200" y="1371600"/>
              <a:ext cx="304800" cy="1371600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2819400" y="3352800"/>
              <a:ext cx="304800" cy="1676400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102350" y="2933700"/>
              <a:ext cx="381000" cy="1630362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-480000">
              <a:off x="3276600" y="2743200"/>
              <a:ext cx="2438400" cy="381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1380000">
              <a:off x="1692275" y="3114675"/>
              <a:ext cx="360362" cy="1574800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1140000">
              <a:off x="2951162" y="1314450"/>
              <a:ext cx="360362" cy="1574800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9600000">
              <a:off x="5921375" y="1223962"/>
              <a:ext cx="315912" cy="1181100"/>
            </a:xfrm>
            <a:prstGeom prst="rect">
              <a:avLst/>
            </a:prstGeom>
            <a:gradFill>
              <a:gsLst>
                <a:gs pos="0">
                  <a:srgbClr val="FFFFCC"/>
                </a:gs>
                <a:gs pos="100000">
                  <a:srgbClr val="FF9999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0" name="Shape 60"/>
          <p:cNvSpPr txBox="1"/>
          <p:nvPr/>
        </p:nvSpPr>
        <p:spPr>
          <a:xfrm>
            <a:off x="1736725" y="2794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哥尼斯堡七桥问题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258762" y="2025650"/>
            <a:ext cx="88852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回路（环）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：第一个顶点和最后一个顶点相同的路径。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简单路径：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序列中顶点不重复出现的路径。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简单回路（简单环）：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除了第一个顶点和最后一个顶点外，其余顶点不重复出现的回路。</a:t>
            </a:r>
            <a:endParaRPr/>
          </a:p>
        </p:txBody>
      </p:sp>
      <p:sp>
        <p:nvSpPr>
          <p:cNvPr id="696" name="Shape 696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697" name="Shape 697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698" name="Shape 698"/>
          <p:cNvGrpSpPr/>
          <p:nvPr/>
        </p:nvGrpSpPr>
        <p:grpSpPr>
          <a:xfrm>
            <a:off x="5005387" y="4233862"/>
            <a:ext cx="2555875" cy="2259012"/>
            <a:chOff x="1403350" y="2074862"/>
            <a:chExt cx="2555875" cy="2259012"/>
          </a:xfrm>
        </p:grpSpPr>
        <p:sp>
          <p:nvSpPr>
            <p:cNvPr id="699" name="Shape 699"/>
            <p:cNvSpPr/>
            <p:nvPr/>
          </p:nvSpPr>
          <p:spPr>
            <a:xfrm>
              <a:off x="2824162" y="2457450"/>
              <a:ext cx="660400" cy="66516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00" name="Shape 700"/>
            <p:cNvGrpSpPr/>
            <p:nvPr/>
          </p:nvGrpSpPr>
          <p:grpSpPr>
            <a:xfrm>
              <a:off x="1477962" y="2074862"/>
              <a:ext cx="2481262" cy="598487"/>
              <a:chOff x="349250" y="1495425"/>
              <a:chExt cx="2481262" cy="598487"/>
            </a:xfrm>
          </p:grpSpPr>
          <p:sp>
            <p:nvSpPr>
              <p:cNvPr id="701" name="Shape 701"/>
              <p:cNvSpPr/>
              <p:nvPr/>
            </p:nvSpPr>
            <p:spPr>
              <a:xfrm>
                <a:off x="349250" y="1547812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2" name="Shape 702"/>
              <p:cNvSpPr txBox="1"/>
              <p:nvPr/>
            </p:nvSpPr>
            <p:spPr>
              <a:xfrm>
                <a:off x="415925" y="1498600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cxnSp>
            <p:nvCxnSpPr>
              <p:cNvPr id="703" name="Shape 703"/>
              <p:cNvCxnSpPr/>
              <p:nvPr/>
            </p:nvCxnSpPr>
            <p:spPr>
              <a:xfrm>
                <a:off x="819150" y="1752600"/>
                <a:ext cx="15113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4" name="Shape 704"/>
              <p:cNvSpPr/>
              <p:nvPr/>
            </p:nvSpPr>
            <p:spPr>
              <a:xfrm>
                <a:off x="2300287" y="154463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5" name="Shape 705"/>
              <p:cNvSpPr txBox="1"/>
              <p:nvPr/>
            </p:nvSpPr>
            <p:spPr>
              <a:xfrm>
                <a:off x="2366962" y="149542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706" name="Shape 706"/>
            <p:cNvSpPr/>
            <p:nvPr/>
          </p:nvSpPr>
          <p:spPr>
            <a:xfrm>
              <a:off x="1825625" y="3382962"/>
              <a:ext cx="571500" cy="563562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7" name="Shape 707"/>
            <p:cNvCxnSpPr/>
            <p:nvPr/>
          </p:nvCxnSpPr>
          <p:spPr>
            <a:xfrm>
              <a:off x="3686175" y="2600325"/>
              <a:ext cx="0" cy="12350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8" name="Shape 708"/>
            <p:cNvCxnSpPr/>
            <p:nvPr/>
          </p:nvCxnSpPr>
          <p:spPr>
            <a:xfrm>
              <a:off x="2865437" y="3398837"/>
              <a:ext cx="642937" cy="55403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09" name="Shape 709"/>
            <p:cNvCxnSpPr/>
            <p:nvPr/>
          </p:nvCxnSpPr>
          <p:spPr>
            <a:xfrm>
              <a:off x="1620837" y="2606675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10" name="Shape 710"/>
            <p:cNvSpPr/>
            <p:nvPr/>
          </p:nvSpPr>
          <p:spPr>
            <a:xfrm>
              <a:off x="2398712" y="30448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2465387" y="29956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403350" y="37877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Shape 713"/>
            <p:cNvSpPr txBox="1"/>
            <p:nvPr/>
          </p:nvSpPr>
          <p:spPr>
            <a:xfrm>
              <a:off x="1470025" y="37385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3429000" y="3784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5" name="Shape 715"/>
            <p:cNvSpPr txBox="1"/>
            <p:nvPr/>
          </p:nvSpPr>
          <p:spPr>
            <a:xfrm>
              <a:off x="3495675" y="3735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716" name="Shape 716"/>
          <p:cNvGrpSpPr/>
          <p:nvPr/>
        </p:nvGrpSpPr>
        <p:grpSpPr>
          <a:xfrm>
            <a:off x="1649412" y="4213225"/>
            <a:ext cx="2471738" cy="2335211"/>
            <a:chOff x="5065712" y="2063750"/>
            <a:chExt cx="2471738" cy="2335211"/>
          </a:xfrm>
        </p:grpSpPr>
        <p:grpSp>
          <p:nvGrpSpPr>
            <p:cNvPr id="717" name="Shape 717"/>
            <p:cNvGrpSpPr/>
            <p:nvPr/>
          </p:nvGrpSpPr>
          <p:grpSpPr>
            <a:xfrm>
              <a:off x="5073650" y="2063750"/>
              <a:ext cx="2463800" cy="608012"/>
              <a:chOff x="363537" y="4135437"/>
              <a:chExt cx="2463800" cy="608012"/>
            </a:xfrm>
          </p:grpSpPr>
          <p:sp>
            <p:nvSpPr>
              <p:cNvPr id="718" name="Shape 718"/>
              <p:cNvSpPr/>
              <p:nvPr/>
            </p:nvSpPr>
            <p:spPr>
              <a:xfrm>
                <a:off x="862012" y="4422775"/>
                <a:ext cx="1431925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7" extrusionOk="0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9" name="Shape 719"/>
              <p:cNvSpPr/>
              <p:nvPr/>
            </p:nvSpPr>
            <p:spPr>
              <a:xfrm>
                <a:off x="363537" y="41846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0" name="Shape 720"/>
              <p:cNvSpPr txBox="1"/>
              <p:nvPr/>
            </p:nvSpPr>
            <p:spPr>
              <a:xfrm>
                <a:off x="430212" y="41354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721" name="Shape 721"/>
              <p:cNvSpPr/>
              <p:nvPr/>
            </p:nvSpPr>
            <p:spPr>
              <a:xfrm>
                <a:off x="2297112" y="41973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2" name="Shape 722"/>
              <p:cNvSpPr txBox="1"/>
              <p:nvPr/>
            </p:nvSpPr>
            <p:spPr>
              <a:xfrm>
                <a:off x="2363787" y="41481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grpSp>
          <p:nvGrpSpPr>
            <p:cNvPr id="723" name="Shape 723"/>
            <p:cNvGrpSpPr/>
            <p:nvPr/>
          </p:nvGrpSpPr>
          <p:grpSpPr>
            <a:xfrm>
              <a:off x="5065712" y="2509837"/>
              <a:ext cx="2457450" cy="1889124"/>
              <a:chOff x="355600" y="4581525"/>
              <a:chExt cx="2457450" cy="1889124"/>
            </a:xfrm>
          </p:grpSpPr>
          <p:cxnSp>
            <p:nvCxnSpPr>
              <p:cNvPr id="724" name="Shape 724"/>
              <p:cNvCxnSpPr/>
              <p:nvPr/>
            </p:nvCxnSpPr>
            <p:spPr>
              <a:xfrm>
                <a:off x="612775" y="4684712"/>
                <a:ext cx="0" cy="1273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725" name="Shape 725"/>
              <p:cNvSpPr/>
              <p:nvPr/>
            </p:nvSpPr>
            <p:spPr>
              <a:xfrm>
                <a:off x="830262" y="6192837"/>
                <a:ext cx="14747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5" extrusionOk="0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26" name="Shape 726"/>
              <p:cNvCxnSpPr/>
              <p:nvPr/>
            </p:nvCxnSpPr>
            <p:spPr>
              <a:xfrm rot="10800000">
                <a:off x="800100" y="4581525"/>
                <a:ext cx="1566862" cy="13938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727" name="Shape 727"/>
              <p:cNvSpPr/>
              <p:nvPr/>
            </p:nvSpPr>
            <p:spPr>
              <a:xfrm>
                <a:off x="355600" y="59245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8" name="Shape 728"/>
              <p:cNvSpPr txBox="1"/>
              <p:nvPr/>
            </p:nvSpPr>
            <p:spPr>
              <a:xfrm>
                <a:off x="422275" y="58753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2282825" y="5921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0" name="Shape 730"/>
              <p:cNvSpPr txBox="1"/>
              <p:nvPr/>
            </p:nvSpPr>
            <p:spPr>
              <a:xfrm>
                <a:off x="2349500" y="58721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cxnSp>
        <p:nvCxnSpPr>
          <p:cNvPr id="731" name="Shape 731"/>
          <p:cNvCxnSpPr/>
          <p:nvPr/>
        </p:nvCxnSpPr>
        <p:spPr>
          <a:xfrm>
            <a:off x="1905000" y="4770437"/>
            <a:ext cx="0" cy="124936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732" name="Shape 732"/>
          <p:cNvCxnSpPr/>
          <p:nvPr/>
        </p:nvCxnSpPr>
        <p:spPr>
          <a:xfrm>
            <a:off x="2151062" y="6264275"/>
            <a:ext cx="1462087" cy="158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733" name="Shape 733"/>
          <p:cNvCxnSpPr/>
          <p:nvPr/>
        </p:nvCxnSpPr>
        <p:spPr>
          <a:xfrm rot="10800000">
            <a:off x="2073275" y="4635500"/>
            <a:ext cx="1585912" cy="141605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734" name="Shape 734"/>
          <p:cNvCxnSpPr/>
          <p:nvPr/>
        </p:nvCxnSpPr>
        <p:spPr>
          <a:xfrm>
            <a:off x="5576887" y="4479925"/>
            <a:ext cx="1463675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35" name="Shape 735"/>
          <p:cNvCxnSpPr/>
          <p:nvPr/>
        </p:nvCxnSpPr>
        <p:spPr>
          <a:xfrm rot="10800000" flipH="1">
            <a:off x="6430962" y="4632325"/>
            <a:ext cx="625475" cy="62706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36" name="Shape 736"/>
          <p:cNvCxnSpPr/>
          <p:nvPr/>
        </p:nvCxnSpPr>
        <p:spPr>
          <a:xfrm rot="10800000" flipH="1">
            <a:off x="5470525" y="5529262"/>
            <a:ext cx="550862" cy="536575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37" name="Shape 737"/>
          <p:cNvCxnSpPr/>
          <p:nvPr/>
        </p:nvCxnSpPr>
        <p:spPr>
          <a:xfrm rot="10800000" flipH="1">
            <a:off x="5227637" y="4754562"/>
            <a:ext cx="1587" cy="118903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/>
        </p:nvSpPr>
        <p:spPr>
          <a:xfrm>
            <a:off x="206375" y="1982787"/>
            <a:ext cx="867092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子图：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若图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=（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G'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=（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V'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E'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），如果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V'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⊆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且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E'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⊆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，则称图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G'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是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的子图。</a:t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3567112" y="4495800"/>
            <a:ext cx="898525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745" name="Shape 745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746" name="Shape 746"/>
          <p:cNvGrpSpPr/>
          <p:nvPr/>
        </p:nvGrpSpPr>
        <p:grpSpPr>
          <a:xfrm>
            <a:off x="677862" y="3516312"/>
            <a:ext cx="2555875" cy="2259012"/>
            <a:chOff x="1403350" y="2074862"/>
            <a:chExt cx="2555875" cy="2259012"/>
          </a:xfrm>
        </p:grpSpPr>
        <p:sp>
          <p:nvSpPr>
            <p:cNvPr id="747" name="Shape 747"/>
            <p:cNvSpPr/>
            <p:nvPr/>
          </p:nvSpPr>
          <p:spPr>
            <a:xfrm>
              <a:off x="2824162" y="2457450"/>
              <a:ext cx="660400" cy="66516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48" name="Shape 748"/>
            <p:cNvGrpSpPr/>
            <p:nvPr/>
          </p:nvGrpSpPr>
          <p:grpSpPr>
            <a:xfrm>
              <a:off x="1477962" y="2074862"/>
              <a:ext cx="2481262" cy="598487"/>
              <a:chOff x="349250" y="1495425"/>
              <a:chExt cx="2481262" cy="598487"/>
            </a:xfrm>
          </p:grpSpPr>
          <p:sp>
            <p:nvSpPr>
              <p:cNvPr id="749" name="Shape 749"/>
              <p:cNvSpPr/>
              <p:nvPr/>
            </p:nvSpPr>
            <p:spPr>
              <a:xfrm>
                <a:off x="349250" y="1547812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0" name="Shape 750"/>
              <p:cNvSpPr txBox="1"/>
              <p:nvPr/>
            </p:nvSpPr>
            <p:spPr>
              <a:xfrm>
                <a:off x="415925" y="1498600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cxnSp>
            <p:nvCxnSpPr>
              <p:cNvPr id="751" name="Shape 751"/>
              <p:cNvCxnSpPr/>
              <p:nvPr/>
            </p:nvCxnSpPr>
            <p:spPr>
              <a:xfrm>
                <a:off x="819150" y="1752600"/>
                <a:ext cx="15113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52" name="Shape 752"/>
              <p:cNvSpPr/>
              <p:nvPr/>
            </p:nvSpPr>
            <p:spPr>
              <a:xfrm>
                <a:off x="2300287" y="154463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3" name="Shape 753"/>
              <p:cNvSpPr txBox="1"/>
              <p:nvPr/>
            </p:nvSpPr>
            <p:spPr>
              <a:xfrm>
                <a:off x="2366962" y="149542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754" name="Shape 754"/>
            <p:cNvSpPr/>
            <p:nvPr/>
          </p:nvSpPr>
          <p:spPr>
            <a:xfrm>
              <a:off x="1825625" y="3382962"/>
              <a:ext cx="571500" cy="563562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5" name="Shape 755"/>
            <p:cNvCxnSpPr/>
            <p:nvPr/>
          </p:nvCxnSpPr>
          <p:spPr>
            <a:xfrm>
              <a:off x="3686175" y="2600325"/>
              <a:ext cx="0" cy="12350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6" name="Shape 756"/>
            <p:cNvCxnSpPr/>
            <p:nvPr/>
          </p:nvCxnSpPr>
          <p:spPr>
            <a:xfrm>
              <a:off x="2865437" y="3398837"/>
              <a:ext cx="642937" cy="55403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7" name="Shape 757"/>
            <p:cNvCxnSpPr/>
            <p:nvPr/>
          </p:nvCxnSpPr>
          <p:spPr>
            <a:xfrm>
              <a:off x="1620837" y="2606675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58" name="Shape 758"/>
            <p:cNvSpPr/>
            <p:nvPr/>
          </p:nvSpPr>
          <p:spPr>
            <a:xfrm>
              <a:off x="2398712" y="30448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9" name="Shape 759"/>
            <p:cNvSpPr txBox="1"/>
            <p:nvPr/>
          </p:nvSpPr>
          <p:spPr>
            <a:xfrm>
              <a:off x="2465387" y="29956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403350" y="37877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1" name="Shape 761"/>
            <p:cNvSpPr txBox="1"/>
            <p:nvPr/>
          </p:nvSpPr>
          <p:spPr>
            <a:xfrm>
              <a:off x="1470025" y="37385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429000" y="3784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3" name="Shape 763"/>
            <p:cNvSpPr txBox="1"/>
            <p:nvPr/>
          </p:nvSpPr>
          <p:spPr>
            <a:xfrm>
              <a:off x="3495675" y="3735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764" name="Shape 764"/>
          <p:cNvGrpSpPr/>
          <p:nvPr/>
        </p:nvGrpSpPr>
        <p:grpSpPr>
          <a:xfrm>
            <a:off x="4899025" y="3302000"/>
            <a:ext cx="2481262" cy="598487"/>
            <a:chOff x="349250" y="1495425"/>
            <a:chExt cx="2481262" cy="598487"/>
          </a:xfrm>
        </p:grpSpPr>
        <p:sp>
          <p:nvSpPr>
            <p:cNvPr id="765" name="Shape 765"/>
            <p:cNvSpPr/>
            <p:nvPr/>
          </p:nvSpPr>
          <p:spPr>
            <a:xfrm>
              <a:off x="349250" y="15478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6" name="Shape 766"/>
            <p:cNvSpPr txBox="1"/>
            <p:nvPr/>
          </p:nvSpPr>
          <p:spPr>
            <a:xfrm>
              <a:off x="415925" y="14986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767" name="Shape 767"/>
            <p:cNvCxnSpPr/>
            <p:nvPr/>
          </p:nvCxnSpPr>
          <p:spPr>
            <a:xfrm>
              <a:off x="819150" y="1752600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68" name="Shape 768"/>
            <p:cNvSpPr/>
            <p:nvPr/>
          </p:nvSpPr>
          <p:spPr>
            <a:xfrm>
              <a:off x="2300287" y="15446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9" name="Shape 769"/>
            <p:cNvSpPr txBox="1"/>
            <p:nvPr/>
          </p:nvSpPr>
          <p:spPr>
            <a:xfrm>
              <a:off x="2366962" y="14954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6305550" y="4924425"/>
            <a:ext cx="2317750" cy="1335087"/>
            <a:chOff x="6259512" y="5168900"/>
            <a:chExt cx="2317750" cy="1335087"/>
          </a:xfrm>
        </p:grpSpPr>
        <p:sp>
          <p:nvSpPr>
            <p:cNvPr id="771" name="Shape 771"/>
            <p:cNvSpPr/>
            <p:nvPr/>
          </p:nvSpPr>
          <p:spPr>
            <a:xfrm>
              <a:off x="6618287" y="5556250"/>
              <a:ext cx="571500" cy="563562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2" name="Shape 772"/>
            <p:cNvCxnSpPr/>
            <p:nvPr/>
          </p:nvCxnSpPr>
          <p:spPr>
            <a:xfrm>
              <a:off x="7626350" y="5572125"/>
              <a:ext cx="582612" cy="5842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73" name="Shape 773"/>
            <p:cNvSpPr/>
            <p:nvPr/>
          </p:nvSpPr>
          <p:spPr>
            <a:xfrm>
              <a:off x="7159625" y="52181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4" name="Shape 774"/>
            <p:cNvSpPr txBox="1"/>
            <p:nvPr/>
          </p:nvSpPr>
          <p:spPr>
            <a:xfrm>
              <a:off x="7226300" y="51689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259512" y="59451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6" name="Shape 776"/>
            <p:cNvSpPr txBox="1"/>
            <p:nvPr/>
          </p:nvSpPr>
          <p:spPr>
            <a:xfrm>
              <a:off x="6326187" y="58959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8047037" y="59578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8" name="Shape 778"/>
            <p:cNvSpPr txBox="1"/>
            <p:nvPr/>
          </p:nvSpPr>
          <p:spPr>
            <a:xfrm>
              <a:off x="8113712" y="59086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4854575" y="4008437"/>
            <a:ext cx="1525588" cy="2255837"/>
            <a:chOff x="3376612" y="5484812"/>
            <a:chExt cx="1525588" cy="2255837"/>
          </a:xfrm>
        </p:grpSpPr>
        <p:sp>
          <p:nvSpPr>
            <p:cNvPr id="780" name="Shape 780"/>
            <p:cNvSpPr txBox="1"/>
            <p:nvPr/>
          </p:nvSpPr>
          <p:spPr>
            <a:xfrm>
              <a:off x="4175125" y="5984875"/>
              <a:ext cx="184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3451225" y="55340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2" name="Shape 782"/>
            <p:cNvSpPr txBox="1"/>
            <p:nvPr/>
          </p:nvSpPr>
          <p:spPr>
            <a:xfrm>
              <a:off x="3517900" y="54848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3798887" y="6789737"/>
              <a:ext cx="571500" cy="563562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84" name="Shape 784"/>
            <p:cNvCxnSpPr/>
            <p:nvPr/>
          </p:nvCxnSpPr>
          <p:spPr>
            <a:xfrm>
              <a:off x="3594100" y="6013450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85" name="Shape 785"/>
            <p:cNvSpPr/>
            <p:nvPr/>
          </p:nvSpPr>
          <p:spPr>
            <a:xfrm>
              <a:off x="4371975" y="6451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Shape 786"/>
            <p:cNvSpPr txBox="1"/>
            <p:nvPr/>
          </p:nvSpPr>
          <p:spPr>
            <a:xfrm>
              <a:off x="4438650" y="6402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3376612" y="71945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8" name="Shape 788"/>
            <p:cNvSpPr txBox="1"/>
            <p:nvPr/>
          </p:nvSpPr>
          <p:spPr>
            <a:xfrm>
              <a:off x="3443287" y="71453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/>
        </p:nvSpPr>
        <p:spPr>
          <a:xfrm>
            <a:off x="228600" y="1951037"/>
            <a:ext cx="8488362" cy="21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连通图：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在无向图中，如果从一个顶点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到另一个顶点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)有路径，则称顶点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是连通的。如果图中任意两个顶点都是连通的，则称该图是连通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图。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连通分量：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非连通图的极大连通子图称为连通分量。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794" name="Shape 794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795" name="Shape 795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796" name="Shape 796"/>
          <p:cNvGrpSpPr/>
          <p:nvPr/>
        </p:nvGrpSpPr>
        <p:grpSpPr>
          <a:xfrm>
            <a:off x="381000" y="5821362"/>
            <a:ext cx="7620000" cy="681037"/>
            <a:chOff x="381000" y="4343400"/>
            <a:chExt cx="7620000" cy="681037"/>
          </a:xfrm>
        </p:grpSpPr>
        <p:pic>
          <p:nvPicPr>
            <p:cNvPr id="797" name="Shape 7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000" y="4343400"/>
              <a:ext cx="762000" cy="681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8" name="Shape 798"/>
            <p:cNvSpPr txBox="1"/>
            <p:nvPr/>
          </p:nvSpPr>
          <p:spPr>
            <a:xfrm>
              <a:off x="1371600" y="4343400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如何求得一个非连通图的连通分量?</a:t>
              </a:r>
              <a:endParaRPr/>
            </a:p>
          </p:txBody>
        </p:sp>
      </p:grpSp>
      <p:cxnSp>
        <p:nvCxnSpPr>
          <p:cNvPr id="799" name="Shape 799"/>
          <p:cNvCxnSpPr/>
          <p:nvPr/>
        </p:nvCxnSpPr>
        <p:spPr>
          <a:xfrm rot="10800000">
            <a:off x="5394325" y="4052887"/>
            <a:ext cx="6413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0" name="Shape 800"/>
          <p:cNvCxnSpPr/>
          <p:nvPr/>
        </p:nvCxnSpPr>
        <p:spPr>
          <a:xfrm rot="10800000">
            <a:off x="4664075" y="4143375"/>
            <a:ext cx="1371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1" name="Shape 801"/>
          <p:cNvCxnSpPr/>
          <p:nvPr/>
        </p:nvCxnSpPr>
        <p:spPr>
          <a:xfrm rot="10800000">
            <a:off x="3902075" y="4233862"/>
            <a:ext cx="2133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802" name="Shape 802"/>
          <p:cNvGrpSpPr/>
          <p:nvPr/>
        </p:nvGrpSpPr>
        <p:grpSpPr>
          <a:xfrm>
            <a:off x="4098924" y="4343400"/>
            <a:ext cx="5045076" cy="1020762"/>
            <a:chOff x="4098924" y="4343400"/>
            <a:chExt cx="5045076" cy="1020762"/>
          </a:xfrm>
        </p:grpSpPr>
        <p:sp>
          <p:nvSpPr>
            <p:cNvPr id="803" name="Shape 803"/>
            <p:cNvSpPr/>
            <p:nvPr/>
          </p:nvSpPr>
          <p:spPr>
            <a:xfrm rot="5400000">
              <a:off x="4013993" y="4428331"/>
              <a:ext cx="719137" cy="5492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4692650" y="4500562"/>
              <a:ext cx="242887" cy="71596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4953000" y="4359275"/>
              <a:ext cx="4191000" cy="1004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1.含有极大</a:t>
              </a:r>
              <a:r>
                <a:rPr lang="en-US" sz="24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顶点</a:t>
              </a: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数；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依附于这些顶点的所有</a:t>
              </a:r>
              <a:r>
                <a:rPr lang="en-US" sz="24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边</a:t>
              </a: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。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0" name="Shape 810"/>
          <p:cNvCxnSpPr/>
          <p:nvPr/>
        </p:nvCxnSpPr>
        <p:spPr>
          <a:xfrm>
            <a:off x="1130300" y="4808537"/>
            <a:ext cx="1785937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811" name="Shape 811"/>
          <p:cNvGrpSpPr/>
          <p:nvPr/>
        </p:nvGrpSpPr>
        <p:grpSpPr>
          <a:xfrm>
            <a:off x="3775052" y="2408435"/>
            <a:ext cx="1959020" cy="1201340"/>
            <a:chOff x="3805215" y="2057597"/>
            <a:chExt cx="1959020" cy="1201340"/>
          </a:xfrm>
        </p:grpSpPr>
        <p:sp>
          <p:nvSpPr>
            <p:cNvPr id="812" name="Shape 812"/>
            <p:cNvSpPr txBox="1"/>
            <p:nvPr/>
          </p:nvSpPr>
          <p:spPr>
            <a:xfrm rot="-840000">
              <a:off x="3832225" y="2281237"/>
              <a:ext cx="1905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FF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66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连通分量1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</a:t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 rot="-780000">
              <a:off x="4106862" y="2830512"/>
              <a:ext cx="1398587" cy="27463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14" name="Shape 814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692150" y="2638425"/>
            <a:ext cx="503237" cy="5032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Shape 816"/>
          <p:cNvSpPr txBox="1"/>
          <p:nvPr/>
        </p:nvSpPr>
        <p:spPr>
          <a:xfrm>
            <a:off x="758825" y="2589212"/>
            <a:ext cx="4635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817" name="Shape 817"/>
          <p:cNvCxnSpPr/>
          <p:nvPr/>
        </p:nvCxnSpPr>
        <p:spPr>
          <a:xfrm>
            <a:off x="1162050" y="2843212"/>
            <a:ext cx="1785937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8" name="Shape 818"/>
          <p:cNvSpPr/>
          <p:nvPr/>
        </p:nvSpPr>
        <p:spPr>
          <a:xfrm>
            <a:off x="2913062" y="2635250"/>
            <a:ext cx="503237" cy="5032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Shape 819"/>
          <p:cNvSpPr txBox="1"/>
          <p:nvPr/>
        </p:nvSpPr>
        <p:spPr>
          <a:xfrm>
            <a:off x="2979737" y="2586037"/>
            <a:ext cx="4635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820" name="Shape 820"/>
          <p:cNvCxnSpPr/>
          <p:nvPr/>
        </p:nvCxnSpPr>
        <p:spPr>
          <a:xfrm>
            <a:off x="3154362" y="3141662"/>
            <a:ext cx="0" cy="143351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1" name="Shape 821"/>
          <p:cNvCxnSpPr/>
          <p:nvPr/>
        </p:nvCxnSpPr>
        <p:spPr>
          <a:xfrm>
            <a:off x="895350" y="3133725"/>
            <a:ext cx="0" cy="140493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2" name="Shape 822"/>
          <p:cNvSpPr/>
          <p:nvPr/>
        </p:nvSpPr>
        <p:spPr>
          <a:xfrm>
            <a:off x="1260475" y="3189287"/>
            <a:ext cx="503237" cy="5032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Shape 823"/>
          <p:cNvSpPr txBox="1"/>
          <p:nvPr/>
        </p:nvSpPr>
        <p:spPr>
          <a:xfrm>
            <a:off x="1327150" y="3140075"/>
            <a:ext cx="4635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633412" y="4541837"/>
            <a:ext cx="503237" cy="5032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700087" y="4492625"/>
            <a:ext cx="4635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2897187" y="4538662"/>
            <a:ext cx="503237" cy="5032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Shape 827"/>
          <p:cNvSpPr txBox="1"/>
          <p:nvPr/>
        </p:nvSpPr>
        <p:spPr>
          <a:xfrm>
            <a:off x="2963862" y="4489450"/>
            <a:ext cx="4635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2252662" y="3189287"/>
            <a:ext cx="503237" cy="5032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Shape 829"/>
          <p:cNvSpPr txBox="1"/>
          <p:nvPr/>
        </p:nvSpPr>
        <p:spPr>
          <a:xfrm>
            <a:off x="2319337" y="3140075"/>
            <a:ext cx="4635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1735137" y="3981450"/>
            <a:ext cx="503237" cy="5032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Shape 831"/>
          <p:cNvSpPr txBox="1"/>
          <p:nvPr/>
        </p:nvSpPr>
        <p:spPr>
          <a:xfrm>
            <a:off x="1801812" y="3932237"/>
            <a:ext cx="4635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832" name="Shape 832"/>
          <p:cNvCxnSpPr/>
          <p:nvPr/>
        </p:nvCxnSpPr>
        <p:spPr>
          <a:xfrm>
            <a:off x="1757362" y="3436937"/>
            <a:ext cx="50482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3" name="Shape 833"/>
          <p:cNvCxnSpPr/>
          <p:nvPr/>
        </p:nvCxnSpPr>
        <p:spPr>
          <a:xfrm>
            <a:off x="1512887" y="3667125"/>
            <a:ext cx="277812" cy="41116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4" name="Shape 834"/>
          <p:cNvCxnSpPr/>
          <p:nvPr/>
        </p:nvCxnSpPr>
        <p:spPr>
          <a:xfrm flipH="1">
            <a:off x="2155825" y="3681412"/>
            <a:ext cx="255587" cy="39528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835" name="Shape 835"/>
          <p:cNvGrpSpPr/>
          <p:nvPr/>
        </p:nvGrpSpPr>
        <p:grpSpPr>
          <a:xfrm>
            <a:off x="5786437" y="1804987"/>
            <a:ext cx="2809875" cy="2501899"/>
            <a:chOff x="5816600" y="1454150"/>
            <a:chExt cx="2809875" cy="2501899"/>
          </a:xfrm>
        </p:grpSpPr>
        <p:cxnSp>
          <p:nvCxnSpPr>
            <p:cNvPr id="836" name="Shape 836"/>
            <p:cNvCxnSpPr/>
            <p:nvPr/>
          </p:nvCxnSpPr>
          <p:spPr>
            <a:xfrm>
              <a:off x="6313487" y="3676650"/>
              <a:ext cx="1785937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37" name="Shape 837"/>
            <p:cNvSpPr/>
            <p:nvPr/>
          </p:nvSpPr>
          <p:spPr>
            <a:xfrm>
              <a:off x="5875337" y="15065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8" name="Shape 838"/>
            <p:cNvSpPr txBox="1"/>
            <p:nvPr/>
          </p:nvSpPr>
          <p:spPr>
            <a:xfrm>
              <a:off x="5942012" y="14573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839" name="Shape 839"/>
            <p:cNvCxnSpPr/>
            <p:nvPr/>
          </p:nvCxnSpPr>
          <p:spPr>
            <a:xfrm>
              <a:off x="6345237" y="1711325"/>
              <a:ext cx="1785937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40" name="Shape 840"/>
            <p:cNvSpPr/>
            <p:nvPr/>
          </p:nvSpPr>
          <p:spPr>
            <a:xfrm>
              <a:off x="8096250" y="15033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1" name="Shape 841"/>
            <p:cNvSpPr txBox="1"/>
            <p:nvPr/>
          </p:nvSpPr>
          <p:spPr>
            <a:xfrm>
              <a:off x="8162925" y="14541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842" name="Shape 842"/>
            <p:cNvCxnSpPr/>
            <p:nvPr/>
          </p:nvCxnSpPr>
          <p:spPr>
            <a:xfrm>
              <a:off x="8337550" y="2009775"/>
              <a:ext cx="0" cy="143351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3" name="Shape 843"/>
            <p:cNvCxnSpPr/>
            <p:nvPr/>
          </p:nvCxnSpPr>
          <p:spPr>
            <a:xfrm>
              <a:off x="6078537" y="2001837"/>
              <a:ext cx="0" cy="140493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44" name="Shape 844"/>
            <p:cNvSpPr/>
            <p:nvPr/>
          </p:nvSpPr>
          <p:spPr>
            <a:xfrm>
              <a:off x="5816600" y="34099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5" name="Shape 845"/>
            <p:cNvSpPr txBox="1"/>
            <p:nvPr/>
          </p:nvSpPr>
          <p:spPr>
            <a:xfrm>
              <a:off x="5883275" y="33607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8080375" y="34067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7" name="Shape 847"/>
            <p:cNvSpPr txBox="1"/>
            <p:nvPr/>
          </p:nvSpPr>
          <p:spPr>
            <a:xfrm>
              <a:off x="8147050" y="33575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6397625" y="4648200"/>
            <a:ext cx="1522412" cy="1387474"/>
            <a:chOff x="5756275" y="4648200"/>
            <a:chExt cx="1522412" cy="1387474"/>
          </a:xfrm>
        </p:grpSpPr>
        <p:sp>
          <p:nvSpPr>
            <p:cNvPr id="849" name="Shape 849"/>
            <p:cNvSpPr/>
            <p:nvPr/>
          </p:nvSpPr>
          <p:spPr>
            <a:xfrm>
              <a:off x="5756275" y="46974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0" name="Shape 850"/>
            <p:cNvSpPr txBox="1"/>
            <p:nvPr/>
          </p:nvSpPr>
          <p:spPr>
            <a:xfrm>
              <a:off x="5822950" y="46482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748462" y="46974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2" name="Shape 852"/>
            <p:cNvSpPr txBox="1"/>
            <p:nvPr/>
          </p:nvSpPr>
          <p:spPr>
            <a:xfrm>
              <a:off x="6815137" y="46482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230937" y="54895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6297612" y="54403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855" name="Shape 855"/>
            <p:cNvCxnSpPr/>
            <p:nvPr/>
          </p:nvCxnSpPr>
          <p:spPr>
            <a:xfrm>
              <a:off x="6253162" y="4945062"/>
              <a:ext cx="504825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56" name="Shape 856"/>
            <p:cNvCxnSpPr/>
            <p:nvPr/>
          </p:nvCxnSpPr>
          <p:spPr>
            <a:xfrm>
              <a:off x="6008687" y="5175250"/>
              <a:ext cx="277812" cy="41116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57" name="Shape 857"/>
            <p:cNvCxnSpPr/>
            <p:nvPr/>
          </p:nvCxnSpPr>
          <p:spPr>
            <a:xfrm flipH="1">
              <a:off x="6651625" y="5189537"/>
              <a:ext cx="255587" cy="39528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858" name="Shape 858"/>
          <p:cNvGrpSpPr/>
          <p:nvPr/>
        </p:nvGrpSpPr>
        <p:grpSpPr>
          <a:xfrm>
            <a:off x="3728234" y="4231892"/>
            <a:ext cx="2008207" cy="1381934"/>
            <a:chOff x="3758397" y="3881055"/>
            <a:chExt cx="2008207" cy="1381934"/>
          </a:xfrm>
        </p:grpSpPr>
        <p:sp>
          <p:nvSpPr>
            <p:cNvPr id="859" name="Shape 859"/>
            <p:cNvSpPr txBox="1"/>
            <p:nvPr/>
          </p:nvSpPr>
          <p:spPr>
            <a:xfrm rot="1320000">
              <a:off x="3771900" y="4451350"/>
              <a:ext cx="198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FF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66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连通分量2</a:t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 rot="1380000">
              <a:off x="4046537" y="4143375"/>
              <a:ext cx="1398587" cy="27463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61" name="Shape 861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62" name="Shape 862"/>
          <p:cNvSpPr txBox="1"/>
          <p:nvPr/>
        </p:nvSpPr>
        <p:spPr>
          <a:xfrm>
            <a:off x="320675" y="5851525"/>
            <a:ext cx="5300662" cy="547687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连通分量是对无向图的一种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划分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/>
        </p:nvSpPr>
        <p:spPr>
          <a:xfrm>
            <a:off x="304800" y="2119312"/>
            <a:ext cx="8504237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强连通图：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在有向图中，对图中任意一对顶点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)，若从顶点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到顶点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均有路径，则称该有向图是强连通图。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强连通分量：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非强连通图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的极大强连通子图。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68" name="Shape 868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869" name="Shape 869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870" name="Shape 870"/>
          <p:cNvGrpSpPr/>
          <p:nvPr/>
        </p:nvGrpSpPr>
        <p:grpSpPr>
          <a:xfrm>
            <a:off x="457200" y="5303837"/>
            <a:ext cx="7620000" cy="681037"/>
            <a:chOff x="381000" y="4343400"/>
            <a:chExt cx="7620000" cy="681037"/>
          </a:xfrm>
        </p:grpSpPr>
        <p:pic>
          <p:nvPicPr>
            <p:cNvPr id="871" name="Shape 87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000" y="4343400"/>
              <a:ext cx="762000" cy="681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2" name="Shape 872"/>
            <p:cNvSpPr txBox="1"/>
            <p:nvPr/>
          </p:nvSpPr>
          <p:spPr>
            <a:xfrm>
              <a:off x="1371600" y="4343400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如何求得一个非连通图的连通分量?</a:t>
              </a:r>
              <a:endParaRPr/>
            </a:p>
          </p:txBody>
        </p:sp>
      </p:grpSp>
      <p:cxnSp>
        <p:nvCxnSpPr>
          <p:cNvPr id="873" name="Shape 873"/>
          <p:cNvCxnSpPr/>
          <p:nvPr/>
        </p:nvCxnSpPr>
        <p:spPr>
          <a:xfrm rot="10800000">
            <a:off x="6461125" y="4311650"/>
            <a:ext cx="6413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74" name="Shape 874"/>
          <p:cNvCxnSpPr/>
          <p:nvPr/>
        </p:nvCxnSpPr>
        <p:spPr>
          <a:xfrm rot="10800000">
            <a:off x="5441950" y="4402137"/>
            <a:ext cx="166052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75" name="Shape 875"/>
          <p:cNvCxnSpPr/>
          <p:nvPr/>
        </p:nvCxnSpPr>
        <p:spPr>
          <a:xfrm rot="10800000">
            <a:off x="4740275" y="4492625"/>
            <a:ext cx="2362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881" name="Shape 881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1073150" y="3022600"/>
            <a:ext cx="1431925" cy="1587"/>
          </a:xfrm>
          <a:custGeom>
            <a:avLst/>
            <a:gdLst/>
            <a:ahLst/>
            <a:cxnLst/>
            <a:rect l="0" t="0" r="0" b="0"/>
            <a:pathLst>
              <a:path w="901" h="7" extrusionOk="0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lg" len="lg"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574675" y="2784475"/>
            <a:ext cx="503237" cy="5032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641350" y="2735262"/>
            <a:ext cx="4635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2508250" y="2797175"/>
            <a:ext cx="503237" cy="5032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008F6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6" name="Shape 886"/>
          <p:cNvSpPr txBox="1"/>
          <p:nvPr/>
        </p:nvSpPr>
        <p:spPr>
          <a:xfrm>
            <a:off x="2574925" y="2747962"/>
            <a:ext cx="46355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" tIns="28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887" name="Shape 887"/>
          <p:cNvGrpSpPr/>
          <p:nvPr/>
        </p:nvGrpSpPr>
        <p:grpSpPr>
          <a:xfrm>
            <a:off x="566737" y="3181350"/>
            <a:ext cx="2457450" cy="1889124"/>
            <a:chOff x="355600" y="4581525"/>
            <a:chExt cx="2457450" cy="1889124"/>
          </a:xfrm>
        </p:grpSpPr>
        <p:cxnSp>
          <p:nvCxnSpPr>
            <p:cNvPr id="888" name="Shape 888"/>
            <p:cNvCxnSpPr/>
            <p:nvPr/>
          </p:nvCxnSpPr>
          <p:spPr>
            <a:xfrm>
              <a:off x="612775" y="4684712"/>
              <a:ext cx="0" cy="12731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889" name="Shape 889"/>
            <p:cNvSpPr/>
            <p:nvPr/>
          </p:nvSpPr>
          <p:spPr>
            <a:xfrm>
              <a:off x="830262" y="6192837"/>
              <a:ext cx="1474787" cy="1587"/>
            </a:xfrm>
            <a:custGeom>
              <a:avLst/>
              <a:gdLst/>
              <a:ahLst/>
              <a:cxnLst/>
              <a:rect l="0" t="0" r="0" b="0"/>
              <a:pathLst>
                <a:path w="901" h="5" extrusionOk="0">
                  <a:moveTo>
                    <a:pt x="0" y="0"/>
                  </a:moveTo>
                  <a:lnTo>
                    <a:pt x="901" y="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0" name="Shape 890"/>
            <p:cNvCxnSpPr/>
            <p:nvPr/>
          </p:nvCxnSpPr>
          <p:spPr>
            <a:xfrm rot="10800000">
              <a:off x="800100" y="4581525"/>
              <a:ext cx="1566862" cy="139382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891" name="Shape 891"/>
            <p:cNvSpPr/>
            <p:nvPr/>
          </p:nvSpPr>
          <p:spPr>
            <a:xfrm>
              <a:off x="355600" y="59245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422275" y="58753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282825" y="59213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4" name="Shape 894"/>
            <p:cNvSpPr txBox="1"/>
            <p:nvPr/>
          </p:nvSpPr>
          <p:spPr>
            <a:xfrm>
              <a:off x="2349500" y="58721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895" name="Shape 895"/>
          <p:cNvGrpSpPr/>
          <p:nvPr/>
        </p:nvGrpSpPr>
        <p:grpSpPr>
          <a:xfrm>
            <a:off x="3805215" y="2408435"/>
            <a:ext cx="1959020" cy="1200405"/>
            <a:chOff x="3805215" y="2408435"/>
            <a:chExt cx="1959020" cy="1200405"/>
          </a:xfrm>
        </p:grpSpPr>
        <p:sp>
          <p:nvSpPr>
            <p:cNvPr id="896" name="Shape 896"/>
            <p:cNvSpPr txBox="1"/>
            <p:nvPr/>
          </p:nvSpPr>
          <p:spPr>
            <a:xfrm rot="-840000">
              <a:off x="3832225" y="2632075"/>
              <a:ext cx="1905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FF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66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强连通分量1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</a:t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 rot="-840000">
              <a:off x="4103687" y="3171825"/>
              <a:ext cx="1479550" cy="26193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98" name="Shape 898"/>
          <p:cNvGrpSpPr/>
          <p:nvPr/>
        </p:nvGrpSpPr>
        <p:grpSpPr>
          <a:xfrm>
            <a:off x="3712359" y="4247768"/>
            <a:ext cx="2008207" cy="1366059"/>
            <a:chOff x="3712359" y="4247768"/>
            <a:chExt cx="2008207" cy="1366059"/>
          </a:xfrm>
        </p:grpSpPr>
        <p:sp>
          <p:nvSpPr>
            <p:cNvPr id="899" name="Shape 899"/>
            <p:cNvSpPr txBox="1"/>
            <p:nvPr/>
          </p:nvSpPr>
          <p:spPr>
            <a:xfrm rot="1320000">
              <a:off x="3725862" y="4802187"/>
              <a:ext cx="198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FF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66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强连通分量2</a:t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 rot="1380000">
              <a:off x="4076700" y="4510087"/>
              <a:ext cx="1398587" cy="27463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976937" y="1758950"/>
            <a:ext cx="2457450" cy="2335211"/>
            <a:chOff x="5976937" y="1758950"/>
            <a:chExt cx="2457450" cy="2335211"/>
          </a:xfrm>
        </p:grpSpPr>
        <p:sp>
          <p:nvSpPr>
            <p:cNvPr id="902" name="Shape 902"/>
            <p:cNvSpPr/>
            <p:nvPr/>
          </p:nvSpPr>
          <p:spPr>
            <a:xfrm>
              <a:off x="5984875" y="18081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3" name="Shape 903"/>
            <p:cNvSpPr txBox="1"/>
            <p:nvPr/>
          </p:nvSpPr>
          <p:spPr>
            <a:xfrm>
              <a:off x="6051550" y="17589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grpSp>
          <p:nvGrpSpPr>
            <p:cNvPr id="904" name="Shape 904"/>
            <p:cNvGrpSpPr/>
            <p:nvPr/>
          </p:nvGrpSpPr>
          <p:grpSpPr>
            <a:xfrm>
              <a:off x="5976937" y="2205037"/>
              <a:ext cx="2457450" cy="1889124"/>
              <a:chOff x="355600" y="4581525"/>
              <a:chExt cx="2457450" cy="1889124"/>
            </a:xfrm>
          </p:grpSpPr>
          <p:cxnSp>
            <p:nvCxnSpPr>
              <p:cNvPr id="905" name="Shape 905"/>
              <p:cNvCxnSpPr/>
              <p:nvPr/>
            </p:nvCxnSpPr>
            <p:spPr>
              <a:xfrm>
                <a:off x="612775" y="4684712"/>
                <a:ext cx="0" cy="1273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906" name="Shape 906"/>
              <p:cNvSpPr/>
              <p:nvPr/>
            </p:nvSpPr>
            <p:spPr>
              <a:xfrm>
                <a:off x="830262" y="6192837"/>
                <a:ext cx="14747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5" extrusionOk="0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907" name="Shape 907"/>
              <p:cNvCxnSpPr/>
              <p:nvPr/>
            </p:nvCxnSpPr>
            <p:spPr>
              <a:xfrm rot="10800000">
                <a:off x="800100" y="4581525"/>
                <a:ext cx="1566862" cy="13938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908" name="Shape 908"/>
              <p:cNvSpPr/>
              <p:nvPr/>
            </p:nvSpPr>
            <p:spPr>
              <a:xfrm>
                <a:off x="355600" y="59245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09" name="Shape 909"/>
              <p:cNvSpPr txBox="1"/>
              <p:nvPr/>
            </p:nvSpPr>
            <p:spPr>
              <a:xfrm>
                <a:off x="422275" y="58753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2282825" y="5921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1" name="Shape 911"/>
              <p:cNvSpPr txBox="1"/>
              <p:nvPr/>
            </p:nvSpPr>
            <p:spPr>
              <a:xfrm>
                <a:off x="2349500" y="58721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grpSp>
        <p:nvGrpSpPr>
          <p:cNvPr id="912" name="Shape 912"/>
          <p:cNvGrpSpPr/>
          <p:nvPr/>
        </p:nvGrpSpPr>
        <p:grpSpPr>
          <a:xfrm>
            <a:off x="6881812" y="4805362"/>
            <a:ext cx="530225" cy="595312"/>
            <a:chOff x="5907087" y="4789487"/>
            <a:chExt cx="530225" cy="595312"/>
          </a:xfrm>
        </p:grpSpPr>
        <p:sp>
          <p:nvSpPr>
            <p:cNvPr id="913" name="Shape 91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4" name="Shape 91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/>
        </p:nvSpPr>
        <p:spPr>
          <a:xfrm>
            <a:off x="260350" y="2117725"/>
            <a:ext cx="8396287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生成树：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个顶点的连通图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的生成树是包含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全部顶点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的一个极小连通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子图。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20" name="Shape 920"/>
          <p:cNvSpPr txBox="1"/>
          <p:nvPr/>
        </p:nvSpPr>
        <p:spPr>
          <a:xfrm>
            <a:off x="265112" y="5119687"/>
            <a:ext cx="8428037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生成森林：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在非连通图中，由每个连通分量都可以得到一棵生成树，这些连通分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量的生成树就组成了一个非连通图的</a:t>
            </a:r>
            <a:r>
              <a:rPr lang="en-US" sz="28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生成森林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921" name="Shape 921"/>
          <p:cNvGrpSpPr/>
          <p:nvPr/>
        </p:nvGrpSpPr>
        <p:grpSpPr>
          <a:xfrm>
            <a:off x="492125" y="4310062"/>
            <a:ext cx="7426325" cy="625475"/>
            <a:chOff x="492125" y="4416425"/>
            <a:chExt cx="7426325" cy="625475"/>
          </a:xfrm>
        </p:grpSpPr>
        <p:pic>
          <p:nvPicPr>
            <p:cNvPr id="922" name="Shape 9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2125" y="4416425"/>
              <a:ext cx="644525" cy="625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3" name="Shape 923"/>
            <p:cNvSpPr txBox="1"/>
            <p:nvPr/>
          </p:nvSpPr>
          <p:spPr>
            <a:xfrm>
              <a:off x="1289050" y="4500562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如何理解极小连通子图?</a:t>
              </a:r>
              <a:endParaRPr/>
            </a:p>
          </p:txBody>
        </p:sp>
      </p:grpSp>
      <p:sp>
        <p:nvSpPr>
          <p:cNvPr id="924" name="Shape 924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925" name="Shape 925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926" name="Shape 926"/>
          <p:cNvCxnSpPr/>
          <p:nvPr/>
        </p:nvCxnSpPr>
        <p:spPr>
          <a:xfrm rot="10800000">
            <a:off x="3603625" y="3033712"/>
            <a:ext cx="6413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7" name="Shape 927"/>
          <p:cNvCxnSpPr/>
          <p:nvPr/>
        </p:nvCxnSpPr>
        <p:spPr>
          <a:xfrm rot="10800000">
            <a:off x="2873375" y="3124200"/>
            <a:ext cx="1371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8" name="Shape 928"/>
          <p:cNvCxnSpPr/>
          <p:nvPr/>
        </p:nvCxnSpPr>
        <p:spPr>
          <a:xfrm rot="10800000">
            <a:off x="2111375" y="3214687"/>
            <a:ext cx="2133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929" name="Shape 929"/>
          <p:cNvGrpSpPr/>
          <p:nvPr/>
        </p:nvGrpSpPr>
        <p:grpSpPr>
          <a:xfrm>
            <a:off x="4821237" y="3262312"/>
            <a:ext cx="2905125" cy="1004887"/>
            <a:chOff x="5135562" y="3290887"/>
            <a:chExt cx="2905125" cy="1004887"/>
          </a:xfrm>
        </p:grpSpPr>
        <p:sp>
          <p:nvSpPr>
            <p:cNvPr id="930" name="Shape 930"/>
            <p:cNvSpPr/>
            <p:nvPr/>
          </p:nvSpPr>
          <p:spPr>
            <a:xfrm>
              <a:off x="5135562" y="3448050"/>
              <a:ext cx="242887" cy="71596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1" name="Shape 931"/>
            <p:cNvSpPr txBox="1"/>
            <p:nvPr/>
          </p:nvSpPr>
          <p:spPr>
            <a:xfrm>
              <a:off x="5457825" y="3290887"/>
              <a:ext cx="2582862" cy="1004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多——构成回路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少——不连通</a:t>
              </a:r>
              <a:endParaRPr/>
            </a:p>
          </p:txBody>
        </p:sp>
      </p:grpSp>
      <p:grpSp>
        <p:nvGrpSpPr>
          <p:cNvPr id="932" name="Shape 932"/>
          <p:cNvGrpSpPr/>
          <p:nvPr/>
        </p:nvGrpSpPr>
        <p:grpSpPr>
          <a:xfrm>
            <a:off x="2430462" y="3308350"/>
            <a:ext cx="2865437" cy="719137"/>
            <a:chOff x="2773362" y="3336925"/>
            <a:chExt cx="2865437" cy="719137"/>
          </a:xfrm>
        </p:grpSpPr>
        <p:sp>
          <p:nvSpPr>
            <p:cNvPr id="933" name="Shape 933"/>
            <p:cNvSpPr/>
            <p:nvPr/>
          </p:nvSpPr>
          <p:spPr>
            <a:xfrm rot="5400000">
              <a:off x="2688431" y="3421856"/>
              <a:ext cx="719137" cy="549275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fol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4" name="Shape 934"/>
            <p:cNvSpPr txBox="1"/>
            <p:nvPr/>
          </p:nvSpPr>
          <p:spPr>
            <a:xfrm>
              <a:off x="3459162" y="3581400"/>
              <a:ext cx="21796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含有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-1条边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Shape 939"/>
          <p:cNvGrpSpPr/>
          <p:nvPr/>
        </p:nvGrpSpPr>
        <p:grpSpPr>
          <a:xfrm>
            <a:off x="557212" y="4033837"/>
            <a:ext cx="2809875" cy="2501900"/>
            <a:chOff x="557212" y="3897312"/>
            <a:chExt cx="2809875" cy="2501900"/>
          </a:xfrm>
        </p:grpSpPr>
        <p:cxnSp>
          <p:nvCxnSpPr>
            <p:cNvPr id="940" name="Shape 940"/>
            <p:cNvCxnSpPr/>
            <p:nvPr/>
          </p:nvCxnSpPr>
          <p:spPr>
            <a:xfrm>
              <a:off x="1054100" y="6119812"/>
              <a:ext cx="1785937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41" name="Shape 941"/>
            <p:cNvSpPr/>
            <p:nvPr/>
          </p:nvSpPr>
          <p:spPr>
            <a:xfrm>
              <a:off x="615950" y="3949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2" name="Shape 942"/>
            <p:cNvSpPr txBox="1"/>
            <p:nvPr/>
          </p:nvSpPr>
          <p:spPr>
            <a:xfrm>
              <a:off x="682625" y="3900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943" name="Shape 943"/>
            <p:cNvCxnSpPr/>
            <p:nvPr/>
          </p:nvCxnSpPr>
          <p:spPr>
            <a:xfrm>
              <a:off x="1085850" y="4154487"/>
              <a:ext cx="1785937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44" name="Shape 944"/>
            <p:cNvSpPr/>
            <p:nvPr/>
          </p:nvSpPr>
          <p:spPr>
            <a:xfrm>
              <a:off x="2836862" y="39465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5" name="Shape 945"/>
            <p:cNvSpPr txBox="1"/>
            <p:nvPr/>
          </p:nvSpPr>
          <p:spPr>
            <a:xfrm>
              <a:off x="2903537" y="38973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946" name="Shape 946"/>
            <p:cNvCxnSpPr/>
            <p:nvPr/>
          </p:nvCxnSpPr>
          <p:spPr>
            <a:xfrm>
              <a:off x="3078162" y="4452937"/>
              <a:ext cx="0" cy="143351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47" name="Shape 947"/>
            <p:cNvCxnSpPr/>
            <p:nvPr/>
          </p:nvCxnSpPr>
          <p:spPr>
            <a:xfrm>
              <a:off x="819150" y="4445000"/>
              <a:ext cx="0" cy="140493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48" name="Shape 948"/>
            <p:cNvSpPr/>
            <p:nvPr/>
          </p:nvSpPr>
          <p:spPr>
            <a:xfrm>
              <a:off x="1184275" y="45005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9" name="Shape 949"/>
            <p:cNvSpPr txBox="1"/>
            <p:nvPr/>
          </p:nvSpPr>
          <p:spPr>
            <a:xfrm>
              <a:off x="1250950" y="44513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57212" y="58531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1" name="Shape 951"/>
            <p:cNvSpPr txBox="1"/>
            <p:nvPr/>
          </p:nvSpPr>
          <p:spPr>
            <a:xfrm>
              <a:off x="623887" y="58039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2820987" y="58499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3" name="Shape 953"/>
            <p:cNvSpPr txBox="1"/>
            <p:nvPr/>
          </p:nvSpPr>
          <p:spPr>
            <a:xfrm>
              <a:off x="2887662" y="58007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2176462" y="45005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5" name="Shape 955"/>
            <p:cNvSpPr txBox="1"/>
            <p:nvPr/>
          </p:nvSpPr>
          <p:spPr>
            <a:xfrm>
              <a:off x="2243137" y="44513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658937" y="52927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7" name="Shape 957"/>
            <p:cNvSpPr txBox="1"/>
            <p:nvPr/>
          </p:nvSpPr>
          <p:spPr>
            <a:xfrm>
              <a:off x="1725612" y="52435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958" name="Shape 958"/>
            <p:cNvCxnSpPr/>
            <p:nvPr/>
          </p:nvCxnSpPr>
          <p:spPr>
            <a:xfrm>
              <a:off x="1681162" y="4748212"/>
              <a:ext cx="504825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59" name="Shape 959"/>
            <p:cNvCxnSpPr/>
            <p:nvPr/>
          </p:nvCxnSpPr>
          <p:spPr>
            <a:xfrm>
              <a:off x="1436687" y="4978400"/>
              <a:ext cx="277812" cy="41116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0" name="Shape 960"/>
            <p:cNvCxnSpPr/>
            <p:nvPr/>
          </p:nvCxnSpPr>
          <p:spPr>
            <a:xfrm flipH="1">
              <a:off x="2079625" y="4992687"/>
              <a:ext cx="255587" cy="39528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961" name="Shape 961"/>
          <p:cNvGrpSpPr/>
          <p:nvPr/>
        </p:nvGrpSpPr>
        <p:grpSpPr>
          <a:xfrm>
            <a:off x="4757737" y="4175125"/>
            <a:ext cx="4227513" cy="2101849"/>
            <a:chOff x="4630737" y="4175125"/>
            <a:chExt cx="4227513" cy="2101849"/>
          </a:xfrm>
        </p:grpSpPr>
        <p:sp>
          <p:nvSpPr>
            <p:cNvPr id="962" name="Shape 962"/>
            <p:cNvSpPr/>
            <p:nvPr/>
          </p:nvSpPr>
          <p:spPr>
            <a:xfrm>
              <a:off x="4673600" y="42243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3" name="Shape 963"/>
            <p:cNvSpPr txBox="1"/>
            <p:nvPr/>
          </p:nvSpPr>
          <p:spPr>
            <a:xfrm>
              <a:off x="4740275" y="41751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964" name="Shape 964"/>
            <p:cNvCxnSpPr/>
            <p:nvPr/>
          </p:nvCxnSpPr>
          <p:spPr>
            <a:xfrm>
              <a:off x="5159375" y="4429125"/>
              <a:ext cx="1374775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65" name="Shape 965"/>
            <p:cNvSpPr/>
            <p:nvPr/>
          </p:nvSpPr>
          <p:spPr>
            <a:xfrm>
              <a:off x="6529387" y="42370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6" name="Shape 966"/>
            <p:cNvSpPr txBox="1"/>
            <p:nvPr/>
          </p:nvSpPr>
          <p:spPr>
            <a:xfrm>
              <a:off x="6596062" y="41878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967" name="Shape 967"/>
            <p:cNvCxnSpPr/>
            <p:nvPr/>
          </p:nvCxnSpPr>
          <p:spPr>
            <a:xfrm>
              <a:off x="6770687" y="4727575"/>
              <a:ext cx="0" cy="143351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68" name="Shape 968"/>
            <p:cNvCxnSpPr/>
            <p:nvPr/>
          </p:nvCxnSpPr>
          <p:spPr>
            <a:xfrm>
              <a:off x="4876800" y="4719637"/>
              <a:ext cx="0" cy="140493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69" name="Shape 969"/>
            <p:cNvSpPr/>
            <p:nvPr/>
          </p:nvSpPr>
          <p:spPr>
            <a:xfrm>
              <a:off x="7334250" y="42402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7400925" y="41910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4630737" y="57308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2" name="Shape 972"/>
            <p:cNvSpPr txBox="1"/>
            <p:nvPr/>
          </p:nvSpPr>
          <p:spPr>
            <a:xfrm>
              <a:off x="4697412" y="56816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529387" y="5727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4" name="Shape 974"/>
            <p:cNvSpPr txBox="1"/>
            <p:nvPr/>
          </p:nvSpPr>
          <p:spPr>
            <a:xfrm>
              <a:off x="6596062" y="5678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8326437" y="42402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6" name="Shape 976"/>
            <p:cNvSpPr txBox="1"/>
            <p:nvPr/>
          </p:nvSpPr>
          <p:spPr>
            <a:xfrm>
              <a:off x="8394700" y="41910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7808912" y="50323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8" name="Shape 978"/>
            <p:cNvSpPr txBox="1"/>
            <p:nvPr/>
          </p:nvSpPr>
          <p:spPr>
            <a:xfrm>
              <a:off x="7875587" y="49831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cxnSp>
          <p:nvCxnSpPr>
            <p:cNvPr id="979" name="Shape 979"/>
            <p:cNvCxnSpPr/>
            <p:nvPr/>
          </p:nvCxnSpPr>
          <p:spPr>
            <a:xfrm>
              <a:off x="7831137" y="4487862"/>
              <a:ext cx="504825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80" name="Shape 980"/>
            <p:cNvCxnSpPr/>
            <p:nvPr/>
          </p:nvCxnSpPr>
          <p:spPr>
            <a:xfrm>
              <a:off x="7586662" y="4718050"/>
              <a:ext cx="277812" cy="41116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981" name="Shape 981"/>
          <p:cNvGrpSpPr/>
          <p:nvPr/>
        </p:nvGrpSpPr>
        <p:grpSpPr>
          <a:xfrm>
            <a:off x="631825" y="1336675"/>
            <a:ext cx="2555875" cy="2259012"/>
            <a:chOff x="1403350" y="2074862"/>
            <a:chExt cx="2555875" cy="2259012"/>
          </a:xfrm>
        </p:grpSpPr>
        <p:sp>
          <p:nvSpPr>
            <p:cNvPr id="982" name="Shape 982"/>
            <p:cNvSpPr/>
            <p:nvPr/>
          </p:nvSpPr>
          <p:spPr>
            <a:xfrm>
              <a:off x="2824162" y="2457450"/>
              <a:ext cx="660400" cy="66516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83" name="Shape 983"/>
            <p:cNvGrpSpPr/>
            <p:nvPr/>
          </p:nvGrpSpPr>
          <p:grpSpPr>
            <a:xfrm>
              <a:off x="1477962" y="2074862"/>
              <a:ext cx="2481262" cy="598487"/>
              <a:chOff x="349250" y="1495425"/>
              <a:chExt cx="2481262" cy="598487"/>
            </a:xfrm>
          </p:grpSpPr>
          <p:sp>
            <p:nvSpPr>
              <p:cNvPr id="984" name="Shape 984"/>
              <p:cNvSpPr/>
              <p:nvPr/>
            </p:nvSpPr>
            <p:spPr>
              <a:xfrm>
                <a:off x="349250" y="1547812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5" name="Shape 985"/>
              <p:cNvSpPr txBox="1"/>
              <p:nvPr/>
            </p:nvSpPr>
            <p:spPr>
              <a:xfrm>
                <a:off x="415925" y="1498600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cxnSp>
            <p:nvCxnSpPr>
              <p:cNvPr id="986" name="Shape 986"/>
              <p:cNvCxnSpPr/>
              <p:nvPr/>
            </p:nvCxnSpPr>
            <p:spPr>
              <a:xfrm>
                <a:off x="819150" y="1752600"/>
                <a:ext cx="15113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987" name="Shape 987"/>
              <p:cNvSpPr/>
              <p:nvPr/>
            </p:nvSpPr>
            <p:spPr>
              <a:xfrm>
                <a:off x="2300287" y="154463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8" name="Shape 988"/>
              <p:cNvSpPr txBox="1"/>
              <p:nvPr/>
            </p:nvSpPr>
            <p:spPr>
              <a:xfrm>
                <a:off x="2366962" y="149542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989" name="Shape 989"/>
            <p:cNvSpPr/>
            <p:nvPr/>
          </p:nvSpPr>
          <p:spPr>
            <a:xfrm>
              <a:off x="1825625" y="3382962"/>
              <a:ext cx="571500" cy="563562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0" name="Shape 990"/>
            <p:cNvCxnSpPr/>
            <p:nvPr/>
          </p:nvCxnSpPr>
          <p:spPr>
            <a:xfrm>
              <a:off x="3686175" y="2600325"/>
              <a:ext cx="0" cy="12350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1" name="Shape 991"/>
            <p:cNvCxnSpPr/>
            <p:nvPr/>
          </p:nvCxnSpPr>
          <p:spPr>
            <a:xfrm>
              <a:off x="2865437" y="3398837"/>
              <a:ext cx="642937" cy="55403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92" name="Shape 992"/>
            <p:cNvCxnSpPr/>
            <p:nvPr/>
          </p:nvCxnSpPr>
          <p:spPr>
            <a:xfrm>
              <a:off x="1620837" y="2606675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93" name="Shape 993"/>
            <p:cNvSpPr/>
            <p:nvPr/>
          </p:nvSpPr>
          <p:spPr>
            <a:xfrm>
              <a:off x="2398712" y="30448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4" name="Shape 994"/>
            <p:cNvSpPr txBox="1"/>
            <p:nvPr/>
          </p:nvSpPr>
          <p:spPr>
            <a:xfrm>
              <a:off x="2465387" y="29956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403350" y="37877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6" name="Shape 996"/>
            <p:cNvSpPr txBox="1"/>
            <p:nvPr/>
          </p:nvSpPr>
          <p:spPr>
            <a:xfrm>
              <a:off x="1470025" y="37385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429000" y="3784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8" name="Shape 998"/>
            <p:cNvSpPr txBox="1"/>
            <p:nvPr/>
          </p:nvSpPr>
          <p:spPr>
            <a:xfrm>
              <a:off x="3495675" y="3735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999" name="Shape 999"/>
          <p:cNvGrpSpPr/>
          <p:nvPr/>
        </p:nvGrpSpPr>
        <p:grpSpPr>
          <a:xfrm>
            <a:off x="5310187" y="1412875"/>
            <a:ext cx="2555875" cy="2259012"/>
            <a:chOff x="5310187" y="1412875"/>
            <a:chExt cx="2555875" cy="2259012"/>
          </a:xfrm>
        </p:grpSpPr>
        <p:sp>
          <p:nvSpPr>
            <p:cNvPr id="1000" name="Shape 1000"/>
            <p:cNvSpPr/>
            <p:nvPr/>
          </p:nvSpPr>
          <p:spPr>
            <a:xfrm>
              <a:off x="6731000" y="1795462"/>
              <a:ext cx="660400" cy="66516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01" name="Shape 1001"/>
            <p:cNvGrpSpPr/>
            <p:nvPr/>
          </p:nvGrpSpPr>
          <p:grpSpPr>
            <a:xfrm>
              <a:off x="5384800" y="1412875"/>
              <a:ext cx="2481262" cy="598487"/>
              <a:chOff x="349250" y="1495425"/>
              <a:chExt cx="2481262" cy="598487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349250" y="1547812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3" name="Shape 1003"/>
              <p:cNvSpPr txBox="1"/>
              <p:nvPr/>
            </p:nvSpPr>
            <p:spPr>
              <a:xfrm>
                <a:off x="415925" y="1498600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cxnSp>
            <p:nvCxnSpPr>
              <p:cNvPr id="1004" name="Shape 1004"/>
              <p:cNvCxnSpPr/>
              <p:nvPr/>
            </p:nvCxnSpPr>
            <p:spPr>
              <a:xfrm>
                <a:off x="819150" y="1752600"/>
                <a:ext cx="15113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005" name="Shape 1005"/>
              <p:cNvSpPr/>
              <p:nvPr/>
            </p:nvSpPr>
            <p:spPr>
              <a:xfrm>
                <a:off x="2300287" y="1544637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6" name="Shape 1006"/>
              <p:cNvSpPr txBox="1"/>
              <p:nvPr/>
            </p:nvSpPr>
            <p:spPr>
              <a:xfrm>
                <a:off x="2366962" y="1495425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cxnSp>
          <p:nvCxnSpPr>
            <p:cNvPr id="1007" name="Shape 1007"/>
            <p:cNvCxnSpPr/>
            <p:nvPr/>
          </p:nvCxnSpPr>
          <p:spPr>
            <a:xfrm>
              <a:off x="7593012" y="1938337"/>
              <a:ext cx="0" cy="12350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08" name="Shape 1008"/>
            <p:cNvCxnSpPr/>
            <p:nvPr/>
          </p:nvCxnSpPr>
          <p:spPr>
            <a:xfrm>
              <a:off x="5527675" y="1944687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09" name="Shape 1009"/>
            <p:cNvSpPr/>
            <p:nvPr/>
          </p:nvSpPr>
          <p:spPr>
            <a:xfrm>
              <a:off x="6305550" y="23828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0" name="Shape 1010"/>
            <p:cNvSpPr txBox="1"/>
            <p:nvPr/>
          </p:nvSpPr>
          <p:spPr>
            <a:xfrm>
              <a:off x="6372225" y="23336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5310187" y="31257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2" name="Shape 1012"/>
            <p:cNvSpPr txBox="1"/>
            <p:nvPr/>
          </p:nvSpPr>
          <p:spPr>
            <a:xfrm>
              <a:off x="5376862" y="30765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7335837" y="31226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4" name="Shape 1014"/>
            <p:cNvSpPr txBox="1"/>
            <p:nvPr/>
          </p:nvSpPr>
          <p:spPr>
            <a:xfrm>
              <a:off x="7402512" y="30734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015" name="Shape 1015"/>
          <p:cNvGrpSpPr/>
          <p:nvPr/>
        </p:nvGrpSpPr>
        <p:grpSpPr>
          <a:xfrm>
            <a:off x="3521075" y="1935162"/>
            <a:ext cx="1265237" cy="930275"/>
            <a:chOff x="3521075" y="1935162"/>
            <a:chExt cx="1265237" cy="930275"/>
          </a:xfrm>
        </p:grpSpPr>
        <p:sp>
          <p:nvSpPr>
            <p:cNvPr id="1016" name="Shape 1016"/>
            <p:cNvSpPr/>
            <p:nvPr/>
          </p:nvSpPr>
          <p:spPr>
            <a:xfrm>
              <a:off x="3565525" y="2438400"/>
              <a:ext cx="1220787" cy="42703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7" name="Shape 1017"/>
            <p:cNvSpPr txBox="1"/>
            <p:nvPr/>
          </p:nvSpPr>
          <p:spPr>
            <a:xfrm>
              <a:off x="3521075" y="1935162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生成树</a:t>
              </a:r>
              <a:endParaRPr/>
            </a:p>
          </p:txBody>
        </p:sp>
      </p:grpSp>
      <p:grpSp>
        <p:nvGrpSpPr>
          <p:cNvPr id="1018" name="Shape 1018"/>
          <p:cNvGrpSpPr/>
          <p:nvPr/>
        </p:nvGrpSpPr>
        <p:grpSpPr>
          <a:xfrm>
            <a:off x="3216275" y="4756150"/>
            <a:ext cx="1554162" cy="884237"/>
            <a:chOff x="3276600" y="4618037"/>
            <a:chExt cx="1554162" cy="884237"/>
          </a:xfrm>
        </p:grpSpPr>
        <p:sp>
          <p:nvSpPr>
            <p:cNvPr id="1019" name="Shape 1019"/>
            <p:cNvSpPr/>
            <p:nvPr/>
          </p:nvSpPr>
          <p:spPr>
            <a:xfrm>
              <a:off x="3641725" y="5075237"/>
              <a:ext cx="1098550" cy="42703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0" name="Shape 1020"/>
            <p:cNvSpPr txBox="1"/>
            <p:nvPr/>
          </p:nvSpPr>
          <p:spPr>
            <a:xfrm>
              <a:off x="3276600" y="4618037"/>
              <a:ext cx="15541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生成森林</a:t>
              </a:r>
              <a:endParaRPr/>
            </a:p>
          </p:txBody>
        </p:sp>
      </p:grpSp>
      <p:sp>
        <p:nvSpPr>
          <p:cNvPr id="1021" name="Shape 1021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/>
          <p:nvPr/>
        </p:nvSpPr>
        <p:spPr>
          <a:xfrm>
            <a:off x="368300" y="1193800"/>
            <a:ext cx="7162800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图的抽象数据类型定义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27" name="Shape 1027"/>
          <p:cNvSpPr txBox="1"/>
          <p:nvPr/>
        </p:nvSpPr>
        <p:spPr>
          <a:xfrm>
            <a:off x="706437" y="3636962"/>
            <a:ext cx="6629400" cy="24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ADT  Graph</a:t>
            </a:r>
            <a:endParaRPr/>
          </a:p>
          <a:p>
            <a:pPr marL="0" marR="0" lvl="0" indent="0" algn="just" rtl="0">
              <a:lnSpc>
                <a:spcPct val="9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marL="0" marR="0" lvl="0" indent="0" algn="just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顶点的有穷非空集合和边的集合</a:t>
            </a:r>
            <a:endParaRPr/>
          </a:p>
          <a:p>
            <a:pPr marL="0" marR="0" lvl="0" indent="0" algn="just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</a:t>
            </a:r>
            <a:endParaRPr/>
          </a:p>
          <a:p>
            <a:pPr marL="0" marR="0" lvl="0" indent="0" algn="just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1028" name="Shape 1028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1029" name="Shape 1029"/>
          <p:cNvSpPr txBox="1"/>
          <p:nvPr/>
        </p:nvSpPr>
        <p:spPr>
          <a:xfrm>
            <a:off x="439737" y="1897062"/>
            <a:ext cx="8278812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图是一种与具体应用密切相关的数据结构，它的基本操作往往随应用不同而有很大差别。下面给出一个图的抽象数据类型定义的例子，简单起见，基本操作仅包含图的遍历，针对具体应用，需要重新定义其基本操作。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/>
        </p:nvSpPr>
        <p:spPr>
          <a:xfrm>
            <a:off x="660400" y="1231900"/>
            <a:ext cx="7772400" cy="521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InitGraph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前置条件：图不存在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输入：无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功能：图的初始化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输出：无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后置条件：构造一个空的图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DestroyGraph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前置条件：图已存在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输入：无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功能：销毁图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输出：无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后置条件：释放图所占用的存储空间</a:t>
            </a:r>
            <a:endParaRPr/>
          </a:p>
        </p:txBody>
      </p:sp>
      <p:sp>
        <p:nvSpPr>
          <p:cNvPr id="1035" name="Shape 1035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611187" y="2259012"/>
            <a:ext cx="3405187" cy="3471862"/>
            <a:chOff x="896937" y="2349500"/>
            <a:chExt cx="3749675" cy="3562350"/>
          </a:xfrm>
        </p:grpSpPr>
        <p:sp>
          <p:nvSpPr>
            <p:cNvPr id="66" name="Shape 66"/>
            <p:cNvSpPr/>
            <p:nvPr/>
          </p:nvSpPr>
          <p:spPr>
            <a:xfrm>
              <a:off x="971550" y="2349500"/>
              <a:ext cx="549275" cy="506412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5400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73137" y="3867150"/>
              <a:ext cx="549275" cy="504825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5400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93775" y="5407025"/>
              <a:ext cx="547687" cy="504825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5400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097337" y="3867150"/>
              <a:ext cx="549275" cy="504825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5400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1539875" y="2601912"/>
              <a:ext cx="2638425" cy="13239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1520825" y="4140200"/>
              <a:ext cx="256063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" name="Shape 72"/>
            <p:cNvCxnSpPr/>
            <p:nvPr/>
          </p:nvCxnSpPr>
          <p:spPr>
            <a:xfrm rot="10800000" flipH="1">
              <a:off x="1520825" y="4332287"/>
              <a:ext cx="2676525" cy="134143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3" name="Shape 73"/>
            <p:cNvSpPr/>
            <p:nvPr/>
          </p:nvSpPr>
          <p:spPr>
            <a:xfrm>
              <a:off x="896937" y="2816225"/>
              <a:ext cx="219075" cy="1071562"/>
            </a:xfrm>
            <a:custGeom>
              <a:avLst/>
              <a:gdLst/>
              <a:ahLst/>
              <a:cxnLst/>
              <a:rect l="0" t="0" r="0" b="0"/>
              <a:pathLst>
                <a:path w="113" h="600" extrusionOk="0">
                  <a:moveTo>
                    <a:pt x="93" y="0"/>
                  </a:moveTo>
                  <a:cubicBezTo>
                    <a:pt x="78" y="52"/>
                    <a:pt x="0" y="210"/>
                    <a:pt x="3" y="310"/>
                  </a:cubicBezTo>
                  <a:cubicBezTo>
                    <a:pt x="3" y="402"/>
                    <a:pt x="90" y="540"/>
                    <a:pt x="113" y="60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406525" y="2816225"/>
              <a:ext cx="193675" cy="1089025"/>
            </a:xfrm>
            <a:custGeom>
              <a:avLst/>
              <a:gdLst/>
              <a:ahLst/>
              <a:cxnLst/>
              <a:rect l="0" t="0" r="0" b="0"/>
              <a:pathLst>
                <a:path w="100" h="610" extrusionOk="0">
                  <a:moveTo>
                    <a:pt x="1" y="0"/>
                  </a:moveTo>
                  <a:cubicBezTo>
                    <a:pt x="17" y="50"/>
                    <a:pt x="100" y="198"/>
                    <a:pt x="100" y="300"/>
                  </a:cubicBezTo>
                  <a:cubicBezTo>
                    <a:pt x="100" y="395"/>
                    <a:pt x="21" y="546"/>
                    <a:pt x="0" y="61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917575" y="4352925"/>
              <a:ext cx="219075" cy="1071562"/>
            </a:xfrm>
            <a:custGeom>
              <a:avLst/>
              <a:gdLst/>
              <a:ahLst/>
              <a:cxnLst/>
              <a:rect l="0" t="0" r="0" b="0"/>
              <a:pathLst>
                <a:path w="113" h="600" extrusionOk="0">
                  <a:moveTo>
                    <a:pt x="93" y="0"/>
                  </a:moveTo>
                  <a:cubicBezTo>
                    <a:pt x="78" y="52"/>
                    <a:pt x="0" y="210"/>
                    <a:pt x="3" y="310"/>
                  </a:cubicBezTo>
                  <a:cubicBezTo>
                    <a:pt x="3" y="402"/>
                    <a:pt x="90" y="540"/>
                    <a:pt x="113" y="60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427162" y="4352925"/>
              <a:ext cx="195262" cy="1089025"/>
            </a:xfrm>
            <a:custGeom>
              <a:avLst/>
              <a:gdLst/>
              <a:ahLst/>
              <a:cxnLst/>
              <a:rect l="0" t="0" r="0" b="0"/>
              <a:pathLst>
                <a:path w="100" h="610" extrusionOk="0">
                  <a:moveTo>
                    <a:pt x="1" y="0"/>
                  </a:moveTo>
                  <a:cubicBezTo>
                    <a:pt x="17" y="50"/>
                    <a:pt x="100" y="198"/>
                    <a:pt x="100" y="300"/>
                  </a:cubicBezTo>
                  <a:cubicBezTo>
                    <a:pt x="100" y="395"/>
                    <a:pt x="21" y="546"/>
                    <a:pt x="0" y="61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7" name="Shape 77"/>
          <p:cNvSpPr txBox="1"/>
          <p:nvPr/>
        </p:nvSpPr>
        <p:spPr>
          <a:xfrm>
            <a:off x="476250" y="1314450"/>
            <a:ext cx="443865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5400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七桥问题的图模型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736725" y="27940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lang="en-US" sz="4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哥尼斯堡七桥问题 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4383087" y="1628775"/>
            <a:ext cx="4681537" cy="470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欧拉回路的判定规则：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1.如果通奇数桥的地方多于两个，则不存在欧拉回路；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2.如果只有两个地方通奇数桥，可以从这两个地方之一出发，找到欧拉回路；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3.如果没有一个地方是通奇数桥的，则无论从哪里出发，都能找到欧拉回路。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/>
        </p:nvSpPr>
        <p:spPr>
          <a:xfrm>
            <a:off x="520700" y="1214437"/>
            <a:ext cx="8001000" cy="56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DFSTraverse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前置条件：图已存在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输入：遍历的起始顶点v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功能：从顶点v出发深度优先遍历图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输出：图中顶点的一个线性排列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后置条件：图保持不变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BFSTraverse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前置条件：图已存在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输入：遍历的起始顶点v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功能：从顶点v出发广度优先遍历图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输出：图中顶点的一个线性排列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后置条件：图保持不变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endADT</a:t>
            </a:r>
            <a:endParaRPr/>
          </a:p>
        </p:txBody>
      </p:sp>
      <p:sp>
        <p:nvSpPr>
          <p:cNvPr id="1041" name="Shape 1041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/>
          <p:nvPr/>
        </p:nvSpPr>
        <p:spPr>
          <a:xfrm>
            <a:off x="228600" y="1295400"/>
            <a:ext cx="5105400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图的遍历操作</a:t>
            </a:r>
            <a:endParaRPr/>
          </a:p>
        </p:txBody>
      </p:sp>
      <p:sp>
        <p:nvSpPr>
          <p:cNvPr id="1047" name="Shape 1047"/>
          <p:cNvSpPr txBox="1"/>
          <p:nvPr/>
        </p:nvSpPr>
        <p:spPr>
          <a:xfrm>
            <a:off x="254000" y="2103437"/>
            <a:ext cx="85344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图的遍历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是在从图中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某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一顶点出发，对图中所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有顶点访问一次且仅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访问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一次。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48" name="Shape 1048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grpSp>
        <p:nvGrpSpPr>
          <p:cNvPr id="1049" name="Shape 1049"/>
          <p:cNvGrpSpPr/>
          <p:nvPr/>
        </p:nvGrpSpPr>
        <p:grpSpPr>
          <a:xfrm>
            <a:off x="925498" y="3182898"/>
            <a:ext cx="6241729" cy="1398588"/>
            <a:chOff x="376237" y="3198812"/>
            <a:chExt cx="5954712" cy="1398588"/>
          </a:xfrm>
        </p:grpSpPr>
        <p:sp>
          <p:nvSpPr>
            <p:cNvPr id="1050" name="Shape 1050"/>
            <p:cNvSpPr txBox="1"/>
            <p:nvPr/>
          </p:nvSpPr>
          <p:spPr>
            <a:xfrm>
              <a:off x="376237" y="3651250"/>
              <a:ext cx="5954712" cy="9461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抽象操作，</a:t>
              </a: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可以是对结点进行的各种处理，这里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简化为输出结点的数据。</a:t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159000" y="3198812"/>
              <a:ext cx="266700" cy="44291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hlink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/>
          <p:nvPr/>
        </p:nvSpPr>
        <p:spPr>
          <a:xfrm>
            <a:off x="334962" y="1265237"/>
            <a:ext cx="6477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图的遍历操作要解决的关键问题</a:t>
            </a:r>
            <a:endParaRPr/>
          </a:p>
        </p:txBody>
      </p:sp>
      <p:sp>
        <p:nvSpPr>
          <p:cNvPr id="1057" name="Shape 1057"/>
          <p:cNvSpPr txBox="1"/>
          <p:nvPr/>
        </p:nvSpPr>
        <p:spPr>
          <a:xfrm>
            <a:off x="258762" y="1874837"/>
            <a:ext cx="8686800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① 在图中，如何选取遍历的起始顶点？</a:t>
            </a:r>
            <a:endParaRPr/>
          </a:p>
        </p:txBody>
      </p:sp>
      <p:sp>
        <p:nvSpPr>
          <p:cNvPr id="1058" name="Shape 1058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1059" name="Shape 1059"/>
          <p:cNvSpPr txBox="1"/>
          <p:nvPr/>
        </p:nvSpPr>
        <p:spPr>
          <a:xfrm>
            <a:off x="350837" y="3200400"/>
            <a:ext cx="8793162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线性表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中，数据元素在表中的编号就是元素在序列中的位置，因而其编号是唯一的；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树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中，将结点按层序编号，由于树具有层次性，因而其层序编号也是唯一的；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图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中，任何两个顶点之间都可能存在边，顶点是没有确定的先后次序的，所以，顶点的编号不唯一。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为了定义操作的方便，将图中的顶点按任意顺序排列起来，比如，按顶点的存储顺序。</a:t>
            </a:r>
            <a:endParaRPr/>
          </a:p>
        </p:txBody>
      </p:sp>
      <p:sp>
        <p:nvSpPr>
          <p:cNvPr id="1060" name="Shape 1060"/>
          <p:cNvSpPr txBox="1"/>
          <p:nvPr/>
        </p:nvSpPr>
        <p:spPr>
          <a:xfrm>
            <a:off x="671512" y="2484437"/>
            <a:ext cx="6735762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解决方案：从编号小的顶点开始 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/>
          <p:nvPr/>
        </p:nvSpPr>
        <p:spPr>
          <a:xfrm>
            <a:off x="258762" y="1981200"/>
            <a:ext cx="8686800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② 从某个起点始可能到达不了所有其它顶点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怎么办？</a:t>
            </a:r>
            <a:endParaRPr/>
          </a:p>
        </p:txBody>
      </p:sp>
      <p:sp>
        <p:nvSpPr>
          <p:cNvPr id="1066" name="Shape 1066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1067" name="Shape 1067"/>
          <p:cNvSpPr txBox="1"/>
          <p:nvPr/>
        </p:nvSpPr>
        <p:spPr>
          <a:xfrm>
            <a:off x="334962" y="1265237"/>
            <a:ext cx="6477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图的遍历操作要解决的关键问题</a:t>
            </a:r>
            <a:endParaRPr/>
          </a:p>
        </p:txBody>
      </p:sp>
      <p:sp>
        <p:nvSpPr>
          <p:cNvPr id="1068" name="Shape 1068"/>
          <p:cNvSpPr txBox="1"/>
          <p:nvPr/>
        </p:nvSpPr>
        <p:spPr>
          <a:xfrm>
            <a:off x="601662" y="2590800"/>
            <a:ext cx="8197850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解决方案：多次调用从某顶点出发遍历图的算法。</a:t>
            </a:r>
            <a:endParaRPr/>
          </a:p>
        </p:txBody>
      </p:sp>
      <p:sp>
        <p:nvSpPr>
          <p:cNvPr id="1069" name="Shape 1069"/>
          <p:cNvSpPr txBox="1"/>
          <p:nvPr/>
        </p:nvSpPr>
        <p:spPr>
          <a:xfrm>
            <a:off x="631825" y="3581400"/>
            <a:ext cx="81978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❖"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下面仅讨论从某顶点出发遍历图的算法。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 txBox="1"/>
          <p:nvPr/>
        </p:nvSpPr>
        <p:spPr>
          <a:xfrm>
            <a:off x="258762" y="1981200"/>
            <a:ext cx="8686800" cy="277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" rIns="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③ 因图中可能存在回路，某些顶点可能会被重复访问，那么如何避免遍历不会因回路而陷入死循环。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④ 在图中，一个顶点可以和其它多个顶点相连，当这样的顶点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访问过后，如何选取下一个要访问的顶点？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75" name="Shape 1075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1076" name="Shape 1076"/>
          <p:cNvSpPr txBox="1"/>
          <p:nvPr/>
        </p:nvSpPr>
        <p:spPr>
          <a:xfrm>
            <a:off x="334962" y="1265237"/>
            <a:ext cx="6477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图的遍历操作要解决的关键问题</a:t>
            </a:r>
            <a:endParaRPr/>
          </a:p>
        </p:txBody>
      </p:sp>
      <p:sp>
        <p:nvSpPr>
          <p:cNvPr id="1077" name="Shape 1077"/>
          <p:cNvSpPr txBox="1"/>
          <p:nvPr/>
        </p:nvSpPr>
        <p:spPr>
          <a:xfrm>
            <a:off x="593725" y="3048000"/>
            <a:ext cx="7285037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解决方案：附设访问标志数组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visited[n]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。</a:t>
            </a:r>
            <a:endParaRPr/>
          </a:p>
        </p:txBody>
      </p:sp>
      <p:sp>
        <p:nvSpPr>
          <p:cNvPr id="1078" name="Shape 1078"/>
          <p:cNvSpPr txBox="1"/>
          <p:nvPr/>
        </p:nvSpPr>
        <p:spPr>
          <a:xfrm>
            <a:off x="639762" y="4937125"/>
            <a:ext cx="7253287" cy="55721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解决方案：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深度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优先遍历和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广度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优先遍历。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 txBox="1"/>
          <p:nvPr/>
        </p:nvSpPr>
        <p:spPr>
          <a:xfrm>
            <a:off x="228600" y="1295400"/>
            <a:ext cx="7010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深度优先遍历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96" name="Shape 1096"/>
          <p:cNvSpPr txBox="1"/>
          <p:nvPr/>
        </p:nvSpPr>
        <p:spPr>
          <a:xfrm>
            <a:off x="609600" y="1828800"/>
            <a:ext cx="3429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基本思想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：</a:t>
            </a:r>
            <a:endParaRPr/>
          </a:p>
        </p:txBody>
      </p:sp>
      <p:sp>
        <p:nvSpPr>
          <p:cNvPr id="1097" name="Shape 1097"/>
          <p:cNvSpPr txBox="1"/>
          <p:nvPr/>
        </p:nvSpPr>
        <p:spPr>
          <a:xfrm>
            <a:off x="609600" y="2438400"/>
            <a:ext cx="7620000" cy="265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⑴ 访问顶点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⑵ 从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的未被访问的邻接点中选取一个顶点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，从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出发进行深度优先遍历；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⑶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重复上述两步，直至图中所有和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有路径相通的顶点都被访问到。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98" name="Shape 1098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3" name="Shape 1103"/>
          <p:cNvCxnSpPr/>
          <p:nvPr/>
        </p:nvCxnSpPr>
        <p:spPr>
          <a:xfrm rot="10800000">
            <a:off x="2828925" y="4730750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04" name="Shape 1104"/>
          <p:cNvCxnSpPr/>
          <p:nvPr/>
        </p:nvCxnSpPr>
        <p:spPr>
          <a:xfrm>
            <a:off x="4338637" y="2613025"/>
            <a:ext cx="1309687" cy="19034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05" name="Shape 1105"/>
          <p:cNvCxnSpPr/>
          <p:nvPr/>
        </p:nvCxnSpPr>
        <p:spPr>
          <a:xfrm flipH="1">
            <a:off x="2630487" y="2582862"/>
            <a:ext cx="1371600" cy="18891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06" name="Shape 1106"/>
          <p:cNvSpPr/>
          <p:nvPr/>
        </p:nvSpPr>
        <p:spPr>
          <a:xfrm>
            <a:off x="519112" y="3468687"/>
            <a:ext cx="1122362" cy="1587"/>
          </a:xfrm>
          <a:custGeom>
            <a:avLst/>
            <a:gdLst/>
            <a:ahLst/>
            <a:cxnLst/>
            <a:rect l="0" t="0" r="0" b="0"/>
            <a:pathLst>
              <a:path w="765" h="1" extrusionOk="0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7" name="Shape 1107"/>
          <p:cNvSpPr/>
          <p:nvPr/>
        </p:nvSpPr>
        <p:spPr>
          <a:xfrm>
            <a:off x="511175" y="4275137"/>
            <a:ext cx="1057275" cy="1587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8" name="Shape 1108"/>
          <p:cNvSpPr txBox="1"/>
          <p:nvPr/>
        </p:nvSpPr>
        <p:spPr>
          <a:xfrm>
            <a:off x="352425" y="2989262"/>
            <a:ext cx="16002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深一层递归</a:t>
            </a:r>
            <a:endParaRPr/>
          </a:p>
        </p:txBody>
      </p:sp>
      <p:sp>
        <p:nvSpPr>
          <p:cNvPr id="1109" name="Shape 1109"/>
          <p:cNvSpPr txBox="1"/>
          <p:nvPr/>
        </p:nvSpPr>
        <p:spPr>
          <a:xfrm>
            <a:off x="428625" y="3698875"/>
            <a:ext cx="15240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递归返回</a:t>
            </a:r>
            <a:endParaRPr/>
          </a:p>
        </p:txBody>
      </p:sp>
      <p:grpSp>
        <p:nvGrpSpPr>
          <p:cNvPr id="1110" name="Shape 1110"/>
          <p:cNvGrpSpPr/>
          <p:nvPr/>
        </p:nvGrpSpPr>
        <p:grpSpPr>
          <a:xfrm>
            <a:off x="884237" y="1295400"/>
            <a:ext cx="7377113" cy="617537"/>
            <a:chOff x="868362" y="1401762"/>
            <a:chExt cx="7377113" cy="617537"/>
          </a:xfrm>
        </p:grpSpPr>
        <p:pic>
          <p:nvPicPr>
            <p:cNvPr id="1111" name="Shape 1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362" y="1401762"/>
              <a:ext cx="644525" cy="617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2" name="Shape 1112"/>
            <p:cNvSpPr txBox="1"/>
            <p:nvPr/>
          </p:nvSpPr>
          <p:spPr>
            <a:xfrm>
              <a:off x="1616075" y="1433512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深度优先遍历序列?入栈序列?出栈序列?</a:t>
              </a:r>
              <a:endParaRPr/>
            </a:p>
          </p:txBody>
        </p:sp>
      </p:grpSp>
      <p:sp>
        <p:nvSpPr>
          <p:cNvPr id="1113" name="Shape 1113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grpSp>
        <p:nvGrpSpPr>
          <p:cNvPr id="1114" name="Shape 1114"/>
          <p:cNvGrpSpPr/>
          <p:nvPr/>
        </p:nvGrpSpPr>
        <p:grpSpPr>
          <a:xfrm>
            <a:off x="3932237" y="2128837"/>
            <a:ext cx="530225" cy="595312"/>
            <a:chOff x="5907087" y="4789487"/>
            <a:chExt cx="530225" cy="595312"/>
          </a:xfrm>
        </p:grpSpPr>
        <p:sp>
          <p:nvSpPr>
            <p:cNvPr id="1115" name="Shape 111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6" name="Shape 111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117" name="Shape 1117"/>
          <p:cNvGrpSpPr/>
          <p:nvPr/>
        </p:nvGrpSpPr>
        <p:grpSpPr>
          <a:xfrm>
            <a:off x="4786312" y="3255962"/>
            <a:ext cx="530225" cy="595312"/>
            <a:chOff x="5907087" y="4789487"/>
            <a:chExt cx="530225" cy="595312"/>
          </a:xfrm>
        </p:grpSpPr>
        <p:sp>
          <p:nvSpPr>
            <p:cNvPr id="1118" name="Shape 111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9" name="Shape 111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120" name="Shape 1120"/>
          <p:cNvGrpSpPr/>
          <p:nvPr/>
        </p:nvGrpSpPr>
        <p:grpSpPr>
          <a:xfrm>
            <a:off x="3082925" y="3165475"/>
            <a:ext cx="530225" cy="595312"/>
            <a:chOff x="5907087" y="4789487"/>
            <a:chExt cx="530225" cy="595312"/>
          </a:xfrm>
        </p:grpSpPr>
        <p:sp>
          <p:nvSpPr>
            <p:cNvPr id="1121" name="Shape 112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2" name="Shape 112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123" name="Shape 1123"/>
          <p:cNvGrpSpPr/>
          <p:nvPr/>
        </p:nvGrpSpPr>
        <p:grpSpPr>
          <a:xfrm>
            <a:off x="2317750" y="4398962"/>
            <a:ext cx="530225" cy="595312"/>
            <a:chOff x="5907087" y="4789487"/>
            <a:chExt cx="530225" cy="595312"/>
          </a:xfrm>
        </p:grpSpPr>
        <p:sp>
          <p:nvSpPr>
            <p:cNvPr id="1124" name="Shape 112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5" name="Shape 112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126" name="Shape 1126"/>
          <p:cNvGrpSpPr/>
          <p:nvPr/>
        </p:nvGrpSpPr>
        <p:grpSpPr>
          <a:xfrm>
            <a:off x="3582987" y="4398962"/>
            <a:ext cx="530225" cy="595312"/>
            <a:chOff x="5907087" y="4789487"/>
            <a:chExt cx="530225" cy="595312"/>
          </a:xfrm>
        </p:grpSpPr>
        <p:sp>
          <p:nvSpPr>
            <p:cNvPr id="1127" name="Shape 112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8" name="Shape 112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1129" name="Shape 1129"/>
          <p:cNvGrpSpPr/>
          <p:nvPr/>
        </p:nvGrpSpPr>
        <p:grpSpPr>
          <a:xfrm>
            <a:off x="4181475" y="4429125"/>
            <a:ext cx="530225" cy="595312"/>
            <a:chOff x="5907087" y="4789487"/>
            <a:chExt cx="530225" cy="595312"/>
          </a:xfrm>
        </p:grpSpPr>
        <p:sp>
          <p:nvSpPr>
            <p:cNvPr id="1130" name="Shape 113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1" name="Shape 113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132" name="Shape 1132"/>
          <p:cNvGrpSpPr/>
          <p:nvPr/>
        </p:nvGrpSpPr>
        <p:grpSpPr>
          <a:xfrm>
            <a:off x="5440362" y="4446587"/>
            <a:ext cx="530225" cy="595312"/>
            <a:chOff x="5907087" y="4789487"/>
            <a:chExt cx="530225" cy="595312"/>
          </a:xfrm>
        </p:grpSpPr>
        <p:sp>
          <p:nvSpPr>
            <p:cNvPr id="1133" name="Shape 113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4" name="Shape 113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1135" name="Shape 1135"/>
          <p:cNvGrpSpPr/>
          <p:nvPr/>
        </p:nvGrpSpPr>
        <p:grpSpPr>
          <a:xfrm>
            <a:off x="2957512" y="5603875"/>
            <a:ext cx="530225" cy="595312"/>
            <a:chOff x="5907087" y="4789487"/>
            <a:chExt cx="530225" cy="595312"/>
          </a:xfrm>
        </p:grpSpPr>
        <p:sp>
          <p:nvSpPr>
            <p:cNvPr id="1136" name="Shape 113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7" name="Shape 113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cxnSp>
        <p:nvCxnSpPr>
          <p:cNvPr id="1138" name="Shape 1138"/>
          <p:cNvCxnSpPr/>
          <p:nvPr/>
        </p:nvCxnSpPr>
        <p:spPr>
          <a:xfrm>
            <a:off x="3440112" y="3695700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39" name="Shape 1139"/>
          <p:cNvCxnSpPr/>
          <p:nvPr/>
        </p:nvCxnSpPr>
        <p:spPr>
          <a:xfrm flipH="1">
            <a:off x="4506912" y="3770312"/>
            <a:ext cx="411162" cy="7286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40" name="Shape 1140"/>
          <p:cNvCxnSpPr/>
          <p:nvPr/>
        </p:nvCxnSpPr>
        <p:spPr>
          <a:xfrm rot="10800000">
            <a:off x="4670425" y="4746625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41" name="Shape 1141"/>
          <p:cNvCxnSpPr/>
          <p:nvPr/>
        </p:nvCxnSpPr>
        <p:spPr>
          <a:xfrm>
            <a:off x="2647950" y="4945062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42" name="Shape 1142"/>
          <p:cNvSpPr/>
          <p:nvPr/>
        </p:nvSpPr>
        <p:spPr>
          <a:xfrm>
            <a:off x="7115175" y="2538412"/>
            <a:ext cx="1355725" cy="26209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3" name="Shape 1143"/>
          <p:cNvSpPr txBox="1"/>
          <p:nvPr/>
        </p:nvSpPr>
        <p:spPr>
          <a:xfrm>
            <a:off x="7131050" y="4637087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144" name="Shape 1144"/>
          <p:cNvCxnSpPr/>
          <p:nvPr/>
        </p:nvCxnSpPr>
        <p:spPr>
          <a:xfrm>
            <a:off x="7132637" y="2544762"/>
            <a:ext cx="0" cy="26209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45" name="Shape 1145"/>
          <p:cNvCxnSpPr/>
          <p:nvPr/>
        </p:nvCxnSpPr>
        <p:spPr>
          <a:xfrm>
            <a:off x="8442325" y="2559050"/>
            <a:ext cx="0" cy="26209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46" name="Shape 1146"/>
          <p:cNvCxnSpPr/>
          <p:nvPr/>
        </p:nvCxnSpPr>
        <p:spPr>
          <a:xfrm>
            <a:off x="7116762" y="5168900"/>
            <a:ext cx="132556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47" name="Shape 1147"/>
          <p:cNvCxnSpPr/>
          <p:nvPr/>
        </p:nvCxnSpPr>
        <p:spPr>
          <a:xfrm>
            <a:off x="4024312" y="1808162"/>
            <a:ext cx="0" cy="3651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148" name="Shape 1148"/>
          <p:cNvSpPr txBox="1"/>
          <p:nvPr/>
        </p:nvSpPr>
        <p:spPr>
          <a:xfrm>
            <a:off x="0" y="6135687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遍历序列：</a:t>
            </a:r>
            <a:endParaRPr/>
          </a:p>
        </p:txBody>
      </p:sp>
      <p:sp>
        <p:nvSpPr>
          <p:cNvPr id="1149" name="Shape 1149"/>
          <p:cNvSpPr txBox="1"/>
          <p:nvPr/>
        </p:nvSpPr>
        <p:spPr>
          <a:xfrm>
            <a:off x="188912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150" name="Shape 1150"/>
          <p:cNvCxnSpPr/>
          <p:nvPr/>
        </p:nvCxnSpPr>
        <p:spPr>
          <a:xfrm flipH="1">
            <a:off x="3398837" y="2462212"/>
            <a:ext cx="457200" cy="6699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151" name="Shape 1151"/>
          <p:cNvSpPr txBox="1"/>
          <p:nvPr/>
        </p:nvSpPr>
        <p:spPr>
          <a:xfrm>
            <a:off x="2468562" y="620553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52" name="Shape 1152"/>
          <p:cNvSpPr txBox="1"/>
          <p:nvPr/>
        </p:nvSpPr>
        <p:spPr>
          <a:xfrm>
            <a:off x="7131050" y="4119562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153" name="Shape 1153"/>
          <p:cNvCxnSpPr/>
          <p:nvPr/>
        </p:nvCxnSpPr>
        <p:spPr>
          <a:xfrm flipH="1">
            <a:off x="2560637" y="3635375"/>
            <a:ext cx="457200" cy="6699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154" name="Shape 1154"/>
          <p:cNvSpPr txBox="1"/>
          <p:nvPr/>
        </p:nvSpPr>
        <p:spPr>
          <a:xfrm>
            <a:off x="3032125" y="622141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155" name="Shape 1155"/>
          <p:cNvSpPr txBox="1"/>
          <p:nvPr/>
        </p:nvSpPr>
        <p:spPr>
          <a:xfrm>
            <a:off x="7131050" y="3584575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156" name="Shape 1156"/>
          <p:cNvCxnSpPr/>
          <p:nvPr/>
        </p:nvCxnSpPr>
        <p:spPr>
          <a:xfrm>
            <a:off x="2833687" y="4854575"/>
            <a:ext cx="701675" cy="0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157" name="Shape 1157"/>
          <p:cNvSpPr txBox="1"/>
          <p:nvPr/>
        </p:nvSpPr>
        <p:spPr>
          <a:xfrm>
            <a:off x="3549650" y="620553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58" name="Shape 1158"/>
          <p:cNvSpPr txBox="1"/>
          <p:nvPr/>
        </p:nvSpPr>
        <p:spPr>
          <a:xfrm>
            <a:off x="7131050" y="3052762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59" name="Shape 1159"/>
          <p:cNvSpPr/>
          <p:nvPr/>
        </p:nvSpPr>
        <p:spPr>
          <a:xfrm rot="10800000">
            <a:off x="2832100" y="4354512"/>
            <a:ext cx="681037" cy="225425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4" name="Shape 1164"/>
          <p:cNvCxnSpPr/>
          <p:nvPr/>
        </p:nvCxnSpPr>
        <p:spPr>
          <a:xfrm rot="10800000">
            <a:off x="2828925" y="4730750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65" name="Shape 1165"/>
          <p:cNvCxnSpPr/>
          <p:nvPr/>
        </p:nvCxnSpPr>
        <p:spPr>
          <a:xfrm>
            <a:off x="4338637" y="2613025"/>
            <a:ext cx="1309687" cy="19034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66" name="Shape 1166"/>
          <p:cNvCxnSpPr/>
          <p:nvPr/>
        </p:nvCxnSpPr>
        <p:spPr>
          <a:xfrm flipH="1">
            <a:off x="2630487" y="2582862"/>
            <a:ext cx="1371600" cy="18891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7" name="Shape 1167"/>
          <p:cNvSpPr/>
          <p:nvPr/>
        </p:nvSpPr>
        <p:spPr>
          <a:xfrm>
            <a:off x="519112" y="3468687"/>
            <a:ext cx="1122362" cy="1587"/>
          </a:xfrm>
          <a:custGeom>
            <a:avLst/>
            <a:gdLst/>
            <a:ahLst/>
            <a:cxnLst/>
            <a:rect l="0" t="0" r="0" b="0"/>
            <a:pathLst>
              <a:path w="765" h="1" extrusionOk="0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8" name="Shape 1168"/>
          <p:cNvSpPr/>
          <p:nvPr/>
        </p:nvSpPr>
        <p:spPr>
          <a:xfrm>
            <a:off x="511175" y="4275137"/>
            <a:ext cx="1057275" cy="1587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9" name="Shape 1169"/>
          <p:cNvSpPr txBox="1"/>
          <p:nvPr/>
        </p:nvSpPr>
        <p:spPr>
          <a:xfrm>
            <a:off x="352425" y="2989262"/>
            <a:ext cx="16002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深一层递归</a:t>
            </a:r>
            <a:endParaRPr/>
          </a:p>
        </p:txBody>
      </p:sp>
      <p:sp>
        <p:nvSpPr>
          <p:cNvPr id="1170" name="Shape 1170"/>
          <p:cNvSpPr txBox="1"/>
          <p:nvPr/>
        </p:nvSpPr>
        <p:spPr>
          <a:xfrm>
            <a:off x="428625" y="3698875"/>
            <a:ext cx="15240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递归返回</a:t>
            </a:r>
            <a:endParaRPr/>
          </a:p>
        </p:txBody>
      </p:sp>
      <p:grpSp>
        <p:nvGrpSpPr>
          <p:cNvPr id="1171" name="Shape 1171"/>
          <p:cNvGrpSpPr/>
          <p:nvPr/>
        </p:nvGrpSpPr>
        <p:grpSpPr>
          <a:xfrm>
            <a:off x="884237" y="1295400"/>
            <a:ext cx="7377113" cy="617537"/>
            <a:chOff x="868362" y="1401762"/>
            <a:chExt cx="7377113" cy="617537"/>
          </a:xfrm>
        </p:grpSpPr>
        <p:pic>
          <p:nvPicPr>
            <p:cNvPr id="1172" name="Shape 11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362" y="1401762"/>
              <a:ext cx="644525" cy="617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3" name="Shape 1173"/>
            <p:cNvSpPr txBox="1"/>
            <p:nvPr/>
          </p:nvSpPr>
          <p:spPr>
            <a:xfrm>
              <a:off x="1616075" y="1433512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深度优先遍历序列?入栈序列?出栈序列?</a:t>
              </a:r>
              <a:endParaRPr/>
            </a:p>
          </p:txBody>
        </p:sp>
      </p:grpSp>
      <p:sp>
        <p:nvSpPr>
          <p:cNvPr id="1174" name="Shape 1174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grpSp>
        <p:nvGrpSpPr>
          <p:cNvPr id="1175" name="Shape 1175"/>
          <p:cNvGrpSpPr/>
          <p:nvPr/>
        </p:nvGrpSpPr>
        <p:grpSpPr>
          <a:xfrm>
            <a:off x="3932237" y="2128837"/>
            <a:ext cx="530225" cy="595312"/>
            <a:chOff x="5907087" y="4789487"/>
            <a:chExt cx="530225" cy="595312"/>
          </a:xfrm>
        </p:grpSpPr>
        <p:sp>
          <p:nvSpPr>
            <p:cNvPr id="1176" name="Shape 117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7" name="Shape 117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178" name="Shape 1178"/>
          <p:cNvGrpSpPr/>
          <p:nvPr/>
        </p:nvGrpSpPr>
        <p:grpSpPr>
          <a:xfrm>
            <a:off x="4786312" y="3255962"/>
            <a:ext cx="530225" cy="595312"/>
            <a:chOff x="5907087" y="4789487"/>
            <a:chExt cx="530225" cy="595312"/>
          </a:xfrm>
        </p:grpSpPr>
        <p:sp>
          <p:nvSpPr>
            <p:cNvPr id="1179" name="Shape 117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0" name="Shape 118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181" name="Shape 1181"/>
          <p:cNvGrpSpPr/>
          <p:nvPr/>
        </p:nvGrpSpPr>
        <p:grpSpPr>
          <a:xfrm>
            <a:off x="3082925" y="3165475"/>
            <a:ext cx="530225" cy="595312"/>
            <a:chOff x="5907087" y="4789487"/>
            <a:chExt cx="530225" cy="595312"/>
          </a:xfrm>
        </p:grpSpPr>
        <p:sp>
          <p:nvSpPr>
            <p:cNvPr id="1182" name="Shape 118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3" name="Shape 118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184" name="Shape 1184"/>
          <p:cNvGrpSpPr/>
          <p:nvPr/>
        </p:nvGrpSpPr>
        <p:grpSpPr>
          <a:xfrm>
            <a:off x="2317750" y="4398962"/>
            <a:ext cx="530225" cy="595312"/>
            <a:chOff x="5907087" y="4789487"/>
            <a:chExt cx="530225" cy="595312"/>
          </a:xfrm>
        </p:grpSpPr>
        <p:sp>
          <p:nvSpPr>
            <p:cNvPr id="1185" name="Shape 118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6" name="Shape 118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187" name="Shape 1187"/>
          <p:cNvGrpSpPr/>
          <p:nvPr/>
        </p:nvGrpSpPr>
        <p:grpSpPr>
          <a:xfrm>
            <a:off x="3582987" y="4398962"/>
            <a:ext cx="530225" cy="595312"/>
            <a:chOff x="5907087" y="4789487"/>
            <a:chExt cx="530225" cy="595312"/>
          </a:xfrm>
        </p:grpSpPr>
        <p:sp>
          <p:nvSpPr>
            <p:cNvPr id="1188" name="Shape 118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9" name="Shape 118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1190" name="Shape 1190"/>
          <p:cNvGrpSpPr/>
          <p:nvPr/>
        </p:nvGrpSpPr>
        <p:grpSpPr>
          <a:xfrm>
            <a:off x="4181475" y="4429125"/>
            <a:ext cx="530225" cy="595312"/>
            <a:chOff x="5907087" y="4789487"/>
            <a:chExt cx="530225" cy="595312"/>
          </a:xfrm>
        </p:grpSpPr>
        <p:sp>
          <p:nvSpPr>
            <p:cNvPr id="1191" name="Shape 119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2" name="Shape 119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193" name="Shape 1193"/>
          <p:cNvGrpSpPr/>
          <p:nvPr/>
        </p:nvGrpSpPr>
        <p:grpSpPr>
          <a:xfrm>
            <a:off x="5440362" y="4446587"/>
            <a:ext cx="530225" cy="595312"/>
            <a:chOff x="5907087" y="4789487"/>
            <a:chExt cx="530225" cy="595312"/>
          </a:xfrm>
        </p:grpSpPr>
        <p:sp>
          <p:nvSpPr>
            <p:cNvPr id="1194" name="Shape 119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5" name="Shape 119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1196" name="Shape 1196"/>
          <p:cNvGrpSpPr/>
          <p:nvPr/>
        </p:nvGrpSpPr>
        <p:grpSpPr>
          <a:xfrm>
            <a:off x="2957512" y="5603875"/>
            <a:ext cx="530225" cy="595312"/>
            <a:chOff x="5907087" y="4789487"/>
            <a:chExt cx="530225" cy="595312"/>
          </a:xfrm>
        </p:grpSpPr>
        <p:sp>
          <p:nvSpPr>
            <p:cNvPr id="1197" name="Shape 119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8" name="Shape 119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cxnSp>
        <p:nvCxnSpPr>
          <p:cNvPr id="1199" name="Shape 1199"/>
          <p:cNvCxnSpPr/>
          <p:nvPr/>
        </p:nvCxnSpPr>
        <p:spPr>
          <a:xfrm>
            <a:off x="3440112" y="3695700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00" name="Shape 1200"/>
          <p:cNvCxnSpPr/>
          <p:nvPr/>
        </p:nvCxnSpPr>
        <p:spPr>
          <a:xfrm flipH="1">
            <a:off x="4506912" y="3770312"/>
            <a:ext cx="411162" cy="7286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01" name="Shape 1201"/>
          <p:cNvCxnSpPr/>
          <p:nvPr/>
        </p:nvCxnSpPr>
        <p:spPr>
          <a:xfrm rot="10800000">
            <a:off x="4670425" y="4746625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02" name="Shape 1202"/>
          <p:cNvCxnSpPr/>
          <p:nvPr/>
        </p:nvCxnSpPr>
        <p:spPr>
          <a:xfrm>
            <a:off x="2647950" y="4945062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03" name="Shape 1203"/>
          <p:cNvSpPr/>
          <p:nvPr/>
        </p:nvSpPr>
        <p:spPr>
          <a:xfrm>
            <a:off x="7115175" y="2538412"/>
            <a:ext cx="1355725" cy="26209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4" name="Shape 1204"/>
          <p:cNvSpPr txBox="1"/>
          <p:nvPr/>
        </p:nvSpPr>
        <p:spPr>
          <a:xfrm>
            <a:off x="7131050" y="4637087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205" name="Shape 1205"/>
          <p:cNvCxnSpPr/>
          <p:nvPr/>
        </p:nvCxnSpPr>
        <p:spPr>
          <a:xfrm>
            <a:off x="7132637" y="2544762"/>
            <a:ext cx="0" cy="26209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06" name="Shape 1206"/>
          <p:cNvCxnSpPr/>
          <p:nvPr/>
        </p:nvCxnSpPr>
        <p:spPr>
          <a:xfrm>
            <a:off x="8442325" y="2559050"/>
            <a:ext cx="0" cy="26209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07" name="Shape 1207"/>
          <p:cNvCxnSpPr/>
          <p:nvPr/>
        </p:nvCxnSpPr>
        <p:spPr>
          <a:xfrm>
            <a:off x="7116762" y="5168900"/>
            <a:ext cx="132556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08" name="Shape 1208"/>
          <p:cNvCxnSpPr/>
          <p:nvPr/>
        </p:nvCxnSpPr>
        <p:spPr>
          <a:xfrm>
            <a:off x="4024312" y="1808162"/>
            <a:ext cx="0" cy="3651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209" name="Shape 1209"/>
          <p:cNvSpPr txBox="1"/>
          <p:nvPr/>
        </p:nvSpPr>
        <p:spPr>
          <a:xfrm>
            <a:off x="0" y="6135687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遍历序列：</a:t>
            </a:r>
            <a:endParaRPr/>
          </a:p>
        </p:txBody>
      </p:sp>
      <p:sp>
        <p:nvSpPr>
          <p:cNvPr id="1210" name="Shape 1210"/>
          <p:cNvSpPr txBox="1"/>
          <p:nvPr/>
        </p:nvSpPr>
        <p:spPr>
          <a:xfrm>
            <a:off x="188912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211" name="Shape 1211"/>
          <p:cNvCxnSpPr/>
          <p:nvPr/>
        </p:nvCxnSpPr>
        <p:spPr>
          <a:xfrm flipH="1">
            <a:off x="3398837" y="2462212"/>
            <a:ext cx="457200" cy="6699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212" name="Shape 1212"/>
          <p:cNvSpPr txBox="1"/>
          <p:nvPr/>
        </p:nvSpPr>
        <p:spPr>
          <a:xfrm>
            <a:off x="2468562" y="620553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13" name="Shape 1213"/>
          <p:cNvSpPr txBox="1"/>
          <p:nvPr/>
        </p:nvSpPr>
        <p:spPr>
          <a:xfrm>
            <a:off x="7131050" y="4119562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214" name="Shape 1214"/>
          <p:cNvCxnSpPr/>
          <p:nvPr/>
        </p:nvCxnSpPr>
        <p:spPr>
          <a:xfrm flipH="1">
            <a:off x="2560637" y="3635375"/>
            <a:ext cx="457200" cy="6699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215" name="Shape 1215"/>
          <p:cNvSpPr txBox="1"/>
          <p:nvPr/>
        </p:nvSpPr>
        <p:spPr>
          <a:xfrm>
            <a:off x="3032125" y="622141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16" name="Shape 1216"/>
          <p:cNvSpPr txBox="1"/>
          <p:nvPr/>
        </p:nvSpPr>
        <p:spPr>
          <a:xfrm>
            <a:off x="7131050" y="3600450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217" name="Shape 1217"/>
          <p:cNvCxnSpPr/>
          <p:nvPr/>
        </p:nvCxnSpPr>
        <p:spPr>
          <a:xfrm>
            <a:off x="2833687" y="4854575"/>
            <a:ext cx="701675" cy="0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218" name="Shape 1218"/>
          <p:cNvSpPr txBox="1"/>
          <p:nvPr/>
        </p:nvSpPr>
        <p:spPr>
          <a:xfrm>
            <a:off x="3549650" y="620553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219" name="Shape 1219"/>
          <p:cNvSpPr/>
          <p:nvPr/>
        </p:nvSpPr>
        <p:spPr>
          <a:xfrm rot="10800000">
            <a:off x="2832100" y="4354512"/>
            <a:ext cx="681037" cy="225425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0" name="Shape 1220"/>
          <p:cNvCxnSpPr/>
          <p:nvPr/>
        </p:nvCxnSpPr>
        <p:spPr>
          <a:xfrm>
            <a:off x="2484437" y="5037137"/>
            <a:ext cx="379412" cy="762000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221" name="Shape 1221"/>
          <p:cNvSpPr txBox="1"/>
          <p:nvPr/>
        </p:nvSpPr>
        <p:spPr>
          <a:xfrm>
            <a:off x="4006850" y="622141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222" name="Shape 1222"/>
          <p:cNvSpPr txBox="1"/>
          <p:nvPr/>
        </p:nvSpPr>
        <p:spPr>
          <a:xfrm>
            <a:off x="7132637" y="3082925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223" name="Shape 1223"/>
          <p:cNvSpPr/>
          <p:nvPr/>
        </p:nvSpPr>
        <p:spPr>
          <a:xfrm rot="-7080000">
            <a:off x="2742406" y="5085556"/>
            <a:ext cx="681037" cy="225425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8" name="Shape 1228"/>
          <p:cNvCxnSpPr/>
          <p:nvPr/>
        </p:nvCxnSpPr>
        <p:spPr>
          <a:xfrm rot="10800000">
            <a:off x="2828925" y="4730750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29" name="Shape 1229"/>
          <p:cNvCxnSpPr/>
          <p:nvPr/>
        </p:nvCxnSpPr>
        <p:spPr>
          <a:xfrm>
            <a:off x="4338637" y="2613025"/>
            <a:ext cx="1309687" cy="19034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30" name="Shape 1230"/>
          <p:cNvCxnSpPr/>
          <p:nvPr/>
        </p:nvCxnSpPr>
        <p:spPr>
          <a:xfrm flipH="1">
            <a:off x="2630487" y="2582862"/>
            <a:ext cx="1371600" cy="18891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31" name="Shape 1231"/>
          <p:cNvSpPr/>
          <p:nvPr/>
        </p:nvSpPr>
        <p:spPr>
          <a:xfrm>
            <a:off x="519112" y="3468687"/>
            <a:ext cx="1122362" cy="1587"/>
          </a:xfrm>
          <a:custGeom>
            <a:avLst/>
            <a:gdLst/>
            <a:ahLst/>
            <a:cxnLst/>
            <a:rect l="0" t="0" r="0" b="0"/>
            <a:pathLst>
              <a:path w="765" h="1" extrusionOk="0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511175" y="4275137"/>
            <a:ext cx="1057275" cy="1587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3" name="Shape 1233"/>
          <p:cNvSpPr txBox="1"/>
          <p:nvPr/>
        </p:nvSpPr>
        <p:spPr>
          <a:xfrm>
            <a:off x="352425" y="2989262"/>
            <a:ext cx="16002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深一层递归</a:t>
            </a:r>
            <a:endParaRPr/>
          </a:p>
        </p:txBody>
      </p:sp>
      <p:sp>
        <p:nvSpPr>
          <p:cNvPr id="1234" name="Shape 1234"/>
          <p:cNvSpPr txBox="1"/>
          <p:nvPr/>
        </p:nvSpPr>
        <p:spPr>
          <a:xfrm>
            <a:off x="428625" y="3698875"/>
            <a:ext cx="15240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递归返回</a:t>
            </a:r>
            <a:endParaRPr/>
          </a:p>
        </p:txBody>
      </p:sp>
      <p:grpSp>
        <p:nvGrpSpPr>
          <p:cNvPr id="1235" name="Shape 1235"/>
          <p:cNvGrpSpPr/>
          <p:nvPr/>
        </p:nvGrpSpPr>
        <p:grpSpPr>
          <a:xfrm>
            <a:off x="884237" y="1295400"/>
            <a:ext cx="7377113" cy="617537"/>
            <a:chOff x="868362" y="1401762"/>
            <a:chExt cx="7377113" cy="617537"/>
          </a:xfrm>
        </p:grpSpPr>
        <p:pic>
          <p:nvPicPr>
            <p:cNvPr id="1236" name="Shape 12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362" y="1401762"/>
              <a:ext cx="644525" cy="617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7" name="Shape 1237"/>
            <p:cNvSpPr txBox="1"/>
            <p:nvPr/>
          </p:nvSpPr>
          <p:spPr>
            <a:xfrm>
              <a:off x="1616075" y="1433512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深度优先遍历序列?入栈序列?出栈序列?</a:t>
              </a:r>
              <a:endParaRPr/>
            </a:p>
          </p:txBody>
        </p:sp>
      </p:grpSp>
      <p:sp>
        <p:nvSpPr>
          <p:cNvPr id="1238" name="Shape 1238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grpSp>
        <p:nvGrpSpPr>
          <p:cNvPr id="1239" name="Shape 1239"/>
          <p:cNvGrpSpPr/>
          <p:nvPr/>
        </p:nvGrpSpPr>
        <p:grpSpPr>
          <a:xfrm>
            <a:off x="3932237" y="2128837"/>
            <a:ext cx="530225" cy="595312"/>
            <a:chOff x="5907087" y="4789487"/>
            <a:chExt cx="530225" cy="595312"/>
          </a:xfrm>
        </p:grpSpPr>
        <p:sp>
          <p:nvSpPr>
            <p:cNvPr id="1240" name="Shape 124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1" name="Shape 124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242" name="Shape 1242"/>
          <p:cNvGrpSpPr/>
          <p:nvPr/>
        </p:nvGrpSpPr>
        <p:grpSpPr>
          <a:xfrm>
            <a:off x="4786312" y="3255962"/>
            <a:ext cx="530225" cy="595312"/>
            <a:chOff x="5907087" y="4789487"/>
            <a:chExt cx="530225" cy="595312"/>
          </a:xfrm>
        </p:grpSpPr>
        <p:sp>
          <p:nvSpPr>
            <p:cNvPr id="1243" name="Shape 124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4" name="Shape 124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245" name="Shape 1245"/>
          <p:cNvGrpSpPr/>
          <p:nvPr/>
        </p:nvGrpSpPr>
        <p:grpSpPr>
          <a:xfrm>
            <a:off x="3082925" y="3165475"/>
            <a:ext cx="530225" cy="595312"/>
            <a:chOff x="5907087" y="4789487"/>
            <a:chExt cx="530225" cy="595312"/>
          </a:xfrm>
        </p:grpSpPr>
        <p:sp>
          <p:nvSpPr>
            <p:cNvPr id="1246" name="Shape 124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7" name="Shape 124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>
            <a:off x="2317750" y="4398962"/>
            <a:ext cx="530225" cy="595312"/>
            <a:chOff x="5907087" y="4789487"/>
            <a:chExt cx="530225" cy="595312"/>
          </a:xfrm>
        </p:grpSpPr>
        <p:sp>
          <p:nvSpPr>
            <p:cNvPr id="1249" name="Shape 124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0" name="Shape 125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251" name="Shape 1251"/>
          <p:cNvGrpSpPr/>
          <p:nvPr/>
        </p:nvGrpSpPr>
        <p:grpSpPr>
          <a:xfrm>
            <a:off x="3582987" y="4398962"/>
            <a:ext cx="530225" cy="595312"/>
            <a:chOff x="5907087" y="4789487"/>
            <a:chExt cx="530225" cy="595312"/>
          </a:xfrm>
        </p:grpSpPr>
        <p:sp>
          <p:nvSpPr>
            <p:cNvPr id="1252" name="Shape 125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3" name="Shape 125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1254" name="Shape 1254"/>
          <p:cNvGrpSpPr/>
          <p:nvPr/>
        </p:nvGrpSpPr>
        <p:grpSpPr>
          <a:xfrm>
            <a:off x="4181475" y="4429125"/>
            <a:ext cx="530225" cy="595312"/>
            <a:chOff x="5907087" y="4789487"/>
            <a:chExt cx="530225" cy="595312"/>
          </a:xfrm>
        </p:grpSpPr>
        <p:sp>
          <p:nvSpPr>
            <p:cNvPr id="1255" name="Shape 125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6" name="Shape 125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257" name="Shape 1257"/>
          <p:cNvGrpSpPr/>
          <p:nvPr/>
        </p:nvGrpSpPr>
        <p:grpSpPr>
          <a:xfrm>
            <a:off x="5440362" y="4446587"/>
            <a:ext cx="530225" cy="595312"/>
            <a:chOff x="5907087" y="4789487"/>
            <a:chExt cx="530225" cy="595312"/>
          </a:xfrm>
        </p:grpSpPr>
        <p:sp>
          <p:nvSpPr>
            <p:cNvPr id="1258" name="Shape 125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9" name="Shape 125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1260" name="Shape 1260"/>
          <p:cNvGrpSpPr/>
          <p:nvPr/>
        </p:nvGrpSpPr>
        <p:grpSpPr>
          <a:xfrm>
            <a:off x="2957512" y="5603875"/>
            <a:ext cx="530225" cy="595312"/>
            <a:chOff x="5907087" y="4789487"/>
            <a:chExt cx="530225" cy="595312"/>
          </a:xfrm>
        </p:grpSpPr>
        <p:sp>
          <p:nvSpPr>
            <p:cNvPr id="1261" name="Shape 126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2" name="Shape 126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cxnSp>
        <p:nvCxnSpPr>
          <p:cNvPr id="1263" name="Shape 1263"/>
          <p:cNvCxnSpPr/>
          <p:nvPr/>
        </p:nvCxnSpPr>
        <p:spPr>
          <a:xfrm>
            <a:off x="3440112" y="3695700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4" name="Shape 1264"/>
          <p:cNvCxnSpPr/>
          <p:nvPr/>
        </p:nvCxnSpPr>
        <p:spPr>
          <a:xfrm flipH="1">
            <a:off x="4506912" y="3770312"/>
            <a:ext cx="411162" cy="7286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5" name="Shape 1265"/>
          <p:cNvCxnSpPr/>
          <p:nvPr/>
        </p:nvCxnSpPr>
        <p:spPr>
          <a:xfrm rot="10800000">
            <a:off x="4670425" y="4746625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6" name="Shape 1266"/>
          <p:cNvCxnSpPr/>
          <p:nvPr/>
        </p:nvCxnSpPr>
        <p:spPr>
          <a:xfrm>
            <a:off x="2647950" y="4945062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67" name="Shape 1267"/>
          <p:cNvSpPr/>
          <p:nvPr/>
        </p:nvSpPr>
        <p:spPr>
          <a:xfrm>
            <a:off x="7115175" y="2538412"/>
            <a:ext cx="1355725" cy="26209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8" name="Shape 1268"/>
          <p:cNvSpPr txBox="1"/>
          <p:nvPr/>
        </p:nvSpPr>
        <p:spPr>
          <a:xfrm>
            <a:off x="7131050" y="4637087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269" name="Shape 1269"/>
          <p:cNvCxnSpPr/>
          <p:nvPr/>
        </p:nvCxnSpPr>
        <p:spPr>
          <a:xfrm>
            <a:off x="7132637" y="2544762"/>
            <a:ext cx="0" cy="26209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0" name="Shape 1270"/>
          <p:cNvCxnSpPr/>
          <p:nvPr/>
        </p:nvCxnSpPr>
        <p:spPr>
          <a:xfrm>
            <a:off x="8442325" y="2559050"/>
            <a:ext cx="0" cy="26209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1" name="Shape 1271"/>
          <p:cNvCxnSpPr/>
          <p:nvPr/>
        </p:nvCxnSpPr>
        <p:spPr>
          <a:xfrm>
            <a:off x="7116762" y="5168900"/>
            <a:ext cx="132556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2" name="Shape 1272"/>
          <p:cNvCxnSpPr/>
          <p:nvPr/>
        </p:nvCxnSpPr>
        <p:spPr>
          <a:xfrm>
            <a:off x="4024312" y="1808162"/>
            <a:ext cx="0" cy="3651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273" name="Shape 1273"/>
          <p:cNvSpPr txBox="1"/>
          <p:nvPr/>
        </p:nvSpPr>
        <p:spPr>
          <a:xfrm>
            <a:off x="0" y="6135687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遍历序列：</a:t>
            </a:r>
            <a:endParaRPr/>
          </a:p>
        </p:txBody>
      </p:sp>
      <p:sp>
        <p:nvSpPr>
          <p:cNvPr id="1274" name="Shape 1274"/>
          <p:cNvSpPr txBox="1"/>
          <p:nvPr/>
        </p:nvSpPr>
        <p:spPr>
          <a:xfrm>
            <a:off x="188912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275" name="Shape 1275"/>
          <p:cNvCxnSpPr/>
          <p:nvPr/>
        </p:nvCxnSpPr>
        <p:spPr>
          <a:xfrm flipH="1">
            <a:off x="3398837" y="2462212"/>
            <a:ext cx="457200" cy="6699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276" name="Shape 1276"/>
          <p:cNvSpPr txBox="1"/>
          <p:nvPr/>
        </p:nvSpPr>
        <p:spPr>
          <a:xfrm>
            <a:off x="2468562" y="620553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77" name="Shape 1277"/>
          <p:cNvSpPr txBox="1"/>
          <p:nvPr/>
        </p:nvSpPr>
        <p:spPr>
          <a:xfrm>
            <a:off x="7131050" y="4119562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278" name="Shape 1278"/>
          <p:cNvCxnSpPr/>
          <p:nvPr/>
        </p:nvCxnSpPr>
        <p:spPr>
          <a:xfrm flipH="1">
            <a:off x="2560637" y="3635375"/>
            <a:ext cx="457200" cy="6699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279" name="Shape 1279"/>
          <p:cNvSpPr txBox="1"/>
          <p:nvPr/>
        </p:nvSpPr>
        <p:spPr>
          <a:xfrm>
            <a:off x="3032125" y="622141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80" name="Shape 1280"/>
          <p:cNvSpPr txBox="1"/>
          <p:nvPr/>
        </p:nvSpPr>
        <p:spPr>
          <a:xfrm>
            <a:off x="7131050" y="3600450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281" name="Shape 1281"/>
          <p:cNvCxnSpPr/>
          <p:nvPr/>
        </p:nvCxnSpPr>
        <p:spPr>
          <a:xfrm>
            <a:off x="2833687" y="4854575"/>
            <a:ext cx="701675" cy="0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282" name="Shape 1282"/>
          <p:cNvSpPr txBox="1"/>
          <p:nvPr/>
        </p:nvSpPr>
        <p:spPr>
          <a:xfrm>
            <a:off x="3549650" y="620553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283" name="Shape 1283"/>
          <p:cNvSpPr/>
          <p:nvPr/>
        </p:nvSpPr>
        <p:spPr>
          <a:xfrm rot="10800000">
            <a:off x="2832100" y="4354512"/>
            <a:ext cx="681037" cy="225425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4" name="Shape 1284"/>
          <p:cNvCxnSpPr/>
          <p:nvPr/>
        </p:nvCxnSpPr>
        <p:spPr>
          <a:xfrm>
            <a:off x="2484437" y="5037137"/>
            <a:ext cx="379412" cy="762000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285" name="Shape 1285"/>
          <p:cNvSpPr txBox="1"/>
          <p:nvPr/>
        </p:nvSpPr>
        <p:spPr>
          <a:xfrm>
            <a:off x="4006850" y="622141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286" name="Shape 1286"/>
          <p:cNvSpPr/>
          <p:nvPr/>
        </p:nvSpPr>
        <p:spPr>
          <a:xfrm rot="-7080000">
            <a:off x="2742406" y="5085556"/>
            <a:ext cx="681037" cy="225425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Shape 1287"/>
          <p:cNvSpPr/>
          <p:nvPr/>
        </p:nvSpPr>
        <p:spPr>
          <a:xfrm rot="-3300000">
            <a:off x="2776537" y="4076700"/>
            <a:ext cx="792162" cy="230187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8" name="Shape 1288"/>
          <p:cNvSpPr/>
          <p:nvPr/>
        </p:nvSpPr>
        <p:spPr>
          <a:xfrm rot="-3300000">
            <a:off x="3552825" y="2995612"/>
            <a:ext cx="792162" cy="230187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9" name="Shape 1289"/>
          <p:cNvCxnSpPr/>
          <p:nvPr/>
        </p:nvCxnSpPr>
        <p:spPr>
          <a:xfrm>
            <a:off x="4267200" y="2781300"/>
            <a:ext cx="411162" cy="5937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4" name="Shape 1294"/>
          <p:cNvCxnSpPr/>
          <p:nvPr/>
        </p:nvCxnSpPr>
        <p:spPr>
          <a:xfrm rot="10800000">
            <a:off x="2828925" y="4730750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95" name="Shape 1295"/>
          <p:cNvCxnSpPr/>
          <p:nvPr/>
        </p:nvCxnSpPr>
        <p:spPr>
          <a:xfrm>
            <a:off x="4338637" y="2613025"/>
            <a:ext cx="1309687" cy="19034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96" name="Shape 1296"/>
          <p:cNvCxnSpPr/>
          <p:nvPr/>
        </p:nvCxnSpPr>
        <p:spPr>
          <a:xfrm flipH="1">
            <a:off x="2630487" y="2582862"/>
            <a:ext cx="1371600" cy="18891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97" name="Shape 1297"/>
          <p:cNvSpPr/>
          <p:nvPr/>
        </p:nvSpPr>
        <p:spPr>
          <a:xfrm>
            <a:off x="519112" y="3468687"/>
            <a:ext cx="1122362" cy="1587"/>
          </a:xfrm>
          <a:custGeom>
            <a:avLst/>
            <a:gdLst/>
            <a:ahLst/>
            <a:cxnLst/>
            <a:rect l="0" t="0" r="0" b="0"/>
            <a:pathLst>
              <a:path w="765" h="1" extrusionOk="0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8" name="Shape 1298"/>
          <p:cNvSpPr/>
          <p:nvPr/>
        </p:nvSpPr>
        <p:spPr>
          <a:xfrm>
            <a:off x="511175" y="4275137"/>
            <a:ext cx="1057275" cy="1587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9" name="Shape 1299"/>
          <p:cNvSpPr txBox="1"/>
          <p:nvPr/>
        </p:nvSpPr>
        <p:spPr>
          <a:xfrm>
            <a:off x="352425" y="2989262"/>
            <a:ext cx="16002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深一层递归</a:t>
            </a:r>
            <a:endParaRPr/>
          </a:p>
        </p:txBody>
      </p:sp>
      <p:sp>
        <p:nvSpPr>
          <p:cNvPr id="1300" name="Shape 1300"/>
          <p:cNvSpPr txBox="1"/>
          <p:nvPr/>
        </p:nvSpPr>
        <p:spPr>
          <a:xfrm>
            <a:off x="428625" y="3698875"/>
            <a:ext cx="15240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递归返回</a:t>
            </a:r>
            <a:endParaRPr/>
          </a:p>
        </p:txBody>
      </p:sp>
      <p:grpSp>
        <p:nvGrpSpPr>
          <p:cNvPr id="1301" name="Shape 1301"/>
          <p:cNvGrpSpPr/>
          <p:nvPr/>
        </p:nvGrpSpPr>
        <p:grpSpPr>
          <a:xfrm>
            <a:off x="884237" y="1295400"/>
            <a:ext cx="7377113" cy="617537"/>
            <a:chOff x="868362" y="1401762"/>
            <a:chExt cx="7377113" cy="617537"/>
          </a:xfrm>
        </p:grpSpPr>
        <p:pic>
          <p:nvPicPr>
            <p:cNvPr id="1302" name="Shape 130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362" y="1401762"/>
              <a:ext cx="644525" cy="617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3" name="Shape 1303"/>
            <p:cNvSpPr txBox="1"/>
            <p:nvPr/>
          </p:nvSpPr>
          <p:spPr>
            <a:xfrm>
              <a:off x="1616075" y="1433512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深度优先遍历序列?入栈序列?出栈序列?</a:t>
              </a:r>
              <a:endParaRPr/>
            </a:p>
          </p:txBody>
        </p:sp>
      </p:grpSp>
      <p:sp>
        <p:nvSpPr>
          <p:cNvPr id="1304" name="Shape 1304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grpSp>
        <p:nvGrpSpPr>
          <p:cNvPr id="1305" name="Shape 1305"/>
          <p:cNvGrpSpPr/>
          <p:nvPr/>
        </p:nvGrpSpPr>
        <p:grpSpPr>
          <a:xfrm>
            <a:off x="3932237" y="2128837"/>
            <a:ext cx="530225" cy="595312"/>
            <a:chOff x="5907087" y="4789487"/>
            <a:chExt cx="530225" cy="595312"/>
          </a:xfrm>
        </p:grpSpPr>
        <p:sp>
          <p:nvSpPr>
            <p:cNvPr id="1306" name="Shape 130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7" name="Shape 130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308" name="Shape 1308"/>
          <p:cNvGrpSpPr/>
          <p:nvPr/>
        </p:nvGrpSpPr>
        <p:grpSpPr>
          <a:xfrm>
            <a:off x="4786312" y="3255962"/>
            <a:ext cx="530225" cy="595312"/>
            <a:chOff x="5907087" y="4789487"/>
            <a:chExt cx="530225" cy="595312"/>
          </a:xfrm>
        </p:grpSpPr>
        <p:sp>
          <p:nvSpPr>
            <p:cNvPr id="1309" name="Shape 130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0" name="Shape 131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311" name="Shape 1311"/>
          <p:cNvGrpSpPr/>
          <p:nvPr/>
        </p:nvGrpSpPr>
        <p:grpSpPr>
          <a:xfrm>
            <a:off x="3082925" y="3165475"/>
            <a:ext cx="530225" cy="595312"/>
            <a:chOff x="5907087" y="4789487"/>
            <a:chExt cx="530225" cy="595312"/>
          </a:xfrm>
        </p:grpSpPr>
        <p:sp>
          <p:nvSpPr>
            <p:cNvPr id="1312" name="Shape 131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3" name="Shape 131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314" name="Shape 1314"/>
          <p:cNvGrpSpPr/>
          <p:nvPr/>
        </p:nvGrpSpPr>
        <p:grpSpPr>
          <a:xfrm>
            <a:off x="2317750" y="4398962"/>
            <a:ext cx="530225" cy="595312"/>
            <a:chOff x="5907087" y="4789487"/>
            <a:chExt cx="530225" cy="595312"/>
          </a:xfrm>
        </p:grpSpPr>
        <p:sp>
          <p:nvSpPr>
            <p:cNvPr id="1315" name="Shape 131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317" name="Shape 1317"/>
          <p:cNvGrpSpPr/>
          <p:nvPr/>
        </p:nvGrpSpPr>
        <p:grpSpPr>
          <a:xfrm>
            <a:off x="3582987" y="4398962"/>
            <a:ext cx="530225" cy="595312"/>
            <a:chOff x="5907087" y="4789487"/>
            <a:chExt cx="530225" cy="595312"/>
          </a:xfrm>
        </p:grpSpPr>
        <p:sp>
          <p:nvSpPr>
            <p:cNvPr id="1318" name="Shape 131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9" name="Shape 131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1320" name="Shape 1320"/>
          <p:cNvGrpSpPr/>
          <p:nvPr/>
        </p:nvGrpSpPr>
        <p:grpSpPr>
          <a:xfrm>
            <a:off x="4181475" y="4429125"/>
            <a:ext cx="530225" cy="595312"/>
            <a:chOff x="5907087" y="4789487"/>
            <a:chExt cx="530225" cy="595312"/>
          </a:xfrm>
        </p:grpSpPr>
        <p:sp>
          <p:nvSpPr>
            <p:cNvPr id="1321" name="Shape 132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2" name="Shape 132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323" name="Shape 1323"/>
          <p:cNvGrpSpPr/>
          <p:nvPr/>
        </p:nvGrpSpPr>
        <p:grpSpPr>
          <a:xfrm>
            <a:off x="5440362" y="4446587"/>
            <a:ext cx="530225" cy="595312"/>
            <a:chOff x="5907087" y="4789487"/>
            <a:chExt cx="530225" cy="595312"/>
          </a:xfrm>
        </p:grpSpPr>
        <p:sp>
          <p:nvSpPr>
            <p:cNvPr id="1324" name="Shape 132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5" name="Shape 132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1326" name="Shape 1326"/>
          <p:cNvGrpSpPr/>
          <p:nvPr/>
        </p:nvGrpSpPr>
        <p:grpSpPr>
          <a:xfrm>
            <a:off x="2957512" y="5603875"/>
            <a:ext cx="530225" cy="595312"/>
            <a:chOff x="5907087" y="4789487"/>
            <a:chExt cx="530225" cy="595312"/>
          </a:xfrm>
        </p:grpSpPr>
        <p:sp>
          <p:nvSpPr>
            <p:cNvPr id="1327" name="Shape 132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8" name="Shape 132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cxnSp>
        <p:nvCxnSpPr>
          <p:cNvPr id="1329" name="Shape 1329"/>
          <p:cNvCxnSpPr/>
          <p:nvPr/>
        </p:nvCxnSpPr>
        <p:spPr>
          <a:xfrm>
            <a:off x="3440112" y="3695700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0" name="Shape 1330"/>
          <p:cNvCxnSpPr/>
          <p:nvPr/>
        </p:nvCxnSpPr>
        <p:spPr>
          <a:xfrm flipH="1">
            <a:off x="4506912" y="3770312"/>
            <a:ext cx="411162" cy="7286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1" name="Shape 1331"/>
          <p:cNvCxnSpPr/>
          <p:nvPr/>
        </p:nvCxnSpPr>
        <p:spPr>
          <a:xfrm rot="10800000">
            <a:off x="4670425" y="4746625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2" name="Shape 1332"/>
          <p:cNvCxnSpPr/>
          <p:nvPr/>
        </p:nvCxnSpPr>
        <p:spPr>
          <a:xfrm>
            <a:off x="2647950" y="4945062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33" name="Shape 1333"/>
          <p:cNvSpPr/>
          <p:nvPr/>
        </p:nvSpPr>
        <p:spPr>
          <a:xfrm>
            <a:off x="7115175" y="2538412"/>
            <a:ext cx="1355725" cy="26209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4" name="Shape 1334"/>
          <p:cNvSpPr txBox="1"/>
          <p:nvPr/>
        </p:nvSpPr>
        <p:spPr>
          <a:xfrm>
            <a:off x="7129462" y="4635500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335" name="Shape 1335"/>
          <p:cNvCxnSpPr/>
          <p:nvPr/>
        </p:nvCxnSpPr>
        <p:spPr>
          <a:xfrm>
            <a:off x="7132637" y="2544762"/>
            <a:ext cx="0" cy="26209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6" name="Shape 1336"/>
          <p:cNvCxnSpPr/>
          <p:nvPr/>
        </p:nvCxnSpPr>
        <p:spPr>
          <a:xfrm>
            <a:off x="8442325" y="2559050"/>
            <a:ext cx="0" cy="26209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7" name="Shape 1337"/>
          <p:cNvCxnSpPr/>
          <p:nvPr/>
        </p:nvCxnSpPr>
        <p:spPr>
          <a:xfrm>
            <a:off x="7116762" y="5168900"/>
            <a:ext cx="132556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38" name="Shape 1338"/>
          <p:cNvCxnSpPr/>
          <p:nvPr/>
        </p:nvCxnSpPr>
        <p:spPr>
          <a:xfrm>
            <a:off x="4024312" y="1808162"/>
            <a:ext cx="0" cy="3651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339" name="Shape 1339"/>
          <p:cNvSpPr txBox="1"/>
          <p:nvPr/>
        </p:nvSpPr>
        <p:spPr>
          <a:xfrm>
            <a:off x="0" y="6135687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遍历序列：</a:t>
            </a:r>
            <a:endParaRPr/>
          </a:p>
        </p:txBody>
      </p:sp>
      <p:sp>
        <p:nvSpPr>
          <p:cNvPr id="1340" name="Shape 1340"/>
          <p:cNvSpPr txBox="1"/>
          <p:nvPr/>
        </p:nvSpPr>
        <p:spPr>
          <a:xfrm>
            <a:off x="188912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41" name="Shape 1341"/>
          <p:cNvSpPr txBox="1"/>
          <p:nvPr/>
        </p:nvSpPr>
        <p:spPr>
          <a:xfrm>
            <a:off x="7129462" y="3051175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cxnSp>
        <p:nvCxnSpPr>
          <p:cNvPr id="1342" name="Shape 1342"/>
          <p:cNvCxnSpPr/>
          <p:nvPr/>
        </p:nvCxnSpPr>
        <p:spPr>
          <a:xfrm flipH="1">
            <a:off x="3398837" y="2462212"/>
            <a:ext cx="457200" cy="6699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343" name="Shape 1343"/>
          <p:cNvSpPr txBox="1"/>
          <p:nvPr/>
        </p:nvSpPr>
        <p:spPr>
          <a:xfrm>
            <a:off x="2468562" y="620553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344" name="Shape 1344"/>
          <p:cNvCxnSpPr/>
          <p:nvPr/>
        </p:nvCxnSpPr>
        <p:spPr>
          <a:xfrm flipH="1">
            <a:off x="2560637" y="3635375"/>
            <a:ext cx="457200" cy="6699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345" name="Shape 1345"/>
          <p:cNvSpPr txBox="1"/>
          <p:nvPr/>
        </p:nvSpPr>
        <p:spPr>
          <a:xfrm>
            <a:off x="3032125" y="622141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346" name="Shape 1346"/>
          <p:cNvCxnSpPr/>
          <p:nvPr/>
        </p:nvCxnSpPr>
        <p:spPr>
          <a:xfrm>
            <a:off x="2833687" y="4854575"/>
            <a:ext cx="701675" cy="0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347" name="Shape 1347"/>
          <p:cNvSpPr txBox="1"/>
          <p:nvPr/>
        </p:nvSpPr>
        <p:spPr>
          <a:xfrm>
            <a:off x="3549650" y="620553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348" name="Shape 1348"/>
          <p:cNvSpPr/>
          <p:nvPr/>
        </p:nvSpPr>
        <p:spPr>
          <a:xfrm rot="10800000">
            <a:off x="2832100" y="4354512"/>
            <a:ext cx="681037" cy="225425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9" name="Shape 1349"/>
          <p:cNvCxnSpPr/>
          <p:nvPr/>
        </p:nvCxnSpPr>
        <p:spPr>
          <a:xfrm>
            <a:off x="2484437" y="5037137"/>
            <a:ext cx="379412" cy="762000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350" name="Shape 1350"/>
          <p:cNvSpPr txBox="1"/>
          <p:nvPr/>
        </p:nvSpPr>
        <p:spPr>
          <a:xfrm>
            <a:off x="4006850" y="622141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351" name="Shape 1351"/>
          <p:cNvSpPr/>
          <p:nvPr/>
        </p:nvSpPr>
        <p:spPr>
          <a:xfrm rot="-7080000">
            <a:off x="2742406" y="5085556"/>
            <a:ext cx="681037" cy="225425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2" name="Shape 1352"/>
          <p:cNvSpPr/>
          <p:nvPr/>
        </p:nvSpPr>
        <p:spPr>
          <a:xfrm rot="-3300000">
            <a:off x="2776537" y="4076700"/>
            <a:ext cx="792162" cy="230187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3" name="Shape 1353"/>
          <p:cNvSpPr/>
          <p:nvPr/>
        </p:nvSpPr>
        <p:spPr>
          <a:xfrm rot="-3300000">
            <a:off x="3552825" y="2995612"/>
            <a:ext cx="792162" cy="230187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4" name="Shape 1354"/>
          <p:cNvCxnSpPr/>
          <p:nvPr/>
        </p:nvCxnSpPr>
        <p:spPr>
          <a:xfrm>
            <a:off x="4267200" y="2781300"/>
            <a:ext cx="411162" cy="5937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355" name="Shape 1355"/>
          <p:cNvSpPr txBox="1"/>
          <p:nvPr/>
        </p:nvSpPr>
        <p:spPr>
          <a:xfrm>
            <a:off x="4449762" y="622141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56" name="Shape 1356"/>
          <p:cNvSpPr txBox="1"/>
          <p:nvPr/>
        </p:nvSpPr>
        <p:spPr>
          <a:xfrm>
            <a:off x="7131050" y="4105275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357" name="Shape 1357"/>
          <p:cNvCxnSpPr/>
          <p:nvPr/>
        </p:nvCxnSpPr>
        <p:spPr>
          <a:xfrm flipH="1">
            <a:off x="4359275" y="3727450"/>
            <a:ext cx="411162" cy="70167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358" name="Shape 1358"/>
          <p:cNvSpPr txBox="1"/>
          <p:nvPr/>
        </p:nvSpPr>
        <p:spPr>
          <a:xfrm>
            <a:off x="4922837" y="622141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359" name="Shape 1359"/>
          <p:cNvSpPr txBox="1"/>
          <p:nvPr/>
        </p:nvSpPr>
        <p:spPr>
          <a:xfrm>
            <a:off x="7131050" y="3571875"/>
            <a:ext cx="1309687" cy="528637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cxnSp>
        <p:nvCxnSpPr>
          <p:cNvPr id="1360" name="Shape 1360"/>
          <p:cNvCxnSpPr/>
          <p:nvPr/>
        </p:nvCxnSpPr>
        <p:spPr>
          <a:xfrm>
            <a:off x="4692650" y="4899025"/>
            <a:ext cx="701675" cy="0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361" name="Shape 1361"/>
          <p:cNvSpPr txBox="1"/>
          <p:nvPr/>
        </p:nvSpPr>
        <p:spPr>
          <a:xfrm>
            <a:off x="5456237" y="622141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362" name="Shape 1362"/>
          <p:cNvSpPr/>
          <p:nvPr/>
        </p:nvSpPr>
        <p:spPr>
          <a:xfrm rot="10800000">
            <a:off x="4676775" y="4368800"/>
            <a:ext cx="681037" cy="225425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3" name="Shape 1363"/>
          <p:cNvSpPr/>
          <p:nvPr/>
        </p:nvSpPr>
        <p:spPr>
          <a:xfrm rot="-3600000">
            <a:off x="4594225" y="4122737"/>
            <a:ext cx="725487" cy="223837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4" name="Shape 1364"/>
          <p:cNvSpPr/>
          <p:nvPr/>
        </p:nvSpPr>
        <p:spPr>
          <a:xfrm rot="-7320000">
            <a:off x="4479131" y="2663031"/>
            <a:ext cx="681037" cy="225425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5" name="Shape 1365"/>
          <p:cNvSpPr/>
          <p:nvPr/>
        </p:nvSpPr>
        <p:spPr>
          <a:xfrm rot="-5400000">
            <a:off x="4410075" y="1731962"/>
            <a:ext cx="325437" cy="465137"/>
          </a:xfrm>
          <a:custGeom>
            <a:avLst/>
            <a:gdLst/>
            <a:ahLst/>
            <a:cxnLst/>
            <a:rect l="0" t="0" r="0" b="0"/>
            <a:pathLst>
              <a:path w="720" h="1" extrusionOk="0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ap="flat" cmpd="sng">
            <a:solidFill>
              <a:srgbClr val="660033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228600" y="1295400"/>
            <a:ext cx="5105400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图的定义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2411412" y="323850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50862" y="2036762"/>
            <a:ext cx="8139112" cy="265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图是由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顶点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有穷非空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集合和顶点之间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边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的集合组成，通常表示为：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其中：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表示一个图，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中顶点的集合，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中顶点之间边的集合。 </a:t>
            </a: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2982912" y="3636962"/>
            <a:ext cx="1854200" cy="1587"/>
          </a:xfrm>
          <a:prstGeom prst="straightConnector1">
            <a:avLst/>
          </a:pr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8" name="Shape 88"/>
          <p:cNvSpPr txBox="1"/>
          <p:nvPr/>
        </p:nvSpPr>
        <p:spPr>
          <a:xfrm>
            <a:off x="542925" y="4779962"/>
            <a:ext cx="8007350" cy="154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在线性表中，元素个数可以为零，称为空表；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在树中，结点个数可以为零，称为空树；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在图中，顶点个数不能为零，但可以没有边。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hape 1370"/>
          <p:cNvSpPr txBox="1"/>
          <p:nvPr/>
        </p:nvSpPr>
        <p:spPr>
          <a:xfrm>
            <a:off x="228600" y="1295400"/>
            <a:ext cx="7010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深度优先遍历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71" name="Shape 1371"/>
          <p:cNvSpPr txBox="1"/>
          <p:nvPr/>
        </p:nvSpPr>
        <p:spPr>
          <a:xfrm>
            <a:off x="609600" y="1882775"/>
            <a:ext cx="76136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出发图的深度优先遍历算法的伪代码： </a:t>
            </a:r>
            <a:endParaRPr/>
          </a:p>
        </p:txBody>
      </p:sp>
      <p:sp>
        <p:nvSpPr>
          <p:cNvPr id="1372" name="Shape 1372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1373" name="Shape 1373"/>
          <p:cNvSpPr txBox="1"/>
          <p:nvPr/>
        </p:nvSpPr>
        <p:spPr>
          <a:xfrm>
            <a:off x="957262" y="2795587"/>
            <a:ext cx="7183437" cy="223837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76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访问顶点v; visited[v] = 1;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 =顶点v的第一个邻接点；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while (w存在) 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3.1 if (w未被访问) 从顶点w出发递归执行该算法;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3.2 w = 顶点v的下一个邻接点;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 txBox="1"/>
          <p:nvPr/>
        </p:nvSpPr>
        <p:spPr>
          <a:xfrm>
            <a:off x="381000" y="1295400"/>
            <a:ext cx="5486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广度优先遍历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79" name="Shape 1379"/>
          <p:cNvSpPr txBox="1"/>
          <p:nvPr/>
        </p:nvSpPr>
        <p:spPr>
          <a:xfrm>
            <a:off x="533400" y="1828800"/>
            <a:ext cx="2819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基本思想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endParaRPr/>
          </a:p>
        </p:txBody>
      </p:sp>
      <p:sp>
        <p:nvSpPr>
          <p:cNvPr id="1380" name="Shape 1380"/>
          <p:cNvSpPr txBox="1"/>
          <p:nvPr/>
        </p:nvSpPr>
        <p:spPr>
          <a:xfrm>
            <a:off x="555625" y="2422525"/>
            <a:ext cx="8335962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⑴ 访问顶点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；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⑵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依次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访问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的各个未被访问的邻接点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；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⑶ 分别从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，…，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出发依次访问它们未被访问的邻接点，并使“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先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被访问顶点的邻接点”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先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于“后被访问顶点的邻接点”被访问。直至图中所有与顶点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有路径相通的顶点都被访问到。</a:t>
            </a:r>
            <a:endParaRPr/>
          </a:p>
        </p:txBody>
      </p:sp>
      <p:sp>
        <p:nvSpPr>
          <p:cNvPr id="1381" name="Shape 1381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Shape 1386"/>
          <p:cNvSpPr txBox="1"/>
          <p:nvPr/>
        </p:nvSpPr>
        <p:spPr>
          <a:xfrm>
            <a:off x="5235575" y="2803525"/>
            <a:ext cx="3430587" cy="6413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7" name="Shape 1387"/>
          <p:cNvCxnSpPr/>
          <p:nvPr/>
        </p:nvCxnSpPr>
        <p:spPr>
          <a:xfrm>
            <a:off x="5235575" y="2787650"/>
            <a:ext cx="34274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88" name="Shape 1388"/>
          <p:cNvCxnSpPr/>
          <p:nvPr/>
        </p:nvCxnSpPr>
        <p:spPr>
          <a:xfrm>
            <a:off x="5235575" y="3443287"/>
            <a:ext cx="34274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89" name="Shape 1389"/>
          <p:cNvCxnSpPr/>
          <p:nvPr/>
        </p:nvCxnSpPr>
        <p:spPr>
          <a:xfrm rot="10800000">
            <a:off x="1479550" y="4730750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90" name="Shape 1390"/>
          <p:cNvCxnSpPr/>
          <p:nvPr/>
        </p:nvCxnSpPr>
        <p:spPr>
          <a:xfrm>
            <a:off x="2989262" y="2613025"/>
            <a:ext cx="1309687" cy="19034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91" name="Shape 1391"/>
          <p:cNvCxnSpPr/>
          <p:nvPr/>
        </p:nvCxnSpPr>
        <p:spPr>
          <a:xfrm flipH="1">
            <a:off x="1281112" y="2582862"/>
            <a:ext cx="1371600" cy="18891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392" name="Shape 1392"/>
          <p:cNvGrpSpPr/>
          <p:nvPr/>
        </p:nvGrpSpPr>
        <p:grpSpPr>
          <a:xfrm>
            <a:off x="884237" y="1295400"/>
            <a:ext cx="7681913" cy="617537"/>
            <a:chOff x="868362" y="1401762"/>
            <a:chExt cx="7377113" cy="617537"/>
          </a:xfrm>
        </p:grpSpPr>
        <p:pic>
          <p:nvPicPr>
            <p:cNvPr id="1393" name="Shape 13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362" y="1401762"/>
              <a:ext cx="644525" cy="617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4" name="Shape 1394"/>
            <p:cNvSpPr txBox="1"/>
            <p:nvPr/>
          </p:nvSpPr>
          <p:spPr>
            <a:xfrm>
              <a:off x="1616075" y="1433512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广度优先遍历序列?入队序列?出队序列?    </a:t>
              </a:r>
              <a:endParaRPr/>
            </a:p>
          </p:txBody>
        </p:sp>
      </p:grpSp>
      <p:sp>
        <p:nvSpPr>
          <p:cNvPr id="1395" name="Shape 1395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grpSp>
        <p:nvGrpSpPr>
          <p:cNvPr id="1396" name="Shape 1396"/>
          <p:cNvGrpSpPr/>
          <p:nvPr/>
        </p:nvGrpSpPr>
        <p:grpSpPr>
          <a:xfrm>
            <a:off x="2582862" y="2128837"/>
            <a:ext cx="530225" cy="595312"/>
            <a:chOff x="5907087" y="4789487"/>
            <a:chExt cx="530225" cy="595312"/>
          </a:xfrm>
        </p:grpSpPr>
        <p:sp>
          <p:nvSpPr>
            <p:cNvPr id="1397" name="Shape 139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8" name="Shape 139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399" name="Shape 1399"/>
          <p:cNvGrpSpPr/>
          <p:nvPr/>
        </p:nvGrpSpPr>
        <p:grpSpPr>
          <a:xfrm>
            <a:off x="3436937" y="3255962"/>
            <a:ext cx="530225" cy="595312"/>
            <a:chOff x="5907087" y="4789487"/>
            <a:chExt cx="530225" cy="595312"/>
          </a:xfrm>
        </p:grpSpPr>
        <p:sp>
          <p:nvSpPr>
            <p:cNvPr id="1400" name="Shape 140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1" name="Shape 140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402" name="Shape 1402"/>
          <p:cNvGrpSpPr/>
          <p:nvPr/>
        </p:nvGrpSpPr>
        <p:grpSpPr>
          <a:xfrm>
            <a:off x="1733550" y="3165475"/>
            <a:ext cx="530225" cy="595312"/>
            <a:chOff x="5907087" y="4789487"/>
            <a:chExt cx="530225" cy="595312"/>
          </a:xfrm>
        </p:grpSpPr>
        <p:sp>
          <p:nvSpPr>
            <p:cNvPr id="1403" name="Shape 140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4" name="Shape 140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405" name="Shape 1405"/>
          <p:cNvGrpSpPr/>
          <p:nvPr/>
        </p:nvGrpSpPr>
        <p:grpSpPr>
          <a:xfrm>
            <a:off x="968375" y="4398962"/>
            <a:ext cx="530225" cy="595312"/>
            <a:chOff x="5907087" y="4789487"/>
            <a:chExt cx="530225" cy="595312"/>
          </a:xfrm>
        </p:grpSpPr>
        <p:sp>
          <p:nvSpPr>
            <p:cNvPr id="1406" name="Shape 140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7" name="Shape 140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408" name="Shape 1408"/>
          <p:cNvGrpSpPr/>
          <p:nvPr/>
        </p:nvGrpSpPr>
        <p:grpSpPr>
          <a:xfrm>
            <a:off x="2233612" y="4398962"/>
            <a:ext cx="530225" cy="595312"/>
            <a:chOff x="5907087" y="4789487"/>
            <a:chExt cx="530225" cy="595312"/>
          </a:xfrm>
        </p:grpSpPr>
        <p:sp>
          <p:nvSpPr>
            <p:cNvPr id="1409" name="Shape 140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0" name="Shape 141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1411" name="Shape 1411"/>
          <p:cNvGrpSpPr/>
          <p:nvPr/>
        </p:nvGrpSpPr>
        <p:grpSpPr>
          <a:xfrm>
            <a:off x="2832100" y="4429125"/>
            <a:ext cx="530225" cy="595312"/>
            <a:chOff x="5907087" y="4789487"/>
            <a:chExt cx="530225" cy="595312"/>
          </a:xfrm>
        </p:grpSpPr>
        <p:sp>
          <p:nvSpPr>
            <p:cNvPr id="1412" name="Shape 141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3" name="Shape 141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414" name="Shape 1414"/>
          <p:cNvGrpSpPr/>
          <p:nvPr/>
        </p:nvGrpSpPr>
        <p:grpSpPr>
          <a:xfrm>
            <a:off x="4090987" y="4446587"/>
            <a:ext cx="530225" cy="595312"/>
            <a:chOff x="5907087" y="4789487"/>
            <a:chExt cx="530225" cy="595312"/>
          </a:xfrm>
        </p:grpSpPr>
        <p:sp>
          <p:nvSpPr>
            <p:cNvPr id="1415" name="Shape 141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6" name="Shape 141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1417" name="Shape 1417"/>
          <p:cNvGrpSpPr/>
          <p:nvPr/>
        </p:nvGrpSpPr>
        <p:grpSpPr>
          <a:xfrm>
            <a:off x="1608137" y="5603875"/>
            <a:ext cx="530225" cy="595312"/>
            <a:chOff x="5907087" y="4789487"/>
            <a:chExt cx="530225" cy="595312"/>
          </a:xfrm>
        </p:grpSpPr>
        <p:sp>
          <p:nvSpPr>
            <p:cNvPr id="1418" name="Shape 141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9" name="Shape 141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cxnSp>
        <p:nvCxnSpPr>
          <p:cNvPr id="1420" name="Shape 1420"/>
          <p:cNvCxnSpPr/>
          <p:nvPr/>
        </p:nvCxnSpPr>
        <p:spPr>
          <a:xfrm>
            <a:off x="2090737" y="3695700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21" name="Shape 1421"/>
          <p:cNvCxnSpPr/>
          <p:nvPr/>
        </p:nvCxnSpPr>
        <p:spPr>
          <a:xfrm flipH="1">
            <a:off x="3157537" y="3770312"/>
            <a:ext cx="411162" cy="7286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22" name="Shape 1422"/>
          <p:cNvCxnSpPr/>
          <p:nvPr/>
        </p:nvCxnSpPr>
        <p:spPr>
          <a:xfrm rot="10800000">
            <a:off x="3321050" y="4746625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23" name="Shape 1423"/>
          <p:cNvCxnSpPr/>
          <p:nvPr/>
        </p:nvCxnSpPr>
        <p:spPr>
          <a:xfrm>
            <a:off x="1298575" y="4945062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24" name="Shape 1424"/>
          <p:cNvSpPr txBox="1"/>
          <p:nvPr/>
        </p:nvSpPr>
        <p:spPr>
          <a:xfrm>
            <a:off x="0" y="6135687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遍历序列：</a:t>
            </a:r>
            <a:endParaRPr/>
          </a:p>
        </p:txBody>
      </p:sp>
      <p:sp>
        <p:nvSpPr>
          <p:cNvPr id="1425" name="Shape 1425"/>
          <p:cNvSpPr txBox="1"/>
          <p:nvPr/>
        </p:nvSpPr>
        <p:spPr>
          <a:xfrm>
            <a:off x="188912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426" name="Shape 1426"/>
          <p:cNvCxnSpPr/>
          <p:nvPr/>
        </p:nvCxnSpPr>
        <p:spPr>
          <a:xfrm>
            <a:off x="2738437" y="1808162"/>
            <a:ext cx="0" cy="3651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427" name="Shape 1427"/>
          <p:cNvSpPr txBox="1"/>
          <p:nvPr/>
        </p:nvSpPr>
        <p:spPr>
          <a:xfrm>
            <a:off x="5375275" y="2898775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28" name="Shape 1428"/>
          <p:cNvSpPr/>
          <p:nvPr/>
        </p:nvSpPr>
        <p:spPr>
          <a:xfrm>
            <a:off x="1858962" y="2498725"/>
            <a:ext cx="1935162" cy="655637"/>
          </a:xfrm>
          <a:custGeom>
            <a:avLst/>
            <a:gdLst/>
            <a:ahLst/>
            <a:cxnLst/>
            <a:rect l="0" t="0" r="0" b="0"/>
            <a:pathLst>
              <a:path w="1219" h="413" extrusionOk="0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 txBox="1"/>
          <p:nvPr/>
        </p:nvSpPr>
        <p:spPr>
          <a:xfrm>
            <a:off x="5235575" y="2803525"/>
            <a:ext cx="3430587" cy="6413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34" name="Shape 1434"/>
          <p:cNvCxnSpPr/>
          <p:nvPr/>
        </p:nvCxnSpPr>
        <p:spPr>
          <a:xfrm>
            <a:off x="5235575" y="2787650"/>
            <a:ext cx="34274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5" name="Shape 1435"/>
          <p:cNvCxnSpPr/>
          <p:nvPr/>
        </p:nvCxnSpPr>
        <p:spPr>
          <a:xfrm>
            <a:off x="5235575" y="3443287"/>
            <a:ext cx="34274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6" name="Shape 1436"/>
          <p:cNvCxnSpPr/>
          <p:nvPr/>
        </p:nvCxnSpPr>
        <p:spPr>
          <a:xfrm rot="10800000">
            <a:off x="1479550" y="4730750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7" name="Shape 1437"/>
          <p:cNvCxnSpPr/>
          <p:nvPr/>
        </p:nvCxnSpPr>
        <p:spPr>
          <a:xfrm>
            <a:off x="2989262" y="2613025"/>
            <a:ext cx="1309687" cy="19034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8" name="Shape 1438"/>
          <p:cNvCxnSpPr/>
          <p:nvPr/>
        </p:nvCxnSpPr>
        <p:spPr>
          <a:xfrm flipH="1">
            <a:off x="1281112" y="2582862"/>
            <a:ext cx="1371600" cy="18891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439" name="Shape 1439"/>
          <p:cNvGrpSpPr/>
          <p:nvPr/>
        </p:nvGrpSpPr>
        <p:grpSpPr>
          <a:xfrm>
            <a:off x="884237" y="1295400"/>
            <a:ext cx="7681913" cy="617537"/>
            <a:chOff x="868362" y="1401762"/>
            <a:chExt cx="7377113" cy="617537"/>
          </a:xfrm>
        </p:grpSpPr>
        <p:pic>
          <p:nvPicPr>
            <p:cNvPr id="1440" name="Shape 14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362" y="1401762"/>
              <a:ext cx="644525" cy="617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1" name="Shape 1441"/>
            <p:cNvSpPr txBox="1"/>
            <p:nvPr/>
          </p:nvSpPr>
          <p:spPr>
            <a:xfrm>
              <a:off x="1616075" y="1433512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广度优先遍历序列?入队序列?出队序列?    </a:t>
              </a:r>
              <a:endParaRPr/>
            </a:p>
          </p:txBody>
        </p:sp>
      </p:grpSp>
      <p:sp>
        <p:nvSpPr>
          <p:cNvPr id="1442" name="Shape 1442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grpSp>
        <p:nvGrpSpPr>
          <p:cNvPr id="1443" name="Shape 1443"/>
          <p:cNvGrpSpPr/>
          <p:nvPr/>
        </p:nvGrpSpPr>
        <p:grpSpPr>
          <a:xfrm>
            <a:off x="2582862" y="2128837"/>
            <a:ext cx="530225" cy="595312"/>
            <a:chOff x="5907087" y="4789487"/>
            <a:chExt cx="530225" cy="595312"/>
          </a:xfrm>
        </p:grpSpPr>
        <p:sp>
          <p:nvSpPr>
            <p:cNvPr id="1444" name="Shape 144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5" name="Shape 144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446" name="Shape 1446"/>
          <p:cNvGrpSpPr/>
          <p:nvPr/>
        </p:nvGrpSpPr>
        <p:grpSpPr>
          <a:xfrm>
            <a:off x="3436937" y="3255962"/>
            <a:ext cx="530225" cy="595312"/>
            <a:chOff x="5907087" y="4789487"/>
            <a:chExt cx="530225" cy="595312"/>
          </a:xfrm>
        </p:grpSpPr>
        <p:sp>
          <p:nvSpPr>
            <p:cNvPr id="1447" name="Shape 144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8" name="Shape 144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449" name="Shape 1449"/>
          <p:cNvGrpSpPr/>
          <p:nvPr/>
        </p:nvGrpSpPr>
        <p:grpSpPr>
          <a:xfrm>
            <a:off x="1733550" y="3165475"/>
            <a:ext cx="530225" cy="595312"/>
            <a:chOff x="5907087" y="4789487"/>
            <a:chExt cx="530225" cy="595312"/>
          </a:xfrm>
        </p:grpSpPr>
        <p:sp>
          <p:nvSpPr>
            <p:cNvPr id="1450" name="Shape 145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1" name="Shape 145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452" name="Shape 1452"/>
          <p:cNvGrpSpPr/>
          <p:nvPr/>
        </p:nvGrpSpPr>
        <p:grpSpPr>
          <a:xfrm>
            <a:off x="968375" y="4398962"/>
            <a:ext cx="530225" cy="595312"/>
            <a:chOff x="5907087" y="4789487"/>
            <a:chExt cx="530225" cy="595312"/>
          </a:xfrm>
        </p:grpSpPr>
        <p:sp>
          <p:nvSpPr>
            <p:cNvPr id="1453" name="Shape 145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4" name="Shape 145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455" name="Shape 1455"/>
          <p:cNvGrpSpPr/>
          <p:nvPr/>
        </p:nvGrpSpPr>
        <p:grpSpPr>
          <a:xfrm>
            <a:off x="2233612" y="4398962"/>
            <a:ext cx="530225" cy="595312"/>
            <a:chOff x="5907087" y="4789487"/>
            <a:chExt cx="530225" cy="595312"/>
          </a:xfrm>
        </p:grpSpPr>
        <p:sp>
          <p:nvSpPr>
            <p:cNvPr id="1456" name="Shape 145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7" name="Shape 145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>
            <a:off x="2832100" y="4429125"/>
            <a:ext cx="530225" cy="595312"/>
            <a:chOff x="5907087" y="4789487"/>
            <a:chExt cx="530225" cy="595312"/>
          </a:xfrm>
        </p:grpSpPr>
        <p:sp>
          <p:nvSpPr>
            <p:cNvPr id="1459" name="Shape 145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0" name="Shape 146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461" name="Shape 1461"/>
          <p:cNvGrpSpPr/>
          <p:nvPr/>
        </p:nvGrpSpPr>
        <p:grpSpPr>
          <a:xfrm>
            <a:off x="4090987" y="4446587"/>
            <a:ext cx="530225" cy="595312"/>
            <a:chOff x="5907087" y="4789487"/>
            <a:chExt cx="530225" cy="595312"/>
          </a:xfrm>
        </p:grpSpPr>
        <p:sp>
          <p:nvSpPr>
            <p:cNvPr id="1462" name="Shape 146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3" name="Shape 146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1464" name="Shape 1464"/>
          <p:cNvGrpSpPr/>
          <p:nvPr/>
        </p:nvGrpSpPr>
        <p:grpSpPr>
          <a:xfrm>
            <a:off x="1608137" y="5603875"/>
            <a:ext cx="530225" cy="595312"/>
            <a:chOff x="5907087" y="4789487"/>
            <a:chExt cx="530225" cy="595312"/>
          </a:xfrm>
        </p:grpSpPr>
        <p:sp>
          <p:nvSpPr>
            <p:cNvPr id="1465" name="Shape 146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6" name="Shape 146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cxnSp>
        <p:nvCxnSpPr>
          <p:cNvPr id="1467" name="Shape 1467"/>
          <p:cNvCxnSpPr/>
          <p:nvPr/>
        </p:nvCxnSpPr>
        <p:spPr>
          <a:xfrm>
            <a:off x="2090737" y="3695700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68" name="Shape 1468"/>
          <p:cNvCxnSpPr/>
          <p:nvPr/>
        </p:nvCxnSpPr>
        <p:spPr>
          <a:xfrm flipH="1">
            <a:off x="3157537" y="3770312"/>
            <a:ext cx="411162" cy="7286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69" name="Shape 1469"/>
          <p:cNvCxnSpPr/>
          <p:nvPr/>
        </p:nvCxnSpPr>
        <p:spPr>
          <a:xfrm rot="10800000">
            <a:off x="3321050" y="4746625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70" name="Shape 1470"/>
          <p:cNvCxnSpPr/>
          <p:nvPr/>
        </p:nvCxnSpPr>
        <p:spPr>
          <a:xfrm>
            <a:off x="1298575" y="4945062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71" name="Shape 1471"/>
          <p:cNvSpPr txBox="1"/>
          <p:nvPr/>
        </p:nvSpPr>
        <p:spPr>
          <a:xfrm>
            <a:off x="0" y="6135687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遍历序列：</a:t>
            </a:r>
            <a:endParaRPr/>
          </a:p>
        </p:txBody>
      </p:sp>
      <p:sp>
        <p:nvSpPr>
          <p:cNvPr id="1472" name="Shape 1472"/>
          <p:cNvSpPr txBox="1"/>
          <p:nvPr/>
        </p:nvSpPr>
        <p:spPr>
          <a:xfrm>
            <a:off x="188912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473" name="Shape 1473"/>
          <p:cNvCxnSpPr/>
          <p:nvPr/>
        </p:nvCxnSpPr>
        <p:spPr>
          <a:xfrm>
            <a:off x="2738437" y="1808162"/>
            <a:ext cx="0" cy="3651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474" name="Shape 1474"/>
          <p:cNvSpPr txBox="1"/>
          <p:nvPr/>
        </p:nvSpPr>
        <p:spPr>
          <a:xfrm>
            <a:off x="5313362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475" name="Shape 1475"/>
          <p:cNvCxnSpPr/>
          <p:nvPr/>
        </p:nvCxnSpPr>
        <p:spPr>
          <a:xfrm flipH="1">
            <a:off x="2052637" y="2555875"/>
            <a:ext cx="411162" cy="563562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476" name="Shape 1476"/>
          <p:cNvCxnSpPr/>
          <p:nvPr/>
        </p:nvCxnSpPr>
        <p:spPr>
          <a:xfrm>
            <a:off x="3165475" y="2586037"/>
            <a:ext cx="411162" cy="5937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477" name="Shape 1477"/>
          <p:cNvSpPr txBox="1"/>
          <p:nvPr/>
        </p:nvSpPr>
        <p:spPr>
          <a:xfrm>
            <a:off x="2408237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478" name="Shape 1478"/>
          <p:cNvSpPr txBox="1"/>
          <p:nvPr/>
        </p:nvSpPr>
        <p:spPr>
          <a:xfrm>
            <a:off x="2924175" y="6191250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79" name="Shape 1479"/>
          <p:cNvSpPr txBox="1"/>
          <p:nvPr/>
        </p:nvSpPr>
        <p:spPr>
          <a:xfrm>
            <a:off x="5818187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80" name="Shape 1480"/>
          <p:cNvSpPr/>
          <p:nvPr/>
        </p:nvSpPr>
        <p:spPr>
          <a:xfrm>
            <a:off x="852487" y="3810000"/>
            <a:ext cx="3581400" cy="471487"/>
          </a:xfrm>
          <a:custGeom>
            <a:avLst/>
            <a:gdLst/>
            <a:ahLst/>
            <a:cxnLst/>
            <a:rect l="0" t="0" r="0" b="0"/>
            <a:pathLst>
              <a:path w="1219" h="413" extrusionOk="0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Shape 1485"/>
          <p:cNvSpPr txBox="1"/>
          <p:nvPr/>
        </p:nvSpPr>
        <p:spPr>
          <a:xfrm>
            <a:off x="5235575" y="2803525"/>
            <a:ext cx="3430587" cy="6413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6" name="Shape 1486"/>
          <p:cNvCxnSpPr/>
          <p:nvPr/>
        </p:nvCxnSpPr>
        <p:spPr>
          <a:xfrm>
            <a:off x="5235575" y="2787650"/>
            <a:ext cx="34274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7" name="Shape 1487"/>
          <p:cNvCxnSpPr/>
          <p:nvPr/>
        </p:nvCxnSpPr>
        <p:spPr>
          <a:xfrm>
            <a:off x="5235575" y="3443287"/>
            <a:ext cx="34274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8" name="Shape 1488"/>
          <p:cNvCxnSpPr/>
          <p:nvPr/>
        </p:nvCxnSpPr>
        <p:spPr>
          <a:xfrm rot="10800000">
            <a:off x="1479550" y="4730750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9" name="Shape 1489"/>
          <p:cNvCxnSpPr/>
          <p:nvPr/>
        </p:nvCxnSpPr>
        <p:spPr>
          <a:xfrm>
            <a:off x="2989262" y="2613025"/>
            <a:ext cx="1309687" cy="19034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0" name="Shape 1490"/>
          <p:cNvCxnSpPr/>
          <p:nvPr/>
        </p:nvCxnSpPr>
        <p:spPr>
          <a:xfrm flipH="1">
            <a:off x="1281112" y="2582862"/>
            <a:ext cx="1371600" cy="18891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491" name="Shape 1491"/>
          <p:cNvGrpSpPr/>
          <p:nvPr/>
        </p:nvGrpSpPr>
        <p:grpSpPr>
          <a:xfrm>
            <a:off x="884237" y="1295400"/>
            <a:ext cx="7681913" cy="617537"/>
            <a:chOff x="868362" y="1401762"/>
            <a:chExt cx="7377113" cy="617537"/>
          </a:xfrm>
        </p:grpSpPr>
        <p:pic>
          <p:nvPicPr>
            <p:cNvPr id="1492" name="Shape 149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362" y="1401762"/>
              <a:ext cx="644525" cy="617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3" name="Shape 1493"/>
            <p:cNvSpPr txBox="1"/>
            <p:nvPr/>
          </p:nvSpPr>
          <p:spPr>
            <a:xfrm>
              <a:off x="1616075" y="1433512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广度优先遍历序列?入队序列?出队序列?    </a:t>
              </a:r>
              <a:endParaRPr/>
            </a:p>
          </p:txBody>
        </p:sp>
      </p:grpSp>
      <p:sp>
        <p:nvSpPr>
          <p:cNvPr id="1494" name="Shape 1494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grpSp>
        <p:nvGrpSpPr>
          <p:cNvPr id="1495" name="Shape 1495"/>
          <p:cNvGrpSpPr/>
          <p:nvPr/>
        </p:nvGrpSpPr>
        <p:grpSpPr>
          <a:xfrm>
            <a:off x="2582862" y="2128837"/>
            <a:ext cx="530225" cy="595312"/>
            <a:chOff x="5907087" y="4789487"/>
            <a:chExt cx="530225" cy="595312"/>
          </a:xfrm>
        </p:grpSpPr>
        <p:sp>
          <p:nvSpPr>
            <p:cNvPr id="1496" name="Shape 149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7" name="Shape 149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498" name="Shape 1498"/>
          <p:cNvGrpSpPr/>
          <p:nvPr/>
        </p:nvGrpSpPr>
        <p:grpSpPr>
          <a:xfrm>
            <a:off x="3436937" y="3255962"/>
            <a:ext cx="530225" cy="595312"/>
            <a:chOff x="5907087" y="4789487"/>
            <a:chExt cx="530225" cy="595312"/>
          </a:xfrm>
        </p:grpSpPr>
        <p:sp>
          <p:nvSpPr>
            <p:cNvPr id="1499" name="Shape 149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0" name="Shape 150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501" name="Shape 1501"/>
          <p:cNvGrpSpPr/>
          <p:nvPr/>
        </p:nvGrpSpPr>
        <p:grpSpPr>
          <a:xfrm>
            <a:off x="1733550" y="3165475"/>
            <a:ext cx="530225" cy="595312"/>
            <a:chOff x="5907087" y="4789487"/>
            <a:chExt cx="530225" cy="595312"/>
          </a:xfrm>
        </p:grpSpPr>
        <p:sp>
          <p:nvSpPr>
            <p:cNvPr id="1502" name="Shape 150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3" name="Shape 150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504" name="Shape 1504"/>
          <p:cNvGrpSpPr/>
          <p:nvPr/>
        </p:nvGrpSpPr>
        <p:grpSpPr>
          <a:xfrm>
            <a:off x="968375" y="4398962"/>
            <a:ext cx="530225" cy="595312"/>
            <a:chOff x="5907087" y="4789487"/>
            <a:chExt cx="530225" cy="595312"/>
          </a:xfrm>
        </p:grpSpPr>
        <p:sp>
          <p:nvSpPr>
            <p:cNvPr id="1505" name="Shape 150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6" name="Shape 150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507" name="Shape 1507"/>
          <p:cNvGrpSpPr/>
          <p:nvPr/>
        </p:nvGrpSpPr>
        <p:grpSpPr>
          <a:xfrm>
            <a:off x="2233612" y="4398962"/>
            <a:ext cx="530225" cy="595312"/>
            <a:chOff x="5907087" y="4789487"/>
            <a:chExt cx="530225" cy="595312"/>
          </a:xfrm>
        </p:grpSpPr>
        <p:sp>
          <p:nvSpPr>
            <p:cNvPr id="1508" name="Shape 150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9" name="Shape 150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1510" name="Shape 1510"/>
          <p:cNvGrpSpPr/>
          <p:nvPr/>
        </p:nvGrpSpPr>
        <p:grpSpPr>
          <a:xfrm>
            <a:off x="2832100" y="4429125"/>
            <a:ext cx="530225" cy="595312"/>
            <a:chOff x="5907087" y="4789487"/>
            <a:chExt cx="530225" cy="595312"/>
          </a:xfrm>
        </p:grpSpPr>
        <p:sp>
          <p:nvSpPr>
            <p:cNvPr id="1511" name="Shape 151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2" name="Shape 151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513" name="Shape 1513"/>
          <p:cNvGrpSpPr/>
          <p:nvPr/>
        </p:nvGrpSpPr>
        <p:grpSpPr>
          <a:xfrm>
            <a:off x="4090987" y="4446587"/>
            <a:ext cx="530225" cy="595312"/>
            <a:chOff x="5907087" y="4789487"/>
            <a:chExt cx="530225" cy="595312"/>
          </a:xfrm>
        </p:grpSpPr>
        <p:sp>
          <p:nvSpPr>
            <p:cNvPr id="1514" name="Shape 151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5" name="Shape 151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1516" name="Shape 1516"/>
          <p:cNvGrpSpPr/>
          <p:nvPr/>
        </p:nvGrpSpPr>
        <p:grpSpPr>
          <a:xfrm>
            <a:off x="1608137" y="5603875"/>
            <a:ext cx="530225" cy="595312"/>
            <a:chOff x="5907087" y="4789487"/>
            <a:chExt cx="530225" cy="595312"/>
          </a:xfrm>
        </p:grpSpPr>
        <p:sp>
          <p:nvSpPr>
            <p:cNvPr id="1517" name="Shape 151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8" name="Shape 151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cxnSp>
        <p:nvCxnSpPr>
          <p:cNvPr id="1519" name="Shape 1519"/>
          <p:cNvCxnSpPr/>
          <p:nvPr/>
        </p:nvCxnSpPr>
        <p:spPr>
          <a:xfrm>
            <a:off x="2090737" y="3695700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0" name="Shape 1520"/>
          <p:cNvCxnSpPr/>
          <p:nvPr/>
        </p:nvCxnSpPr>
        <p:spPr>
          <a:xfrm flipH="1">
            <a:off x="3157537" y="3770312"/>
            <a:ext cx="411162" cy="7286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1" name="Shape 1521"/>
          <p:cNvCxnSpPr/>
          <p:nvPr/>
        </p:nvCxnSpPr>
        <p:spPr>
          <a:xfrm rot="10800000">
            <a:off x="3321050" y="4746625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2" name="Shape 1522"/>
          <p:cNvCxnSpPr/>
          <p:nvPr/>
        </p:nvCxnSpPr>
        <p:spPr>
          <a:xfrm>
            <a:off x="1298575" y="4945062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23" name="Shape 1523"/>
          <p:cNvSpPr txBox="1"/>
          <p:nvPr/>
        </p:nvSpPr>
        <p:spPr>
          <a:xfrm>
            <a:off x="0" y="6135687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遍历序列：</a:t>
            </a:r>
            <a:endParaRPr/>
          </a:p>
        </p:txBody>
      </p:sp>
      <p:sp>
        <p:nvSpPr>
          <p:cNvPr id="1524" name="Shape 1524"/>
          <p:cNvSpPr txBox="1"/>
          <p:nvPr/>
        </p:nvSpPr>
        <p:spPr>
          <a:xfrm>
            <a:off x="188912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525" name="Shape 1525"/>
          <p:cNvCxnSpPr/>
          <p:nvPr/>
        </p:nvCxnSpPr>
        <p:spPr>
          <a:xfrm>
            <a:off x="2738437" y="1808162"/>
            <a:ext cx="0" cy="3651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526" name="Shape 1526"/>
          <p:cNvCxnSpPr/>
          <p:nvPr/>
        </p:nvCxnSpPr>
        <p:spPr>
          <a:xfrm flipH="1">
            <a:off x="2052637" y="2555875"/>
            <a:ext cx="411162" cy="563562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527" name="Shape 1527"/>
          <p:cNvCxnSpPr/>
          <p:nvPr/>
        </p:nvCxnSpPr>
        <p:spPr>
          <a:xfrm>
            <a:off x="3165475" y="2586037"/>
            <a:ext cx="411162" cy="5937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528" name="Shape 1528"/>
          <p:cNvSpPr txBox="1"/>
          <p:nvPr/>
        </p:nvSpPr>
        <p:spPr>
          <a:xfrm>
            <a:off x="2408237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529" name="Shape 1529"/>
          <p:cNvSpPr txBox="1"/>
          <p:nvPr/>
        </p:nvSpPr>
        <p:spPr>
          <a:xfrm>
            <a:off x="2924175" y="6191250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530" name="Shape 1530"/>
          <p:cNvSpPr txBox="1"/>
          <p:nvPr/>
        </p:nvSpPr>
        <p:spPr>
          <a:xfrm>
            <a:off x="5818187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531" name="Shape 1531"/>
          <p:cNvCxnSpPr/>
          <p:nvPr/>
        </p:nvCxnSpPr>
        <p:spPr>
          <a:xfrm flipH="1">
            <a:off x="1198562" y="3744912"/>
            <a:ext cx="411162" cy="563562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532" name="Shape 1532"/>
          <p:cNvSpPr txBox="1"/>
          <p:nvPr/>
        </p:nvSpPr>
        <p:spPr>
          <a:xfrm>
            <a:off x="338137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533" name="Shape 1533"/>
          <p:cNvSpPr txBox="1"/>
          <p:nvPr/>
        </p:nvSpPr>
        <p:spPr>
          <a:xfrm>
            <a:off x="6276975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534" name="Shape 1534"/>
          <p:cNvCxnSpPr/>
          <p:nvPr/>
        </p:nvCxnSpPr>
        <p:spPr>
          <a:xfrm>
            <a:off x="2236787" y="3713162"/>
            <a:ext cx="349250" cy="623887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535" name="Shape 1535"/>
          <p:cNvSpPr txBox="1"/>
          <p:nvPr/>
        </p:nvSpPr>
        <p:spPr>
          <a:xfrm>
            <a:off x="3873500" y="6188075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536" name="Shape 1536"/>
          <p:cNvSpPr txBox="1"/>
          <p:nvPr/>
        </p:nvSpPr>
        <p:spPr>
          <a:xfrm>
            <a:off x="6737350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1" name="Shape 1541"/>
          <p:cNvCxnSpPr/>
          <p:nvPr/>
        </p:nvCxnSpPr>
        <p:spPr>
          <a:xfrm rot="10800000">
            <a:off x="1479550" y="4730750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2" name="Shape 1542"/>
          <p:cNvCxnSpPr/>
          <p:nvPr/>
        </p:nvCxnSpPr>
        <p:spPr>
          <a:xfrm>
            <a:off x="2989262" y="2613025"/>
            <a:ext cx="1309687" cy="19034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3" name="Shape 1543"/>
          <p:cNvCxnSpPr/>
          <p:nvPr/>
        </p:nvCxnSpPr>
        <p:spPr>
          <a:xfrm flipH="1">
            <a:off x="1281112" y="2582862"/>
            <a:ext cx="1371600" cy="18891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544" name="Shape 1544"/>
          <p:cNvGrpSpPr/>
          <p:nvPr/>
        </p:nvGrpSpPr>
        <p:grpSpPr>
          <a:xfrm>
            <a:off x="884237" y="1295400"/>
            <a:ext cx="7681913" cy="617537"/>
            <a:chOff x="868362" y="1401762"/>
            <a:chExt cx="7377113" cy="617537"/>
          </a:xfrm>
        </p:grpSpPr>
        <p:pic>
          <p:nvPicPr>
            <p:cNvPr id="1545" name="Shape 15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362" y="1401762"/>
              <a:ext cx="644525" cy="617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6" name="Shape 1546"/>
            <p:cNvSpPr txBox="1"/>
            <p:nvPr/>
          </p:nvSpPr>
          <p:spPr>
            <a:xfrm>
              <a:off x="1616075" y="1433512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广度优先遍历序列?入队序列?出队序列?    </a:t>
              </a:r>
              <a:endParaRPr/>
            </a:p>
          </p:txBody>
        </p:sp>
      </p:grpSp>
      <p:sp>
        <p:nvSpPr>
          <p:cNvPr id="1547" name="Shape 1547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grpSp>
        <p:nvGrpSpPr>
          <p:cNvPr id="1548" name="Shape 1548"/>
          <p:cNvGrpSpPr/>
          <p:nvPr/>
        </p:nvGrpSpPr>
        <p:grpSpPr>
          <a:xfrm>
            <a:off x="2582862" y="2128837"/>
            <a:ext cx="530225" cy="595312"/>
            <a:chOff x="5907087" y="4789487"/>
            <a:chExt cx="530225" cy="595312"/>
          </a:xfrm>
        </p:grpSpPr>
        <p:sp>
          <p:nvSpPr>
            <p:cNvPr id="1549" name="Shape 154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0" name="Shape 155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551" name="Shape 1551"/>
          <p:cNvGrpSpPr/>
          <p:nvPr/>
        </p:nvGrpSpPr>
        <p:grpSpPr>
          <a:xfrm>
            <a:off x="3436937" y="3255962"/>
            <a:ext cx="530225" cy="595312"/>
            <a:chOff x="5907087" y="4789487"/>
            <a:chExt cx="530225" cy="595312"/>
          </a:xfrm>
        </p:grpSpPr>
        <p:sp>
          <p:nvSpPr>
            <p:cNvPr id="1552" name="Shape 155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3" name="Shape 155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554" name="Shape 1554"/>
          <p:cNvGrpSpPr/>
          <p:nvPr/>
        </p:nvGrpSpPr>
        <p:grpSpPr>
          <a:xfrm>
            <a:off x="1733550" y="3165475"/>
            <a:ext cx="530225" cy="595312"/>
            <a:chOff x="5907087" y="4789487"/>
            <a:chExt cx="530225" cy="595312"/>
          </a:xfrm>
        </p:grpSpPr>
        <p:sp>
          <p:nvSpPr>
            <p:cNvPr id="1555" name="Shape 155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6" name="Shape 155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557" name="Shape 1557"/>
          <p:cNvGrpSpPr/>
          <p:nvPr/>
        </p:nvGrpSpPr>
        <p:grpSpPr>
          <a:xfrm>
            <a:off x="968375" y="4398962"/>
            <a:ext cx="530225" cy="595312"/>
            <a:chOff x="5907087" y="4789487"/>
            <a:chExt cx="530225" cy="595312"/>
          </a:xfrm>
        </p:grpSpPr>
        <p:sp>
          <p:nvSpPr>
            <p:cNvPr id="1558" name="Shape 155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9" name="Shape 155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560" name="Shape 1560"/>
          <p:cNvGrpSpPr/>
          <p:nvPr/>
        </p:nvGrpSpPr>
        <p:grpSpPr>
          <a:xfrm>
            <a:off x="2233612" y="4398962"/>
            <a:ext cx="530225" cy="595312"/>
            <a:chOff x="5907087" y="4789487"/>
            <a:chExt cx="530225" cy="595312"/>
          </a:xfrm>
        </p:grpSpPr>
        <p:sp>
          <p:nvSpPr>
            <p:cNvPr id="1561" name="Shape 156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2" name="Shape 156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1563" name="Shape 1563"/>
          <p:cNvGrpSpPr/>
          <p:nvPr/>
        </p:nvGrpSpPr>
        <p:grpSpPr>
          <a:xfrm>
            <a:off x="2832100" y="4429125"/>
            <a:ext cx="530225" cy="595312"/>
            <a:chOff x="5907087" y="4789487"/>
            <a:chExt cx="530225" cy="595312"/>
          </a:xfrm>
        </p:grpSpPr>
        <p:sp>
          <p:nvSpPr>
            <p:cNvPr id="1564" name="Shape 156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5" name="Shape 156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566" name="Shape 1566"/>
          <p:cNvGrpSpPr/>
          <p:nvPr/>
        </p:nvGrpSpPr>
        <p:grpSpPr>
          <a:xfrm>
            <a:off x="4090987" y="4446587"/>
            <a:ext cx="530225" cy="595312"/>
            <a:chOff x="5907087" y="4789487"/>
            <a:chExt cx="530225" cy="595312"/>
          </a:xfrm>
        </p:grpSpPr>
        <p:sp>
          <p:nvSpPr>
            <p:cNvPr id="1567" name="Shape 156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8" name="Shape 156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1569" name="Shape 1569"/>
          <p:cNvGrpSpPr/>
          <p:nvPr/>
        </p:nvGrpSpPr>
        <p:grpSpPr>
          <a:xfrm>
            <a:off x="1608137" y="5603875"/>
            <a:ext cx="530225" cy="595312"/>
            <a:chOff x="5907087" y="4789487"/>
            <a:chExt cx="530225" cy="595312"/>
          </a:xfrm>
        </p:grpSpPr>
        <p:sp>
          <p:nvSpPr>
            <p:cNvPr id="1570" name="Shape 157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1" name="Shape 157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cxnSp>
        <p:nvCxnSpPr>
          <p:cNvPr id="1572" name="Shape 1572"/>
          <p:cNvCxnSpPr/>
          <p:nvPr/>
        </p:nvCxnSpPr>
        <p:spPr>
          <a:xfrm>
            <a:off x="2090737" y="3695700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73" name="Shape 1573"/>
          <p:cNvCxnSpPr/>
          <p:nvPr/>
        </p:nvCxnSpPr>
        <p:spPr>
          <a:xfrm flipH="1">
            <a:off x="3157537" y="3770312"/>
            <a:ext cx="411162" cy="7286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74" name="Shape 1574"/>
          <p:cNvCxnSpPr/>
          <p:nvPr/>
        </p:nvCxnSpPr>
        <p:spPr>
          <a:xfrm rot="10800000">
            <a:off x="3321050" y="4746625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75" name="Shape 1575"/>
          <p:cNvCxnSpPr/>
          <p:nvPr/>
        </p:nvCxnSpPr>
        <p:spPr>
          <a:xfrm>
            <a:off x="1298575" y="4945062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76" name="Shape 1576"/>
          <p:cNvSpPr txBox="1"/>
          <p:nvPr/>
        </p:nvSpPr>
        <p:spPr>
          <a:xfrm>
            <a:off x="0" y="6135687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遍历序列：</a:t>
            </a:r>
            <a:endParaRPr/>
          </a:p>
        </p:txBody>
      </p:sp>
      <p:sp>
        <p:nvSpPr>
          <p:cNvPr id="1577" name="Shape 1577"/>
          <p:cNvSpPr txBox="1"/>
          <p:nvPr/>
        </p:nvSpPr>
        <p:spPr>
          <a:xfrm>
            <a:off x="188912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578" name="Shape 1578"/>
          <p:cNvCxnSpPr/>
          <p:nvPr/>
        </p:nvCxnSpPr>
        <p:spPr>
          <a:xfrm>
            <a:off x="2738437" y="1808162"/>
            <a:ext cx="0" cy="3651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579" name="Shape 1579"/>
          <p:cNvCxnSpPr/>
          <p:nvPr/>
        </p:nvCxnSpPr>
        <p:spPr>
          <a:xfrm flipH="1">
            <a:off x="2052637" y="2555875"/>
            <a:ext cx="411162" cy="563562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580" name="Shape 1580"/>
          <p:cNvCxnSpPr/>
          <p:nvPr/>
        </p:nvCxnSpPr>
        <p:spPr>
          <a:xfrm>
            <a:off x="3165475" y="2586037"/>
            <a:ext cx="411162" cy="5937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581" name="Shape 1581"/>
          <p:cNvSpPr txBox="1"/>
          <p:nvPr/>
        </p:nvSpPr>
        <p:spPr>
          <a:xfrm>
            <a:off x="2408237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582" name="Shape 1582"/>
          <p:cNvSpPr txBox="1"/>
          <p:nvPr/>
        </p:nvSpPr>
        <p:spPr>
          <a:xfrm>
            <a:off x="2924175" y="6191250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583" name="Shape 1583"/>
          <p:cNvSpPr txBox="1"/>
          <p:nvPr/>
        </p:nvSpPr>
        <p:spPr>
          <a:xfrm>
            <a:off x="5235575" y="2803525"/>
            <a:ext cx="3430587" cy="6413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84" name="Shape 1584"/>
          <p:cNvCxnSpPr/>
          <p:nvPr/>
        </p:nvCxnSpPr>
        <p:spPr>
          <a:xfrm flipH="1">
            <a:off x="1198562" y="3744912"/>
            <a:ext cx="411162" cy="563562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585" name="Shape 1585"/>
          <p:cNvCxnSpPr/>
          <p:nvPr/>
        </p:nvCxnSpPr>
        <p:spPr>
          <a:xfrm>
            <a:off x="5235575" y="2787650"/>
            <a:ext cx="34274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86" name="Shape 1586"/>
          <p:cNvSpPr txBox="1"/>
          <p:nvPr/>
        </p:nvSpPr>
        <p:spPr>
          <a:xfrm>
            <a:off x="338137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587" name="Shape 1587"/>
          <p:cNvSpPr txBox="1"/>
          <p:nvPr/>
        </p:nvSpPr>
        <p:spPr>
          <a:xfrm>
            <a:off x="6276975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588" name="Shape 1588"/>
          <p:cNvCxnSpPr/>
          <p:nvPr/>
        </p:nvCxnSpPr>
        <p:spPr>
          <a:xfrm>
            <a:off x="2236787" y="3713162"/>
            <a:ext cx="349250" cy="623887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589" name="Shape 1589"/>
          <p:cNvSpPr txBox="1"/>
          <p:nvPr/>
        </p:nvSpPr>
        <p:spPr>
          <a:xfrm>
            <a:off x="3873500" y="6188075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590" name="Shape 1590"/>
          <p:cNvSpPr txBox="1"/>
          <p:nvPr/>
        </p:nvSpPr>
        <p:spPr>
          <a:xfrm>
            <a:off x="6737350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1591" name="Shape 1591"/>
          <p:cNvCxnSpPr/>
          <p:nvPr/>
        </p:nvCxnSpPr>
        <p:spPr>
          <a:xfrm flipH="1">
            <a:off x="3060700" y="3805237"/>
            <a:ext cx="317500" cy="54927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592" name="Shape 1592"/>
          <p:cNvSpPr txBox="1"/>
          <p:nvPr/>
        </p:nvSpPr>
        <p:spPr>
          <a:xfrm>
            <a:off x="4352925" y="6188075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593" name="Shape 1593"/>
          <p:cNvSpPr txBox="1"/>
          <p:nvPr/>
        </p:nvSpPr>
        <p:spPr>
          <a:xfrm>
            <a:off x="7178675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cxnSp>
        <p:nvCxnSpPr>
          <p:cNvPr id="1594" name="Shape 1594"/>
          <p:cNvCxnSpPr/>
          <p:nvPr/>
        </p:nvCxnSpPr>
        <p:spPr>
          <a:xfrm>
            <a:off x="3990975" y="3805237"/>
            <a:ext cx="411162" cy="5937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595" name="Shape 1595"/>
          <p:cNvSpPr txBox="1"/>
          <p:nvPr/>
        </p:nvSpPr>
        <p:spPr>
          <a:xfrm>
            <a:off x="4797425" y="620553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596" name="Shape 1596"/>
          <p:cNvSpPr txBox="1"/>
          <p:nvPr/>
        </p:nvSpPr>
        <p:spPr>
          <a:xfrm>
            <a:off x="7642225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cxnSp>
        <p:nvCxnSpPr>
          <p:cNvPr id="1597" name="Shape 1597"/>
          <p:cNvCxnSpPr/>
          <p:nvPr/>
        </p:nvCxnSpPr>
        <p:spPr>
          <a:xfrm>
            <a:off x="5235575" y="3443287"/>
            <a:ext cx="34274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2" name="Shape 1602"/>
          <p:cNvCxnSpPr/>
          <p:nvPr/>
        </p:nvCxnSpPr>
        <p:spPr>
          <a:xfrm rot="10800000">
            <a:off x="1479550" y="4730750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03" name="Shape 1603"/>
          <p:cNvCxnSpPr/>
          <p:nvPr/>
        </p:nvCxnSpPr>
        <p:spPr>
          <a:xfrm>
            <a:off x="2989262" y="2613025"/>
            <a:ext cx="1309687" cy="19034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04" name="Shape 1604"/>
          <p:cNvCxnSpPr/>
          <p:nvPr/>
        </p:nvCxnSpPr>
        <p:spPr>
          <a:xfrm flipH="1">
            <a:off x="1281112" y="2582862"/>
            <a:ext cx="1371600" cy="18891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605" name="Shape 1605"/>
          <p:cNvGrpSpPr/>
          <p:nvPr/>
        </p:nvGrpSpPr>
        <p:grpSpPr>
          <a:xfrm>
            <a:off x="884237" y="1295400"/>
            <a:ext cx="7681913" cy="617537"/>
            <a:chOff x="868362" y="1401762"/>
            <a:chExt cx="7377113" cy="617537"/>
          </a:xfrm>
        </p:grpSpPr>
        <p:pic>
          <p:nvPicPr>
            <p:cNvPr id="1606" name="Shape 16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8362" y="1401762"/>
              <a:ext cx="644525" cy="617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7" name="Shape 1607"/>
            <p:cNvSpPr txBox="1"/>
            <p:nvPr/>
          </p:nvSpPr>
          <p:spPr>
            <a:xfrm>
              <a:off x="1616075" y="1433512"/>
              <a:ext cx="6629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广度优先遍历序列?入队序列?出队序列?    </a:t>
              </a:r>
              <a:endParaRPr/>
            </a:p>
          </p:txBody>
        </p:sp>
      </p:grpSp>
      <p:sp>
        <p:nvSpPr>
          <p:cNvPr id="1608" name="Shape 1608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grpSp>
        <p:nvGrpSpPr>
          <p:cNvPr id="1609" name="Shape 1609"/>
          <p:cNvGrpSpPr/>
          <p:nvPr/>
        </p:nvGrpSpPr>
        <p:grpSpPr>
          <a:xfrm>
            <a:off x="2582862" y="2128837"/>
            <a:ext cx="530225" cy="595312"/>
            <a:chOff x="5907087" y="4789487"/>
            <a:chExt cx="530225" cy="595312"/>
          </a:xfrm>
        </p:grpSpPr>
        <p:sp>
          <p:nvSpPr>
            <p:cNvPr id="1610" name="Shape 161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1" name="Shape 161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612" name="Shape 1612"/>
          <p:cNvGrpSpPr/>
          <p:nvPr/>
        </p:nvGrpSpPr>
        <p:grpSpPr>
          <a:xfrm>
            <a:off x="3436937" y="3255962"/>
            <a:ext cx="530225" cy="595312"/>
            <a:chOff x="5907087" y="4789487"/>
            <a:chExt cx="530225" cy="595312"/>
          </a:xfrm>
        </p:grpSpPr>
        <p:sp>
          <p:nvSpPr>
            <p:cNvPr id="1613" name="Shape 161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4" name="Shape 161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615" name="Shape 1615"/>
          <p:cNvGrpSpPr/>
          <p:nvPr/>
        </p:nvGrpSpPr>
        <p:grpSpPr>
          <a:xfrm>
            <a:off x="1733550" y="3165475"/>
            <a:ext cx="530225" cy="595312"/>
            <a:chOff x="5907087" y="4789487"/>
            <a:chExt cx="530225" cy="595312"/>
          </a:xfrm>
        </p:grpSpPr>
        <p:sp>
          <p:nvSpPr>
            <p:cNvPr id="1616" name="Shape 161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7" name="Shape 161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grpSp>
        <p:nvGrpSpPr>
          <p:cNvPr id="1618" name="Shape 1618"/>
          <p:cNvGrpSpPr/>
          <p:nvPr/>
        </p:nvGrpSpPr>
        <p:grpSpPr>
          <a:xfrm>
            <a:off x="968375" y="4398962"/>
            <a:ext cx="530225" cy="595312"/>
            <a:chOff x="5907087" y="4789487"/>
            <a:chExt cx="530225" cy="595312"/>
          </a:xfrm>
        </p:grpSpPr>
        <p:sp>
          <p:nvSpPr>
            <p:cNvPr id="1619" name="Shape 161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0" name="Shape 162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621" name="Shape 1621"/>
          <p:cNvGrpSpPr/>
          <p:nvPr/>
        </p:nvGrpSpPr>
        <p:grpSpPr>
          <a:xfrm>
            <a:off x="2233612" y="4398962"/>
            <a:ext cx="530225" cy="595312"/>
            <a:chOff x="5907087" y="4789487"/>
            <a:chExt cx="530225" cy="595312"/>
          </a:xfrm>
        </p:grpSpPr>
        <p:sp>
          <p:nvSpPr>
            <p:cNvPr id="1622" name="Shape 162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3" name="Shape 162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>
            <a:off x="2832100" y="4429125"/>
            <a:ext cx="530225" cy="595312"/>
            <a:chOff x="5907087" y="4789487"/>
            <a:chExt cx="530225" cy="595312"/>
          </a:xfrm>
        </p:grpSpPr>
        <p:sp>
          <p:nvSpPr>
            <p:cNvPr id="1625" name="Shape 162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6" name="Shape 162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1627" name="Shape 1627"/>
          <p:cNvGrpSpPr/>
          <p:nvPr/>
        </p:nvGrpSpPr>
        <p:grpSpPr>
          <a:xfrm>
            <a:off x="4090987" y="4446587"/>
            <a:ext cx="530225" cy="595312"/>
            <a:chOff x="5907087" y="4789487"/>
            <a:chExt cx="530225" cy="595312"/>
          </a:xfrm>
        </p:grpSpPr>
        <p:sp>
          <p:nvSpPr>
            <p:cNvPr id="1628" name="Shape 162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9" name="Shape 162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  <p:grpSp>
        <p:nvGrpSpPr>
          <p:cNvPr id="1630" name="Shape 1630"/>
          <p:cNvGrpSpPr/>
          <p:nvPr/>
        </p:nvGrpSpPr>
        <p:grpSpPr>
          <a:xfrm>
            <a:off x="1608137" y="5603875"/>
            <a:ext cx="530225" cy="595312"/>
            <a:chOff x="5907087" y="4789487"/>
            <a:chExt cx="530225" cy="595312"/>
          </a:xfrm>
        </p:grpSpPr>
        <p:sp>
          <p:nvSpPr>
            <p:cNvPr id="1631" name="Shape 163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2" name="Shape 163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cxnSp>
        <p:nvCxnSpPr>
          <p:cNvPr id="1633" name="Shape 1633"/>
          <p:cNvCxnSpPr/>
          <p:nvPr/>
        </p:nvCxnSpPr>
        <p:spPr>
          <a:xfrm>
            <a:off x="2090737" y="3695700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34" name="Shape 1634"/>
          <p:cNvCxnSpPr/>
          <p:nvPr/>
        </p:nvCxnSpPr>
        <p:spPr>
          <a:xfrm flipH="1">
            <a:off x="3157537" y="3770312"/>
            <a:ext cx="411162" cy="7286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35" name="Shape 1635"/>
          <p:cNvCxnSpPr/>
          <p:nvPr/>
        </p:nvCxnSpPr>
        <p:spPr>
          <a:xfrm rot="10800000">
            <a:off x="3321050" y="4746625"/>
            <a:ext cx="76358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36" name="Shape 1636"/>
          <p:cNvCxnSpPr/>
          <p:nvPr/>
        </p:nvCxnSpPr>
        <p:spPr>
          <a:xfrm>
            <a:off x="1298575" y="4945062"/>
            <a:ext cx="395287" cy="776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37" name="Shape 1637"/>
          <p:cNvSpPr txBox="1"/>
          <p:nvPr/>
        </p:nvSpPr>
        <p:spPr>
          <a:xfrm>
            <a:off x="0" y="6135687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遍历序列：</a:t>
            </a:r>
            <a:endParaRPr/>
          </a:p>
        </p:txBody>
      </p:sp>
      <p:sp>
        <p:nvSpPr>
          <p:cNvPr id="1638" name="Shape 1638"/>
          <p:cNvSpPr txBox="1"/>
          <p:nvPr/>
        </p:nvSpPr>
        <p:spPr>
          <a:xfrm>
            <a:off x="188912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639" name="Shape 1639"/>
          <p:cNvCxnSpPr/>
          <p:nvPr/>
        </p:nvCxnSpPr>
        <p:spPr>
          <a:xfrm>
            <a:off x="2738437" y="1808162"/>
            <a:ext cx="0" cy="3651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640" name="Shape 1640"/>
          <p:cNvCxnSpPr/>
          <p:nvPr/>
        </p:nvCxnSpPr>
        <p:spPr>
          <a:xfrm flipH="1">
            <a:off x="2052637" y="2555875"/>
            <a:ext cx="411162" cy="563562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641" name="Shape 1641"/>
          <p:cNvCxnSpPr/>
          <p:nvPr/>
        </p:nvCxnSpPr>
        <p:spPr>
          <a:xfrm>
            <a:off x="3165475" y="2586037"/>
            <a:ext cx="411162" cy="5937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642" name="Shape 1642"/>
          <p:cNvSpPr txBox="1"/>
          <p:nvPr/>
        </p:nvSpPr>
        <p:spPr>
          <a:xfrm>
            <a:off x="2408237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643" name="Shape 1643"/>
          <p:cNvSpPr txBox="1"/>
          <p:nvPr/>
        </p:nvSpPr>
        <p:spPr>
          <a:xfrm>
            <a:off x="2924175" y="6191250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644" name="Shape 1644"/>
          <p:cNvSpPr txBox="1"/>
          <p:nvPr/>
        </p:nvSpPr>
        <p:spPr>
          <a:xfrm>
            <a:off x="5235575" y="2803525"/>
            <a:ext cx="3430587" cy="6413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5" name="Shape 1645"/>
          <p:cNvCxnSpPr/>
          <p:nvPr/>
        </p:nvCxnSpPr>
        <p:spPr>
          <a:xfrm flipH="1">
            <a:off x="1198562" y="3744912"/>
            <a:ext cx="411162" cy="563562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646" name="Shape 1646"/>
          <p:cNvCxnSpPr/>
          <p:nvPr/>
        </p:nvCxnSpPr>
        <p:spPr>
          <a:xfrm>
            <a:off x="5235575" y="2787650"/>
            <a:ext cx="34274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47" name="Shape 1647"/>
          <p:cNvSpPr txBox="1"/>
          <p:nvPr/>
        </p:nvSpPr>
        <p:spPr>
          <a:xfrm>
            <a:off x="3381375" y="6189662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648" name="Shape 1648"/>
          <p:cNvCxnSpPr/>
          <p:nvPr/>
        </p:nvCxnSpPr>
        <p:spPr>
          <a:xfrm>
            <a:off x="2236787" y="3713162"/>
            <a:ext cx="349250" cy="623887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649" name="Shape 1649"/>
          <p:cNvSpPr txBox="1"/>
          <p:nvPr/>
        </p:nvSpPr>
        <p:spPr>
          <a:xfrm>
            <a:off x="3873500" y="6188075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650" name="Shape 1650"/>
          <p:cNvSpPr txBox="1"/>
          <p:nvPr/>
        </p:nvSpPr>
        <p:spPr>
          <a:xfrm>
            <a:off x="6737350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1651" name="Shape 1651"/>
          <p:cNvCxnSpPr/>
          <p:nvPr/>
        </p:nvCxnSpPr>
        <p:spPr>
          <a:xfrm flipH="1">
            <a:off x="3060700" y="3805237"/>
            <a:ext cx="317500" cy="54927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652" name="Shape 1652"/>
          <p:cNvSpPr txBox="1"/>
          <p:nvPr/>
        </p:nvSpPr>
        <p:spPr>
          <a:xfrm>
            <a:off x="4352925" y="6188075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653" name="Shape 1653"/>
          <p:cNvSpPr txBox="1"/>
          <p:nvPr/>
        </p:nvSpPr>
        <p:spPr>
          <a:xfrm>
            <a:off x="7178675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cxnSp>
        <p:nvCxnSpPr>
          <p:cNvPr id="1654" name="Shape 1654"/>
          <p:cNvCxnSpPr/>
          <p:nvPr/>
        </p:nvCxnSpPr>
        <p:spPr>
          <a:xfrm>
            <a:off x="3990975" y="3805237"/>
            <a:ext cx="411162" cy="593725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655" name="Shape 1655"/>
          <p:cNvSpPr txBox="1"/>
          <p:nvPr/>
        </p:nvSpPr>
        <p:spPr>
          <a:xfrm>
            <a:off x="4797425" y="620553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656" name="Shape 1656"/>
          <p:cNvSpPr txBox="1"/>
          <p:nvPr/>
        </p:nvSpPr>
        <p:spPr>
          <a:xfrm>
            <a:off x="7642225" y="289718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657" name="Shape 1657"/>
          <p:cNvSpPr txBox="1"/>
          <p:nvPr/>
        </p:nvSpPr>
        <p:spPr>
          <a:xfrm>
            <a:off x="8104187" y="2895600"/>
            <a:ext cx="503237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cxnSp>
        <p:nvCxnSpPr>
          <p:cNvPr id="1658" name="Shape 1658"/>
          <p:cNvCxnSpPr/>
          <p:nvPr/>
        </p:nvCxnSpPr>
        <p:spPr>
          <a:xfrm>
            <a:off x="5235575" y="3443287"/>
            <a:ext cx="34274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59" name="Shape 1659"/>
          <p:cNvCxnSpPr/>
          <p:nvPr/>
        </p:nvCxnSpPr>
        <p:spPr>
          <a:xfrm>
            <a:off x="1169987" y="5070475"/>
            <a:ext cx="319087" cy="623887"/>
          </a:xfrm>
          <a:prstGeom prst="straightConnector1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660" name="Shape 1660"/>
          <p:cNvSpPr txBox="1"/>
          <p:nvPr/>
        </p:nvSpPr>
        <p:spPr>
          <a:xfrm>
            <a:off x="5287962" y="6205537"/>
            <a:ext cx="563562" cy="4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242887" y="4997450"/>
            <a:ext cx="4648200" cy="379412"/>
          </a:xfrm>
          <a:custGeom>
            <a:avLst/>
            <a:gdLst/>
            <a:ahLst/>
            <a:cxnLst/>
            <a:rect l="0" t="0" r="0" b="0"/>
            <a:pathLst>
              <a:path w="1219" h="413" extrusionOk="0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 txBox="1"/>
          <p:nvPr/>
        </p:nvSpPr>
        <p:spPr>
          <a:xfrm>
            <a:off x="381000" y="1295400"/>
            <a:ext cx="5486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广度优先遍历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667" name="Shape 1667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1668" name="Shape 1668"/>
          <p:cNvSpPr txBox="1"/>
          <p:nvPr/>
        </p:nvSpPr>
        <p:spPr>
          <a:xfrm>
            <a:off x="609600" y="1882775"/>
            <a:ext cx="76136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出发图的广度优先遍历算法的伪代码： </a:t>
            </a:r>
            <a:endParaRPr/>
          </a:p>
        </p:txBody>
      </p:sp>
      <p:sp>
        <p:nvSpPr>
          <p:cNvPr id="1669" name="Shape 1669"/>
          <p:cNvSpPr txBox="1"/>
          <p:nvPr/>
        </p:nvSpPr>
        <p:spPr>
          <a:xfrm>
            <a:off x="874712" y="2476500"/>
            <a:ext cx="7945437" cy="399097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76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初始化队列Q;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访问顶点v; visited [v]=1; 顶点v入队列Q;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while (队列Q非空) 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3.1 v=队列Q的队头元素出队;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3.2 w=顶点v的第一个邻接点;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3.3 while (w存在) 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3.3.1 如果w 未被访问，则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访问顶点w; visited[w]=1; 顶点w入队列Q；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3.3.2 w=顶点v的下一个邻接点；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Shape 1674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1675" name="Shape 1675"/>
          <p:cNvSpPr txBox="1"/>
          <p:nvPr/>
        </p:nvSpPr>
        <p:spPr>
          <a:xfrm>
            <a:off x="685800" y="2057400"/>
            <a:ext cx="8001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76" name="Shape 1676"/>
          <p:cNvGrpSpPr/>
          <p:nvPr/>
        </p:nvGrpSpPr>
        <p:grpSpPr>
          <a:xfrm>
            <a:off x="374650" y="1600200"/>
            <a:ext cx="8175625" cy="612775"/>
            <a:chOff x="374650" y="1600200"/>
            <a:chExt cx="8175625" cy="612775"/>
          </a:xfrm>
        </p:grpSpPr>
        <p:pic>
          <p:nvPicPr>
            <p:cNvPr id="1677" name="Shape 167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4650" y="1600200"/>
              <a:ext cx="685800" cy="61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8" name="Shape 1678"/>
            <p:cNvSpPr txBox="1"/>
            <p:nvPr/>
          </p:nvSpPr>
          <p:spPr>
            <a:xfrm>
              <a:off x="1190625" y="1600200"/>
              <a:ext cx="7359650" cy="579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是否可以采用顺序存储结构存储图?</a:t>
              </a:r>
              <a:endParaRPr/>
            </a:p>
          </p:txBody>
        </p:sp>
      </p:grpSp>
      <p:sp>
        <p:nvSpPr>
          <p:cNvPr id="1679" name="Shape 1679"/>
          <p:cNvSpPr txBox="1"/>
          <p:nvPr/>
        </p:nvSpPr>
        <p:spPr>
          <a:xfrm>
            <a:off x="763587" y="2513012"/>
            <a:ext cx="74803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图的特点：顶点之间的关系是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，即任何两个顶点之间都可能存在关系（边），无法通过存储位置表示这种任意的逻辑关系，所以，图无法采用顺序存储结构。</a:t>
            </a:r>
            <a:endParaRPr/>
          </a:p>
        </p:txBody>
      </p:sp>
      <p:grpSp>
        <p:nvGrpSpPr>
          <p:cNvPr id="1680" name="Shape 1680"/>
          <p:cNvGrpSpPr/>
          <p:nvPr/>
        </p:nvGrpSpPr>
        <p:grpSpPr>
          <a:xfrm>
            <a:off x="466725" y="4570412"/>
            <a:ext cx="8175625" cy="612775"/>
            <a:chOff x="374650" y="1600200"/>
            <a:chExt cx="8175625" cy="612775"/>
          </a:xfrm>
        </p:grpSpPr>
        <p:pic>
          <p:nvPicPr>
            <p:cNvPr id="1681" name="Shape 168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4650" y="1600200"/>
              <a:ext cx="685800" cy="61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2" name="Shape 1682"/>
            <p:cNvSpPr txBox="1"/>
            <p:nvPr/>
          </p:nvSpPr>
          <p:spPr>
            <a:xfrm>
              <a:off x="1190625" y="1600200"/>
              <a:ext cx="7359650" cy="579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如何存储图?</a:t>
              </a:r>
              <a:endParaRPr/>
            </a:p>
          </p:txBody>
        </p:sp>
      </p:grpSp>
      <p:sp>
        <p:nvSpPr>
          <p:cNvPr id="1683" name="Shape 1683"/>
          <p:cNvSpPr txBox="1"/>
          <p:nvPr/>
        </p:nvSpPr>
        <p:spPr>
          <a:xfrm>
            <a:off x="747712" y="5392737"/>
            <a:ext cx="74803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考虑图的定义，图是由顶点和边组成的，分别考虑如何存储顶点、如何存储边。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 txBox="1"/>
          <p:nvPr/>
        </p:nvSpPr>
        <p:spPr>
          <a:xfrm>
            <a:off x="350837" y="1311275"/>
            <a:ext cx="5105400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邻接矩阵（数组表示法）</a:t>
            </a:r>
            <a:endParaRPr/>
          </a:p>
        </p:txBody>
      </p:sp>
      <p:sp>
        <p:nvSpPr>
          <p:cNvPr id="1689" name="Shape 1689"/>
          <p:cNvSpPr txBox="1"/>
          <p:nvPr/>
        </p:nvSpPr>
        <p:spPr>
          <a:xfrm>
            <a:off x="471487" y="2095500"/>
            <a:ext cx="81534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基本思想：用一个一维数组存储图中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顶点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的信息，用一个二维数组（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称为邻接矩阵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）存储图中各顶点之间的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关系。</a:t>
            </a:r>
            <a:endParaRPr/>
          </a:p>
        </p:txBody>
      </p:sp>
      <p:sp>
        <p:nvSpPr>
          <p:cNvPr id="1690" name="Shape 1690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1691" name="Shape 1691"/>
          <p:cNvSpPr txBox="1"/>
          <p:nvPr/>
        </p:nvSpPr>
        <p:spPr>
          <a:xfrm>
            <a:off x="517525" y="3633787"/>
            <a:ext cx="780415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假设图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＝(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)有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个顶点，则邻接矩阵是一个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的方阵，定义为：</a:t>
            </a:r>
            <a:endParaRPr/>
          </a:p>
        </p:txBody>
      </p:sp>
      <p:grpSp>
        <p:nvGrpSpPr>
          <p:cNvPr id="1692" name="Shape 1692"/>
          <p:cNvGrpSpPr/>
          <p:nvPr/>
        </p:nvGrpSpPr>
        <p:grpSpPr>
          <a:xfrm>
            <a:off x="579437" y="4622800"/>
            <a:ext cx="8228012" cy="1724024"/>
            <a:chOff x="365125" y="4829175"/>
            <a:chExt cx="8228012" cy="1724024"/>
          </a:xfrm>
        </p:grpSpPr>
        <p:sp>
          <p:nvSpPr>
            <p:cNvPr id="1693" name="Shape 1693"/>
            <p:cNvSpPr txBox="1"/>
            <p:nvPr/>
          </p:nvSpPr>
          <p:spPr>
            <a:xfrm>
              <a:off x="2090737" y="5195887"/>
              <a:ext cx="573087" cy="135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4" name="Shape 1694"/>
            <p:cNvSpPr txBox="1"/>
            <p:nvPr/>
          </p:nvSpPr>
          <p:spPr>
            <a:xfrm>
              <a:off x="365125" y="5378450"/>
              <a:ext cx="17494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arc[i][j]＝</a:t>
              </a:r>
              <a:endParaRPr/>
            </a:p>
          </p:txBody>
        </p:sp>
        <p:sp>
          <p:nvSpPr>
            <p:cNvPr id="1695" name="Shape 1695"/>
            <p:cNvSpPr txBox="1"/>
            <p:nvPr/>
          </p:nvSpPr>
          <p:spPr>
            <a:xfrm>
              <a:off x="2225675" y="4829175"/>
              <a:ext cx="6367462" cy="1433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just" rtl="0">
                <a:lnSpc>
                  <a:spcPct val="14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若(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32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32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)∈E（或&lt;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32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32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32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&gt;∈E）</a:t>
              </a:r>
              <a:endParaRPr/>
            </a:p>
            <a:p>
              <a:pPr marL="0" marR="0" lvl="0" indent="0" algn="just" rtl="0">
                <a:lnSpc>
                  <a:spcPct val="14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其它</a:t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1965325" y="5213350"/>
              <a:ext cx="184150" cy="884237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286000" y="228600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2968625" y="2606675"/>
            <a:ext cx="56388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如果图的任意两个顶点之间的边都是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无向边，则称该图为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无向图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048000" y="1524000"/>
            <a:ext cx="55626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若顶点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之间的边没有方向，则称这条边为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无向边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，表示为(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)。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901950" y="4114800"/>
            <a:ext cx="56388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若从顶点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到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的边有方向，则称这条边为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有向边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，表示为&lt;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&gt;。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974975" y="5257800"/>
            <a:ext cx="54102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如果图的任意两个顶点之间的边都是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有向边，则称该图为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有向图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</p:txBody>
      </p:sp>
      <p:grpSp>
        <p:nvGrpSpPr>
          <p:cNvPr id="98" name="Shape 98"/>
          <p:cNvGrpSpPr/>
          <p:nvPr/>
        </p:nvGrpSpPr>
        <p:grpSpPr>
          <a:xfrm>
            <a:off x="349250" y="1495425"/>
            <a:ext cx="2481262" cy="598487"/>
            <a:chOff x="349250" y="1495425"/>
            <a:chExt cx="2481262" cy="598487"/>
          </a:xfrm>
        </p:grpSpPr>
        <p:sp>
          <p:nvSpPr>
            <p:cNvPr id="99" name="Shape 99"/>
            <p:cNvSpPr/>
            <p:nvPr/>
          </p:nvSpPr>
          <p:spPr>
            <a:xfrm>
              <a:off x="349250" y="15478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415925" y="14986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01" name="Shape 101"/>
            <p:cNvCxnSpPr/>
            <p:nvPr/>
          </p:nvCxnSpPr>
          <p:spPr>
            <a:xfrm>
              <a:off x="819150" y="1752600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2" name="Shape 102"/>
            <p:cNvSpPr/>
            <p:nvPr/>
          </p:nvSpPr>
          <p:spPr>
            <a:xfrm>
              <a:off x="2300287" y="15446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2366962" y="14954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274637" y="1878012"/>
            <a:ext cx="2555875" cy="1876425"/>
            <a:chOff x="274637" y="1878012"/>
            <a:chExt cx="2555875" cy="1876425"/>
          </a:xfrm>
        </p:grpSpPr>
        <p:sp>
          <p:nvSpPr>
            <p:cNvPr id="105" name="Shape 105"/>
            <p:cNvSpPr/>
            <p:nvPr/>
          </p:nvSpPr>
          <p:spPr>
            <a:xfrm>
              <a:off x="696912" y="2803525"/>
              <a:ext cx="571500" cy="563562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" name="Shape 106"/>
            <p:cNvCxnSpPr/>
            <p:nvPr/>
          </p:nvCxnSpPr>
          <p:spPr>
            <a:xfrm>
              <a:off x="2557462" y="2020887"/>
              <a:ext cx="0" cy="12350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7" name="Shape 107"/>
            <p:cNvSpPr/>
            <p:nvPr/>
          </p:nvSpPr>
          <p:spPr>
            <a:xfrm>
              <a:off x="1695450" y="1878012"/>
              <a:ext cx="660400" cy="66516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" name="Shape 108"/>
            <p:cNvCxnSpPr/>
            <p:nvPr/>
          </p:nvCxnSpPr>
          <p:spPr>
            <a:xfrm>
              <a:off x="1736725" y="2819400"/>
              <a:ext cx="642937" cy="55403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492125" y="2027237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0" name="Shape 110"/>
            <p:cNvSpPr/>
            <p:nvPr/>
          </p:nvSpPr>
          <p:spPr>
            <a:xfrm>
              <a:off x="1270000" y="24653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336675" y="24161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74637" y="32083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341312" y="31591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300287" y="32051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2366962" y="31559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63537" y="4135437"/>
            <a:ext cx="2463800" cy="608012"/>
            <a:chOff x="363537" y="4135437"/>
            <a:chExt cx="2463800" cy="608012"/>
          </a:xfrm>
        </p:grpSpPr>
        <p:sp>
          <p:nvSpPr>
            <p:cNvPr id="117" name="Shape 117"/>
            <p:cNvSpPr/>
            <p:nvPr/>
          </p:nvSpPr>
          <p:spPr>
            <a:xfrm>
              <a:off x="862012" y="4422775"/>
              <a:ext cx="1431925" cy="1587"/>
            </a:xfrm>
            <a:custGeom>
              <a:avLst/>
              <a:gdLst/>
              <a:ahLst/>
              <a:cxnLst/>
              <a:rect l="0" t="0" r="0" b="0"/>
              <a:pathLst>
                <a:path w="901" h="7" extrusionOk="0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63537" y="41846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430212" y="41354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297112" y="41973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363787" y="41481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355600" y="4581525"/>
            <a:ext cx="2457450" cy="1889124"/>
            <a:chOff x="355600" y="4581525"/>
            <a:chExt cx="2457450" cy="1889124"/>
          </a:xfrm>
        </p:grpSpPr>
        <p:cxnSp>
          <p:nvCxnSpPr>
            <p:cNvPr id="123" name="Shape 123"/>
            <p:cNvCxnSpPr/>
            <p:nvPr/>
          </p:nvCxnSpPr>
          <p:spPr>
            <a:xfrm>
              <a:off x="612775" y="4684712"/>
              <a:ext cx="0" cy="12731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124" name="Shape 124"/>
            <p:cNvSpPr/>
            <p:nvPr/>
          </p:nvSpPr>
          <p:spPr>
            <a:xfrm>
              <a:off x="830262" y="6192837"/>
              <a:ext cx="1474787" cy="1587"/>
            </a:xfrm>
            <a:custGeom>
              <a:avLst/>
              <a:gdLst/>
              <a:ahLst/>
              <a:cxnLst/>
              <a:rect l="0" t="0" r="0" b="0"/>
              <a:pathLst>
                <a:path w="901" h="5" extrusionOk="0">
                  <a:moveTo>
                    <a:pt x="0" y="0"/>
                  </a:moveTo>
                  <a:lnTo>
                    <a:pt x="901" y="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" name="Shape 125"/>
            <p:cNvCxnSpPr/>
            <p:nvPr/>
          </p:nvCxnSpPr>
          <p:spPr>
            <a:xfrm rot="10800000">
              <a:off x="800100" y="4581525"/>
              <a:ext cx="1566862" cy="139382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355600" y="59245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422275" y="58753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282825" y="59213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2349500" y="58721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1" name="Shape 1701"/>
          <p:cNvGrpSpPr/>
          <p:nvPr/>
        </p:nvGrpSpPr>
        <p:grpSpPr>
          <a:xfrm>
            <a:off x="579437" y="5092700"/>
            <a:ext cx="7667625" cy="519112"/>
            <a:chOff x="533400" y="5529262"/>
            <a:chExt cx="7667625" cy="519112"/>
          </a:xfrm>
        </p:grpSpPr>
        <p:sp>
          <p:nvSpPr>
            <p:cNvPr id="1702" name="Shape 1702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无向图的邻接矩阵的特点？</a:t>
              </a:r>
              <a:endParaRPr/>
            </a:p>
          </p:txBody>
        </p:sp>
        <p:pic>
          <p:nvPicPr>
            <p:cNvPr id="1703" name="Shape 17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4" name="Shape 1704"/>
          <p:cNvSpPr txBox="1"/>
          <p:nvPr/>
        </p:nvSpPr>
        <p:spPr>
          <a:xfrm>
            <a:off x="319087" y="1279525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无向图的邻接矩阵</a:t>
            </a:r>
            <a:endParaRPr/>
          </a:p>
        </p:txBody>
      </p:sp>
      <p:sp>
        <p:nvSpPr>
          <p:cNvPr id="1705" name="Shape 1705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grpSp>
        <p:nvGrpSpPr>
          <p:cNvPr id="1706" name="Shape 1706"/>
          <p:cNvGrpSpPr/>
          <p:nvPr/>
        </p:nvGrpSpPr>
        <p:grpSpPr>
          <a:xfrm>
            <a:off x="844550" y="2181225"/>
            <a:ext cx="2576512" cy="2282824"/>
            <a:chOff x="844550" y="2181225"/>
            <a:chExt cx="2576512" cy="2282824"/>
          </a:xfrm>
        </p:grpSpPr>
        <p:sp>
          <p:nvSpPr>
            <p:cNvPr id="1707" name="Shape 1707"/>
            <p:cNvSpPr/>
            <p:nvPr/>
          </p:nvSpPr>
          <p:spPr>
            <a:xfrm>
              <a:off x="919162" y="22574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8" name="Shape 1708"/>
            <p:cNvSpPr txBox="1"/>
            <p:nvPr/>
          </p:nvSpPr>
          <p:spPr>
            <a:xfrm>
              <a:off x="985837" y="22082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709" name="Shape 1709"/>
            <p:cNvCxnSpPr/>
            <p:nvPr/>
          </p:nvCxnSpPr>
          <p:spPr>
            <a:xfrm>
              <a:off x="1389062" y="2462212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10" name="Shape 1710"/>
            <p:cNvSpPr/>
            <p:nvPr/>
          </p:nvSpPr>
          <p:spPr>
            <a:xfrm>
              <a:off x="2886075" y="3911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1" name="Shape 1711"/>
            <p:cNvSpPr txBox="1"/>
            <p:nvPr/>
          </p:nvSpPr>
          <p:spPr>
            <a:xfrm>
              <a:off x="2952750" y="3862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250950" y="2614612"/>
              <a:ext cx="1684337" cy="1371600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13" name="Shape 1713"/>
            <p:cNvCxnSpPr/>
            <p:nvPr/>
          </p:nvCxnSpPr>
          <p:spPr>
            <a:xfrm>
              <a:off x="1062037" y="2736850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14" name="Shape 1714"/>
            <p:cNvSpPr/>
            <p:nvPr/>
          </p:nvSpPr>
          <p:spPr>
            <a:xfrm>
              <a:off x="2890837" y="22304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5" name="Shape 1715"/>
            <p:cNvSpPr txBox="1"/>
            <p:nvPr/>
          </p:nvSpPr>
          <p:spPr>
            <a:xfrm>
              <a:off x="2957512" y="21812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844550" y="39179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7" name="Shape 1717"/>
            <p:cNvSpPr txBox="1"/>
            <p:nvPr/>
          </p:nvSpPr>
          <p:spPr>
            <a:xfrm>
              <a:off x="911225" y="38687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718" name="Shape 1718"/>
            <p:cNvCxnSpPr/>
            <p:nvPr/>
          </p:nvCxnSpPr>
          <p:spPr>
            <a:xfrm>
              <a:off x="1358900" y="4154487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719" name="Shape 1719"/>
          <p:cNvGrpSpPr/>
          <p:nvPr/>
        </p:nvGrpSpPr>
        <p:grpSpPr>
          <a:xfrm>
            <a:off x="4575175" y="1584325"/>
            <a:ext cx="3597274" cy="555624"/>
            <a:chOff x="4575175" y="1584325"/>
            <a:chExt cx="3597274" cy="555624"/>
          </a:xfrm>
        </p:grpSpPr>
        <p:sp>
          <p:nvSpPr>
            <p:cNvPr id="1720" name="Shape 1720"/>
            <p:cNvSpPr txBox="1"/>
            <p:nvPr/>
          </p:nvSpPr>
          <p:spPr>
            <a:xfrm>
              <a:off x="5932487" y="1584325"/>
              <a:ext cx="2239962" cy="547687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600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721" name="Shape 1721"/>
            <p:cNvCxnSpPr/>
            <p:nvPr/>
          </p:nvCxnSpPr>
          <p:spPr>
            <a:xfrm>
              <a:off x="649763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22" name="Shape 1722"/>
            <p:cNvCxnSpPr/>
            <p:nvPr/>
          </p:nvCxnSpPr>
          <p:spPr>
            <a:xfrm>
              <a:off x="706278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23" name="Shape 1723"/>
            <p:cNvCxnSpPr/>
            <p:nvPr/>
          </p:nvCxnSpPr>
          <p:spPr>
            <a:xfrm>
              <a:off x="7612062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24" name="Shape 1724"/>
            <p:cNvSpPr txBox="1"/>
            <p:nvPr/>
          </p:nvSpPr>
          <p:spPr>
            <a:xfrm>
              <a:off x="4575175" y="1620837"/>
              <a:ext cx="13430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vertex=</a:t>
              </a:r>
              <a:endParaRPr/>
            </a:p>
          </p:txBody>
        </p:sp>
      </p:grpSp>
      <p:grpSp>
        <p:nvGrpSpPr>
          <p:cNvPr id="1725" name="Shape 1725"/>
          <p:cNvGrpSpPr/>
          <p:nvPr/>
        </p:nvGrpSpPr>
        <p:grpSpPr>
          <a:xfrm>
            <a:off x="4579937" y="2193925"/>
            <a:ext cx="4187825" cy="2765424"/>
            <a:chOff x="4246562" y="2206625"/>
            <a:chExt cx="4187825" cy="2765424"/>
          </a:xfrm>
        </p:grpSpPr>
        <p:sp>
          <p:nvSpPr>
            <p:cNvPr id="1726" name="Shape 1726"/>
            <p:cNvSpPr txBox="1"/>
            <p:nvPr/>
          </p:nvSpPr>
          <p:spPr>
            <a:xfrm>
              <a:off x="5697537" y="2589212"/>
              <a:ext cx="2198687" cy="2382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0    1    0    1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1    0    1    1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0    1    0    0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1    1    0    0 </a:t>
              </a: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5573712" y="2757487"/>
              <a:ext cx="2317750" cy="2105025"/>
            </a:xfrm>
            <a:prstGeom prst="bracketPair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8" name="Shape 1728"/>
            <p:cNvSpPr txBox="1"/>
            <p:nvPr/>
          </p:nvSpPr>
          <p:spPr>
            <a:xfrm>
              <a:off x="4246562" y="3435350"/>
              <a:ext cx="879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arc=</a:t>
              </a:r>
              <a:endParaRPr/>
            </a:p>
          </p:txBody>
        </p:sp>
        <p:sp>
          <p:nvSpPr>
            <p:cNvPr id="1729" name="Shape 1729"/>
            <p:cNvSpPr txBox="1"/>
            <p:nvPr/>
          </p:nvSpPr>
          <p:spPr>
            <a:xfrm>
              <a:off x="5637212" y="2206625"/>
              <a:ext cx="27971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730" name="Shape 1730"/>
            <p:cNvSpPr txBox="1"/>
            <p:nvPr/>
          </p:nvSpPr>
          <p:spPr>
            <a:xfrm>
              <a:off x="5076825" y="2568575"/>
              <a:ext cx="601662" cy="2359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1731" name="Shape 1731"/>
          <p:cNvSpPr txBox="1"/>
          <p:nvPr/>
        </p:nvSpPr>
        <p:spPr>
          <a:xfrm>
            <a:off x="600075" y="5813425"/>
            <a:ext cx="7786687" cy="54768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主对角线为 0 且一定是对称矩阵。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Shape 1736"/>
          <p:cNvGrpSpPr/>
          <p:nvPr/>
        </p:nvGrpSpPr>
        <p:grpSpPr>
          <a:xfrm>
            <a:off x="579437" y="5092700"/>
            <a:ext cx="7667625" cy="519112"/>
            <a:chOff x="533400" y="5529262"/>
            <a:chExt cx="7667625" cy="519112"/>
          </a:xfrm>
        </p:grpSpPr>
        <p:sp>
          <p:nvSpPr>
            <p:cNvPr id="1737" name="Shape 1737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如何求顶点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的度？</a:t>
              </a:r>
              <a:endParaRPr/>
            </a:p>
          </p:txBody>
        </p:sp>
        <p:pic>
          <p:nvPicPr>
            <p:cNvPr id="1738" name="Shape 17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9" name="Shape 1739"/>
          <p:cNvSpPr txBox="1"/>
          <p:nvPr/>
        </p:nvSpPr>
        <p:spPr>
          <a:xfrm>
            <a:off x="319087" y="1279525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无向图的邻接矩阵</a:t>
            </a:r>
            <a:endParaRPr/>
          </a:p>
        </p:txBody>
      </p:sp>
      <p:sp>
        <p:nvSpPr>
          <p:cNvPr id="1740" name="Shape 1740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1741" name="Shape 1741"/>
          <p:cNvSpPr txBox="1"/>
          <p:nvPr/>
        </p:nvSpPr>
        <p:spPr>
          <a:xfrm>
            <a:off x="600075" y="5813425"/>
            <a:ext cx="7786687" cy="54768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邻接矩阵的第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行（或第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列）非零元素的个数。</a:t>
            </a:r>
            <a:endParaRPr/>
          </a:p>
        </p:txBody>
      </p:sp>
      <p:grpSp>
        <p:nvGrpSpPr>
          <p:cNvPr id="1742" name="Shape 1742"/>
          <p:cNvGrpSpPr/>
          <p:nvPr/>
        </p:nvGrpSpPr>
        <p:grpSpPr>
          <a:xfrm>
            <a:off x="5999162" y="4084637"/>
            <a:ext cx="2209800" cy="46038"/>
            <a:chOff x="5608637" y="4084637"/>
            <a:chExt cx="2209800" cy="46038"/>
          </a:xfrm>
        </p:grpSpPr>
        <p:cxnSp>
          <p:nvCxnSpPr>
            <p:cNvPr id="1743" name="Shape 1743"/>
            <p:cNvCxnSpPr/>
            <p:nvPr/>
          </p:nvCxnSpPr>
          <p:spPr>
            <a:xfrm>
              <a:off x="5608637" y="4084637"/>
              <a:ext cx="2209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44" name="Shape 1744"/>
            <p:cNvCxnSpPr/>
            <p:nvPr/>
          </p:nvCxnSpPr>
          <p:spPr>
            <a:xfrm>
              <a:off x="5608637" y="4130675"/>
              <a:ext cx="2209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745" name="Shape 1745"/>
          <p:cNvGrpSpPr/>
          <p:nvPr/>
        </p:nvGrpSpPr>
        <p:grpSpPr>
          <a:xfrm>
            <a:off x="4579937" y="2193925"/>
            <a:ext cx="4187825" cy="2765424"/>
            <a:chOff x="4246562" y="2206625"/>
            <a:chExt cx="4187825" cy="2765424"/>
          </a:xfrm>
        </p:grpSpPr>
        <p:sp>
          <p:nvSpPr>
            <p:cNvPr id="1746" name="Shape 1746"/>
            <p:cNvSpPr txBox="1"/>
            <p:nvPr/>
          </p:nvSpPr>
          <p:spPr>
            <a:xfrm>
              <a:off x="5697537" y="2589212"/>
              <a:ext cx="2198687" cy="2382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0    1    0    1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1    0    1    1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0    1    0    0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1    1    0    0 </a:t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5573712" y="2757487"/>
              <a:ext cx="2317750" cy="2105025"/>
            </a:xfrm>
            <a:prstGeom prst="bracketPair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8" name="Shape 1748"/>
            <p:cNvSpPr txBox="1"/>
            <p:nvPr/>
          </p:nvSpPr>
          <p:spPr>
            <a:xfrm>
              <a:off x="4246562" y="3435350"/>
              <a:ext cx="879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arc=</a:t>
              </a:r>
              <a:endParaRPr/>
            </a:p>
          </p:txBody>
        </p:sp>
        <p:sp>
          <p:nvSpPr>
            <p:cNvPr id="1749" name="Shape 1749"/>
            <p:cNvSpPr txBox="1"/>
            <p:nvPr/>
          </p:nvSpPr>
          <p:spPr>
            <a:xfrm>
              <a:off x="5637212" y="2206625"/>
              <a:ext cx="27971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750" name="Shape 1750"/>
            <p:cNvSpPr txBox="1"/>
            <p:nvPr/>
          </p:nvSpPr>
          <p:spPr>
            <a:xfrm>
              <a:off x="5076825" y="2568575"/>
              <a:ext cx="601662" cy="2359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751" name="Shape 1751"/>
          <p:cNvGrpSpPr/>
          <p:nvPr/>
        </p:nvGrpSpPr>
        <p:grpSpPr>
          <a:xfrm>
            <a:off x="844550" y="2181225"/>
            <a:ext cx="2576512" cy="2282824"/>
            <a:chOff x="844550" y="2181225"/>
            <a:chExt cx="2576512" cy="2282824"/>
          </a:xfrm>
        </p:grpSpPr>
        <p:sp>
          <p:nvSpPr>
            <p:cNvPr id="1752" name="Shape 1752"/>
            <p:cNvSpPr/>
            <p:nvPr/>
          </p:nvSpPr>
          <p:spPr>
            <a:xfrm>
              <a:off x="919162" y="22574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3" name="Shape 1753"/>
            <p:cNvSpPr txBox="1"/>
            <p:nvPr/>
          </p:nvSpPr>
          <p:spPr>
            <a:xfrm>
              <a:off x="985837" y="22082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754" name="Shape 1754"/>
            <p:cNvCxnSpPr/>
            <p:nvPr/>
          </p:nvCxnSpPr>
          <p:spPr>
            <a:xfrm>
              <a:off x="1389062" y="2462212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55" name="Shape 1755"/>
            <p:cNvSpPr/>
            <p:nvPr/>
          </p:nvSpPr>
          <p:spPr>
            <a:xfrm>
              <a:off x="2886075" y="3911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6" name="Shape 1756"/>
            <p:cNvSpPr txBox="1"/>
            <p:nvPr/>
          </p:nvSpPr>
          <p:spPr>
            <a:xfrm>
              <a:off x="2952750" y="3862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250950" y="2614612"/>
              <a:ext cx="1684337" cy="1371600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58" name="Shape 1758"/>
            <p:cNvCxnSpPr/>
            <p:nvPr/>
          </p:nvCxnSpPr>
          <p:spPr>
            <a:xfrm>
              <a:off x="1062037" y="2736850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59" name="Shape 1759"/>
            <p:cNvSpPr/>
            <p:nvPr/>
          </p:nvSpPr>
          <p:spPr>
            <a:xfrm>
              <a:off x="2890837" y="22304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0" name="Shape 1760"/>
            <p:cNvSpPr txBox="1"/>
            <p:nvPr/>
          </p:nvSpPr>
          <p:spPr>
            <a:xfrm>
              <a:off x="2957512" y="21812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844550" y="39179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2" name="Shape 1762"/>
            <p:cNvSpPr txBox="1"/>
            <p:nvPr/>
          </p:nvSpPr>
          <p:spPr>
            <a:xfrm>
              <a:off x="911225" y="38687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763" name="Shape 1763"/>
            <p:cNvCxnSpPr/>
            <p:nvPr/>
          </p:nvCxnSpPr>
          <p:spPr>
            <a:xfrm>
              <a:off x="1358900" y="4154487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764" name="Shape 1764"/>
          <p:cNvGrpSpPr/>
          <p:nvPr/>
        </p:nvGrpSpPr>
        <p:grpSpPr>
          <a:xfrm>
            <a:off x="4575175" y="1584325"/>
            <a:ext cx="3597274" cy="555624"/>
            <a:chOff x="4575175" y="1584325"/>
            <a:chExt cx="3597274" cy="555624"/>
          </a:xfrm>
        </p:grpSpPr>
        <p:sp>
          <p:nvSpPr>
            <p:cNvPr id="1765" name="Shape 1765"/>
            <p:cNvSpPr txBox="1"/>
            <p:nvPr/>
          </p:nvSpPr>
          <p:spPr>
            <a:xfrm>
              <a:off x="5932487" y="1584325"/>
              <a:ext cx="2239962" cy="547687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600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766" name="Shape 1766"/>
            <p:cNvCxnSpPr/>
            <p:nvPr/>
          </p:nvCxnSpPr>
          <p:spPr>
            <a:xfrm>
              <a:off x="649763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7" name="Shape 1767"/>
            <p:cNvCxnSpPr/>
            <p:nvPr/>
          </p:nvCxnSpPr>
          <p:spPr>
            <a:xfrm>
              <a:off x="706278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8" name="Shape 1768"/>
            <p:cNvCxnSpPr/>
            <p:nvPr/>
          </p:nvCxnSpPr>
          <p:spPr>
            <a:xfrm>
              <a:off x="7612062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69" name="Shape 1769"/>
            <p:cNvSpPr txBox="1"/>
            <p:nvPr/>
          </p:nvSpPr>
          <p:spPr>
            <a:xfrm>
              <a:off x="4575175" y="1620837"/>
              <a:ext cx="13430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vertex=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Shape 1774"/>
          <p:cNvGrpSpPr/>
          <p:nvPr/>
        </p:nvGrpSpPr>
        <p:grpSpPr>
          <a:xfrm>
            <a:off x="579437" y="5092700"/>
            <a:ext cx="7667625" cy="519112"/>
            <a:chOff x="533400" y="5529262"/>
            <a:chExt cx="7667625" cy="519112"/>
          </a:xfrm>
        </p:grpSpPr>
        <p:sp>
          <p:nvSpPr>
            <p:cNvPr id="1775" name="Shape 1775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如何判断顶点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和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之间是否存在边？</a:t>
              </a:r>
              <a:endParaRPr/>
            </a:p>
          </p:txBody>
        </p:sp>
        <p:pic>
          <p:nvPicPr>
            <p:cNvPr id="1776" name="Shape 177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7" name="Shape 1777"/>
          <p:cNvSpPr txBox="1"/>
          <p:nvPr/>
        </p:nvSpPr>
        <p:spPr>
          <a:xfrm>
            <a:off x="319087" y="1279525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无向图的邻接矩阵</a:t>
            </a:r>
            <a:endParaRPr/>
          </a:p>
        </p:txBody>
      </p:sp>
      <p:sp>
        <p:nvSpPr>
          <p:cNvPr id="1778" name="Shape 1778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1779" name="Shape 1779"/>
          <p:cNvSpPr txBox="1"/>
          <p:nvPr/>
        </p:nvSpPr>
        <p:spPr>
          <a:xfrm>
            <a:off x="584200" y="5813425"/>
            <a:ext cx="8040687" cy="54768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测试邻接矩阵中相应位置的元素arc[i][j]是否为1。</a:t>
            </a:r>
            <a:endParaRPr/>
          </a:p>
        </p:txBody>
      </p:sp>
      <p:sp>
        <p:nvSpPr>
          <p:cNvPr id="1780" name="Shape 1780"/>
          <p:cNvSpPr/>
          <p:nvPr/>
        </p:nvSpPr>
        <p:spPr>
          <a:xfrm>
            <a:off x="7158037" y="3249612"/>
            <a:ext cx="357187" cy="509587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81" name="Shape 1781"/>
          <p:cNvGrpSpPr/>
          <p:nvPr/>
        </p:nvGrpSpPr>
        <p:grpSpPr>
          <a:xfrm>
            <a:off x="4579937" y="2193925"/>
            <a:ext cx="4187825" cy="2765424"/>
            <a:chOff x="4246562" y="2206625"/>
            <a:chExt cx="4187825" cy="2765424"/>
          </a:xfrm>
        </p:grpSpPr>
        <p:sp>
          <p:nvSpPr>
            <p:cNvPr id="1782" name="Shape 1782"/>
            <p:cNvSpPr txBox="1"/>
            <p:nvPr/>
          </p:nvSpPr>
          <p:spPr>
            <a:xfrm>
              <a:off x="5697537" y="2589212"/>
              <a:ext cx="2198687" cy="2382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0    1    0    1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1    0    1    1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0    1    0    0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1    1    0    0 </a:t>
              </a: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5573712" y="2757487"/>
              <a:ext cx="2317750" cy="2105025"/>
            </a:xfrm>
            <a:prstGeom prst="bracketPair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4" name="Shape 1784"/>
            <p:cNvSpPr txBox="1"/>
            <p:nvPr/>
          </p:nvSpPr>
          <p:spPr>
            <a:xfrm>
              <a:off x="4246562" y="3435350"/>
              <a:ext cx="879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arc=</a:t>
              </a:r>
              <a:endParaRPr/>
            </a:p>
          </p:txBody>
        </p:sp>
        <p:sp>
          <p:nvSpPr>
            <p:cNvPr id="1785" name="Shape 1785"/>
            <p:cNvSpPr txBox="1"/>
            <p:nvPr/>
          </p:nvSpPr>
          <p:spPr>
            <a:xfrm>
              <a:off x="5637212" y="2206625"/>
              <a:ext cx="27971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786" name="Shape 1786"/>
            <p:cNvSpPr txBox="1"/>
            <p:nvPr/>
          </p:nvSpPr>
          <p:spPr>
            <a:xfrm>
              <a:off x="5076825" y="2568575"/>
              <a:ext cx="601662" cy="2359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787" name="Shape 1787"/>
          <p:cNvGrpSpPr/>
          <p:nvPr/>
        </p:nvGrpSpPr>
        <p:grpSpPr>
          <a:xfrm>
            <a:off x="844550" y="2181225"/>
            <a:ext cx="2576512" cy="2282824"/>
            <a:chOff x="844550" y="2181225"/>
            <a:chExt cx="2576512" cy="2282824"/>
          </a:xfrm>
        </p:grpSpPr>
        <p:sp>
          <p:nvSpPr>
            <p:cNvPr id="1788" name="Shape 1788"/>
            <p:cNvSpPr/>
            <p:nvPr/>
          </p:nvSpPr>
          <p:spPr>
            <a:xfrm>
              <a:off x="919162" y="22574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9" name="Shape 1789"/>
            <p:cNvSpPr txBox="1"/>
            <p:nvPr/>
          </p:nvSpPr>
          <p:spPr>
            <a:xfrm>
              <a:off x="985837" y="22082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790" name="Shape 1790"/>
            <p:cNvCxnSpPr/>
            <p:nvPr/>
          </p:nvCxnSpPr>
          <p:spPr>
            <a:xfrm>
              <a:off x="1389062" y="2462212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91" name="Shape 1791"/>
            <p:cNvSpPr/>
            <p:nvPr/>
          </p:nvSpPr>
          <p:spPr>
            <a:xfrm>
              <a:off x="2886075" y="3911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2" name="Shape 1792"/>
            <p:cNvSpPr txBox="1"/>
            <p:nvPr/>
          </p:nvSpPr>
          <p:spPr>
            <a:xfrm>
              <a:off x="2952750" y="3862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250950" y="2614612"/>
              <a:ext cx="1684337" cy="1371600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4" name="Shape 1794"/>
            <p:cNvCxnSpPr/>
            <p:nvPr/>
          </p:nvCxnSpPr>
          <p:spPr>
            <a:xfrm>
              <a:off x="1062037" y="2736850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95" name="Shape 1795"/>
            <p:cNvSpPr/>
            <p:nvPr/>
          </p:nvSpPr>
          <p:spPr>
            <a:xfrm>
              <a:off x="2890837" y="22304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6" name="Shape 1796"/>
            <p:cNvSpPr txBox="1"/>
            <p:nvPr/>
          </p:nvSpPr>
          <p:spPr>
            <a:xfrm>
              <a:off x="2957512" y="21812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844550" y="39179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8" name="Shape 1798"/>
            <p:cNvSpPr txBox="1"/>
            <p:nvPr/>
          </p:nvSpPr>
          <p:spPr>
            <a:xfrm>
              <a:off x="911225" y="38687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799" name="Shape 1799"/>
            <p:cNvCxnSpPr/>
            <p:nvPr/>
          </p:nvCxnSpPr>
          <p:spPr>
            <a:xfrm>
              <a:off x="1358900" y="4154487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800" name="Shape 1800"/>
          <p:cNvGrpSpPr/>
          <p:nvPr/>
        </p:nvGrpSpPr>
        <p:grpSpPr>
          <a:xfrm>
            <a:off x="4575175" y="1584325"/>
            <a:ext cx="3597274" cy="555624"/>
            <a:chOff x="4575175" y="1584325"/>
            <a:chExt cx="3597274" cy="555624"/>
          </a:xfrm>
        </p:grpSpPr>
        <p:sp>
          <p:nvSpPr>
            <p:cNvPr id="1801" name="Shape 1801"/>
            <p:cNvSpPr txBox="1"/>
            <p:nvPr/>
          </p:nvSpPr>
          <p:spPr>
            <a:xfrm>
              <a:off x="5932487" y="1584325"/>
              <a:ext cx="2239962" cy="547687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600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802" name="Shape 1802"/>
            <p:cNvCxnSpPr/>
            <p:nvPr/>
          </p:nvCxnSpPr>
          <p:spPr>
            <a:xfrm>
              <a:off x="649763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3" name="Shape 1803"/>
            <p:cNvCxnSpPr/>
            <p:nvPr/>
          </p:nvCxnSpPr>
          <p:spPr>
            <a:xfrm>
              <a:off x="706278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4" name="Shape 1804"/>
            <p:cNvCxnSpPr/>
            <p:nvPr/>
          </p:nvCxnSpPr>
          <p:spPr>
            <a:xfrm>
              <a:off x="7612062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05" name="Shape 1805"/>
            <p:cNvSpPr txBox="1"/>
            <p:nvPr/>
          </p:nvSpPr>
          <p:spPr>
            <a:xfrm>
              <a:off x="4575175" y="1620837"/>
              <a:ext cx="13430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vertex=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0" name="Shape 1810"/>
          <p:cNvGrpSpPr/>
          <p:nvPr/>
        </p:nvGrpSpPr>
        <p:grpSpPr>
          <a:xfrm>
            <a:off x="758825" y="5272087"/>
            <a:ext cx="7667625" cy="519112"/>
            <a:chOff x="533400" y="5529262"/>
            <a:chExt cx="7667625" cy="519112"/>
          </a:xfrm>
        </p:grpSpPr>
        <p:sp>
          <p:nvSpPr>
            <p:cNvPr id="1811" name="Shape 1811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如何求顶点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的所有邻接点？</a:t>
              </a:r>
              <a:endParaRPr/>
            </a:p>
          </p:txBody>
        </p:sp>
        <p:pic>
          <p:nvPicPr>
            <p:cNvPr id="1812" name="Shape 18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3" name="Shape 1813"/>
          <p:cNvSpPr txBox="1"/>
          <p:nvPr/>
        </p:nvSpPr>
        <p:spPr>
          <a:xfrm>
            <a:off x="498475" y="1458912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无向图的邻接矩阵</a:t>
            </a:r>
            <a:endParaRPr/>
          </a:p>
        </p:txBody>
      </p:sp>
      <p:sp>
        <p:nvSpPr>
          <p:cNvPr id="1814" name="Shape 1814"/>
          <p:cNvSpPr txBox="1"/>
          <p:nvPr/>
        </p:nvSpPr>
        <p:spPr>
          <a:xfrm>
            <a:off x="2405062" y="560387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1815" name="Shape 1815"/>
          <p:cNvSpPr txBox="1"/>
          <p:nvPr/>
        </p:nvSpPr>
        <p:spPr>
          <a:xfrm>
            <a:off x="763587" y="5883275"/>
            <a:ext cx="8040687" cy="9747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将数组中第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行元素扫描一遍，若arc[i][j]为1，则顶点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为顶点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的邻接点。</a:t>
            </a:r>
            <a:endParaRPr/>
          </a:p>
        </p:txBody>
      </p:sp>
      <p:grpSp>
        <p:nvGrpSpPr>
          <p:cNvPr id="1816" name="Shape 1816"/>
          <p:cNvGrpSpPr/>
          <p:nvPr/>
        </p:nvGrpSpPr>
        <p:grpSpPr>
          <a:xfrm>
            <a:off x="5978525" y="3494087"/>
            <a:ext cx="2209800" cy="46038"/>
            <a:chOff x="5608637" y="4084637"/>
            <a:chExt cx="2209800" cy="46038"/>
          </a:xfrm>
        </p:grpSpPr>
        <p:cxnSp>
          <p:nvCxnSpPr>
            <p:cNvPr id="1817" name="Shape 1817"/>
            <p:cNvCxnSpPr/>
            <p:nvPr/>
          </p:nvCxnSpPr>
          <p:spPr>
            <a:xfrm>
              <a:off x="5608637" y="4084637"/>
              <a:ext cx="2209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8" name="Shape 1818"/>
            <p:cNvCxnSpPr/>
            <p:nvPr/>
          </p:nvCxnSpPr>
          <p:spPr>
            <a:xfrm>
              <a:off x="5608637" y="4130675"/>
              <a:ext cx="2209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819" name="Shape 1819"/>
          <p:cNvGrpSpPr/>
          <p:nvPr/>
        </p:nvGrpSpPr>
        <p:grpSpPr>
          <a:xfrm>
            <a:off x="844550" y="2181225"/>
            <a:ext cx="2576512" cy="2282824"/>
            <a:chOff x="844550" y="2181225"/>
            <a:chExt cx="2576512" cy="2282824"/>
          </a:xfrm>
        </p:grpSpPr>
        <p:sp>
          <p:nvSpPr>
            <p:cNvPr id="1820" name="Shape 1820"/>
            <p:cNvSpPr/>
            <p:nvPr/>
          </p:nvSpPr>
          <p:spPr>
            <a:xfrm>
              <a:off x="919162" y="22574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1" name="Shape 1821"/>
            <p:cNvSpPr txBox="1"/>
            <p:nvPr/>
          </p:nvSpPr>
          <p:spPr>
            <a:xfrm>
              <a:off x="985837" y="22082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822" name="Shape 1822"/>
            <p:cNvCxnSpPr/>
            <p:nvPr/>
          </p:nvCxnSpPr>
          <p:spPr>
            <a:xfrm>
              <a:off x="1389062" y="2462212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23" name="Shape 1823"/>
            <p:cNvSpPr/>
            <p:nvPr/>
          </p:nvSpPr>
          <p:spPr>
            <a:xfrm>
              <a:off x="2886075" y="3911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4" name="Shape 1824"/>
            <p:cNvSpPr txBox="1"/>
            <p:nvPr/>
          </p:nvSpPr>
          <p:spPr>
            <a:xfrm>
              <a:off x="2952750" y="3862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250950" y="2614612"/>
              <a:ext cx="1684337" cy="1371600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26" name="Shape 1826"/>
            <p:cNvCxnSpPr/>
            <p:nvPr/>
          </p:nvCxnSpPr>
          <p:spPr>
            <a:xfrm>
              <a:off x="1062037" y="2736850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27" name="Shape 1827"/>
            <p:cNvSpPr/>
            <p:nvPr/>
          </p:nvSpPr>
          <p:spPr>
            <a:xfrm>
              <a:off x="2890837" y="22304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8" name="Shape 1828"/>
            <p:cNvSpPr txBox="1"/>
            <p:nvPr/>
          </p:nvSpPr>
          <p:spPr>
            <a:xfrm>
              <a:off x="2957512" y="21812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844550" y="39179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0" name="Shape 1830"/>
            <p:cNvSpPr txBox="1"/>
            <p:nvPr/>
          </p:nvSpPr>
          <p:spPr>
            <a:xfrm>
              <a:off x="911225" y="38687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831" name="Shape 1831"/>
            <p:cNvCxnSpPr/>
            <p:nvPr/>
          </p:nvCxnSpPr>
          <p:spPr>
            <a:xfrm>
              <a:off x="1358900" y="4154487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832" name="Shape 1832"/>
          <p:cNvGrpSpPr/>
          <p:nvPr/>
        </p:nvGrpSpPr>
        <p:grpSpPr>
          <a:xfrm>
            <a:off x="4579937" y="2193925"/>
            <a:ext cx="4187825" cy="2765424"/>
            <a:chOff x="4246562" y="2206625"/>
            <a:chExt cx="4187825" cy="2765424"/>
          </a:xfrm>
        </p:grpSpPr>
        <p:sp>
          <p:nvSpPr>
            <p:cNvPr id="1833" name="Shape 1833"/>
            <p:cNvSpPr txBox="1"/>
            <p:nvPr/>
          </p:nvSpPr>
          <p:spPr>
            <a:xfrm>
              <a:off x="5697537" y="2589212"/>
              <a:ext cx="2198687" cy="2382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0    1    0    1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1    0    1    1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0    1    0    0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1    1    0    0 </a:t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5573712" y="2757487"/>
              <a:ext cx="2317750" cy="2105025"/>
            </a:xfrm>
            <a:prstGeom prst="bracketPair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5" name="Shape 1835"/>
            <p:cNvSpPr txBox="1"/>
            <p:nvPr/>
          </p:nvSpPr>
          <p:spPr>
            <a:xfrm>
              <a:off x="4246562" y="3435350"/>
              <a:ext cx="879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arc=</a:t>
              </a:r>
              <a:endParaRPr/>
            </a:p>
          </p:txBody>
        </p:sp>
        <p:sp>
          <p:nvSpPr>
            <p:cNvPr id="1836" name="Shape 1836"/>
            <p:cNvSpPr txBox="1"/>
            <p:nvPr/>
          </p:nvSpPr>
          <p:spPr>
            <a:xfrm>
              <a:off x="5637212" y="2206625"/>
              <a:ext cx="27971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837" name="Shape 1837"/>
            <p:cNvSpPr txBox="1"/>
            <p:nvPr/>
          </p:nvSpPr>
          <p:spPr>
            <a:xfrm>
              <a:off x="5076825" y="2568575"/>
              <a:ext cx="601662" cy="2359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838" name="Shape 1838"/>
          <p:cNvGrpSpPr/>
          <p:nvPr/>
        </p:nvGrpSpPr>
        <p:grpSpPr>
          <a:xfrm>
            <a:off x="4575175" y="1584325"/>
            <a:ext cx="3597274" cy="555624"/>
            <a:chOff x="4575175" y="1584325"/>
            <a:chExt cx="3597274" cy="555624"/>
          </a:xfrm>
        </p:grpSpPr>
        <p:sp>
          <p:nvSpPr>
            <p:cNvPr id="1839" name="Shape 1839"/>
            <p:cNvSpPr txBox="1"/>
            <p:nvPr/>
          </p:nvSpPr>
          <p:spPr>
            <a:xfrm>
              <a:off x="5932487" y="1584325"/>
              <a:ext cx="2239962" cy="547687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600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840" name="Shape 1840"/>
            <p:cNvCxnSpPr/>
            <p:nvPr/>
          </p:nvCxnSpPr>
          <p:spPr>
            <a:xfrm>
              <a:off x="649763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1" name="Shape 1841"/>
            <p:cNvCxnSpPr/>
            <p:nvPr/>
          </p:nvCxnSpPr>
          <p:spPr>
            <a:xfrm>
              <a:off x="706278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2" name="Shape 1842"/>
            <p:cNvCxnSpPr/>
            <p:nvPr/>
          </p:nvCxnSpPr>
          <p:spPr>
            <a:xfrm>
              <a:off x="7612062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43" name="Shape 1843"/>
            <p:cNvSpPr txBox="1"/>
            <p:nvPr/>
          </p:nvSpPr>
          <p:spPr>
            <a:xfrm>
              <a:off x="4575175" y="1620837"/>
              <a:ext cx="13430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vertex=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Shape 1848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1849" name="Shape 1849"/>
          <p:cNvSpPr txBox="1"/>
          <p:nvPr/>
        </p:nvSpPr>
        <p:spPr>
          <a:xfrm>
            <a:off x="319087" y="1279525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有向图的邻接矩阵</a:t>
            </a:r>
            <a:endParaRPr/>
          </a:p>
        </p:txBody>
      </p:sp>
      <p:grpSp>
        <p:nvGrpSpPr>
          <p:cNvPr id="1850" name="Shape 1850"/>
          <p:cNvGrpSpPr/>
          <p:nvPr/>
        </p:nvGrpSpPr>
        <p:grpSpPr>
          <a:xfrm>
            <a:off x="795337" y="2246312"/>
            <a:ext cx="2471738" cy="2335212"/>
            <a:chOff x="566737" y="2735262"/>
            <a:chExt cx="2471738" cy="2335212"/>
          </a:xfrm>
        </p:grpSpPr>
        <p:sp>
          <p:nvSpPr>
            <p:cNvPr id="1851" name="Shape 1851"/>
            <p:cNvSpPr/>
            <p:nvPr/>
          </p:nvSpPr>
          <p:spPr>
            <a:xfrm>
              <a:off x="1073150" y="3022600"/>
              <a:ext cx="1431925" cy="1587"/>
            </a:xfrm>
            <a:custGeom>
              <a:avLst/>
              <a:gdLst/>
              <a:ahLst/>
              <a:cxnLst/>
              <a:rect l="0" t="0" r="0" b="0"/>
              <a:pathLst>
                <a:path w="901" h="7" extrusionOk="0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74675" y="27844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3" name="Shape 1853"/>
            <p:cNvSpPr txBox="1"/>
            <p:nvPr/>
          </p:nvSpPr>
          <p:spPr>
            <a:xfrm>
              <a:off x="641350" y="27352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2508250" y="27971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5" name="Shape 1855"/>
            <p:cNvSpPr txBox="1"/>
            <p:nvPr/>
          </p:nvSpPr>
          <p:spPr>
            <a:xfrm>
              <a:off x="2574925" y="27479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1856" name="Shape 1856"/>
            <p:cNvGrpSpPr/>
            <p:nvPr/>
          </p:nvGrpSpPr>
          <p:grpSpPr>
            <a:xfrm>
              <a:off x="566737" y="3181350"/>
              <a:ext cx="2457450" cy="1889124"/>
              <a:chOff x="355600" y="4581525"/>
              <a:chExt cx="2457450" cy="1889124"/>
            </a:xfrm>
          </p:grpSpPr>
          <p:cxnSp>
            <p:nvCxnSpPr>
              <p:cNvPr id="1857" name="Shape 1857"/>
              <p:cNvCxnSpPr/>
              <p:nvPr/>
            </p:nvCxnSpPr>
            <p:spPr>
              <a:xfrm>
                <a:off x="612775" y="4684712"/>
                <a:ext cx="0" cy="1273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1858" name="Shape 1858"/>
              <p:cNvSpPr/>
              <p:nvPr/>
            </p:nvSpPr>
            <p:spPr>
              <a:xfrm>
                <a:off x="830262" y="6192837"/>
                <a:ext cx="14747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5" extrusionOk="0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859" name="Shape 1859"/>
              <p:cNvCxnSpPr/>
              <p:nvPr/>
            </p:nvCxnSpPr>
            <p:spPr>
              <a:xfrm rot="10800000">
                <a:off x="800100" y="4581525"/>
                <a:ext cx="1566862" cy="13938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1860" name="Shape 1860"/>
              <p:cNvSpPr/>
              <p:nvPr/>
            </p:nvSpPr>
            <p:spPr>
              <a:xfrm>
                <a:off x="355600" y="59245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1" name="Shape 1861"/>
              <p:cNvSpPr txBox="1"/>
              <p:nvPr/>
            </p:nvSpPr>
            <p:spPr>
              <a:xfrm>
                <a:off x="422275" y="58753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862" name="Shape 1862"/>
              <p:cNvSpPr/>
              <p:nvPr/>
            </p:nvSpPr>
            <p:spPr>
              <a:xfrm>
                <a:off x="2282825" y="5921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3" name="Shape 1863"/>
              <p:cNvSpPr txBox="1"/>
              <p:nvPr/>
            </p:nvSpPr>
            <p:spPr>
              <a:xfrm>
                <a:off x="2349500" y="58721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grpSp>
        <p:nvGrpSpPr>
          <p:cNvPr id="1864" name="Shape 1864"/>
          <p:cNvGrpSpPr/>
          <p:nvPr/>
        </p:nvGrpSpPr>
        <p:grpSpPr>
          <a:xfrm>
            <a:off x="4575175" y="1584325"/>
            <a:ext cx="3597274" cy="555624"/>
            <a:chOff x="4575175" y="1584325"/>
            <a:chExt cx="3597274" cy="555624"/>
          </a:xfrm>
        </p:grpSpPr>
        <p:sp>
          <p:nvSpPr>
            <p:cNvPr id="1865" name="Shape 1865"/>
            <p:cNvSpPr txBox="1"/>
            <p:nvPr/>
          </p:nvSpPr>
          <p:spPr>
            <a:xfrm>
              <a:off x="5932487" y="1584325"/>
              <a:ext cx="2239962" cy="547687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600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866" name="Shape 1866"/>
            <p:cNvCxnSpPr/>
            <p:nvPr/>
          </p:nvCxnSpPr>
          <p:spPr>
            <a:xfrm>
              <a:off x="649763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67" name="Shape 1867"/>
            <p:cNvCxnSpPr/>
            <p:nvPr/>
          </p:nvCxnSpPr>
          <p:spPr>
            <a:xfrm>
              <a:off x="706278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68" name="Shape 1868"/>
            <p:cNvCxnSpPr/>
            <p:nvPr/>
          </p:nvCxnSpPr>
          <p:spPr>
            <a:xfrm>
              <a:off x="7612062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69" name="Shape 1869"/>
            <p:cNvSpPr txBox="1"/>
            <p:nvPr/>
          </p:nvSpPr>
          <p:spPr>
            <a:xfrm>
              <a:off x="4575175" y="1620837"/>
              <a:ext cx="13430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vertex=</a:t>
              </a:r>
              <a:endParaRPr/>
            </a:p>
          </p:txBody>
        </p:sp>
      </p:grpSp>
      <p:grpSp>
        <p:nvGrpSpPr>
          <p:cNvPr id="1870" name="Shape 1870"/>
          <p:cNvGrpSpPr/>
          <p:nvPr/>
        </p:nvGrpSpPr>
        <p:grpSpPr>
          <a:xfrm>
            <a:off x="4532312" y="2235200"/>
            <a:ext cx="3794124" cy="2736849"/>
            <a:chOff x="4146550" y="2235200"/>
            <a:chExt cx="3794124" cy="2736849"/>
          </a:xfrm>
        </p:grpSpPr>
        <p:sp>
          <p:nvSpPr>
            <p:cNvPr id="1871" name="Shape 1871"/>
            <p:cNvSpPr txBox="1"/>
            <p:nvPr/>
          </p:nvSpPr>
          <p:spPr>
            <a:xfrm>
              <a:off x="5697537" y="2589212"/>
              <a:ext cx="2198687" cy="2382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0    1    1    0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0    0    0    0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0    0    0    1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1    0    0    0 </a:t>
              </a: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573712" y="2757487"/>
              <a:ext cx="2317750" cy="2105025"/>
            </a:xfrm>
            <a:prstGeom prst="bracketPair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3" name="Shape 1873"/>
            <p:cNvSpPr txBox="1"/>
            <p:nvPr/>
          </p:nvSpPr>
          <p:spPr>
            <a:xfrm>
              <a:off x="4146550" y="3451225"/>
              <a:ext cx="879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arc=</a:t>
              </a:r>
              <a:endParaRPr/>
            </a:p>
          </p:txBody>
        </p:sp>
        <p:sp>
          <p:nvSpPr>
            <p:cNvPr id="1874" name="Shape 1874"/>
            <p:cNvSpPr txBox="1"/>
            <p:nvPr/>
          </p:nvSpPr>
          <p:spPr>
            <a:xfrm>
              <a:off x="5637212" y="2235200"/>
              <a:ext cx="23034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875" name="Shape 1875"/>
            <p:cNvSpPr txBox="1"/>
            <p:nvPr/>
          </p:nvSpPr>
          <p:spPr>
            <a:xfrm>
              <a:off x="5060950" y="2557462"/>
              <a:ext cx="601662" cy="2359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grpSp>
        <p:nvGrpSpPr>
          <p:cNvPr id="1876" name="Shape 1876"/>
          <p:cNvGrpSpPr/>
          <p:nvPr/>
        </p:nvGrpSpPr>
        <p:grpSpPr>
          <a:xfrm>
            <a:off x="579437" y="5092700"/>
            <a:ext cx="7667625" cy="519112"/>
            <a:chOff x="533400" y="5529262"/>
            <a:chExt cx="7667625" cy="519112"/>
          </a:xfrm>
        </p:grpSpPr>
        <p:sp>
          <p:nvSpPr>
            <p:cNvPr id="1877" name="Shape 1877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有向图的邻接矩阵一定不对称吗？</a:t>
              </a:r>
              <a:endParaRPr/>
            </a:p>
          </p:txBody>
        </p:sp>
        <p:pic>
          <p:nvPicPr>
            <p:cNvPr id="1878" name="Shape 18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9" name="Shape 1879"/>
          <p:cNvSpPr txBox="1"/>
          <p:nvPr/>
        </p:nvSpPr>
        <p:spPr>
          <a:xfrm>
            <a:off x="615950" y="5813425"/>
            <a:ext cx="7691437" cy="54768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不一定，例如有向完全图。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Shape 1884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1885" name="Shape 1885"/>
          <p:cNvSpPr txBox="1"/>
          <p:nvPr/>
        </p:nvSpPr>
        <p:spPr>
          <a:xfrm>
            <a:off x="319087" y="1279525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有向图的邻接矩阵</a:t>
            </a:r>
            <a:endParaRPr/>
          </a:p>
        </p:txBody>
      </p:sp>
      <p:grpSp>
        <p:nvGrpSpPr>
          <p:cNvPr id="1886" name="Shape 1886"/>
          <p:cNvGrpSpPr/>
          <p:nvPr/>
        </p:nvGrpSpPr>
        <p:grpSpPr>
          <a:xfrm>
            <a:off x="579437" y="5092700"/>
            <a:ext cx="7667625" cy="519112"/>
            <a:chOff x="533400" y="5529262"/>
            <a:chExt cx="7667625" cy="519112"/>
          </a:xfrm>
        </p:grpSpPr>
        <p:sp>
          <p:nvSpPr>
            <p:cNvPr id="1887" name="Shape 1887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如何求顶点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的出度？</a:t>
              </a:r>
              <a:endParaRPr/>
            </a:p>
          </p:txBody>
        </p:sp>
        <p:pic>
          <p:nvPicPr>
            <p:cNvPr id="1888" name="Shape 188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9" name="Shape 1889"/>
          <p:cNvSpPr txBox="1"/>
          <p:nvPr/>
        </p:nvSpPr>
        <p:spPr>
          <a:xfrm>
            <a:off x="615950" y="5813425"/>
            <a:ext cx="7691437" cy="54768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邻接矩阵的第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行元素之和。</a:t>
            </a:r>
            <a:endParaRPr/>
          </a:p>
        </p:txBody>
      </p:sp>
      <p:grpSp>
        <p:nvGrpSpPr>
          <p:cNvPr id="1890" name="Shape 1890"/>
          <p:cNvGrpSpPr/>
          <p:nvPr/>
        </p:nvGrpSpPr>
        <p:grpSpPr>
          <a:xfrm>
            <a:off x="6056312" y="4084637"/>
            <a:ext cx="2209800" cy="46038"/>
            <a:chOff x="5608637" y="4084637"/>
            <a:chExt cx="2209800" cy="46038"/>
          </a:xfrm>
        </p:grpSpPr>
        <p:cxnSp>
          <p:nvCxnSpPr>
            <p:cNvPr id="1891" name="Shape 1891"/>
            <p:cNvCxnSpPr/>
            <p:nvPr/>
          </p:nvCxnSpPr>
          <p:spPr>
            <a:xfrm>
              <a:off x="5608637" y="4084637"/>
              <a:ext cx="2209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2" name="Shape 1892"/>
            <p:cNvCxnSpPr/>
            <p:nvPr/>
          </p:nvCxnSpPr>
          <p:spPr>
            <a:xfrm>
              <a:off x="5608637" y="4130675"/>
              <a:ext cx="2209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893" name="Shape 1893"/>
          <p:cNvGrpSpPr/>
          <p:nvPr/>
        </p:nvGrpSpPr>
        <p:grpSpPr>
          <a:xfrm>
            <a:off x="795337" y="2246312"/>
            <a:ext cx="2471738" cy="2335212"/>
            <a:chOff x="566737" y="2735262"/>
            <a:chExt cx="2471738" cy="2335212"/>
          </a:xfrm>
        </p:grpSpPr>
        <p:sp>
          <p:nvSpPr>
            <p:cNvPr id="1894" name="Shape 1894"/>
            <p:cNvSpPr/>
            <p:nvPr/>
          </p:nvSpPr>
          <p:spPr>
            <a:xfrm>
              <a:off x="1073150" y="3022600"/>
              <a:ext cx="1431925" cy="1587"/>
            </a:xfrm>
            <a:custGeom>
              <a:avLst/>
              <a:gdLst/>
              <a:ahLst/>
              <a:cxnLst/>
              <a:rect l="0" t="0" r="0" b="0"/>
              <a:pathLst>
                <a:path w="901" h="7" extrusionOk="0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74675" y="27844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6" name="Shape 1896"/>
            <p:cNvSpPr txBox="1"/>
            <p:nvPr/>
          </p:nvSpPr>
          <p:spPr>
            <a:xfrm>
              <a:off x="641350" y="27352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2508250" y="27971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8" name="Shape 1898"/>
            <p:cNvSpPr txBox="1"/>
            <p:nvPr/>
          </p:nvSpPr>
          <p:spPr>
            <a:xfrm>
              <a:off x="2574925" y="27479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1899" name="Shape 1899"/>
            <p:cNvGrpSpPr/>
            <p:nvPr/>
          </p:nvGrpSpPr>
          <p:grpSpPr>
            <a:xfrm>
              <a:off x="566737" y="3181350"/>
              <a:ext cx="2457450" cy="1889124"/>
              <a:chOff x="355600" y="4581525"/>
              <a:chExt cx="2457450" cy="1889124"/>
            </a:xfrm>
          </p:grpSpPr>
          <p:cxnSp>
            <p:nvCxnSpPr>
              <p:cNvPr id="1900" name="Shape 1900"/>
              <p:cNvCxnSpPr/>
              <p:nvPr/>
            </p:nvCxnSpPr>
            <p:spPr>
              <a:xfrm>
                <a:off x="612775" y="4684712"/>
                <a:ext cx="0" cy="1273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1901" name="Shape 1901"/>
              <p:cNvSpPr/>
              <p:nvPr/>
            </p:nvSpPr>
            <p:spPr>
              <a:xfrm>
                <a:off x="830262" y="6192837"/>
                <a:ext cx="14747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5" extrusionOk="0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902" name="Shape 1902"/>
              <p:cNvCxnSpPr/>
              <p:nvPr/>
            </p:nvCxnSpPr>
            <p:spPr>
              <a:xfrm rot="10800000">
                <a:off x="800100" y="4581525"/>
                <a:ext cx="1566862" cy="13938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1903" name="Shape 1903"/>
              <p:cNvSpPr/>
              <p:nvPr/>
            </p:nvSpPr>
            <p:spPr>
              <a:xfrm>
                <a:off x="355600" y="59245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4" name="Shape 1904"/>
              <p:cNvSpPr txBox="1"/>
              <p:nvPr/>
            </p:nvSpPr>
            <p:spPr>
              <a:xfrm>
                <a:off x="422275" y="58753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905" name="Shape 1905"/>
              <p:cNvSpPr/>
              <p:nvPr/>
            </p:nvSpPr>
            <p:spPr>
              <a:xfrm>
                <a:off x="2282825" y="5921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6" name="Shape 1906"/>
              <p:cNvSpPr txBox="1"/>
              <p:nvPr/>
            </p:nvSpPr>
            <p:spPr>
              <a:xfrm>
                <a:off x="2349500" y="58721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grpSp>
        <p:nvGrpSpPr>
          <p:cNvPr id="1907" name="Shape 1907"/>
          <p:cNvGrpSpPr/>
          <p:nvPr/>
        </p:nvGrpSpPr>
        <p:grpSpPr>
          <a:xfrm>
            <a:off x="4575175" y="1584325"/>
            <a:ext cx="3597274" cy="555624"/>
            <a:chOff x="4575175" y="1584325"/>
            <a:chExt cx="3597274" cy="555624"/>
          </a:xfrm>
        </p:grpSpPr>
        <p:sp>
          <p:nvSpPr>
            <p:cNvPr id="1908" name="Shape 1908"/>
            <p:cNvSpPr txBox="1"/>
            <p:nvPr/>
          </p:nvSpPr>
          <p:spPr>
            <a:xfrm>
              <a:off x="5932487" y="1584325"/>
              <a:ext cx="2239962" cy="547687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600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909" name="Shape 1909"/>
            <p:cNvCxnSpPr/>
            <p:nvPr/>
          </p:nvCxnSpPr>
          <p:spPr>
            <a:xfrm>
              <a:off x="649763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0" name="Shape 1910"/>
            <p:cNvCxnSpPr/>
            <p:nvPr/>
          </p:nvCxnSpPr>
          <p:spPr>
            <a:xfrm>
              <a:off x="706278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1" name="Shape 1911"/>
            <p:cNvCxnSpPr/>
            <p:nvPr/>
          </p:nvCxnSpPr>
          <p:spPr>
            <a:xfrm>
              <a:off x="7612062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12" name="Shape 1912"/>
            <p:cNvSpPr txBox="1"/>
            <p:nvPr/>
          </p:nvSpPr>
          <p:spPr>
            <a:xfrm>
              <a:off x="4575175" y="1620837"/>
              <a:ext cx="13430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vertex=</a:t>
              </a:r>
              <a:endParaRPr/>
            </a:p>
          </p:txBody>
        </p:sp>
      </p:grpSp>
      <p:grpSp>
        <p:nvGrpSpPr>
          <p:cNvPr id="1913" name="Shape 1913"/>
          <p:cNvGrpSpPr/>
          <p:nvPr/>
        </p:nvGrpSpPr>
        <p:grpSpPr>
          <a:xfrm>
            <a:off x="4532312" y="2235200"/>
            <a:ext cx="3794124" cy="2736849"/>
            <a:chOff x="4146550" y="2235200"/>
            <a:chExt cx="3794124" cy="2736849"/>
          </a:xfrm>
        </p:grpSpPr>
        <p:sp>
          <p:nvSpPr>
            <p:cNvPr id="1914" name="Shape 1914"/>
            <p:cNvSpPr txBox="1"/>
            <p:nvPr/>
          </p:nvSpPr>
          <p:spPr>
            <a:xfrm>
              <a:off x="5697537" y="2589212"/>
              <a:ext cx="2198687" cy="2382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0    1    1    0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0    0    0    0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0    0    0    1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1    0    0    0 </a:t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573712" y="2757487"/>
              <a:ext cx="2317750" cy="2105025"/>
            </a:xfrm>
            <a:prstGeom prst="bracketPair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6" name="Shape 1916"/>
            <p:cNvSpPr txBox="1"/>
            <p:nvPr/>
          </p:nvSpPr>
          <p:spPr>
            <a:xfrm>
              <a:off x="4146550" y="3451225"/>
              <a:ext cx="879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arc=</a:t>
              </a:r>
              <a:endParaRPr/>
            </a:p>
          </p:txBody>
        </p:sp>
        <p:sp>
          <p:nvSpPr>
            <p:cNvPr id="1917" name="Shape 1917"/>
            <p:cNvSpPr txBox="1"/>
            <p:nvPr/>
          </p:nvSpPr>
          <p:spPr>
            <a:xfrm>
              <a:off x="5637212" y="2235200"/>
              <a:ext cx="23034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918" name="Shape 1918"/>
            <p:cNvSpPr txBox="1"/>
            <p:nvPr/>
          </p:nvSpPr>
          <p:spPr>
            <a:xfrm>
              <a:off x="5060950" y="2557462"/>
              <a:ext cx="601662" cy="2359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Shape 1923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1924" name="Shape 1924"/>
          <p:cNvSpPr txBox="1"/>
          <p:nvPr/>
        </p:nvSpPr>
        <p:spPr>
          <a:xfrm>
            <a:off x="319087" y="1279525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有向图的邻接矩阵</a:t>
            </a:r>
            <a:endParaRPr/>
          </a:p>
        </p:txBody>
      </p:sp>
      <p:grpSp>
        <p:nvGrpSpPr>
          <p:cNvPr id="1925" name="Shape 1925"/>
          <p:cNvGrpSpPr/>
          <p:nvPr/>
        </p:nvGrpSpPr>
        <p:grpSpPr>
          <a:xfrm>
            <a:off x="579437" y="5092700"/>
            <a:ext cx="7667625" cy="519112"/>
            <a:chOff x="533400" y="5529262"/>
            <a:chExt cx="7667625" cy="519112"/>
          </a:xfrm>
        </p:grpSpPr>
        <p:sp>
          <p:nvSpPr>
            <p:cNvPr id="1926" name="Shape 1926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如何求顶点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的入度？</a:t>
              </a:r>
              <a:endParaRPr/>
            </a:p>
          </p:txBody>
        </p:sp>
        <p:pic>
          <p:nvPicPr>
            <p:cNvPr id="1927" name="Shape 19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8" name="Shape 1928"/>
          <p:cNvSpPr txBox="1"/>
          <p:nvPr/>
        </p:nvSpPr>
        <p:spPr>
          <a:xfrm>
            <a:off x="615950" y="5813425"/>
            <a:ext cx="7691437" cy="54768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邻接矩阵的第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列元素之和。</a:t>
            </a:r>
            <a:endParaRPr/>
          </a:p>
        </p:txBody>
      </p:sp>
      <p:grpSp>
        <p:nvGrpSpPr>
          <p:cNvPr id="1929" name="Shape 1929"/>
          <p:cNvGrpSpPr/>
          <p:nvPr/>
        </p:nvGrpSpPr>
        <p:grpSpPr>
          <a:xfrm>
            <a:off x="6159500" y="2667000"/>
            <a:ext cx="46038" cy="2287587"/>
            <a:chOff x="5773737" y="2667000"/>
            <a:chExt cx="46038" cy="2287587"/>
          </a:xfrm>
        </p:grpSpPr>
        <p:cxnSp>
          <p:nvCxnSpPr>
            <p:cNvPr id="1930" name="Shape 1930"/>
            <p:cNvCxnSpPr/>
            <p:nvPr/>
          </p:nvCxnSpPr>
          <p:spPr>
            <a:xfrm>
              <a:off x="5773737" y="2667000"/>
              <a:ext cx="0" cy="2286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1" name="Shape 1931"/>
            <p:cNvCxnSpPr/>
            <p:nvPr/>
          </p:nvCxnSpPr>
          <p:spPr>
            <a:xfrm>
              <a:off x="5819775" y="2668587"/>
              <a:ext cx="0" cy="2286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32" name="Shape 1932"/>
          <p:cNvGrpSpPr/>
          <p:nvPr/>
        </p:nvGrpSpPr>
        <p:grpSpPr>
          <a:xfrm>
            <a:off x="795337" y="2246312"/>
            <a:ext cx="2471738" cy="2335212"/>
            <a:chOff x="566737" y="2735262"/>
            <a:chExt cx="2471738" cy="2335212"/>
          </a:xfrm>
        </p:grpSpPr>
        <p:sp>
          <p:nvSpPr>
            <p:cNvPr id="1933" name="Shape 1933"/>
            <p:cNvSpPr/>
            <p:nvPr/>
          </p:nvSpPr>
          <p:spPr>
            <a:xfrm>
              <a:off x="1073150" y="3022600"/>
              <a:ext cx="1431925" cy="1587"/>
            </a:xfrm>
            <a:custGeom>
              <a:avLst/>
              <a:gdLst/>
              <a:ahLst/>
              <a:cxnLst/>
              <a:rect l="0" t="0" r="0" b="0"/>
              <a:pathLst>
                <a:path w="901" h="7" extrusionOk="0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74675" y="27844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5" name="Shape 1935"/>
            <p:cNvSpPr txBox="1"/>
            <p:nvPr/>
          </p:nvSpPr>
          <p:spPr>
            <a:xfrm>
              <a:off x="641350" y="27352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508250" y="27971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7" name="Shape 1937"/>
            <p:cNvSpPr txBox="1"/>
            <p:nvPr/>
          </p:nvSpPr>
          <p:spPr>
            <a:xfrm>
              <a:off x="2574925" y="27479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1938" name="Shape 1938"/>
            <p:cNvGrpSpPr/>
            <p:nvPr/>
          </p:nvGrpSpPr>
          <p:grpSpPr>
            <a:xfrm>
              <a:off x="566737" y="3181350"/>
              <a:ext cx="2457450" cy="1889124"/>
              <a:chOff x="355600" y="4581525"/>
              <a:chExt cx="2457450" cy="1889124"/>
            </a:xfrm>
          </p:grpSpPr>
          <p:cxnSp>
            <p:nvCxnSpPr>
              <p:cNvPr id="1939" name="Shape 1939"/>
              <p:cNvCxnSpPr/>
              <p:nvPr/>
            </p:nvCxnSpPr>
            <p:spPr>
              <a:xfrm>
                <a:off x="612775" y="4684712"/>
                <a:ext cx="0" cy="1273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1940" name="Shape 1940"/>
              <p:cNvSpPr/>
              <p:nvPr/>
            </p:nvSpPr>
            <p:spPr>
              <a:xfrm>
                <a:off x="830262" y="6192837"/>
                <a:ext cx="14747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5" extrusionOk="0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941" name="Shape 1941"/>
              <p:cNvCxnSpPr/>
              <p:nvPr/>
            </p:nvCxnSpPr>
            <p:spPr>
              <a:xfrm rot="10800000">
                <a:off x="800100" y="4581525"/>
                <a:ext cx="1566862" cy="13938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1942" name="Shape 1942"/>
              <p:cNvSpPr/>
              <p:nvPr/>
            </p:nvSpPr>
            <p:spPr>
              <a:xfrm>
                <a:off x="355600" y="59245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3" name="Shape 1943"/>
              <p:cNvSpPr txBox="1"/>
              <p:nvPr/>
            </p:nvSpPr>
            <p:spPr>
              <a:xfrm>
                <a:off x="422275" y="58753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944" name="Shape 1944"/>
              <p:cNvSpPr/>
              <p:nvPr/>
            </p:nvSpPr>
            <p:spPr>
              <a:xfrm>
                <a:off x="2282825" y="5921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5" name="Shape 1945"/>
              <p:cNvSpPr txBox="1"/>
              <p:nvPr/>
            </p:nvSpPr>
            <p:spPr>
              <a:xfrm>
                <a:off x="2349500" y="58721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grpSp>
        <p:nvGrpSpPr>
          <p:cNvPr id="1946" name="Shape 1946"/>
          <p:cNvGrpSpPr/>
          <p:nvPr/>
        </p:nvGrpSpPr>
        <p:grpSpPr>
          <a:xfrm>
            <a:off x="4575175" y="1584325"/>
            <a:ext cx="3597274" cy="555624"/>
            <a:chOff x="4575175" y="1584325"/>
            <a:chExt cx="3597274" cy="555624"/>
          </a:xfrm>
        </p:grpSpPr>
        <p:sp>
          <p:nvSpPr>
            <p:cNvPr id="1947" name="Shape 1947"/>
            <p:cNvSpPr txBox="1"/>
            <p:nvPr/>
          </p:nvSpPr>
          <p:spPr>
            <a:xfrm>
              <a:off x="5932487" y="1584325"/>
              <a:ext cx="2239962" cy="547687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600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948" name="Shape 1948"/>
            <p:cNvCxnSpPr/>
            <p:nvPr/>
          </p:nvCxnSpPr>
          <p:spPr>
            <a:xfrm>
              <a:off x="649763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9" name="Shape 1949"/>
            <p:cNvCxnSpPr/>
            <p:nvPr/>
          </p:nvCxnSpPr>
          <p:spPr>
            <a:xfrm>
              <a:off x="706278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0" name="Shape 1950"/>
            <p:cNvCxnSpPr/>
            <p:nvPr/>
          </p:nvCxnSpPr>
          <p:spPr>
            <a:xfrm>
              <a:off x="7612062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51" name="Shape 1951"/>
            <p:cNvSpPr txBox="1"/>
            <p:nvPr/>
          </p:nvSpPr>
          <p:spPr>
            <a:xfrm>
              <a:off x="4575175" y="1620837"/>
              <a:ext cx="13430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vertex=</a:t>
              </a:r>
              <a:endParaRPr/>
            </a:p>
          </p:txBody>
        </p:sp>
      </p:grpSp>
      <p:grpSp>
        <p:nvGrpSpPr>
          <p:cNvPr id="1952" name="Shape 1952"/>
          <p:cNvGrpSpPr/>
          <p:nvPr/>
        </p:nvGrpSpPr>
        <p:grpSpPr>
          <a:xfrm>
            <a:off x="4532312" y="2235200"/>
            <a:ext cx="3794124" cy="2736849"/>
            <a:chOff x="4146550" y="2235200"/>
            <a:chExt cx="3794124" cy="2736849"/>
          </a:xfrm>
        </p:grpSpPr>
        <p:sp>
          <p:nvSpPr>
            <p:cNvPr id="1953" name="Shape 1953"/>
            <p:cNvSpPr txBox="1"/>
            <p:nvPr/>
          </p:nvSpPr>
          <p:spPr>
            <a:xfrm>
              <a:off x="5697537" y="2589212"/>
              <a:ext cx="2198687" cy="2382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0    1    1    0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0    0    0    0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0    0    0    1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1    0    0    0 </a:t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573712" y="2757487"/>
              <a:ext cx="2317750" cy="2105025"/>
            </a:xfrm>
            <a:prstGeom prst="bracketPair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5" name="Shape 1955"/>
            <p:cNvSpPr txBox="1"/>
            <p:nvPr/>
          </p:nvSpPr>
          <p:spPr>
            <a:xfrm>
              <a:off x="4146550" y="3451225"/>
              <a:ext cx="879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arc=</a:t>
              </a:r>
              <a:endParaRPr/>
            </a:p>
          </p:txBody>
        </p:sp>
        <p:sp>
          <p:nvSpPr>
            <p:cNvPr id="1956" name="Shape 1956"/>
            <p:cNvSpPr txBox="1"/>
            <p:nvPr/>
          </p:nvSpPr>
          <p:spPr>
            <a:xfrm>
              <a:off x="5637212" y="2235200"/>
              <a:ext cx="23034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957" name="Shape 1957"/>
            <p:cNvSpPr txBox="1"/>
            <p:nvPr/>
          </p:nvSpPr>
          <p:spPr>
            <a:xfrm>
              <a:off x="5060950" y="2557462"/>
              <a:ext cx="601662" cy="2359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Shape 1962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1963" name="Shape 1963"/>
          <p:cNvSpPr txBox="1"/>
          <p:nvPr/>
        </p:nvSpPr>
        <p:spPr>
          <a:xfrm>
            <a:off x="319087" y="1279525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有向图的邻接矩阵</a:t>
            </a:r>
            <a:endParaRPr/>
          </a:p>
        </p:txBody>
      </p:sp>
      <p:grpSp>
        <p:nvGrpSpPr>
          <p:cNvPr id="1964" name="Shape 1964"/>
          <p:cNvGrpSpPr/>
          <p:nvPr/>
        </p:nvGrpSpPr>
        <p:grpSpPr>
          <a:xfrm>
            <a:off x="758825" y="5272087"/>
            <a:ext cx="7667625" cy="519112"/>
            <a:chOff x="533400" y="5529262"/>
            <a:chExt cx="7667625" cy="519112"/>
          </a:xfrm>
        </p:grpSpPr>
        <p:sp>
          <p:nvSpPr>
            <p:cNvPr id="1965" name="Shape 1965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如何判断从顶点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到顶点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是否存在边？</a:t>
              </a:r>
              <a:endParaRPr/>
            </a:p>
          </p:txBody>
        </p:sp>
        <p:pic>
          <p:nvPicPr>
            <p:cNvPr id="1966" name="Shape 196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7" name="Shape 1967"/>
          <p:cNvSpPr txBox="1"/>
          <p:nvPr/>
        </p:nvSpPr>
        <p:spPr>
          <a:xfrm>
            <a:off x="715962" y="5992812"/>
            <a:ext cx="8178800" cy="54768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测试邻接矩阵中相应位置的元素arc[i][j]是否为1。</a:t>
            </a:r>
            <a:endParaRPr/>
          </a:p>
        </p:txBody>
      </p:sp>
      <p:grpSp>
        <p:nvGrpSpPr>
          <p:cNvPr id="1968" name="Shape 1968"/>
          <p:cNvGrpSpPr/>
          <p:nvPr/>
        </p:nvGrpSpPr>
        <p:grpSpPr>
          <a:xfrm>
            <a:off x="795337" y="2246312"/>
            <a:ext cx="2471738" cy="2335212"/>
            <a:chOff x="566737" y="2735262"/>
            <a:chExt cx="2471738" cy="2335212"/>
          </a:xfrm>
        </p:grpSpPr>
        <p:sp>
          <p:nvSpPr>
            <p:cNvPr id="1969" name="Shape 1969"/>
            <p:cNvSpPr/>
            <p:nvPr/>
          </p:nvSpPr>
          <p:spPr>
            <a:xfrm>
              <a:off x="1073150" y="3022600"/>
              <a:ext cx="1431925" cy="1587"/>
            </a:xfrm>
            <a:custGeom>
              <a:avLst/>
              <a:gdLst/>
              <a:ahLst/>
              <a:cxnLst/>
              <a:rect l="0" t="0" r="0" b="0"/>
              <a:pathLst>
                <a:path w="901" h="7" extrusionOk="0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4675" y="27844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1" name="Shape 1971"/>
            <p:cNvSpPr txBox="1"/>
            <p:nvPr/>
          </p:nvSpPr>
          <p:spPr>
            <a:xfrm>
              <a:off x="641350" y="27352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508250" y="27971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3" name="Shape 1973"/>
            <p:cNvSpPr txBox="1"/>
            <p:nvPr/>
          </p:nvSpPr>
          <p:spPr>
            <a:xfrm>
              <a:off x="2574925" y="27479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1974" name="Shape 1974"/>
            <p:cNvGrpSpPr/>
            <p:nvPr/>
          </p:nvGrpSpPr>
          <p:grpSpPr>
            <a:xfrm>
              <a:off x="566737" y="3181350"/>
              <a:ext cx="2457450" cy="1889124"/>
              <a:chOff x="355600" y="4581525"/>
              <a:chExt cx="2457450" cy="1889124"/>
            </a:xfrm>
          </p:grpSpPr>
          <p:cxnSp>
            <p:nvCxnSpPr>
              <p:cNvPr id="1975" name="Shape 1975"/>
              <p:cNvCxnSpPr/>
              <p:nvPr/>
            </p:nvCxnSpPr>
            <p:spPr>
              <a:xfrm>
                <a:off x="612775" y="4684712"/>
                <a:ext cx="0" cy="1273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1976" name="Shape 1976"/>
              <p:cNvSpPr/>
              <p:nvPr/>
            </p:nvSpPr>
            <p:spPr>
              <a:xfrm>
                <a:off x="830262" y="6192837"/>
                <a:ext cx="14747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5" extrusionOk="0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977" name="Shape 1977"/>
              <p:cNvCxnSpPr/>
              <p:nvPr/>
            </p:nvCxnSpPr>
            <p:spPr>
              <a:xfrm rot="10800000">
                <a:off x="800100" y="4581525"/>
                <a:ext cx="1566862" cy="13938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1978" name="Shape 1978"/>
              <p:cNvSpPr/>
              <p:nvPr/>
            </p:nvSpPr>
            <p:spPr>
              <a:xfrm>
                <a:off x="355600" y="59245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9" name="Shape 1979"/>
              <p:cNvSpPr txBox="1"/>
              <p:nvPr/>
            </p:nvSpPr>
            <p:spPr>
              <a:xfrm>
                <a:off x="422275" y="58753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980" name="Shape 1980"/>
              <p:cNvSpPr/>
              <p:nvPr/>
            </p:nvSpPr>
            <p:spPr>
              <a:xfrm>
                <a:off x="2282825" y="5921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1" name="Shape 1981"/>
              <p:cNvSpPr txBox="1"/>
              <p:nvPr/>
            </p:nvSpPr>
            <p:spPr>
              <a:xfrm>
                <a:off x="2349500" y="58721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grpSp>
        <p:nvGrpSpPr>
          <p:cNvPr id="1982" name="Shape 1982"/>
          <p:cNvGrpSpPr/>
          <p:nvPr/>
        </p:nvGrpSpPr>
        <p:grpSpPr>
          <a:xfrm>
            <a:off x="4575175" y="1584325"/>
            <a:ext cx="3597274" cy="555624"/>
            <a:chOff x="4575175" y="1584325"/>
            <a:chExt cx="3597274" cy="555624"/>
          </a:xfrm>
        </p:grpSpPr>
        <p:sp>
          <p:nvSpPr>
            <p:cNvPr id="1983" name="Shape 1983"/>
            <p:cNvSpPr txBox="1"/>
            <p:nvPr/>
          </p:nvSpPr>
          <p:spPr>
            <a:xfrm>
              <a:off x="5932487" y="1584325"/>
              <a:ext cx="2239962" cy="547687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6000" tIns="4570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984" name="Shape 1984"/>
            <p:cNvCxnSpPr/>
            <p:nvPr/>
          </p:nvCxnSpPr>
          <p:spPr>
            <a:xfrm>
              <a:off x="649763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85" name="Shape 1985"/>
            <p:cNvCxnSpPr/>
            <p:nvPr/>
          </p:nvCxnSpPr>
          <p:spPr>
            <a:xfrm>
              <a:off x="7062787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86" name="Shape 1986"/>
            <p:cNvCxnSpPr/>
            <p:nvPr/>
          </p:nvCxnSpPr>
          <p:spPr>
            <a:xfrm>
              <a:off x="7612062" y="1584325"/>
              <a:ext cx="0" cy="5334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87" name="Shape 1987"/>
            <p:cNvSpPr txBox="1"/>
            <p:nvPr/>
          </p:nvSpPr>
          <p:spPr>
            <a:xfrm>
              <a:off x="4575175" y="1620837"/>
              <a:ext cx="13430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vertex=</a:t>
              </a:r>
              <a:endParaRPr/>
            </a:p>
          </p:txBody>
        </p:sp>
      </p:grpSp>
      <p:grpSp>
        <p:nvGrpSpPr>
          <p:cNvPr id="1988" name="Shape 1988"/>
          <p:cNvGrpSpPr/>
          <p:nvPr/>
        </p:nvGrpSpPr>
        <p:grpSpPr>
          <a:xfrm>
            <a:off x="4532312" y="2235200"/>
            <a:ext cx="3794124" cy="2736849"/>
            <a:chOff x="4146550" y="2235200"/>
            <a:chExt cx="3794124" cy="2736849"/>
          </a:xfrm>
        </p:grpSpPr>
        <p:sp>
          <p:nvSpPr>
            <p:cNvPr id="1989" name="Shape 1989"/>
            <p:cNvSpPr txBox="1"/>
            <p:nvPr/>
          </p:nvSpPr>
          <p:spPr>
            <a:xfrm>
              <a:off x="5697537" y="2589212"/>
              <a:ext cx="2198687" cy="2382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0    1    1    0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0    0    0    0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0    0    0    1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1    0    0    0 </a:t>
              </a: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573712" y="2757487"/>
              <a:ext cx="2317750" cy="2105025"/>
            </a:xfrm>
            <a:prstGeom prst="bracketPair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1" name="Shape 1991"/>
            <p:cNvSpPr txBox="1"/>
            <p:nvPr/>
          </p:nvSpPr>
          <p:spPr>
            <a:xfrm>
              <a:off x="4146550" y="3451225"/>
              <a:ext cx="879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arc=</a:t>
              </a:r>
              <a:endParaRPr/>
            </a:p>
          </p:txBody>
        </p:sp>
        <p:sp>
          <p:nvSpPr>
            <p:cNvPr id="1992" name="Shape 1992"/>
            <p:cNvSpPr txBox="1"/>
            <p:nvPr/>
          </p:nvSpPr>
          <p:spPr>
            <a:xfrm>
              <a:off x="5637212" y="2235200"/>
              <a:ext cx="23034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   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993" name="Shape 1993"/>
            <p:cNvSpPr txBox="1"/>
            <p:nvPr/>
          </p:nvSpPr>
          <p:spPr>
            <a:xfrm>
              <a:off x="5060950" y="2557462"/>
              <a:ext cx="601662" cy="2359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5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sp>
        <p:nvSpPr>
          <p:cNvPr id="1994" name="Shape 1994"/>
          <p:cNvSpPr/>
          <p:nvPr/>
        </p:nvSpPr>
        <p:spPr>
          <a:xfrm>
            <a:off x="7832725" y="3833812"/>
            <a:ext cx="357187" cy="509587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Shape 1999"/>
          <p:cNvSpPr txBox="1"/>
          <p:nvPr/>
        </p:nvSpPr>
        <p:spPr>
          <a:xfrm>
            <a:off x="228600" y="1676400"/>
            <a:ext cx="2819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0" name="Shape 2000"/>
          <p:cNvSpPr txBox="1"/>
          <p:nvPr/>
        </p:nvSpPr>
        <p:spPr>
          <a:xfrm>
            <a:off x="319087" y="1279525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网图的邻接矩阵</a:t>
            </a:r>
            <a:endParaRPr/>
          </a:p>
        </p:txBody>
      </p:sp>
      <p:sp>
        <p:nvSpPr>
          <p:cNvPr id="2001" name="Shape 2001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002" name="Shape 2002"/>
          <p:cNvSpPr txBox="1"/>
          <p:nvPr/>
        </p:nvSpPr>
        <p:spPr>
          <a:xfrm>
            <a:off x="350837" y="1949450"/>
            <a:ext cx="7543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网图的邻接矩阵可定义为：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2003" name="Shape 2003"/>
          <p:cNvGrpSpPr/>
          <p:nvPr/>
        </p:nvGrpSpPr>
        <p:grpSpPr>
          <a:xfrm>
            <a:off x="425450" y="2463800"/>
            <a:ext cx="8278812" cy="1600200"/>
            <a:chOff x="473075" y="2574925"/>
            <a:chExt cx="8278812" cy="1600200"/>
          </a:xfrm>
        </p:grpSpPr>
        <p:sp>
          <p:nvSpPr>
            <p:cNvPr id="2004" name="Shape 2004"/>
            <p:cNvSpPr txBox="1"/>
            <p:nvPr/>
          </p:nvSpPr>
          <p:spPr>
            <a:xfrm>
              <a:off x="473075" y="3151187"/>
              <a:ext cx="1676400" cy="517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arc[i][j]</a:t>
              </a: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＝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2468562" y="2574925"/>
              <a:ext cx="6283325" cy="16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en-US" sz="28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ij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若(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)∈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（或&lt;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&gt;∈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）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若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∞       其他</a:t>
              </a: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2117725" y="2919412"/>
              <a:ext cx="212725" cy="102711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07" name="Shape 2007"/>
          <p:cNvGrpSpPr/>
          <p:nvPr/>
        </p:nvGrpSpPr>
        <p:grpSpPr>
          <a:xfrm>
            <a:off x="611187" y="4098925"/>
            <a:ext cx="2471738" cy="2524124"/>
            <a:chOff x="3248025" y="3535362"/>
            <a:chExt cx="2471738" cy="2524124"/>
          </a:xfrm>
        </p:grpSpPr>
        <p:grpSp>
          <p:nvGrpSpPr>
            <p:cNvPr id="2008" name="Shape 2008"/>
            <p:cNvGrpSpPr/>
            <p:nvPr/>
          </p:nvGrpSpPr>
          <p:grpSpPr>
            <a:xfrm>
              <a:off x="3248025" y="3724275"/>
              <a:ext cx="2471738" cy="2335211"/>
              <a:chOff x="5065712" y="2063750"/>
              <a:chExt cx="2471738" cy="2335211"/>
            </a:xfrm>
          </p:grpSpPr>
          <p:grpSp>
            <p:nvGrpSpPr>
              <p:cNvPr id="2009" name="Shape 2009"/>
              <p:cNvGrpSpPr/>
              <p:nvPr/>
            </p:nvGrpSpPr>
            <p:grpSpPr>
              <a:xfrm>
                <a:off x="5073650" y="2063750"/>
                <a:ext cx="2463800" cy="608012"/>
                <a:chOff x="363537" y="4135437"/>
                <a:chExt cx="2463800" cy="608012"/>
              </a:xfrm>
            </p:grpSpPr>
            <p:sp>
              <p:nvSpPr>
                <p:cNvPr id="2010" name="Shape 2010"/>
                <p:cNvSpPr/>
                <p:nvPr/>
              </p:nvSpPr>
              <p:spPr>
                <a:xfrm>
                  <a:off x="862012" y="4422775"/>
                  <a:ext cx="1431925" cy="15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1" h="7" extrusionOk="0">
                      <a:moveTo>
                        <a:pt x="0" y="7"/>
                      </a:moveTo>
                      <a:lnTo>
                        <a:pt x="90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11" name="Shape 2011"/>
                <p:cNvSpPr/>
                <p:nvPr/>
              </p:nvSpPr>
              <p:spPr>
                <a:xfrm>
                  <a:off x="363537" y="418465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12" name="Shape 2012"/>
                <p:cNvSpPr txBox="1"/>
                <p:nvPr/>
              </p:nvSpPr>
              <p:spPr>
                <a:xfrm>
                  <a:off x="430212" y="413543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sp>
              <p:nvSpPr>
                <p:cNvPr id="2013" name="Shape 2013"/>
                <p:cNvSpPr/>
                <p:nvPr/>
              </p:nvSpPr>
              <p:spPr>
                <a:xfrm>
                  <a:off x="2297112" y="419735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14" name="Shape 2014"/>
                <p:cNvSpPr txBox="1"/>
                <p:nvPr/>
              </p:nvSpPr>
              <p:spPr>
                <a:xfrm>
                  <a:off x="2363787" y="414813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015" name="Shape 2015"/>
              <p:cNvGrpSpPr/>
              <p:nvPr/>
            </p:nvGrpSpPr>
            <p:grpSpPr>
              <a:xfrm>
                <a:off x="5065712" y="2509837"/>
                <a:ext cx="2457450" cy="1889124"/>
                <a:chOff x="355600" y="4581525"/>
                <a:chExt cx="2457450" cy="1889124"/>
              </a:xfrm>
            </p:grpSpPr>
            <p:cxnSp>
              <p:nvCxnSpPr>
                <p:cNvPr id="2016" name="Shape 2016"/>
                <p:cNvCxnSpPr/>
                <p:nvPr/>
              </p:nvCxnSpPr>
              <p:spPr>
                <a:xfrm>
                  <a:off x="612775" y="4684712"/>
                  <a:ext cx="0" cy="127317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</p:cxnSp>
            <p:sp>
              <p:nvSpPr>
                <p:cNvPr id="2017" name="Shape 2017"/>
                <p:cNvSpPr/>
                <p:nvPr/>
              </p:nvSpPr>
              <p:spPr>
                <a:xfrm>
                  <a:off x="830262" y="6192837"/>
                  <a:ext cx="1474787" cy="15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1" h="5" extrusionOk="0">
                      <a:moveTo>
                        <a:pt x="0" y="0"/>
                      </a:moveTo>
                      <a:lnTo>
                        <a:pt x="901" y="5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018" name="Shape 2018"/>
                <p:cNvCxnSpPr/>
                <p:nvPr/>
              </p:nvCxnSpPr>
              <p:spPr>
                <a:xfrm rot="10800000">
                  <a:off x="800100" y="4581525"/>
                  <a:ext cx="1566862" cy="139382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</p:cxnSp>
            <p:sp>
              <p:nvSpPr>
                <p:cNvPr id="2019" name="Shape 2019"/>
                <p:cNvSpPr/>
                <p:nvPr/>
              </p:nvSpPr>
              <p:spPr>
                <a:xfrm>
                  <a:off x="355600" y="592455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20" name="Shape 2020"/>
                <p:cNvSpPr txBox="1"/>
                <p:nvPr/>
              </p:nvSpPr>
              <p:spPr>
                <a:xfrm>
                  <a:off x="422275" y="587533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2021" name="Shape 2021"/>
                <p:cNvSpPr/>
                <p:nvPr/>
              </p:nvSpPr>
              <p:spPr>
                <a:xfrm>
                  <a:off x="2282825" y="5921375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22" name="Shape 2022"/>
                <p:cNvSpPr txBox="1"/>
                <p:nvPr/>
              </p:nvSpPr>
              <p:spPr>
                <a:xfrm>
                  <a:off x="2349500" y="5872162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</p:grpSp>
        </p:grpSp>
        <p:sp>
          <p:nvSpPr>
            <p:cNvPr id="2023" name="Shape 2023"/>
            <p:cNvSpPr txBox="1"/>
            <p:nvPr/>
          </p:nvSpPr>
          <p:spPr>
            <a:xfrm>
              <a:off x="4137025" y="3535362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024" name="Shape 2024"/>
            <p:cNvSpPr txBox="1"/>
            <p:nvPr/>
          </p:nvSpPr>
          <p:spPr>
            <a:xfrm>
              <a:off x="4379912" y="4403725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2025" name="Shape 2025"/>
            <p:cNvSpPr txBox="1"/>
            <p:nvPr/>
          </p:nvSpPr>
          <p:spPr>
            <a:xfrm>
              <a:off x="4030662" y="5287962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2026" name="Shape 2026"/>
            <p:cNvSpPr txBox="1"/>
            <p:nvPr/>
          </p:nvSpPr>
          <p:spPr>
            <a:xfrm>
              <a:off x="3389312" y="4662487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2027" name="Shape 2027"/>
          <p:cNvGrpSpPr/>
          <p:nvPr/>
        </p:nvGrpSpPr>
        <p:grpSpPr>
          <a:xfrm>
            <a:off x="4246562" y="4281487"/>
            <a:ext cx="3649662" cy="2382837"/>
            <a:chOff x="4337050" y="4052887"/>
            <a:chExt cx="3649662" cy="2382837"/>
          </a:xfrm>
        </p:grpSpPr>
        <p:sp>
          <p:nvSpPr>
            <p:cNvPr id="2028" name="Shape 2028"/>
            <p:cNvSpPr txBox="1"/>
            <p:nvPr/>
          </p:nvSpPr>
          <p:spPr>
            <a:xfrm>
              <a:off x="5468937" y="4052887"/>
              <a:ext cx="2517775" cy="2382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2    5    ∞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∞   0   ∞   ∞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∞  ∞   0     8 </a:t>
              </a:r>
              <a:endParaRPr/>
            </a:p>
            <a:p>
              <a:pPr marL="0" marR="0" lvl="0" indent="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7   ∞  ∞    0 </a:t>
              </a: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5345112" y="4221162"/>
              <a:ext cx="2608262" cy="2105025"/>
            </a:xfrm>
            <a:prstGeom prst="bracketPair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0" name="Shape 2030"/>
            <p:cNvSpPr txBox="1"/>
            <p:nvPr/>
          </p:nvSpPr>
          <p:spPr>
            <a:xfrm>
              <a:off x="4337050" y="4991100"/>
              <a:ext cx="879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arc=</a:t>
              </a:r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Shape 2035"/>
          <p:cNvSpPr txBox="1"/>
          <p:nvPr/>
        </p:nvSpPr>
        <p:spPr>
          <a:xfrm rot="5400000">
            <a:off x="-1565500" y="3715075"/>
            <a:ext cx="4780500" cy="6714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邻接矩阵存储</a:t>
            </a:r>
            <a:r>
              <a:rPr lang="en-US" sz="32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无向图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的类</a:t>
            </a:r>
            <a:endParaRPr/>
          </a:p>
        </p:txBody>
      </p:sp>
      <p:sp>
        <p:nvSpPr>
          <p:cNvPr id="2036" name="Shape 2036"/>
          <p:cNvSpPr txBox="1"/>
          <p:nvPr/>
        </p:nvSpPr>
        <p:spPr>
          <a:xfrm>
            <a:off x="1630362" y="1243012"/>
            <a:ext cx="6858000" cy="537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int MaxSize=10;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&lt;class DataType&gt;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Mgraph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public: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MGraph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 a[ ], int n, int e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~MGraph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)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void DFSTraverse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void BFSTraverse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private: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DataType vertex[MaxSize];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int arc[MaxSize][MaxSize];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int vertexNum, arcNum;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</p:txBody>
      </p:sp>
      <p:sp>
        <p:nvSpPr>
          <p:cNvPr id="2037" name="Shape 2037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2286000" y="228600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04800" y="1981200"/>
            <a:ext cx="8534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简单图：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在图中，若不存在顶点到其自身的边，且同一条边不重复出现。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-3480000">
            <a:off x="250825" y="3024187"/>
            <a:ext cx="458787" cy="398462"/>
          </a:xfrm>
          <a:prstGeom prst="blockArc">
            <a:avLst>
              <a:gd name="adj1" fmla="val 9164415"/>
              <a:gd name="adj2" fmla="val 108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rgbClr val="FF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Shape 138"/>
          <p:cNvCxnSpPr/>
          <p:nvPr/>
        </p:nvCxnSpPr>
        <p:spPr>
          <a:xfrm>
            <a:off x="3833812" y="3449637"/>
            <a:ext cx="1511300" cy="0"/>
          </a:xfrm>
          <a:prstGeom prst="straightConnector1">
            <a:avLst/>
          </a:pr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Shape 139"/>
          <p:cNvSpPr txBox="1"/>
          <p:nvPr/>
        </p:nvSpPr>
        <p:spPr>
          <a:xfrm>
            <a:off x="884237" y="5483225"/>
            <a:ext cx="79105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非简单图                非简单图                 简单图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20675" y="6111875"/>
            <a:ext cx="8610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❖"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数据结构中讨论的都是简单图。</a:t>
            </a:r>
            <a:endParaRPr/>
          </a:p>
        </p:txBody>
      </p:sp>
      <p:grpSp>
        <p:nvGrpSpPr>
          <p:cNvPr id="141" name="Shape 141"/>
          <p:cNvGrpSpPr/>
          <p:nvPr/>
        </p:nvGrpSpPr>
        <p:grpSpPr>
          <a:xfrm>
            <a:off x="390525" y="3087687"/>
            <a:ext cx="2481262" cy="598487"/>
            <a:chOff x="349250" y="1495425"/>
            <a:chExt cx="2481262" cy="598487"/>
          </a:xfrm>
        </p:grpSpPr>
        <p:sp>
          <p:nvSpPr>
            <p:cNvPr id="142" name="Shape 142"/>
            <p:cNvSpPr/>
            <p:nvPr/>
          </p:nvSpPr>
          <p:spPr>
            <a:xfrm>
              <a:off x="349250" y="15478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415925" y="14986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44" name="Shape 144"/>
            <p:cNvCxnSpPr/>
            <p:nvPr/>
          </p:nvCxnSpPr>
          <p:spPr>
            <a:xfrm>
              <a:off x="819150" y="1752600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5" name="Shape 145"/>
            <p:cNvSpPr/>
            <p:nvPr/>
          </p:nvSpPr>
          <p:spPr>
            <a:xfrm>
              <a:off x="2300287" y="15446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2366962" y="14954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315912" y="3470275"/>
            <a:ext cx="2555875" cy="1876425"/>
            <a:chOff x="274637" y="1878012"/>
            <a:chExt cx="2555875" cy="1876425"/>
          </a:xfrm>
        </p:grpSpPr>
        <p:sp>
          <p:nvSpPr>
            <p:cNvPr id="148" name="Shape 148"/>
            <p:cNvSpPr/>
            <p:nvPr/>
          </p:nvSpPr>
          <p:spPr>
            <a:xfrm>
              <a:off x="696912" y="2803525"/>
              <a:ext cx="571500" cy="563562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9" name="Shape 149"/>
            <p:cNvCxnSpPr/>
            <p:nvPr/>
          </p:nvCxnSpPr>
          <p:spPr>
            <a:xfrm>
              <a:off x="2557462" y="2020887"/>
              <a:ext cx="0" cy="12350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0" name="Shape 150"/>
            <p:cNvSpPr/>
            <p:nvPr/>
          </p:nvSpPr>
          <p:spPr>
            <a:xfrm>
              <a:off x="1695450" y="1878012"/>
              <a:ext cx="660400" cy="66516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1" name="Shape 151"/>
            <p:cNvCxnSpPr/>
            <p:nvPr/>
          </p:nvCxnSpPr>
          <p:spPr>
            <a:xfrm>
              <a:off x="1736725" y="2819400"/>
              <a:ext cx="642937" cy="55403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492125" y="2027237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3" name="Shape 153"/>
            <p:cNvSpPr/>
            <p:nvPr/>
          </p:nvSpPr>
          <p:spPr>
            <a:xfrm>
              <a:off x="1270000" y="24653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1336675" y="24161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74637" y="32083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341312" y="31591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300287" y="32051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2366962" y="31559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3368675" y="3100387"/>
            <a:ext cx="2481262" cy="598487"/>
            <a:chOff x="349250" y="1495425"/>
            <a:chExt cx="2481262" cy="598487"/>
          </a:xfrm>
        </p:grpSpPr>
        <p:sp>
          <p:nvSpPr>
            <p:cNvPr id="160" name="Shape 160"/>
            <p:cNvSpPr/>
            <p:nvPr/>
          </p:nvSpPr>
          <p:spPr>
            <a:xfrm>
              <a:off x="349250" y="15478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415925" y="14986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62" name="Shape 162"/>
            <p:cNvCxnSpPr/>
            <p:nvPr/>
          </p:nvCxnSpPr>
          <p:spPr>
            <a:xfrm>
              <a:off x="819150" y="1752600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3" name="Shape 163"/>
            <p:cNvSpPr/>
            <p:nvPr/>
          </p:nvSpPr>
          <p:spPr>
            <a:xfrm>
              <a:off x="2300287" y="15446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2366962" y="14954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3294062" y="3482975"/>
            <a:ext cx="2555875" cy="1876425"/>
            <a:chOff x="274637" y="1878012"/>
            <a:chExt cx="2555875" cy="1876425"/>
          </a:xfrm>
        </p:grpSpPr>
        <p:sp>
          <p:nvSpPr>
            <p:cNvPr id="166" name="Shape 166"/>
            <p:cNvSpPr/>
            <p:nvPr/>
          </p:nvSpPr>
          <p:spPr>
            <a:xfrm>
              <a:off x="696912" y="2803525"/>
              <a:ext cx="571500" cy="563562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7" name="Shape 167"/>
            <p:cNvCxnSpPr/>
            <p:nvPr/>
          </p:nvCxnSpPr>
          <p:spPr>
            <a:xfrm>
              <a:off x="2557462" y="2020887"/>
              <a:ext cx="0" cy="12350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8" name="Shape 168"/>
            <p:cNvSpPr/>
            <p:nvPr/>
          </p:nvSpPr>
          <p:spPr>
            <a:xfrm>
              <a:off x="1695450" y="1878012"/>
              <a:ext cx="660400" cy="66516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9" name="Shape 169"/>
            <p:cNvCxnSpPr/>
            <p:nvPr/>
          </p:nvCxnSpPr>
          <p:spPr>
            <a:xfrm>
              <a:off x="1736725" y="2819400"/>
              <a:ext cx="642937" cy="55403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" name="Shape 170"/>
            <p:cNvCxnSpPr/>
            <p:nvPr/>
          </p:nvCxnSpPr>
          <p:spPr>
            <a:xfrm>
              <a:off x="492125" y="2027237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1270000" y="24653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1336675" y="24161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4637" y="32083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341312" y="31591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300287" y="32051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2366962" y="31559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6237287" y="3105150"/>
            <a:ext cx="2481262" cy="598487"/>
            <a:chOff x="349250" y="1495425"/>
            <a:chExt cx="2481262" cy="598487"/>
          </a:xfrm>
        </p:grpSpPr>
        <p:sp>
          <p:nvSpPr>
            <p:cNvPr id="178" name="Shape 178"/>
            <p:cNvSpPr/>
            <p:nvPr/>
          </p:nvSpPr>
          <p:spPr>
            <a:xfrm>
              <a:off x="349250" y="15478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415925" y="14986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80" name="Shape 180"/>
            <p:cNvCxnSpPr/>
            <p:nvPr/>
          </p:nvCxnSpPr>
          <p:spPr>
            <a:xfrm>
              <a:off x="819150" y="1752600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1" name="Shape 181"/>
            <p:cNvSpPr/>
            <p:nvPr/>
          </p:nvSpPr>
          <p:spPr>
            <a:xfrm>
              <a:off x="2300287" y="15446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366962" y="14954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6162675" y="3487737"/>
            <a:ext cx="2555875" cy="1876425"/>
            <a:chOff x="274637" y="1878012"/>
            <a:chExt cx="2555875" cy="1876425"/>
          </a:xfrm>
        </p:grpSpPr>
        <p:sp>
          <p:nvSpPr>
            <p:cNvPr id="184" name="Shape 184"/>
            <p:cNvSpPr/>
            <p:nvPr/>
          </p:nvSpPr>
          <p:spPr>
            <a:xfrm>
              <a:off x="696912" y="2803525"/>
              <a:ext cx="571500" cy="563562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5" name="Shape 185"/>
            <p:cNvCxnSpPr/>
            <p:nvPr/>
          </p:nvCxnSpPr>
          <p:spPr>
            <a:xfrm>
              <a:off x="2557462" y="2020887"/>
              <a:ext cx="0" cy="12350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6" name="Shape 186"/>
            <p:cNvSpPr/>
            <p:nvPr/>
          </p:nvSpPr>
          <p:spPr>
            <a:xfrm>
              <a:off x="1695450" y="1878012"/>
              <a:ext cx="660400" cy="66516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1736725" y="2819400"/>
              <a:ext cx="642937" cy="55403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492125" y="2027237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9" name="Shape 189"/>
            <p:cNvSpPr/>
            <p:nvPr/>
          </p:nvSpPr>
          <p:spPr>
            <a:xfrm>
              <a:off x="1270000" y="24653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1336675" y="24161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274637" y="32083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341312" y="31591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300287" y="32051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2366962" y="31559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Shape 2042"/>
          <p:cNvSpPr txBox="1"/>
          <p:nvPr/>
        </p:nvSpPr>
        <p:spPr>
          <a:xfrm>
            <a:off x="319087" y="1174750"/>
            <a:ext cx="76041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邻接矩阵中图的基本操作——构造函数 </a:t>
            </a:r>
            <a:endParaRPr/>
          </a:p>
        </p:txBody>
      </p:sp>
      <p:sp>
        <p:nvSpPr>
          <p:cNvPr id="2043" name="Shape 2043"/>
          <p:cNvSpPr txBox="1"/>
          <p:nvPr/>
        </p:nvSpPr>
        <p:spPr>
          <a:xfrm>
            <a:off x="754062" y="1962150"/>
            <a:ext cx="8077200" cy="359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确定图的顶点个数和边的个数；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输入顶点信息存储在一维数组vertex中；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初始化邻接矩阵；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依次输入每条边存储在邻接矩阵arc中；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4.1 输入边依附的两个顶点的序号i, j；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4.2 将邻接矩阵的第i行第j列的元素值置为1；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4.3 将邻接矩阵的第j行第i列的元素值置为1；</a:t>
            </a:r>
            <a:endParaRPr/>
          </a:p>
        </p:txBody>
      </p:sp>
      <p:sp>
        <p:nvSpPr>
          <p:cNvPr id="2044" name="Shape 2044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 txBox="1">
            <a:spLocks noGrp="1"/>
          </p:cNvSpPr>
          <p:nvPr>
            <p:ph type="body" idx="1"/>
          </p:nvPr>
        </p:nvSpPr>
        <p:spPr>
          <a:xfrm>
            <a:off x="577850" y="1773237"/>
            <a:ext cx="7772400" cy="47799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&lt;class DataType&gt;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MGraph&lt;DataType&gt; :: MGraph(DataType a[ ], int n, int e)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vertexNum = n; arcNum = e;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(i = 0; i &lt; vertexNum; i++)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vertex[i] = a[i];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(i = 0; i &lt; vertexNum; i++)          //初始化邻接矩阵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 (j = 0; j &lt; vertexNum; j++)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arc[i][j] = 0;           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(k = 0; k &lt; arcNum; k++)           //依次输入每一条边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cin &gt;&gt; i &gt;&gt; j;                      //输入边依附的两个顶点的编号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arc[i][j] = 1; arc[j][i] = 1;             //置有边标志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050" name="Shape 2050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051" name="Shape 2051"/>
          <p:cNvSpPr txBox="1"/>
          <p:nvPr/>
        </p:nvSpPr>
        <p:spPr>
          <a:xfrm>
            <a:off x="319087" y="1174750"/>
            <a:ext cx="76041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邻接矩阵中图的基本操作——构造函数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Shape 2056"/>
          <p:cNvSpPr txBox="1"/>
          <p:nvPr/>
        </p:nvSpPr>
        <p:spPr>
          <a:xfrm>
            <a:off x="320675" y="1235075"/>
            <a:ext cx="81978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邻接矩阵中图的基本操作——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深度优先遍历</a:t>
            </a:r>
            <a:endParaRPr/>
          </a:p>
        </p:txBody>
      </p:sp>
      <p:sp>
        <p:nvSpPr>
          <p:cNvPr id="2057" name="Shape 2057"/>
          <p:cNvSpPr txBox="1"/>
          <p:nvPr/>
        </p:nvSpPr>
        <p:spPr>
          <a:xfrm>
            <a:off x="579437" y="2103437"/>
            <a:ext cx="8070850" cy="26574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&lt;class DataType&gt;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MGraph&lt;DataType&gt; :: DFSTraverse(int v)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cout &lt;&lt; vertex[v]; visited[v] =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(j = 0; j &lt; vertexNum; j++)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(arc[v][j] == 1 &amp;&amp; visited[j] == 0) DFSTraverse( j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058" name="Shape 2058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Shape 2063"/>
          <p:cNvSpPr txBox="1"/>
          <p:nvPr/>
        </p:nvSpPr>
        <p:spPr>
          <a:xfrm>
            <a:off x="304800" y="1295400"/>
            <a:ext cx="83359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邻接矩阵中图的基本操作——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广度优先遍历</a:t>
            </a:r>
            <a:endParaRPr/>
          </a:p>
        </p:txBody>
      </p:sp>
      <p:sp>
        <p:nvSpPr>
          <p:cNvPr id="2064" name="Shape 2064"/>
          <p:cNvSpPr txBox="1"/>
          <p:nvPr/>
        </p:nvSpPr>
        <p:spPr>
          <a:xfrm>
            <a:off x="439737" y="1908175"/>
            <a:ext cx="8382000" cy="461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&lt;class DataType&gt;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MGraph&lt;DataType&gt; :: BFSTraverse(int v)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front = rear = -1;   //初始化顺序队列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cout &lt;&lt; vertex[v]; visited[v] = 1;  Q[++rear] = v;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(front != rear)                   //当队列非空时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v = Q[++front];                   //将队头元素出队并送到v中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 (j = 0; j &lt; vertexNum; j++)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(arc[v][j] == 1 &amp;&amp; visited[j] == 0 )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cout &lt;&lt; vertex[j]; visited[j] = 1; Q[++rear] = j;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065" name="Shape 2065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Shape 2070"/>
          <p:cNvSpPr txBox="1"/>
          <p:nvPr/>
        </p:nvSpPr>
        <p:spPr>
          <a:xfrm>
            <a:off x="304800" y="1219200"/>
            <a:ext cx="5105400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邻接表</a:t>
            </a:r>
            <a:endParaRPr/>
          </a:p>
        </p:txBody>
      </p:sp>
      <p:sp>
        <p:nvSpPr>
          <p:cNvPr id="2071" name="Shape 2071"/>
          <p:cNvSpPr txBox="1"/>
          <p:nvPr/>
        </p:nvSpPr>
        <p:spPr>
          <a:xfrm>
            <a:off x="515937" y="4100512"/>
            <a:ext cx="8169275" cy="21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邻接表存储的基本思想：对于图的每个顶点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，将所有邻接于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的顶点链成一个单链表，称为顶点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边表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（对于有向图则称为出边表），所有边表的头指针和存储顶点信息的一维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数组构成了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顶点表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072" name="Shape 2072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grpSp>
        <p:nvGrpSpPr>
          <p:cNvPr id="2073" name="Shape 2073"/>
          <p:cNvGrpSpPr/>
          <p:nvPr/>
        </p:nvGrpSpPr>
        <p:grpSpPr>
          <a:xfrm>
            <a:off x="469900" y="1827212"/>
            <a:ext cx="8491537" cy="1117600"/>
            <a:chOff x="469900" y="1827212"/>
            <a:chExt cx="8491537" cy="1117600"/>
          </a:xfrm>
        </p:grpSpPr>
        <p:sp>
          <p:nvSpPr>
            <p:cNvPr id="2074" name="Shape 2074"/>
            <p:cNvSpPr txBox="1"/>
            <p:nvPr/>
          </p:nvSpPr>
          <p:spPr>
            <a:xfrm>
              <a:off x="1096962" y="1827212"/>
              <a:ext cx="7864475" cy="11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图的邻接矩阵存储结构的空间复杂度？</a:t>
              </a:r>
              <a:endParaRPr/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如果为稀疏图则会出现什么现象？</a:t>
              </a:r>
              <a:endParaRPr/>
            </a:p>
          </p:txBody>
        </p:sp>
        <p:pic>
          <p:nvPicPr>
            <p:cNvPr id="2075" name="Shape 20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9900" y="2163762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6" name="Shape 2076"/>
          <p:cNvSpPr txBox="1"/>
          <p:nvPr/>
        </p:nvSpPr>
        <p:spPr>
          <a:xfrm>
            <a:off x="454025" y="3184525"/>
            <a:ext cx="8137525" cy="63341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假设图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条边，则存储该图需要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Shape 2081"/>
          <p:cNvSpPr txBox="1"/>
          <p:nvPr/>
        </p:nvSpPr>
        <p:spPr>
          <a:xfrm>
            <a:off x="533400" y="1600200"/>
            <a:ext cx="822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邻接表有两种结点结构：顶点表结点和边表结点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</p:txBody>
      </p:sp>
      <p:grpSp>
        <p:nvGrpSpPr>
          <p:cNvPr id="2082" name="Shape 2082"/>
          <p:cNvGrpSpPr/>
          <p:nvPr/>
        </p:nvGrpSpPr>
        <p:grpSpPr>
          <a:xfrm>
            <a:off x="838200" y="2590800"/>
            <a:ext cx="6991350" cy="609600"/>
            <a:chOff x="915987" y="2971800"/>
            <a:chExt cx="6991350" cy="609600"/>
          </a:xfrm>
        </p:grpSpPr>
        <p:sp>
          <p:nvSpPr>
            <p:cNvPr id="2083" name="Shape 2083"/>
            <p:cNvSpPr txBox="1"/>
            <p:nvPr/>
          </p:nvSpPr>
          <p:spPr>
            <a:xfrm>
              <a:off x="915987" y="2971800"/>
              <a:ext cx="1427162" cy="6096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8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</a:t>
              </a:r>
              <a:endParaRPr/>
            </a:p>
          </p:txBody>
        </p:sp>
        <p:sp>
          <p:nvSpPr>
            <p:cNvPr id="2084" name="Shape 2084"/>
            <p:cNvSpPr txBox="1"/>
            <p:nvPr/>
          </p:nvSpPr>
          <p:spPr>
            <a:xfrm>
              <a:off x="2343150" y="2971800"/>
              <a:ext cx="1847850" cy="6096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8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firstedge</a:t>
              </a:r>
              <a:endParaRPr/>
            </a:p>
          </p:txBody>
        </p:sp>
        <p:sp>
          <p:nvSpPr>
            <p:cNvPr id="2085" name="Shape 2085"/>
            <p:cNvSpPr txBox="1"/>
            <p:nvPr/>
          </p:nvSpPr>
          <p:spPr>
            <a:xfrm>
              <a:off x="4911725" y="2971800"/>
              <a:ext cx="1568450" cy="6096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8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adjvex</a:t>
              </a:r>
              <a:endParaRPr/>
            </a:p>
          </p:txBody>
        </p:sp>
        <p:sp>
          <p:nvSpPr>
            <p:cNvPr id="2086" name="Shape 2086"/>
            <p:cNvSpPr txBox="1"/>
            <p:nvPr/>
          </p:nvSpPr>
          <p:spPr>
            <a:xfrm>
              <a:off x="6480175" y="2971800"/>
              <a:ext cx="1427162" cy="6096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8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next</a:t>
              </a:r>
              <a:endParaRPr/>
            </a:p>
          </p:txBody>
        </p:sp>
      </p:grpSp>
      <p:sp>
        <p:nvSpPr>
          <p:cNvPr id="2087" name="Shape 2087"/>
          <p:cNvSpPr txBox="1"/>
          <p:nvPr/>
        </p:nvSpPr>
        <p:spPr>
          <a:xfrm>
            <a:off x="990600" y="335280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顶点表                              边   表 </a:t>
            </a:r>
            <a:endParaRPr/>
          </a:p>
        </p:txBody>
      </p:sp>
      <p:sp>
        <p:nvSpPr>
          <p:cNvPr id="2088" name="Shape 2088"/>
          <p:cNvSpPr txBox="1"/>
          <p:nvPr/>
        </p:nvSpPr>
        <p:spPr>
          <a:xfrm>
            <a:off x="669925" y="4084637"/>
            <a:ext cx="8153400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：数据域，存放顶点信息。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firstedge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：指针域，指向边表中第一个结点。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adjvex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：邻接点域，边的终点在顶点表中的下标。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：指针域，指向边表中的下一个结点。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089" name="Shape 2089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hape 2094"/>
          <p:cNvSpPr txBox="1"/>
          <p:nvPr/>
        </p:nvSpPr>
        <p:spPr>
          <a:xfrm>
            <a:off x="596900" y="1863725"/>
            <a:ext cx="4903787" cy="478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ArcNode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adjvex;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ArcNode *next;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&lt;class DataType&gt;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VertexNode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DataType vertex;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ArcNode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*firstedge;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</p:txBody>
      </p:sp>
      <p:sp>
        <p:nvSpPr>
          <p:cNvPr id="2095" name="Shape 2095"/>
          <p:cNvSpPr txBox="1"/>
          <p:nvPr/>
        </p:nvSpPr>
        <p:spPr>
          <a:xfrm>
            <a:off x="503237" y="1295400"/>
            <a:ext cx="31305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定义邻接表的结点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096" name="Shape 2096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grpSp>
        <p:nvGrpSpPr>
          <p:cNvPr id="2097" name="Shape 2097"/>
          <p:cNvGrpSpPr/>
          <p:nvPr/>
        </p:nvGrpSpPr>
        <p:grpSpPr>
          <a:xfrm>
            <a:off x="5089525" y="5105400"/>
            <a:ext cx="3275012" cy="609600"/>
            <a:chOff x="4845050" y="4678362"/>
            <a:chExt cx="3275012" cy="609600"/>
          </a:xfrm>
        </p:grpSpPr>
        <p:sp>
          <p:nvSpPr>
            <p:cNvPr id="2098" name="Shape 2098"/>
            <p:cNvSpPr txBox="1"/>
            <p:nvPr/>
          </p:nvSpPr>
          <p:spPr>
            <a:xfrm>
              <a:off x="4845050" y="4678362"/>
              <a:ext cx="1427162" cy="6096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8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</a:t>
              </a:r>
              <a:endParaRPr/>
            </a:p>
          </p:txBody>
        </p:sp>
        <p:sp>
          <p:nvSpPr>
            <p:cNvPr id="2099" name="Shape 2099"/>
            <p:cNvSpPr txBox="1"/>
            <p:nvPr/>
          </p:nvSpPr>
          <p:spPr>
            <a:xfrm>
              <a:off x="6272212" y="4678362"/>
              <a:ext cx="1847850" cy="6096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8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firstedge</a:t>
              </a:r>
              <a:endParaRPr/>
            </a:p>
          </p:txBody>
        </p:sp>
      </p:grpSp>
      <p:grpSp>
        <p:nvGrpSpPr>
          <p:cNvPr id="2100" name="Shape 2100"/>
          <p:cNvGrpSpPr/>
          <p:nvPr/>
        </p:nvGrpSpPr>
        <p:grpSpPr>
          <a:xfrm>
            <a:off x="5126037" y="2514600"/>
            <a:ext cx="2995612" cy="609600"/>
            <a:chOff x="4833937" y="2590800"/>
            <a:chExt cx="2995612" cy="609600"/>
          </a:xfrm>
        </p:grpSpPr>
        <p:sp>
          <p:nvSpPr>
            <p:cNvPr id="2101" name="Shape 2101"/>
            <p:cNvSpPr txBox="1"/>
            <p:nvPr/>
          </p:nvSpPr>
          <p:spPr>
            <a:xfrm>
              <a:off x="4833937" y="2590800"/>
              <a:ext cx="1568450" cy="6096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8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adjvex</a:t>
              </a:r>
              <a:endParaRPr/>
            </a:p>
          </p:txBody>
        </p:sp>
        <p:sp>
          <p:nvSpPr>
            <p:cNvPr id="2102" name="Shape 2102"/>
            <p:cNvSpPr txBox="1"/>
            <p:nvPr/>
          </p:nvSpPr>
          <p:spPr>
            <a:xfrm>
              <a:off x="6402387" y="2590800"/>
              <a:ext cx="1427162" cy="6096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8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next</a:t>
              </a:r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7" name="Shape 2107"/>
          <p:cNvGrpSpPr/>
          <p:nvPr/>
        </p:nvGrpSpPr>
        <p:grpSpPr>
          <a:xfrm>
            <a:off x="573087" y="4070350"/>
            <a:ext cx="7962900" cy="2481262"/>
            <a:chOff x="573087" y="4070350"/>
            <a:chExt cx="7962900" cy="2481262"/>
          </a:xfrm>
        </p:grpSpPr>
        <p:sp>
          <p:nvSpPr>
            <p:cNvPr id="2108" name="Shape 2108"/>
            <p:cNvSpPr txBox="1"/>
            <p:nvPr/>
          </p:nvSpPr>
          <p:spPr>
            <a:xfrm>
              <a:off x="3727450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109" name="Shape 2109"/>
            <p:cNvSpPr txBox="1"/>
            <p:nvPr/>
          </p:nvSpPr>
          <p:spPr>
            <a:xfrm>
              <a:off x="3727450" y="5080000"/>
              <a:ext cx="652462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4308475" y="5080000"/>
              <a:ext cx="573087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1" name="Shape 2111"/>
            <p:cNvSpPr txBox="1"/>
            <p:nvPr/>
          </p:nvSpPr>
          <p:spPr>
            <a:xfrm>
              <a:off x="5554662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112" name="Shape 2112"/>
            <p:cNvSpPr txBox="1"/>
            <p:nvPr/>
          </p:nvSpPr>
          <p:spPr>
            <a:xfrm>
              <a:off x="6156325" y="4581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113" name="Shape 2113"/>
            <p:cNvSpPr txBox="1"/>
            <p:nvPr/>
          </p:nvSpPr>
          <p:spPr>
            <a:xfrm>
              <a:off x="5554662" y="5080000"/>
              <a:ext cx="652462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156325" y="5080000"/>
              <a:ext cx="574675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5" name="Shape 2115"/>
            <p:cNvSpPr txBox="1"/>
            <p:nvPr/>
          </p:nvSpPr>
          <p:spPr>
            <a:xfrm>
              <a:off x="7440612" y="5080000"/>
              <a:ext cx="650875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116" name="Shape 2116"/>
            <p:cNvSpPr txBox="1"/>
            <p:nvPr/>
          </p:nvSpPr>
          <p:spPr>
            <a:xfrm>
              <a:off x="7962900" y="5080000"/>
              <a:ext cx="573087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117" name="Shape 2117"/>
            <p:cNvSpPr txBox="1"/>
            <p:nvPr/>
          </p:nvSpPr>
          <p:spPr>
            <a:xfrm>
              <a:off x="3727450" y="5575300"/>
              <a:ext cx="652462" cy="49053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118" name="Shape 2118"/>
            <p:cNvSpPr txBox="1"/>
            <p:nvPr/>
          </p:nvSpPr>
          <p:spPr>
            <a:xfrm>
              <a:off x="4308475" y="5575300"/>
              <a:ext cx="573087" cy="488950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5400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119" name="Shape 2119"/>
            <p:cNvSpPr txBox="1"/>
            <p:nvPr/>
          </p:nvSpPr>
          <p:spPr>
            <a:xfrm>
              <a:off x="3727450" y="6105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120" name="Shape 2120"/>
            <p:cNvSpPr/>
            <p:nvPr/>
          </p:nvSpPr>
          <p:spPr>
            <a:xfrm>
              <a:off x="4308475" y="6105525"/>
              <a:ext cx="573087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21" name="Shape 2121"/>
            <p:cNvCxnSpPr/>
            <p:nvPr/>
          </p:nvCxnSpPr>
          <p:spPr>
            <a:xfrm>
              <a:off x="4702175" y="5307012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122" name="Shape 2122"/>
            <p:cNvCxnSpPr/>
            <p:nvPr/>
          </p:nvCxnSpPr>
          <p:spPr>
            <a:xfrm>
              <a:off x="6570662" y="5307012"/>
              <a:ext cx="863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123" name="Shape 2123"/>
            <p:cNvSpPr txBox="1"/>
            <p:nvPr/>
          </p:nvSpPr>
          <p:spPr>
            <a:xfrm>
              <a:off x="5554662" y="6105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124" name="Shape 2124"/>
            <p:cNvSpPr txBox="1"/>
            <p:nvPr/>
          </p:nvSpPr>
          <p:spPr>
            <a:xfrm>
              <a:off x="6156325" y="6105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125" name="Shape 2125"/>
            <p:cNvCxnSpPr/>
            <p:nvPr/>
          </p:nvCxnSpPr>
          <p:spPr>
            <a:xfrm>
              <a:off x="4702175" y="6332537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126" name="Shape 2126"/>
            <p:cNvSpPr txBox="1"/>
            <p:nvPr/>
          </p:nvSpPr>
          <p:spPr>
            <a:xfrm>
              <a:off x="979487" y="4551362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1997075" y="4551362"/>
              <a:ext cx="117633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8" name="Shape 2128"/>
            <p:cNvSpPr txBox="1"/>
            <p:nvPr/>
          </p:nvSpPr>
          <p:spPr>
            <a:xfrm>
              <a:off x="979487" y="5046662"/>
              <a:ext cx="101758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1997075" y="5046662"/>
              <a:ext cx="117633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0" name="Shape 2130"/>
            <p:cNvSpPr txBox="1"/>
            <p:nvPr/>
          </p:nvSpPr>
          <p:spPr>
            <a:xfrm>
              <a:off x="979487" y="5534025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1997075" y="552926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2" name="Shape 2132"/>
            <p:cNvSpPr txBox="1"/>
            <p:nvPr/>
          </p:nvSpPr>
          <p:spPr>
            <a:xfrm>
              <a:off x="979487" y="6030912"/>
              <a:ext cx="101758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1997075" y="603091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4" name="Shape 2134"/>
            <p:cNvSpPr txBox="1"/>
            <p:nvPr/>
          </p:nvSpPr>
          <p:spPr>
            <a:xfrm>
              <a:off x="573087" y="4476750"/>
              <a:ext cx="293687" cy="20320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2135" name="Shape 2135"/>
            <p:cNvCxnSpPr/>
            <p:nvPr/>
          </p:nvCxnSpPr>
          <p:spPr>
            <a:xfrm>
              <a:off x="2720975" y="4779962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136" name="Shape 2136"/>
            <p:cNvCxnSpPr/>
            <p:nvPr/>
          </p:nvCxnSpPr>
          <p:spPr>
            <a:xfrm>
              <a:off x="2720975" y="5292725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137" name="Shape 2137"/>
            <p:cNvCxnSpPr/>
            <p:nvPr/>
          </p:nvCxnSpPr>
          <p:spPr>
            <a:xfrm>
              <a:off x="2678112" y="5846762"/>
              <a:ext cx="1058862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138" name="Shape 2138"/>
            <p:cNvCxnSpPr/>
            <p:nvPr/>
          </p:nvCxnSpPr>
          <p:spPr>
            <a:xfrm>
              <a:off x="2720975" y="6345237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139" name="Shape 2139"/>
            <p:cNvSpPr txBox="1"/>
            <p:nvPr/>
          </p:nvSpPr>
          <p:spPr>
            <a:xfrm>
              <a:off x="962025" y="4070350"/>
              <a:ext cx="2449512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   firstedge</a:t>
              </a: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4308475" y="4581525"/>
              <a:ext cx="573087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41" name="Shape 2141"/>
            <p:cNvCxnSpPr/>
            <p:nvPr/>
          </p:nvCxnSpPr>
          <p:spPr>
            <a:xfrm>
              <a:off x="4702175" y="4810125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</p:grpSp>
      <p:sp>
        <p:nvSpPr>
          <p:cNvPr id="2142" name="Shape 2142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grpSp>
        <p:nvGrpSpPr>
          <p:cNvPr id="2143" name="Shape 2143"/>
          <p:cNvGrpSpPr/>
          <p:nvPr/>
        </p:nvGrpSpPr>
        <p:grpSpPr>
          <a:xfrm>
            <a:off x="6011862" y="1695450"/>
            <a:ext cx="2576512" cy="2282824"/>
            <a:chOff x="844550" y="2181225"/>
            <a:chExt cx="2576512" cy="2282824"/>
          </a:xfrm>
        </p:grpSpPr>
        <p:sp>
          <p:nvSpPr>
            <p:cNvPr id="2144" name="Shape 2144"/>
            <p:cNvSpPr/>
            <p:nvPr/>
          </p:nvSpPr>
          <p:spPr>
            <a:xfrm>
              <a:off x="919162" y="22574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5" name="Shape 2145"/>
            <p:cNvSpPr txBox="1"/>
            <p:nvPr/>
          </p:nvSpPr>
          <p:spPr>
            <a:xfrm>
              <a:off x="985837" y="22082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146" name="Shape 2146"/>
            <p:cNvCxnSpPr/>
            <p:nvPr/>
          </p:nvCxnSpPr>
          <p:spPr>
            <a:xfrm>
              <a:off x="1389062" y="2462212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47" name="Shape 2147"/>
            <p:cNvSpPr/>
            <p:nvPr/>
          </p:nvSpPr>
          <p:spPr>
            <a:xfrm>
              <a:off x="2886075" y="3911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8" name="Shape 2148"/>
            <p:cNvSpPr txBox="1"/>
            <p:nvPr/>
          </p:nvSpPr>
          <p:spPr>
            <a:xfrm>
              <a:off x="2952750" y="3862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1250950" y="2614612"/>
              <a:ext cx="1684337" cy="1371600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50" name="Shape 2150"/>
            <p:cNvCxnSpPr/>
            <p:nvPr/>
          </p:nvCxnSpPr>
          <p:spPr>
            <a:xfrm>
              <a:off x="1062037" y="2736850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51" name="Shape 2151"/>
            <p:cNvSpPr/>
            <p:nvPr/>
          </p:nvSpPr>
          <p:spPr>
            <a:xfrm>
              <a:off x="2890837" y="22304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2" name="Shape 2152"/>
            <p:cNvSpPr txBox="1"/>
            <p:nvPr/>
          </p:nvSpPr>
          <p:spPr>
            <a:xfrm>
              <a:off x="2957512" y="21812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844550" y="39179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4" name="Shape 2154"/>
            <p:cNvSpPr txBox="1"/>
            <p:nvPr/>
          </p:nvSpPr>
          <p:spPr>
            <a:xfrm>
              <a:off x="911225" y="38687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155" name="Shape 2155"/>
            <p:cNvCxnSpPr/>
            <p:nvPr/>
          </p:nvCxnSpPr>
          <p:spPr>
            <a:xfrm>
              <a:off x="1358900" y="4154487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56" name="Shape 2156"/>
          <p:cNvSpPr txBox="1"/>
          <p:nvPr/>
        </p:nvSpPr>
        <p:spPr>
          <a:xfrm>
            <a:off x="503225" y="1220775"/>
            <a:ext cx="3141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无向图的邻接表</a:t>
            </a:r>
            <a:endParaRPr/>
          </a:p>
        </p:txBody>
      </p:sp>
      <p:grpSp>
        <p:nvGrpSpPr>
          <p:cNvPr id="2157" name="Shape 2157"/>
          <p:cNvGrpSpPr/>
          <p:nvPr/>
        </p:nvGrpSpPr>
        <p:grpSpPr>
          <a:xfrm>
            <a:off x="484187" y="2193925"/>
            <a:ext cx="7667625" cy="519112"/>
            <a:chOff x="533400" y="5529262"/>
            <a:chExt cx="7667625" cy="519112"/>
          </a:xfrm>
        </p:grpSpPr>
        <p:sp>
          <p:nvSpPr>
            <p:cNvPr id="2158" name="Shape 2158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边表中的结点表示什么？</a:t>
              </a:r>
              <a:endParaRPr/>
            </a:p>
          </p:txBody>
        </p:sp>
        <p:pic>
          <p:nvPicPr>
            <p:cNvPr id="2159" name="Shape 21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0" name="Shape 2160"/>
          <p:cNvSpPr txBox="1"/>
          <p:nvPr/>
        </p:nvSpPr>
        <p:spPr>
          <a:xfrm>
            <a:off x="465137" y="2928937"/>
            <a:ext cx="5135562" cy="9747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每个结点对应图中的一条边，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邻接表的空间复杂度为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Shape 2165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166" name="Shape 2166"/>
          <p:cNvSpPr txBox="1"/>
          <p:nvPr/>
        </p:nvSpPr>
        <p:spPr>
          <a:xfrm>
            <a:off x="503224" y="1220775"/>
            <a:ext cx="3171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无向图的邻接表</a:t>
            </a:r>
            <a:endParaRPr/>
          </a:p>
        </p:txBody>
      </p:sp>
      <p:grpSp>
        <p:nvGrpSpPr>
          <p:cNvPr id="2167" name="Shape 2167"/>
          <p:cNvGrpSpPr/>
          <p:nvPr/>
        </p:nvGrpSpPr>
        <p:grpSpPr>
          <a:xfrm>
            <a:off x="484187" y="2193925"/>
            <a:ext cx="7667625" cy="519112"/>
            <a:chOff x="533400" y="5529262"/>
            <a:chExt cx="7667625" cy="519112"/>
          </a:xfrm>
        </p:grpSpPr>
        <p:sp>
          <p:nvSpPr>
            <p:cNvPr id="2168" name="Shape 2168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如何求顶点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的度？</a:t>
              </a:r>
              <a:endParaRPr/>
            </a:p>
          </p:txBody>
        </p:sp>
        <p:pic>
          <p:nvPicPr>
            <p:cNvPr id="2169" name="Shape 21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0" name="Shape 2170"/>
          <p:cNvSpPr txBox="1"/>
          <p:nvPr/>
        </p:nvSpPr>
        <p:spPr>
          <a:xfrm>
            <a:off x="465137" y="2928937"/>
            <a:ext cx="4860925" cy="54768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的边表中结点的个数。</a:t>
            </a:r>
            <a:endParaRPr/>
          </a:p>
        </p:txBody>
      </p:sp>
      <p:grpSp>
        <p:nvGrpSpPr>
          <p:cNvPr id="2171" name="Shape 2171"/>
          <p:cNvGrpSpPr/>
          <p:nvPr/>
        </p:nvGrpSpPr>
        <p:grpSpPr>
          <a:xfrm>
            <a:off x="6011862" y="1695450"/>
            <a:ext cx="2576512" cy="2282824"/>
            <a:chOff x="844550" y="2181225"/>
            <a:chExt cx="2576512" cy="2282824"/>
          </a:xfrm>
        </p:grpSpPr>
        <p:sp>
          <p:nvSpPr>
            <p:cNvPr id="2172" name="Shape 2172"/>
            <p:cNvSpPr/>
            <p:nvPr/>
          </p:nvSpPr>
          <p:spPr>
            <a:xfrm>
              <a:off x="919162" y="22574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3" name="Shape 2173"/>
            <p:cNvSpPr txBox="1"/>
            <p:nvPr/>
          </p:nvSpPr>
          <p:spPr>
            <a:xfrm>
              <a:off x="985837" y="22082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174" name="Shape 2174"/>
            <p:cNvCxnSpPr/>
            <p:nvPr/>
          </p:nvCxnSpPr>
          <p:spPr>
            <a:xfrm>
              <a:off x="1389062" y="2462212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75" name="Shape 2175"/>
            <p:cNvSpPr/>
            <p:nvPr/>
          </p:nvSpPr>
          <p:spPr>
            <a:xfrm>
              <a:off x="2886075" y="3911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6" name="Shape 2176"/>
            <p:cNvSpPr txBox="1"/>
            <p:nvPr/>
          </p:nvSpPr>
          <p:spPr>
            <a:xfrm>
              <a:off x="2952750" y="3862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1250950" y="2614612"/>
              <a:ext cx="1684337" cy="1371600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78" name="Shape 2178"/>
            <p:cNvCxnSpPr/>
            <p:nvPr/>
          </p:nvCxnSpPr>
          <p:spPr>
            <a:xfrm>
              <a:off x="1062037" y="2736850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79" name="Shape 2179"/>
            <p:cNvSpPr/>
            <p:nvPr/>
          </p:nvSpPr>
          <p:spPr>
            <a:xfrm>
              <a:off x="2890837" y="22304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0" name="Shape 2180"/>
            <p:cNvSpPr txBox="1"/>
            <p:nvPr/>
          </p:nvSpPr>
          <p:spPr>
            <a:xfrm>
              <a:off x="2957512" y="21812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844550" y="39179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2" name="Shape 2182"/>
            <p:cNvSpPr txBox="1"/>
            <p:nvPr/>
          </p:nvSpPr>
          <p:spPr>
            <a:xfrm>
              <a:off x="911225" y="38687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183" name="Shape 2183"/>
            <p:cNvCxnSpPr/>
            <p:nvPr/>
          </p:nvCxnSpPr>
          <p:spPr>
            <a:xfrm>
              <a:off x="1358900" y="4154487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184" name="Shape 2184"/>
          <p:cNvGrpSpPr/>
          <p:nvPr/>
        </p:nvGrpSpPr>
        <p:grpSpPr>
          <a:xfrm>
            <a:off x="573087" y="4070350"/>
            <a:ext cx="7962900" cy="2481262"/>
            <a:chOff x="573087" y="4070350"/>
            <a:chExt cx="7962900" cy="2481262"/>
          </a:xfrm>
        </p:grpSpPr>
        <p:sp>
          <p:nvSpPr>
            <p:cNvPr id="2185" name="Shape 2185"/>
            <p:cNvSpPr txBox="1"/>
            <p:nvPr/>
          </p:nvSpPr>
          <p:spPr>
            <a:xfrm>
              <a:off x="3727450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186" name="Shape 2186"/>
            <p:cNvSpPr txBox="1"/>
            <p:nvPr/>
          </p:nvSpPr>
          <p:spPr>
            <a:xfrm>
              <a:off x="3727450" y="5080000"/>
              <a:ext cx="652462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4308475" y="5080000"/>
              <a:ext cx="573087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8" name="Shape 2188"/>
            <p:cNvSpPr txBox="1"/>
            <p:nvPr/>
          </p:nvSpPr>
          <p:spPr>
            <a:xfrm>
              <a:off x="5554662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189" name="Shape 2189"/>
            <p:cNvSpPr txBox="1"/>
            <p:nvPr/>
          </p:nvSpPr>
          <p:spPr>
            <a:xfrm>
              <a:off x="6156325" y="4581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190" name="Shape 2190"/>
            <p:cNvSpPr txBox="1"/>
            <p:nvPr/>
          </p:nvSpPr>
          <p:spPr>
            <a:xfrm>
              <a:off x="5554662" y="5080000"/>
              <a:ext cx="652462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6156325" y="5080000"/>
              <a:ext cx="574675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2" name="Shape 2192"/>
            <p:cNvSpPr txBox="1"/>
            <p:nvPr/>
          </p:nvSpPr>
          <p:spPr>
            <a:xfrm>
              <a:off x="7440612" y="5080000"/>
              <a:ext cx="650875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193" name="Shape 2193"/>
            <p:cNvSpPr txBox="1"/>
            <p:nvPr/>
          </p:nvSpPr>
          <p:spPr>
            <a:xfrm>
              <a:off x="7962900" y="5080000"/>
              <a:ext cx="573087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194" name="Shape 2194"/>
            <p:cNvSpPr txBox="1"/>
            <p:nvPr/>
          </p:nvSpPr>
          <p:spPr>
            <a:xfrm>
              <a:off x="3727450" y="5575300"/>
              <a:ext cx="652462" cy="49053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195" name="Shape 2195"/>
            <p:cNvSpPr txBox="1"/>
            <p:nvPr/>
          </p:nvSpPr>
          <p:spPr>
            <a:xfrm>
              <a:off x="4308475" y="5575300"/>
              <a:ext cx="573087" cy="488950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5400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196" name="Shape 2196"/>
            <p:cNvSpPr txBox="1"/>
            <p:nvPr/>
          </p:nvSpPr>
          <p:spPr>
            <a:xfrm>
              <a:off x="3727450" y="6105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4308475" y="6105525"/>
              <a:ext cx="573087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98" name="Shape 2198"/>
            <p:cNvCxnSpPr/>
            <p:nvPr/>
          </p:nvCxnSpPr>
          <p:spPr>
            <a:xfrm>
              <a:off x="4702175" y="5307012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199" name="Shape 2199"/>
            <p:cNvCxnSpPr/>
            <p:nvPr/>
          </p:nvCxnSpPr>
          <p:spPr>
            <a:xfrm>
              <a:off x="6570662" y="5307012"/>
              <a:ext cx="863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200" name="Shape 2200"/>
            <p:cNvSpPr txBox="1"/>
            <p:nvPr/>
          </p:nvSpPr>
          <p:spPr>
            <a:xfrm>
              <a:off x="5554662" y="6105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201" name="Shape 2201"/>
            <p:cNvSpPr txBox="1"/>
            <p:nvPr/>
          </p:nvSpPr>
          <p:spPr>
            <a:xfrm>
              <a:off x="6156325" y="6105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202" name="Shape 2202"/>
            <p:cNvCxnSpPr/>
            <p:nvPr/>
          </p:nvCxnSpPr>
          <p:spPr>
            <a:xfrm>
              <a:off x="4702175" y="6332537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203" name="Shape 2203"/>
            <p:cNvSpPr txBox="1"/>
            <p:nvPr/>
          </p:nvSpPr>
          <p:spPr>
            <a:xfrm>
              <a:off x="979487" y="4551362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1997075" y="4551362"/>
              <a:ext cx="117633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5" name="Shape 2205"/>
            <p:cNvSpPr txBox="1"/>
            <p:nvPr/>
          </p:nvSpPr>
          <p:spPr>
            <a:xfrm>
              <a:off x="979487" y="5046662"/>
              <a:ext cx="101758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1997075" y="5046662"/>
              <a:ext cx="117633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7" name="Shape 2207"/>
            <p:cNvSpPr txBox="1"/>
            <p:nvPr/>
          </p:nvSpPr>
          <p:spPr>
            <a:xfrm>
              <a:off x="979487" y="5534025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1997075" y="552926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9" name="Shape 2209"/>
            <p:cNvSpPr txBox="1"/>
            <p:nvPr/>
          </p:nvSpPr>
          <p:spPr>
            <a:xfrm>
              <a:off x="979487" y="6030912"/>
              <a:ext cx="101758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1997075" y="603091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1" name="Shape 2211"/>
            <p:cNvSpPr txBox="1"/>
            <p:nvPr/>
          </p:nvSpPr>
          <p:spPr>
            <a:xfrm>
              <a:off x="573087" y="4476750"/>
              <a:ext cx="293687" cy="20320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2212" name="Shape 2212"/>
            <p:cNvCxnSpPr/>
            <p:nvPr/>
          </p:nvCxnSpPr>
          <p:spPr>
            <a:xfrm>
              <a:off x="2720975" y="4779962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213" name="Shape 2213"/>
            <p:cNvCxnSpPr/>
            <p:nvPr/>
          </p:nvCxnSpPr>
          <p:spPr>
            <a:xfrm>
              <a:off x="2720975" y="5292725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214" name="Shape 2214"/>
            <p:cNvCxnSpPr/>
            <p:nvPr/>
          </p:nvCxnSpPr>
          <p:spPr>
            <a:xfrm>
              <a:off x="2678112" y="5846762"/>
              <a:ext cx="1058862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215" name="Shape 2215"/>
            <p:cNvCxnSpPr/>
            <p:nvPr/>
          </p:nvCxnSpPr>
          <p:spPr>
            <a:xfrm>
              <a:off x="2720975" y="6345237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216" name="Shape 2216"/>
            <p:cNvSpPr txBox="1"/>
            <p:nvPr/>
          </p:nvSpPr>
          <p:spPr>
            <a:xfrm>
              <a:off x="962025" y="4070350"/>
              <a:ext cx="2449512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   firstedge</a:t>
              </a: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4308475" y="4581525"/>
              <a:ext cx="573087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18" name="Shape 2218"/>
            <p:cNvCxnSpPr/>
            <p:nvPr/>
          </p:nvCxnSpPr>
          <p:spPr>
            <a:xfrm>
              <a:off x="4702175" y="4810125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</p:grpSp>
      <p:sp>
        <p:nvSpPr>
          <p:cNvPr id="2219" name="Shape 2219"/>
          <p:cNvSpPr/>
          <p:nvPr/>
        </p:nvSpPr>
        <p:spPr>
          <a:xfrm>
            <a:off x="3657600" y="4530725"/>
            <a:ext cx="3171825" cy="51117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4" name="Shape 2224"/>
          <p:cNvGrpSpPr/>
          <p:nvPr/>
        </p:nvGrpSpPr>
        <p:grpSpPr>
          <a:xfrm>
            <a:off x="722312" y="1900237"/>
            <a:ext cx="4987925" cy="946150"/>
            <a:chOff x="738187" y="2036762"/>
            <a:chExt cx="4987925" cy="946150"/>
          </a:xfrm>
        </p:grpSpPr>
        <p:sp>
          <p:nvSpPr>
            <p:cNvPr id="2225" name="Shape 2225"/>
            <p:cNvSpPr txBox="1"/>
            <p:nvPr/>
          </p:nvSpPr>
          <p:spPr>
            <a:xfrm>
              <a:off x="1304925" y="2036762"/>
              <a:ext cx="4421187" cy="946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如何判断顶点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和顶点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之间是否存在边?</a:t>
              </a:r>
              <a:endParaRPr/>
            </a:p>
          </p:txBody>
        </p:sp>
        <p:pic>
          <p:nvPicPr>
            <p:cNvPr id="2226" name="Shape 22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8187" y="2266950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7" name="Shape 2227"/>
          <p:cNvSpPr txBox="1"/>
          <p:nvPr/>
        </p:nvSpPr>
        <p:spPr>
          <a:xfrm>
            <a:off x="828675" y="2908300"/>
            <a:ext cx="4618037" cy="9747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测试顶点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的边表中是否存在终点为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的结点。</a:t>
            </a:r>
            <a:endParaRPr/>
          </a:p>
        </p:txBody>
      </p:sp>
      <p:sp>
        <p:nvSpPr>
          <p:cNvPr id="2228" name="Shape 2228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229" name="Shape 2229"/>
          <p:cNvSpPr txBox="1"/>
          <p:nvPr/>
        </p:nvSpPr>
        <p:spPr>
          <a:xfrm>
            <a:off x="506399" y="1193800"/>
            <a:ext cx="32454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无向图的邻接表</a:t>
            </a:r>
            <a:endParaRPr/>
          </a:p>
        </p:txBody>
      </p:sp>
      <p:grpSp>
        <p:nvGrpSpPr>
          <p:cNvPr id="2230" name="Shape 2230"/>
          <p:cNvGrpSpPr/>
          <p:nvPr/>
        </p:nvGrpSpPr>
        <p:grpSpPr>
          <a:xfrm>
            <a:off x="6011862" y="1695450"/>
            <a:ext cx="2576512" cy="2282824"/>
            <a:chOff x="844550" y="2181225"/>
            <a:chExt cx="2576512" cy="2282824"/>
          </a:xfrm>
        </p:grpSpPr>
        <p:sp>
          <p:nvSpPr>
            <p:cNvPr id="2231" name="Shape 2231"/>
            <p:cNvSpPr/>
            <p:nvPr/>
          </p:nvSpPr>
          <p:spPr>
            <a:xfrm>
              <a:off x="919162" y="22574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2" name="Shape 2232"/>
            <p:cNvSpPr txBox="1"/>
            <p:nvPr/>
          </p:nvSpPr>
          <p:spPr>
            <a:xfrm>
              <a:off x="985837" y="22082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233" name="Shape 2233"/>
            <p:cNvCxnSpPr/>
            <p:nvPr/>
          </p:nvCxnSpPr>
          <p:spPr>
            <a:xfrm>
              <a:off x="1389062" y="2462212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234" name="Shape 2234"/>
            <p:cNvSpPr/>
            <p:nvPr/>
          </p:nvSpPr>
          <p:spPr>
            <a:xfrm>
              <a:off x="2886075" y="3911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5" name="Shape 2235"/>
            <p:cNvSpPr txBox="1"/>
            <p:nvPr/>
          </p:nvSpPr>
          <p:spPr>
            <a:xfrm>
              <a:off x="2952750" y="3862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1250950" y="2614612"/>
              <a:ext cx="1684337" cy="1371600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37" name="Shape 2237"/>
            <p:cNvCxnSpPr/>
            <p:nvPr/>
          </p:nvCxnSpPr>
          <p:spPr>
            <a:xfrm>
              <a:off x="1062037" y="2736850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238" name="Shape 2238"/>
            <p:cNvSpPr/>
            <p:nvPr/>
          </p:nvSpPr>
          <p:spPr>
            <a:xfrm>
              <a:off x="2890837" y="22304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9" name="Shape 2239"/>
            <p:cNvSpPr txBox="1"/>
            <p:nvPr/>
          </p:nvSpPr>
          <p:spPr>
            <a:xfrm>
              <a:off x="2957512" y="21812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844550" y="39179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1" name="Shape 2241"/>
            <p:cNvSpPr txBox="1"/>
            <p:nvPr/>
          </p:nvSpPr>
          <p:spPr>
            <a:xfrm>
              <a:off x="911225" y="38687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242" name="Shape 2242"/>
            <p:cNvCxnSpPr/>
            <p:nvPr/>
          </p:nvCxnSpPr>
          <p:spPr>
            <a:xfrm>
              <a:off x="1358900" y="4154487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243" name="Shape 2243"/>
          <p:cNvGrpSpPr/>
          <p:nvPr/>
        </p:nvGrpSpPr>
        <p:grpSpPr>
          <a:xfrm>
            <a:off x="573087" y="4070350"/>
            <a:ext cx="7962900" cy="2481262"/>
            <a:chOff x="573087" y="4070350"/>
            <a:chExt cx="7962900" cy="2481262"/>
          </a:xfrm>
        </p:grpSpPr>
        <p:sp>
          <p:nvSpPr>
            <p:cNvPr id="2244" name="Shape 2244"/>
            <p:cNvSpPr txBox="1"/>
            <p:nvPr/>
          </p:nvSpPr>
          <p:spPr>
            <a:xfrm>
              <a:off x="3727450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245" name="Shape 2245"/>
            <p:cNvSpPr txBox="1"/>
            <p:nvPr/>
          </p:nvSpPr>
          <p:spPr>
            <a:xfrm>
              <a:off x="3727450" y="5080000"/>
              <a:ext cx="652462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246" name="Shape 2246"/>
            <p:cNvSpPr/>
            <p:nvPr/>
          </p:nvSpPr>
          <p:spPr>
            <a:xfrm>
              <a:off x="4308475" y="5080000"/>
              <a:ext cx="573087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7" name="Shape 2247"/>
            <p:cNvSpPr txBox="1"/>
            <p:nvPr/>
          </p:nvSpPr>
          <p:spPr>
            <a:xfrm>
              <a:off x="5554662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248" name="Shape 2248"/>
            <p:cNvSpPr txBox="1"/>
            <p:nvPr/>
          </p:nvSpPr>
          <p:spPr>
            <a:xfrm>
              <a:off x="6156325" y="4581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249" name="Shape 2249"/>
            <p:cNvSpPr txBox="1"/>
            <p:nvPr/>
          </p:nvSpPr>
          <p:spPr>
            <a:xfrm>
              <a:off x="5554662" y="5080000"/>
              <a:ext cx="652462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6156325" y="5080000"/>
              <a:ext cx="574675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1" name="Shape 2251"/>
            <p:cNvSpPr txBox="1"/>
            <p:nvPr/>
          </p:nvSpPr>
          <p:spPr>
            <a:xfrm>
              <a:off x="7440612" y="5080000"/>
              <a:ext cx="650875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252" name="Shape 2252"/>
            <p:cNvSpPr txBox="1"/>
            <p:nvPr/>
          </p:nvSpPr>
          <p:spPr>
            <a:xfrm>
              <a:off x="7962900" y="5080000"/>
              <a:ext cx="573087" cy="4476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253" name="Shape 2253"/>
            <p:cNvSpPr txBox="1"/>
            <p:nvPr/>
          </p:nvSpPr>
          <p:spPr>
            <a:xfrm>
              <a:off x="3727450" y="5575300"/>
              <a:ext cx="652462" cy="49053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254" name="Shape 2254"/>
            <p:cNvSpPr txBox="1"/>
            <p:nvPr/>
          </p:nvSpPr>
          <p:spPr>
            <a:xfrm>
              <a:off x="4308475" y="5575300"/>
              <a:ext cx="573087" cy="488950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5400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255" name="Shape 2255"/>
            <p:cNvSpPr txBox="1"/>
            <p:nvPr/>
          </p:nvSpPr>
          <p:spPr>
            <a:xfrm>
              <a:off x="3727450" y="6105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4308475" y="6105525"/>
              <a:ext cx="573087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57" name="Shape 2257"/>
            <p:cNvCxnSpPr/>
            <p:nvPr/>
          </p:nvCxnSpPr>
          <p:spPr>
            <a:xfrm>
              <a:off x="4702175" y="5307012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258" name="Shape 2258"/>
            <p:cNvCxnSpPr/>
            <p:nvPr/>
          </p:nvCxnSpPr>
          <p:spPr>
            <a:xfrm>
              <a:off x="6570662" y="5307012"/>
              <a:ext cx="863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259" name="Shape 2259"/>
            <p:cNvSpPr txBox="1"/>
            <p:nvPr/>
          </p:nvSpPr>
          <p:spPr>
            <a:xfrm>
              <a:off x="5554662" y="6105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260" name="Shape 2260"/>
            <p:cNvSpPr txBox="1"/>
            <p:nvPr/>
          </p:nvSpPr>
          <p:spPr>
            <a:xfrm>
              <a:off x="6156325" y="6105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261" name="Shape 2261"/>
            <p:cNvCxnSpPr/>
            <p:nvPr/>
          </p:nvCxnSpPr>
          <p:spPr>
            <a:xfrm>
              <a:off x="4702175" y="6332537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262" name="Shape 2262"/>
            <p:cNvSpPr txBox="1"/>
            <p:nvPr/>
          </p:nvSpPr>
          <p:spPr>
            <a:xfrm>
              <a:off x="979487" y="4551362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1997075" y="4551362"/>
              <a:ext cx="117633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4" name="Shape 2264"/>
            <p:cNvSpPr txBox="1"/>
            <p:nvPr/>
          </p:nvSpPr>
          <p:spPr>
            <a:xfrm>
              <a:off x="979487" y="5046662"/>
              <a:ext cx="101758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1997075" y="5046662"/>
              <a:ext cx="117633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6" name="Shape 2266"/>
            <p:cNvSpPr txBox="1"/>
            <p:nvPr/>
          </p:nvSpPr>
          <p:spPr>
            <a:xfrm>
              <a:off x="979487" y="5534025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1997075" y="552926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8" name="Shape 2268"/>
            <p:cNvSpPr txBox="1"/>
            <p:nvPr/>
          </p:nvSpPr>
          <p:spPr>
            <a:xfrm>
              <a:off x="979487" y="6030912"/>
              <a:ext cx="101758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1997075" y="603091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0" name="Shape 2270"/>
            <p:cNvSpPr txBox="1"/>
            <p:nvPr/>
          </p:nvSpPr>
          <p:spPr>
            <a:xfrm>
              <a:off x="573087" y="4476750"/>
              <a:ext cx="293687" cy="20320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2271" name="Shape 2271"/>
            <p:cNvCxnSpPr/>
            <p:nvPr/>
          </p:nvCxnSpPr>
          <p:spPr>
            <a:xfrm>
              <a:off x="2720975" y="4779962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272" name="Shape 2272"/>
            <p:cNvCxnSpPr/>
            <p:nvPr/>
          </p:nvCxnSpPr>
          <p:spPr>
            <a:xfrm>
              <a:off x="2720975" y="5292725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273" name="Shape 2273"/>
            <p:cNvCxnSpPr/>
            <p:nvPr/>
          </p:nvCxnSpPr>
          <p:spPr>
            <a:xfrm>
              <a:off x="2678112" y="5846762"/>
              <a:ext cx="1058862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274" name="Shape 2274"/>
            <p:cNvCxnSpPr/>
            <p:nvPr/>
          </p:nvCxnSpPr>
          <p:spPr>
            <a:xfrm>
              <a:off x="2720975" y="6345237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275" name="Shape 2275"/>
            <p:cNvSpPr txBox="1"/>
            <p:nvPr/>
          </p:nvSpPr>
          <p:spPr>
            <a:xfrm>
              <a:off x="962025" y="4070350"/>
              <a:ext cx="2449512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   firstedge</a:t>
              </a: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4308475" y="4581525"/>
              <a:ext cx="573087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77" name="Shape 2277"/>
            <p:cNvCxnSpPr/>
            <p:nvPr/>
          </p:nvCxnSpPr>
          <p:spPr>
            <a:xfrm>
              <a:off x="4702175" y="4810125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2286000" y="228600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239712" y="2085975"/>
            <a:ext cx="8321675" cy="21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邻接、依附</a:t>
            </a:r>
            <a:endParaRPr sz="2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无向图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中，对于任意两个顶点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，若存在边(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)，则称顶点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互为邻接点，同时称边(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)依附于顶点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563562" y="4968875"/>
            <a:ext cx="3429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684212" y="4710112"/>
            <a:ext cx="413067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的邻接点：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、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的邻接点：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、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、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grpSp>
        <p:nvGrpSpPr>
          <p:cNvPr id="204" name="Shape 204"/>
          <p:cNvGrpSpPr/>
          <p:nvPr/>
        </p:nvGrpSpPr>
        <p:grpSpPr>
          <a:xfrm>
            <a:off x="5751512" y="4059237"/>
            <a:ext cx="2481262" cy="598487"/>
            <a:chOff x="349250" y="1495425"/>
            <a:chExt cx="2481262" cy="598487"/>
          </a:xfrm>
        </p:grpSpPr>
        <p:sp>
          <p:nvSpPr>
            <p:cNvPr id="205" name="Shape 205"/>
            <p:cNvSpPr/>
            <p:nvPr/>
          </p:nvSpPr>
          <p:spPr>
            <a:xfrm>
              <a:off x="349250" y="15478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415925" y="14986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07" name="Shape 207"/>
            <p:cNvCxnSpPr/>
            <p:nvPr/>
          </p:nvCxnSpPr>
          <p:spPr>
            <a:xfrm>
              <a:off x="819150" y="1752600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08" name="Shape 208"/>
            <p:cNvSpPr/>
            <p:nvPr/>
          </p:nvSpPr>
          <p:spPr>
            <a:xfrm>
              <a:off x="2300287" y="15446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366962" y="14954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5676900" y="4441825"/>
            <a:ext cx="2555875" cy="1876425"/>
            <a:chOff x="274637" y="1878012"/>
            <a:chExt cx="2555875" cy="1876425"/>
          </a:xfrm>
        </p:grpSpPr>
        <p:sp>
          <p:nvSpPr>
            <p:cNvPr id="211" name="Shape 211"/>
            <p:cNvSpPr/>
            <p:nvPr/>
          </p:nvSpPr>
          <p:spPr>
            <a:xfrm>
              <a:off x="696912" y="2803525"/>
              <a:ext cx="571500" cy="563562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2" name="Shape 212"/>
            <p:cNvCxnSpPr/>
            <p:nvPr/>
          </p:nvCxnSpPr>
          <p:spPr>
            <a:xfrm>
              <a:off x="2557462" y="2020887"/>
              <a:ext cx="0" cy="12350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3" name="Shape 213"/>
            <p:cNvSpPr/>
            <p:nvPr/>
          </p:nvSpPr>
          <p:spPr>
            <a:xfrm>
              <a:off x="1695450" y="1878012"/>
              <a:ext cx="660400" cy="665162"/>
            </a:xfrm>
            <a:custGeom>
              <a:avLst/>
              <a:gdLst/>
              <a:ahLst/>
              <a:cxnLst/>
              <a:rect l="0" t="0" r="0" b="0"/>
              <a:pathLst>
                <a:path w="375" h="375" extrusionOk="0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4" name="Shape 214"/>
            <p:cNvCxnSpPr/>
            <p:nvPr/>
          </p:nvCxnSpPr>
          <p:spPr>
            <a:xfrm>
              <a:off x="1736725" y="2819400"/>
              <a:ext cx="642937" cy="554037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492125" y="2027237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6" name="Shape 216"/>
            <p:cNvSpPr/>
            <p:nvPr/>
          </p:nvSpPr>
          <p:spPr>
            <a:xfrm>
              <a:off x="1270000" y="246538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1336675" y="241617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274637" y="32083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341312" y="31591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300287" y="320516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2366962" y="315595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Shape 2282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283" name="Shape 2283"/>
          <p:cNvSpPr txBox="1"/>
          <p:nvPr/>
        </p:nvSpPr>
        <p:spPr>
          <a:xfrm>
            <a:off x="506399" y="1193800"/>
            <a:ext cx="31914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有向图的邻接表</a:t>
            </a:r>
            <a:endParaRPr/>
          </a:p>
        </p:txBody>
      </p:sp>
      <p:grpSp>
        <p:nvGrpSpPr>
          <p:cNvPr id="2284" name="Shape 2284"/>
          <p:cNvGrpSpPr/>
          <p:nvPr/>
        </p:nvGrpSpPr>
        <p:grpSpPr>
          <a:xfrm>
            <a:off x="5992812" y="1835150"/>
            <a:ext cx="2471738" cy="2335212"/>
            <a:chOff x="566737" y="2735262"/>
            <a:chExt cx="2471738" cy="2335212"/>
          </a:xfrm>
        </p:grpSpPr>
        <p:sp>
          <p:nvSpPr>
            <p:cNvPr id="2285" name="Shape 2285"/>
            <p:cNvSpPr/>
            <p:nvPr/>
          </p:nvSpPr>
          <p:spPr>
            <a:xfrm>
              <a:off x="1073150" y="3022600"/>
              <a:ext cx="1431925" cy="1587"/>
            </a:xfrm>
            <a:custGeom>
              <a:avLst/>
              <a:gdLst/>
              <a:ahLst/>
              <a:cxnLst/>
              <a:rect l="0" t="0" r="0" b="0"/>
              <a:pathLst>
                <a:path w="901" h="7" extrusionOk="0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574675" y="27844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7" name="Shape 2287"/>
            <p:cNvSpPr txBox="1"/>
            <p:nvPr/>
          </p:nvSpPr>
          <p:spPr>
            <a:xfrm>
              <a:off x="641350" y="27352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2508250" y="27971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9" name="Shape 2289"/>
            <p:cNvSpPr txBox="1"/>
            <p:nvPr/>
          </p:nvSpPr>
          <p:spPr>
            <a:xfrm>
              <a:off x="2574925" y="27479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2290" name="Shape 2290"/>
            <p:cNvGrpSpPr/>
            <p:nvPr/>
          </p:nvGrpSpPr>
          <p:grpSpPr>
            <a:xfrm>
              <a:off x="566737" y="3181350"/>
              <a:ext cx="2457450" cy="1889124"/>
              <a:chOff x="355600" y="4581525"/>
              <a:chExt cx="2457450" cy="1889124"/>
            </a:xfrm>
          </p:grpSpPr>
          <p:cxnSp>
            <p:nvCxnSpPr>
              <p:cNvPr id="2291" name="Shape 2291"/>
              <p:cNvCxnSpPr/>
              <p:nvPr/>
            </p:nvCxnSpPr>
            <p:spPr>
              <a:xfrm>
                <a:off x="612775" y="4684712"/>
                <a:ext cx="0" cy="1273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2292" name="Shape 2292"/>
              <p:cNvSpPr/>
              <p:nvPr/>
            </p:nvSpPr>
            <p:spPr>
              <a:xfrm>
                <a:off x="830262" y="6192837"/>
                <a:ext cx="14747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5" extrusionOk="0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293" name="Shape 2293"/>
              <p:cNvCxnSpPr/>
              <p:nvPr/>
            </p:nvCxnSpPr>
            <p:spPr>
              <a:xfrm rot="10800000">
                <a:off x="800100" y="4581525"/>
                <a:ext cx="1566862" cy="13938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2294" name="Shape 2294"/>
              <p:cNvSpPr/>
              <p:nvPr/>
            </p:nvSpPr>
            <p:spPr>
              <a:xfrm>
                <a:off x="355600" y="59245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5" name="Shape 2295"/>
              <p:cNvSpPr txBox="1"/>
              <p:nvPr/>
            </p:nvSpPr>
            <p:spPr>
              <a:xfrm>
                <a:off x="422275" y="58753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2296" name="Shape 2296"/>
              <p:cNvSpPr/>
              <p:nvPr/>
            </p:nvSpPr>
            <p:spPr>
              <a:xfrm>
                <a:off x="2282825" y="5921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7" name="Shape 2297"/>
              <p:cNvSpPr txBox="1"/>
              <p:nvPr/>
            </p:nvSpPr>
            <p:spPr>
              <a:xfrm>
                <a:off x="2349500" y="58721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grpSp>
        <p:nvGrpSpPr>
          <p:cNvPr id="2298" name="Shape 2298"/>
          <p:cNvGrpSpPr/>
          <p:nvPr/>
        </p:nvGrpSpPr>
        <p:grpSpPr>
          <a:xfrm>
            <a:off x="633412" y="4114800"/>
            <a:ext cx="6157913" cy="2481262"/>
            <a:chOff x="573087" y="4070350"/>
            <a:chExt cx="6157913" cy="2481262"/>
          </a:xfrm>
        </p:grpSpPr>
        <p:sp>
          <p:nvSpPr>
            <p:cNvPr id="2299" name="Shape 2299"/>
            <p:cNvSpPr txBox="1"/>
            <p:nvPr/>
          </p:nvSpPr>
          <p:spPr>
            <a:xfrm>
              <a:off x="3727450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300" name="Shape 2300"/>
            <p:cNvSpPr txBox="1"/>
            <p:nvPr/>
          </p:nvSpPr>
          <p:spPr>
            <a:xfrm>
              <a:off x="5554662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301" name="Shape 2301"/>
            <p:cNvSpPr txBox="1"/>
            <p:nvPr/>
          </p:nvSpPr>
          <p:spPr>
            <a:xfrm>
              <a:off x="6156325" y="4581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302" name="Shape 2302"/>
            <p:cNvSpPr txBox="1"/>
            <p:nvPr/>
          </p:nvSpPr>
          <p:spPr>
            <a:xfrm>
              <a:off x="3727450" y="5543550"/>
              <a:ext cx="652462" cy="49053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303" name="Shape 2303"/>
            <p:cNvSpPr txBox="1"/>
            <p:nvPr/>
          </p:nvSpPr>
          <p:spPr>
            <a:xfrm>
              <a:off x="4308475" y="5543550"/>
              <a:ext cx="587375" cy="488950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5400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304" name="Shape 2304"/>
            <p:cNvSpPr txBox="1"/>
            <p:nvPr/>
          </p:nvSpPr>
          <p:spPr>
            <a:xfrm>
              <a:off x="3729037" y="6105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305" name="Shape 2305"/>
            <p:cNvSpPr txBox="1"/>
            <p:nvPr/>
          </p:nvSpPr>
          <p:spPr>
            <a:xfrm>
              <a:off x="4314825" y="6105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306" name="Shape 2306"/>
            <p:cNvSpPr txBox="1"/>
            <p:nvPr/>
          </p:nvSpPr>
          <p:spPr>
            <a:xfrm>
              <a:off x="979487" y="4551362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1997075" y="4551362"/>
              <a:ext cx="117633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8" name="Shape 2308"/>
            <p:cNvSpPr txBox="1"/>
            <p:nvPr/>
          </p:nvSpPr>
          <p:spPr>
            <a:xfrm>
              <a:off x="979487" y="5046662"/>
              <a:ext cx="101758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1997075" y="5046662"/>
              <a:ext cx="117633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0" name="Shape 2310"/>
            <p:cNvSpPr txBox="1"/>
            <p:nvPr/>
          </p:nvSpPr>
          <p:spPr>
            <a:xfrm>
              <a:off x="979487" y="5534025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1997075" y="552926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2" name="Shape 2312"/>
            <p:cNvSpPr txBox="1"/>
            <p:nvPr/>
          </p:nvSpPr>
          <p:spPr>
            <a:xfrm>
              <a:off x="979487" y="6030912"/>
              <a:ext cx="101758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1997075" y="603091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4" name="Shape 2314"/>
            <p:cNvSpPr txBox="1"/>
            <p:nvPr/>
          </p:nvSpPr>
          <p:spPr>
            <a:xfrm>
              <a:off x="573087" y="4476750"/>
              <a:ext cx="293687" cy="20320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2315" name="Shape 2315"/>
            <p:cNvCxnSpPr/>
            <p:nvPr/>
          </p:nvCxnSpPr>
          <p:spPr>
            <a:xfrm>
              <a:off x="2720975" y="4779962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316" name="Shape 2316"/>
            <p:cNvCxnSpPr/>
            <p:nvPr/>
          </p:nvCxnSpPr>
          <p:spPr>
            <a:xfrm>
              <a:off x="2678112" y="5815012"/>
              <a:ext cx="1058862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317" name="Shape 2317"/>
            <p:cNvCxnSpPr/>
            <p:nvPr/>
          </p:nvCxnSpPr>
          <p:spPr>
            <a:xfrm>
              <a:off x="2720975" y="6345237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318" name="Shape 2318"/>
            <p:cNvSpPr txBox="1"/>
            <p:nvPr/>
          </p:nvSpPr>
          <p:spPr>
            <a:xfrm>
              <a:off x="962025" y="4070350"/>
              <a:ext cx="2449512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   firstedge</a:t>
              </a: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4308475" y="4581525"/>
              <a:ext cx="573087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20" name="Shape 2320"/>
            <p:cNvCxnSpPr/>
            <p:nvPr/>
          </p:nvCxnSpPr>
          <p:spPr>
            <a:xfrm>
              <a:off x="4702175" y="4810125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321" name="Shape 2321"/>
            <p:cNvSpPr txBox="1"/>
            <p:nvPr/>
          </p:nvSpPr>
          <p:spPr>
            <a:xfrm>
              <a:off x="2438400" y="5084762"/>
              <a:ext cx="574675" cy="3540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</p:grpSp>
      <p:grpSp>
        <p:nvGrpSpPr>
          <p:cNvPr id="2322" name="Shape 2322"/>
          <p:cNvGrpSpPr/>
          <p:nvPr/>
        </p:nvGrpSpPr>
        <p:grpSpPr>
          <a:xfrm>
            <a:off x="617537" y="2174875"/>
            <a:ext cx="7667625" cy="519112"/>
            <a:chOff x="533400" y="5529262"/>
            <a:chExt cx="7667625" cy="519112"/>
          </a:xfrm>
        </p:grpSpPr>
        <p:sp>
          <p:nvSpPr>
            <p:cNvPr id="2323" name="Shape 2323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如何求顶点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的出度？</a:t>
              </a:r>
              <a:endParaRPr/>
            </a:p>
          </p:txBody>
        </p:sp>
        <p:pic>
          <p:nvPicPr>
            <p:cNvPr id="2324" name="Shape 23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5" name="Shape 2325"/>
          <p:cNvSpPr txBox="1"/>
          <p:nvPr/>
        </p:nvSpPr>
        <p:spPr>
          <a:xfrm>
            <a:off x="674687" y="2925762"/>
            <a:ext cx="5181600" cy="54768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顶点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的出边表中结点的个数。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Shape 2330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331" name="Shape 2331"/>
          <p:cNvSpPr txBox="1"/>
          <p:nvPr/>
        </p:nvSpPr>
        <p:spPr>
          <a:xfrm>
            <a:off x="506399" y="1193800"/>
            <a:ext cx="32184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有向图的邻接表</a:t>
            </a:r>
            <a:endParaRPr/>
          </a:p>
        </p:txBody>
      </p:sp>
      <p:grpSp>
        <p:nvGrpSpPr>
          <p:cNvPr id="2332" name="Shape 2332"/>
          <p:cNvGrpSpPr/>
          <p:nvPr/>
        </p:nvGrpSpPr>
        <p:grpSpPr>
          <a:xfrm>
            <a:off x="617537" y="2174875"/>
            <a:ext cx="7667625" cy="519112"/>
            <a:chOff x="533400" y="5529262"/>
            <a:chExt cx="7667625" cy="519112"/>
          </a:xfrm>
        </p:grpSpPr>
        <p:sp>
          <p:nvSpPr>
            <p:cNvPr id="2333" name="Shape 2333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如何求顶点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的入度？</a:t>
              </a:r>
              <a:endParaRPr/>
            </a:p>
          </p:txBody>
        </p:sp>
        <p:pic>
          <p:nvPicPr>
            <p:cNvPr id="2334" name="Shape 23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5" name="Shape 2335"/>
          <p:cNvSpPr txBox="1"/>
          <p:nvPr/>
        </p:nvSpPr>
        <p:spPr>
          <a:xfrm>
            <a:off x="688975" y="2819400"/>
            <a:ext cx="5045075" cy="9747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各顶点的出边表中以顶点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为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终点的结点个数。</a:t>
            </a:r>
            <a:endParaRPr/>
          </a:p>
        </p:txBody>
      </p:sp>
      <p:grpSp>
        <p:nvGrpSpPr>
          <p:cNvPr id="2336" name="Shape 2336"/>
          <p:cNvGrpSpPr/>
          <p:nvPr/>
        </p:nvGrpSpPr>
        <p:grpSpPr>
          <a:xfrm>
            <a:off x="5992812" y="1835150"/>
            <a:ext cx="2471738" cy="2335212"/>
            <a:chOff x="566737" y="2735262"/>
            <a:chExt cx="2471738" cy="2335212"/>
          </a:xfrm>
        </p:grpSpPr>
        <p:sp>
          <p:nvSpPr>
            <p:cNvPr id="2337" name="Shape 2337"/>
            <p:cNvSpPr/>
            <p:nvPr/>
          </p:nvSpPr>
          <p:spPr>
            <a:xfrm>
              <a:off x="1073150" y="3022600"/>
              <a:ext cx="1431925" cy="1587"/>
            </a:xfrm>
            <a:custGeom>
              <a:avLst/>
              <a:gdLst/>
              <a:ahLst/>
              <a:cxnLst/>
              <a:rect l="0" t="0" r="0" b="0"/>
              <a:pathLst>
                <a:path w="901" h="7" extrusionOk="0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574675" y="27844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9" name="Shape 2339"/>
            <p:cNvSpPr txBox="1"/>
            <p:nvPr/>
          </p:nvSpPr>
          <p:spPr>
            <a:xfrm>
              <a:off x="641350" y="27352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2508250" y="27971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1" name="Shape 2341"/>
            <p:cNvSpPr txBox="1"/>
            <p:nvPr/>
          </p:nvSpPr>
          <p:spPr>
            <a:xfrm>
              <a:off x="2574925" y="27479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2342" name="Shape 2342"/>
            <p:cNvGrpSpPr/>
            <p:nvPr/>
          </p:nvGrpSpPr>
          <p:grpSpPr>
            <a:xfrm>
              <a:off x="566737" y="3181350"/>
              <a:ext cx="2457450" cy="1889124"/>
              <a:chOff x="355600" y="4581525"/>
              <a:chExt cx="2457450" cy="1889124"/>
            </a:xfrm>
          </p:grpSpPr>
          <p:cxnSp>
            <p:nvCxnSpPr>
              <p:cNvPr id="2343" name="Shape 2343"/>
              <p:cNvCxnSpPr/>
              <p:nvPr/>
            </p:nvCxnSpPr>
            <p:spPr>
              <a:xfrm>
                <a:off x="612775" y="4684712"/>
                <a:ext cx="0" cy="1273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2344" name="Shape 2344"/>
              <p:cNvSpPr/>
              <p:nvPr/>
            </p:nvSpPr>
            <p:spPr>
              <a:xfrm>
                <a:off x="830262" y="6192837"/>
                <a:ext cx="14747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5" extrusionOk="0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345" name="Shape 2345"/>
              <p:cNvCxnSpPr/>
              <p:nvPr/>
            </p:nvCxnSpPr>
            <p:spPr>
              <a:xfrm rot="10800000">
                <a:off x="800100" y="4581525"/>
                <a:ext cx="1566862" cy="13938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2346" name="Shape 2346"/>
              <p:cNvSpPr/>
              <p:nvPr/>
            </p:nvSpPr>
            <p:spPr>
              <a:xfrm>
                <a:off x="355600" y="59245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47" name="Shape 2347"/>
              <p:cNvSpPr txBox="1"/>
              <p:nvPr/>
            </p:nvSpPr>
            <p:spPr>
              <a:xfrm>
                <a:off x="422275" y="58753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2348" name="Shape 2348"/>
              <p:cNvSpPr/>
              <p:nvPr/>
            </p:nvSpPr>
            <p:spPr>
              <a:xfrm>
                <a:off x="2282825" y="5921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49" name="Shape 2349"/>
              <p:cNvSpPr txBox="1"/>
              <p:nvPr/>
            </p:nvSpPr>
            <p:spPr>
              <a:xfrm>
                <a:off x="2349500" y="58721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grpSp>
        <p:nvGrpSpPr>
          <p:cNvPr id="2350" name="Shape 2350"/>
          <p:cNvGrpSpPr/>
          <p:nvPr/>
        </p:nvGrpSpPr>
        <p:grpSpPr>
          <a:xfrm>
            <a:off x="633412" y="4114800"/>
            <a:ext cx="6157913" cy="2481262"/>
            <a:chOff x="573087" y="4070350"/>
            <a:chExt cx="6157913" cy="2481262"/>
          </a:xfrm>
        </p:grpSpPr>
        <p:sp>
          <p:nvSpPr>
            <p:cNvPr id="2351" name="Shape 2351"/>
            <p:cNvSpPr txBox="1"/>
            <p:nvPr/>
          </p:nvSpPr>
          <p:spPr>
            <a:xfrm>
              <a:off x="3727450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352" name="Shape 2352"/>
            <p:cNvSpPr txBox="1"/>
            <p:nvPr/>
          </p:nvSpPr>
          <p:spPr>
            <a:xfrm>
              <a:off x="5554662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353" name="Shape 2353"/>
            <p:cNvSpPr txBox="1"/>
            <p:nvPr/>
          </p:nvSpPr>
          <p:spPr>
            <a:xfrm>
              <a:off x="6156325" y="4581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354" name="Shape 2354"/>
            <p:cNvSpPr txBox="1"/>
            <p:nvPr/>
          </p:nvSpPr>
          <p:spPr>
            <a:xfrm>
              <a:off x="3727450" y="5543550"/>
              <a:ext cx="652462" cy="49053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355" name="Shape 2355"/>
            <p:cNvSpPr txBox="1"/>
            <p:nvPr/>
          </p:nvSpPr>
          <p:spPr>
            <a:xfrm>
              <a:off x="4308475" y="5543550"/>
              <a:ext cx="587375" cy="488950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5400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356" name="Shape 2356"/>
            <p:cNvSpPr txBox="1"/>
            <p:nvPr/>
          </p:nvSpPr>
          <p:spPr>
            <a:xfrm>
              <a:off x="3729037" y="6105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357" name="Shape 2357"/>
            <p:cNvSpPr txBox="1"/>
            <p:nvPr/>
          </p:nvSpPr>
          <p:spPr>
            <a:xfrm>
              <a:off x="4314825" y="6105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358" name="Shape 2358"/>
            <p:cNvSpPr txBox="1"/>
            <p:nvPr/>
          </p:nvSpPr>
          <p:spPr>
            <a:xfrm>
              <a:off x="979487" y="4551362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1997075" y="4551362"/>
              <a:ext cx="117633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0" name="Shape 2360"/>
            <p:cNvSpPr txBox="1"/>
            <p:nvPr/>
          </p:nvSpPr>
          <p:spPr>
            <a:xfrm>
              <a:off x="979487" y="5046662"/>
              <a:ext cx="101758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1997075" y="5046662"/>
              <a:ext cx="117633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2" name="Shape 2362"/>
            <p:cNvSpPr txBox="1"/>
            <p:nvPr/>
          </p:nvSpPr>
          <p:spPr>
            <a:xfrm>
              <a:off x="979487" y="5534025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1997075" y="552926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4" name="Shape 2364"/>
            <p:cNvSpPr txBox="1"/>
            <p:nvPr/>
          </p:nvSpPr>
          <p:spPr>
            <a:xfrm>
              <a:off x="979487" y="6030912"/>
              <a:ext cx="101758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1997075" y="603091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6" name="Shape 2366"/>
            <p:cNvSpPr txBox="1"/>
            <p:nvPr/>
          </p:nvSpPr>
          <p:spPr>
            <a:xfrm>
              <a:off x="573087" y="4476750"/>
              <a:ext cx="293687" cy="20320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2367" name="Shape 2367"/>
            <p:cNvCxnSpPr/>
            <p:nvPr/>
          </p:nvCxnSpPr>
          <p:spPr>
            <a:xfrm>
              <a:off x="2720975" y="4779962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368" name="Shape 2368"/>
            <p:cNvCxnSpPr/>
            <p:nvPr/>
          </p:nvCxnSpPr>
          <p:spPr>
            <a:xfrm>
              <a:off x="2678112" y="5815012"/>
              <a:ext cx="1058862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369" name="Shape 2369"/>
            <p:cNvCxnSpPr/>
            <p:nvPr/>
          </p:nvCxnSpPr>
          <p:spPr>
            <a:xfrm>
              <a:off x="2720975" y="6345237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370" name="Shape 2370"/>
            <p:cNvSpPr txBox="1"/>
            <p:nvPr/>
          </p:nvSpPr>
          <p:spPr>
            <a:xfrm>
              <a:off x="962025" y="4070350"/>
              <a:ext cx="2449512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   firstedge</a:t>
              </a: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4308475" y="4581525"/>
              <a:ext cx="573087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72" name="Shape 2372"/>
            <p:cNvCxnSpPr/>
            <p:nvPr/>
          </p:nvCxnSpPr>
          <p:spPr>
            <a:xfrm>
              <a:off x="4702175" y="4810125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373" name="Shape 2373"/>
            <p:cNvSpPr txBox="1"/>
            <p:nvPr/>
          </p:nvSpPr>
          <p:spPr>
            <a:xfrm>
              <a:off x="2438400" y="5084762"/>
              <a:ext cx="574675" cy="3540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Shape 2378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379" name="Shape 2379"/>
          <p:cNvSpPr txBox="1"/>
          <p:nvPr/>
        </p:nvSpPr>
        <p:spPr>
          <a:xfrm>
            <a:off x="506399" y="1193800"/>
            <a:ext cx="31914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有向图的邻接表</a:t>
            </a:r>
            <a:endParaRPr/>
          </a:p>
        </p:txBody>
      </p:sp>
      <p:grpSp>
        <p:nvGrpSpPr>
          <p:cNvPr id="2380" name="Shape 2380"/>
          <p:cNvGrpSpPr/>
          <p:nvPr/>
        </p:nvGrpSpPr>
        <p:grpSpPr>
          <a:xfrm>
            <a:off x="617537" y="2128837"/>
            <a:ext cx="7667625" cy="519112"/>
            <a:chOff x="533400" y="5529262"/>
            <a:chExt cx="7667625" cy="519112"/>
          </a:xfrm>
        </p:grpSpPr>
        <p:sp>
          <p:nvSpPr>
            <p:cNvPr id="2381" name="Shape 2381"/>
            <p:cNvSpPr txBox="1"/>
            <p:nvPr/>
          </p:nvSpPr>
          <p:spPr>
            <a:xfrm>
              <a:off x="1174750" y="5529262"/>
              <a:ext cx="70262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如何求顶点 </a:t>
              </a: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的所有邻接点？</a:t>
              </a:r>
              <a:endParaRPr/>
            </a:p>
          </p:txBody>
        </p:sp>
        <p:pic>
          <p:nvPicPr>
            <p:cNvPr id="2382" name="Shape 238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" y="5545137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3" name="Shape 2383"/>
          <p:cNvSpPr txBox="1"/>
          <p:nvPr/>
        </p:nvSpPr>
        <p:spPr>
          <a:xfrm>
            <a:off x="609600" y="2819400"/>
            <a:ext cx="5227637" cy="9747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遍历顶点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的边表，该边表中的所有终点都是顶点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的邻接点。</a:t>
            </a:r>
            <a:endParaRPr/>
          </a:p>
        </p:txBody>
      </p:sp>
      <p:grpSp>
        <p:nvGrpSpPr>
          <p:cNvPr id="2384" name="Shape 2384"/>
          <p:cNvGrpSpPr/>
          <p:nvPr/>
        </p:nvGrpSpPr>
        <p:grpSpPr>
          <a:xfrm>
            <a:off x="5992812" y="1835150"/>
            <a:ext cx="2471738" cy="2335212"/>
            <a:chOff x="566737" y="2735262"/>
            <a:chExt cx="2471738" cy="2335212"/>
          </a:xfrm>
        </p:grpSpPr>
        <p:sp>
          <p:nvSpPr>
            <p:cNvPr id="2385" name="Shape 2385"/>
            <p:cNvSpPr/>
            <p:nvPr/>
          </p:nvSpPr>
          <p:spPr>
            <a:xfrm>
              <a:off x="1073150" y="3022600"/>
              <a:ext cx="1431925" cy="1587"/>
            </a:xfrm>
            <a:custGeom>
              <a:avLst/>
              <a:gdLst/>
              <a:ahLst/>
              <a:cxnLst/>
              <a:rect l="0" t="0" r="0" b="0"/>
              <a:pathLst>
                <a:path w="901" h="7" extrusionOk="0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574675" y="27844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7" name="Shape 2387"/>
            <p:cNvSpPr txBox="1"/>
            <p:nvPr/>
          </p:nvSpPr>
          <p:spPr>
            <a:xfrm>
              <a:off x="641350" y="27352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2508250" y="279717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9" name="Shape 2389"/>
            <p:cNvSpPr txBox="1"/>
            <p:nvPr/>
          </p:nvSpPr>
          <p:spPr>
            <a:xfrm>
              <a:off x="2574925" y="274796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2390" name="Shape 2390"/>
            <p:cNvGrpSpPr/>
            <p:nvPr/>
          </p:nvGrpSpPr>
          <p:grpSpPr>
            <a:xfrm>
              <a:off x="566737" y="3181350"/>
              <a:ext cx="2457450" cy="1889124"/>
              <a:chOff x="355600" y="4581525"/>
              <a:chExt cx="2457450" cy="1889124"/>
            </a:xfrm>
          </p:grpSpPr>
          <p:cxnSp>
            <p:nvCxnSpPr>
              <p:cNvPr id="2391" name="Shape 2391"/>
              <p:cNvCxnSpPr/>
              <p:nvPr/>
            </p:nvCxnSpPr>
            <p:spPr>
              <a:xfrm>
                <a:off x="612775" y="4684712"/>
                <a:ext cx="0" cy="1273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2392" name="Shape 2392"/>
              <p:cNvSpPr/>
              <p:nvPr/>
            </p:nvSpPr>
            <p:spPr>
              <a:xfrm>
                <a:off x="830262" y="6192837"/>
                <a:ext cx="14747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5" extrusionOk="0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393" name="Shape 2393"/>
              <p:cNvCxnSpPr/>
              <p:nvPr/>
            </p:nvCxnSpPr>
            <p:spPr>
              <a:xfrm rot="10800000">
                <a:off x="800100" y="4581525"/>
                <a:ext cx="1566862" cy="13938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2394" name="Shape 2394"/>
              <p:cNvSpPr/>
              <p:nvPr/>
            </p:nvSpPr>
            <p:spPr>
              <a:xfrm>
                <a:off x="355600" y="59245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95" name="Shape 2395"/>
              <p:cNvSpPr txBox="1"/>
              <p:nvPr/>
            </p:nvSpPr>
            <p:spPr>
              <a:xfrm>
                <a:off x="422275" y="58753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2396" name="Shape 2396"/>
              <p:cNvSpPr/>
              <p:nvPr/>
            </p:nvSpPr>
            <p:spPr>
              <a:xfrm>
                <a:off x="2282825" y="5921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97" name="Shape 2397"/>
              <p:cNvSpPr txBox="1"/>
              <p:nvPr/>
            </p:nvSpPr>
            <p:spPr>
              <a:xfrm>
                <a:off x="2349500" y="58721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grpSp>
        <p:nvGrpSpPr>
          <p:cNvPr id="2398" name="Shape 2398"/>
          <p:cNvGrpSpPr/>
          <p:nvPr/>
        </p:nvGrpSpPr>
        <p:grpSpPr>
          <a:xfrm>
            <a:off x="633412" y="4114800"/>
            <a:ext cx="6157913" cy="2481262"/>
            <a:chOff x="573087" y="4070350"/>
            <a:chExt cx="6157913" cy="2481262"/>
          </a:xfrm>
        </p:grpSpPr>
        <p:sp>
          <p:nvSpPr>
            <p:cNvPr id="2399" name="Shape 2399"/>
            <p:cNvSpPr txBox="1"/>
            <p:nvPr/>
          </p:nvSpPr>
          <p:spPr>
            <a:xfrm>
              <a:off x="3727450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400" name="Shape 2400"/>
            <p:cNvSpPr txBox="1"/>
            <p:nvPr/>
          </p:nvSpPr>
          <p:spPr>
            <a:xfrm>
              <a:off x="5554662" y="4581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401" name="Shape 2401"/>
            <p:cNvSpPr txBox="1"/>
            <p:nvPr/>
          </p:nvSpPr>
          <p:spPr>
            <a:xfrm>
              <a:off x="6156325" y="4581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402" name="Shape 2402"/>
            <p:cNvSpPr txBox="1"/>
            <p:nvPr/>
          </p:nvSpPr>
          <p:spPr>
            <a:xfrm>
              <a:off x="3727450" y="5543550"/>
              <a:ext cx="652462" cy="49053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403" name="Shape 2403"/>
            <p:cNvSpPr txBox="1"/>
            <p:nvPr/>
          </p:nvSpPr>
          <p:spPr>
            <a:xfrm>
              <a:off x="4308475" y="5543550"/>
              <a:ext cx="587375" cy="488950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5400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404" name="Shape 2404"/>
            <p:cNvSpPr txBox="1"/>
            <p:nvPr/>
          </p:nvSpPr>
          <p:spPr>
            <a:xfrm>
              <a:off x="3729037" y="6105525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405" name="Shape 2405"/>
            <p:cNvSpPr txBox="1"/>
            <p:nvPr/>
          </p:nvSpPr>
          <p:spPr>
            <a:xfrm>
              <a:off x="4314825" y="6105525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406" name="Shape 2406"/>
            <p:cNvSpPr txBox="1"/>
            <p:nvPr/>
          </p:nvSpPr>
          <p:spPr>
            <a:xfrm>
              <a:off x="979487" y="4551362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1997075" y="4551362"/>
              <a:ext cx="117633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8" name="Shape 2408"/>
            <p:cNvSpPr txBox="1"/>
            <p:nvPr/>
          </p:nvSpPr>
          <p:spPr>
            <a:xfrm>
              <a:off x="979487" y="5046662"/>
              <a:ext cx="101758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1997075" y="5046662"/>
              <a:ext cx="117633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0" name="Shape 2410"/>
            <p:cNvSpPr txBox="1"/>
            <p:nvPr/>
          </p:nvSpPr>
          <p:spPr>
            <a:xfrm>
              <a:off x="979487" y="5534025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1997075" y="552926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2" name="Shape 2412"/>
            <p:cNvSpPr txBox="1"/>
            <p:nvPr/>
          </p:nvSpPr>
          <p:spPr>
            <a:xfrm>
              <a:off x="979487" y="6030912"/>
              <a:ext cx="101758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1997075" y="6030912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4" name="Shape 2414"/>
            <p:cNvSpPr txBox="1"/>
            <p:nvPr/>
          </p:nvSpPr>
          <p:spPr>
            <a:xfrm>
              <a:off x="573087" y="4476750"/>
              <a:ext cx="293687" cy="20320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2415" name="Shape 2415"/>
            <p:cNvCxnSpPr/>
            <p:nvPr/>
          </p:nvCxnSpPr>
          <p:spPr>
            <a:xfrm>
              <a:off x="2720975" y="4779962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416" name="Shape 2416"/>
            <p:cNvCxnSpPr/>
            <p:nvPr/>
          </p:nvCxnSpPr>
          <p:spPr>
            <a:xfrm>
              <a:off x="2678112" y="5815012"/>
              <a:ext cx="1058862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417" name="Shape 2417"/>
            <p:cNvCxnSpPr/>
            <p:nvPr/>
          </p:nvCxnSpPr>
          <p:spPr>
            <a:xfrm>
              <a:off x="2720975" y="6345237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418" name="Shape 2418"/>
            <p:cNvSpPr txBox="1"/>
            <p:nvPr/>
          </p:nvSpPr>
          <p:spPr>
            <a:xfrm>
              <a:off x="962025" y="4070350"/>
              <a:ext cx="2449512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   firstedge</a:t>
              </a: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4308475" y="4581525"/>
              <a:ext cx="573087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20" name="Shape 2420"/>
            <p:cNvCxnSpPr/>
            <p:nvPr/>
          </p:nvCxnSpPr>
          <p:spPr>
            <a:xfrm>
              <a:off x="4702175" y="4810125"/>
              <a:ext cx="86518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421" name="Shape 2421"/>
            <p:cNvSpPr txBox="1"/>
            <p:nvPr/>
          </p:nvSpPr>
          <p:spPr>
            <a:xfrm>
              <a:off x="2438400" y="5084762"/>
              <a:ext cx="574675" cy="3540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Shape 2426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427" name="Shape 2427"/>
          <p:cNvSpPr txBox="1"/>
          <p:nvPr/>
        </p:nvSpPr>
        <p:spPr>
          <a:xfrm>
            <a:off x="506399" y="1193800"/>
            <a:ext cx="28149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网图的邻接表</a:t>
            </a:r>
            <a:endParaRPr/>
          </a:p>
        </p:txBody>
      </p:sp>
      <p:grpSp>
        <p:nvGrpSpPr>
          <p:cNvPr id="2428" name="Shape 2428"/>
          <p:cNvGrpSpPr/>
          <p:nvPr/>
        </p:nvGrpSpPr>
        <p:grpSpPr>
          <a:xfrm>
            <a:off x="6335712" y="3459162"/>
            <a:ext cx="2471738" cy="2524124"/>
            <a:chOff x="3248025" y="3535362"/>
            <a:chExt cx="2471738" cy="2524124"/>
          </a:xfrm>
        </p:grpSpPr>
        <p:grpSp>
          <p:nvGrpSpPr>
            <p:cNvPr id="2429" name="Shape 2429"/>
            <p:cNvGrpSpPr/>
            <p:nvPr/>
          </p:nvGrpSpPr>
          <p:grpSpPr>
            <a:xfrm>
              <a:off x="3248025" y="3724275"/>
              <a:ext cx="2471738" cy="2335211"/>
              <a:chOff x="5065712" y="2063750"/>
              <a:chExt cx="2471738" cy="2335211"/>
            </a:xfrm>
          </p:grpSpPr>
          <p:grpSp>
            <p:nvGrpSpPr>
              <p:cNvPr id="2430" name="Shape 2430"/>
              <p:cNvGrpSpPr/>
              <p:nvPr/>
            </p:nvGrpSpPr>
            <p:grpSpPr>
              <a:xfrm>
                <a:off x="5073650" y="2063750"/>
                <a:ext cx="2463800" cy="608012"/>
                <a:chOff x="363537" y="4135437"/>
                <a:chExt cx="2463800" cy="608012"/>
              </a:xfrm>
            </p:grpSpPr>
            <p:sp>
              <p:nvSpPr>
                <p:cNvPr id="2431" name="Shape 2431"/>
                <p:cNvSpPr/>
                <p:nvPr/>
              </p:nvSpPr>
              <p:spPr>
                <a:xfrm>
                  <a:off x="862012" y="4422775"/>
                  <a:ext cx="1431925" cy="15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1" h="7" extrusionOk="0">
                      <a:moveTo>
                        <a:pt x="0" y="7"/>
                      </a:moveTo>
                      <a:lnTo>
                        <a:pt x="901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32" name="Shape 2432"/>
                <p:cNvSpPr/>
                <p:nvPr/>
              </p:nvSpPr>
              <p:spPr>
                <a:xfrm>
                  <a:off x="363537" y="418465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33" name="Shape 2433"/>
                <p:cNvSpPr txBox="1"/>
                <p:nvPr/>
              </p:nvSpPr>
              <p:spPr>
                <a:xfrm>
                  <a:off x="430212" y="413543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sp>
              <p:nvSpPr>
                <p:cNvPr id="2434" name="Shape 2434"/>
                <p:cNvSpPr/>
                <p:nvPr/>
              </p:nvSpPr>
              <p:spPr>
                <a:xfrm>
                  <a:off x="2297112" y="419735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35" name="Shape 2435"/>
                <p:cNvSpPr txBox="1"/>
                <p:nvPr/>
              </p:nvSpPr>
              <p:spPr>
                <a:xfrm>
                  <a:off x="2363787" y="414813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436" name="Shape 2436"/>
              <p:cNvGrpSpPr/>
              <p:nvPr/>
            </p:nvGrpSpPr>
            <p:grpSpPr>
              <a:xfrm>
                <a:off x="5065712" y="2509837"/>
                <a:ext cx="2457450" cy="1889124"/>
                <a:chOff x="355600" y="4581525"/>
                <a:chExt cx="2457450" cy="1889124"/>
              </a:xfrm>
            </p:grpSpPr>
            <p:cxnSp>
              <p:nvCxnSpPr>
                <p:cNvPr id="2437" name="Shape 2437"/>
                <p:cNvCxnSpPr/>
                <p:nvPr/>
              </p:nvCxnSpPr>
              <p:spPr>
                <a:xfrm>
                  <a:off x="612775" y="4684712"/>
                  <a:ext cx="0" cy="127317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</p:cxnSp>
            <p:sp>
              <p:nvSpPr>
                <p:cNvPr id="2438" name="Shape 2438"/>
                <p:cNvSpPr/>
                <p:nvPr/>
              </p:nvSpPr>
              <p:spPr>
                <a:xfrm>
                  <a:off x="830262" y="6192837"/>
                  <a:ext cx="1474787" cy="15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1" h="5" extrusionOk="0">
                      <a:moveTo>
                        <a:pt x="0" y="0"/>
                      </a:moveTo>
                      <a:lnTo>
                        <a:pt x="901" y="5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439" name="Shape 2439"/>
                <p:cNvCxnSpPr/>
                <p:nvPr/>
              </p:nvCxnSpPr>
              <p:spPr>
                <a:xfrm rot="10800000">
                  <a:off x="800100" y="4581525"/>
                  <a:ext cx="1566862" cy="139382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stealth" w="lg" len="lg"/>
                </a:ln>
              </p:spPr>
            </p:cxnSp>
            <p:sp>
              <p:nvSpPr>
                <p:cNvPr id="2440" name="Shape 2440"/>
                <p:cNvSpPr/>
                <p:nvPr/>
              </p:nvSpPr>
              <p:spPr>
                <a:xfrm>
                  <a:off x="355600" y="5924550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41" name="Shape 2441"/>
                <p:cNvSpPr txBox="1"/>
                <p:nvPr/>
              </p:nvSpPr>
              <p:spPr>
                <a:xfrm>
                  <a:off x="422275" y="5875337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2442" name="Shape 2442"/>
                <p:cNvSpPr/>
                <p:nvPr/>
              </p:nvSpPr>
              <p:spPr>
                <a:xfrm>
                  <a:off x="2282825" y="5921375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443" name="Shape 2443"/>
                <p:cNvSpPr txBox="1"/>
                <p:nvPr/>
              </p:nvSpPr>
              <p:spPr>
                <a:xfrm>
                  <a:off x="2349500" y="5872162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</p:grpSp>
        </p:grpSp>
        <p:sp>
          <p:nvSpPr>
            <p:cNvPr id="2444" name="Shape 2444"/>
            <p:cNvSpPr txBox="1"/>
            <p:nvPr/>
          </p:nvSpPr>
          <p:spPr>
            <a:xfrm>
              <a:off x="4137025" y="3535362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445" name="Shape 2445"/>
            <p:cNvSpPr txBox="1"/>
            <p:nvPr/>
          </p:nvSpPr>
          <p:spPr>
            <a:xfrm>
              <a:off x="4379912" y="4403725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2446" name="Shape 2446"/>
            <p:cNvSpPr txBox="1"/>
            <p:nvPr/>
          </p:nvSpPr>
          <p:spPr>
            <a:xfrm>
              <a:off x="4030662" y="5287962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2447" name="Shape 2447"/>
            <p:cNvSpPr txBox="1"/>
            <p:nvPr/>
          </p:nvSpPr>
          <p:spPr>
            <a:xfrm>
              <a:off x="3389312" y="4662487"/>
              <a:ext cx="5794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</p:grpSp>
      <p:grpSp>
        <p:nvGrpSpPr>
          <p:cNvPr id="2448" name="Shape 2448"/>
          <p:cNvGrpSpPr/>
          <p:nvPr/>
        </p:nvGrpSpPr>
        <p:grpSpPr>
          <a:xfrm>
            <a:off x="344487" y="2119312"/>
            <a:ext cx="5868988" cy="2443163"/>
            <a:chOff x="344487" y="2119312"/>
            <a:chExt cx="5868988" cy="2513013"/>
          </a:xfrm>
        </p:grpSpPr>
        <p:sp>
          <p:nvSpPr>
            <p:cNvPr id="2449" name="Shape 2449"/>
            <p:cNvSpPr txBox="1"/>
            <p:nvPr/>
          </p:nvSpPr>
          <p:spPr>
            <a:xfrm>
              <a:off x="3544887" y="2587625"/>
              <a:ext cx="1150937" cy="4492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1</a:t>
              </a:r>
              <a:endParaRPr/>
            </a:p>
          </p:txBody>
        </p:sp>
        <p:sp>
          <p:nvSpPr>
            <p:cNvPr id="2450" name="Shape 2450"/>
            <p:cNvSpPr txBox="1"/>
            <p:nvPr/>
          </p:nvSpPr>
          <p:spPr>
            <a:xfrm>
              <a:off x="750887" y="2600325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1768475" y="2600325"/>
              <a:ext cx="117633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2" name="Shape 2452"/>
            <p:cNvSpPr txBox="1"/>
            <p:nvPr/>
          </p:nvSpPr>
          <p:spPr>
            <a:xfrm>
              <a:off x="750887" y="3095625"/>
              <a:ext cx="101758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1768475" y="3095625"/>
              <a:ext cx="117633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4" name="Shape 2454"/>
            <p:cNvSpPr txBox="1"/>
            <p:nvPr/>
          </p:nvSpPr>
          <p:spPr>
            <a:xfrm>
              <a:off x="750887" y="3582987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1768475" y="3578225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6" name="Shape 2456"/>
            <p:cNvSpPr txBox="1"/>
            <p:nvPr/>
          </p:nvSpPr>
          <p:spPr>
            <a:xfrm>
              <a:off x="750887" y="4079875"/>
              <a:ext cx="101758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1768475" y="4079875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8" name="Shape 2458"/>
            <p:cNvSpPr txBox="1"/>
            <p:nvPr/>
          </p:nvSpPr>
          <p:spPr>
            <a:xfrm>
              <a:off x="344487" y="2525712"/>
              <a:ext cx="293687" cy="2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2459" name="Shape 2459"/>
            <p:cNvCxnSpPr/>
            <p:nvPr/>
          </p:nvCxnSpPr>
          <p:spPr>
            <a:xfrm>
              <a:off x="2492375" y="2828925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460" name="Shape 2460"/>
            <p:cNvCxnSpPr/>
            <p:nvPr/>
          </p:nvCxnSpPr>
          <p:spPr>
            <a:xfrm>
              <a:off x="2449512" y="3863975"/>
              <a:ext cx="1058862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461" name="Shape 2461"/>
            <p:cNvCxnSpPr/>
            <p:nvPr/>
          </p:nvCxnSpPr>
          <p:spPr>
            <a:xfrm>
              <a:off x="2492375" y="4394200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462" name="Shape 2462"/>
            <p:cNvSpPr txBox="1"/>
            <p:nvPr/>
          </p:nvSpPr>
          <p:spPr>
            <a:xfrm>
              <a:off x="733425" y="2119312"/>
              <a:ext cx="2449512" cy="441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   firstedge</a:t>
              </a:r>
              <a:endParaRPr/>
            </a:p>
          </p:txBody>
        </p:sp>
        <p:cxnSp>
          <p:nvCxnSpPr>
            <p:cNvPr id="2463" name="Shape 2463"/>
            <p:cNvCxnSpPr/>
            <p:nvPr/>
          </p:nvCxnSpPr>
          <p:spPr>
            <a:xfrm>
              <a:off x="4552950" y="2862262"/>
              <a:ext cx="4699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464" name="Shape 2464"/>
            <p:cNvSpPr txBox="1"/>
            <p:nvPr/>
          </p:nvSpPr>
          <p:spPr>
            <a:xfrm>
              <a:off x="2209800" y="3133725"/>
              <a:ext cx="574675" cy="3540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465" name="Shape 2465"/>
            <p:cNvCxnSpPr/>
            <p:nvPr/>
          </p:nvCxnSpPr>
          <p:spPr>
            <a:xfrm>
              <a:off x="3946525" y="2592387"/>
              <a:ext cx="0" cy="4429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6" name="Shape 2466"/>
            <p:cNvCxnSpPr/>
            <p:nvPr/>
          </p:nvCxnSpPr>
          <p:spPr>
            <a:xfrm>
              <a:off x="4329112" y="2576512"/>
              <a:ext cx="0" cy="4429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467" name="Shape 2467"/>
            <p:cNvSpPr txBox="1"/>
            <p:nvPr/>
          </p:nvSpPr>
          <p:spPr>
            <a:xfrm>
              <a:off x="5054600" y="2601912"/>
              <a:ext cx="1150937" cy="4492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2</a:t>
              </a:r>
              <a:endParaRPr/>
            </a:p>
          </p:txBody>
        </p:sp>
        <p:cxnSp>
          <p:nvCxnSpPr>
            <p:cNvPr id="2468" name="Shape 2468"/>
            <p:cNvCxnSpPr/>
            <p:nvPr/>
          </p:nvCxnSpPr>
          <p:spPr>
            <a:xfrm>
              <a:off x="5456237" y="2606675"/>
              <a:ext cx="0" cy="4429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9" name="Shape 2469"/>
            <p:cNvCxnSpPr/>
            <p:nvPr/>
          </p:nvCxnSpPr>
          <p:spPr>
            <a:xfrm>
              <a:off x="5838825" y="2590800"/>
              <a:ext cx="0" cy="4429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470" name="Shape 2470"/>
            <p:cNvSpPr txBox="1"/>
            <p:nvPr/>
          </p:nvSpPr>
          <p:spPr>
            <a:xfrm>
              <a:off x="5883275" y="2679700"/>
              <a:ext cx="330200" cy="384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471" name="Shape 2471"/>
            <p:cNvSpPr txBox="1"/>
            <p:nvPr/>
          </p:nvSpPr>
          <p:spPr>
            <a:xfrm>
              <a:off x="3530600" y="3606800"/>
              <a:ext cx="1150937" cy="4492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3</a:t>
              </a:r>
              <a:endParaRPr/>
            </a:p>
          </p:txBody>
        </p:sp>
        <p:cxnSp>
          <p:nvCxnSpPr>
            <p:cNvPr id="2472" name="Shape 2472"/>
            <p:cNvCxnSpPr/>
            <p:nvPr/>
          </p:nvCxnSpPr>
          <p:spPr>
            <a:xfrm>
              <a:off x="3932237" y="3611562"/>
              <a:ext cx="0" cy="4429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73" name="Shape 2473"/>
            <p:cNvCxnSpPr/>
            <p:nvPr/>
          </p:nvCxnSpPr>
          <p:spPr>
            <a:xfrm>
              <a:off x="4314825" y="3595687"/>
              <a:ext cx="0" cy="4429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474" name="Shape 2474"/>
            <p:cNvSpPr txBox="1"/>
            <p:nvPr/>
          </p:nvSpPr>
          <p:spPr>
            <a:xfrm>
              <a:off x="4359275" y="3684587"/>
              <a:ext cx="330200" cy="384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475" name="Shape 2475"/>
            <p:cNvSpPr txBox="1"/>
            <p:nvPr/>
          </p:nvSpPr>
          <p:spPr>
            <a:xfrm>
              <a:off x="3530600" y="4170362"/>
              <a:ext cx="1150937" cy="4492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0</a:t>
              </a:r>
              <a:endParaRPr/>
            </a:p>
          </p:txBody>
        </p:sp>
        <p:cxnSp>
          <p:nvCxnSpPr>
            <p:cNvPr id="2476" name="Shape 2476"/>
            <p:cNvCxnSpPr/>
            <p:nvPr/>
          </p:nvCxnSpPr>
          <p:spPr>
            <a:xfrm>
              <a:off x="3932237" y="4175125"/>
              <a:ext cx="0" cy="4429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77" name="Shape 2477"/>
            <p:cNvCxnSpPr/>
            <p:nvPr/>
          </p:nvCxnSpPr>
          <p:spPr>
            <a:xfrm>
              <a:off x="4314825" y="4159250"/>
              <a:ext cx="0" cy="44291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478" name="Shape 2478"/>
            <p:cNvSpPr txBox="1"/>
            <p:nvPr/>
          </p:nvSpPr>
          <p:spPr>
            <a:xfrm>
              <a:off x="4359275" y="4248150"/>
              <a:ext cx="330200" cy="384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Shape 2483"/>
          <p:cNvSpPr txBox="1"/>
          <p:nvPr/>
        </p:nvSpPr>
        <p:spPr>
          <a:xfrm rot="5400000">
            <a:off x="-1451075" y="3540325"/>
            <a:ext cx="4431000" cy="6714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邻接表存储</a:t>
            </a:r>
            <a:r>
              <a:rPr lang="en-US" sz="32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有向图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的类</a:t>
            </a:r>
            <a:endParaRPr/>
          </a:p>
        </p:txBody>
      </p:sp>
      <p:sp>
        <p:nvSpPr>
          <p:cNvPr id="2484" name="Shape 2484"/>
          <p:cNvSpPr txBox="1"/>
          <p:nvPr/>
        </p:nvSpPr>
        <p:spPr>
          <a:xfrm>
            <a:off x="1403350" y="1231900"/>
            <a:ext cx="7467600" cy="508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int MaxSize = 10;    //图的最大顶点数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&lt;class DataType&gt;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ALGraph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public: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ALGraph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 a[ ], int n, int e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~ALGraph;  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void DFSTraverse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void BFSTraverse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v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private: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VertexNode adjlist[MaxSize]; 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int vertexNum, arcNum;      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</p:txBody>
      </p:sp>
      <p:sp>
        <p:nvSpPr>
          <p:cNvPr id="2485" name="Shape 2485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Shape 2490"/>
          <p:cNvSpPr txBox="1"/>
          <p:nvPr/>
        </p:nvSpPr>
        <p:spPr>
          <a:xfrm>
            <a:off x="304800" y="1295400"/>
            <a:ext cx="7086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邻接表中图的基本操作——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构造函数</a:t>
            </a: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491" name="Shape 2491"/>
          <p:cNvSpPr txBox="1"/>
          <p:nvPr/>
        </p:nvSpPr>
        <p:spPr>
          <a:xfrm>
            <a:off x="533400" y="2141537"/>
            <a:ext cx="8077200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确定图的顶点个数和边的个数；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输入顶点信息，初始化该顶点的边表；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依次输入边的信息并存储在边表中；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3.1  输入边所依附的两个顶点的序号i和j；</a:t>
            </a: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3.2  生成邻接点序号为j的边表结点s；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将结点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插入到第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个边表的头部；</a:t>
            </a:r>
            <a:endParaRPr/>
          </a:p>
        </p:txBody>
      </p:sp>
      <p:sp>
        <p:nvSpPr>
          <p:cNvPr id="2492" name="Shape 2492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Shape 2497"/>
          <p:cNvSpPr txBox="1"/>
          <p:nvPr/>
        </p:nvSpPr>
        <p:spPr>
          <a:xfrm>
            <a:off x="473075" y="2114550"/>
            <a:ext cx="8382000" cy="3752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&lt;class DataType&gt;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ALGraph&lt;DataType&gt; :: ALGraph(DataType a[ ], int n, int 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vertexNum = n; arcNum = 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(i = 0; i &lt; vertexNum;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{                                             //输入顶点信息，初始化顶点表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adjlist[i].vertex = a[i];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adjlist[i].firstedge = NULL;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8" name="Shape 2498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499" name="Shape 2499"/>
          <p:cNvSpPr txBox="1"/>
          <p:nvPr/>
        </p:nvSpPr>
        <p:spPr>
          <a:xfrm>
            <a:off x="304800" y="1295400"/>
            <a:ext cx="7086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邻接表中图的基本操作——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构造函数</a:t>
            </a: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Shape 2504"/>
          <p:cNvSpPr txBox="1"/>
          <p:nvPr/>
        </p:nvSpPr>
        <p:spPr>
          <a:xfrm>
            <a:off x="7886700" y="3214687"/>
            <a:ext cx="3016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2505" name="Shape 2505"/>
          <p:cNvSpPr txBox="1"/>
          <p:nvPr/>
        </p:nvSpPr>
        <p:spPr>
          <a:xfrm>
            <a:off x="474662" y="1900237"/>
            <a:ext cx="8323262" cy="39322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for (k = 0; k &lt; arcNum; k++) //输入边的信息存储在边表中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cin&gt;&gt;i&gt;&gt;j;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 = new ArcNode; s-&gt;adjvex = j;  	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s-&gt;next = adjlist[i].firstedge;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adjlist[i].firstedge = 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6" name="Shape 2506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grpSp>
        <p:nvGrpSpPr>
          <p:cNvPr id="2507" name="Shape 2507"/>
          <p:cNvGrpSpPr/>
          <p:nvPr/>
        </p:nvGrpSpPr>
        <p:grpSpPr>
          <a:xfrm>
            <a:off x="4548187" y="3067050"/>
            <a:ext cx="4308474" cy="3146426"/>
            <a:chOff x="4533900" y="3455987"/>
            <a:chExt cx="4308474" cy="3243263"/>
          </a:xfrm>
        </p:grpSpPr>
        <p:sp>
          <p:nvSpPr>
            <p:cNvPr id="2508" name="Shape 2508"/>
            <p:cNvSpPr txBox="1"/>
            <p:nvPr/>
          </p:nvSpPr>
          <p:spPr>
            <a:xfrm>
              <a:off x="7688262" y="4738687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509" name="Shape 2509"/>
            <p:cNvSpPr txBox="1"/>
            <p:nvPr/>
          </p:nvSpPr>
          <p:spPr>
            <a:xfrm>
              <a:off x="7015162" y="3770312"/>
              <a:ext cx="652462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510" name="Shape 2510"/>
            <p:cNvSpPr txBox="1"/>
            <p:nvPr/>
          </p:nvSpPr>
          <p:spPr>
            <a:xfrm>
              <a:off x="7616825" y="3770312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1" name="Shape 2511"/>
            <p:cNvSpPr txBox="1"/>
            <p:nvPr/>
          </p:nvSpPr>
          <p:spPr>
            <a:xfrm>
              <a:off x="4940300" y="4708525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57887" y="4708525"/>
              <a:ext cx="117633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3" name="Shape 2513"/>
            <p:cNvSpPr txBox="1"/>
            <p:nvPr/>
          </p:nvSpPr>
          <p:spPr>
            <a:xfrm>
              <a:off x="4940300" y="5203825"/>
              <a:ext cx="101758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957887" y="5203825"/>
              <a:ext cx="1176337" cy="512762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5" name="Shape 2515"/>
            <p:cNvSpPr txBox="1"/>
            <p:nvPr/>
          </p:nvSpPr>
          <p:spPr>
            <a:xfrm>
              <a:off x="4940300" y="5691187"/>
              <a:ext cx="1017587" cy="5095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57887" y="5686425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7" name="Shape 2517"/>
            <p:cNvSpPr txBox="1"/>
            <p:nvPr/>
          </p:nvSpPr>
          <p:spPr>
            <a:xfrm>
              <a:off x="4940300" y="6188075"/>
              <a:ext cx="101758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57887" y="6188075"/>
              <a:ext cx="1176337" cy="511175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9" name="Shape 2519"/>
            <p:cNvSpPr txBox="1"/>
            <p:nvPr/>
          </p:nvSpPr>
          <p:spPr>
            <a:xfrm>
              <a:off x="4533900" y="4633912"/>
              <a:ext cx="293687" cy="2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just" rtl="0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2520" name="Shape 2520"/>
            <p:cNvCxnSpPr/>
            <p:nvPr/>
          </p:nvCxnSpPr>
          <p:spPr>
            <a:xfrm>
              <a:off x="6681787" y="4937125"/>
              <a:ext cx="10033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521" name="Shape 2521"/>
            <p:cNvSpPr/>
            <p:nvPr/>
          </p:nvSpPr>
          <p:spPr>
            <a:xfrm>
              <a:off x="8269287" y="4738687"/>
              <a:ext cx="573087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2" name="Shape 2522"/>
            <p:cNvSpPr txBox="1"/>
            <p:nvPr/>
          </p:nvSpPr>
          <p:spPr>
            <a:xfrm>
              <a:off x="6399212" y="5241925"/>
              <a:ext cx="574675" cy="3540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523" name="Shape 2523"/>
            <p:cNvSpPr txBox="1"/>
            <p:nvPr/>
          </p:nvSpPr>
          <p:spPr>
            <a:xfrm>
              <a:off x="6399212" y="5745162"/>
              <a:ext cx="574675" cy="3540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524" name="Shape 2524"/>
            <p:cNvSpPr txBox="1"/>
            <p:nvPr/>
          </p:nvSpPr>
          <p:spPr>
            <a:xfrm>
              <a:off x="6399212" y="6248400"/>
              <a:ext cx="574675" cy="3540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525" name="Shape 2525"/>
            <p:cNvSpPr txBox="1"/>
            <p:nvPr/>
          </p:nvSpPr>
          <p:spPr>
            <a:xfrm>
              <a:off x="8256587" y="4741862"/>
              <a:ext cx="574675" cy="446087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44000" tIns="5400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526" name="Shape 2526"/>
            <p:cNvCxnSpPr/>
            <p:nvPr/>
          </p:nvCxnSpPr>
          <p:spPr>
            <a:xfrm>
              <a:off x="7451725" y="3455987"/>
              <a:ext cx="152400" cy="304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527" name="Shape 2527"/>
            <p:cNvCxnSpPr/>
            <p:nvPr/>
          </p:nvCxnSpPr>
          <p:spPr>
            <a:xfrm>
              <a:off x="7943850" y="4078287"/>
              <a:ext cx="0" cy="62388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528" name="Shape 2528"/>
            <p:cNvCxnSpPr/>
            <p:nvPr/>
          </p:nvCxnSpPr>
          <p:spPr>
            <a:xfrm rot="10800000" flipH="1">
              <a:off x="6694487" y="4244975"/>
              <a:ext cx="488950" cy="64135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529" name="Shape 2529"/>
            <p:cNvCxnSpPr/>
            <p:nvPr/>
          </p:nvCxnSpPr>
          <p:spPr>
            <a:xfrm>
              <a:off x="7288212" y="4778375"/>
              <a:ext cx="242887" cy="320675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0" name="Shape 2530"/>
            <p:cNvCxnSpPr/>
            <p:nvPr/>
          </p:nvCxnSpPr>
          <p:spPr>
            <a:xfrm flipH="1">
              <a:off x="7332662" y="4732337"/>
              <a:ext cx="153987" cy="382587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31" name="Shape 2531"/>
            <p:cNvSpPr txBox="1"/>
            <p:nvPr/>
          </p:nvSpPr>
          <p:spPr>
            <a:xfrm>
              <a:off x="8042275" y="4244975"/>
              <a:ext cx="301625" cy="415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①</a:t>
              </a:r>
              <a:endParaRPr/>
            </a:p>
          </p:txBody>
        </p:sp>
        <p:sp>
          <p:nvSpPr>
            <p:cNvPr id="2532" name="Shape 2532"/>
            <p:cNvSpPr txBox="1"/>
            <p:nvPr/>
          </p:nvSpPr>
          <p:spPr>
            <a:xfrm>
              <a:off x="6594475" y="4213225"/>
              <a:ext cx="301625" cy="415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②</a:t>
              </a:r>
              <a:endParaRPr/>
            </a:p>
          </p:txBody>
        </p:sp>
      </p:grpSp>
      <p:sp>
        <p:nvSpPr>
          <p:cNvPr id="2533" name="Shape 2533"/>
          <p:cNvSpPr txBox="1"/>
          <p:nvPr/>
        </p:nvSpPr>
        <p:spPr>
          <a:xfrm>
            <a:off x="304800" y="1295400"/>
            <a:ext cx="7086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邻接表中图的基本操作——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构造函数</a:t>
            </a: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Shape 2538"/>
          <p:cNvSpPr txBox="1"/>
          <p:nvPr/>
        </p:nvSpPr>
        <p:spPr>
          <a:xfrm>
            <a:off x="304800" y="1204912"/>
            <a:ext cx="81676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邻接表中图的基本操作——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深度优先遍历</a:t>
            </a:r>
            <a:endParaRPr/>
          </a:p>
        </p:txBody>
      </p:sp>
      <p:sp>
        <p:nvSpPr>
          <p:cNvPr id="2539" name="Shape 2539"/>
          <p:cNvSpPr txBox="1"/>
          <p:nvPr/>
        </p:nvSpPr>
        <p:spPr>
          <a:xfrm>
            <a:off x="533400" y="1879600"/>
            <a:ext cx="8208962" cy="4044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&lt;class DataType&gt;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ALGraph&lt;DataType&gt; :: DFSTraverse(int v)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cout &lt;&lt; adjlist[v].vertex;  visited[v] = 1;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 = adjlist[v].firstedge;       //工作指针p指向顶点v的边表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(p != NULL)              //依次搜索顶点v的邻接点j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j = p-&gt;adjvex;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(visited[j] == 0) DFSTraverse(j);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 = p-&gt;next;         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540" name="Shape 2540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Shape 2545"/>
          <p:cNvSpPr txBox="1"/>
          <p:nvPr/>
        </p:nvSpPr>
        <p:spPr>
          <a:xfrm>
            <a:off x="320675" y="1187450"/>
            <a:ext cx="80311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邻接表中图的基本操作——</a:t>
            </a: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广度优先遍历</a:t>
            </a:r>
            <a:endParaRPr/>
          </a:p>
        </p:txBody>
      </p:sp>
      <p:sp>
        <p:nvSpPr>
          <p:cNvPr id="2546" name="Shape 2546"/>
          <p:cNvSpPr txBox="1"/>
          <p:nvPr/>
        </p:nvSpPr>
        <p:spPr>
          <a:xfrm>
            <a:off x="458787" y="1658937"/>
            <a:ext cx="8199437" cy="51990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&lt;class DataType&gt;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ALGraph&lt;DataType&gt; :: BFSTraverse(int v)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front = rear = -1;   //初始化顺序队列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cout &lt;&lt; adjlist[v].vertex; visited[v] = 1; Q[++rear] = v;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(front != rear)           //当队列非空时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v = Q[++front];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 = adjlist[v].firstarc;       //工作指针p指向顶点v的边表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 (p != NULL)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j = p-&gt;adjvex;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(visited[j] == 0)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cout &lt;&lt; adjlist[j].vertex; visited[j] = 1;Q[++rear] = j;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p=p-&gt;next;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547" name="Shape 2547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2368550" y="395287"/>
            <a:ext cx="38100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图的逻辑结构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228600" y="1371600"/>
            <a:ext cx="4876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图的基本术语</a:t>
            </a: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239712" y="2085975"/>
            <a:ext cx="8321675" cy="21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邻接、依附</a:t>
            </a:r>
            <a:endParaRPr sz="2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有向图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中，对于任意两个顶点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，若存在弧&lt;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&gt;，则称顶点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邻接到顶点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邻接自顶点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同时称弧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依附于顶点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和顶点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229" name="Shape 229"/>
          <p:cNvGrpSpPr/>
          <p:nvPr/>
        </p:nvGrpSpPr>
        <p:grpSpPr>
          <a:xfrm>
            <a:off x="736600" y="4303712"/>
            <a:ext cx="2471737" cy="2335212"/>
            <a:chOff x="355600" y="4135437"/>
            <a:chExt cx="2471737" cy="2335212"/>
          </a:xfrm>
        </p:grpSpPr>
        <p:grpSp>
          <p:nvGrpSpPr>
            <p:cNvPr id="230" name="Shape 230"/>
            <p:cNvGrpSpPr/>
            <p:nvPr/>
          </p:nvGrpSpPr>
          <p:grpSpPr>
            <a:xfrm>
              <a:off x="363537" y="4135437"/>
              <a:ext cx="2463800" cy="608012"/>
              <a:chOff x="363537" y="4135437"/>
              <a:chExt cx="2463800" cy="608012"/>
            </a:xfrm>
          </p:grpSpPr>
          <p:sp>
            <p:nvSpPr>
              <p:cNvPr id="231" name="Shape 231"/>
              <p:cNvSpPr/>
              <p:nvPr/>
            </p:nvSpPr>
            <p:spPr>
              <a:xfrm>
                <a:off x="862012" y="4422775"/>
                <a:ext cx="1431925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7" extrusionOk="0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363537" y="41846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Shape 233"/>
              <p:cNvSpPr txBox="1"/>
              <p:nvPr/>
            </p:nvSpPr>
            <p:spPr>
              <a:xfrm>
                <a:off x="430212" y="41354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2297112" y="41973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" name="Shape 235"/>
              <p:cNvSpPr txBox="1"/>
              <p:nvPr/>
            </p:nvSpPr>
            <p:spPr>
              <a:xfrm>
                <a:off x="2363787" y="41481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grpSp>
          <p:nvGrpSpPr>
            <p:cNvPr id="236" name="Shape 236"/>
            <p:cNvGrpSpPr/>
            <p:nvPr/>
          </p:nvGrpSpPr>
          <p:grpSpPr>
            <a:xfrm>
              <a:off x="355600" y="4581525"/>
              <a:ext cx="2457450" cy="1889124"/>
              <a:chOff x="355600" y="4581525"/>
              <a:chExt cx="2457450" cy="1889124"/>
            </a:xfrm>
          </p:grpSpPr>
          <p:cxnSp>
            <p:nvCxnSpPr>
              <p:cNvPr id="237" name="Shape 237"/>
              <p:cNvCxnSpPr/>
              <p:nvPr/>
            </p:nvCxnSpPr>
            <p:spPr>
              <a:xfrm>
                <a:off x="612775" y="4684712"/>
                <a:ext cx="0" cy="127317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238" name="Shape 238"/>
              <p:cNvSpPr/>
              <p:nvPr/>
            </p:nvSpPr>
            <p:spPr>
              <a:xfrm>
                <a:off x="830262" y="6192837"/>
                <a:ext cx="1474787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901" h="5" extrusionOk="0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39" name="Shape 239"/>
              <p:cNvCxnSpPr/>
              <p:nvPr/>
            </p:nvCxnSpPr>
            <p:spPr>
              <a:xfrm rot="10800000">
                <a:off x="800100" y="4581525"/>
                <a:ext cx="1566862" cy="1393825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</p:cxnSp>
          <p:sp>
            <p:nvSpPr>
              <p:cNvPr id="240" name="Shape 240"/>
              <p:cNvSpPr/>
              <p:nvPr/>
            </p:nvSpPr>
            <p:spPr>
              <a:xfrm>
                <a:off x="355600" y="5924550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1" name="Shape 241"/>
              <p:cNvSpPr txBox="1"/>
              <p:nvPr/>
            </p:nvSpPr>
            <p:spPr>
              <a:xfrm>
                <a:off x="422275" y="5875337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2282825" y="5921375"/>
                <a:ext cx="503237" cy="50323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008F6B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3" name="Shape 243"/>
              <p:cNvSpPr txBox="1"/>
              <p:nvPr/>
            </p:nvSpPr>
            <p:spPr>
              <a:xfrm>
                <a:off x="2349500" y="5872162"/>
                <a:ext cx="463550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800" tIns="28800" rIns="0" bIns="10800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en-US" sz="2800" b="1" i="0" u="none" baseline="-25000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</p:grpSp>
      </p:grpSp>
      <p:sp>
        <p:nvSpPr>
          <p:cNvPr id="244" name="Shape 244"/>
          <p:cNvSpPr txBox="1"/>
          <p:nvPr/>
        </p:nvSpPr>
        <p:spPr>
          <a:xfrm>
            <a:off x="4206875" y="4802187"/>
            <a:ext cx="3886200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的邻接点：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、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的邻接点： </a:t>
            </a:r>
            <a:r>
              <a:rPr lang="en-US" sz="28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Shape 2552"/>
          <p:cNvSpPr txBox="1"/>
          <p:nvPr/>
        </p:nvSpPr>
        <p:spPr>
          <a:xfrm>
            <a:off x="304800" y="1219200"/>
            <a:ext cx="3352800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十字链表 </a:t>
            </a:r>
            <a:endParaRPr/>
          </a:p>
        </p:txBody>
      </p:sp>
      <p:grpSp>
        <p:nvGrpSpPr>
          <p:cNvPr id="2553" name="Shape 2553"/>
          <p:cNvGrpSpPr/>
          <p:nvPr/>
        </p:nvGrpSpPr>
        <p:grpSpPr>
          <a:xfrm>
            <a:off x="3140075" y="2087562"/>
            <a:ext cx="1276350" cy="771525"/>
            <a:chOff x="3140075" y="2087562"/>
            <a:chExt cx="1276350" cy="771525"/>
          </a:xfrm>
        </p:grpSpPr>
        <p:sp>
          <p:nvSpPr>
            <p:cNvPr id="2554" name="Shape 2554"/>
            <p:cNvSpPr/>
            <p:nvPr/>
          </p:nvSpPr>
          <p:spPr>
            <a:xfrm>
              <a:off x="3140075" y="2676525"/>
              <a:ext cx="1265237" cy="18256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5" name="Shape 2555"/>
            <p:cNvSpPr txBox="1"/>
            <p:nvPr/>
          </p:nvSpPr>
          <p:spPr>
            <a:xfrm>
              <a:off x="3197225" y="2087562"/>
              <a:ext cx="12192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rgbClr val="3333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邻接表</a:t>
              </a:r>
              <a:endParaRPr/>
            </a:p>
          </p:txBody>
        </p:sp>
      </p:grpSp>
      <p:sp>
        <p:nvSpPr>
          <p:cNvPr id="2556" name="Shape 2556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grpSp>
        <p:nvGrpSpPr>
          <p:cNvPr id="2557" name="Shape 2557"/>
          <p:cNvGrpSpPr/>
          <p:nvPr/>
        </p:nvGrpSpPr>
        <p:grpSpPr>
          <a:xfrm>
            <a:off x="2949575" y="4232275"/>
            <a:ext cx="1676400" cy="784224"/>
            <a:chOff x="2949575" y="4232275"/>
            <a:chExt cx="1676400" cy="784224"/>
          </a:xfrm>
        </p:grpSpPr>
        <p:sp>
          <p:nvSpPr>
            <p:cNvPr id="2558" name="Shape 2558"/>
            <p:cNvSpPr txBox="1"/>
            <p:nvPr/>
          </p:nvSpPr>
          <p:spPr>
            <a:xfrm>
              <a:off x="2949575" y="4497387"/>
              <a:ext cx="16764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rgbClr val="3333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逆邻接表</a:t>
              </a: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3140075" y="4232275"/>
              <a:ext cx="1265237" cy="18256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60" name="Shape 2560"/>
          <p:cNvGrpSpPr/>
          <p:nvPr/>
        </p:nvGrpSpPr>
        <p:grpSpPr>
          <a:xfrm>
            <a:off x="403225" y="5837237"/>
            <a:ext cx="8389937" cy="523875"/>
            <a:chOff x="403225" y="5837237"/>
            <a:chExt cx="8389937" cy="523875"/>
          </a:xfrm>
        </p:grpSpPr>
        <p:sp>
          <p:nvSpPr>
            <p:cNvPr id="2561" name="Shape 2561"/>
            <p:cNvSpPr txBox="1"/>
            <p:nvPr/>
          </p:nvSpPr>
          <p:spPr>
            <a:xfrm>
              <a:off x="930275" y="5837237"/>
              <a:ext cx="786288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将邻接表与逆邻接表合二为一?为什么要合并？</a:t>
              </a:r>
              <a:endParaRPr/>
            </a:p>
          </p:txBody>
        </p:sp>
        <p:pic>
          <p:nvPicPr>
            <p:cNvPr id="2562" name="Shape 25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3225" y="5864225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3" name="Shape 2563"/>
          <p:cNvGrpSpPr/>
          <p:nvPr/>
        </p:nvGrpSpPr>
        <p:grpSpPr>
          <a:xfrm>
            <a:off x="404812" y="2322512"/>
            <a:ext cx="2471737" cy="2335212"/>
            <a:chOff x="6318250" y="1257300"/>
            <a:chExt cx="2471737" cy="2335212"/>
          </a:xfrm>
        </p:grpSpPr>
        <p:sp>
          <p:nvSpPr>
            <p:cNvPr id="2564" name="Shape 2564"/>
            <p:cNvSpPr/>
            <p:nvPr/>
          </p:nvSpPr>
          <p:spPr>
            <a:xfrm>
              <a:off x="6824662" y="1544637"/>
              <a:ext cx="1431925" cy="1587"/>
            </a:xfrm>
            <a:custGeom>
              <a:avLst/>
              <a:gdLst/>
              <a:ahLst/>
              <a:cxnLst/>
              <a:rect l="0" t="0" r="0" b="0"/>
              <a:pathLst>
                <a:path w="901" h="7" extrusionOk="0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326187" y="13065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6" name="Shape 2566"/>
            <p:cNvSpPr txBox="1"/>
            <p:nvPr/>
          </p:nvSpPr>
          <p:spPr>
            <a:xfrm>
              <a:off x="6392862" y="12573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8259762" y="13192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8" name="Shape 2568"/>
            <p:cNvSpPr txBox="1"/>
            <p:nvPr/>
          </p:nvSpPr>
          <p:spPr>
            <a:xfrm>
              <a:off x="8326437" y="12700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569" name="Shape 2569"/>
            <p:cNvCxnSpPr/>
            <p:nvPr/>
          </p:nvCxnSpPr>
          <p:spPr>
            <a:xfrm>
              <a:off x="6575425" y="1806575"/>
              <a:ext cx="0" cy="12731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570" name="Shape 2570"/>
            <p:cNvSpPr/>
            <p:nvPr/>
          </p:nvSpPr>
          <p:spPr>
            <a:xfrm>
              <a:off x="6792912" y="3314700"/>
              <a:ext cx="1474787" cy="1587"/>
            </a:xfrm>
            <a:custGeom>
              <a:avLst/>
              <a:gdLst/>
              <a:ahLst/>
              <a:cxnLst/>
              <a:rect l="0" t="0" r="0" b="0"/>
              <a:pathLst>
                <a:path w="901" h="5" extrusionOk="0">
                  <a:moveTo>
                    <a:pt x="0" y="0"/>
                  </a:moveTo>
                  <a:lnTo>
                    <a:pt x="901" y="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71" name="Shape 2571"/>
            <p:cNvCxnSpPr/>
            <p:nvPr/>
          </p:nvCxnSpPr>
          <p:spPr>
            <a:xfrm rot="10800000">
              <a:off x="6762750" y="1703387"/>
              <a:ext cx="1566862" cy="139382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572" name="Shape 2572"/>
            <p:cNvSpPr/>
            <p:nvPr/>
          </p:nvSpPr>
          <p:spPr>
            <a:xfrm>
              <a:off x="6318250" y="30464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3" name="Shape 2573"/>
            <p:cNvSpPr txBox="1"/>
            <p:nvPr/>
          </p:nvSpPr>
          <p:spPr>
            <a:xfrm>
              <a:off x="6384925" y="29972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8245475" y="30432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5" name="Shape 2575"/>
            <p:cNvSpPr txBox="1"/>
            <p:nvPr/>
          </p:nvSpPr>
          <p:spPr>
            <a:xfrm>
              <a:off x="8312150" y="29940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2576" name="Shape 2576"/>
            <p:cNvCxnSpPr/>
            <p:nvPr/>
          </p:nvCxnSpPr>
          <p:spPr>
            <a:xfrm>
              <a:off x="8526462" y="1806575"/>
              <a:ext cx="0" cy="12731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stealth" w="lg" len="lg"/>
              <a:tailEnd type="none" w="med" len="med"/>
            </a:ln>
          </p:spPr>
        </p:cxnSp>
      </p:grpSp>
      <p:grpSp>
        <p:nvGrpSpPr>
          <p:cNvPr id="2577" name="Shape 2577"/>
          <p:cNvGrpSpPr/>
          <p:nvPr/>
        </p:nvGrpSpPr>
        <p:grpSpPr>
          <a:xfrm>
            <a:off x="4649787" y="1660525"/>
            <a:ext cx="4225925" cy="1724025"/>
            <a:chOff x="4649787" y="1660525"/>
            <a:chExt cx="4225925" cy="1724025"/>
          </a:xfrm>
        </p:grpSpPr>
        <p:sp>
          <p:nvSpPr>
            <p:cNvPr id="2578" name="Shape 2578"/>
            <p:cNvSpPr/>
            <p:nvPr/>
          </p:nvSpPr>
          <p:spPr>
            <a:xfrm>
              <a:off x="5035550" y="1714500"/>
              <a:ext cx="1143000" cy="1635125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79" name="Shape 2579"/>
            <p:cNvCxnSpPr/>
            <p:nvPr/>
          </p:nvCxnSpPr>
          <p:spPr>
            <a:xfrm>
              <a:off x="5640387" y="1714500"/>
              <a:ext cx="0" cy="162242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80" name="Shape 2580"/>
            <p:cNvSpPr/>
            <p:nvPr/>
          </p:nvSpPr>
          <p:spPr>
            <a:xfrm rot="10800000" flipH="1">
              <a:off x="6010275" y="2741612"/>
              <a:ext cx="666750" cy="1587"/>
            </a:xfrm>
            <a:custGeom>
              <a:avLst/>
              <a:gdLst/>
              <a:ahLst/>
              <a:cxnLst/>
              <a:rect l="0" t="0" r="0" b="0"/>
              <a:pathLst>
                <a:path w="534" h="3" extrusionOk="0">
                  <a:moveTo>
                    <a:pt x="0" y="0"/>
                  </a:moveTo>
                  <a:lnTo>
                    <a:pt x="534" y="3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81" name="Shape 2581"/>
            <p:cNvCxnSpPr/>
            <p:nvPr/>
          </p:nvCxnSpPr>
          <p:spPr>
            <a:xfrm>
              <a:off x="5029200" y="2143125"/>
              <a:ext cx="1128712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2" name="Shape 2582"/>
            <p:cNvCxnSpPr/>
            <p:nvPr/>
          </p:nvCxnSpPr>
          <p:spPr>
            <a:xfrm>
              <a:off x="5041900" y="2946400"/>
              <a:ext cx="112553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3" name="Shape 2583"/>
            <p:cNvCxnSpPr/>
            <p:nvPr/>
          </p:nvCxnSpPr>
          <p:spPr>
            <a:xfrm>
              <a:off x="5041900" y="2540000"/>
              <a:ext cx="111283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84" name="Shape 2584"/>
            <p:cNvSpPr txBox="1"/>
            <p:nvPr/>
          </p:nvSpPr>
          <p:spPr>
            <a:xfrm>
              <a:off x="6661150" y="1736725"/>
              <a:ext cx="949325" cy="384175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585" name="Shape 2585"/>
            <p:cNvCxnSpPr/>
            <p:nvPr/>
          </p:nvCxnSpPr>
          <p:spPr>
            <a:xfrm>
              <a:off x="7146925" y="1736725"/>
              <a:ext cx="0" cy="384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86" name="Shape 2586"/>
            <p:cNvSpPr txBox="1"/>
            <p:nvPr/>
          </p:nvSpPr>
          <p:spPr>
            <a:xfrm>
              <a:off x="7970837" y="1736725"/>
              <a:ext cx="904875" cy="384175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587" name="Shape 2587"/>
            <p:cNvCxnSpPr/>
            <p:nvPr/>
          </p:nvCxnSpPr>
          <p:spPr>
            <a:xfrm>
              <a:off x="8423275" y="1736725"/>
              <a:ext cx="0" cy="384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8" name="Shape 2588"/>
            <p:cNvCxnSpPr/>
            <p:nvPr/>
          </p:nvCxnSpPr>
          <p:spPr>
            <a:xfrm>
              <a:off x="7469187" y="1911350"/>
              <a:ext cx="45243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589" name="Shape 2589"/>
            <p:cNvSpPr txBox="1"/>
            <p:nvPr/>
          </p:nvSpPr>
          <p:spPr>
            <a:xfrm>
              <a:off x="6678612" y="2525712"/>
              <a:ext cx="914400" cy="382587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 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590" name="Shape 2590"/>
            <p:cNvCxnSpPr/>
            <p:nvPr/>
          </p:nvCxnSpPr>
          <p:spPr>
            <a:xfrm>
              <a:off x="7129462" y="2525712"/>
              <a:ext cx="0" cy="3825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91" name="Shape 2591"/>
            <p:cNvSpPr txBox="1"/>
            <p:nvPr/>
          </p:nvSpPr>
          <p:spPr>
            <a:xfrm>
              <a:off x="6675437" y="2973387"/>
              <a:ext cx="917575" cy="384175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592" name="Shape 2592"/>
            <p:cNvCxnSpPr/>
            <p:nvPr/>
          </p:nvCxnSpPr>
          <p:spPr>
            <a:xfrm>
              <a:off x="7127875" y="2973387"/>
              <a:ext cx="0" cy="384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93" name="Shape 2593"/>
            <p:cNvSpPr txBox="1"/>
            <p:nvPr/>
          </p:nvSpPr>
          <p:spPr>
            <a:xfrm>
              <a:off x="5202237" y="1660525"/>
              <a:ext cx="381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594" name="Shape 2594"/>
            <p:cNvSpPr txBox="1"/>
            <p:nvPr/>
          </p:nvSpPr>
          <p:spPr>
            <a:xfrm>
              <a:off x="5202237" y="2035175"/>
              <a:ext cx="381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595" name="Shape 2595"/>
            <p:cNvSpPr txBox="1"/>
            <p:nvPr/>
          </p:nvSpPr>
          <p:spPr>
            <a:xfrm>
              <a:off x="5199062" y="2460625"/>
              <a:ext cx="381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596" name="Shape 2596"/>
            <p:cNvSpPr txBox="1"/>
            <p:nvPr/>
          </p:nvSpPr>
          <p:spPr>
            <a:xfrm>
              <a:off x="5211762" y="2870200"/>
              <a:ext cx="381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597" name="Shape 2597"/>
            <p:cNvSpPr txBox="1"/>
            <p:nvPr/>
          </p:nvSpPr>
          <p:spPr>
            <a:xfrm>
              <a:off x="5688012" y="2171700"/>
              <a:ext cx="457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sp>
          <p:nvSpPr>
            <p:cNvPr id="2598" name="Shape 2598"/>
            <p:cNvSpPr txBox="1"/>
            <p:nvPr/>
          </p:nvSpPr>
          <p:spPr>
            <a:xfrm>
              <a:off x="4649787" y="1685925"/>
              <a:ext cx="304800" cy="1698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 rot="10800000" flipH="1">
              <a:off x="5980112" y="1933575"/>
              <a:ext cx="666750" cy="1587"/>
            </a:xfrm>
            <a:custGeom>
              <a:avLst/>
              <a:gdLst/>
              <a:ahLst/>
              <a:cxnLst/>
              <a:rect l="0" t="0" r="0" b="0"/>
              <a:pathLst>
                <a:path w="534" h="3" extrusionOk="0">
                  <a:moveTo>
                    <a:pt x="0" y="0"/>
                  </a:moveTo>
                  <a:lnTo>
                    <a:pt x="534" y="3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 rot="10800000" flipH="1">
              <a:off x="6011862" y="3167062"/>
              <a:ext cx="666750" cy="1587"/>
            </a:xfrm>
            <a:custGeom>
              <a:avLst/>
              <a:gdLst/>
              <a:ahLst/>
              <a:cxnLst/>
              <a:rect l="0" t="0" r="0" b="0"/>
              <a:pathLst>
                <a:path w="534" h="3" extrusionOk="0">
                  <a:moveTo>
                    <a:pt x="0" y="0"/>
                  </a:moveTo>
                  <a:lnTo>
                    <a:pt x="534" y="3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1" name="Shape 2601"/>
            <p:cNvSpPr txBox="1"/>
            <p:nvPr/>
          </p:nvSpPr>
          <p:spPr>
            <a:xfrm>
              <a:off x="7954962" y="2973387"/>
              <a:ext cx="917575" cy="384175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∧</a:t>
              </a:r>
              <a:endParaRPr/>
            </a:p>
          </p:txBody>
        </p:sp>
        <p:cxnSp>
          <p:nvCxnSpPr>
            <p:cNvPr id="2602" name="Shape 2602"/>
            <p:cNvCxnSpPr/>
            <p:nvPr/>
          </p:nvCxnSpPr>
          <p:spPr>
            <a:xfrm>
              <a:off x="8407400" y="2973387"/>
              <a:ext cx="0" cy="384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03" name="Shape 2603"/>
            <p:cNvCxnSpPr/>
            <p:nvPr/>
          </p:nvCxnSpPr>
          <p:spPr>
            <a:xfrm>
              <a:off x="7469187" y="3175000"/>
              <a:ext cx="45243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</p:grpSp>
      <p:grpSp>
        <p:nvGrpSpPr>
          <p:cNvPr id="2604" name="Shape 2604"/>
          <p:cNvGrpSpPr/>
          <p:nvPr/>
        </p:nvGrpSpPr>
        <p:grpSpPr>
          <a:xfrm>
            <a:off x="4676775" y="3676650"/>
            <a:ext cx="4187825" cy="1744662"/>
            <a:chOff x="4676775" y="3676650"/>
            <a:chExt cx="4187825" cy="1744662"/>
          </a:xfrm>
        </p:grpSpPr>
        <p:sp>
          <p:nvSpPr>
            <p:cNvPr id="2605" name="Shape 2605"/>
            <p:cNvSpPr/>
            <p:nvPr/>
          </p:nvSpPr>
          <p:spPr>
            <a:xfrm>
              <a:off x="5048250" y="3746500"/>
              <a:ext cx="1143000" cy="1635125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06" name="Shape 2606"/>
            <p:cNvCxnSpPr/>
            <p:nvPr/>
          </p:nvCxnSpPr>
          <p:spPr>
            <a:xfrm>
              <a:off x="5653087" y="3746500"/>
              <a:ext cx="0" cy="160972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07" name="Shape 2607"/>
            <p:cNvCxnSpPr/>
            <p:nvPr/>
          </p:nvCxnSpPr>
          <p:spPr>
            <a:xfrm>
              <a:off x="5041900" y="4175125"/>
              <a:ext cx="1128712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08" name="Shape 2608"/>
            <p:cNvCxnSpPr/>
            <p:nvPr/>
          </p:nvCxnSpPr>
          <p:spPr>
            <a:xfrm>
              <a:off x="5054600" y="4978400"/>
              <a:ext cx="112553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09" name="Shape 2609"/>
            <p:cNvCxnSpPr/>
            <p:nvPr/>
          </p:nvCxnSpPr>
          <p:spPr>
            <a:xfrm>
              <a:off x="5054600" y="4572000"/>
              <a:ext cx="1112837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10" name="Shape 2610"/>
            <p:cNvSpPr txBox="1"/>
            <p:nvPr/>
          </p:nvSpPr>
          <p:spPr>
            <a:xfrm>
              <a:off x="6670675" y="3721100"/>
              <a:ext cx="919162" cy="384175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  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611" name="Shape 2611"/>
            <p:cNvCxnSpPr/>
            <p:nvPr/>
          </p:nvCxnSpPr>
          <p:spPr>
            <a:xfrm>
              <a:off x="7123112" y="3721100"/>
              <a:ext cx="0" cy="384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12" name="Shape 2612"/>
            <p:cNvSpPr txBox="1"/>
            <p:nvPr/>
          </p:nvSpPr>
          <p:spPr>
            <a:xfrm>
              <a:off x="6675437" y="4605337"/>
              <a:ext cx="914400" cy="382587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613" name="Shape 2613"/>
            <p:cNvCxnSpPr/>
            <p:nvPr/>
          </p:nvCxnSpPr>
          <p:spPr>
            <a:xfrm>
              <a:off x="7110412" y="4605337"/>
              <a:ext cx="0" cy="3825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14" name="Shape 2614"/>
            <p:cNvSpPr txBox="1"/>
            <p:nvPr/>
          </p:nvSpPr>
          <p:spPr>
            <a:xfrm>
              <a:off x="6672262" y="5037137"/>
              <a:ext cx="917575" cy="384175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∧</a:t>
              </a:r>
              <a:endParaRPr/>
            </a:p>
          </p:txBody>
        </p:sp>
        <p:cxnSp>
          <p:nvCxnSpPr>
            <p:cNvPr id="2615" name="Shape 2615"/>
            <p:cNvCxnSpPr/>
            <p:nvPr/>
          </p:nvCxnSpPr>
          <p:spPr>
            <a:xfrm>
              <a:off x="7108825" y="5037137"/>
              <a:ext cx="0" cy="384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16" name="Shape 2616"/>
            <p:cNvSpPr txBox="1"/>
            <p:nvPr/>
          </p:nvSpPr>
          <p:spPr>
            <a:xfrm>
              <a:off x="5199062" y="3676650"/>
              <a:ext cx="381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617" name="Shape 2617"/>
            <p:cNvSpPr txBox="1"/>
            <p:nvPr/>
          </p:nvSpPr>
          <p:spPr>
            <a:xfrm>
              <a:off x="5199062" y="4098925"/>
              <a:ext cx="381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618" name="Shape 2618"/>
            <p:cNvSpPr txBox="1"/>
            <p:nvPr/>
          </p:nvSpPr>
          <p:spPr>
            <a:xfrm>
              <a:off x="5195887" y="4492625"/>
              <a:ext cx="381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619" name="Shape 2619"/>
            <p:cNvSpPr txBox="1"/>
            <p:nvPr/>
          </p:nvSpPr>
          <p:spPr>
            <a:xfrm>
              <a:off x="5208587" y="4902200"/>
              <a:ext cx="381000" cy="427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620" name="Shape 2620"/>
            <p:cNvSpPr txBox="1"/>
            <p:nvPr/>
          </p:nvSpPr>
          <p:spPr>
            <a:xfrm>
              <a:off x="5700712" y="4203700"/>
              <a:ext cx="4572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1" name="Shape 2621"/>
            <p:cNvSpPr txBox="1"/>
            <p:nvPr/>
          </p:nvSpPr>
          <p:spPr>
            <a:xfrm>
              <a:off x="4676775" y="3705225"/>
              <a:ext cx="350837" cy="1698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622" name="Shape 2622"/>
            <p:cNvSpPr txBox="1"/>
            <p:nvPr/>
          </p:nvSpPr>
          <p:spPr>
            <a:xfrm>
              <a:off x="6678612" y="4165600"/>
              <a:ext cx="904875" cy="384175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623" name="Shape 2623"/>
            <p:cNvCxnSpPr/>
            <p:nvPr/>
          </p:nvCxnSpPr>
          <p:spPr>
            <a:xfrm>
              <a:off x="7115175" y="4165600"/>
              <a:ext cx="0" cy="384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24" name="Shape 2624"/>
            <p:cNvSpPr/>
            <p:nvPr/>
          </p:nvSpPr>
          <p:spPr>
            <a:xfrm rot="10800000" flipH="1">
              <a:off x="5976937" y="3959225"/>
              <a:ext cx="666750" cy="1587"/>
            </a:xfrm>
            <a:custGeom>
              <a:avLst/>
              <a:gdLst/>
              <a:ahLst/>
              <a:cxnLst/>
              <a:rect l="0" t="0" r="0" b="0"/>
              <a:pathLst>
                <a:path w="534" h="3" extrusionOk="0">
                  <a:moveTo>
                    <a:pt x="0" y="0"/>
                  </a:moveTo>
                  <a:lnTo>
                    <a:pt x="534" y="3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 rot="10800000" flipH="1">
              <a:off x="5962650" y="4797425"/>
              <a:ext cx="666750" cy="1587"/>
            </a:xfrm>
            <a:custGeom>
              <a:avLst/>
              <a:gdLst/>
              <a:ahLst/>
              <a:cxnLst/>
              <a:rect l="0" t="0" r="0" b="0"/>
              <a:pathLst>
                <a:path w="534" h="3" extrusionOk="0">
                  <a:moveTo>
                    <a:pt x="0" y="0"/>
                  </a:moveTo>
                  <a:lnTo>
                    <a:pt x="534" y="3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 rot="10800000" flipH="1">
              <a:off x="5976937" y="5194300"/>
              <a:ext cx="666750" cy="1587"/>
            </a:xfrm>
            <a:custGeom>
              <a:avLst/>
              <a:gdLst/>
              <a:ahLst/>
              <a:cxnLst/>
              <a:rect l="0" t="0" r="0" b="0"/>
              <a:pathLst>
                <a:path w="534" h="3" extrusionOk="0">
                  <a:moveTo>
                    <a:pt x="0" y="0"/>
                  </a:moveTo>
                  <a:lnTo>
                    <a:pt x="534" y="3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 rot="10800000" flipH="1">
              <a:off x="5961062" y="4386262"/>
              <a:ext cx="666750" cy="1587"/>
            </a:xfrm>
            <a:custGeom>
              <a:avLst/>
              <a:gdLst/>
              <a:ahLst/>
              <a:cxnLst/>
              <a:rect l="0" t="0" r="0" b="0"/>
              <a:pathLst>
                <a:path w="534" h="3" extrusionOk="0">
                  <a:moveTo>
                    <a:pt x="0" y="0"/>
                  </a:moveTo>
                  <a:lnTo>
                    <a:pt x="534" y="3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8" name="Shape 2628"/>
            <p:cNvSpPr txBox="1"/>
            <p:nvPr/>
          </p:nvSpPr>
          <p:spPr>
            <a:xfrm>
              <a:off x="7959725" y="4179887"/>
              <a:ext cx="904875" cy="384175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  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629" name="Shape 2629"/>
            <p:cNvCxnSpPr/>
            <p:nvPr/>
          </p:nvCxnSpPr>
          <p:spPr>
            <a:xfrm>
              <a:off x="8396287" y="4179887"/>
              <a:ext cx="0" cy="3841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30" name="Shape 2630"/>
            <p:cNvSpPr/>
            <p:nvPr/>
          </p:nvSpPr>
          <p:spPr>
            <a:xfrm rot="10800000" flipH="1">
              <a:off x="7481887" y="4359275"/>
              <a:ext cx="431800" cy="1587"/>
            </a:xfrm>
            <a:custGeom>
              <a:avLst/>
              <a:gdLst/>
              <a:ahLst/>
              <a:cxnLst/>
              <a:rect l="0" t="0" r="0" b="0"/>
              <a:pathLst>
                <a:path w="534" h="3" extrusionOk="0">
                  <a:moveTo>
                    <a:pt x="0" y="0"/>
                  </a:moveTo>
                  <a:lnTo>
                    <a:pt x="534" y="3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Shape 2635"/>
          <p:cNvSpPr txBox="1"/>
          <p:nvPr/>
        </p:nvSpPr>
        <p:spPr>
          <a:xfrm>
            <a:off x="457200" y="1279525"/>
            <a:ext cx="5334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十字链表的结点结构</a:t>
            </a:r>
            <a:endParaRPr/>
          </a:p>
        </p:txBody>
      </p:sp>
      <p:grpSp>
        <p:nvGrpSpPr>
          <p:cNvPr id="2636" name="Shape 2636"/>
          <p:cNvGrpSpPr/>
          <p:nvPr/>
        </p:nvGrpSpPr>
        <p:grpSpPr>
          <a:xfrm>
            <a:off x="650875" y="1981200"/>
            <a:ext cx="3187699" cy="1079499"/>
            <a:chOff x="650875" y="1981200"/>
            <a:chExt cx="3187699" cy="1079499"/>
          </a:xfrm>
        </p:grpSpPr>
        <p:sp>
          <p:nvSpPr>
            <p:cNvPr id="2637" name="Shape 2637"/>
            <p:cNvSpPr txBox="1"/>
            <p:nvPr/>
          </p:nvSpPr>
          <p:spPr>
            <a:xfrm>
              <a:off x="650875" y="1981200"/>
              <a:ext cx="1030287" cy="522287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0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</a:t>
              </a:r>
              <a:endParaRPr/>
            </a:p>
          </p:txBody>
        </p:sp>
        <p:sp>
          <p:nvSpPr>
            <p:cNvPr id="2638" name="Shape 2638"/>
            <p:cNvSpPr txBox="1"/>
            <p:nvPr/>
          </p:nvSpPr>
          <p:spPr>
            <a:xfrm>
              <a:off x="1685925" y="1981200"/>
              <a:ext cx="1009650" cy="522287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0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firstin</a:t>
              </a:r>
              <a:endParaRPr/>
            </a:p>
          </p:txBody>
        </p:sp>
        <p:sp>
          <p:nvSpPr>
            <p:cNvPr id="2639" name="Shape 2639"/>
            <p:cNvSpPr txBox="1"/>
            <p:nvPr/>
          </p:nvSpPr>
          <p:spPr>
            <a:xfrm>
              <a:off x="2687637" y="1981200"/>
              <a:ext cx="1150937" cy="522287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0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firstout</a:t>
              </a:r>
              <a:endParaRPr/>
            </a:p>
          </p:txBody>
        </p:sp>
        <p:sp>
          <p:nvSpPr>
            <p:cNvPr id="2640" name="Shape 2640"/>
            <p:cNvSpPr txBox="1"/>
            <p:nvPr/>
          </p:nvSpPr>
          <p:spPr>
            <a:xfrm>
              <a:off x="1374775" y="2684462"/>
              <a:ext cx="1857375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顶点表结点</a:t>
              </a:r>
              <a:endParaRPr/>
            </a:p>
          </p:txBody>
        </p:sp>
      </p:grpSp>
      <p:grpSp>
        <p:nvGrpSpPr>
          <p:cNvPr id="2641" name="Shape 2641"/>
          <p:cNvGrpSpPr/>
          <p:nvPr/>
        </p:nvGrpSpPr>
        <p:grpSpPr>
          <a:xfrm>
            <a:off x="4024312" y="1985962"/>
            <a:ext cx="4556125" cy="1079500"/>
            <a:chOff x="4024312" y="1985962"/>
            <a:chExt cx="4556125" cy="1079500"/>
          </a:xfrm>
        </p:grpSpPr>
        <p:sp>
          <p:nvSpPr>
            <p:cNvPr id="2642" name="Shape 2642"/>
            <p:cNvSpPr txBox="1"/>
            <p:nvPr/>
          </p:nvSpPr>
          <p:spPr>
            <a:xfrm>
              <a:off x="4024312" y="1985962"/>
              <a:ext cx="1039812" cy="522287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tailvex</a:t>
              </a:r>
              <a:endParaRPr/>
            </a:p>
          </p:txBody>
        </p:sp>
        <p:sp>
          <p:nvSpPr>
            <p:cNvPr id="2643" name="Shape 2643"/>
            <p:cNvSpPr txBox="1"/>
            <p:nvPr/>
          </p:nvSpPr>
          <p:spPr>
            <a:xfrm>
              <a:off x="5070475" y="1985962"/>
              <a:ext cx="1176337" cy="522287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headvex</a:t>
              </a:r>
              <a:endParaRPr/>
            </a:p>
          </p:txBody>
        </p:sp>
        <p:sp>
          <p:nvSpPr>
            <p:cNvPr id="2644" name="Shape 2644"/>
            <p:cNvSpPr txBox="1"/>
            <p:nvPr/>
          </p:nvSpPr>
          <p:spPr>
            <a:xfrm>
              <a:off x="6243637" y="1985962"/>
              <a:ext cx="1255712" cy="522287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headlink</a:t>
              </a:r>
              <a:endParaRPr/>
            </a:p>
          </p:txBody>
        </p:sp>
        <p:sp>
          <p:nvSpPr>
            <p:cNvPr id="2645" name="Shape 2645"/>
            <p:cNvSpPr txBox="1"/>
            <p:nvPr/>
          </p:nvSpPr>
          <p:spPr>
            <a:xfrm>
              <a:off x="7502525" y="1985962"/>
              <a:ext cx="1077912" cy="522287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taillink</a:t>
              </a:r>
              <a:endParaRPr/>
            </a:p>
          </p:txBody>
        </p:sp>
        <p:sp>
          <p:nvSpPr>
            <p:cNvPr id="2646" name="Shape 2646"/>
            <p:cNvSpPr txBox="1"/>
            <p:nvPr/>
          </p:nvSpPr>
          <p:spPr>
            <a:xfrm>
              <a:off x="5494337" y="2689225"/>
              <a:ext cx="1498600" cy="376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边表结点</a:t>
              </a:r>
              <a:endParaRPr/>
            </a:p>
          </p:txBody>
        </p:sp>
      </p:grpSp>
      <p:sp>
        <p:nvSpPr>
          <p:cNvPr id="2647" name="Shape 2647"/>
          <p:cNvSpPr txBox="1"/>
          <p:nvPr/>
        </p:nvSpPr>
        <p:spPr>
          <a:xfrm>
            <a:off x="346075" y="4724400"/>
            <a:ext cx="83820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tailvex：弧的起点在顶点表中的下标；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headvex：弧的终点在顶点表中的下标；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headlink：入边表指针域；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taillink：出边表指针域。</a:t>
            </a:r>
            <a:endParaRPr/>
          </a:p>
        </p:txBody>
      </p:sp>
      <p:sp>
        <p:nvSpPr>
          <p:cNvPr id="2648" name="Shape 2648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649" name="Shape 2649"/>
          <p:cNvSpPr txBox="1"/>
          <p:nvPr/>
        </p:nvSpPr>
        <p:spPr>
          <a:xfrm>
            <a:off x="361950" y="3287712"/>
            <a:ext cx="5307012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vertex：数据域，存放顶点信息；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firstin：入边表头指针；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firstout：出边表头指针；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4" name="Shape 2654"/>
          <p:cNvGrpSpPr/>
          <p:nvPr/>
        </p:nvGrpSpPr>
        <p:grpSpPr>
          <a:xfrm>
            <a:off x="1298575" y="5438775"/>
            <a:ext cx="2879724" cy="396875"/>
            <a:chOff x="1435100" y="5653087"/>
            <a:chExt cx="2879724" cy="396875"/>
          </a:xfrm>
        </p:grpSpPr>
        <p:sp>
          <p:nvSpPr>
            <p:cNvPr id="2655" name="Shape 2655"/>
            <p:cNvSpPr txBox="1"/>
            <p:nvPr/>
          </p:nvSpPr>
          <p:spPr>
            <a:xfrm>
              <a:off x="1827212" y="5654675"/>
              <a:ext cx="1100137" cy="395287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3  0</a:t>
              </a:r>
              <a:endParaRPr/>
            </a:p>
          </p:txBody>
        </p:sp>
        <p:cxnSp>
          <p:nvCxnSpPr>
            <p:cNvPr id="2656" name="Shape 2656"/>
            <p:cNvCxnSpPr/>
            <p:nvPr/>
          </p:nvCxnSpPr>
          <p:spPr>
            <a:xfrm>
              <a:off x="2105025" y="5654675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7" name="Shape 2657"/>
            <p:cNvCxnSpPr/>
            <p:nvPr/>
          </p:nvCxnSpPr>
          <p:spPr>
            <a:xfrm>
              <a:off x="2378075" y="5654675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8" name="Shape 2658"/>
            <p:cNvCxnSpPr/>
            <p:nvPr/>
          </p:nvCxnSpPr>
          <p:spPr>
            <a:xfrm>
              <a:off x="2655887" y="5654675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59" name="Shape 2659"/>
            <p:cNvSpPr/>
            <p:nvPr/>
          </p:nvSpPr>
          <p:spPr>
            <a:xfrm>
              <a:off x="1435100" y="5862637"/>
              <a:ext cx="377825" cy="0"/>
            </a:xfrm>
            <a:custGeom>
              <a:avLst/>
              <a:gdLst/>
              <a:ahLst/>
              <a:cxnLst/>
              <a:rect l="0" t="0" r="0" b="0"/>
              <a:pathLst>
                <a:path w="567" h="5" extrusionOk="0">
                  <a:moveTo>
                    <a:pt x="0" y="0"/>
                  </a:moveTo>
                  <a:lnTo>
                    <a:pt x="567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0" name="Shape 2660"/>
            <p:cNvSpPr txBox="1"/>
            <p:nvPr/>
          </p:nvSpPr>
          <p:spPr>
            <a:xfrm>
              <a:off x="3214687" y="5653087"/>
              <a:ext cx="1100137" cy="395287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3  1    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661" name="Shape 2661"/>
            <p:cNvCxnSpPr/>
            <p:nvPr/>
          </p:nvCxnSpPr>
          <p:spPr>
            <a:xfrm>
              <a:off x="3492500" y="565308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2" name="Shape 2662"/>
            <p:cNvCxnSpPr/>
            <p:nvPr/>
          </p:nvCxnSpPr>
          <p:spPr>
            <a:xfrm>
              <a:off x="3765550" y="565308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63" name="Shape 2663"/>
            <p:cNvCxnSpPr/>
            <p:nvPr/>
          </p:nvCxnSpPr>
          <p:spPr>
            <a:xfrm>
              <a:off x="4043362" y="565308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64" name="Shape 2664"/>
            <p:cNvSpPr/>
            <p:nvPr/>
          </p:nvSpPr>
          <p:spPr>
            <a:xfrm>
              <a:off x="2808287" y="5862637"/>
              <a:ext cx="377825" cy="0"/>
            </a:xfrm>
            <a:custGeom>
              <a:avLst/>
              <a:gdLst/>
              <a:ahLst/>
              <a:cxnLst/>
              <a:rect l="0" t="0" r="0" b="0"/>
              <a:pathLst>
                <a:path w="567" h="5" extrusionOk="0">
                  <a:moveTo>
                    <a:pt x="0" y="0"/>
                  </a:moveTo>
                  <a:lnTo>
                    <a:pt x="567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65" name="Shape 2665"/>
          <p:cNvGrpSpPr/>
          <p:nvPr/>
        </p:nvGrpSpPr>
        <p:grpSpPr>
          <a:xfrm>
            <a:off x="245915" y="3111500"/>
            <a:ext cx="1170134" cy="2746615"/>
            <a:chOff x="382440" y="3325812"/>
            <a:chExt cx="1170134" cy="2746615"/>
          </a:xfrm>
        </p:grpSpPr>
        <p:sp>
          <p:nvSpPr>
            <p:cNvPr id="2666" name="Shape 2666"/>
            <p:cNvSpPr txBox="1"/>
            <p:nvPr/>
          </p:nvSpPr>
          <p:spPr>
            <a:xfrm rot="60000">
              <a:off x="393700" y="5689600"/>
              <a:ext cx="212725" cy="3810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667" name="Shape 2667"/>
            <p:cNvSpPr txBox="1"/>
            <p:nvPr/>
          </p:nvSpPr>
          <p:spPr>
            <a:xfrm rot="60000">
              <a:off x="385762" y="4875212"/>
              <a:ext cx="212725" cy="382587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668" name="Shape 2668"/>
            <p:cNvSpPr txBox="1"/>
            <p:nvPr/>
          </p:nvSpPr>
          <p:spPr>
            <a:xfrm rot="60000">
              <a:off x="409575" y="4122737"/>
              <a:ext cx="209550" cy="382587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669" name="Shape 2669"/>
            <p:cNvSpPr txBox="1"/>
            <p:nvPr/>
          </p:nvSpPr>
          <p:spPr>
            <a:xfrm rot="60000">
              <a:off x="409575" y="3330575"/>
              <a:ext cx="209550" cy="382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670" name="Shape 2670"/>
            <p:cNvSpPr txBox="1"/>
            <p:nvPr/>
          </p:nvSpPr>
          <p:spPr>
            <a:xfrm>
              <a:off x="668337" y="3325812"/>
              <a:ext cx="881062" cy="395287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671" name="Shape 2671"/>
            <p:cNvCxnSpPr/>
            <p:nvPr/>
          </p:nvCxnSpPr>
          <p:spPr>
            <a:xfrm>
              <a:off x="1000125" y="3325812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2" name="Shape 2672"/>
            <p:cNvCxnSpPr/>
            <p:nvPr/>
          </p:nvCxnSpPr>
          <p:spPr>
            <a:xfrm>
              <a:off x="1274762" y="3325812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73" name="Shape 2673"/>
            <p:cNvSpPr txBox="1"/>
            <p:nvPr/>
          </p:nvSpPr>
          <p:spPr>
            <a:xfrm>
              <a:off x="668337" y="4079875"/>
              <a:ext cx="881062" cy="395287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674" name="Shape 2674"/>
            <p:cNvCxnSpPr/>
            <p:nvPr/>
          </p:nvCxnSpPr>
          <p:spPr>
            <a:xfrm>
              <a:off x="1000125" y="4079875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5" name="Shape 2675"/>
            <p:cNvCxnSpPr/>
            <p:nvPr/>
          </p:nvCxnSpPr>
          <p:spPr>
            <a:xfrm>
              <a:off x="1274762" y="4079875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76" name="Shape 2676"/>
            <p:cNvSpPr txBox="1"/>
            <p:nvPr/>
          </p:nvSpPr>
          <p:spPr>
            <a:xfrm>
              <a:off x="671512" y="4865687"/>
              <a:ext cx="881062" cy="395287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2677" name="Shape 2677"/>
            <p:cNvCxnSpPr/>
            <p:nvPr/>
          </p:nvCxnSpPr>
          <p:spPr>
            <a:xfrm>
              <a:off x="1001712" y="486568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78" name="Shape 2678"/>
            <p:cNvCxnSpPr/>
            <p:nvPr/>
          </p:nvCxnSpPr>
          <p:spPr>
            <a:xfrm>
              <a:off x="1277937" y="486568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79" name="Shape 2679"/>
            <p:cNvSpPr txBox="1"/>
            <p:nvPr/>
          </p:nvSpPr>
          <p:spPr>
            <a:xfrm>
              <a:off x="668337" y="5649912"/>
              <a:ext cx="881062" cy="395287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2680" name="Shape 2680"/>
            <p:cNvCxnSpPr/>
            <p:nvPr/>
          </p:nvCxnSpPr>
          <p:spPr>
            <a:xfrm>
              <a:off x="1000125" y="5649912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1" name="Shape 2681"/>
            <p:cNvCxnSpPr/>
            <p:nvPr/>
          </p:nvCxnSpPr>
          <p:spPr>
            <a:xfrm>
              <a:off x="1274762" y="5649912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682" name="Shape 2682"/>
          <p:cNvGrpSpPr/>
          <p:nvPr/>
        </p:nvGrpSpPr>
        <p:grpSpPr>
          <a:xfrm>
            <a:off x="1311275" y="4683125"/>
            <a:ext cx="5527675" cy="395287"/>
            <a:chOff x="1447800" y="4897437"/>
            <a:chExt cx="5527675" cy="395287"/>
          </a:xfrm>
        </p:grpSpPr>
        <p:sp>
          <p:nvSpPr>
            <p:cNvPr id="2683" name="Shape 2683"/>
            <p:cNvSpPr txBox="1"/>
            <p:nvPr/>
          </p:nvSpPr>
          <p:spPr>
            <a:xfrm>
              <a:off x="5873750" y="4897437"/>
              <a:ext cx="1101725" cy="395287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2  3</a:t>
              </a:r>
              <a:r>
                <a:rPr lang="en-US" sz="1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684" name="Shape 2684"/>
            <p:cNvCxnSpPr/>
            <p:nvPr/>
          </p:nvCxnSpPr>
          <p:spPr>
            <a:xfrm>
              <a:off x="6149975" y="489743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5" name="Shape 2685"/>
            <p:cNvCxnSpPr/>
            <p:nvPr/>
          </p:nvCxnSpPr>
          <p:spPr>
            <a:xfrm>
              <a:off x="6424612" y="489743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86" name="Shape 2686"/>
            <p:cNvCxnSpPr/>
            <p:nvPr/>
          </p:nvCxnSpPr>
          <p:spPr>
            <a:xfrm>
              <a:off x="6700837" y="489743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87" name="Shape 2687"/>
            <p:cNvSpPr/>
            <p:nvPr/>
          </p:nvSpPr>
          <p:spPr>
            <a:xfrm rot="10800000" flipH="1">
              <a:off x="1447800" y="5100637"/>
              <a:ext cx="4425950" cy="1587"/>
            </a:xfrm>
            <a:custGeom>
              <a:avLst/>
              <a:gdLst/>
              <a:ahLst/>
              <a:cxnLst/>
              <a:rect l="0" t="0" r="0" b="0"/>
              <a:pathLst>
                <a:path w="330" h="1" extrusionOk="0">
                  <a:moveTo>
                    <a:pt x="0" y="0"/>
                  </a:moveTo>
                  <a:lnTo>
                    <a:pt x="330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88" name="Shape 2688"/>
          <p:cNvGrpSpPr/>
          <p:nvPr/>
        </p:nvGrpSpPr>
        <p:grpSpPr>
          <a:xfrm>
            <a:off x="1274762" y="3095625"/>
            <a:ext cx="4491037" cy="395287"/>
            <a:chOff x="1411287" y="3309937"/>
            <a:chExt cx="4491037" cy="395287"/>
          </a:xfrm>
        </p:grpSpPr>
        <p:sp>
          <p:nvSpPr>
            <p:cNvPr id="2689" name="Shape 2689"/>
            <p:cNvSpPr txBox="1"/>
            <p:nvPr/>
          </p:nvSpPr>
          <p:spPr>
            <a:xfrm>
              <a:off x="3244850" y="3309937"/>
              <a:ext cx="1100137" cy="395287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0  1</a:t>
              </a:r>
              <a:endParaRPr/>
            </a:p>
          </p:txBody>
        </p:sp>
        <p:cxnSp>
          <p:nvCxnSpPr>
            <p:cNvPr id="2690" name="Shape 2690"/>
            <p:cNvCxnSpPr/>
            <p:nvPr/>
          </p:nvCxnSpPr>
          <p:spPr>
            <a:xfrm>
              <a:off x="3522662" y="330993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1" name="Shape 2691"/>
            <p:cNvCxnSpPr/>
            <p:nvPr/>
          </p:nvCxnSpPr>
          <p:spPr>
            <a:xfrm>
              <a:off x="3794125" y="330993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2" name="Shape 2692"/>
            <p:cNvCxnSpPr/>
            <p:nvPr/>
          </p:nvCxnSpPr>
          <p:spPr>
            <a:xfrm>
              <a:off x="4071937" y="330993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3" name="Shape 2693"/>
            <p:cNvCxnSpPr/>
            <p:nvPr/>
          </p:nvCxnSpPr>
          <p:spPr>
            <a:xfrm rot="10800000" flipH="1">
              <a:off x="1411287" y="3494087"/>
              <a:ext cx="1838325" cy="3175"/>
            </a:xfrm>
            <a:prstGeom prst="straightConnector1">
              <a:avLst/>
            </a:prstGeom>
            <a:noFill/>
            <a:ln w="38100" cap="flat" cmpd="sng">
              <a:solidFill>
                <a:srgbClr val="8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694" name="Shape 2694"/>
            <p:cNvSpPr txBox="1"/>
            <p:nvPr/>
          </p:nvSpPr>
          <p:spPr>
            <a:xfrm>
              <a:off x="4802187" y="3309937"/>
              <a:ext cx="1100137" cy="395287"/>
            </a:xfrm>
            <a:prstGeom prst="rect">
              <a:avLst/>
            </a:prstGeom>
            <a:solidFill>
              <a:srgbClr val="FFFF99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0  2    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  <p:cxnSp>
          <p:nvCxnSpPr>
            <p:cNvPr id="2695" name="Shape 2695"/>
            <p:cNvCxnSpPr/>
            <p:nvPr/>
          </p:nvCxnSpPr>
          <p:spPr>
            <a:xfrm>
              <a:off x="5076825" y="330993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6" name="Shape 2696"/>
            <p:cNvCxnSpPr/>
            <p:nvPr/>
          </p:nvCxnSpPr>
          <p:spPr>
            <a:xfrm>
              <a:off x="5353050" y="330993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97" name="Shape 2697"/>
            <p:cNvCxnSpPr/>
            <p:nvPr/>
          </p:nvCxnSpPr>
          <p:spPr>
            <a:xfrm>
              <a:off x="5614987" y="3309937"/>
              <a:ext cx="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98" name="Shape 2698"/>
            <p:cNvSpPr/>
            <p:nvPr/>
          </p:nvSpPr>
          <p:spPr>
            <a:xfrm>
              <a:off x="4219575" y="3492500"/>
              <a:ext cx="595312" cy="0"/>
            </a:xfrm>
            <a:custGeom>
              <a:avLst/>
              <a:gdLst/>
              <a:ahLst/>
              <a:cxnLst/>
              <a:rect l="0" t="0" r="0" b="0"/>
              <a:pathLst>
                <a:path w="567" h="5" extrusionOk="0">
                  <a:moveTo>
                    <a:pt x="0" y="0"/>
                  </a:moveTo>
                  <a:lnTo>
                    <a:pt x="567" y="0"/>
                  </a:lnTo>
                </a:path>
              </a:pathLst>
            </a:custGeom>
            <a:noFill/>
            <a:ln w="38100" cap="flat" cmpd="sng">
              <a:solidFill>
                <a:srgbClr val="8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99" name="Shape 2699"/>
          <p:cNvGrpSpPr/>
          <p:nvPr/>
        </p:nvGrpSpPr>
        <p:grpSpPr>
          <a:xfrm>
            <a:off x="981075" y="3508375"/>
            <a:ext cx="2578100" cy="958850"/>
            <a:chOff x="1117600" y="3722687"/>
            <a:chExt cx="2578100" cy="958850"/>
          </a:xfrm>
        </p:grpSpPr>
        <p:sp>
          <p:nvSpPr>
            <p:cNvPr id="2700" name="Shape 2700"/>
            <p:cNvSpPr/>
            <p:nvPr/>
          </p:nvSpPr>
          <p:spPr>
            <a:xfrm>
              <a:off x="1117600" y="4678362"/>
              <a:ext cx="2578100" cy="3175"/>
            </a:xfrm>
            <a:custGeom>
              <a:avLst/>
              <a:gdLst/>
              <a:ahLst/>
              <a:cxnLst/>
              <a:rect l="0" t="0" r="0" b="0"/>
              <a:pathLst>
                <a:path w="2457" h="1" extrusionOk="0">
                  <a:moveTo>
                    <a:pt x="0" y="0"/>
                  </a:moveTo>
                  <a:lnTo>
                    <a:pt x="2457" y="0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01" name="Shape 2701"/>
            <p:cNvCxnSpPr/>
            <p:nvPr/>
          </p:nvCxnSpPr>
          <p:spPr>
            <a:xfrm rot="10800000">
              <a:off x="3684587" y="3722687"/>
              <a:ext cx="3175" cy="955675"/>
            </a:xfrm>
            <a:prstGeom prst="straightConnector1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cxnSp>
          <p:nvCxnSpPr>
            <p:cNvPr id="2702" name="Shape 2702"/>
            <p:cNvCxnSpPr/>
            <p:nvPr/>
          </p:nvCxnSpPr>
          <p:spPr>
            <a:xfrm>
              <a:off x="1125537" y="4354512"/>
              <a:ext cx="0" cy="314325"/>
            </a:xfrm>
            <a:prstGeom prst="straightConnector1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703" name="Shape 2703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704" name="Shape 2704"/>
          <p:cNvSpPr txBox="1"/>
          <p:nvPr/>
        </p:nvSpPr>
        <p:spPr>
          <a:xfrm>
            <a:off x="304800" y="1219200"/>
            <a:ext cx="4073525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十字链表存储有向图 </a:t>
            </a:r>
            <a:endParaRPr/>
          </a:p>
        </p:txBody>
      </p:sp>
      <p:sp>
        <p:nvSpPr>
          <p:cNvPr id="2705" name="Shape 2705"/>
          <p:cNvSpPr txBox="1"/>
          <p:nvPr/>
        </p:nvSpPr>
        <p:spPr>
          <a:xfrm>
            <a:off x="1050925" y="3859212"/>
            <a:ext cx="2921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∧</a:t>
            </a:r>
            <a:endParaRPr/>
          </a:p>
        </p:txBody>
      </p:sp>
      <p:grpSp>
        <p:nvGrpSpPr>
          <p:cNvPr id="2706" name="Shape 2706"/>
          <p:cNvGrpSpPr/>
          <p:nvPr/>
        </p:nvGrpSpPr>
        <p:grpSpPr>
          <a:xfrm>
            <a:off x="1006475" y="3397250"/>
            <a:ext cx="1430337" cy="2444750"/>
            <a:chOff x="1143000" y="3611562"/>
            <a:chExt cx="1430337" cy="2444750"/>
          </a:xfrm>
        </p:grpSpPr>
        <p:cxnSp>
          <p:nvCxnSpPr>
            <p:cNvPr id="2707" name="Shape 2707"/>
            <p:cNvCxnSpPr/>
            <p:nvPr/>
          </p:nvCxnSpPr>
          <p:spPr>
            <a:xfrm>
              <a:off x="1143000" y="3611562"/>
              <a:ext cx="0" cy="290512"/>
            </a:xfrm>
            <a:prstGeom prst="straightConnector1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8" name="Shape 2708"/>
            <p:cNvCxnSpPr/>
            <p:nvPr/>
          </p:nvCxnSpPr>
          <p:spPr>
            <a:xfrm>
              <a:off x="1143000" y="3902075"/>
              <a:ext cx="1339850" cy="0"/>
            </a:xfrm>
            <a:prstGeom prst="straightConnector1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9" name="Shape 2709"/>
            <p:cNvCxnSpPr/>
            <p:nvPr/>
          </p:nvCxnSpPr>
          <p:spPr>
            <a:xfrm>
              <a:off x="2479675" y="3916362"/>
              <a:ext cx="0" cy="1692275"/>
            </a:xfrm>
            <a:prstGeom prst="straightConnector1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710" name="Shape 2710"/>
            <p:cNvSpPr txBox="1"/>
            <p:nvPr/>
          </p:nvSpPr>
          <p:spPr>
            <a:xfrm>
              <a:off x="2281237" y="5659437"/>
              <a:ext cx="2921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</p:grpSp>
      <p:grpSp>
        <p:nvGrpSpPr>
          <p:cNvPr id="2711" name="Shape 2711"/>
          <p:cNvGrpSpPr/>
          <p:nvPr/>
        </p:nvGrpSpPr>
        <p:grpSpPr>
          <a:xfrm>
            <a:off x="6318250" y="1257300"/>
            <a:ext cx="2471737" cy="2335212"/>
            <a:chOff x="6318250" y="1257300"/>
            <a:chExt cx="2471737" cy="2335212"/>
          </a:xfrm>
        </p:grpSpPr>
        <p:sp>
          <p:nvSpPr>
            <p:cNvPr id="2712" name="Shape 2712"/>
            <p:cNvSpPr/>
            <p:nvPr/>
          </p:nvSpPr>
          <p:spPr>
            <a:xfrm>
              <a:off x="6824662" y="1544637"/>
              <a:ext cx="1431925" cy="1587"/>
            </a:xfrm>
            <a:custGeom>
              <a:avLst/>
              <a:gdLst/>
              <a:ahLst/>
              <a:cxnLst/>
              <a:rect l="0" t="0" r="0" b="0"/>
              <a:pathLst>
                <a:path w="901" h="7" extrusionOk="0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6326187" y="13065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4" name="Shape 2714"/>
            <p:cNvSpPr txBox="1"/>
            <p:nvPr/>
          </p:nvSpPr>
          <p:spPr>
            <a:xfrm>
              <a:off x="6392862" y="12573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8259762" y="13192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6" name="Shape 2716"/>
            <p:cNvSpPr txBox="1"/>
            <p:nvPr/>
          </p:nvSpPr>
          <p:spPr>
            <a:xfrm>
              <a:off x="8326437" y="12700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717" name="Shape 2717"/>
            <p:cNvCxnSpPr/>
            <p:nvPr/>
          </p:nvCxnSpPr>
          <p:spPr>
            <a:xfrm>
              <a:off x="6575425" y="1806575"/>
              <a:ext cx="0" cy="12731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718" name="Shape 2718"/>
            <p:cNvSpPr/>
            <p:nvPr/>
          </p:nvSpPr>
          <p:spPr>
            <a:xfrm>
              <a:off x="6792912" y="3314700"/>
              <a:ext cx="1474787" cy="1587"/>
            </a:xfrm>
            <a:custGeom>
              <a:avLst/>
              <a:gdLst/>
              <a:ahLst/>
              <a:cxnLst/>
              <a:rect l="0" t="0" r="0" b="0"/>
              <a:pathLst>
                <a:path w="901" h="5" extrusionOk="0">
                  <a:moveTo>
                    <a:pt x="0" y="0"/>
                  </a:moveTo>
                  <a:lnTo>
                    <a:pt x="901" y="5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19" name="Shape 2719"/>
            <p:cNvCxnSpPr/>
            <p:nvPr/>
          </p:nvCxnSpPr>
          <p:spPr>
            <a:xfrm rot="10800000">
              <a:off x="6762750" y="1703387"/>
              <a:ext cx="1566862" cy="139382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stealth" w="lg" len="lg"/>
            </a:ln>
          </p:spPr>
        </p:cxnSp>
        <p:sp>
          <p:nvSpPr>
            <p:cNvPr id="2720" name="Shape 2720"/>
            <p:cNvSpPr/>
            <p:nvPr/>
          </p:nvSpPr>
          <p:spPr>
            <a:xfrm>
              <a:off x="6318250" y="3046412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1" name="Shape 2721"/>
            <p:cNvSpPr txBox="1"/>
            <p:nvPr/>
          </p:nvSpPr>
          <p:spPr>
            <a:xfrm>
              <a:off x="6384925" y="2997200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8245475" y="30432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3" name="Shape 2723"/>
            <p:cNvSpPr txBox="1"/>
            <p:nvPr/>
          </p:nvSpPr>
          <p:spPr>
            <a:xfrm>
              <a:off x="8312150" y="29940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2724" name="Shape 2724"/>
            <p:cNvCxnSpPr/>
            <p:nvPr/>
          </p:nvCxnSpPr>
          <p:spPr>
            <a:xfrm>
              <a:off x="8526462" y="1806575"/>
              <a:ext cx="0" cy="127317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stealth" w="lg" len="lg"/>
              <a:tailEnd type="none" w="med" len="med"/>
            </a:ln>
          </p:spPr>
        </p:cxnSp>
      </p:grpSp>
      <p:grpSp>
        <p:nvGrpSpPr>
          <p:cNvPr id="2725" name="Shape 2725"/>
          <p:cNvGrpSpPr/>
          <p:nvPr/>
        </p:nvGrpSpPr>
        <p:grpSpPr>
          <a:xfrm>
            <a:off x="3549650" y="3375025"/>
            <a:ext cx="292100" cy="2465388"/>
            <a:chOff x="3686175" y="3589337"/>
            <a:chExt cx="292100" cy="2465388"/>
          </a:xfrm>
        </p:grpSpPr>
        <p:sp>
          <p:nvSpPr>
            <p:cNvPr id="2726" name="Shape 2726"/>
            <p:cNvSpPr/>
            <p:nvPr/>
          </p:nvSpPr>
          <p:spPr>
            <a:xfrm flipH="1">
              <a:off x="3917950" y="3589337"/>
              <a:ext cx="1587" cy="2016125"/>
            </a:xfrm>
            <a:custGeom>
              <a:avLst/>
              <a:gdLst/>
              <a:ahLst/>
              <a:cxnLst/>
              <a:rect l="0" t="0" r="0" b="0"/>
              <a:pathLst>
                <a:path w="1" h="1749" extrusionOk="0">
                  <a:moveTo>
                    <a:pt x="0" y="0"/>
                  </a:moveTo>
                  <a:lnTo>
                    <a:pt x="1" y="1749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7" name="Shape 2727"/>
            <p:cNvSpPr txBox="1"/>
            <p:nvPr/>
          </p:nvSpPr>
          <p:spPr>
            <a:xfrm>
              <a:off x="3686175" y="5657850"/>
              <a:ext cx="2921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</p:grpSp>
      <p:grpSp>
        <p:nvGrpSpPr>
          <p:cNvPr id="2728" name="Shape 2728"/>
          <p:cNvGrpSpPr/>
          <p:nvPr/>
        </p:nvGrpSpPr>
        <p:grpSpPr>
          <a:xfrm>
            <a:off x="1016000" y="3097212"/>
            <a:ext cx="4392612" cy="2095499"/>
            <a:chOff x="1152525" y="3311525"/>
            <a:chExt cx="4392612" cy="2095499"/>
          </a:xfrm>
        </p:grpSpPr>
        <p:cxnSp>
          <p:nvCxnSpPr>
            <p:cNvPr id="2729" name="Shape 2729"/>
            <p:cNvCxnSpPr/>
            <p:nvPr/>
          </p:nvCxnSpPr>
          <p:spPr>
            <a:xfrm>
              <a:off x="1157287" y="5176837"/>
              <a:ext cx="0" cy="215900"/>
            </a:xfrm>
            <a:prstGeom prst="straightConnector1">
              <a:avLst/>
            </a:pr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2730" name="Shape 2730"/>
            <p:cNvGrpSpPr/>
            <p:nvPr/>
          </p:nvGrpSpPr>
          <p:grpSpPr>
            <a:xfrm>
              <a:off x="1152525" y="3311525"/>
              <a:ext cx="4392612" cy="2095499"/>
              <a:chOff x="1152525" y="3311525"/>
              <a:chExt cx="4392612" cy="2095499"/>
            </a:xfrm>
          </p:grpSpPr>
          <p:sp>
            <p:nvSpPr>
              <p:cNvPr id="2731" name="Shape 2731"/>
              <p:cNvSpPr/>
              <p:nvPr/>
            </p:nvSpPr>
            <p:spPr>
              <a:xfrm rot="10800000" flipH="1">
                <a:off x="1152525" y="5392737"/>
                <a:ext cx="4168775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3915" h="10" extrusionOk="0">
                    <a:moveTo>
                      <a:pt x="3915" y="0"/>
                    </a:moveTo>
                    <a:lnTo>
                      <a:pt x="0" y="10"/>
                    </a:lnTo>
                  </a:path>
                </a:pathLst>
              </a:custGeom>
              <a:noFill/>
              <a:ln w="28575" cap="flat" cmpd="sng">
                <a:solidFill>
                  <a:srgbClr val="0066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2" name="Shape 2732"/>
              <p:cNvSpPr/>
              <p:nvPr/>
            </p:nvSpPr>
            <p:spPr>
              <a:xfrm>
                <a:off x="5318125" y="3722687"/>
                <a:ext cx="1587" cy="1684337"/>
              </a:xfrm>
              <a:custGeom>
                <a:avLst/>
                <a:gdLst/>
                <a:ahLst/>
                <a:cxnLst/>
                <a:rect l="0" t="0" r="0" b="0"/>
                <a:pathLst>
                  <a:path w="3" h="1439" extrusionOk="0">
                    <a:moveTo>
                      <a:pt x="0" y="1439"/>
                    </a:moveTo>
                    <a:lnTo>
                      <a:pt x="3" y="0"/>
                    </a:lnTo>
                  </a:path>
                </a:pathLst>
              </a:custGeom>
              <a:noFill/>
              <a:ln w="28575" cap="flat" cmpd="sng">
                <a:solidFill>
                  <a:srgbClr val="0066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 spcFirstLastPara="1" wrap="square" lIns="0" tIns="10800" rIns="0" bIns="108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3" name="Shape 2733"/>
              <p:cNvSpPr txBox="1"/>
              <p:nvPr/>
            </p:nvSpPr>
            <p:spPr>
              <a:xfrm>
                <a:off x="5253037" y="3311525"/>
                <a:ext cx="2921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∧</a:t>
                </a:r>
                <a:endParaRPr/>
              </a:p>
            </p:txBody>
          </p:sp>
        </p:grpSp>
      </p:grpSp>
      <p:grpSp>
        <p:nvGrpSpPr>
          <p:cNvPr id="2734" name="Shape 2734"/>
          <p:cNvGrpSpPr/>
          <p:nvPr/>
        </p:nvGrpSpPr>
        <p:grpSpPr>
          <a:xfrm>
            <a:off x="987425" y="4681537"/>
            <a:ext cx="5519737" cy="1504949"/>
            <a:chOff x="1123950" y="4895850"/>
            <a:chExt cx="5519737" cy="1504949"/>
          </a:xfrm>
        </p:grpSpPr>
        <p:sp>
          <p:nvSpPr>
            <p:cNvPr id="2735" name="Shape 2735"/>
            <p:cNvSpPr/>
            <p:nvPr/>
          </p:nvSpPr>
          <p:spPr>
            <a:xfrm rot="10800000" flipH="1">
              <a:off x="1123950" y="6396037"/>
              <a:ext cx="5364162" cy="1587"/>
            </a:xfrm>
            <a:custGeom>
              <a:avLst/>
              <a:gdLst/>
              <a:ahLst/>
              <a:cxnLst/>
              <a:rect l="0" t="0" r="0" b="0"/>
              <a:pathLst>
                <a:path w="5260" h="1" extrusionOk="0">
                  <a:moveTo>
                    <a:pt x="5260" y="0"/>
                  </a:moveTo>
                  <a:lnTo>
                    <a:pt x="0" y="1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6" name="Shape 2736"/>
            <p:cNvSpPr/>
            <p:nvPr/>
          </p:nvSpPr>
          <p:spPr>
            <a:xfrm>
              <a:off x="6465887" y="5294312"/>
              <a:ext cx="1587" cy="1106487"/>
            </a:xfrm>
            <a:custGeom>
              <a:avLst/>
              <a:gdLst/>
              <a:ahLst/>
              <a:cxnLst/>
              <a:rect l="0" t="0" r="0" b="0"/>
              <a:pathLst>
                <a:path w="7" h="898" extrusionOk="0">
                  <a:moveTo>
                    <a:pt x="0" y="898"/>
                  </a:moveTo>
                  <a:lnTo>
                    <a:pt x="7" y="0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miter lim="524288"/>
              <a:headEnd type="none" w="sm" len="sm"/>
              <a:tailEnd type="stealth" w="lg" len="lg"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1139825" y="5948362"/>
              <a:ext cx="0" cy="431800"/>
            </a:xfrm>
            <a:custGeom>
              <a:avLst/>
              <a:gdLst/>
              <a:ahLst/>
              <a:cxnLst/>
              <a:rect l="0" t="0" r="0" b="0"/>
              <a:pathLst>
                <a:path w="1" h="387" extrusionOk="0">
                  <a:moveTo>
                    <a:pt x="0" y="38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8" name="Shape 2738"/>
            <p:cNvSpPr txBox="1"/>
            <p:nvPr/>
          </p:nvSpPr>
          <p:spPr>
            <a:xfrm>
              <a:off x="6351587" y="4895850"/>
              <a:ext cx="2921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∧</a:t>
              </a:r>
              <a:endParaRPr/>
            </a:p>
          </p:txBody>
        </p:sp>
      </p:grpSp>
      <p:grpSp>
        <p:nvGrpSpPr>
          <p:cNvPr id="2739" name="Shape 2739"/>
          <p:cNvGrpSpPr/>
          <p:nvPr/>
        </p:nvGrpSpPr>
        <p:grpSpPr>
          <a:xfrm>
            <a:off x="1954212" y="2641600"/>
            <a:ext cx="4732338" cy="3548063"/>
            <a:chOff x="2090737" y="2855912"/>
            <a:chExt cx="4732338" cy="3548063"/>
          </a:xfrm>
        </p:grpSpPr>
        <p:sp>
          <p:nvSpPr>
            <p:cNvPr id="2740" name="Shape 2740"/>
            <p:cNvSpPr txBox="1"/>
            <p:nvPr/>
          </p:nvSpPr>
          <p:spPr>
            <a:xfrm>
              <a:off x="6061075" y="4456112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741" name="Shape 2741"/>
            <p:cNvSpPr txBox="1"/>
            <p:nvPr/>
          </p:nvSpPr>
          <p:spPr>
            <a:xfrm>
              <a:off x="2090737" y="5915025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742" name="Shape 2742"/>
            <p:cNvSpPr txBox="1"/>
            <p:nvPr/>
          </p:nvSpPr>
          <p:spPr>
            <a:xfrm>
              <a:off x="3470275" y="2855912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743" name="Shape 2743"/>
            <p:cNvSpPr txBox="1"/>
            <p:nvPr/>
          </p:nvSpPr>
          <p:spPr>
            <a:xfrm>
              <a:off x="4994275" y="2855912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744" name="Shape 2744"/>
            <p:cNvSpPr txBox="1"/>
            <p:nvPr/>
          </p:nvSpPr>
          <p:spPr>
            <a:xfrm>
              <a:off x="3506787" y="5946775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Shape 2749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750" name="Shape 2750"/>
          <p:cNvSpPr txBox="1"/>
          <p:nvPr/>
        </p:nvSpPr>
        <p:spPr>
          <a:xfrm>
            <a:off x="304800" y="1219200"/>
            <a:ext cx="4462462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邻接多重表存储无向图 </a:t>
            </a:r>
            <a:endParaRPr/>
          </a:p>
        </p:txBody>
      </p:sp>
      <p:grpSp>
        <p:nvGrpSpPr>
          <p:cNvPr id="2751" name="Shape 2751"/>
          <p:cNvGrpSpPr/>
          <p:nvPr/>
        </p:nvGrpSpPr>
        <p:grpSpPr>
          <a:xfrm>
            <a:off x="644525" y="2198687"/>
            <a:ext cx="7896225" cy="1042987"/>
            <a:chOff x="644525" y="2198687"/>
            <a:chExt cx="7896225" cy="1042987"/>
          </a:xfrm>
        </p:grpSpPr>
        <p:sp>
          <p:nvSpPr>
            <p:cNvPr id="2752" name="Shape 2752"/>
            <p:cNvSpPr txBox="1"/>
            <p:nvPr/>
          </p:nvSpPr>
          <p:spPr>
            <a:xfrm>
              <a:off x="4219575" y="2198687"/>
              <a:ext cx="1090612" cy="48577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ivex</a:t>
              </a:r>
              <a:endParaRPr/>
            </a:p>
          </p:txBody>
        </p:sp>
        <p:sp>
          <p:nvSpPr>
            <p:cNvPr id="2753" name="Shape 2753"/>
            <p:cNvSpPr txBox="1"/>
            <p:nvPr/>
          </p:nvSpPr>
          <p:spPr>
            <a:xfrm>
              <a:off x="5310187" y="2198687"/>
              <a:ext cx="1049337" cy="48577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ilink</a:t>
              </a:r>
              <a:endParaRPr/>
            </a:p>
          </p:txBody>
        </p:sp>
        <p:sp>
          <p:nvSpPr>
            <p:cNvPr id="2754" name="Shape 2754"/>
            <p:cNvSpPr txBox="1"/>
            <p:nvPr/>
          </p:nvSpPr>
          <p:spPr>
            <a:xfrm>
              <a:off x="6364287" y="2198687"/>
              <a:ext cx="1130300" cy="48577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jvex</a:t>
              </a:r>
              <a:endParaRPr/>
            </a:p>
          </p:txBody>
        </p:sp>
        <p:sp>
          <p:nvSpPr>
            <p:cNvPr id="2755" name="Shape 2755"/>
            <p:cNvSpPr txBox="1"/>
            <p:nvPr/>
          </p:nvSpPr>
          <p:spPr>
            <a:xfrm>
              <a:off x="7499350" y="2198687"/>
              <a:ext cx="1041400" cy="48577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jlink</a:t>
              </a:r>
              <a:endParaRPr/>
            </a:p>
          </p:txBody>
        </p:sp>
        <p:sp>
          <p:nvSpPr>
            <p:cNvPr id="2756" name="Shape 2756"/>
            <p:cNvSpPr txBox="1"/>
            <p:nvPr/>
          </p:nvSpPr>
          <p:spPr>
            <a:xfrm>
              <a:off x="768350" y="2198687"/>
              <a:ext cx="1157287" cy="48577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vertex</a:t>
              </a:r>
              <a:endParaRPr/>
            </a:p>
          </p:txBody>
        </p:sp>
        <p:sp>
          <p:nvSpPr>
            <p:cNvPr id="2757" name="Shape 2757"/>
            <p:cNvSpPr txBox="1"/>
            <p:nvPr/>
          </p:nvSpPr>
          <p:spPr>
            <a:xfrm>
              <a:off x="1925637" y="2198687"/>
              <a:ext cx="1355725" cy="48577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0" rIns="91425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firstedge</a:t>
              </a:r>
              <a:endParaRPr/>
            </a:p>
          </p:txBody>
        </p:sp>
        <p:sp>
          <p:nvSpPr>
            <p:cNvPr id="2758" name="Shape 2758"/>
            <p:cNvSpPr txBox="1"/>
            <p:nvPr/>
          </p:nvSpPr>
          <p:spPr>
            <a:xfrm>
              <a:off x="644525" y="2773362"/>
              <a:ext cx="7285037" cy="468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457200" marR="0" lvl="1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("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a)顶点表结点                             (b) 边表结点         </a:t>
              </a:r>
              <a:endParaRPr/>
            </a:p>
          </p:txBody>
        </p:sp>
      </p:grpSp>
      <p:sp>
        <p:nvSpPr>
          <p:cNvPr id="2759" name="Shape 2759"/>
          <p:cNvSpPr txBox="1"/>
          <p:nvPr/>
        </p:nvSpPr>
        <p:spPr>
          <a:xfrm>
            <a:off x="612775" y="3684587"/>
            <a:ext cx="7954962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vertex：数据域，存储有关顶点的数据信息；</a:t>
            </a:r>
            <a:endParaRPr/>
          </a:p>
          <a:p>
            <a:pPr marL="0" marR="0" lvl="0" indent="3968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firstedge：边表头指针，指向依附于该顶点的边表；</a:t>
            </a:r>
            <a:endParaRPr/>
          </a:p>
          <a:p>
            <a:pPr marL="0" marR="0" lvl="0" indent="3968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ivex、jvex：与某条边依附的两个顶点在顶点表中的下标；</a:t>
            </a:r>
            <a:endParaRPr/>
          </a:p>
          <a:p>
            <a:pPr marL="0" marR="0" lvl="0" indent="3968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ilink：指针域，指向依附于顶点ivex的下一条边；</a:t>
            </a:r>
            <a:endParaRPr/>
          </a:p>
          <a:p>
            <a:pPr marL="0" marR="0" lvl="0" indent="3968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jlink：指针域，指向依附于顶点jvex的下一条边。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Shape 2764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  <p:sp>
        <p:nvSpPr>
          <p:cNvPr id="2765" name="Shape 2765"/>
          <p:cNvSpPr txBox="1"/>
          <p:nvPr/>
        </p:nvSpPr>
        <p:spPr>
          <a:xfrm>
            <a:off x="304800" y="1219200"/>
            <a:ext cx="4462462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邻接多重表存储无向图 </a:t>
            </a:r>
            <a:endParaRPr/>
          </a:p>
        </p:txBody>
      </p:sp>
      <p:grpSp>
        <p:nvGrpSpPr>
          <p:cNvPr id="2766" name="Shape 2766"/>
          <p:cNvGrpSpPr/>
          <p:nvPr/>
        </p:nvGrpSpPr>
        <p:grpSpPr>
          <a:xfrm>
            <a:off x="6011862" y="1695450"/>
            <a:ext cx="2576512" cy="2282824"/>
            <a:chOff x="844550" y="2181225"/>
            <a:chExt cx="2576512" cy="2282824"/>
          </a:xfrm>
        </p:grpSpPr>
        <p:sp>
          <p:nvSpPr>
            <p:cNvPr id="2767" name="Shape 2767"/>
            <p:cNvSpPr/>
            <p:nvPr/>
          </p:nvSpPr>
          <p:spPr>
            <a:xfrm>
              <a:off x="919162" y="2257425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8" name="Shape 2768"/>
            <p:cNvSpPr txBox="1"/>
            <p:nvPr/>
          </p:nvSpPr>
          <p:spPr>
            <a:xfrm>
              <a:off x="985837" y="2208212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769" name="Shape 2769"/>
            <p:cNvCxnSpPr/>
            <p:nvPr/>
          </p:nvCxnSpPr>
          <p:spPr>
            <a:xfrm>
              <a:off x="1389062" y="2462212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70" name="Shape 2770"/>
            <p:cNvSpPr/>
            <p:nvPr/>
          </p:nvSpPr>
          <p:spPr>
            <a:xfrm>
              <a:off x="2886075" y="39116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1" name="Shape 2771"/>
            <p:cNvSpPr txBox="1"/>
            <p:nvPr/>
          </p:nvSpPr>
          <p:spPr>
            <a:xfrm>
              <a:off x="2952750" y="38623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1250950" y="2614612"/>
              <a:ext cx="1684337" cy="1371600"/>
            </a:xfrm>
            <a:custGeom>
              <a:avLst/>
              <a:gdLst/>
              <a:ahLst/>
              <a:cxnLst/>
              <a:rect l="0" t="0" r="0" b="0"/>
              <a:pathLst>
                <a:path w="300" h="300" extrusionOk="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73" name="Shape 2773"/>
            <p:cNvCxnSpPr/>
            <p:nvPr/>
          </p:nvCxnSpPr>
          <p:spPr>
            <a:xfrm>
              <a:off x="1062037" y="2736850"/>
              <a:ext cx="0" cy="12065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74" name="Shape 2774"/>
            <p:cNvSpPr/>
            <p:nvPr/>
          </p:nvSpPr>
          <p:spPr>
            <a:xfrm>
              <a:off x="2890837" y="2230437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5" name="Shape 2775"/>
            <p:cNvSpPr txBox="1"/>
            <p:nvPr/>
          </p:nvSpPr>
          <p:spPr>
            <a:xfrm>
              <a:off x="2957512" y="2181225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844550" y="391795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7" name="Shape 2777"/>
            <p:cNvSpPr txBox="1"/>
            <p:nvPr/>
          </p:nvSpPr>
          <p:spPr>
            <a:xfrm>
              <a:off x="911225" y="386873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800" b="1" i="0" u="none" baseline="-25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778" name="Shape 2778"/>
            <p:cNvCxnSpPr/>
            <p:nvPr/>
          </p:nvCxnSpPr>
          <p:spPr>
            <a:xfrm>
              <a:off x="1358900" y="4154487"/>
              <a:ext cx="15113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2779" name="Shape 27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512" y="2935287"/>
            <a:ext cx="4846637" cy="31178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Shape 2784"/>
          <p:cNvSpPr txBox="1"/>
          <p:nvPr/>
        </p:nvSpPr>
        <p:spPr>
          <a:xfrm>
            <a:off x="228600" y="1219200"/>
            <a:ext cx="8610600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图的存储结构的比较——邻接矩阵和邻接表</a:t>
            </a:r>
            <a:endParaRPr/>
          </a:p>
        </p:txBody>
      </p:sp>
      <p:sp>
        <p:nvSpPr>
          <p:cNvPr id="2785" name="Shape 2785"/>
          <p:cNvSpPr txBox="1"/>
          <p:nvPr/>
        </p:nvSpPr>
        <p:spPr>
          <a:xfrm>
            <a:off x="1387475" y="330835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O（n</a:t>
            </a:r>
            <a:r>
              <a:rPr lang="en-US" sz="28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</a:t>
            </a:r>
            <a:endParaRPr/>
          </a:p>
        </p:txBody>
      </p:sp>
      <p:sp>
        <p:nvSpPr>
          <p:cNvPr id="2786" name="Shape 2786"/>
          <p:cNvSpPr txBox="1"/>
          <p:nvPr/>
        </p:nvSpPr>
        <p:spPr>
          <a:xfrm>
            <a:off x="1387475" y="5226050"/>
            <a:ext cx="188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O（n+e）</a:t>
            </a:r>
            <a:endParaRPr/>
          </a:p>
        </p:txBody>
      </p:sp>
      <p:grpSp>
        <p:nvGrpSpPr>
          <p:cNvPr id="2787" name="Shape 2787"/>
          <p:cNvGrpSpPr/>
          <p:nvPr/>
        </p:nvGrpSpPr>
        <p:grpSpPr>
          <a:xfrm>
            <a:off x="3063875" y="3308350"/>
            <a:ext cx="2059500" cy="2374900"/>
            <a:chOff x="3048000" y="3657600"/>
            <a:chExt cx="2059500" cy="2374900"/>
          </a:xfrm>
        </p:grpSpPr>
        <p:sp>
          <p:nvSpPr>
            <p:cNvPr id="2788" name="Shape 2788"/>
            <p:cNvSpPr txBox="1"/>
            <p:nvPr/>
          </p:nvSpPr>
          <p:spPr>
            <a:xfrm>
              <a:off x="3048000" y="3657600"/>
              <a:ext cx="1600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O（n</a:t>
              </a:r>
              <a:r>
                <a:rPr lang="en-US" sz="2800" b="1" i="0" u="none" baseline="30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）</a:t>
              </a:r>
              <a:endParaRPr/>
            </a:p>
          </p:txBody>
        </p:sp>
        <p:sp>
          <p:nvSpPr>
            <p:cNvPr id="2789" name="Shape 2789"/>
            <p:cNvSpPr txBox="1"/>
            <p:nvPr/>
          </p:nvSpPr>
          <p:spPr>
            <a:xfrm>
              <a:off x="3048000" y="5575300"/>
              <a:ext cx="2059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O（n+e）</a:t>
              </a:r>
              <a:endParaRPr/>
            </a:p>
          </p:txBody>
        </p:sp>
      </p:grpSp>
      <p:grpSp>
        <p:nvGrpSpPr>
          <p:cNvPr id="2790" name="Shape 2790"/>
          <p:cNvGrpSpPr/>
          <p:nvPr/>
        </p:nvGrpSpPr>
        <p:grpSpPr>
          <a:xfrm>
            <a:off x="1311275" y="2089150"/>
            <a:ext cx="6781800" cy="533400"/>
            <a:chOff x="1295400" y="2895600"/>
            <a:chExt cx="6781800" cy="533400"/>
          </a:xfrm>
        </p:grpSpPr>
        <p:sp>
          <p:nvSpPr>
            <p:cNvPr id="2791" name="Shape 2791"/>
            <p:cNvSpPr txBox="1"/>
            <p:nvPr/>
          </p:nvSpPr>
          <p:spPr>
            <a:xfrm>
              <a:off x="1295400" y="2895600"/>
              <a:ext cx="1676400" cy="5334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rgbClr val="66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空间性能</a:t>
              </a:r>
              <a:endParaRPr/>
            </a:p>
          </p:txBody>
        </p:sp>
        <p:sp>
          <p:nvSpPr>
            <p:cNvPr id="2792" name="Shape 2792"/>
            <p:cNvSpPr txBox="1"/>
            <p:nvPr/>
          </p:nvSpPr>
          <p:spPr>
            <a:xfrm>
              <a:off x="2971800" y="2895600"/>
              <a:ext cx="1676400" cy="5334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rgbClr val="66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时间性能</a:t>
              </a:r>
              <a:endParaRPr/>
            </a:p>
          </p:txBody>
        </p:sp>
        <p:sp>
          <p:nvSpPr>
            <p:cNvPr id="2793" name="Shape 2793"/>
            <p:cNvSpPr txBox="1"/>
            <p:nvPr/>
          </p:nvSpPr>
          <p:spPr>
            <a:xfrm>
              <a:off x="4648200" y="2895600"/>
              <a:ext cx="1676400" cy="5334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rgbClr val="66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适用范围</a:t>
              </a:r>
              <a:endParaRPr/>
            </a:p>
          </p:txBody>
        </p:sp>
        <p:sp>
          <p:nvSpPr>
            <p:cNvPr id="2794" name="Shape 2794"/>
            <p:cNvSpPr txBox="1"/>
            <p:nvPr/>
          </p:nvSpPr>
          <p:spPr>
            <a:xfrm>
              <a:off x="6324600" y="2895600"/>
              <a:ext cx="1752600" cy="5334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rgbClr val="66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唯一性</a:t>
              </a:r>
              <a:endParaRPr/>
            </a:p>
          </p:txBody>
        </p:sp>
      </p:grpSp>
      <p:grpSp>
        <p:nvGrpSpPr>
          <p:cNvPr id="2795" name="Shape 2795"/>
          <p:cNvGrpSpPr/>
          <p:nvPr/>
        </p:nvGrpSpPr>
        <p:grpSpPr>
          <a:xfrm>
            <a:off x="688975" y="2641600"/>
            <a:ext cx="609600" cy="3702050"/>
            <a:chOff x="673100" y="2959100"/>
            <a:chExt cx="609600" cy="3733800"/>
          </a:xfrm>
        </p:grpSpPr>
        <p:sp>
          <p:nvSpPr>
            <p:cNvPr id="2796" name="Shape 2796"/>
            <p:cNvSpPr txBox="1"/>
            <p:nvPr/>
          </p:nvSpPr>
          <p:spPr>
            <a:xfrm>
              <a:off x="673100" y="2959100"/>
              <a:ext cx="609600" cy="18288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邻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接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矩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阵</a:t>
              </a:r>
              <a:endParaRPr/>
            </a:p>
          </p:txBody>
        </p:sp>
        <p:sp>
          <p:nvSpPr>
            <p:cNvPr id="2797" name="Shape 2797"/>
            <p:cNvSpPr txBox="1"/>
            <p:nvPr/>
          </p:nvSpPr>
          <p:spPr>
            <a:xfrm>
              <a:off x="673100" y="4787900"/>
              <a:ext cx="609600" cy="19050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circle">
                <a:fillToRect l="50000" t="50000" r="50000" b="50000"/>
              </a:path>
              <a:tileRect/>
            </a:gradFill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邻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接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表</a:t>
              </a:r>
              <a:endParaRPr/>
            </a:p>
          </p:txBody>
        </p:sp>
      </p:grpSp>
      <p:grpSp>
        <p:nvGrpSpPr>
          <p:cNvPr id="2798" name="Shape 2798"/>
          <p:cNvGrpSpPr/>
          <p:nvPr/>
        </p:nvGrpSpPr>
        <p:grpSpPr>
          <a:xfrm>
            <a:off x="4816475" y="3308350"/>
            <a:ext cx="1524000" cy="2347912"/>
            <a:chOff x="4800600" y="3657600"/>
            <a:chExt cx="1524000" cy="2347912"/>
          </a:xfrm>
        </p:grpSpPr>
        <p:sp>
          <p:nvSpPr>
            <p:cNvPr id="2799" name="Shape 2799"/>
            <p:cNvSpPr txBox="1"/>
            <p:nvPr/>
          </p:nvSpPr>
          <p:spPr>
            <a:xfrm>
              <a:off x="4800600" y="3657600"/>
              <a:ext cx="1371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稠密图</a:t>
              </a:r>
              <a:endParaRPr/>
            </a:p>
          </p:txBody>
        </p:sp>
        <p:sp>
          <p:nvSpPr>
            <p:cNvPr id="2800" name="Shape 2800"/>
            <p:cNvSpPr txBox="1"/>
            <p:nvPr/>
          </p:nvSpPr>
          <p:spPr>
            <a:xfrm>
              <a:off x="4800600" y="5486400"/>
              <a:ext cx="15240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稀疏图</a:t>
              </a:r>
              <a:endParaRPr/>
            </a:p>
          </p:txBody>
        </p:sp>
      </p:grpSp>
      <p:grpSp>
        <p:nvGrpSpPr>
          <p:cNvPr id="2801" name="Shape 2801"/>
          <p:cNvGrpSpPr/>
          <p:nvPr/>
        </p:nvGrpSpPr>
        <p:grpSpPr>
          <a:xfrm>
            <a:off x="6569075" y="3384550"/>
            <a:ext cx="1371600" cy="2271712"/>
            <a:chOff x="6553200" y="3733800"/>
            <a:chExt cx="1371600" cy="2271712"/>
          </a:xfrm>
        </p:grpSpPr>
        <p:sp>
          <p:nvSpPr>
            <p:cNvPr id="2802" name="Shape 2802"/>
            <p:cNvSpPr txBox="1"/>
            <p:nvPr/>
          </p:nvSpPr>
          <p:spPr>
            <a:xfrm>
              <a:off x="6629400" y="3733800"/>
              <a:ext cx="10668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唯一</a:t>
              </a:r>
              <a:endParaRPr/>
            </a:p>
          </p:txBody>
        </p:sp>
        <p:sp>
          <p:nvSpPr>
            <p:cNvPr id="2803" name="Shape 2803"/>
            <p:cNvSpPr txBox="1"/>
            <p:nvPr/>
          </p:nvSpPr>
          <p:spPr>
            <a:xfrm>
              <a:off x="6553200" y="5486400"/>
              <a:ext cx="1371600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不唯一</a:t>
              </a:r>
              <a:endParaRPr/>
            </a:p>
          </p:txBody>
        </p:sp>
      </p:grpSp>
      <p:grpSp>
        <p:nvGrpSpPr>
          <p:cNvPr id="2804" name="Shape 2804"/>
          <p:cNvGrpSpPr/>
          <p:nvPr/>
        </p:nvGrpSpPr>
        <p:grpSpPr>
          <a:xfrm>
            <a:off x="1311275" y="2622550"/>
            <a:ext cx="6781800" cy="3733800"/>
            <a:chOff x="1295400" y="2971800"/>
            <a:chExt cx="6781800" cy="3733800"/>
          </a:xfrm>
        </p:grpSpPr>
        <p:cxnSp>
          <p:nvCxnSpPr>
            <p:cNvPr id="2805" name="Shape 2805"/>
            <p:cNvCxnSpPr/>
            <p:nvPr/>
          </p:nvCxnSpPr>
          <p:spPr>
            <a:xfrm>
              <a:off x="1295400" y="6705600"/>
              <a:ext cx="6781800" cy="0"/>
            </a:xfrm>
            <a:prstGeom prst="straightConnector1">
              <a:avLst/>
            </a:prstGeom>
            <a:noFill/>
            <a:ln w="38100" cap="flat" cmpd="sng">
              <a:solidFill>
                <a:srgbClr val="66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6" name="Shape 2806"/>
            <p:cNvCxnSpPr/>
            <p:nvPr/>
          </p:nvCxnSpPr>
          <p:spPr>
            <a:xfrm>
              <a:off x="8077200" y="2971800"/>
              <a:ext cx="0" cy="3733800"/>
            </a:xfrm>
            <a:prstGeom prst="straightConnector1">
              <a:avLst/>
            </a:prstGeom>
            <a:noFill/>
            <a:ln w="38100" cap="flat" cmpd="sng">
              <a:solidFill>
                <a:srgbClr val="66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7" name="Shape 2807"/>
            <p:cNvCxnSpPr/>
            <p:nvPr/>
          </p:nvCxnSpPr>
          <p:spPr>
            <a:xfrm>
              <a:off x="1295400" y="4787900"/>
              <a:ext cx="6781800" cy="0"/>
            </a:xfrm>
            <a:prstGeom prst="straightConnector1">
              <a:avLst/>
            </a:prstGeom>
            <a:noFill/>
            <a:ln w="38100" cap="flat" cmpd="sng">
              <a:solidFill>
                <a:srgbClr val="66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8" name="Shape 2808"/>
            <p:cNvCxnSpPr/>
            <p:nvPr/>
          </p:nvCxnSpPr>
          <p:spPr>
            <a:xfrm>
              <a:off x="2971800" y="2971800"/>
              <a:ext cx="0" cy="3733800"/>
            </a:xfrm>
            <a:prstGeom prst="straightConnector1">
              <a:avLst/>
            </a:prstGeom>
            <a:noFill/>
            <a:ln w="38100" cap="flat" cmpd="sng">
              <a:solidFill>
                <a:srgbClr val="66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9" name="Shape 2809"/>
            <p:cNvCxnSpPr/>
            <p:nvPr/>
          </p:nvCxnSpPr>
          <p:spPr>
            <a:xfrm>
              <a:off x="4648200" y="2971800"/>
              <a:ext cx="0" cy="3733800"/>
            </a:xfrm>
            <a:prstGeom prst="straightConnector1">
              <a:avLst/>
            </a:prstGeom>
            <a:noFill/>
            <a:ln w="38100" cap="flat" cmpd="sng">
              <a:solidFill>
                <a:srgbClr val="66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0" name="Shape 2810"/>
            <p:cNvCxnSpPr/>
            <p:nvPr/>
          </p:nvCxnSpPr>
          <p:spPr>
            <a:xfrm>
              <a:off x="6324600" y="2971800"/>
              <a:ext cx="0" cy="3733800"/>
            </a:xfrm>
            <a:prstGeom prst="straightConnector1">
              <a:avLst/>
            </a:prstGeom>
            <a:noFill/>
            <a:ln w="38100" cap="flat" cmpd="sng">
              <a:solidFill>
                <a:srgbClr val="66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811" name="Shape 2811"/>
          <p:cNvSpPr txBox="1"/>
          <p:nvPr/>
        </p:nvSpPr>
        <p:spPr>
          <a:xfrm>
            <a:off x="2225675" y="381000"/>
            <a:ext cx="510540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图的存储结构及实现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Shape 2816"/>
          <p:cNvSpPr txBox="1"/>
          <p:nvPr/>
        </p:nvSpPr>
        <p:spPr>
          <a:xfrm>
            <a:off x="311150" y="2209800"/>
            <a:ext cx="862647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生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成树的代价：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设G = (V, E)是一个无向连通网，生成树上各边的权值之和称为该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</a:t>
            </a:r>
            <a:r>
              <a:rPr lang="en-US" sz="2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成树的代价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817" name="Shape 2817"/>
          <p:cNvSpPr txBox="1"/>
          <p:nvPr/>
        </p:nvSpPr>
        <p:spPr>
          <a:xfrm>
            <a:off x="381000" y="3382962"/>
            <a:ext cx="84582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•"/>
            </a:pP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最小生成树：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在图G所有生成树中，代价最小的生成树称为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最小生成树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  </a:t>
            </a:r>
            <a:endParaRPr/>
          </a:p>
        </p:txBody>
      </p:sp>
      <p:sp>
        <p:nvSpPr>
          <p:cNvPr id="2818" name="Shape 2818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2819" name="Shape 2819"/>
          <p:cNvSpPr txBox="1"/>
          <p:nvPr/>
        </p:nvSpPr>
        <p:spPr>
          <a:xfrm>
            <a:off x="365125" y="1193800"/>
            <a:ext cx="5105400" cy="579437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最小生成树的定义</a:t>
            </a:r>
            <a:endParaRPr/>
          </a:p>
        </p:txBody>
      </p:sp>
      <p:sp>
        <p:nvSpPr>
          <p:cNvPr id="2820" name="Shape 2820"/>
          <p:cNvSpPr txBox="1"/>
          <p:nvPr/>
        </p:nvSpPr>
        <p:spPr>
          <a:xfrm>
            <a:off x="347662" y="4513262"/>
            <a:ext cx="8542337" cy="20002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最小生成树的概念可以应用到许多实际问题中。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例：在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个城市之间建造通信网络，至少要架设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-1条通信线路，而每两个城市之间架设通信线路的造价是不一样的，那么如何设计才能使得总造价最小？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Shape 2825"/>
          <p:cNvSpPr txBox="1"/>
          <p:nvPr/>
        </p:nvSpPr>
        <p:spPr>
          <a:xfrm>
            <a:off x="425450" y="1125537"/>
            <a:ext cx="2819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MST</a:t>
            </a:r>
            <a:r>
              <a:rPr lang="en-US" sz="3200" b="1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性质</a:t>
            </a:r>
            <a:endParaRPr/>
          </a:p>
        </p:txBody>
      </p:sp>
      <p:sp>
        <p:nvSpPr>
          <p:cNvPr id="2826" name="Shape 2826"/>
          <p:cNvSpPr txBox="1"/>
          <p:nvPr/>
        </p:nvSpPr>
        <p:spPr>
          <a:xfrm>
            <a:off x="396875" y="1925637"/>
            <a:ext cx="83820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假设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)是一个无向连通网，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是顶点集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的一个非空子集。若(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)是一条具有最小权值的边，其中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－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，则必存在一棵包含边(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)的最小生成树。</a:t>
            </a:r>
            <a:endParaRPr/>
          </a:p>
        </p:txBody>
      </p:sp>
      <p:grpSp>
        <p:nvGrpSpPr>
          <p:cNvPr id="2827" name="Shape 2827"/>
          <p:cNvGrpSpPr/>
          <p:nvPr/>
        </p:nvGrpSpPr>
        <p:grpSpPr>
          <a:xfrm>
            <a:off x="549275" y="4022725"/>
            <a:ext cx="8183562" cy="2401887"/>
            <a:chOff x="823912" y="3962400"/>
            <a:chExt cx="7070725" cy="2311400"/>
          </a:xfrm>
        </p:grpSpPr>
        <p:sp>
          <p:nvSpPr>
            <p:cNvPr id="2828" name="Shape 2828"/>
            <p:cNvSpPr/>
            <p:nvPr/>
          </p:nvSpPr>
          <p:spPr>
            <a:xfrm>
              <a:off x="4721225" y="3962400"/>
              <a:ext cx="3149600" cy="23114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823912" y="3962400"/>
              <a:ext cx="2819400" cy="23114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0" name="Shape 2830"/>
            <p:cNvSpPr txBox="1"/>
            <p:nvPr/>
          </p:nvSpPr>
          <p:spPr>
            <a:xfrm>
              <a:off x="1196975" y="4683125"/>
              <a:ext cx="268287" cy="9636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顶点集</a:t>
              </a:r>
              <a:r>
                <a:rPr lang="en-US" sz="20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sp>
          <p:nvSpPr>
            <p:cNvPr id="2831" name="Shape 2831"/>
            <p:cNvSpPr txBox="1"/>
            <p:nvPr/>
          </p:nvSpPr>
          <p:spPr>
            <a:xfrm>
              <a:off x="7053262" y="5413375"/>
              <a:ext cx="841375" cy="298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－</a:t>
              </a:r>
              <a:r>
                <a:rPr lang="en-US" sz="20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cxnSp>
          <p:nvCxnSpPr>
            <p:cNvPr id="2832" name="Shape 2832"/>
            <p:cNvCxnSpPr/>
            <p:nvPr/>
          </p:nvCxnSpPr>
          <p:spPr>
            <a:xfrm>
              <a:off x="4051300" y="5837237"/>
              <a:ext cx="269875" cy="2825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33" name="Shape 2833"/>
            <p:cNvCxnSpPr/>
            <p:nvPr/>
          </p:nvCxnSpPr>
          <p:spPr>
            <a:xfrm flipH="1">
              <a:off x="4051300" y="5818187"/>
              <a:ext cx="238125" cy="28416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834" name="Shape 2834"/>
            <p:cNvSpPr txBox="1"/>
            <p:nvPr/>
          </p:nvSpPr>
          <p:spPr>
            <a:xfrm>
              <a:off x="2898775" y="5794375"/>
              <a:ext cx="233362" cy="185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6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'</a:t>
              </a:r>
              <a:endParaRPr/>
            </a:p>
          </p:txBody>
        </p:sp>
        <p:sp>
          <p:nvSpPr>
            <p:cNvPr id="2835" name="Shape 2835"/>
            <p:cNvSpPr txBox="1"/>
            <p:nvPr/>
          </p:nvSpPr>
          <p:spPr>
            <a:xfrm>
              <a:off x="5541962" y="4449762"/>
              <a:ext cx="233362" cy="204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sp>
          <p:nvSpPr>
            <p:cNvPr id="2836" name="Shape 2836"/>
            <p:cNvSpPr txBox="1"/>
            <p:nvPr/>
          </p:nvSpPr>
          <p:spPr>
            <a:xfrm>
              <a:off x="5445125" y="5638800"/>
              <a:ext cx="266700" cy="222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'</a:t>
              </a:r>
              <a:endParaRPr/>
            </a:p>
          </p:txBody>
        </p:sp>
        <p:sp>
          <p:nvSpPr>
            <p:cNvPr id="2837" name="Shape 2837"/>
            <p:cNvSpPr txBox="1"/>
            <p:nvPr/>
          </p:nvSpPr>
          <p:spPr>
            <a:xfrm>
              <a:off x="2894012" y="4306887"/>
              <a:ext cx="217487" cy="222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3119437" y="5592762"/>
              <a:ext cx="2363787" cy="376237"/>
            </a:xfrm>
            <a:custGeom>
              <a:avLst/>
              <a:gdLst/>
              <a:ahLst/>
              <a:cxnLst/>
              <a:rect l="0" t="0" r="0" b="0"/>
              <a:pathLst>
                <a:path w="2235" h="315" extrusionOk="0">
                  <a:moveTo>
                    <a:pt x="0" y="90"/>
                  </a:moveTo>
                  <a:cubicBezTo>
                    <a:pt x="180" y="122"/>
                    <a:pt x="707" y="315"/>
                    <a:pt x="1080" y="300"/>
                  </a:cubicBezTo>
                  <a:cubicBezTo>
                    <a:pt x="1453" y="285"/>
                    <a:pt x="1995" y="62"/>
                    <a:pt x="2235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9" name="Shape 2839"/>
            <p:cNvSpPr txBox="1"/>
            <p:nvPr/>
          </p:nvSpPr>
          <p:spPr>
            <a:xfrm>
              <a:off x="7250112" y="4635500"/>
              <a:ext cx="220662" cy="74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顶点集</a:t>
              </a: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3070225" y="4268787"/>
              <a:ext cx="2540000" cy="500062"/>
            </a:xfrm>
            <a:custGeom>
              <a:avLst/>
              <a:gdLst/>
              <a:ahLst/>
              <a:cxnLst/>
              <a:rect l="0" t="0" r="0" b="0"/>
              <a:pathLst>
                <a:path w="2402" h="418" extrusionOk="0">
                  <a:moveTo>
                    <a:pt x="0" y="249"/>
                  </a:moveTo>
                  <a:cubicBezTo>
                    <a:pt x="195" y="212"/>
                    <a:pt x="772" y="0"/>
                    <a:pt x="1172" y="28"/>
                  </a:cubicBezTo>
                  <a:cubicBezTo>
                    <a:pt x="1504" y="28"/>
                    <a:pt x="2146" y="337"/>
                    <a:pt x="2402" y="418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41" name="Shape 2841"/>
            <p:cNvCxnSpPr/>
            <p:nvPr/>
          </p:nvCxnSpPr>
          <p:spPr>
            <a:xfrm flipH="1">
              <a:off x="2641600" y="4625975"/>
              <a:ext cx="349250" cy="33972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2" name="Shape 2842"/>
            <p:cNvCxnSpPr/>
            <p:nvPr/>
          </p:nvCxnSpPr>
          <p:spPr>
            <a:xfrm>
              <a:off x="2627312" y="5056187"/>
              <a:ext cx="395287" cy="59055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843" name="Shape 2843"/>
            <p:cNvSpPr/>
            <p:nvPr/>
          </p:nvSpPr>
          <p:spPr>
            <a:xfrm>
              <a:off x="2976562" y="4552950"/>
              <a:ext cx="77787" cy="10795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3040062" y="5610225"/>
              <a:ext cx="77787" cy="10795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2563812" y="4948237"/>
              <a:ext cx="77787" cy="10795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2260600" y="5307012"/>
              <a:ext cx="79375" cy="106362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2339975" y="5789612"/>
              <a:ext cx="79375" cy="10795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1673225" y="5484812"/>
              <a:ext cx="77787" cy="10795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800225" y="4714875"/>
              <a:ext cx="77787" cy="10795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50" name="Shape 2850"/>
            <p:cNvCxnSpPr/>
            <p:nvPr/>
          </p:nvCxnSpPr>
          <p:spPr>
            <a:xfrm>
              <a:off x="1881187" y="4803775"/>
              <a:ext cx="396875" cy="53816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1" name="Shape 2851"/>
            <p:cNvCxnSpPr/>
            <p:nvPr/>
          </p:nvCxnSpPr>
          <p:spPr>
            <a:xfrm flipH="1">
              <a:off x="1722437" y="4822825"/>
              <a:ext cx="111125" cy="6619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2" name="Shape 2852"/>
            <p:cNvCxnSpPr/>
            <p:nvPr/>
          </p:nvCxnSpPr>
          <p:spPr>
            <a:xfrm>
              <a:off x="2309812" y="5413375"/>
              <a:ext cx="63500" cy="395287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3" name="Shape 2853"/>
            <p:cNvCxnSpPr/>
            <p:nvPr/>
          </p:nvCxnSpPr>
          <p:spPr>
            <a:xfrm>
              <a:off x="1881187" y="4768850"/>
              <a:ext cx="682625" cy="21431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4" name="Shape 2854"/>
            <p:cNvCxnSpPr/>
            <p:nvPr/>
          </p:nvCxnSpPr>
          <p:spPr>
            <a:xfrm flipH="1">
              <a:off x="6418262" y="4643437"/>
              <a:ext cx="349250" cy="33972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5" name="Shape 2855"/>
            <p:cNvCxnSpPr/>
            <p:nvPr/>
          </p:nvCxnSpPr>
          <p:spPr>
            <a:xfrm>
              <a:off x="6403975" y="5073650"/>
              <a:ext cx="395287" cy="59055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856" name="Shape 2856"/>
            <p:cNvSpPr/>
            <p:nvPr/>
          </p:nvSpPr>
          <p:spPr>
            <a:xfrm>
              <a:off x="6751637" y="4572000"/>
              <a:ext cx="79375" cy="106362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815137" y="5629275"/>
              <a:ext cx="79375" cy="106362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340475" y="4965700"/>
              <a:ext cx="77787" cy="10795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5449887" y="5503862"/>
              <a:ext cx="77787" cy="106362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5576887" y="4732337"/>
              <a:ext cx="77787" cy="10795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61" name="Shape 2861"/>
            <p:cNvCxnSpPr/>
            <p:nvPr/>
          </p:nvCxnSpPr>
          <p:spPr>
            <a:xfrm flipH="1">
              <a:off x="5497512" y="4840287"/>
              <a:ext cx="112712" cy="663575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62" name="Shape 2862"/>
            <p:cNvCxnSpPr/>
            <p:nvPr/>
          </p:nvCxnSpPr>
          <p:spPr>
            <a:xfrm>
              <a:off x="5656262" y="4786312"/>
              <a:ext cx="684212" cy="2159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863" name="Shape 2863"/>
            <p:cNvSpPr txBox="1"/>
            <p:nvPr/>
          </p:nvSpPr>
          <p:spPr>
            <a:xfrm>
              <a:off x="1925637" y="4127500"/>
              <a:ext cx="455612" cy="222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en-US" sz="20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864" name="Shape 2864"/>
            <p:cNvSpPr txBox="1"/>
            <p:nvPr/>
          </p:nvSpPr>
          <p:spPr>
            <a:xfrm>
              <a:off x="6051550" y="4110037"/>
              <a:ext cx="454025" cy="222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en-US" sz="2000" b="1" i="0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2865" name="Shape 2865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Shape 2870"/>
          <p:cNvSpPr txBox="1"/>
          <p:nvPr/>
        </p:nvSpPr>
        <p:spPr>
          <a:xfrm>
            <a:off x="387350" y="1905000"/>
            <a:ext cx="8340725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基本思想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：设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)是具有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个顶点的连通网，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)是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的最小生成树，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初始状态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为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={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），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={ }，重复执行下述操作：在所有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的边中找一条代价最小的边(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)并入集合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，同时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并入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，直至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/>
          </a:p>
        </p:txBody>
      </p:sp>
      <p:sp>
        <p:nvSpPr>
          <p:cNvPr id="2871" name="Shape 2871"/>
          <p:cNvSpPr txBox="1"/>
          <p:nvPr/>
        </p:nvSpPr>
        <p:spPr>
          <a:xfrm>
            <a:off x="381000" y="1295400"/>
            <a:ext cx="6705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2" name="Shape 2872"/>
          <p:cNvSpPr txBox="1"/>
          <p:nvPr/>
        </p:nvSpPr>
        <p:spPr>
          <a:xfrm>
            <a:off x="381000" y="12319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普里姆（Prim）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算法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873" name="Shape 2873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2874" name="Shape 2874"/>
          <p:cNvSpPr txBox="1"/>
          <p:nvPr/>
        </p:nvSpPr>
        <p:spPr>
          <a:xfrm>
            <a:off x="160337" y="3478212"/>
            <a:ext cx="59864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Prim算法的基本思想用伪代码描述如下：</a:t>
            </a:r>
            <a:endParaRPr/>
          </a:p>
        </p:txBody>
      </p:sp>
      <p:sp>
        <p:nvSpPr>
          <p:cNvPr id="2875" name="Shape 2875"/>
          <p:cNvSpPr txBox="1"/>
          <p:nvPr/>
        </p:nvSpPr>
        <p:spPr>
          <a:xfrm>
            <a:off x="873125" y="3981450"/>
            <a:ext cx="7934700" cy="2092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76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初始化：U = {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0}； TE={ }； 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重复下述操作直到U = V： 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2.1 在E中寻找最短边(u，v)，且满足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；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2.2 U = U + {v}；</a:t>
            </a:r>
            <a:endParaRPr/>
          </a:p>
          <a:p>
            <a:pPr marL="0" marR="0" lvl="0" indent="276225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2.3 TE = TE + {(u，v)}；</a:t>
            </a:r>
            <a:endParaRPr/>
          </a:p>
        </p:txBody>
      </p:sp>
      <p:grpSp>
        <p:nvGrpSpPr>
          <p:cNvPr id="2876" name="Shape 2876"/>
          <p:cNvGrpSpPr/>
          <p:nvPr/>
        </p:nvGrpSpPr>
        <p:grpSpPr>
          <a:xfrm>
            <a:off x="1689100" y="5210175"/>
            <a:ext cx="5730875" cy="1428750"/>
            <a:chOff x="1689100" y="5210175"/>
            <a:chExt cx="5730875" cy="1428750"/>
          </a:xfrm>
        </p:grpSpPr>
        <p:sp>
          <p:nvSpPr>
            <p:cNvPr id="2877" name="Shape 2877"/>
            <p:cNvSpPr txBox="1"/>
            <p:nvPr/>
          </p:nvSpPr>
          <p:spPr>
            <a:xfrm>
              <a:off x="1689100" y="6153150"/>
              <a:ext cx="5730875" cy="485775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关键:是如何找到连接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和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的最短边</a:t>
              </a:r>
              <a:r>
                <a:rPr lang="en-US" sz="2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。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2878" name="Shape 2878"/>
            <p:cNvCxnSpPr/>
            <p:nvPr/>
          </p:nvCxnSpPr>
          <p:spPr>
            <a:xfrm>
              <a:off x="1814512" y="5210175"/>
              <a:ext cx="3076575" cy="0"/>
            </a:xfrm>
            <a:prstGeom prst="straightConnector1">
              <a:avLst/>
            </a:prstGeom>
            <a:noFill/>
            <a:ln w="28575" cap="flat" cmpd="sng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Shape 2883"/>
          <p:cNvSpPr txBox="1"/>
          <p:nvPr/>
        </p:nvSpPr>
        <p:spPr>
          <a:xfrm>
            <a:off x="4740275" y="2836862"/>
            <a:ext cx="44037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U={A}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V-U={B, C, D, E, F}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cost={(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)34, 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)46,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)∞,(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)∞,(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)19} </a:t>
            </a:r>
            <a:endParaRPr/>
          </a:p>
        </p:txBody>
      </p:sp>
      <p:sp>
        <p:nvSpPr>
          <p:cNvPr id="2884" name="Shape 2884"/>
          <p:cNvSpPr/>
          <p:nvPr/>
        </p:nvSpPr>
        <p:spPr>
          <a:xfrm>
            <a:off x="915987" y="2624137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5" name="Shape 2885"/>
          <p:cNvSpPr/>
          <p:nvPr/>
        </p:nvSpPr>
        <p:spPr>
          <a:xfrm>
            <a:off x="3378200" y="3789362"/>
            <a:ext cx="674687" cy="1420812"/>
          </a:xfrm>
          <a:custGeom>
            <a:avLst/>
            <a:gdLst/>
            <a:ahLst/>
            <a:cxnLst/>
            <a:rect l="0" t="0" r="0" b="0"/>
            <a:pathLst>
              <a:path w="345" h="810" extrusionOk="0">
                <a:moveTo>
                  <a:pt x="345" y="0"/>
                </a:moveTo>
                <a:lnTo>
                  <a:pt x="0" y="81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6" name="Shape 2886"/>
          <p:cNvSpPr/>
          <p:nvPr/>
        </p:nvSpPr>
        <p:spPr>
          <a:xfrm>
            <a:off x="2513012" y="4232275"/>
            <a:ext cx="598487" cy="1004887"/>
          </a:xfrm>
          <a:custGeom>
            <a:avLst/>
            <a:gdLst/>
            <a:ahLst/>
            <a:cxnLst/>
            <a:rect l="0" t="0" r="0" b="0"/>
            <a:pathLst>
              <a:path w="291" h="556" extrusionOk="0">
                <a:moveTo>
                  <a:pt x="291" y="55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7" name="Shape 2887"/>
          <p:cNvSpPr/>
          <p:nvPr/>
        </p:nvSpPr>
        <p:spPr>
          <a:xfrm>
            <a:off x="1778000" y="5372100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8" name="Shape 2888"/>
          <p:cNvSpPr/>
          <p:nvPr/>
        </p:nvSpPr>
        <p:spPr>
          <a:xfrm>
            <a:off x="782637" y="3759200"/>
            <a:ext cx="630237" cy="1376362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9" name="Shape 2889"/>
          <p:cNvSpPr txBox="1"/>
          <p:nvPr/>
        </p:nvSpPr>
        <p:spPr>
          <a:xfrm>
            <a:off x="2862262" y="4352925"/>
            <a:ext cx="41275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2890" name="Shape 2890"/>
          <p:cNvSpPr txBox="1"/>
          <p:nvPr/>
        </p:nvSpPr>
        <p:spPr>
          <a:xfrm>
            <a:off x="3287712" y="253682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891" name="Shape 2891"/>
          <p:cNvSpPr txBox="1"/>
          <p:nvPr/>
        </p:nvSpPr>
        <p:spPr>
          <a:xfrm>
            <a:off x="1312862" y="2565400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2892" name="Shape 2892"/>
          <p:cNvSpPr txBox="1"/>
          <p:nvPr/>
        </p:nvSpPr>
        <p:spPr>
          <a:xfrm>
            <a:off x="1531937" y="334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2893" name="Shape 2893"/>
          <p:cNvSpPr txBox="1"/>
          <p:nvPr/>
        </p:nvSpPr>
        <p:spPr>
          <a:xfrm>
            <a:off x="2981325" y="33480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2894" name="Shape 2894"/>
          <p:cNvSpPr txBox="1"/>
          <p:nvPr/>
        </p:nvSpPr>
        <p:spPr>
          <a:xfrm>
            <a:off x="657225" y="4264025"/>
            <a:ext cx="407987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</p:txBody>
      </p:sp>
      <p:sp>
        <p:nvSpPr>
          <p:cNvPr id="2895" name="Shape 2895"/>
          <p:cNvSpPr txBox="1"/>
          <p:nvPr/>
        </p:nvSpPr>
        <p:spPr>
          <a:xfrm>
            <a:off x="3805237" y="4325937"/>
            <a:ext cx="40640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</p:txBody>
      </p:sp>
      <p:sp>
        <p:nvSpPr>
          <p:cNvPr id="2896" name="Shape 2896"/>
          <p:cNvSpPr txBox="1"/>
          <p:nvPr/>
        </p:nvSpPr>
        <p:spPr>
          <a:xfrm>
            <a:off x="2249487" y="54435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2897" name="Shape 2897"/>
          <p:cNvSpPr txBox="1"/>
          <p:nvPr/>
        </p:nvSpPr>
        <p:spPr>
          <a:xfrm>
            <a:off x="1546225" y="4359275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2898" name="Shape 2898"/>
          <p:cNvSpPr/>
          <p:nvPr/>
        </p:nvSpPr>
        <p:spPr>
          <a:xfrm>
            <a:off x="1633537" y="4235450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608262" y="3576637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0" name="Shape 2900"/>
          <p:cNvSpPr/>
          <p:nvPr/>
        </p:nvSpPr>
        <p:spPr>
          <a:xfrm>
            <a:off x="2660650" y="2619375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1" name="Shape 2901"/>
          <p:cNvSpPr/>
          <p:nvPr/>
        </p:nvSpPr>
        <p:spPr>
          <a:xfrm>
            <a:off x="915987" y="3576637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02" name="Shape 2902"/>
          <p:cNvGrpSpPr/>
          <p:nvPr/>
        </p:nvGrpSpPr>
        <p:grpSpPr>
          <a:xfrm>
            <a:off x="425450" y="3260725"/>
            <a:ext cx="530225" cy="595312"/>
            <a:chOff x="5907087" y="4789487"/>
            <a:chExt cx="530225" cy="595312"/>
          </a:xfrm>
        </p:grpSpPr>
        <p:sp>
          <p:nvSpPr>
            <p:cNvPr id="2903" name="Shape 290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4" name="Shape 290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2905" name="Shape 2905"/>
          <p:cNvGrpSpPr/>
          <p:nvPr/>
        </p:nvGrpSpPr>
        <p:grpSpPr>
          <a:xfrm>
            <a:off x="2160587" y="2301875"/>
            <a:ext cx="530225" cy="595312"/>
            <a:chOff x="5907087" y="4789487"/>
            <a:chExt cx="530225" cy="595312"/>
          </a:xfrm>
        </p:grpSpPr>
        <p:sp>
          <p:nvSpPr>
            <p:cNvPr id="2906" name="Shape 290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7" name="Shape 290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2908" name="Shape 2908"/>
          <p:cNvGrpSpPr/>
          <p:nvPr/>
        </p:nvGrpSpPr>
        <p:grpSpPr>
          <a:xfrm>
            <a:off x="3854450" y="3276600"/>
            <a:ext cx="530225" cy="595312"/>
            <a:chOff x="5907087" y="4789487"/>
            <a:chExt cx="530225" cy="595312"/>
          </a:xfrm>
        </p:grpSpPr>
        <p:sp>
          <p:nvSpPr>
            <p:cNvPr id="2909" name="Shape 290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0" name="Shape 291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2911" name="Shape 2911"/>
          <p:cNvGrpSpPr/>
          <p:nvPr/>
        </p:nvGrpSpPr>
        <p:grpSpPr>
          <a:xfrm>
            <a:off x="3001962" y="5121275"/>
            <a:ext cx="530225" cy="595312"/>
            <a:chOff x="5907087" y="4789487"/>
            <a:chExt cx="530225" cy="595312"/>
          </a:xfrm>
        </p:grpSpPr>
        <p:sp>
          <p:nvSpPr>
            <p:cNvPr id="2912" name="Shape 291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3" name="Shape 291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2914" name="Shape 2914"/>
          <p:cNvGrpSpPr/>
          <p:nvPr/>
        </p:nvGrpSpPr>
        <p:grpSpPr>
          <a:xfrm>
            <a:off x="1263650" y="5059362"/>
            <a:ext cx="530225" cy="595312"/>
            <a:chOff x="5907087" y="4789487"/>
            <a:chExt cx="530225" cy="595312"/>
          </a:xfrm>
        </p:grpSpPr>
        <p:sp>
          <p:nvSpPr>
            <p:cNvPr id="2915" name="Shape 291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6" name="Shape 291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2917" name="Shape 2917"/>
          <p:cNvGrpSpPr/>
          <p:nvPr/>
        </p:nvGrpSpPr>
        <p:grpSpPr>
          <a:xfrm>
            <a:off x="2133600" y="3719512"/>
            <a:ext cx="530225" cy="595312"/>
            <a:chOff x="5907087" y="4789487"/>
            <a:chExt cx="530225" cy="595312"/>
          </a:xfrm>
        </p:grpSpPr>
        <p:sp>
          <p:nvSpPr>
            <p:cNvPr id="2918" name="Shape 291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9" name="Shape 291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2920" name="Shape 2920"/>
          <p:cNvSpPr txBox="1"/>
          <p:nvPr/>
        </p:nvSpPr>
        <p:spPr>
          <a:xfrm>
            <a:off x="381000" y="13335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算法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921" name="Shape 2921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2922" name="Shape 2922"/>
          <p:cNvSpPr/>
          <p:nvPr/>
        </p:nvSpPr>
        <p:spPr>
          <a:xfrm>
            <a:off x="188912" y="3005137"/>
            <a:ext cx="928687" cy="1087437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81000" y="5286375"/>
            <a:ext cx="87630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在线性结构中，数据元素之间仅具有线性关系；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在树结构中，结点之间具有层次关系；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在图结构中，任意两个顶点之间都可能有关系。 </a:t>
            </a:r>
            <a:endParaRPr/>
          </a:p>
        </p:txBody>
      </p:sp>
      <p:grpSp>
        <p:nvGrpSpPr>
          <p:cNvPr id="250" name="Shape 250"/>
          <p:cNvGrpSpPr/>
          <p:nvPr/>
        </p:nvGrpSpPr>
        <p:grpSpPr>
          <a:xfrm>
            <a:off x="1304925" y="1270000"/>
            <a:ext cx="6488112" cy="1076324"/>
            <a:chOff x="1304925" y="1349375"/>
            <a:chExt cx="6488112" cy="1076324"/>
          </a:xfrm>
        </p:grpSpPr>
        <p:grpSp>
          <p:nvGrpSpPr>
            <p:cNvPr id="251" name="Shape 251"/>
            <p:cNvGrpSpPr/>
            <p:nvPr/>
          </p:nvGrpSpPr>
          <p:grpSpPr>
            <a:xfrm>
              <a:off x="1304925" y="1349375"/>
              <a:ext cx="6488112" cy="655637"/>
              <a:chOff x="1304925" y="1349375"/>
              <a:chExt cx="6488112" cy="655637"/>
            </a:xfrm>
          </p:grpSpPr>
          <p:sp>
            <p:nvSpPr>
              <p:cNvPr id="252" name="Shape 252"/>
              <p:cNvSpPr/>
              <p:nvPr/>
            </p:nvSpPr>
            <p:spPr>
              <a:xfrm>
                <a:off x="1304925" y="1389062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2490787" y="1390650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3697287" y="1419225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6105525" y="1403350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7324725" y="1398587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7" name="Shape 257"/>
              <p:cNvSpPr txBox="1"/>
              <p:nvPr/>
            </p:nvSpPr>
            <p:spPr>
              <a:xfrm>
                <a:off x="7375525" y="1358900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258" name="Shape 258"/>
              <p:cNvSpPr txBox="1"/>
              <p:nvPr/>
            </p:nvSpPr>
            <p:spPr>
              <a:xfrm>
                <a:off x="6156325" y="1363662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259" name="Shape 259"/>
              <p:cNvSpPr txBox="1"/>
              <p:nvPr/>
            </p:nvSpPr>
            <p:spPr>
              <a:xfrm>
                <a:off x="3748087" y="1379537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sp>
            <p:nvSpPr>
              <p:cNvPr id="260" name="Shape 260"/>
              <p:cNvSpPr txBox="1"/>
              <p:nvPr/>
            </p:nvSpPr>
            <p:spPr>
              <a:xfrm>
                <a:off x="2541587" y="1350962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  <p:sp>
            <p:nvSpPr>
              <p:cNvPr id="261" name="Shape 261"/>
              <p:cNvSpPr txBox="1"/>
              <p:nvPr/>
            </p:nvSpPr>
            <p:spPr>
              <a:xfrm>
                <a:off x="1355725" y="1349375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>
                <a:off x="4906962" y="1417637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CC339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3" name="Shape 263"/>
              <p:cNvSpPr txBox="1"/>
              <p:nvPr/>
            </p:nvSpPr>
            <p:spPr>
              <a:xfrm>
                <a:off x="4957762" y="1392237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cxnSp>
            <p:nvCxnSpPr>
              <p:cNvPr id="264" name="Shape 264"/>
              <p:cNvCxnSpPr/>
              <p:nvPr/>
            </p:nvCxnSpPr>
            <p:spPr>
              <a:xfrm>
                <a:off x="1752600" y="1631950"/>
                <a:ext cx="74612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" name="Shape 265"/>
              <p:cNvCxnSpPr/>
              <p:nvPr/>
            </p:nvCxnSpPr>
            <p:spPr>
              <a:xfrm>
                <a:off x="2955925" y="1631950"/>
                <a:ext cx="74612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6" name="Shape 266"/>
              <p:cNvCxnSpPr/>
              <p:nvPr/>
            </p:nvCxnSpPr>
            <p:spPr>
              <a:xfrm>
                <a:off x="4175125" y="1630362"/>
                <a:ext cx="74612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7" name="Shape 267"/>
              <p:cNvCxnSpPr/>
              <p:nvPr/>
            </p:nvCxnSpPr>
            <p:spPr>
              <a:xfrm>
                <a:off x="5378450" y="1630362"/>
                <a:ext cx="74612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8" name="Shape 268"/>
              <p:cNvCxnSpPr/>
              <p:nvPr/>
            </p:nvCxnSpPr>
            <p:spPr>
              <a:xfrm>
                <a:off x="6567487" y="1630362"/>
                <a:ext cx="74612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269" name="Shape 269"/>
            <p:cNvSpPr txBox="1"/>
            <p:nvPr/>
          </p:nvSpPr>
          <p:spPr>
            <a:xfrm>
              <a:off x="3200400" y="1906587"/>
              <a:ext cx="2530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线性结构</a:t>
              </a:r>
              <a:endParaRPr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889000" y="2303462"/>
            <a:ext cx="3106737" cy="3011487"/>
            <a:chOff x="889000" y="2414587"/>
            <a:chExt cx="3106737" cy="3011487"/>
          </a:xfrm>
        </p:grpSpPr>
        <p:grpSp>
          <p:nvGrpSpPr>
            <p:cNvPr id="271" name="Shape 271"/>
            <p:cNvGrpSpPr/>
            <p:nvPr/>
          </p:nvGrpSpPr>
          <p:grpSpPr>
            <a:xfrm>
              <a:off x="889000" y="2414587"/>
              <a:ext cx="3106737" cy="2530475"/>
              <a:chOff x="1847850" y="2627312"/>
              <a:chExt cx="3106737" cy="2530475"/>
            </a:xfrm>
          </p:grpSpPr>
          <p:cxnSp>
            <p:nvCxnSpPr>
              <p:cNvPr id="272" name="Shape 272"/>
              <p:cNvCxnSpPr/>
              <p:nvPr/>
            </p:nvCxnSpPr>
            <p:spPr>
              <a:xfrm flipH="1">
                <a:off x="2754312" y="3003550"/>
                <a:ext cx="511175" cy="56197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3" name="Shape 273"/>
              <p:cNvCxnSpPr/>
              <p:nvPr/>
            </p:nvCxnSpPr>
            <p:spPr>
              <a:xfrm>
                <a:off x="3638550" y="3033712"/>
                <a:ext cx="511175" cy="56197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4" name="Shape 274"/>
              <p:cNvCxnSpPr/>
              <p:nvPr/>
            </p:nvCxnSpPr>
            <p:spPr>
              <a:xfrm flipH="1">
                <a:off x="2132012" y="3914775"/>
                <a:ext cx="341312" cy="56197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5" name="Shape 275"/>
              <p:cNvCxnSpPr/>
              <p:nvPr/>
            </p:nvCxnSpPr>
            <p:spPr>
              <a:xfrm flipH="1">
                <a:off x="3848100" y="3986212"/>
                <a:ext cx="255587" cy="56197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6" name="Shape 276"/>
              <p:cNvCxnSpPr/>
              <p:nvPr/>
            </p:nvCxnSpPr>
            <p:spPr>
              <a:xfrm>
                <a:off x="4391025" y="3986212"/>
                <a:ext cx="265112" cy="61912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77" name="Shape 277"/>
              <p:cNvSpPr/>
              <p:nvPr/>
            </p:nvSpPr>
            <p:spPr>
              <a:xfrm>
                <a:off x="3230562" y="2667000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8" name="Shape 278"/>
              <p:cNvSpPr txBox="1"/>
              <p:nvPr/>
            </p:nvSpPr>
            <p:spPr>
              <a:xfrm>
                <a:off x="3281362" y="2627312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2360612" y="3494087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0" name="Shape 280"/>
              <p:cNvSpPr txBox="1"/>
              <p:nvPr/>
            </p:nvSpPr>
            <p:spPr>
              <a:xfrm>
                <a:off x="2411412" y="3454400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4011612" y="3554412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2" name="Shape 282"/>
              <p:cNvSpPr txBox="1"/>
              <p:nvPr/>
            </p:nvSpPr>
            <p:spPr>
              <a:xfrm>
                <a:off x="4062412" y="3514725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1847850" y="4467225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4" name="Shape 284"/>
              <p:cNvSpPr txBox="1"/>
              <p:nvPr/>
            </p:nvSpPr>
            <p:spPr>
              <a:xfrm>
                <a:off x="1898650" y="4441825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3616325" y="4541837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6" name="Shape 286"/>
              <p:cNvSpPr txBox="1"/>
              <p:nvPr/>
            </p:nvSpPr>
            <p:spPr>
              <a:xfrm>
                <a:off x="3667125" y="4502150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4486275" y="4584700"/>
                <a:ext cx="468312" cy="46831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0B4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8" name="Shape 288"/>
              <p:cNvSpPr txBox="1"/>
              <p:nvPr/>
            </p:nvSpPr>
            <p:spPr>
              <a:xfrm>
                <a:off x="4537075" y="4545012"/>
                <a:ext cx="396875" cy="6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3600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Times New Roman"/>
                  <a:buNone/>
                </a:pPr>
                <a:r>
                  <a:rPr lang="en-US" sz="2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</p:grpSp>
        <p:sp>
          <p:nvSpPr>
            <p:cNvPr id="289" name="Shape 289"/>
            <p:cNvSpPr txBox="1"/>
            <p:nvPr/>
          </p:nvSpPr>
          <p:spPr>
            <a:xfrm>
              <a:off x="1219200" y="4906962"/>
              <a:ext cx="25304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树结构</a:t>
              </a:r>
              <a:endParaRPr/>
            </a:p>
          </p:txBody>
        </p:sp>
      </p:grpSp>
      <p:sp>
        <p:nvSpPr>
          <p:cNvPr id="290" name="Shape 290"/>
          <p:cNvSpPr txBox="1"/>
          <p:nvPr/>
        </p:nvSpPr>
        <p:spPr>
          <a:xfrm>
            <a:off x="1682750" y="350837"/>
            <a:ext cx="59880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不同结构中逻辑关系的对比</a:t>
            </a:r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5291137" y="2549525"/>
            <a:ext cx="2555875" cy="2717799"/>
            <a:chOff x="5291137" y="2549525"/>
            <a:chExt cx="2555875" cy="2717799"/>
          </a:xfrm>
        </p:grpSpPr>
        <p:grpSp>
          <p:nvGrpSpPr>
            <p:cNvPr id="292" name="Shape 292"/>
            <p:cNvGrpSpPr/>
            <p:nvPr/>
          </p:nvGrpSpPr>
          <p:grpSpPr>
            <a:xfrm>
              <a:off x="5291137" y="2549525"/>
              <a:ext cx="2555875" cy="2259012"/>
              <a:chOff x="5291137" y="2549525"/>
              <a:chExt cx="2555875" cy="2259012"/>
            </a:xfrm>
          </p:grpSpPr>
          <p:grpSp>
            <p:nvGrpSpPr>
              <p:cNvPr id="293" name="Shape 293"/>
              <p:cNvGrpSpPr/>
              <p:nvPr/>
            </p:nvGrpSpPr>
            <p:grpSpPr>
              <a:xfrm>
                <a:off x="5365750" y="2549525"/>
                <a:ext cx="2481262" cy="598487"/>
                <a:chOff x="349250" y="1495425"/>
                <a:chExt cx="2481262" cy="598487"/>
              </a:xfrm>
            </p:grpSpPr>
            <p:sp>
              <p:nvSpPr>
                <p:cNvPr id="294" name="Shape 294"/>
                <p:cNvSpPr/>
                <p:nvPr/>
              </p:nvSpPr>
              <p:spPr>
                <a:xfrm>
                  <a:off x="349250" y="1547812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5" name="Shape 295"/>
                <p:cNvSpPr txBox="1"/>
                <p:nvPr/>
              </p:nvSpPr>
              <p:spPr>
                <a:xfrm>
                  <a:off x="415925" y="1498600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cxnSp>
              <p:nvCxnSpPr>
                <p:cNvPr id="296" name="Shape 296"/>
                <p:cNvCxnSpPr/>
                <p:nvPr/>
              </p:nvCxnSpPr>
              <p:spPr>
                <a:xfrm>
                  <a:off x="819150" y="1752600"/>
                  <a:ext cx="15113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297" name="Shape 297"/>
                <p:cNvSpPr/>
                <p:nvPr/>
              </p:nvSpPr>
              <p:spPr>
                <a:xfrm>
                  <a:off x="2300287" y="1544637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8" name="Shape 298"/>
                <p:cNvSpPr txBox="1"/>
                <p:nvPr/>
              </p:nvSpPr>
              <p:spPr>
                <a:xfrm>
                  <a:off x="2366962" y="1495425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99" name="Shape 299"/>
              <p:cNvGrpSpPr/>
              <p:nvPr/>
            </p:nvGrpSpPr>
            <p:grpSpPr>
              <a:xfrm>
                <a:off x="5291137" y="2932112"/>
                <a:ext cx="2555875" cy="1876425"/>
                <a:chOff x="274637" y="1878012"/>
                <a:chExt cx="2555875" cy="1876425"/>
              </a:xfrm>
            </p:grpSpPr>
            <p:sp>
              <p:nvSpPr>
                <p:cNvPr id="300" name="Shape 300"/>
                <p:cNvSpPr/>
                <p:nvPr/>
              </p:nvSpPr>
              <p:spPr>
                <a:xfrm>
                  <a:off x="696912" y="2803525"/>
                  <a:ext cx="571500" cy="5635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0" h="300" extrusionOk="0">
                      <a:moveTo>
                        <a:pt x="30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301" name="Shape 301"/>
                <p:cNvCxnSpPr/>
                <p:nvPr/>
              </p:nvCxnSpPr>
              <p:spPr>
                <a:xfrm>
                  <a:off x="2557462" y="2020887"/>
                  <a:ext cx="0" cy="123507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02" name="Shape 302"/>
                <p:cNvSpPr/>
                <p:nvPr/>
              </p:nvSpPr>
              <p:spPr>
                <a:xfrm>
                  <a:off x="1695450" y="1878012"/>
                  <a:ext cx="660400" cy="6651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5" h="375" extrusionOk="0">
                      <a:moveTo>
                        <a:pt x="375" y="0"/>
                      </a:moveTo>
                      <a:lnTo>
                        <a:pt x="0" y="375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303" name="Shape 303"/>
                <p:cNvCxnSpPr/>
                <p:nvPr/>
              </p:nvCxnSpPr>
              <p:spPr>
                <a:xfrm>
                  <a:off x="1736725" y="2819400"/>
                  <a:ext cx="642937" cy="554037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Shape 304"/>
                <p:cNvCxnSpPr/>
                <p:nvPr/>
              </p:nvCxnSpPr>
              <p:spPr>
                <a:xfrm>
                  <a:off x="492125" y="2027237"/>
                  <a:ext cx="0" cy="1206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05" name="Shape 305"/>
                <p:cNvSpPr/>
                <p:nvPr/>
              </p:nvSpPr>
              <p:spPr>
                <a:xfrm>
                  <a:off x="1270000" y="2465387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6" name="Shape 306"/>
                <p:cNvSpPr txBox="1"/>
                <p:nvPr/>
              </p:nvSpPr>
              <p:spPr>
                <a:xfrm>
                  <a:off x="1336675" y="2416175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307" name="Shape 307"/>
                <p:cNvSpPr/>
                <p:nvPr/>
              </p:nvSpPr>
              <p:spPr>
                <a:xfrm>
                  <a:off x="274637" y="3208337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8" name="Shape 308"/>
                <p:cNvSpPr txBox="1"/>
                <p:nvPr/>
              </p:nvSpPr>
              <p:spPr>
                <a:xfrm>
                  <a:off x="341312" y="3159125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  <p:sp>
              <p:nvSpPr>
                <p:cNvPr id="309" name="Shape 309"/>
                <p:cNvSpPr/>
                <p:nvPr/>
              </p:nvSpPr>
              <p:spPr>
                <a:xfrm>
                  <a:off x="2300287" y="3205162"/>
                  <a:ext cx="503237" cy="5032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008F6B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0" name="Shape 310"/>
                <p:cNvSpPr txBox="1"/>
                <p:nvPr/>
              </p:nvSpPr>
              <p:spPr>
                <a:xfrm>
                  <a:off x="2366962" y="3155950"/>
                  <a:ext cx="463550" cy="595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0800" tIns="28800" rIns="0" bIns="10800" anchor="t" anchorCtr="0">
                  <a:noAutofit/>
                </a:bodyPr>
                <a:lstStyle/>
                <a:p>
                  <a:pPr marL="0" marR="0" lvl="0" indent="0" algn="just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800"/>
                    <a:buFont typeface="Times New Roman"/>
                    <a:buNone/>
                  </a:pPr>
                  <a:r>
                    <a:rPr lang="en-US" sz="2800" b="1" i="1" u="non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en-US" sz="2800" b="1" i="0" u="none" baseline="-25000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</a:t>
                  </a:r>
                  <a:endParaRPr/>
                </a:p>
              </p:txBody>
            </p:sp>
          </p:grpSp>
        </p:grpSp>
        <p:sp>
          <p:nvSpPr>
            <p:cNvPr id="311" name="Shape 311"/>
            <p:cNvSpPr txBox="1"/>
            <p:nvPr/>
          </p:nvSpPr>
          <p:spPr>
            <a:xfrm>
              <a:off x="5445125" y="4748212"/>
              <a:ext cx="21621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图结构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Shape 2927"/>
          <p:cNvSpPr txBox="1"/>
          <p:nvPr/>
        </p:nvSpPr>
        <p:spPr>
          <a:xfrm>
            <a:off x="381000" y="13335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算法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928" name="Shape 2928"/>
          <p:cNvSpPr/>
          <p:nvPr/>
        </p:nvSpPr>
        <p:spPr>
          <a:xfrm>
            <a:off x="915987" y="2624137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3378200" y="3789362"/>
            <a:ext cx="674687" cy="1420812"/>
          </a:xfrm>
          <a:custGeom>
            <a:avLst/>
            <a:gdLst/>
            <a:ahLst/>
            <a:cxnLst/>
            <a:rect l="0" t="0" r="0" b="0"/>
            <a:pathLst>
              <a:path w="345" h="810" extrusionOk="0">
                <a:moveTo>
                  <a:pt x="345" y="0"/>
                </a:moveTo>
                <a:lnTo>
                  <a:pt x="0" y="81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0" name="Shape 2930"/>
          <p:cNvSpPr/>
          <p:nvPr/>
        </p:nvSpPr>
        <p:spPr>
          <a:xfrm>
            <a:off x="2513012" y="4232275"/>
            <a:ext cx="598487" cy="1004887"/>
          </a:xfrm>
          <a:custGeom>
            <a:avLst/>
            <a:gdLst/>
            <a:ahLst/>
            <a:cxnLst/>
            <a:rect l="0" t="0" r="0" b="0"/>
            <a:pathLst>
              <a:path w="291" h="556" extrusionOk="0">
                <a:moveTo>
                  <a:pt x="291" y="55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1" name="Shape 2931"/>
          <p:cNvSpPr/>
          <p:nvPr/>
        </p:nvSpPr>
        <p:spPr>
          <a:xfrm>
            <a:off x="1778000" y="5372100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2" name="Shape 2932"/>
          <p:cNvSpPr/>
          <p:nvPr/>
        </p:nvSpPr>
        <p:spPr>
          <a:xfrm>
            <a:off x="812800" y="3773487"/>
            <a:ext cx="600075" cy="1344612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3" name="Shape 2933"/>
          <p:cNvSpPr txBox="1"/>
          <p:nvPr/>
        </p:nvSpPr>
        <p:spPr>
          <a:xfrm>
            <a:off x="2862262" y="4352925"/>
            <a:ext cx="41275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2934" name="Shape 2934"/>
          <p:cNvSpPr txBox="1"/>
          <p:nvPr/>
        </p:nvSpPr>
        <p:spPr>
          <a:xfrm>
            <a:off x="3287712" y="253682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935" name="Shape 2935"/>
          <p:cNvSpPr txBox="1"/>
          <p:nvPr/>
        </p:nvSpPr>
        <p:spPr>
          <a:xfrm>
            <a:off x="1312862" y="2565400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2936" name="Shape 2936"/>
          <p:cNvSpPr txBox="1"/>
          <p:nvPr/>
        </p:nvSpPr>
        <p:spPr>
          <a:xfrm>
            <a:off x="1531937" y="334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2937" name="Shape 2937"/>
          <p:cNvSpPr txBox="1"/>
          <p:nvPr/>
        </p:nvSpPr>
        <p:spPr>
          <a:xfrm>
            <a:off x="2981325" y="33480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2938" name="Shape 2938"/>
          <p:cNvSpPr txBox="1"/>
          <p:nvPr/>
        </p:nvSpPr>
        <p:spPr>
          <a:xfrm>
            <a:off x="657225" y="4264025"/>
            <a:ext cx="407987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</p:txBody>
      </p:sp>
      <p:sp>
        <p:nvSpPr>
          <p:cNvPr id="2939" name="Shape 2939"/>
          <p:cNvSpPr txBox="1"/>
          <p:nvPr/>
        </p:nvSpPr>
        <p:spPr>
          <a:xfrm>
            <a:off x="3805237" y="4325937"/>
            <a:ext cx="40640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</p:txBody>
      </p:sp>
      <p:sp>
        <p:nvSpPr>
          <p:cNvPr id="2940" name="Shape 2940"/>
          <p:cNvSpPr txBox="1"/>
          <p:nvPr/>
        </p:nvSpPr>
        <p:spPr>
          <a:xfrm>
            <a:off x="2249487" y="54435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2941" name="Shape 2941"/>
          <p:cNvSpPr txBox="1"/>
          <p:nvPr/>
        </p:nvSpPr>
        <p:spPr>
          <a:xfrm>
            <a:off x="1546225" y="4359275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2942" name="Shape 2942"/>
          <p:cNvSpPr/>
          <p:nvPr/>
        </p:nvSpPr>
        <p:spPr>
          <a:xfrm>
            <a:off x="1633537" y="4235450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3" name="Shape 2943"/>
          <p:cNvSpPr/>
          <p:nvPr/>
        </p:nvSpPr>
        <p:spPr>
          <a:xfrm>
            <a:off x="2608262" y="3576637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660650" y="2619375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5" name="Shape 2945"/>
          <p:cNvSpPr/>
          <p:nvPr/>
        </p:nvSpPr>
        <p:spPr>
          <a:xfrm>
            <a:off x="915987" y="3576637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46" name="Shape 2946"/>
          <p:cNvGrpSpPr/>
          <p:nvPr/>
        </p:nvGrpSpPr>
        <p:grpSpPr>
          <a:xfrm>
            <a:off x="425450" y="3260725"/>
            <a:ext cx="530225" cy="595312"/>
            <a:chOff x="5907087" y="4789487"/>
            <a:chExt cx="530225" cy="595312"/>
          </a:xfrm>
        </p:grpSpPr>
        <p:sp>
          <p:nvSpPr>
            <p:cNvPr id="2947" name="Shape 294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8" name="Shape 294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2949" name="Shape 2949"/>
          <p:cNvGrpSpPr/>
          <p:nvPr/>
        </p:nvGrpSpPr>
        <p:grpSpPr>
          <a:xfrm>
            <a:off x="2160587" y="2301875"/>
            <a:ext cx="530225" cy="595312"/>
            <a:chOff x="5907087" y="4789487"/>
            <a:chExt cx="530225" cy="595312"/>
          </a:xfrm>
        </p:grpSpPr>
        <p:sp>
          <p:nvSpPr>
            <p:cNvPr id="2950" name="Shape 295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1" name="Shape 295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2952" name="Shape 2952"/>
          <p:cNvGrpSpPr/>
          <p:nvPr/>
        </p:nvGrpSpPr>
        <p:grpSpPr>
          <a:xfrm>
            <a:off x="3854450" y="3276600"/>
            <a:ext cx="530225" cy="595312"/>
            <a:chOff x="5907087" y="4789487"/>
            <a:chExt cx="530225" cy="595312"/>
          </a:xfrm>
        </p:grpSpPr>
        <p:sp>
          <p:nvSpPr>
            <p:cNvPr id="2953" name="Shape 295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4" name="Shape 295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2955" name="Shape 2955"/>
          <p:cNvGrpSpPr/>
          <p:nvPr/>
        </p:nvGrpSpPr>
        <p:grpSpPr>
          <a:xfrm>
            <a:off x="3001962" y="5121275"/>
            <a:ext cx="530225" cy="595312"/>
            <a:chOff x="5907087" y="4789487"/>
            <a:chExt cx="530225" cy="595312"/>
          </a:xfrm>
        </p:grpSpPr>
        <p:sp>
          <p:nvSpPr>
            <p:cNvPr id="2956" name="Shape 295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7" name="Shape 295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2958" name="Shape 2958"/>
          <p:cNvGrpSpPr/>
          <p:nvPr/>
        </p:nvGrpSpPr>
        <p:grpSpPr>
          <a:xfrm>
            <a:off x="1263650" y="5059362"/>
            <a:ext cx="530225" cy="595312"/>
            <a:chOff x="5907087" y="4789487"/>
            <a:chExt cx="530225" cy="595312"/>
          </a:xfrm>
        </p:grpSpPr>
        <p:sp>
          <p:nvSpPr>
            <p:cNvPr id="2959" name="Shape 295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0" name="Shape 296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2961" name="Shape 2961"/>
          <p:cNvGrpSpPr/>
          <p:nvPr/>
        </p:nvGrpSpPr>
        <p:grpSpPr>
          <a:xfrm>
            <a:off x="2133600" y="3719512"/>
            <a:ext cx="530225" cy="595312"/>
            <a:chOff x="5907087" y="4789487"/>
            <a:chExt cx="530225" cy="595312"/>
          </a:xfrm>
        </p:grpSpPr>
        <p:sp>
          <p:nvSpPr>
            <p:cNvPr id="2962" name="Shape 296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3" name="Shape 296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2964" name="Shape 2964"/>
          <p:cNvSpPr txBox="1"/>
          <p:nvPr/>
        </p:nvSpPr>
        <p:spPr>
          <a:xfrm>
            <a:off x="4740275" y="2836862"/>
            <a:ext cx="44037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U={A, F}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V-U={B, C, D, E}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cost={(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)34,(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)25,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)25,(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)26} </a:t>
            </a:r>
            <a:endParaRPr/>
          </a:p>
        </p:txBody>
      </p:sp>
      <p:sp>
        <p:nvSpPr>
          <p:cNvPr id="2965" name="Shape 2965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2966" name="Shape 2966"/>
          <p:cNvSpPr/>
          <p:nvPr/>
        </p:nvSpPr>
        <p:spPr>
          <a:xfrm rot="-4440000">
            <a:off x="1047750" y="2441575"/>
            <a:ext cx="1082675" cy="2689225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Shape 2971"/>
          <p:cNvSpPr txBox="1"/>
          <p:nvPr/>
        </p:nvSpPr>
        <p:spPr>
          <a:xfrm>
            <a:off x="381000" y="13335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算法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972" name="Shape 2972"/>
          <p:cNvSpPr/>
          <p:nvPr/>
        </p:nvSpPr>
        <p:spPr>
          <a:xfrm>
            <a:off x="915987" y="2624137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3" name="Shape 2973"/>
          <p:cNvSpPr/>
          <p:nvPr/>
        </p:nvSpPr>
        <p:spPr>
          <a:xfrm>
            <a:off x="3378200" y="3789362"/>
            <a:ext cx="674687" cy="1420812"/>
          </a:xfrm>
          <a:custGeom>
            <a:avLst/>
            <a:gdLst/>
            <a:ahLst/>
            <a:cxnLst/>
            <a:rect l="0" t="0" r="0" b="0"/>
            <a:pathLst>
              <a:path w="345" h="810" extrusionOk="0">
                <a:moveTo>
                  <a:pt x="345" y="0"/>
                </a:moveTo>
                <a:lnTo>
                  <a:pt x="0" y="81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2513012" y="4232275"/>
            <a:ext cx="598487" cy="1004887"/>
          </a:xfrm>
          <a:custGeom>
            <a:avLst/>
            <a:gdLst/>
            <a:ahLst/>
            <a:cxnLst/>
            <a:rect l="0" t="0" r="0" b="0"/>
            <a:pathLst>
              <a:path w="291" h="556" extrusionOk="0">
                <a:moveTo>
                  <a:pt x="291" y="55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5" name="Shape 2975"/>
          <p:cNvSpPr/>
          <p:nvPr/>
        </p:nvSpPr>
        <p:spPr>
          <a:xfrm>
            <a:off x="1778000" y="5372100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6" name="Shape 2976"/>
          <p:cNvSpPr txBox="1"/>
          <p:nvPr/>
        </p:nvSpPr>
        <p:spPr>
          <a:xfrm>
            <a:off x="2862262" y="4352925"/>
            <a:ext cx="41275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2977" name="Shape 2977"/>
          <p:cNvSpPr txBox="1"/>
          <p:nvPr/>
        </p:nvSpPr>
        <p:spPr>
          <a:xfrm>
            <a:off x="3287712" y="253682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978" name="Shape 2978"/>
          <p:cNvSpPr txBox="1"/>
          <p:nvPr/>
        </p:nvSpPr>
        <p:spPr>
          <a:xfrm>
            <a:off x="1312862" y="2565400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2979" name="Shape 2979"/>
          <p:cNvSpPr txBox="1"/>
          <p:nvPr/>
        </p:nvSpPr>
        <p:spPr>
          <a:xfrm>
            <a:off x="1531937" y="334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2980" name="Shape 2980"/>
          <p:cNvSpPr txBox="1"/>
          <p:nvPr/>
        </p:nvSpPr>
        <p:spPr>
          <a:xfrm>
            <a:off x="2981325" y="33480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2981" name="Shape 2981"/>
          <p:cNvSpPr txBox="1"/>
          <p:nvPr/>
        </p:nvSpPr>
        <p:spPr>
          <a:xfrm>
            <a:off x="3805237" y="4325937"/>
            <a:ext cx="40640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</p:txBody>
      </p:sp>
      <p:sp>
        <p:nvSpPr>
          <p:cNvPr id="2982" name="Shape 2982"/>
          <p:cNvSpPr txBox="1"/>
          <p:nvPr/>
        </p:nvSpPr>
        <p:spPr>
          <a:xfrm>
            <a:off x="2249487" y="54435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2983" name="Shape 2983"/>
          <p:cNvSpPr txBox="1"/>
          <p:nvPr/>
        </p:nvSpPr>
        <p:spPr>
          <a:xfrm>
            <a:off x="1546225" y="4359275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2984" name="Shape 2984"/>
          <p:cNvSpPr/>
          <p:nvPr/>
        </p:nvSpPr>
        <p:spPr>
          <a:xfrm>
            <a:off x="1633537" y="4235450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5" name="Shape 2985"/>
          <p:cNvSpPr/>
          <p:nvPr/>
        </p:nvSpPr>
        <p:spPr>
          <a:xfrm>
            <a:off x="2608262" y="3576637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6" name="Shape 2986"/>
          <p:cNvSpPr/>
          <p:nvPr/>
        </p:nvSpPr>
        <p:spPr>
          <a:xfrm>
            <a:off x="2660650" y="2619375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7" name="Shape 2987"/>
          <p:cNvSpPr/>
          <p:nvPr/>
        </p:nvSpPr>
        <p:spPr>
          <a:xfrm>
            <a:off x="915987" y="3576637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88" name="Shape 2988"/>
          <p:cNvGrpSpPr/>
          <p:nvPr/>
        </p:nvGrpSpPr>
        <p:grpSpPr>
          <a:xfrm>
            <a:off x="425450" y="3260725"/>
            <a:ext cx="530225" cy="595312"/>
            <a:chOff x="5907087" y="4789487"/>
            <a:chExt cx="530225" cy="595312"/>
          </a:xfrm>
        </p:grpSpPr>
        <p:sp>
          <p:nvSpPr>
            <p:cNvPr id="2989" name="Shape 298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0" name="Shape 299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2991" name="Shape 2991"/>
          <p:cNvGrpSpPr/>
          <p:nvPr/>
        </p:nvGrpSpPr>
        <p:grpSpPr>
          <a:xfrm>
            <a:off x="2160587" y="2301875"/>
            <a:ext cx="530225" cy="595312"/>
            <a:chOff x="5907087" y="4789487"/>
            <a:chExt cx="530225" cy="595312"/>
          </a:xfrm>
        </p:grpSpPr>
        <p:sp>
          <p:nvSpPr>
            <p:cNvPr id="2992" name="Shape 299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3" name="Shape 299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2994" name="Shape 2994"/>
          <p:cNvGrpSpPr/>
          <p:nvPr/>
        </p:nvGrpSpPr>
        <p:grpSpPr>
          <a:xfrm>
            <a:off x="3854450" y="3276600"/>
            <a:ext cx="530225" cy="595312"/>
            <a:chOff x="5907087" y="4789487"/>
            <a:chExt cx="530225" cy="595312"/>
          </a:xfrm>
        </p:grpSpPr>
        <p:sp>
          <p:nvSpPr>
            <p:cNvPr id="2995" name="Shape 299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6" name="Shape 299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2997" name="Shape 2997"/>
          <p:cNvGrpSpPr/>
          <p:nvPr/>
        </p:nvGrpSpPr>
        <p:grpSpPr>
          <a:xfrm>
            <a:off x="3001962" y="5121275"/>
            <a:ext cx="530225" cy="595312"/>
            <a:chOff x="5907087" y="4789487"/>
            <a:chExt cx="530225" cy="595312"/>
          </a:xfrm>
        </p:grpSpPr>
        <p:sp>
          <p:nvSpPr>
            <p:cNvPr id="2998" name="Shape 299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9" name="Shape 299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000" name="Shape 3000"/>
          <p:cNvGrpSpPr/>
          <p:nvPr/>
        </p:nvGrpSpPr>
        <p:grpSpPr>
          <a:xfrm>
            <a:off x="1263650" y="5059362"/>
            <a:ext cx="530225" cy="595312"/>
            <a:chOff x="5907087" y="4789487"/>
            <a:chExt cx="530225" cy="595312"/>
          </a:xfrm>
        </p:grpSpPr>
        <p:sp>
          <p:nvSpPr>
            <p:cNvPr id="3001" name="Shape 300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2" name="Shape 300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003" name="Shape 3003"/>
          <p:cNvGrpSpPr/>
          <p:nvPr/>
        </p:nvGrpSpPr>
        <p:grpSpPr>
          <a:xfrm>
            <a:off x="2133600" y="3719512"/>
            <a:ext cx="530225" cy="595312"/>
            <a:chOff x="5907087" y="4789487"/>
            <a:chExt cx="530225" cy="595312"/>
          </a:xfrm>
        </p:grpSpPr>
        <p:sp>
          <p:nvSpPr>
            <p:cNvPr id="3004" name="Shape 300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5" name="Shape 300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3006" name="Shape 3006"/>
          <p:cNvSpPr txBox="1"/>
          <p:nvPr/>
        </p:nvSpPr>
        <p:spPr>
          <a:xfrm>
            <a:off x="4740275" y="2836862"/>
            <a:ext cx="44037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U={A, F, C}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V-U={B, D, E}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cost={(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)34, 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)17,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)26}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007" name="Shape 3007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3008" name="Shape 3008"/>
          <p:cNvSpPr/>
          <p:nvPr/>
        </p:nvSpPr>
        <p:spPr>
          <a:xfrm rot="-4440000">
            <a:off x="77787" y="2998787"/>
            <a:ext cx="2606675" cy="2689225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Shape 3013"/>
          <p:cNvSpPr txBox="1"/>
          <p:nvPr/>
        </p:nvSpPr>
        <p:spPr>
          <a:xfrm>
            <a:off x="381000" y="13335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算法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014" name="Shape 3014"/>
          <p:cNvSpPr/>
          <p:nvPr/>
        </p:nvSpPr>
        <p:spPr>
          <a:xfrm>
            <a:off x="915987" y="2624137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5" name="Shape 3015"/>
          <p:cNvSpPr/>
          <p:nvPr/>
        </p:nvSpPr>
        <p:spPr>
          <a:xfrm>
            <a:off x="3378200" y="3789362"/>
            <a:ext cx="674687" cy="1420812"/>
          </a:xfrm>
          <a:custGeom>
            <a:avLst/>
            <a:gdLst/>
            <a:ahLst/>
            <a:cxnLst/>
            <a:rect l="0" t="0" r="0" b="0"/>
            <a:pathLst>
              <a:path w="345" h="810" extrusionOk="0">
                <a:moveTo>
                  <a:pt x="345" y="0"/>
                </a:moveTo>
                <a:lnTo>
                  <a:pt x="0" y="81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6" name="Shape 3016"/>
          <p:cNvSpPr/>
          <p:nvPr/>
        </p:nvSpPr>
        <p:spPr>
          <a:xfrm>
            <a:off x="1778000" y="5372100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7" name="Shape 3017"/>
          <p:cNvSpPr txBox="1"/>
          <p:nvPr/>
        </p:nvSpPr>
        <p:spPr>
          <a:xfrm>
            <a:off x="3287712" y="253682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018" name="Shape 3018"/>
          <p:cNvSpPr txBox="1"/>
          <p:nvPr/>
        </p:nvSpPr>
        <p:spPr>
          <a:xfrm>
            <a:off x="1312862" y="2565400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3019" name="Shape 3019"/>
          <p:cNvSpPr txBox="1"/>
          <p:nvPr/>
        </p:nvSpPr>
        <p:spPr>
          <a:xfrm>
            <a:off x="1531937" y="334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020" name="Shape 3020"/>
          <p:cNvSpPr txBox="1"/>
          <p:nvPr/>
        </p:nvSpPr>
        <p:spPr>
          <a:xfrm>
            <a:off x="2981325" y="33480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021" name="Shape 3021"/>
          <p:cNvSpPr txBox="1"/>
          <p:nvPr/>
        </p:nvSpPr>
        <p:spPr>
          <a:xfrm>
            <a:off x="3805237" y="4325937"/>
            <a:ext cx="40640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</p:txBody>
      </p:sp>
      <p:sp>
        <p:nvSpPr>
          <p:cNvPr id="3022" name="Shape 3022"/>
          <p:cNvSpPr txBox="1"/>
          <p:nvPr/>
        </p:nvSpPr>
        <p:spPr>
          <a:xfrm>
            <a:off x="2249487" y="54435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023" name="Shape 3023"/>
          <p:cNvSpPr txBox="1"/>
          <p:nvPr/>
        </p:nvSpPr>
        <p:spPr>
          <a:xfrm>
            <a:off x="1546225" y="4359275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024" name="Shape 3024"/>
          <p:cNvSpPr/>
          <p:nvPr/>
        </p:nvSpPr>
        <p:spPr>
          <a:xfrm>
            <a:off x="1633537" y="4235450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5" name="Shape 3025"/>
          <p:cNvSpPr/>
          <p:nvPr/>
        </p:nvSpPr>
        <p:spPr>
          <a:xfrm>
            <a:off x="2608262" y="3576637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6" name="Shape 3026"/>
          <p:cNvSpPr/>
          <p:nvPr/>
        </p:nvSpPr>
        <p:spPr>
          <a:xfrm>
            <a:off x="2660650" y="2619375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7" name="Shape 3027"/>
          <p:cNvSpPr/>
          <p:nvPr/>
        </p:nvSpPr>
        <p:spPr>
          <a:xfrm>
            <a:off x="915987" y="3576637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28" name="Shape 3028"/>
          <p:cNvGrpSpPr/>
          <p:nvPr/>
        </p:nvGrpSpPr>
        <p:grpSpPr>
          <a:xfrm>
            <a:off x="425450" y="3260725"/>
            <a:ext cx="530225" cy="595312"/>
            <a:chOff x="5907087" y="4789487"/>
            <a:chExt cx="530225" cy="595312"/>
          </a:xfrm>
        </p:grpSpPr>
        <p:sp>
          <p:nvSpPr>
            <p:cNvPr id="3029" name="Shape 302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0" name="Shape 303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031" name="Shape 3031"/>
          <p:cNvGrpSpPr/>
          <p:nvPr/>
        </p:nvGrpSpPr>
        <p:grpSpPr>
          <a:xfrm>
            <a:off x="2160587" y="2301875"/>
            <a:ext cx="530225" cy="595312"/>
            <a:chOff x="5907087" y="4789487"/>
            <a:chExt cx="530225" cy="595312"/>
          </a:xfrm>
        </p:grpSpPr>
        <p:sp>
          <p:nvSpPr>
            <p:cNvPr id="3032" name="Shape 303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3" name="Shape 303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034" name="Shape 3034"/>
          <p:cNvGrpSpPr/>
          <p:nvPr/>
        </p:nvGrpSpPr>
        <p:grpSpPr>
          <a:xfrm>
            <a:off x="3854450" y="3276600"/>
            <a:ext cx="530225" cy="595312"/>
            <a:chOff x="5907087" y="4789487"/>
            <a:chExt cx="530225" cy="595312"/>
          </a:xfrm>
        </p:grpSpPr>
        <p:sp>
          <p:nvSpPr>
            <p:cNvPr id="3035" name="Shape 303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6" name="Shape 303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037" name="Shape 3037"/>
          <p:cNvGrpSpPr/>
          <p:nvPr/>
        </p:nvGrpSpPr>
        <p:grpSpPr>
          <a:xfrm>
            <a:off x="3001962" y="5121275"/>
            <a:ext cx="530225" cy="595312"/>
            <a:chOff x="5907087" y="4789487"/>
            <a:chExt cx="530225" cy="595312"/>
          </a:xfrm>
        </p:grpSpPr>
        <p:sp>
          <p:nvSpPr>
            <p:cNvPr id="3038" name="Shape 303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9" name="Shape 303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040" name="Shape 3040"/>
          <p:cNvGrpSpPr/>
          <p:nvPr/>
        </p:nvGrpSpPr>
        <p:grpSpPr>
          <a:xfrm>
            <a:off x="1263650" y="5059362"/>
            <a:ext cx="530225" cy="595312"/>
            <a:chOff x="5907087" y="4789487"/>
            <a:chExt cx="530225" cy="595312"/>
          </a:xfrm>
        </p:grpSpPr>
        <p:sp>
          <p:nvSpPr>
            <p:cNvPr id="3041" name="Shape 304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2" name="Shape 304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043" name="Shape 3043"/>
          <p:cNvGrpSpPr/>
          <p:nvPr/>
        </p:nvGrpSpPr>
        <p:grpSpPr>
          <a:xfrm>
            <a:off x="2133600" y="3719512"/>
            <a:ext cx="530225" cy="595312"/>
            <a:chOff x="5907087" y="4789487"/>
            <a:chExt cx="530225" cy="595312"/>
          </a:xfrm>
        </p:grpSpPr>
        <p:sp>
          <p:nvSpPr>
            <p:cNvPr id="3044" name="Shape 304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5" name="Shape 304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3046" name="Shape 3046"/>
          <p:cNvSpPr txBox="1"/>
          <p:nvPr/>
        </p:nvSpPr>
        <p:spPr>
          <a:xfrm>
            <a:off x="4740275" y="2836862"/>
            <a:ext cx="4403725" cy="180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U={A, F, C, D}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V-U={B, E}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cost={(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)34, 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)26}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047" name="Shape 3047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3048" name="Shape 3048"/>
          <p:cNvSpPr/>
          <p:nvPr/>
        </p:nvSpPr>
        <p:spPr>
          <a:xfrm rot="-4140000">
            <a:off x="657225" y="2566987"/>
            <a:ext cx="2606675" cy="3902075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Shape 3053"/>
          <p:cNvSpPr txBox="1"/>
          <p:nvPr/>
        </p:nvSpPr>
        <p:spPr>
          <a:xfrm>
            <a:off x="381000" y="13335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算法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054" name="Shape 3054"/>
          <p:cNvSpPr/>
          <p:nvPr/>
        </p:nvSpPr>
        <p:spPr>
          <a:xfrm>
            <a:off x="915987" y="2624137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5" name="Shape 3055"/>
          <p:cNvSpPr/>
          <p:nvPr/>
        </p:nvSpPr>
        <p:spPr>
          <a:xfrm>
            <a:off x="1778000" y="5372100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6" name="Shape 3056"/>
          <p:cNvSpPr txBox="1"/>
          <p:nvPr/>
        </p:nvSpPr>
        <p:spPr>
          <a:xfrm>
            <a:off x="3287712" y="253682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057" name="Shape 3057"/>
          <p:cNvSpPr txBox="1"/>
          <p:nvPr/>
        </p:nvSpPr>
        <p:spPr>
          <a:xfrm>
            <a:off x="1312862" y="2565400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3058" name="Shape 3058"/>
          <p:cNvSpPr txBox="1"/>
          <p:nvPr/>
        </p:nvSpPr>
        <p:spPr>
          <a:xfrm>
            <a:off x="1531937" y="334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059" name="Shape 3059"/>
          <p:cNvSpPr txBox="1"/>
          <p:nvPr/>
        </p:nvSpPr>
        <p:spPr>
          <a:xfrm>
            <a:off x="2981325" y="33480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060" name="Shape 3060"/>
          <p:cNvSpPr txBox="1"/>
          <p:nvPr/>
        </p:nvSpPr>
        <p:spPr>
          <a:xfrm>
            <a:off x="2249487" y="54435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061" name="Shape 3061"/>
          <p:cNvSpPr txBox="1"/>
          <p:nvPr/>
        </p:nvSpPr>
        <p:spPr>
          <a:xfrm>
            <a:off x="1546225" y="4359275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062" name="Shape 3062"/>
          <p:cNvSpPr/>
          <p:nvPr/>
        </p:nvSpPr>
        <p:spPr>
          <a:xfrm>
            <a:off x="1633537" y="4235450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3" name="Shape 3063"/>
          <p:cNvSpPr/>
          <p:nvPr/>
        </p:nvSpPr>
        <p:spPr>
          <a:xfrm>
            <a:off x="2608262" y="3576637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4" name="Shape 3064"/>
          <p:cNvSpPr/>
          <p:nvPr/>
        </p:nvSpPr>
        <p:spPr>
          <a:xfrm>
            <a:off x="2660650" y="2619375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5" name="Shape 3065"/>
          <p:cNvSpPr/>
          <p:nvPr/>
        </p:nvSpPr>
        <p:spPr>
          <a:xfrm>
            <a:off x="915987" y="3576637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66" name="Shape 3066"/>
          <p:cNvGrpSpPr/>
          <p:nvPr/>
        </p:nvGrpSpPr>
        <p:grpSpPr>
          <a:xfrm>
            <a:off x="425450" y="3260725"/>
            <a:ext cx="530225" cy="595312"/>
            <a:chOff x="5907087" y="4789487"/>
            <a:chExt cx="530225" cy="595312"/>
          </a:xfrm>
        </p:grpSpPr>
        <p:sp>
          <p:nvSpPr>
            <p:cNvPr id="3067" name="Shape 306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8" name="Shape 306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069" name="Shape 3069"/>
          <p:cNvGrpSpPr/>
          <p:nvPr/>
        </p:nvGrpSpPr>
        <p:grpSpPr>
          <a:xfrm>
            <a:off x="2160587" y="2301875"/>
            <a:ext cx="530225" cy="595312"/>
            <a:chOff x="5907087" y="4789487"/>
            <a:chExt cx="530225" cy="595312"/>
          </a:xfrm>
        </p:grpSpPr>
        <p:sp>
          <p:nvSpPr>
            <p:cNvPr id="3070" name="Shape 3070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1" name="Shape 3071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072" name="Shape 3072"/>
          <p:cNvGrpSpPr/>
          <p:nvPr/>
        </p:nvGrpSpPr>
        <p:grpSpPr>
          <a:xfrm>
            <a:off x="3854450" y="3276600"/>
            <a:ext cx="530225" cy="595312"/>
            <a:chOff x="5907087" y="4789487"/>
            <a:chExt cx="530225" cy="595312"/>
          </a:xfrm>
        </p:grpSpPr>
        <p:sp>
          <p:nvSpPr>
            <p:cNvPr id="3073" name="Shape 307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4" name="Shape 307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075" name="Shape 3075"/>
          <p:cNvGrpSpPr/>
          <p:nvPr/>
        </p:nvGrpSpPr>
        <p:grpSpPr>
          <a:xfrm>
            <a:off x="3001962" y="5121275"/>
            <a:ext cx="530225" cy="595312"/>
            <a:chOff x="5907087" y="4789487"/>
            <a:chExt cx="530225" cy="595312"/>
          </a:xfrm>
        </p:grpSpPr>
        <p:sp>
          <p:nvSpPr>
            <p:cNvPr id="3076" name="Shape 307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7" name="Shape 307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078" name="Shape 3078"/>
          <p:cNvGrpSpPr/>
          <p:nvPr/>
        </p:nvGrpSpPr>
        <p:grpSpPr>
          <a:xfrm>
            <a:off x="1263650" y="5059362"/>
            <a:ext cx="530225" cy="595312"/>
            <a:chOff x="5907087" y="4789487"/>
            <a:chExt cx="530225" cy="595312"/>
          </a:xfrm>
        </p:grpSpPr>
        <p:sp>
          <p:nvSpPr>
            <p:cNvPr id="3079" name="Shape 307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0" name="Shape 308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081" name="Shape 3081"/>
          <p:cNvGrpSpPr/>
          <p:nvPr/>
        </p:nvGrpSpPr>
        <p:grpSpPr>
          <a:xfrm>
            <a:off x="2133600" y="3719512"/>
            <a:ext cx="530225" cy="595312"/>
            <a:chOff x="5907087" y="4789487"/>
            <a:chExt cx="530225" cy="595312"/>
          </a:xfrm>
        </p:grpSpPr>
        <p:sp>
          <p:nvSpPr>
            <p:cNvPr id="3082" name="Shape 308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3" name="Shape 308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3084" name="Shape 3084"/>
          <p:cNvSpPr txBox="1"/>
          <p:nvPr/>
        </p:nvSpPr>
        <p:spPr>
          <a:xfrm>
            <a:off x="4740275" y="2836862"/>
            <a:ext cx="4403725" cy="180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U={A, F, C, D, E}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V-U={B}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cost={(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)12}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085" name="Shape 3085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3086" name="Shape 3086"/>
          <p:cNvSpPr/>
          <p:nvPr/>
        </p:nvSpPr>
        <p:spPr>
          <a:xfrm rot="-6240000">
            <a:off x="627856" y="2137568"/>
            <a:ext cx="3154362" cy="4410075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1" name="Shape 3091"/>
          <p:cNvCxnSpPr/>
          <p:nvPr/>
        </p:nvCxnSpPr>
        <p:spPr>
          <a:xfrm>
            <a:off x="884237" y="3579812"/>
            <a:ext cx="1263650" cy="457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92" name="Shape 3092"/>
          <p:cNvCxnSpPr/>
          <p:nvPr/>
        </p:nvCxnSpPr>
        <p:spPr>
          <a:xfrm flipH="1">
            <a:off x="1616075" y="4189412"/>
            <a:ext cx="639762" cy="94456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93" name="Shape 3093"/>
          <p:cNvCxnSpPr/>
          <p:nvPr/>
        </p:nvCxnSpPr>
        <p:spPr>
          <a:xfrm>
            <a:off x="1722437" y="5449887"/>
            <a:ext cx="126365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94" name="Shape 3094"/>
          <p:cNvCxnSpPr/>
          <p:nvPr/>
        </p:nvCxnSpPr>
        <p:spPr>
          <a:xfrm rot="10800000" flipH="1">
            <a:off x="2636837" y="3579812"/>
            <a:ext cx="1219200" cy="457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95" name="Shape 3095"/>
          <p:cNvCxnSpPr/>
          <p:nvPr/>
        </p:nvCxnSpPr>
        <p:spPr>
          <a:xfrm>
            <a:off x="2652712" y="2617787"/>
            <a:ext cx="1295400" cy="776287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96" name="Shape 3096"/>
          <p:cNvSpPr txBox="1"/>
          <p:nvPr/>
        </p:nvSpPr>
        <p:spPr>
          <a:xfrm>
            <a:off x="381000" y="13335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算法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097" name="Shape 3097"/>
          <p:cNvSpPr txBox="1"/>
          <p:nvPr/>
        </p:nvSpPr>
        <p:spPr>
          <a:xfrm>
            <a:off x="3287712" y="2536825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098" name="Shape 3098"/>
          <p:cNvSpPr txBox="1"/>
          <p:nvPr/>
        </p:nvSpPr>
        <p:spPr>
          <a:xfrm>
            <a:off x="1531937" y="3346450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099" name="Shape 3099"/>
          <p:cNvSpPr txBox="1"/>
          <p:nvPr/>
        </p:nvSpPr>
        <p:spPr>
          <a:xfrm>
            <a:off x="2981325" y="33480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100" name="Shape 3100"/>
          <p:cNvSpPr txBox="1"/>
          <p:nvPr/>
        </p:nvSpPr>
        <p:spPr>
          <a:xfrm>
            <a:off x="2249487" y="54435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101" name="Shape 3101"/>
          <p:cNvSpPr txBox="1"/>
          <p:nvPr/>
        </p:nvSpPr>
        <p:spPr>
          <a:xfrm>
            <a:off x="1546225" y="4359275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grpSp>
        <p:nvGrpSpPr>
          <p:cNvPr id="3102" name="Shape 3102"/>
          <p:cNvGrpSpPr/>
          <p:nvPr/>
        </p:nvGrpSpPr>
        <p:grpSpPr>
          <a:xfrm>
            <a:off x="425450" y="3260725"/>
            <a:ext cx="530225" cy="595312"/>
            <a:chOff x="5907087" y="4789487"/>
            <a:chExt cx="530225" cy="595312"/>
          </a:xfrm>
        </p:grpSpPr>
        <p:sp>
          <p:nvSpPr>
            <p:cNvPr id="3103" name="Shape 3103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4" name="Shape 3104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105" name="Shape 3105"/>
          <p:cNvGrpSpPr/>
          <p:nvPr/>
        </p:nvGrpSpPr>
        <p:grpSpPr>
          <a:xfrm>
            <a:off x="2160587" y="2301875"/>
            <a:ext cx="530225" cy="595312"/>
            <a:chOff x="5907087" y="4789487"/>
            <a:chExt cx="530225" cy="595312"/>
          </a:xfrm>
        </p:grpSpPr>
        <p:sp>
          <p:nvSpPr>
            <p:cNvPr id="3106" name="Shape 3106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7" name="Shape 3107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108" name="Shape 3108"/>
          <p:cNvGrpSpPr/>
          <p:nvPr/>
        </p:nvGrpSpPr>
        <p:grpSpPr>
          <a:xfrm>
            <a:off x="3854450" y="3276600"/>
            <a:ext cx="530225" cy="595312"/>
            <a:chOff x="5907087" y="4789487"/>
            <a:chExt cx="530225" cy="595312"/>
          </a:xfrm>
        </p:grpSpPr>
        <p:sp>
          <p:nvSpPr>
            <p:cNvPr id="3109" name="Shape 3109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0" name="Shape 3110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111" name="Shape 3111"/>
          <p:cNvGrpSpPr/>
          <p:nvPr/>
        </p:nvGrpSpPr>
        <p:grpSpPr>
          <a:xfrm>
            <a:off x="3001962" y="5121275"/>
            <a:ext cx="530225" cy="595312"/>
            <a:chOff x="5907087" y="4789487"/>
            <a:chExt cx="530225" cy="595312"/>
          </a:xfrm>
        </p:grpSpPr>
        <p:sp>
          <p:nvSpPr>
            <p:cNvPr id="3112" name="Shape 311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3" name="Shape 311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114" name="Shape 3114"/>
          <p:cNvGrpSpPr/>
          <p:nvPr/>
        </p:nvGrpSpPr>
        <p:grpSpPr>
          <a:xfrm>
            <a:off x="1263650" y="5059362"/>
            <a:ext cx="530225" cy="595312"/>
            <a:chOff x="5907087" y="4789487"/>
            <a:chExt cx="530225" cy="595312"/>
          </a:xfrm>
        </p:grpSpPr>
        <p:sp>
          <p:nvSpPr>
            <p:cNvPr id="3115" name="Shape 311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6" name="Shape 311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117" name="Shape 3117"/>
          <p:cNvGrpSpPr/>
          <p:nvPr/>
        </p:nvGrpSpPr>
        <p:grpSpPr>
          <a:xfrm>
            <a:off x="2133600" y="3719512"/>
            <a:ext cx="530225" cy="595312"/>
            <a:chOff x="5907087" y="4789487"/>
            <a:chExt cx="530225" cy="595312"/>
          </a:xfrm>
        </p:grpSpPr>
        <p:sp>
          <p:nvSpPr>
            <p:cNvPr id="3118" name="Shape 311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9" name="Shape 311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3120" name="Shape 3120"/>
          <p:cNvSpPr txBox="1"/>
          <p:nvPr/>
        </p:nvSpPr>
        <p:spPr>
          <a:xfrm>
            <a:off x="4740275" y="2836862"/>
            <a:ext cx="440372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U={A, F, C, D, E, B}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V-U={ }</a:t>
            </a:r>
            <a:endParaRPr/>
          </a:p>
        </p:txBody>
      </p:sp>
      <p:sp>
        <p:nvSpPr>
          <p:cNvPr id="3121" name="Shape 3121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Shape 3126"/>
          <p:cNvSpPr txBox="1"/>
          <p:nvPr/>
        </p:nvSpPr>
        <p:spPr>
          <a:xfrm>
            <a:off x="269875" y="1981200"/>
            <a:ext cx="8458200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图的存储结构：由于在算法执行过程中，需要不断读取任意两个顶点之间边的权值，所以，图采用邻接矩阵存储。</a:t>
            </a:r>
            <a:endParaRPr/>
          </a:p>
        </p:txBody>
      </p:sp>
      <p:sp>
        <p:nvSpPr>
          <p:cNvPr id="3127" name="Shape 3127"/>
          <p:cNvSpPr txBox="1"/>
          <p:nvPr/>
        </p:nvSpPr>
        <p:spPr>
          <a:xfrm>
            <a:off x="273050" y="1211262"/>
            <a:ext cx="3962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数据结构设计</a:t>
            </a:r>
            <a:endParaRPr/>
          </a:p>
        </p:txBody>
      </p:sp>
      <p:sp>
        <p:nvSpPr>
          <p:cNvPr id="3128" name="Shape 3128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Shape 3133"/>
          <p:cNvSpPr/>
          <p:nvPr/>
        </p:nvSpPr>
        <p:spPr>
          <a:xfrm>
            <a:off x="671512" y="3524250"/>
            <a:ext cx="1268412" cy="827087"/>
          </a:xfrm>
          <a:custGeom>
            <a:avLst/>
            <a:gdLst/>
            <a:ahLst/>
            <a:cxnLst/>
            <a:rect l="0" t="0" r="0" b="0"/>
            <a:pathLst>
              <a:path w="666" h="426" extrusionOk="0">
                <a:moveTo>
                  <a:pt x="666" y="0"/>
                </a:moveTo>
                <a:lnTo>
                  <a:pt x="0" y="426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4" name="Shape 3134"/>
          <p:cNvSpPr/>
          <p:nvPr/>
        </p:nvSpPr>
        <p:spPr>
          <a:xfrm>
            <a:off x="3133725" y="4689475"/>
            <a:ext cx="674687" cy="1420812"/>
          </a:xfrm>
          <a:custGeom>
            <a:avLst/>
            <a:gdLst/>
            <a:ahLst/>
            <a:cxnLst/>
            <a:rect l="0" t="0" r="0" b="0"/>
            <a:pathLst>
              <a:path w="345" h="810" extrusionOk="0">
                <a:moveTo>
                  <a:pt x="345" y="0"/>
                </a:moveTo>
                <a:lnTo>
                  <a:pt x="0" y="81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5" name="Shape 3135"/>
          <p:cNvSpPr/>
          <p:nvPr/>
        </p:nvSpPr>
        <p:spPr>
          <a:xfrm>
            <a:off x="2268537" y="5132387"/>
            <a:ext cx="598487" cy="1004887"/>
          </a:xfrm>
          <a:custGeom>
            <a:avLst/>
            <a:gdLst/>
            <a:ahLst/>
            <a:cxnLst/>
            <a:rect l="0" t="0" r="0" b="0"/>
            <a:pathLst>
              <a:path w="291" h="556" extrusionOk="0">
                <a:moveTo>
                  <a:pt x="291" y="55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6" name="Shape 3136"/>
          <p:cNvSpPr/>
          <p:nvPr/>
        </p:nvSpPr>
        <p:spPr>
          <a:xfrm>
            <a:off x="1533525" y="6272212"/>
            <a:ext cx="1241425" cy="1587"/>
          </a:xfrm>
          <a:custGeom>
            <a:avLst/>
            <a:gdLst/>
            <a:ahLst/>
            <a:cxnLst/>
            <a:rect l="0" t="0" r="0" b="0"/>
            <a:pathLst>
              <a:path w="636" h="7" extrusionOk="0">
                <a:moveTo>
                  <a:pt x="636" y="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7" name="Shape 3137"/>
          <p:cNvSpPr/>
          <p:nvPr/>
        </p:nvSpPr>
        <p:spPr>
          <a:xfrm>
            <a:off x="568325" y="4673600"/>
            <a:ext cx="600075" cy="1344612"/>
          </a:xfrm>
          <a:custGeom>
            <a:avLst/>
            <a:gdLst/>
            <a:ahLst/>
            <a:cxnLst/>
            <a:rect l="0" t="0" r="0" b="0"/>
            <a:pathLst>
              <a:path w="309" h="758" extrusionOk="0">
                <a:moveTo>
                  <a:pt x="0" y="0"/>
                </a:moveTo>
                <a:lnTo>
                  <a:pt x="309" y="758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8" name="Shape 3138"/>
          <p:cNvSpPr txBox="1"/>
          <p:nvPr/>
        </p:nvSpPr>
        <p:spPr>
          <a:xfrm>
            <a:off x="2617787" y="5253037"/>
            <a:ext cx="41275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139" name="Shape 3139"/>
          <p:cNvSpPr txBox="1"/>
          <p:nvPr/>
        </p:nvSpPr>
        <p:spPr>
          <a:xfrm>
            <a:off x="3043237" y="3436937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140" name="Shape 3140"/>
          <p:cNvSpPr txBox="1"/>
          <p:nvPr/>
        </p:nvSpPr>
        <p:spPr>
          <a:xfrm>
            <a:off x="1068387" y="3465512"/>
            <a:ext cx="40798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endParaRPr/>
          </a:p>
        </p:txBody>
      </p:sp>
      <p:sp>
        <p:nvSpPr>
          <p:cNvPr id="3141" name="Shape 3141"/>
          <p:cNvSpPr txBox="1"/>
          <p:nvPr/>
        </p:nvSpPr>
        <p:spPr>
          <a:xfrm>
            <a:off x="1287462" y="4246562"/>
            <a:ext cx="41275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  <p:sp>
        <p:nvSpPr>
          <p:cNvPr id="3142" name="Shape 3142"/>
          <p:cNvSpPr txBox="1"/>
          <p:nvPr/>
        </p:nvSpPr>
        <p:spPr>
          <a:xfrm>
            <a:off x="2736850" y="4248150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3143" name="Shape 3143"/>
          <p:cNvSpPr txBox="1"/>
          <p:nvPr/>
        </p:nvSpPr>
        <p:spPr>
          <a:xfrm>
            <a:off x="412750" y="5164137"/>
            <a:ext cx="407987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r>
            <a:endParaRPr/>
          </a:p>
        </p:txBody>
      </p:sp>
      <p:sp>
        <p:nvSpPr>
          <p:cNvPr id="3144" name="Shape 3144"/>
          <p:cNvSpPr txBox="1"/>
          <p:nvPr/>
        </p:nvSpPr>
        <p:spPr>
          <a:xfrm>
            <a:off x="3560762" y="5226050"/>
            <a:ext cx="406400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</p:txBody>
      </p:sp>
      <p:sp>
        <p:nvSpPr>
          <p:cNvPr id="3145" name="Shape 3145"/>
          <p:cNvSpPr txBox="1"/>
          <p:nvPr/>
        </p:nvSpPr>
        <p:spPr>
          <a:xfrm>
            <a:off x="2249487" y="5443537"/>
            <a:ext cx="411162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3146" name="Shape 3146"/>
          <p:cNvSpPr txBox="1"/>
          <p:nvPr/>
        </p:nvSpPr>
        <p:spPr>
          <a:xfrm>
            <a:off x="1301750" y="5259387"/>
            <a:ext cx="411162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</p:txBody>
      </p:sp>
      <p:sp>
        <p:nvSpPr>
          <p:cNvPr id="3147" name="Shape 3147"/>
          <p:cNvSpPr/>
          <p:nvPr/>
        </p:nvSpPr>
        <p:spPr>
          <a:xfrm>
            <a:off x="1389062" y="5135562"/>
            <a:ext cx="630237" cy="915987"/>
          </a:xfrm>
          <a:custGeom>
            <a:avLst/>
            <a:gdLst/>
            <a:ahLst/>
            <a:cxnLst/>
            <a:rect l="0" t="0" r="0" b="0"/>
            <a:pathLst>
              <a:path w="321" h="521" extrusionOk="0">
                <a:moveTo>
                  <a:pt x="321" y="0"/>
                </a:moveTo>
                <a:lnTo>
                  <a:pt x="0" y="521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8" name="Shape 3148"/>
          <p:cNvSpPr/>
          <p:nvPr/>
        </p:nvSpPr>
        <p:spPr>
          <a:xfrm>
            <a:off x="2363787" y="4476750"/>
            <a:ext cx="1293812" cy="492125"/>
          </a:xfrm>
          <a:custGeom>
            <a:avLst/>
            <a:gdLst/>
            <a:ahLst/>
            <a:cxnLst/>
            <a:rect l="0" t="0" r="0" b="0"/>
            <a:pathLst>
              <a:path w="615" h="270" extrusionOk="0">
                <a:moveTo>
                  <a:pt x="615" y="0"/>
                </a:moveTo>
                <a:lnTo>
                  <a:pt x="0" y="27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9" name="Shape 3149"/>
          <p:cNvSpPr/>
          <p:nvPr/>
        </p:nvSpPr>
        <p:spPr>
          <a:xfrm>
            <a:off x="2416175" y="3519487"/>
            <a:ext cx="1314450" cy="785812"/>
          </a:xfrm>
          <a:custGeom>
            <a:avLst/>
            <a:gdLst/>
            <a:ahLst/>
            <a:cxnLst/>
            <a:rect l="0" t="0" r="0" b="0"/>
            <a:pathLst>
              <a:path w="633" h="420" extrusionOk="0">
                <a:moveTo>
                  <a:pt x="0" y="0"/>
                </a:moveTo>
                <a:lnTo>
                  <a:pt x="633" y="42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0" name="Shape 3150"/>
          <p:cNvSpPr/>
          <p:nvPr/>
        </p:nvSpPr>
        <p:spPr>
          <a:xfrm>
            <a:off x="671512" y="4476750"/>
            <a:ext cx="1230312" cy="450850"/>
          </a:xfrm>
          <a:custGeom>
            <a:avLst/>
            <a:gdLst/>
            <a:ahLst/>
            <a:cxnLst/>
            <a:rect l="0" t="0" r="0" b="0"/>
            <a:pathLst>
              <a:path w="630" h="255" extrusionOk="0">
                <a:moveTo>
                  <a:pt x="630" y="255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51" name="Shape 3151"/>
          <p:cNvGrpSpPr/>
          <p:nvPr/>
        </p:nvGrpSpPr>
        <p:grpSpPr>
          <a:xfrm>
            <a:off x="180975" y="4160837"/>
            <a:ext cx="530225" cy="595312"/>
            <a:chOff x="5907087" y="4789487"/>
            <a:chExt cx="530225" cy="595312"/>
          </a:xfrm>
        </p:grpSpPr>
        <p:sp>
          <p:nvSpPr>
            <p:cNvPr id="3152" name="Shape 3152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3" name="Shape 3153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grpSp>
        <p:nvGrpSpPr>
          <p:cNvPr id="3154" name="Shape 3154"/>
          <p:cNvGrpSpPr/>
          <p:nvPr/>
        </p:nvGrpSpPr>
        <p:grpSpPr>
          <a:xfrm>
            <a:off x="1916112" y="3201987"/>
            <a:ext cx="530225" cy="595312"/>
            <a:chOff x="5907087" y="4789487"/>
            <a:chExt cx="530225" cy="595312"/>
          </a:xfrm>
        </p:grpSpPr>
        <p:sp>
          <p:nvSpPr>
            <p:cNvPr id="3155" name="Shape 3155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6" name="Shape 3156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  <p:grpSp>
        <p:nvGrpSpPr>
          <p:cNvPr id="3157" name="Shape 3157"/>
          <p:cNvGrpSpPr/>
          <p:nvPr/>
        </p:nvGrpSpPr>
        <p:grpSpPr>
          <a:xfrm>
            <a:off x="3609975" y="4176712"/>
            <a:ext cx="530225" cy="595312"/>
            <a:chOff x="5907087" y="4789487"/>
            <a:chExt cx="530225" cy="595312"/>
          </a:xfrm>
        </p:grpSpPr>
        <p:sp>
          <p:nvSpPr>
            <p:cNvPr id="3158" name="Shape 3158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9" name="Shape 3159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3160" name="Shape 3160"/>
          <p:cNvGrpSpPr/>
          <p:nvPr/>
        </p:nvGrpSpPr>
        <p:grpSpPr>
          <a:xfrm>
            <a:off x="2757487" y="6021387"/>
            <a:ext cx="530225" cy="595312"/>
            <a:chOff x="5907087" y="4789487"/>
            <a:chExt cx="530225" cy="595312"/>
          </a:xfrm>
        </p:grpSpPr>
        <p:sp>
          <p:nvSpPr>
            <p:cNvPr id="3161" name="Shape 3161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2" name="Shape 3162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</p:grpSp>
      <p:grpSp>
        <p:nvGrpSpPr>
          <p:cNvPr id="3163" name="Shape 3163"/>
          <p:cNvGrpSpPr/>
          <p:nvPr/>
        </p:nvGrpSpPr>
        <p:grpSpPr>
          <a:xfrm>
            <a:off x="1019175" y="5959475"/>
            <a:ext cx="530225" cy="595312"/>
            <a:chOff x="5907087" y="4789487"/>
            <a:chExt cx="530225" cy="595312"/>
          </a:xfrm>
        </p:grpSpPr>
        <p:sp>
          <p:nvSpPr>
            <p:cNvPr id="3164" name="Shape 3164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5" name="Shape 3165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</p:grpSp>
      <p:grpSp>
        <p:nvGrpSpPr>
          <p:cNvPr id="3166" name="Shape 3166"/>
          <p:cNvGrpSpPr/>
          <p:nvPr/>
        </p:nvGrpSpPr>
        <p:grpSpPr>
          <a:xfrm>
            <a:off x="1889125" y="4619625"/>
            <a:ext cx="530225" cy="595312"/>
            <a:chOff x="5907087" y="4789487"/>
            <a:chExt cx="530225" cy="595312"/>
          </a:xfrm>
        </p:grpSpPr>
        <p:sp>
          <p:nvSpPr>
            <p:cNvPr id="3167" name="Shape 3167"/>
            <p:cNvSpPr/>
            <p:nvPr/>
          </p:nvSpPr>
          <p:spPr>
            <a:xfrm>
              <a:off x="5907087" y="4838700"/>
              <a:ext cx="503237" cy="50323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8F6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0800" tIns="28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8" name="Shape 3168"/>
            <p:cNvSpPr txBox="1"/>
            <p:nvPr/>
          </p:nvSpPr>
          <p:spPr>
            <a:xfrm>
              <a:off x="5973762" y="4789487"/>
              <a:ext cx="463550" cy="59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54000" rIns="0" bIns="108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sp>
        <p:nvSpPr>
          <p:cNvPr id="3169" name="Shape 3169"/>
          <p:cNvSpPr txBox="1"/>
          <p:nvPr/>
        </p:nvSpPr>
        <p:spPr>
          <a:xfrm>
            <a:off x="4621212" y="3925887"/>
            <a:ext cx="39243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对于顶点C，只需保留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min{arc[A][C], arc[F][C]} </a:t>
            </a:r>
            <a:endParaRPr/>
          </a:p>
        </p:txBody>
      </p:sp>
      <p:sp>
        <p:nvSpPr>
          <p:cNvPr id="3170" name="Shape 3170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sp>
        <p:nvSpPr>
          <p:cNvPr id="3171" name="Shape 3171"/>
          <p:cNvSpPr/>
          <p:nvPr/>
        </p:nvSpPr>
        <p:spPr>
          <a:xfrm rot="-4440000">
            <a:off x="803275" y="3341687"/>
            <a:ext cx="1082675" cy="2689225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2" name="Shape 3172"/>
          <p:cNvSpPr txBox="1"/>
          <p:nvPr/>
        </p:nvSpPr>
        <p:spPr>
          <a:xfrm>
            <a:off x="222250" y="1743075"/>
            <a:ext cx="8453437" cy="137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2. 候选最短边集：设置数组shortEdge[n]表示候选最短边集，数组元素包括adjvex和lowcost两个域，分别表示候选最短边的邻接点和权值。 </a:t>
            </a:r>
            <a:endParaRPr/>
          </a:p>
        </p:txBody>
      </p:sp>
      <p:sp>
        <p:nvSpPr>
          <p:cNvPr id="3173" name="Shape 3173"/>
          <p:cNvSpPr txBox="1"/>
          <p:nvPr/>
        </p:nvSpPr>
        <p:spPr>
          <a:xfrm>
            <a:off x="273050" y="1211262"/>
            <a:ext cx="3962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数据结构设计</a:t>
            </a:r>
            <a:endParaRPr/>
          </a:p>
        </p:txBody>
      </p:sp>
      <p:sp>
        <p:nvSpPr>
          <p:cNvPr id="3174" name="Shape 3174"/>
          <p:cNvSpPr txBox="1"/>
          <p:nvPr/>
        </p:nvSpPr>
        <p:spPr>
          <a:xfrm>
            <a:off x="4211637" y="5100637"/>
            <a:ext cx="4510087" cy="121602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对于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中的每个顶点，只保留从该顶点到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中的某顶点的最短边。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Shape 3179"/>
          <p:cNvSpPr txBox="1"/>
          <p:nvPr/>
        </p:nvSpPr>
        <p:spPr>
          <a:xfrm>
            <a:off x="320675" y="2462212"/>
            <a:ext cx="8054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候选最短边(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)的权值为w，其中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∈V-U，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∈U：</a:t>
            </a:r>
            <a:endParaRPr/>
          </a:p>
        </p:txBody>
      </p:sp>
      <p:grpSp>
        <p:nvGrpSpPr>
          <p:cNvPr id="3180" name="Shape 3180"/>
          <p:cNvGrpSpPr/>
          <p:nvPr/>
        </p:nvGrpSpPr>
        <p:grpSpPr>
          <a:xfrm>
            <a:off x="355600" y="1797050"/>
            <a:ext cx="8602662" cy="523875"/>
            <a:chOff x="541337" y="4830762"/>
            <a:chExt cx="8602662" cy="523875"/>
          </a:xfrm>
        </p:grpSpPr>
        <p:sp>
          <p:nvSpPr>
            <p:cNvPr id="3181" name="Shape 3181"/>
            <p:cNvSpPr txBox="1"/>
            <p:nvPr/>
          </p:nvSpPr>
          <p:spPr>
            <a:xfrm>
              <a:off x="1255712" y="4830762"/>
              <a:ext cx="7888287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如何用</a:t>
              </a:r>
              <a:r>
                <a:rPr lang="en-US" sz="2800" b="1" i="0" u="none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lowcost和adjvex</a:t>
              </a:r>
              <a:r>
                <a:rPr lang="en-US" sz="28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表示候选最短边集</a:t>
              </a:r>
              <a:r>
                <a:rPr lang="en-US" sz="2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？</a:t>
              </a:r>
              <a:endParaRPr/>
            </a:p>
          </p:txBody>
        </p:sp>
        <p:pic>
          <p:nvPicPr>
            <p:cNvPr id="3182" name="Shape 318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1337" y="4857750"/>
              <a:ext cx="506412" cy="496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3" name="Shape 3183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  <p:grpSp>
        <p:nvGrpSpPr>
          <p:cNvPr id="3184" name="Shape 3184"/>
          <p:cNvGrpSpPr/>
          <p:nvPr/>
        </p:nvGrpSpPr>
        <p:grpSpPr>
          <a:xfrm>
            <a:off x="992187" y="3054350"/>
            <a:ext cx="5546726" cy="977900"/>
            <a:chOff x="4589462" y="7310437"/>
            <a:chExt cx="4322763" cy="1068387"/>
          </a:xfrm>
        </p:grpSpPr>
        <p:sp>
          <p:nvSpPr>
            <p:cNvPr id="3185" name="Shape 3185"/>
            <p:cNvSpPr txBox="1"/>
            <p:nvPr/>
          </p:nvSpPr>
          <p:spPr>
            <a:xfrm>
              <a:off x="4879975" y="7310437"/>
              <a:ext cx="4032250" cy="1068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shortEdge[i].adjvex = k</a:t>
              </a:r>
              <a:endParaRPr/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shortEdge[i].lowcost = w</a:t>
              </a: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4589462" y="7554912"/>
              <a:ext cx="190500" cy="63976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87" name="Shape 3187"/>
          <p:cNvSpPr txBox="1"/>
          <p:nvPr/>
        </p:nvSpPr>
        <p:spPr>
          <a:xfrm>
            <a:off x="273050" y="1211262"/>
            <a:ext cx="3962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数据结构设计</a:t>
            </a:r>
            <a:endParaRPr/>
          </a:p>
        </p:txBody>
      </p:sp>
      <p:grpSp>
        <p:nvGrpSpPr>
          <p:cNvPr id="3188" name="Shape 3188"/>
          <p:cNvGrpSpPr/>
          <p:nvPr/>
        </p:nvGrpSpPr>
        <p:grpSpPr>
          <a:xfrm>
            <a:off x="328612" y="5089525"/>
            <a:ext cx="8815388" cy="1225550"/>
            <a:chOff x="328612" y="5089525"/>
            <a:chExt cx="8815388" cy="1225550"/>
          </a:xfrm>
        </p:grpSpPr>
        <p:sp>
          <p:nvSpPr>
            <p:cNvPr id="3189" name="Shape 3189"/>
            <p:cNvSpPr txBox="1"/>
            <p:nvPr/>
          </p:nvSpPr>
          <p:spPr>
            <a:xfrm>
              <a:off x="581025" y="5089525"/>
              <a:ext cx="8562975" cy="1225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shortEdge[j].lowcost = min {shortEdge[j].lowcost , cost(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，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)}</a:t>
              </a:r>
              <a:endParaRPr/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shortEdge[j].adjvex = k（如果边(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，</a:t>
              </a:r>
              <a:r>
                <a:rPr lang="en-US" sz="24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en-US" sz="2400" b="1" i="1" u="none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lang="en-US" sz="2400" b="1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)的权值较小）</a:t>
              </a: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328612" y="5275262"/>
              <a:ext cx="209550" cy="611187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10800" rIns="0" bIns="10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191" name="Shape 3191"/>
          <p:cNvSpPr txBox="1"/>
          <p:nvPr/>
        </p:nvSpPr>
        <p:spPr>
          <a:xfrm>
            <a:off x="300037" y="4448175"/>
            <a:ext cx="90249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顶点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从集合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进入集合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后，依据下式更新数组shortEdge：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Shape 3196"/>
          <p:cNvSpPr txBox="1"/>
          <p:nvPr/>
        </p:nvSpPr>
        <p:spPr>
          <a:xfrm>
            <a:off x="436550" y="2241550"/>
            <a:ext cx="8640300" cy="3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初始化两个辅助数组lowcost和adjvex；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输出顶点u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，将顶点u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加入集合U中；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重复执行下列操作n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1次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3.1 在lowcost中选取最短边，取adjvex中对应的顶点序号k；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3.2 输出顶点k和对应的权值；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3.3 将顶点k加入集合U中；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3.4 调整数组lowcost和adjvex；</a:t>
            </a:r>
            <a:endParaRPr/>
          </a:p>
        </p:txBody>
      </p:sp>
      <p:sp>
        <p:nvSpPr>
          <p:cNvPr id="3197" name="Shape 3197"/>
          <p:cNvSpPr txBox="1"/>
          <p:nvPr/>
        </p:nvSpPr>
        <p:spPr>
          <a:xfrm>
            <a:off x="381000" y="13335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算法——伪代码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198" name="Shape 3198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Shape 3203"/>
          <p:cNvSpPr txBox="1"/>
          <p:nvPr/>
        </p:nvSpPr>
        <p:spPr>
          <a:xfrm>
            <a:off x="269875" y="1333500"/>
            <a:ext cx="5257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克鲁斯卡尔（</a:t>
            </a:r>
            <a:r>
              <a:rPr lang="en-US" sz="28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Kruskal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）算法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204" name="Shape 3204"/>
          <p:cNvSpPr txBox="1"/>
          <p:nvPr/>
        </p:nvSpPr>
        <p:spPr>
          <a:xfrm>
            <a:off x="304800" y="2057400"/>
            <a:ext cx="8367712" cy="330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基本思想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：设无向连通网为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＝(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)，令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的最小生成树为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＝(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)，其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初态为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＝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＝{ }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，然后，按照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边的权值由小到大的顺序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，考察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的边集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中的各条边。若被考察的边的两个顶点属于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的两个不同的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连通分量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，则将此边作为最小生成树的边加入到T中，同时把两个连通分量连接为一个连通分量；若被考察边的两个顶点属于同一个连通分量，则舍去此边，以免造成回路，如此下去，当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中的连通分量个数为1时，此连通分量便为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的一棵最小生成树。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205" name="Shape 3205"/>
          <p:cNvSpPr txBox="1"/>
          <p:nvPr/>
        </p:nvSpPr>
        <p:spPr>
          <a:xfrm>
            <a:off x="2473325" y="395287"/>
            <a:ext cx="4298950" cy="641350"/>
          </a:xfrm>
          <a:prstGeom prst="rect">
            <a:avLst/>
          </a:prstGeom>
          <a:noFill/>
          <a:ln>
            <a:noFill/>
          </a:ln>
          <a:effectLst>
            <a:outerShdw blurRad="63500" dist="28398" dir="1593903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 最小生成树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清华版教材展示">
  <a:themeElements>
    <a:clrScheme name="清华版教材展示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165</Slides>
  <Notes>165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66" baseType="lpstr">
      <vt:lpstr>清华版教材展示</vt:lpstr>
      <vt:lpstr>第六章      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首先计算以下与关键活动有关的量：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    图</dc:title>
  <cp:revision>3</cp:revision>
  <dcterms:modified xsi:type="dcterms:W3CDTF">2021-11-09T10:13:19Z</dcterms:modified>
</cp:coreProperties>
</file>