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A02845-0741-47A0-945E-AF802FB895F4}">
  <a:tblStyle styleId="{03A02845-0741-47A0-945E-AF802FB895F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 name="Shape 19"/>
        <p:cNvGrpSpPr/>
        <p:nvPr/>
      </p:nvGrpSpPr>
      <p:grpSpPr>
        <a:xfrm>
          <a:off x="0" y="0"/>
          <a:ext cx="0" cy="0"/>
          <a:chOff x="0" y="0"/>
          <a:chExt cx="0" cy="0"/>
        </a:xfrm>
      </p:grpSpPr>
      <p:sp>
        <p:nvSpPr>
          <p:cNvPr id="20" name="Shape 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6" name="Shape 2656"/>
        <p:cNvGrpSpPr/>
        <p:nvPr/>
      </p:nvGrpSpPr>
      <p:grpSpPr>
        <a:xfrm>
          <a:off x="0" y="0"/>
          <a:ext cx="0" cy="0"/>
          <a:chOff x="0" y="0"/>
          <a:chExt cx="0" cy="0"/>
        </a:xfrm>
      </p:grpSpPr>
      <p:sp>
        <p:nvSpPr>
          <p:cNvPr id="2657" name="Shape 26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58" name="Shape 26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5" name="Shape 2665"/>
        <p:cNvGrpSpPr/>
        <p:nvPr/>
      </p:nvGrpSpPr>
      <p:grpSpPr>
        <a:xfrm>
          <a:off x="0" y="0"/>
          <a:ext cx="0" cy="0"/>
          <a:chOff x="0" y="0"/>
          <a:chExt cx="0" cy="0"/>
        </a:xfrm>
      </p:grpSpPr>
      <p:sp>
        <p:nvSpPr>
          <p:cNvPr id="2666" name="Shape 26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67" name="Shape 26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2" name="Shape 2672"/>
        <p:cNvGrpSpPr/>
        <p:nvPr/>
      </p:nvGrpSpPr>
      <p:grpSpPr>
        <a:xfrm>
          <a:off x="0" y="0"/>
          <a:ext cx="0" cy="0"/>
          <a:chOff x="0" y="0"/>
          <a:chExt cx="0" cy="0"/>
        </a:xfrm>
      </p:grpSpPr>
      <p:sp>
        <p:nvSpPr>
          <p:cNvPr id="2673" name="Shape 2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74" name="Shape 26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9" name="Shape 2679"/>
        <p:cNvGrpSpPr/>
        <p:nvPr/>
      </p:nvGrpSpPr>
      <p:grpSpPr>
        <a:xfrm>
          <a:off x="0" y="0"/>
          <a:ext cx="0" cy="0"/>
          <a:chOff x="0" y="0"/>
          <a:chExt cx="0" cy="0"/>
        </a:xfrm>
      </p:grpSpPr>
      <p:sp>
        <p:nvSpPr>
          <p:cNvPr id="2680" name="Shape 26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81" name="Shape 26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6" name="Shape 2686"/>
        <p:cNvGrpSpPr/>
        <p:nvPr/>
      </p:nvGrpSpPr>
      <p:grpSpPr>
        <a:xfrm>
          <a:off x="0" y="0"/>
          <a:ext cx="0" cy="0"/>
          <a:chOff x="0" y="0"/>
          <a:chExt cx="0" cy="0"/>
        </a:xfrm>
      </p:grpSpPr>
      <p:sp>
        <p:nvSpPr>
          <p:cNvPr id="2687" name="Shape 26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88" name="Shape 26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3" name="Shape 2693"/>
        <p:cNvGrpSpPr/>
        <p:nvPr/>
      </p:nvGrpSpPr>
      <p:grpSpPr>
        <a:xfrm>
          <a:off x="0" y="0"/>
          <a:ext cx="0" cy="0"/>
          <a:chOff x="0" y="0"/>
          <a:chExt cx="0" cy="0"/>
        </a:xfrm>
      </p:grpSpPr>
      <p:sp>
        <p:nvSpPr>
          <p:cNvPr id="2694" name="Shape 26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95" name="Shape 26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0" name="Shape 2700"/>
        <p:cNvGrpSpPr/>
        <p:nvPr/>
      </p:nvGrpSpPr>
      <p:grpSpPr>
        <a:xfrm>
          <a:off x="0" y="0"/>
          <a:ext cx="0" cy="0"/>
          <a:chOff x="0" y="0"/>
          <a:chExt cx="0" cy="0"/>
        </a:xfrm>
      </p:grpSpPr>
      <p:sp>
        <p:nvSpPr>
          <p:cNvPr id="2701" name="Shape 27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02" name="Shape 27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4" name="Shape 2714"/>
        <p:cNvGrpSpPr/>
        <p:nvPr/>
      </p:nvGrpSpPr>
      <p:grpSpPr>
        <a:xfrm>
          <a:off x="0" y="0"/>
          <a:ext cx="0" cy="0"/>
          <a:chOff x="0" y="0"/>
          <a:chExt cx="0" cy="0"/>
        </a:xfrm>
      </p:grpSpPr>
      <p:sp>
        <p:nvSpPr>
          <p:cNvPr id="2715" name="Shape 27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16" name="Shape 27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1" name="Shape 2721"/>
        <p:cNvGrpSpPr/>
        <p:nvPr/>
      </p:nvGrpSpPr>
      <p:grpSpPr>
        <a:xfrm>
          <a:off x="0" y="0"/>
          <a:ext cx="0" cy="0"/>
          <a:chOff x="0" y="0"/>
          <a:chExt cx="0" cy="0"/>
        </a:xfrm>
      </p:grpSpPr>
      <p:sp>
        <p:nvSpPr>
          <p:cNvPr id="2722" name="Shape 27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23" name="Shape 27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Shape 27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31" name="Shape 27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0" name="Shape 2740"/>
        <p:cNvGrpSpPr/>
        <p:nvPr/>
      </p:nvGrpSpPr>
      <p:grpSpPr>
        <a:xfrm>
          <a:off x="0" y="0"/>
          <a:ext cx="0" cy="0"/>
          <a:chOff x="0" y="0"/>
          <a:chExt cx="0" cy="0"/>
        </a:xfrm>
      </p:grpSpPr>
      <p:sp>
        <p:nvSpPr>
          <p:cNvPr id="2741" name="Shape 27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42" name="Shape 27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8" name="Shape 2748"/>
        <p:cNvGrpSpPr/>
        <p:nvPr/>
      </p:nvGrpSpPr>
      <p:grpSpPr>
        <a:xfrm>
          <a:off x="0" y="0"/>
          <a:ext cx="0" cy="0"/>
          <a:chOff x="0" y="0"/>
          <a:chExt cx="0" cy="0"/>
        </a:xfrm>
      </p:grpSpPr>
      <p:sp>
        <p:nvSpPr>
          <p:cNvPr id="2749" name="Shape 27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50" name="Shape 27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6" name="Shape 2756"/>
        <p:cNvGrpSpPr/>
        <p:nvPr/>
      </p:nvGrpSpPr>
      <p:grpSpPr>
        <a:xfrm>
          <a:off x="0" y="0"/>
          <a:ext cx="0" cy="0"/>
          <a:chOff x="0" y="0"/>
          <a:chExt cx="0" cy="0"/>
        </a:xfrm>
      </p:grpSpPr>
      <p:sp>
        <p:nvSpPr>
          <p:cNvPr id="2757" name="Shape 27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58" name="Shape 27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4" name="Shape 2764"/>
        <p:cNvGrpSpPr/>
        <p:nvPr/>
      </p:nvGrpSpPr>
      <p:grpSpPr>
        <a:xfrm>
          <a:off x="0" y="0"/>
          <a:ext cx="0" cy="0"/>
          <a:chOff x="0" y="0"/>
          <a:chExt cx="0" cy="0"/>
        </a:xfrm>
      </p:grpSpPr>
      <p:sp>
        <p:nvSpPr>
          <p:cNvPr id="2765" name="Shape 27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66" name="Shape 27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2" name="Shape 2772"/>
        <p:cNvGrpSpPr/>
        <p:nvPr/>
      </p:nvGrpSpPr>
      <p:grpSpPr>
        <a:xfrm>
          <a:off x="0" y="0"/>
          <a:ext cx="0" cy="0"/>
          <a:chOff x="0" y="0"/>
          <a:chExt cx="0" cy="0"/>
        </a:xfrm>
      </p:grpSpPr>
      <p:sp>
        <p:nvSpPr>
          <p:cNvPr id="2773" name="Shape 27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74" name="Shape 27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0" name="Shape 2780"/>
        <p:cNvGrpSpPr/>
        <p:nvPr/>
      </p:nvGrpSpPr>
      <p:grpSpPr>
        <a:xfrm>
          <a:off x="0" y="0"/>
          <a:ext cx="0" cy="0"/>
          <a:chOff x="0" y="0"/>
          <a:chExt cx="0" cy="0"/>
        </a:xfrm>
      </p:grpSpPr>
      <p:sp>
        <p:nvSpPr>
          <p:cNvPr id="2781" name="Shape 27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82" name="Shape 27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8" name="Shape 2788"/>
        <p:cNvGrpSpPr/>
        <p:nvPr/>
      </p:nvGrpSpPr>
      <p:grpSpPr>
        <a:xfrm>
          <a:off x="0" y="0"/>
          <a:ext cx="0" cy="0"/>
          <a:chOff x="0" y="0"/>
          <a:chExt cx="0" cy="0"/>
        </a:xfrm>
      </p:grpSpPr>
      <p:sp>
        <p:nvSpPr>
          <p:cNvPr id="2789" name="Shape 27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90" name="Shape 27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5" name="Shape 2795"/>
        <p:cNvGrpSpPr/>
        <p:nvPr/>
      </p:nvGrpSpPr>
      <p:grpSpPr>
        <a:xfrm>
          <a:off x="0" y="0"/>
          <a:ext cx="0" cy="0"/>
          <a:chOff x="0" y="0"/>
          <a:chExt cx="0" cy="0"/>
        </a:xfrm>
      </p:grpSpPr>
      <p:sp>
        <p:nvSpPr>
          <p:cNvPr id="2796" name="Shape 27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97" name="Shape 27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2" name="Shape 2802"/>
        <p:cNvGrpSpPr/>
        <p:nvPr/>
      </p:nvGrpSpPr>
      <p:grpSpPr>
        <a:xfrm>
          <a:off x="0" y="0"/>
          <a:ext cx="0" cy="0"/>
          <a:chOff x="0" y="0"/>
          <a:chExt cx="0" cy="0"/>
        </a:xfrm>
      </p:grpSpPr>
      <p:sp>
        <p:nvSpPr>
          <p:cNvPr id="2803" name="Shape 28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04" name="Shape 28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9" name="Shape 2809"/>
        <p:cNvGrpSpPr/>
        <p:nvPr/>
      </p:nvGrpSpPr>
      <p:grpSpPr>
        <a:xfrm>
          <a:off x="0" y="0"/>
          <a:ext cx="0" cy="0"/>
          <a:chOff x="0" y="0"/>
          <a:chExt cx="0" cy="0"/>
        </a:xfrm>
      </p:grpSpPr>
      <p:sp>
        <p:nvSpPr>
          <p:cNvPr id="2810" name="Shape 28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11" name="Shape 28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6" name="Shape 2816"/>
        <p:cNvGrpSpPr/>
        <p:nvPr/>
      </p:nvGrpSpPr>
      <p:grpSpPr>
        <a:xfrm>
          <a:off x="0" y="0"/>
          <a:ext cx="0" cy="0"/>
          <a:chOff x="0" y="0"/>
          <a:chExt cx="0" cy="0"/>
        </a:xfrm>
      </p:grpSpPr>
      <p:sp>
        <p:nvSpPr>
          <p:cNvPr id="2817" name="Shape 28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18" name="Shape 28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2" name="Shape 2822"/>
        <p:cNvGrpSpPr/>
        <p:nvPr/>
      </p:nvGrpSpPr>
      <p:grpSpPr>
        <a:xfrm>
          <a:off x="0" y="0"/>
          <a:ext cx="0" cy="0"/>
          <a:chOff x="0" y="0"/>
          <a:chExt cx="0" cy="0"/>
        </a:xfrm>
      </p:grpSpPr>
      <p:sp>
        <p:nvSpPr>
          <p:cNvPr id="2823" name="Shape 2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24" name="Shape 28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9" name="Shape 2829"/>
        <p:cNvGrpSpPr/>
        <p:nvPr/>
      </p:nvGrpSpPr>
      <p:grpSpPr>
        <a:xfrm>
          <a:off x="0" y="0"/>
          <a:ext cx="0" cy="0"/>
          <a:chOff x="0" y="0"/>
          <a:chExt cx="0" cy="0"/>
        </a:xfrm>
      </p:grpSpPr>
      <p:sp>
        <p:nvSpPr>
          <p:cNvPr id="2830" name="Shape 28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1" name="Shape 28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6" name="Shape 2836"/>
        <p:cNvGrpSpPr/>
        <p:nvPr/>
      </p:nvGrpSpPr>
      <p:grpSpPr>
        <a:xfrm>
          <a:off x="0" y="0"/>
          <a:ext cx="0" cy="0"/>
          <a:chOff x="0" y="0"/>
          <a:chExt cx="0" cy="0"/>
        </a:xfrm>
      </p:grpSpPr>
      <p:sp>
        <p:nvSpPr>
          <p:cNvPr id="2837" name="Shape 28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8" name="Shape 28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3" name="Shape 2843"/>
        <p:cNvGrpSpPr/>
        <p:nvPr/>
      </p:nvGrpSpPr>
      <p:grpSpPr>
        <a:xfrm>
          <a:off x="0" y="0"/>
          <a:ext cx="0" cy="0"/>
          <a:chOff x="0" y="0"/>
          <a:chExt cx="0" cy="0"/>
        </a:xfrm>
      </p:grpSpPr>
      <p:sp>
        <p:nvSpPr>
          <p:cNvPr id="2844" name="Shape 28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45" name="Shape 28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0" name="Shape 2850"/>
        <p:cNvGrpSpPr/>
        <p:nvPr/>
      </p:nvGrpSpPr>
      <p:grpSpPr>
        <a:xfrm>
          <a:off x="0" y="0"/>
          <a:ext cx="0" cy="0"/>
          <a:chOff x="0" y="0"/>
          <a:chExt cx="0" cy="0"/>
        </a:xfrm>
      </p:grpSpPr>
      <p:sp>
        <p:nvSpPr>
          <p:cNvPr id="2851" name="Shape 28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52" name="Shape 28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7" name="Shape 2857"/>
        <p:cNvGrpSpPr/>
        <p:nvPr/>
      </p:nvGrpSpPr>
      <p:grpSpPr>
        <a:xfrm>
          <a:off x="0" y="0"/>
          <a:ext cx="0" cy="0"/>
          <a:chOff x="0" y="0"/>
          <a:chExt cx="0" cy="0"/>
        </a:xfrm>
      </p:grpSpPr>
      <p:sp>
        <p:nvSpPr>
          <p:cNvPr id="2858" name="Shape 28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59" name="Shape 28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5" name="Shape 2915"/>
        <p:cNvGrpSpPr/>
        <p:nvPr/>
      </p:nvGrpSpPr>
      <p:grpSpPr>
        <a:xfrm>
          <a:off x="0" y="0"/>
          <a:ext cx="0" cy="0"/>
          <a:chOff x="0" y="0"/>
          <a:chExt cx="0" cy="0"/>
        </a:xfrm>
      </p:grpSpPr>
      <p:sp>
        <p:nvSpPr>
          <p:cNvPr id="2916" name="Shape 29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17" name="Shape 29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2" name="Shape 2972"/>
        <p:cNvGrpSpPr/>
        <p:nvPr/>
      </p:nvGrpSpPr>
      <p:grpSpPr>
        <a:xfrm>
          <a:off x="0" y="0"/>
          <a:ext cx="0" cy="0"/>
          <a:chOff x="0" y="0"/>
          <a:chExt cx="0" cy="0"/>
        </a:xfrm>
      </p:grpSpPr>
      <p:sp>
        <p:nvSpPr>
          <p:cNvPr id="2973" name="Shape 29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74" name="Shape 29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Shape 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4" name="Shape 5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4" name="Shape 5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1" name="Shape 5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Shape 5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9" name="Shape 6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6" name="Shape 6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6" name="Shape 7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Shape 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Shape 7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78" name="Shape 7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Shape 8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30" name="Shape 8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Shape 8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38" name="Shape 8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Shape 8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6" name="Shape 8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Shape 8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57" name="Shape 8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Shape 8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72" name="Shape 8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Shape 9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31" name="Shape 9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Shape 9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1" name="Shape 9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Shape 9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9" name="Shape 9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Shape 9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7" name="Shape 9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4" name="Shape 1024"/>
        <p:cNvGrpSpPr/>
        <p:nvPr/>
      </p:nvGrpSpPr>
      <p:grpSpPr>
        <a:xfrm>
          <a:off x="0" y="0"/>
          <a:ext cx="0" cy="0"/>
          <a:chOff x="0" y="0"/>
          <a:chExt cx="0" cy="0"/>
        </a:xfrm>
      </p:grpSpPr>
      <p:sp>
        <p:nvSpPr>
          <p:cNvPr id="1025" name="Shape 10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6" name="Shape 10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Shape 10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4" name="Shape 10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Shape 10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3" name="Shape 10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9" name="Shape 1059"/>
        <p:cNvGrpSpPr/>
        <p:nvPr/>
      </p:nvGrpSpPr>
      <p:grpSpPr>
        <a:xfrm>
          <a:off x="0" y="0"/>
          <a:ext cx="0" cy="0"/>
          <a:chOff x="0" y="0"/>
          <a:chExt cx="0" cy="0"/>
        </a:xfrm>
      </p:grpSpPr>
      <p:sp>
        <p:nvSpPr>
          <p:cNvPr id="1060" name="Shape 10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1" name="Shape 10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Shape 10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8" name="Shape 10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4" name="Shape 1094"/>
        <p:cNvGrpSpPr/>
        <p:nvPr/>
      </p:nvGrpSpPr>
      <p:grpSpPr>
        <a:xfrm>
          <a:off x="0" y="0"/>
          <a:ext cx="0" cy="0"/>
          <a:chOff x="0" y="0"/>
          <a:chExt cx="0" cy="0"/>
        </a:xfrm>
      </p:grpSpPr>
      <p:sp>
        <p:nvSpPr>
          <p:cNvPr id="1095" name="Shape 10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6" name="Shape 10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8" name="Shape 1188"/>
        <p:cNvGrpSpPr/>
        <p:nvPr/>
      </p:nvGrpSpPr>
      <p:grpSpPr>
        <a:xfrm>
          <a:off x="0" y="0"/>
          <a:ext cx="0" cy="0"/>
          <a:chOff x="0" y="0"/>
          <a:chExt cx="0" cy="0"/>
        </a:xfrm>
      </p:grpSpPr>
      <p:sp>
        <p:nvSpPr>
          <p:cNvPr id="1189" name="Shape 1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0" name="Shape 1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Shape 1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2" name="Shape 1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Shape 1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13" name="Shape 1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9" name="Shape 1219"/>
        <p:cNvGrpSpPr/>
        <p:nvPr/>
      </p:nvGrpSpPr>
      <p:grpSpPr>
        <a:xfrm>
          <a:off x="0" y="0"/>
          <a:ext cx="0" cy="0"/>
          <a:chOff x="0" y="0"/>
          <a:chExt cx="0" cy="0"/>
        </a:xfrm>
      </p:grpSpPr>
      <p:sp>
        <p:nvSpPr>
          <p:cNvPr id="1220" name="Shape 1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21" name="Shape 1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Shape 1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8" name="Shape 12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3" name="Shape 1293"/>
        <p:cNvGrpSpPr/>
        <p:nvPr/>
      </p:nvGrpSpPr>
      <p:grpSpPr>
        <a:xfrm>
          <a:off x="0" y="0"/>
          <a:ext cx="0" cy="0"/>
          <a:chOff x="0" y="0"/>
          <a:chExt cx="0" cy="0"/>
        </a:xfrm>
      </p:grpSpPr>
      <p:sp>
        <p:nvSpPr>
          <p:cNvPr id="1294" name="Shape 1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5" name="Shape 12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1" name="Shape 1301"/>
        <p:cNvGrpSpPr/>
        <p:nvPr/>
      </p:nvGrpSpPr>
      <p:grpSpPr>
        <a:xfrm>
          <a:off x="0" y="0"/>
          <a:ext cx="0" cy="0"/>
          <a:chOff x="0" y="0"/>
          <a:chExt cx="0" cy="0"/>
        </a:xfrm>
      </p:grpSpPr>
      <p:sp>
        <p:nvSpPr>
          <p:cNvPr id="1302" name="Shape 1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03" name="Shape 13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8" name="Shape 1338"/>
        <p:cNvGrpSpPr/>
        <p:nvPr/>
      </p:nvGrpSpPr>
      <p:grpSpPr>
        <a:xfrm>
          <a:off x="0" y="0"/>
          <a:ext cx="0" cy="0"/>
          <a:chOff x="0" y="0"/>
          <a:chExt cx="0" cy="0"/>
        </a:xfrm>
      </p:grpSpPr>
      <p:sp>
        <p:nvSpPr>
          <p:cNvPr id="1339" name="Shape 1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0" name="Shape 13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6" name="Shape 1346"/>
        <p:cNvGrpSpPr/>
        <p:nvPr/>
      </p:nvGrpSpPr>
      <p:grpSpPr>
        <a:xfrm>
          <a:off x="0" y="0"/>
          <a:ext cx="0" cy="0"/>
          <a:chOff x="0" y="0"/>
          <a:chExt cx="0" cy="0"/>
        </a:xfrm>
      </p:grpSpPr>
      <p:sp>
        <p:nvSpPr>
          <p:cNvPr id="1347" name="Shape 1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8" name="Shape 13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3" name="Shape 1353"/>
        <p:cNvGrpSpPr/>
        <p:nvPr/>
      </p:nvGrpSpPr>
      <p:grpSpPr>
        <a:xfrm>
          <a:off x="0" y="0"/>
          <a:ext cx="0" cy="0"/>
          <a:chOff x="0" y="0"/>
          <a:chExt cx="0" cy="0"/>
        </a:xfrm>
      </p:grpSpPr>
      <p:sp>
        <p:nvSpPr>
          <p:cNvPr id="1354" name="Shape 1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5" name="Shape 13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2" name="Shape 1362"/>
        <p:cNvGrpSpPr/>
        <p:nvPr/>
      </p:nvGrpSpPr>
      <p:grpSpPr>
        <a:xfrm>
          <a:off x="0" y="0"/>
          <a:ext cx="0" cy="0"/>
          <a:chOff x="0" y="0"/>
          <a:chExt cx="0" cy="0"/>
        </a:xfrm>
      </p:grpSpPr>
      <p:sp>
        <p:nvSpPr>
          <p:cNvPr id="1363" name="Shape 1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4" name="Shape 13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1" name="Shape 1391"/>
        <p:cNvGrpSpPr/>
        <p:nvPr/>
      </p:nvGrpSpPr>
      <p:grpSpPr>
        <a:xfrm>
          <a:off x="0" y="0"/>
          <a:ext cx="0" cy="0"/>
          <a:chOff x="0" y="0"/>
          <a:chExt cx="0" cy="0"/>
        </a:xfrm>
      </p:grpSpPr>
      <p:sp>
        <p:nvSpPr>
          <p:cNvPr id="1392" name="Shape 1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3" name="Shape 13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2" name="Shape 1402"/>
        <p:cNvGrpSpPr/>
        <p:nvPr/>
      </p:nvGrpSpPr>
      <p:grpSpPr>
        <a:xfrm>
          <a:off x="0" y="0"/>
          <a:ext cx="0" cy="0"/>
          <a:chOff x="0" y="0"/>
          <a:chExt cx="0" cy="0"/>
        </a:xfrm>
      </p:grpSpPr>
      <p:sp>
        <p:nvSpPr>
          <p:cNvPr id="1403" name="Shape 1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04" name="Shape 14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0" name="Shape 1410"/>
        <p:cNvGrpSpPr/>
        <p:nvPr/>
      </p:nvGrpSpPr>
      <p:grpSpPr>
        <a:xfrm>
          <a:off x="0" y="0"/>
          <a:ext cx="0" cy="0"/>
          <a:chOff x="0" y="0"/>
          <a:chExt cx="0" cy="0"/>
        </a:xfrm>
      </p:grpSpPr>
      <p:sp>
        <p:nvSpPr>
          <p:cNvPr id="1411" name="Shape 1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2" name="Shape 14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9" name="Shape 1449"/>
        <p:cNvGrpSpPr/>
        <p:nvPr/>
      </p:nvGrpSpPr>
      <p:grpSpPr>
        <a:xfrm>
          <a:off x="0" y="0"/>
          <a:ext cx="0" cy="0"/>
          <a:chOff x="0" y="0"/>
          <a:chExt cx="0" cy="0"/>
        </a:xfrm>
      </p:grpSpPr>
      <p:sp>
        <p:nvSpPr>
          <p:cNvPr id="1450" name="Shape 1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1" name="Shape 14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1" name="Shape 1491"/>
        <p:cNvGrpSpPr/>
        <p:nvPr/>
      </p:nvGrpSpPr>
      <p:grpSpPr>
        <a:xfrm>
          <a:off x="0" y="0"/>
          <a:ext cx="0" cy="0"/>
          <a:chOff x="0" y="0"/>
          <a:chExt cx="0" cy="0"/>
        </a:xfrm>
      </p:grpSpPr>
      <p:sp>
        <p:nvSpPr>
          <p:cNvPr id="1492" name="Shape 1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93" name="Shape 14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2" name="Shape 1502"/>
        <p:cNvGrpSpPr/>
        <p:nvPr/>
      </p:nvGrpSpPr>
      <p:grpSpPr>
        <a:xfrm>
          <a:off x="0" y="0"/>
          <a:ext cx="0" cy="0"/>
          <a:chOff x="0" y="0"/>
          <a:chExt cx="0" cy="0"/>
        </a:xfrm>
      </p:grpSpPr>
      <p:sp>
        <p:nvSpPr>
          <p:cNvPr id="1503" name="Shape 1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04" name="Shape 15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9" name="Shape 1539"/>
        <p:cNvGrpSpPr/>
        <p:nvPr/>
      </p:nvGrpSpPr>
      <p:grpSpPr>
        <a:xfrm>
          <a:off x="0" y="0"/>
          <a:ext cx="0" cy="0"/>
          <a:chOff x="0" y="0"/>
          <a:chExt cx="0" cy="0"/>
        </a:xfrm>
      </p:grpSpPr>
      <p:sp>
        <p:nvSpPr>
          <p:cNvPr id="1540" name="Shape 15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1" name="Shape 15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7" name="Shape 1577"/>
        <p:cNvGrpSpPr/>
        <p:nvPr/>
      </p:nvGrpSpPr>
      <p:grpSpPr>
        <a:xfrm>
          <a:off x="0" y="0"/>
          <a:ext cx="0" cy="0"/>
          <a:chOff x="0" y="0"/>
          <a:chExt cx="0" cy="0"/>
        </a:xfrm>
      </p:grpSpPr>
      <p:sp>
        <p:nvSpPr>
          <p:cNvPr id="1578" name="Shape 15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79" name="Shape 15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1" name="Shape 1601"/>
        <p:cNvGrpSpPr/>
        <p:nvPr/>
      </p:nvGrpSpPr>
      <p:grpSpPr>
        <a:xfrm>
          <a:off x="0" y="0"/>
          <a:ext cx="0" cy="0"/>
          <a:chOff x="0" y="0"/>
          <a:chExt cx="0" cy="0"/>
        </a:xfrm>
      </p:grpSpPr>
      <p:sp>
        <p:nvSpPr>
          <p:cNvPr id="1602" name="Shape 16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03" name="Shape 16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9" name="Shape 1609"/>
        <p:cNvGrpSpPr/>
        <p:nvPr/>
      </p:nvGrpSpPr>
      <p:grpSpPr>
        <a:xfrm>
          <a:off x="0" y="0"/>
          <a:ext cx="0" cy="0"/>
          <a:chOff x="0" y="0"/>
          <a:chExt cx="0" cy="0"/>
        </a:xfrm>
      </p:grpSpPr>
      <p:sp>
        <p:nvSpPr>
          <p:cNvPr id="1610" name="Shape 16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1" name="Shape 16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7" name="Shape 1617"/>
        <p:cNvGrpSpPr/>
        <p:nvPr/>
      </p:nvGrpSpPr>
      <p:grpSpPr>
        <a:xfrm>
          <a:off x="0" y="0"/>
          <a:ext cx="0" cy="0"/>
          <a:chOff x="0" y="0"/>
          <a:chExt cx="0" cy="0"/>
        </a:xfrm>
      </p:grpSpPr>
      <p:sp>
        <p:nvSpPr>
          <p:cNvPr id="1618" name="Shape 16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9" name="Shape 16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4" name="Shape 1624"/>
        <p:cNvGrpSpPr/>
        <p:nvPr/>
      </p:nvGrpSpPr>
      <p:grpSpPr>
        <a:xfrm>
          <a:off x="0" y="0"/>
          <a:ext cx="0" cy="0"/>
          <a:chOff x="0" y="0"/>
          <a:chExt cx="0" cy="0"/>
        </a:xfrm>
      </p:grpSpPr>
      <p:sp>
        <p:nvSpPr>
          <p:cNvPr id="1625" name="Shape 16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26" name="Shape 16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5" name="Shape 1665"/>
        <p:cNvGrpSpPr/>
        <p:nvPr/>
      </p:nvGrpSpPr>
      <p:grpSpPr>
        <a:xfrm>
          <a:off x="0" y="0"/>
          <a:ext cx="0" cy="0"/>
          <a:chOff x="0" y="0"/>
          <a:chExt cx="0" cy="0"/>
        </a:xfrm>
      </p:grpSpPr>
      <p:sp>
        <p:nvSpPr>
          <p:cNvPr id="1666" name="Shape 16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67" name="Shape 16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0" name="Shape 1740"/>
        <p:cNvGrpSpPr/>
        <p:nvPr/>
      </p:nvGrpSpPr>
      <p:grpSpPr>
        <a:xfrm>
          <a:off x="0" y="0"/>
          <a:ext cx="0" cy="0"/>
          <a:chOff x="0" y="0"/>
          <a:chExt cx="0" cy="0"/>
        </a:xfrm>
      </p:grpSpPr>
      <p:sp>
        <p:nvSpPr>
          <p:cNvPr id="1741" name="Shape 17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42" name="Shape 17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Shape 17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52" name="Shape 17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9" name="Shape 1789"/>
        <p:cNvGrpSpPr/>
        <p:nvPr/>
      </p:nvGrpSpPr>
      <p:grpSpPr>
        <a:xfrm>
          <a:off x="0" y="0"/>
          <a:ext cx="0" cy="0"/>
          <a:chOff x="0" y="0"/>
          <a:chExt cx="0" cy="0"/>
        </a:xfrm>
      </p:grpSpPr>
      <p:sp>
        <p:nvSpPr>
          <p:cNvPr id="1790" name="Shape 17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91" name="Shape 17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8" name="Shape 1828"/>
        <p:cNvGrpSpPr/>
        <p:nvPr/>
      </p:nvGrpSpPr>
      <p:grpSpPr>
        <a:xfrm>
          <a:off x="0" y="0"/>
          <a:ext cx="0" cy="0"/>
          <a:chOff x="0" y="0"/>
          <a:chExt cx="0" cy="0"/>
        </a:xfrm>
      </p:grpSpPr>
      <p:sp>
        <p:nvSpPr>
          <p:cNvPr id="1829" name="Shape 18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30" name="Shape 18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1" name="Shape 1881"/>
        <p:cNvGrpSpPr/>
        <p:nvPr/>
      </p:nvGrpSpPr>
      <p:grpSpPr>
        <a:xfrm>
          <a:off x="0" y="0"/>
          <a:ext cx="0" cy="0"/>
          <a:chOff x="0" y="0"/>
          <a:chExt cx="0" cy="0"/>
        </a:xfrm>
      </p:grpSpPr>
      <p:sp>
        <p:nvSpPr>
          <p:cNvPr id="1882" name="Shape 18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83" name="Shape 18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2" name="Shape 1892"/>
        <p:cNvGrpSpPr/>
        <p:nvPr/>
      </p:nvGrpSpPr>
      <p:grpSpPr>
        <a:xfrm>
          <a:off x="0" y="0"/>
          <a:ext cx="0" cy="0"/>
          <a:chOff x="0" y="0"/>
          <a:chExt cx="0" cy="0"/>
        </a:xfrm>
      </p:grpSpPr>
      <p:sp>
        <p:nvSpPr>
          <p:cNvPr id="1893" name="Shape 18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4" name="Shape 18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7" name="Shape 1937"/>
        <p:cNvGrpSpPr/>
        <p:nvPr/>
      </p:nvGrpSpPr>
      <p:grpSpPr>
        <a:xfrm>
          <a:off x="0" y="0"/>
          <a:ext cx="0" cy="0"/>
          <a:chOff x="0" y="0"/>
          <a:chExt cx="0" cy="0"/>
        </a:xfrm>
      </p:grpSpPr>
      <p:sp>
        <p:nvSpPr>
          <p:cNvPr id="1938" name="Shape 19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39" name="Shape 19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4" name="Shape 1944"/>
        <p:cNvGrpSpPr/>
        <p:nvPr/>
      </p:nvGrpSpPr>
      <p:grpSpPr>
        <a:xfrm>
          <a:off x="0" y="0"/>
          <a:ext cx="0" cy="0"/>
          <a:chOff x="0" y="0"/>
          <a:chExt cx="0" cy="0"/>
        </a:xfrm>
      </p:grpSpPr>
      <p:sp>
        <p:nvSpPr>
          <p:cNvPr id="1945" name="Shape 19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46" name="Shape 19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2" name="Shape 2042"/>
        <p:cNvGrpSpPr/>
        <p:nvPr/>
      </p:nvGrpSpPr>
      <p:grpSpPr>
        <a:xfrm>
          <a:off x="0" y="0"/>
          <a:ext cx="0" cy="0"/>
          <a:chOff x="0" y="0"/>
          <a:chExt cx="0" cy="0"/>
        </a:xfrm>
      </p:grpSpPr>
      <p:sp>
        <p:nvSpPr>
          <p:cNvPr id="2043" name="Shape 20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44" name="Shape 20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0" name="Shape 2050"/>
        <p:cNvGrpSpPr/>
        <p:nvPr/>
      </p:nvGrpSpPr>
      <p:grpSpPr>
        <a:xfrm>
          <a:off x="0" y="0"/>
          <a:ext cx="0" cy="0"/>
          <a:chOff x="0" y="0"/>
          <a:chExt cx="0" cy="0"/>
        </a:xfrm>
      </p:grpSpPr>
      <p:sp>
        <p:nvSpPr>
          <p:cNvPr id="2051" name="Shape 20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52" name="Shape 20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7" name="Shape 2117"/>
        <p:cNvGrpSpPr/>
        <p:nvPr/>
      </p:nvGrpSpPr>
      <p:grpSpPr>
        <a:xfrm>
          <a:off x="0" y="0"/>
          <a:ext cx="0" cy="0"/>
          <a:chOff x="0" y="0"/>
          <a:chExt cx="0" cy="0"/>
        </a:xfrm>
      </p:grpSpPr>
      <p:sp>
        <p:nvSpPr>
          <p:cNvPr id="2118" name="Shape 2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19" name="Shape 2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5" name="Shape 2125"/>
        <p:cNvGrpSpPr/>
        <p:nvPr/>
      </p:nvGrpSpPr>
      <p:grpSpPr>
        <a:xfrm>
          <a:off x="0" y="0"/>
          <a:ext cx="0" cy="0"/>
          <a:chOff x="0" y="0"/>
          <a:chExt cx="0" cy="0"/>
        </a:xfrm>
      </p:grpSpPr>
      <p:sp>
        <p:nvSpPr>
          <p:cNvPr id="2126" name="Shape 2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7" name="Shape 2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0" name="Shape 2170"/>
        <p:cNvGrpSpPr/>
        <p:nvPr/>
      </p:nvGrpSpPr>
      <p:grpSpPr>
        <a:xfrm>
          <a:off x="0" y="0"/>
          <a:ext cx="0" cy="0"/>
          <a:chOff x="0" y="0"/>
          <a:chExt cx="0" cy="0"/>
        </a:xfrm>
      </p:grpSpPr>
      <p:sp>
        <p:nvSpPr>
          <p:cNvPr id="2171" name="Shape 2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72" name="Shape 2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8" name="Shape 2178"/>
        <p:cNvGrpSpPr/>
        <p:nvPr/>
      </p:nvGrpSpPr>
      <p:grpSpPr>
        <a:xfrm>
          <a:off x="0" y="0"/>
          <a:ext cx="0" cy="0"/>
          <a:chOff x="0" y="0"/>
          <a:chExt cx="0" cy="0"/>
        </a:xfrm>
      </p:grpSpPr>
      <p:sp>
        <p:nvSpPr>
          <p:cNvPr id="2179" name="Shape 2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80" name="Shape 2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5" name="Shape 2185"/>
        <p:cNvGrpSpPr/>
        <p:nvPr/>
      </p:nvGrpSpPr>
      <p:grpSpPr>
        <a:xfrm>
          <a:off x="0" y="0"/>
          <a:ext cx="0" cy="0"/>
          <a:chOff x="0" y="0"/>
          <a:chExt cx="0" cy="0"/>
        </a:xfrm>
      </p:grpSpPr>
      <p:sp>
        <p:nvSpPr>
          <p:cNvPr id="2186" name="Shape 2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87" name="Shape 2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2" name="Shape 2192"/>
        <p:cNvGrpSpPr/>
        <p:nvPr/>
      </p:nvGrpSpPr>
      <p:grpSpPr>
        <a:xfrm>
          <a:off x="0" y="0"/>
          <a:ext cx="0" cy="0"/>
          <a:chOff x="0" y="0"/>
          <a:chExt cx="0" cy="0"/>
        </a:xfrm>
      </p:grpSpPr>
      <p:sp>
        <p:nvSpPr>
          <p:cNvPr id="2193" name="Shape 2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94" name="Shape 2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Shape 2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02" name="Shape 2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1" name="Shape 2211"/>
        <p:cNvGrpSpPr/>
        <p:nvPr/>
      </p:nvGrpSpPr>
      <p:grpSpPr>
        <a:xfrm>
          <a:off x="0" y="0"/>
          <a:ext cx="0" cy="0"/>
          <a:chOff x="0" y="0"/>
          <a:chExt cx="0" cy="0"/>
        </a:xfrm>
      </p:grpSpPr>
      <p:sp>
        <p:nvSpPr>
          <p:cNvPr id="2212" name="Shape 2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13" name="Shape 2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4" name="Shape 2264"/>
        <p:cNvGrpSpPr/>
        <p:nvPr/>
      </p:nvGrpSpPr>
      <p:grpSpPr>
        <a:xfrm>
          <a:off x="0" y="0"/>
          <a:ext cx="0" cy="0"/>
          <a:chOff x="0" y="0"/>
          <a:chExt cx="0" cy="0"/>
        </a:xfrm>
      </p:grpSpPr>
      <p:sp>
        <p:nvSpPr>
          <p:cNvPr id="2265" name="Shape 2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66" name="Shape 22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0" name="Shape 2320"/>
        <p:cNvGrpSpPr/>
        <p:nvPr/>
      </p:nvGrpSpPr>
      <p:grpSpPr>
        <a:xfrm>
          <a:off x="0" y="0"/>
          <a:ext cx="0" cy="0"/>
          <a:chOff x="0" y="0"/>
          <a:chExt cx="0" cy="0"/>
        </a:xfrm>
      </p:grpSpPr>
      <p:sp>
        <p:nvSpPr>
          <p:cNvPr id="2321" name="Shape 2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22" name="Shape 23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4" name="Shape 2374"/>
        <p:cNvGrpSpPr/>
        <p:nvPr/>
      </p:nvGrpSpPr>
      <p:grpSpPr>
        <a:xfrm>
          <a:off x="0" y="0"/>
          <a:ext cx="0" cy="0"/>
          <a:chOff x="0" y="0"/>
          <a:chExt cx="0" cy="0"/>
        </a:xfrm>
      </p:grpSpPr>
      <p:sp>
        <p:nvSpPr>
          <p:cNvPr id="2375" name="Shape 2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76" name="Shape 23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0" name="Shape 2430"/>
        <p:cNvGrpSpPr/>
        <p:nvPr/>
      </p:nvGrpSpPr>
      <p:grpSpPr>
        <a:xfrm>
          <a:off x="0" y="0"/>
          <a:ext cx="0" cy="0"/>
          <a:chOff x="0" y="0"/>
          <a:chExt cx="0" cy="0"/>
        </a:xfrm>
      </p:grpSpPr>
      <p:sp>
        <p:nvSpPr>
          <p:cNvPr id="2431" name="Shape 2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32" name="Shape 24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3" name="Shape 2483"/>
        <p:cNvGrpSpPr/>
        <p:nvPr/>
      </p:nvGrpSpPr>
      <p:grpSpPr>
        <a:xfrm>
          <a:off x="0" y="0"/>
          <a:ext cx="0" cy="0"/>
          <a:chOff x="0" y="0"/>
          <a:chExt cx="0" cy="0"/>
        </a:xfrm>
      </p:grpSpPr>
      <p:sp>
        <p:nvSpPr>
          <p:cNvPr id="2484" name="Shape 2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5" name="Shape 24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4" name="Shape 2514"/>
        <p:cNvGrpSpPr/>
        <p:nvPr/>
      </p:nvGrpSpPr>
      <p:grpSpPr>
        <a:xfrm>
          <a:off x="0" y="0"/>
          <a:ext cx="0" cy="0"/>
          <a:chOff x="0" y="0"/>
          <a:chExt cx="0" cy="0"/>
        </a:xfrm>
      </p:grpSpPr>
      <p:sp>
        <p:nvSpPr>
          <p:cNvPr id="2515" name="Shape 25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16" name="Shape 25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2" name="Shape 2522"/>
        <p:cNvGrpSpPr/>
        <p:nvPr/>
      </p:nvGrpSpPr>
      <p:grpSpPr>
        <a:xfrm>
          <a:off x="0" y="0"/>
          <a:ext cx="0" cy="0"/>
          <a:chOff x="0" y="0"/>
          <a:chExt cx="0" cy="0"/>
        </a:xfrm>
      </p:grpSpPr>
      <p:sp>
        <p:nvSpPr>
          <p:cNvPr id="2523" name="Shape 25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24" name="Shape 25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1" name="Shape 2561"/>
        <p:cNvGrpSpPr/>
        <p:nvPr/>
      </p:nvGrpSpPr>
      <p:grpSpPr>
        <a:xfrm>
          <a:off x="0" y="0"/>
          <a:ext cx="0" cy="0"/>
          <a:chOff x="0" y="0"/>
          <a:chExt cx="0" cy="0"/>
        </a:xfrm>
      </p:grpSpPr>
      <p:sp>
        <p:nvSpPr>
          <p:cNvPr id="2562" name="Shape 25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63" name="Shape 25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4" name="Shape 2584"/>
        <p:cNvGrpSpPr/>
        <p:nvPr/>
      </p:nvGrpSpPr>
      <p:grpSpPr>
        <a:xfrm>
          <a:off x="0" y="0"/>
          <a:ext cx="0" cy="0"/>
          <a:chOff x="0" y="0"/>
          <a:chExt cx="0" cy="0"/>
        </a:xfrm>
      </p:grpSpPr>
      <p:sp>
        <p:nvSpPr>
          <p:cNvPr id="2585" name="Shape 25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86" name="Shape 25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3" name="Shape 2593"/>
        <p:cNvGrpSpPr/>
        <p:nvPr/>
      </p:nvGrpSpPr>
      <p:grpSpPr>
        <a:xfrm>
          <a:off x="0" y="0"/>
          <a:ext cx="0" cy="0"/>
          <a:chOff x="0" y="0"/>
          <a:chExt cx="0" cy="0"/>
        </a:xfrm>
      </p:grpSpPr>
      <p:sp>
        <p:nvSpPr>
          <p:cNvPr id="2594" name="Shape 2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95" name="Shape 25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2" name="Shape 2622"/>
        <p:cNvGrpSpPr/>
        <p:nvPr/>
      </p:nvGrpSpPr>
      <p:grpSpPr>
        <a:xfrm>
          <a:off x="0" y="0"/>
          <a:ext cx="0" cy="0"/>
          <a:chOff x="0" y="0"/>
          <a:chExt cx="0" cy="0"/>
        </a:xfrm>
      </p:grpSpPr>
      <p:sp>
        <p:nvSpPr>
          <p:cNvPr id="2623" name="Shape 26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24" name="Shape 26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1" name="Shape 2631"/>
        <p:cNvGrpSpPr/>
        <p:nvPr/>
      </p:nvGrpSpPr>
      <p:grpSpPr>
        <a:xfrm>
          <a:off x="0" y="0"/>
          <a:ext cx="0" cy="0"/>
          <a:chOff x="0" y="0"/>
          <a:chExt cx="0" cy="0"/>
        </a:xfrm>
      </p:grpSpPr>
      <p:sp>
        <p:nvSpPr>
          <p:cNvPr id="2632" name="Shape 26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33" name="Shape 26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9" name="Shape 9"/>
        <p:cNvGrpSpPr/>
        <p:nvPr/>
      </p:nvGrpSpPr>
      <p:grpSpPr>
        <a:xfrm>
          <a:off x="0" y="0"/>
          <a:ext cx="0" cy="0"/>
          <a:chOff x="0" y="0"/>
          <a:chExt cx="0" cy="0"/>
        </a:xfrm>
      </p:grpSpPr>
      <p:sp>
        <p:nvSpPr>
          <p:cNvPr id="10" name="Shape 10"/>
          <p:cNvSpPr txBox="1"/>
          <p:nvPr>
            <p:ph type="title"/>
          </p:nvPr>
        </p:nvSpPr>
        <p:spPr>
          <a:xfrm>
            <a:off x="0" y="0"/>
            <a:ext cx="3000000" cy="30000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SzPts val="1400"/>
              <a:buNone/>
              <a:defRPr b="1" i="0" sz="4400" u="none" cap="none" strike="noStrike">
                <a:solidFill>
                  <a:srgbClr val="663300"/>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1" i="0" sz="4400" u="none" cap="none" strike="noStrike">
                <a:solidFill>
                  <a:srgbClr val="663300"/>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4400" u="none" cap="none" strike="noStrike">
                <a:solidFill>
                  <a:srgbClr val="663300"/>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4400" u="none" cap="none" strike="noStrike">
                <a:solidFill>
                  <a:srgbClr val="663300"/>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4400" u="none" cap="none" strike="noStrike">
                <a:solidFill>
                  <a:srgbClr val="663300"/>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4400" u="none" cap="none" strike="noStrike">
                <a:solidFill>
                  <a:srgbClr val="663300"/>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4400" u="none" cap="none" strike="noStrike">
                <a:solidFill>
                  <a:srgbClr val="663300"/>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4400" u="none" cap="none" strike="noStrike">
                <a:solidFill>
                  <a:srgbClr val="663300"/>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4400" u="none" cap="none" strike="noStrike">
                <a:solidFill>
                  <a:srgbClr val="663300"/>
                </a:solidFill>
                <a:latin typeface="Times New Roman"/>
                <a:ea typeface="Times New Roman"/>
                <a:cs typeface="Times New Roman"/>
                <a:sym typeface="Times New Roman"/>
              </a:defRPr>
            </a:lvl9pPr>
          </a:lstStyle>
          <a:p/>
        </p:txBody>
      </p:sp>
      <p:sp>
        <p:nvSpPr>
          <p:cNvPr id="11" name="Shape 11"/>
          <p:cNvSpPr txBox="1"/>
          <p:nvPr>
            <p:ph idx="1" type="body"/>
          </p:nvPr>
        </p:nvSpPr>
        <p:spPr>
          <a:xfrm>
            <a:off x="0" y="0"/>
            <a:ext cx="3000000" cy="30000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ph idx="10" type="dt"/>
          </p:nvPr>
        </p:nvSpPr>
        <p:spPr>
          <a:xfrm>
            <a:off x="0" y="0"/>
            <a:ext cx="3000000" cy="3000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Shape 13"/>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Shape 1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0" y="0"/>
            <a:ext cx="3000000" cy="3000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 name="Shape 17"/>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Shape 1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5" name="Shape 5"/>
        <p:cNvGrpSpPr/>
        <p:nvPr/>
      </p:nvGrpSpPr>
      <p:grpSpPr>
        <a:xfrm>
          <a:off x="0" y="0"/>
          <a:ext cx="0" cy="0"/>
          <a:chOff x="0" y="0"/>
          <a:chExt cx="0" cy="0"/>
        </a:xfrm>
      </p:grpSpPr>
      <p:sp>
        <p:nvSpPr>
          <p:cNvPr id="6" name="Shape 6"/>
          <p:cNvSpPr txBox="1"/>
          <p:nvPr/>
        </p:nvSpPr>
        <p:spPr>
          <a:xfrm>
            <a:off x="6192837" y="14287"/>
            <a:ext cx="2898775" cy="3667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数据结构（C++版）第2版</a:t>
            </a:r>
            <a:endParaRPr/>
          </a:p>
        </p:txBody>
      </p:sp>
      <p:sp>
        <p:nvSpPr>
          <p:cNvPr id="7" name="Shape 7"/>
          <p:cNvSpPr txBox="1"/>
          <p:nvPr/>
        </p:nvSpPr>
        <p:spPr>
          <a:xfrm>
            <a:off x="0" y="0"/>
            <a:ext cx="247491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清华大学出版社</a:t>
            </a:r>
            <a:endParaRPr/>
          </a:p>
        </p:txBody>
      </p:sp>
      <p:sp>
        <p:nvSpPr>
          <p:cNvPr id="8" name="Shape 8"/>
          <p:cNvSpPr/>
          <p:nvPr/>
        </p:nvSpPr>
        <p:spPr>
          <a:xfrm>
            <a:off x="0" y="977900"/>
            <a:ext cx="8991600" cy="762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2" name="Shape 22"/>
        <p:cNvGrpSpPr/>
        <p:nvPr/>
      </p:nvGrpSpPr>
      <p:grpSpPr>
        <a:xfrm>
          <a:off x="0" y="0"/>
          <a:ext cx="0" cy="0"/>
          <a:chOff x="0" y="0"/>
          <a:chExt cx="0" cy="0"/>
        </a:xfrm>
      </p:grpSpPr>
      <p:sp>
        <p:nvSpPr>
          <p:cNvPr id="23" name="Shape 23"/>
          <p:cNvSpPr txBox="1"/>
          <p:nvPr/>
        </p:nvSpPr>
        <p:spPr>
          <a:xfrm>
            <a:off x="2262187" y="304800"/>
            <a:ext cx="4130675" cy="641350"/>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600"/>
              <a:buFont typeface="Arial"/>
              <a:buNone/>
            </a:pPr>
            <a:r>
              <a:rPr b="1" i="0" lang="en-US" sz="3600" u="none">
                <a:solidFill>
                  <a:schemeClr val="accent2"/>
                </a:solidFill>
                <a:latin typeface="Arial"/>
                <a:ea typeface="Arial"/>
                <a:cs typeface="Arial"/>
                <a:sym typeface="Arial"/>
              </a:rPr>
              <a:t>第8章  排序技术</a:t>
            </a:r>
            <a:endParaRPr/>
          </a:p>
        </p:txBody>
      </p:sp>
      <p:sp>
        <p:nvSpPr>
          <p:cNvPr id="24" name="Shape 24"/>
          <p:cNvSpPr txBox="1"/>
          <p:nvPr/>
        </p:nvSpPr>
        <p:spPr>
          <a:xfrm>
            <a:off x="1962150" y="1179512"/>
            <a:ext cx="4995862" cy="544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600"/>
              <a:buFont typeface="Times New Roman"/>
              <a:buNone/>
            </a:pPr>
            <a:r>
              <a:rPr b="1" i="0" lang="en-US" sz="3600" u="none">
                <a:solidFill>
                  <a:schemeClr val="accent2"/>
                </a:solidFill>
                <a:latin typeface="Times New Roman"/>
                <a:ea typeface="Times New Roman"/>
                <a:cs typeface="Times New Roman"/>
                <a:sym typeface="Times New Roman"/>
              </a:rPr>
              <a:t>本章的基本内容是：</a:t>
            </a:r>
            <a:endParaRPr/>
          </a:p>
          <a:p>
            <a:pPr indent="0" lvl="0" marL="0" marR="0" rtl="0" algn="l">
              <a:lnSpc>
                <a:spcPct val="100000"/>
              </a:lnSpc>
              <a:spcBef>
                <a:spcPts val="800"/>
              </a:spcBef>
              <a:spcAft>
                <a:spcPts val="0"/>
              </a:spcAft>
              <a:buClr>
                <a:schemeClr val="dk1"/>
              </a:buClr>
              <a:buSzPts val="1600"/>
              <a:buFont typeface="Times New Roman"/>
              <a:buNone/>
            </a:pPr>
            <a:r>
              <a:t/>
            </a:r>
            <a:endParaRPr b="1" i="0" sz="1600" u="none">
              <a:solidFill>
                <a:schemeClr val="accent2"/>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Clr>
                <a:schemeClr val="dk1"/>
              </a:buClr>
              <a:buSzPts val="2720"/>
              <a:buFont typeface="Noto Sans Symbols"/>
              <a:buChar char="➢"/>
            </a:pPr>
            <a:r>
              <a:rPr b="1" i="0" lang="en-US" sz="3200" u="none">
                <a:solidFill>
                  <a:schemeClr val="dk1"/>
                </a:solidFill>
                <a:latin typeface="Arial"/>
                <a:ea typeface="Arial"/>
                <a:cs typeface="Arial"/>
                <a:sym typeface="Arial"/>
              </a:rPr>
              <a:t>排序的基本概念</a:t>
            </a:r>
            <a:endParaRPr/>
          </a:p>
          <a:p>
            <a:pPr indent="0" lvl="0" marL="0" marR="0" rtl="0" algn="l">
              <a:lnSpc>
                <a:spcPct val="130000"/>
              </a:lnSpc>
              <a:spcBef>
                <a:spcPts val="0"/>
              </a:spcBef>
              <a:spcAft>
                <a:spcPts val="0"/>
              </a:spcAft>
              <a:buClr>
                <a:schemeClr val="dk1"/>
              </a:buClr>
              <a:buSzPts val="2720"/>
              <a:buFont typeface="Noto Sans Symbols"/>
              <a:buChar char="➢"/>
            </a:pPr>
            <a:r>
              <a:rPr b="1" i="0" lang="en-US" sz="3200" u="none">
                <a:solidFill>
                  <a:schemeClr val="dk1"/>
                </a:solidFill>
                <a:latin typeface="Arial"/>
                <a:ea typeface="Arial"/>
                <a:cs typeface="Arial"/>
                <a:sym typeface="Arial"/>
              </a:rPr>
              <a:t>插入排序</a:t>
            </a:r>
            <a:endParaRPr/>
          </a:p>
          <a:p>
            <a:pPr indent="0" lvl="0" marL="0" marR="0" rtl="0" algn="l">
              <a:lnSpc>
                <a:spcPct val="130000"/>
              </a:lnSpc>
              <a:spcBef>
                <a:spcPts val="0"/>
              </a:spcBef>
              <a:spcAft>
                <a:spcPts val="0"/>
              </a:spcAft>
              <a:buClr>
                <a:schemeClr val="dk1"/>
              </a:buClr>
              <a:buSzPts val="2720"/>
              <a:buFont typeface="Noto Sans Symbols"/>
              <a:buChar char="➢"/>
            </a:pPr>
            <a:r>
              <a:rPr b="1" i="0" lang="en-US" sz="3200" u="none">
                <a:solidFill>
                  <a:schemeClr val="dk1"/>
                </a:solidFill>
                <a:latin typeface="Arial"/>
                <a:ea typeface="Arial"/>
                <a:cs typeface="Arial"/>
                <a:sym typeface="Arial"/>
              </a:rPr>
              <a:t>交换排序</a:t>
            </a:r>
            <a:endParaRPr/>
          </a:p>
          <a:p>
            <a:pPr indent="0" lvl="0" marL="0" marR="0" rtl="0" algn="l">
              <a:lnSpc>
                <a:spcPct val="130000"/>
              </a:lnSpc>
              <a:spcBef>
                <a:spcPts val="0"/>
              </a:spcBef>
              <a:spcAft>
                <a:spcPts val="0"/>
              </a:spcAft>
              <a:buClr>
                <a:schemeClr val="dk1"/>
              </a:buClr>
              <a:buSzPts val="2720"/>
              <a:buFont typeface="Noto Sans Symbols"/>
              <a:buChar char="➢"/>
            </a:pPr>
            <a:r>
              <a:rPr b="1" i="0" lang="en-US" sz="3200" u="none">
                <a:solidFill>
                  <a:schemeClr val="dk1"/>
                </a:solidFill>
                <a:latin typeface="Arial"/>
                <a:ea typeface="Arial"/>
                <a:cs typeface="Arial"/>
                <a:sym typeface="Arial"/>
              </a:rPr>
              <a:t>选择排序</a:t>
            </a:r>
            <a:endParaRPr/>
          </a:p>
          <a:p>
            <a:pPr indent="0" lvl="0" marL="0" marR="0" rtl="0" algn="l">
              <a:lnSpc>
                <a:spcPct val="130000"/>
              </a:lnSpc>
              <a:spcBef>
                <a:spcPts val="0"/>
              </a:spcBef>
              <a:spcAft>
                <a:spcPts val="0"/>
              </a:spcAft>
              <a:buClr>
                <a:schemeClr val="dk1"/>
              </a:buClr>
              <a:buSzPts val="2720"/>
              <a:buFont typeface="Noto Sans Symbols"/>
              <a:buChar char="➢"/>
            </a:pPr>
            <a:r>
              <a:rPr b="1" i="0" lang="en-US" sz="3200" u="none">
                <a:solidFill>
                  <a:schemeClr val="dk1"/>
                </a:solidFill>
                <a:latin typeface="Arial"/>
                <a:ea typeface="Arial"/>
                <a:cs typeface="Arial"/>
                <a:sym typeface="Arial"/>
              </a:rPr>
              <a:t>归并排序</a:t>
            </a:r>
            <a:endParaRPr/>
          </a:p>
          <a:p>
            <a:pPr indent="0" lvl="0" marL="0" marR="0" rtl="0" algn="l">
              <a:lnSpc>
                <a:spcPct val="130000"/>
              </a:lnSpc>
              <a:spcBef>
                <a:spcPts val="0"/>
              </a:spcBef>
              <a:spcAft>
                <a:spcPts val="0"/>
              </a:spcAft>
              <a:buClr>
                <a:schemeClr val="dk1"/>
              </a:buClr>
              <a:buSzPts val="2720"/>
              <a:buFont typeface="Noto Sans Symbols"/>
              <a:buChar char="➢"/>
            </a:pPr>
            <a:r>
              <a:rPr b="1" i="0" lang="en-US" sz="3200" u="none">
                <a:solidFill>
                  <a:schemeClr val="dk1"/>
                </a:solidFill>
                <a:latin typeface="Arial"/>
                <a:ea typeface="Arial"/>
                <a:cs typeface="Arial"/>
                <a:sym typeface="Arial"/>
              </a:rPr>
              <a:t>分配排序 </a:t>
            </a:r>
            <a:endParaRPr/>
          </a:p>
          <a:p>
            <a:pPr indent="0" lvl="0" marL="0" marR="0" rtl="0" algn="l">
              <a:lnSpc>
                <a:spcPct val="130000"/>
              </a:lnSpc>
              <a:spcBef>
                <a:spcPts val="0"/>
              </a:spcBef>
              <a:spcAft>
                <a:spcPts val="0"/>
              </a:spcAft>
              <a:buClr>
                <a:schemeClr val="dk1"/>
              </a:buClr>
              <a:buSzPts val="2720"/>
              <a:buFont typeface="Noto Sans Symbols"/>
              <a:buChar char="➢"/>
            </a:pPr>
            <a:r>
              <a:rPr b="1" i="0" lang="en-US" sz="3200" u="none">
                <a:solidFill>
                  <a:schemeClr val="dk1"/>
                </a:solidFill>
                <a:latin typeface="Arial"/>
                <a:ea typeface="Arial"/>
                <a:cs typeface="Arial"/>
                <a:sym typeface="Arial"/>
              </a:rPr>
              <a:t>各种排序算法的比较</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96" name="Shape 196"/>
        <p:cNvGrpSpPr/>
        <p:nvPr/>
      </p:nvGrpSpPr>
      <p:grpSpPr>
        <a:xfrm>
          <a:off x="0" y="0"/>
          <a:ext cx="0" cy="0"/>
          <a:chOff x="0" y="0"/>
          <a:chExt cx="0" cy="0"/>
        </a:xfrm>
      </p:grpSpPr>
      <p:sp>
        <p:nvSpPr>
          <p:cNvPr id="197" name="Shape 197"/>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
        <p:nvSpPr>
          <p:cNvPr id="198" name="Shape 198"/>
          <p:cNvSpPr txBox="1"/>
          <p:nvPr/>
        </p:nvSpPr>
        <p:spPr>
          <a:xfrm>
            <a:off x="349250" y="2438400"/>
            <a:ext cx="8667750" cy="2041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插入排序的主要操作是</a:t>
            </a:r>
            <a:r>
              <a:rPr b="1" i="0" lang="en-US" sz="3200" u="none">
                <a:solidFill>
                  <a:srgbClr val="FF3300"/>
                </a:solidFill>
                <a:latin typeface="Times New Roman"/>
                <a:ea typeface="Times New Roman"/>
                <a:cs typeface="Times New Roman"/>
                <a:sym typeface="Times New Roman"/>
              </a:rPr>
              <a:t>插入</a:t>
            </a:r>
            <a:r>
              <a:rPr b="1" i="0" lang="en-US" sz="3200" u="none">
                <a:solidFill>
                  <a:schemeClr val="dk1"/>
                </a:solidFill>
                <a:latin typeface="Times New Roman"/>
                <a:ea typeface="Times New Roman"/>
                <a:cs typeface="Times New Roman"/>
                <a:sym typeface="Times New Roman"/>
              </a:rPr>
              <a:t>，其基本思想是：每次将一个待排序的记录按其关键码的大小插入到一个已经排好序的有序序列中，直到全部记录排好序为止。</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659" name="Shape 2659"/>
        <p:cNvGrpSpPr/>
        <p:nvPr/>
      </p:nvGrpSpPr>
      <p:grpSpPr>
        <a:xfrm>
          <a:off x="0" y="0"/>
          <a:ext cx="0" cy="0"/>
          <a:chOff x="0" y="0"/>
          <a:chExt cx="0" cy="0"/>
        </a:xfrm>
      </p:grpSpPr>
      <p:sp>
        <p:nvSpPr>
          <p:cNvPr id="2660" name="Shape 2660"/>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关键问题⑵：怎样完成一趟归并？</a:t>
            </a:r>
            <a:endParaRPr/>
          </a:p>
        </p:txBody>
      </p:sp>
      <p:sp>
        <p:nvSpPr>
          <p:cNvPr id="2661" name="Shape 2661"/>
          <p:cNvSpPr txBox="1"/>
          <p:nvPr/>
        </p:nvSpPr>
        <p:spPr>
          <a:xfrm>
            <a:off x="190500" y="1719262"/>
            <a:ext cx="8702675"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设参数</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指向待归并序列的第一个记录，归并的步长是2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，在归并过程中，有以下三种情况：</a:t>
            </a:r>
            <a:endParaRPr/>
          </a:p>
        </p:txBody>
      </p:sp>
      <p:sp>
        <p:nvSpPr>
          <p:cNvPr id="2662" name="Shape 2662"/>
          <p:cNvSpPr txBox="1"/>
          <p:nvPr/>
        </p:nvSpPr>
        <p:spPr>
          <a:xfrm>
            <a:off x="250825" y="2708275"/>
            <a:ext cx="8416925" cy="9461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③</a:t>
            </a:r>
            <a:r>
              <a:rPr b="1" i="0" lang="en-US" sz="2800" u="none">
                <a:solidFill>
                  <a:schemeClr val="dk1"/>
                </a:solidFill>
                <a:latin typeface="Arial"/>
                <a:ea typeface="Arial"/>
                <a:cs typeface="Arial"/>
                <a:sym typeface="Arial"/>
              </a:rPr>
              <a:t>若</a:t>
            </a:r>
            <a:r>
              <a:rPr b="1" i="0"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n-h+1</a:t>
            </a:r>
            <a:r>
              <a:rPr b="1" i="0" lang="en-US" sz="2800" u="none">
                <a:solidFill>
                  <a:schemeClr val="dk1"/>
                </a:solidFill>
                <a:latin typeface="Arial"/>
                <a:ea typeface="Arial"/>
                <a:cs typeface="Arial"/>
                <a:sym typeface="Arial"/>
              </a:rPr>
              <a:t>，则表明只剩下一个有序表，直接将该有序表送到</a:t>
            </a:r>
            <a:r>
              <a:rPr b="1" i="0" lang="en-US" sz="2800" u="none">
                <a:solidFill>
                  <a:schemeClr val="dk1"/>
                </a:solidFill>
                <a:latin typeface="Times New Roman"/>
                <a:ea typeface="Times New Roman"/>
                <a:cs typeface="Times New Roman"/>
                <a:sym typeface="Times New Roman"/>
              </a:rPr>
              <a:t>r1</a:t>
            </a:r>
            <a:r>
              <a:rPr b="1" i="0" lang="en-US" sz="2800" u="none">
                <a:solidFill>
                  <a:schemeClr val="dk1"/>
                </a:solidFill>
                <a:latin typeface="Arial"/>
                <a:ea typeface="Arial"/>
                <a:cs typeface="Arial"/>
                <a:sym typeface="Arial"/>
              </a:rPr>
              <a:t>的相应位置，完成后退出一趟归并。</a:t>
            </a:r>
            <a:r>
              <a:rPr b="1" i="0" lang="en-US" sz="2800" u="none">
                <a:solidFill>
                  <a:schemeClr val="dk1"/>
                </a:solidFill>
                <a:latin typeface="Times New Roman"/>
                <a:ea typeface="Times New Roman"/>
                <a:cs typeface="Times New Roman"/>
                <a:sym typeface="Times New Roman"/>
              </a:rPr>
              <a:t> </a:t>
            </a:r>
            <a:endParaRPr/>
          </a:p>
        </p:txBody>
      </p:sp>
      <p:sp>
        <p:nvSpPr>
          <p:cNvPr id="2663" name="Shape 2663"/>
          <p:cNvSpPr txBox="1"/>
          <p:nvPr/>
        </p:nvSpPr>
        <p:spPr>
          <a:xfrm>
            <a:off x="261937" y="3924300"/>
            <a:ext cx="7291387" cy="2014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if (i&gt;=n-h+1)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for (k=i; k&lt;=n; k++)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r1[k]=r[k];</a:t>
            </a:r>
            <a:r>
              <a:rPr b="1" i="0" lang="en-US" sz="2800" u="none">
                <a:solidFill>
                  <a:schemeClr val="accent2"/>
                </a:solidFill>
                <a:latin typeface="Times New Roman"/>
                <a:ea typeface="Times New Roman"/>
                <a:cs typeface="Times New Roman"/>
                <a:sym typeface="Times New Roman"/>
              </a:rPr>
              <a:t> </a:t>
            </a:r>
            <a:endParaRPr/>
          </a:p>
        </p:txBody>
      </p:sp>
      <p:sp>
        <p:nvSpPr>
          <p:cNvPr id="2664" name="Shape 2664"/>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668" name="Shape 2668"/>
        <p:cNvGrpSpPr/>
        <p:nvPr/>
      </p:nvGrpSpPr>
      <p:grpSpPr>
        <a:xfrm>
          <a:off x="0" y="0"/>
          <a:ext cx="0" cy="0"/>
          <a:chOff x="0" y="0"/>
          <a:chExt cx="0" cy="0"/>
        </a:xfrm>
      </p:grpSpPr>
      <p:sp>
        <p:nvSpPr>
          <p:cNvPr id="2669" name="Shape 2669"/>
          <p:cNvSpPr txBox="1"/>
          <p:nvPr/>
        </p:nvSpPr>
        <p:spPr>
          <a:xfrm>
            <a:off x="476250" y="1763712"/>
            <a:ext cx="8281987" cy="4702175"/>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void  MergePass (int  r[ ], int  r1[ ], int  n, int  h)</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i=1;</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while (i</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2h+1)                          //情况1</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Merge (r, r1, i, i+h-1, i+2*h</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1);</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i+=2*h;</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if (i＜n</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h+1) Merge (r, r1, i, i+h</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1, n);   //情况2</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else for (k=i; k&lt;=n; k++)           //情况3</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r1[k]=r[k];</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2670" name="Shape 2670"/>
          <p:cNvSpPr txBox="1"/>
          <p:nvPr/>
        </p:nvSpPr>
        <p:spPr>
          <a:xfrm>
            <a:off x="385762" y="1133475"/>
            <a:ext cx="5638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一趟归并排序算法</a:t>
            </a:r>
            <a:endParaRPr/>
          </a:p>
        </p:txBody>
      </p:sp>
      <p:sp>
        <p:nvSpPr>
          <p:cNvPr id="2671" name="Shape 2671"/>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675" name="Shape 2675"/>
        <p:cNvGrpSpPr/>
        <p:nvPr/>
      </p:nvGrpSpPr>
      <p:grpSpPr>
        <a:xfrm>
          <a:off x="0" y="0"/>
          <a:ext cx="0" cy="0"/>
          <a:chOff x="0" y="0"/>
          <a:chExt cx="0" cy="0"/>
        </a:xfrm>
      </p:grpSpPr>
      <p:sp>
        <p:nvSpPr>
          <p:cNvPr id="2676" name="Shape 2676"/>
          <p:cNvSpPr txBox="1"/>
          <p:nvPr/>
        </p:nvSpPr>
        <p:spPr>
          <a:xfrm>
            <a:off x="206375" y="1719262"/>
            <a:ext cx="8415337" cy="15446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解决方法：</a:t>
            </a:r>
            <a:endParaRPr/>
          </a:p>
          <a:p>
            <a:pPr indent="0" lvl="0" marL="0" marR="0" rtl="0" algn="l">
              <a:lnSpc>
                <a:spcPct val="100000"/>
              </a:lnSpc>
              <a:spcBef>
                <a:spcPts val="140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开始时，有序序列的长度</a:t>
            </a:r>
            <a:r>
              <a:rPr b="1" i="0" lang="en-US" sz="2800" u="none">
                <a:solidFill>
                  <a:schemeClr val="dk1"/>
                </a:solidFill>
                <a:latin typeface="Times New Roman"/>
                <a:ea typeface="Times New Roman"/>
                <a:cs typeface="Times New Roman"/>
                <a:sym typeface="Times New Roman"/>
              </a:rPr>
              <a:t>h=1</a:t>
            </a:r>
            <a:r>
              <a:rPr b="1" i="0" lang="en-US" sz="2800" u="none">
                <a:solidFill>
                  <a:schemeClr val="dk1"/>
                </a:solidFill>
                <a:latin typeface="Arial"/>
                <a:ea typeface="Arial"/>
                <a:cs typeface="Arial"/>
                <a:sym typeface="Arial"/>
              </a:rPr>
              <a:t>，结束时，有序序列的长度</a:t>
            </a:r>
            <a:r>
              <a:rPr b="1" i="0" lang="en-US" sz="2800" u="none">
                <a:solidFill>
                  <a:schemeClr val="dk1"/>
                </a:solidFill>
                <a:latin typeface="Times New Roman"/>
                <a:ea typeface="Times New Roman"/>
                <a:cs typeface="Times New Roman"/>
                <a:sym typeface="Times New Roman"/>
              </a:rPr>
              <a:t>h=n</a:t>
            </a:r>
            <a:r>
              <a:rPr b="1" i="0" lang="en-US" sz="2800" u="none">
                <a:solidFill>
                  <a:schemeClr val="dk1"/>
                </a:solidFill>
                <a:latin typeface="Arial"/>
                <a:ea typeface="Arial"/>
                <a:cs typeface="Arial"/>
                <a:sym typeface="Arial"/>
              </a:rPr>
              <a:t>，用有序序列的长度来控制排序的结束。</a:t>
            </a:r>
            <a:endParaRPr/>
          </a:p>
        </p:txBody>
      </p:sp>
      <p:sp>
        <p:nvSpPr>
          <p:cNvPr id="2677" name="Shape 2677"/>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关键问题⑶：如何控制二路归并的结束？</a:t>
            </a:r>
            <a:endParaRPr/>
          </a:p>
        </p:txBody>
      </p:sp>
      <p:sp>
        <p:nvSpPr>
          <p:cNvPr id="2678" name="Shape 2678"/>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682" name="Shape 2682"/>
        <p:cNvGrpSpPr/>
        <p:nvPr/>
      </p:nvGrpSpPr>
      <p:grpSpPr>
        <a:xfrm>
          <a:off x="0" y="0"/>
          <a:ext cx="0" cy="0"/>
          <a:chOff x="0" y="0"/>
          <a:chExt cx="0" cy="0"/>
        </a:xfrm>
      </p:grpSpPr>
      <p:sp>
        <p:nvSpPr>
          <p:cNvPr id="2683" name="Shape 2683"/>
          <p:cNvSpPr txBox="1"/>
          <p:nvPr/>
        </p:nvSpPr>
        <p:spPr>
          <a:xfrm>
            <a:off x="296862" y="1673225"/>
            <a:ext cx="8189912" cy="4959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9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void  MergeSort (int r[ ], int r1[ ], int n )</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h=1;</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while (h&lt;n)</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MergePass (r, r1, n, h);</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h=2*h;</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MergePass (r1, r, n, h);</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h=2*h;</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r>
              <a:rPr b="0" i="0" lang="en-US" sz="2800" u="none">
                <a:solidFill>
                  <a:schemeClr val="dk1"/>
                </a:solidFill>
                <a:latin typeface="Times New Roman"/>
                <a:ea typeface="Times New Roman"/>
                <a:cs typeface="Times New Roman"/>
                <a:sym typeface="Times New Roman"/>
              </a:rPr>
              <a:t> </a:t>
            </a:r>
            <a:endParaRPr/>
          </a:p>
        </p:txBody>
      </p:sp>
      <p:sp>
        <p:nvSpPr>
          <p:cNvPr id="2684" name="Shape 2684"/>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关键问题⑶：如何控制二路归并的结束？</a:t>
            </a:r>
            <a:endParaRPr/>
          </a:p>
        </p:txBody>
      </p:sp>
      <p:sp>
        <p:nvSpPr>
          <p:cNvPr id="2685" name="Shape 2685"/>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689" name="Shape 2689"/>
        <p:cNvGrpSpPr/>
        <p:nvPr/>
      </p:nvGrpSpPr>
      <p:grpSpPr>
        <a:xfrm>
          <a:off x="0" y="0"/>
          <a:ext cx="0" cy="0"/>
          <a:chOff x="0" y="0"/>
          <a:chExt cx="0" cy="0"/>
        </a:xfrm>
      </p:grpSpPr>
      <p:sp>
        <p:nvSpPr>
          <p:cNvPr id="2690" name="Shape 2690"/>
          <p:cNvSpPr txBox="1"/>
          <p:nvPr/>
        </p:nvSpPr>
        <p:spPr>
          <a:xfrm>
            <a:off x="354012" y="1089025"/>
            <a:ext cx="601821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二路归并的递归实现</a:t>
            </a:r>
            <a:endParaRPr/>
          </a:p>
        </p:txBody>
      </p:sp>
      <p:pic>
        <p:nvPicPr>
          <p:cNvPr id="2691" name="Shape 2691"/>
          <p:cNvPicPr preferRelativeResize="0"/>
          <p:nvPr/>
        </p:nvPicPr>
        <p:blipFill rotWithShape="1">
          <a:blip r:embed="rId3">
            <a:alphaModFix/>
          </a:blip>
          <a:srcRect b="0" l="0" r="0" t="0"/>
          <a:stretch/>
        </p:blipFill>
        <p:spPr>
          <a:xfrm>
            <a:off x="611187" y="1854200"/>
            <a:ext cx="7875587" cy="4110037"/>
          </a:xfrm>
          <a:prstGeom prst="rect">
            <a:avLst/>
          </a:prstGeom>
          <a:noFill/>
          <a:ln cap="flat" cmpd="sng" w="28575">
            <a:solidFill>
              <a:schemeClr val="accent2"/>
            </a:solidFill>
            <a:prstDash val="solid"/>
            <a:miter lim="800000"/>
            <a:headEnd len="sm" w="sm" type="none"/>
            <a:tailEnd len="sm" w="sm" type="none"/>
          </a:ln>
        </p:spPr>
      </p:pic>
      <p:sp>
        <p:nvSpPr>
          <p:cNvPr id="2692" name="Shape 2692"/>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696" name="Shape 2696"/>
        <p:cNvGrpSpPr/>
        <p:nvPr/>
      </p:nvGrpSpPr>
      <p:grpSpPr>
        <a:xfrm>
          <a:off x="0" y="0"/>
          <a:ext cx="0" cy="0"/>
          <a:chOff x="0" y="0"/>
          <a:chExt cx="0" cy="0"/>
        </a:xfrm>
      </p:grpSpPr>
      <p:sp>
        <p:nvSpPr>
          <p:cNvPr id="2697" name="Shape 2697"/>
          <p:cNvSpPr txBox="1"/>
          <p:nvPr/>
        </p:nvSpPr>
        <p:spPr>
          <a:xfrm>
            <a:off x="458787" y="1943100"/>
            <a:ext cx="8299450" cy="3743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void MergeSort2(int r[ ], int r1[ ], int s, int t)</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if (s==t) r1[s]=r[s];                        //递归出口</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else {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m=(s+t)/2;</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Mergesort2(r, r1, s, m);           //归并排序前半个子序列</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Mergesort2(r, r1, m+1, t);       //归并排序后半个子序列</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Merge(r1, r, s, m, t);           将两个已排序的子序列归并</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2698" name="Shape 2698"/>
          <p:cNvSpPr txBox="1"/>
          <p:nvPr/>
        </p:nvSpPr>
        <p:spPr>
          <a:xfrm>
            <a:off x="354012" y="1089025"/>
            <a:ext cx="601821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二路归并的递归实现</a:t>
            </a:r>
            <a:endParaRPr/>
          </a:p>
        </p:txBody>
      </p:sp>
      <p:sp>
        <p:nvSpPr>
          <p:cNvPr id="2699" name="Shape 2699"/>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03" name="Shape 2703"/>
        <p:cNvGrpSpPr/>
        <p:nvPr/>
      </p:nvGrpSpPr>
      <p:grpSpPr>
        <a:xfrm>
          <a:off x="0" y="0"/>
          <a:ext cx="0" cy="0"/>
          <a:chOff x="0" y="0"/>
          <a:chExt cx="0" cy="0"/>
        </a:xfrm>
      </p:grpSpPr>
      <p:sp>
        <p:nvSpPr>
          <p:cNvPr id="2704" name="Shape 2704"/>
          <p:cNvSpPr txBox="1"/>
          <p:nvPr/>
        </p:nvSpPr>
        <p:spPr>
          <a:xfrm>
            <a:off x="341312" y="1089025"/>
            <a:ext cx="6931025"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二路归并排序算法的性能分析</a:t>
            </a:r>
            <a:endParaRPr/>
          </a:p>
        </p:txBody>
      </p:sp>
      <p:grpSp>
        <p:nvGrpSpPr>
          <p:cNvPr id="2705" name="Shape 2705"/>
          <p:cNvGrpSpPr/>
          <p:nvPr/>
        </p:nvGrpSpPr>
        <p:grpSpPr>
          <a:xfrm>
            <a:off x="296862" y="1763712"/>
            <a:ext cx="8370887" cy="4192587"/>
            <a:chOff x="296862" y="1763712"/>
            <a:chExt cx="8370887" cy="4192587"/>
          </a:xfrm>
        </p:grpSpPr>
        <p:sp>
          <p:nvSpPr>
            <p:cNvPr id="2706" name="Shape 2706"/>
            <p:cNvSpPr txBox="1"/>
            <p:nvPr/>
          </p:nvSpPr>
          <p:spPr>
            <a:xfrm>
              <a:off x="296862" y="1763712"/>
              <a:ext cx="8370887" cy="41925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时间性能：</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一趟归并操作是将r[1]~r[n]中相邻的长度为</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的有序序列进行两两归并，并把结果存放到r1[1]~r1[n]中，这需要</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)时间。整个归并排序需要进行        趟，因此，总的时间代价是</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)。这是归并排序算法的</a:t>
              </a:r>
              <a:r>
                <a:rPr b="1" i="0" lang="en-US" sz="2800" u="none">
                  <a:solidFill>
                    <a:srgbClr val="FF3300"/>
                  </a:solidFill>
                  <a:latin typeface="Times New Roman"/>
                  <a:ea typeface="Times New Roman"/>
                  <a:cs typeface="Times New Roman"/>
                  <a:sym typeface="Times New Roman"/>
                </a:rPr>
                <a:t>最好</a:t>
              </a:r>
              <a:r>
                <a:rPr b="1" i="0" lang="en-US" sz="2800" u="none">
                  <a:solidFill>
                    <a:schemeClr val="dk1"/>
                  </a:solidFill>
                  <a:latin typeface="Times New Roman"/>
                  <a:ea typeface="Times New Roman"/>
                  <a:cs typeface="Times New Roman"/>
                  <a:sym typeface="Times New Roman"/>
                </a:rPr>
                <a:t>、</a:t>
              </a:r>
              <a:r>
                <a:rPr b="1" i="0" lang="en-US" sz="2800" u="none">
                  <a:solidFill>
                    <a:srgbClr val="FF3300"/>
                  </a:solidFill>
                  <a:latin typeface="Times New Roman"/>
                  <a:ea typeface="Times New Roman"/>
                  <a:cs typeface="Times New Roman"/>
                  <a:sym typeface="Times New Roman"/>
                </a:rPr>
                <a:t>最坏</a:t>
              </a:r>
              <a:r>
                <a:rPr b="1" i="0" lang="en-US" sz="2800" u="none">
                  <a:solidFill>
                    <a:schemeClr val="dk1"/>
                  </a:solidFill>
                  <a:latin typeface="Times New Roman"/>
                  <a:ea typeface="Times New Roman"/>
                  <a:cs typeface="Times New Roman"/>
                  <a:sym typeface="Times New Roman"/>
                </a:rPr>
                <a:t>、</a:t>
              </a:r>
              <a:r>
                <a:rPr b="1" i="0" lang="en-US" sz="2800" u="none">
                  <a:solidFill>
                    <a:srgbClr val="FF3300"/>
                  </a:solidFill>
                  <a:latin typeface="Times New Roman"/>
                  <a:ea typeface="Times New Roman"/>
                  <a:cs typeface="Times New Roman"/>
                  <a:sym typeface="Times New Roman"/>
                </a:rPr>
                <a:t>平均</a:t>
              </a:r>
              <a:r>
                <a:rPr b="1" i="0" lang="en-US" sz="2800" u="none">
                  <a:solidFill>
                    <a:schemeClr val="dk1"/>
                  </a:solidFill>
                  <a:latin typeface="Times New Roman"/>
                  <a:ea typeface="Times New Roman"/>
                  <a:cs typeface="Times New Roman"/>
                  <a:sym typeface="Times New Roman"/>
                </a:rPr>
                <a:t>的时间性能。</a:t>
              </a:r>
              <a:endParaRPr/>
            </a:p>
            <a:p>
              <a:pPr indent="0" lvl="0" marL="0" marR="0" rtl="0" algn="just">
                <a:lnSpc>
                  <a:spcPct val="100000"/>
                </a:lnSpc>
                <a:spcBef>
                  <a:spcPts val="56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空间性能：</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算法在执行时，需要占用与原始记录序列同样数量的存储空间，因此空间复杂度为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endParaRPr/>
            </a:p>
          </p:txBody>
        </p:sp>
        <p:grpSp>
          <p:nvGrpSpPr>
            <p:cNvPr id="2707" name="Shape 2707"/>
            <p:cNvGrpSpPr/>
            <p:nvPr/>
          </p:nvGrpSpPr>
          <p:grpSpPr>
            <a:xfrm>
              <a:off x="6831012" y="3209925"/>
              <a:ext cx="963613" cy="442912"/>
              <a:chOff x="6831012" y="3209925"/>
              <a:chExt cx="963613" cy="442912"/>
            </a:xfrm>
          </p:grpSpPr>
          <p:sp>
            <p:nvSpPr>
              <p:cNvPr id="2708" name="Shape 2708"/>
              <p:cNvSpPr txBox="1"/>
              <p:nvPr/>
            </p:nvSpPr>
            <p:spPr>
              <a:xfrm>
                <a:off x="6831012" y="3230562"/>
                <a:ext cx="4921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2709" name="Shape 2709"/>
              <p:cNvSpPr txBox="1"/>
              <p:nvPr/>
            </p:nvSpPr>
            <p:spPr>
              <a:xfrm>
                <a:off x="7677150" y="3246437"/>
                <a:ext cx="117475"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2710" name="Shape 2710"/>
              <p:cNvSpPr txBox="1"/>
              <p:nvPr/>
            </p:nvSpPr>
            <p:spPr>
              <a:xfrm>
                <a:off x="7516812" y="3209925"/>
                <a:ext cx="176212" cy="381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500"/>
                  <a:buFont typeface="Times New Roman"/>
                  <a:buNone/>
                </a:pPr>
                <a:r>
                  <a:rPr b="1" i="1" lang="en-US" sz="2500" u="none">
                    <a:solidFill>
                      <a:srgbClr val="000000"/>
                    </a:solidFill>
                    <a:latin typeface="Times New Roman"/>
                    <a:ea typeface="Times New Roman"/>
                    <a:cs typeface="Times New Roman"/>
                    <a:sym typeface="Times New Roman"/>
                  </a:rPr>
                  <a:t>n</a:t>
                </a:r>
                <a:endParaRPr/>
              </a:p>
            </p:txBody>
          </p:sp>
          <p:sp>
            <p:nvSpPr>
              <p:cNvPr id="2711" name="Shape 2711"/>
              <p:cNvSpPr txBox="1"/>
              <p:nvPr/>
            </p:nvSpPr>
            <p:spPr>
              <a:xfrm>
                <a:off x="7373937" y="3408362"/>
                <a:ext cx="101600" cy="2444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2</a:t>
                </a:r>
                <a:endParaRPr/>
              </a:p>
            </p:txBody>
          </p:sp>
          <p:sp>
            <p:nvSpPr>
              <p:cNvPr id="2712" name="Shape 2712"/>
              <p:cNvSpPr txBox="1"/>
              <p:nvPr/>
            </p:nvSpPr>
            <p:spPr>
              <a:xfrm>
                <a:off x="6940550" y="3209925"/>
                <a:ext cx="406400" cy="381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500"/>
                  <a:buFont typeface="Times New Roman"/>
                  <a:buNone/>
                </a:pPr>
                <a:r>
                  <a:rPr b="1" i="0" lang="en-US" sz="2500" u="none">
                    <a:solidFill>
                      <a:srgbClr val="000000"/>
                    </a:solidFill>
                    <a:latin typeface="Times New Roman"/>
                    <a:ea typeface="Times New Roman"/>
                    <a:cs typeface="Times New Roman"/>
                    <a:sym typeface="Times New Roman"/>
                  </a:rPr>
                  <a:t>log</a:t>
                </a:r>
                <a:endParaRPr/>
              </a:p>
            </p:txBody>
          </p:sp>
        </p:grpSp>
      </p:grpSp>
      <p:sp>
        <p:nvSpPr>
          <p:cNvPr id="2713" name="Shape 2713"/>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17" name="Shape 2717"/>
        <p:cNvGrpSpPr/>
        <p:nvPr/>
      </p:nvGrpSpPr>
      <p:grpSpPr>
        <a:xfrm>
          <a:off x="0" y="0"/>
          <a:ext cx="0" cy="0"/>
          <a:chOff x="0" y="0"/>
          <a:chExt cx="0" cy="0"/>
        </a:xfrm>
      </p:grpSpPr>
      <p:sp>
        <p:nvSpPr>
          <p:cNvPr id="2718" name="Shape 2718"/>
          <p:cNvSpPr txBox="1"/>
          <p:nvPr/>
        </p:nvSpPr>
        <p:spPr>
          <a:xfrm>
            <a:off x="341312" y="1089025"/>
            <a:ext cx="6931025"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分配排序的基本思想</a:t>
            </a:r>
            <a:endParaRPr/>
          </a:p>
        </p:txBody>
      </p:sp>
      <p:sp>
        <p:nvSpPr>
          <p:cNvPr id="2719" name="Shape 2719"/>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720" name="Shape 2720"/>
          <p:cNvSpPr txBox="1"/>
          <p:nvPr/>
        </p:nvSpPr>
        <p:spPr>
          <a:xfrm>
            <a:off x="385762" y="2214562"/>
            <a:ext cx="8370887" cy="1630362"/>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分配排序是基于分配和收集的排序方法，其基本思想是：先将待排序记录序列</a:t>
            </a:r>
            <a:r>
              <a:rPr b="1" i="0" lang="en-US" sz="2800" u="none">
                <a:solidFill>
                  <a:schemeClr val="accent2"/>
                </a:solidFill>
                <a:latin typeface="Times New Roman"/>
                <a:ea typeface="Times New Roman"/>
                <a:cs typeface="Times New Roman"/>
                <a:sym typeface="Times New Roman"/>
              </a:rPr>
              <a:t>分配</a:t>
            </a:r>
            <a:r>
              <a:rPr b="1" i="0" lang="en-US" sz="2800" u="none">
                <a:solidFill>
                  <a:schemeClr val="dk1"/>
                </a:solidFill>
                <a:latin typeface="Times New Roman"/>
                <a:ea typeface="Times New Roman"/>
                <a:cs typeface="Times New Roman"/>
                <a:sym typeface="Times New Roman"/>
              </a:rPr>
              <a:t>到不同的桶里，然后再把各桶中的记录依次</a:t>
            </a:r>
            <a:r>
              <a:rPr b="1" i="0" lang="en-US" sz="2800" u="none">
                <a:solidFill>
                  <a:schemeClr val="accent2"/>
                </a:solidFill>
                <a:latin typeface="Times New Roman"/>
                <a:ea typeface="Times New Roman"/>
                <a:cs typeface="Times New Roman"/>
                <a:sym typeface="Times New Roman"/>
              </a:rPr>
              <a:t>收集</a:t>
            </a:r>
            <a:r>
              <a:rPr b="1" i="0" lang="en-US" sz="2800" u="none">
                <a:solidFill>
                  <a:schemeClr val="dk1"/>
                </a:solidFill>
                <a:latin typeface="Times New Roman"/>
                <a:ea typeface="Times New Roman"/>
                <a:cs typeface="Times New Roman"/>
                <a:sym typeface="Times New Roman"/>
              </a:rPr>
              <a:t>到一起。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24" name="Shape 2724"/>
        <p:cNvGrpSpPr/>
        <p:nvPr/>
      </p:nvGrpSpPr>
      <p:grpSpPr>
        <a:xfrm>
          <a:off x="0" y="0"/>
          <a:ext cx="0" cy="0"/>
          <a:chOff x="0" y="0"/>
          <a:chExt cx="0" cy="0"/>
        </a:xfrm>
      </p:grpSpPr>
      <p:sp>
        <p:nvSpPr>
          <p:cNvPr id="2725" name="Shape 2725"/>
          <p:cNvSpPr txBox="1"/>
          <p:nvPr/>
        </p:nvSpPr>
        <p:spPr>
          <a:xfrm>
            <a:off x="341312" y="1089025"/>
            <a:ext cx="6931025"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Arial"/>
              <a:buNone/>
            </a:pPr>
            <a:r>
              <a:rPr b="1" i="0" lang="en-US" sz="3200" u="none">
                <a:solidFill>
                  <a:schemeClr val="accent2"/>
                </a:solidFill>
                <a:latin typeface="Arial"/>
                <a:ea typeface="Arial"/>
                <a:cs typeface="Arial"/>
                <a:sym typeface="Arial"/>
              </a:rPr>
              <a:t>桶式排序</a:t>
            </a:r>
            <a:r>
              <a:rPr b="0" i="0" lang="en-US" sz="3200" u="none">
                <a:solidFill>
                  <a:schemeClr val="accent2"/>
                </a:solidFill>
                <a:latin typeface="Arial"/>
                <a:ea typeface="Arial"/>
                <a:cs typeface="Arial"/>
                <a:sym typeface="Arial"/>
              </a:rPr>
              <a:t> </a:t>
            </a:r>
            <a:endParaRPr/>
          </a:p>
        </p:txBody>
      </p:sp>
      <p:sp>
        <p:nvSpPr>
          <p:cNvPr id="2726" name="Shape 2726"/>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727" name="Shape 2727"/>
          <p:cNvSpPr txBox="1"/>
          <p:nvPr/>
        </p:nvSpPr>
        <p:spPr>
          <a:xfrm>
            <a:off x="522287" y="1763712"/>
            <a:ext cx="8370887"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桶式排序的基本思想是：假设待排序记录的值都在0～m-1之间，设置m个桶，首先将值为i的记录分配到第i个桶中，然后再将各个桶中的记录依次收集起来。</a:t>
            </a:r>
            <a:r>
              <a:rPr b="0" i="0" lang="en-US" sz="2400" u="none">
                <a:solidFill>
                  <a:schemeClr val="dk1"/>
                </a:solidFill>
                <a:latin typeface="Times New Roman"/>
                <a:ea typeface="Times New Roman"/>
                <a:cs typeface="Times New Roman"/>
                <a:sym typeface="Times New Roman"/>
              </a:rPr>
              <a:t> </a:t>
            </a:r>
            <a:endParaRPr/>
          </a:p>
        </p:txBody>
      </p:sp>
      <p:pic>
        <p:nvPicPr>
          <p:cNvPr id="2728" name="Shape 2728"/>
          <p:cNvPicPr preferRelativeResize="0"/>
          <p:nvPr/>
        </p:nvPicPr>
        <p:blipFill rotWithShape="1">
          <a:blip r:embed="rId3">
            <a:alphaModFix/>
          </a:blip>
          <a:srcRect b="0" l="0" r="0" t="0"/>
          <a:stretch/>
        </p:blipFill>
        <p:spPr>
          <a:xfrm>
            <a:off x="1692275" y="3024187"/>
            <a:ext cx="5040312" cy="3624262"/>
          </a:xfrm>
          <a:prstGeom prst="rect">
            <a:avLst/>
          </a:prstGeom>
          <a:noFill/>
          <a:ln cap="flat" cmpd="sng" w="28575">
            <a:solidFill>
              <a:schemeClr val="accent2"/>
            </a:solidFill>
            <a:prstDash val="solid"/>
            <a:miter lim="800000"/>
            <a:headEnd len="sm" w="sm" type="none"/>
            <a:tailEnd len="sm" w="sm" type="none"/>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32" name="Shape 2732"/>
        <p:cNvGrpSpPr/>
        <p:nvPr/>
      </p:nvGrpSpPr>
      <p:grpSpPr>
        <a:xfrm>
          <a:off x="0" y="0"/>
          <a:ext cx="0" cy="0"/>
          <a:chOff x="0" y="0"/>
          <a:chExt cx="0" cy="0"/>
        </a:xfrm>
      </p:grpSpPr>
      <p:sp>
        <p:nvSpPr>
          <p:cNvPr id="2733" name="Shape 2733"/>
          <p:cNvSpPr txBox="1"/>
          <p:nvPr/>
        </p:nvSpPr>
        <p:spPr>
          <a:xfrm>
            <a:off x="341312" y="1089025"/>
            <a:ext cx="6931025"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Arial"/>
              <a:buNone/>
            </a:pPr>
            <a:r>
              <a:rPr b="1" i="0" lang="en-US" sz="3200" u="none">
                <a:solidFill>
                  <a:schemeClr val="accent2"/>
                </a:solidFill>
                <a:latin typeface="Arial"/>
                <a:ea typeface="Arial"/>
                <a:cs typeface="Arial"/>
                <a:sym typeface="Arial"/>
              </a:rPr>
              <a:t>桶式排序</a:t>
            </a:r>
            <a:r>
              <a:rPr b="0" i="0" lang="en-US" sz="3200" u="none">
                <a:solidFill>
                  <a:schemeClr val="accent2"/>
                </a:solidFill>
                <a:latin typeface="Arial"/>
                <a:ea typeface="Arial"/>
                <a:cs typeface="Arial"/>
                <a:sym typeface="Arial"/>
              </a:rPr>
              <a:t> </a:t>
            </a:r>
            <a:endParaRPr/>
          </a:p>
        </p:txBody>
      </p:sp>
      <p:sp>
        <p:nvSpPr>
          <p:cNvPr id="2734" name="Shape 2734"/>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pic>
        <p:nvPicPr>
          <p:cNvPr id="2735" name="Shape 2735"/>
          <p:cNvPicPr preferRelativeResize="0"/>
          <p:nvPr/>
        </p:nvPicPr>
        <p:blipFill rotWithShape="1">
          <a:blip r:embed="rId3">
            <a:alphaModFix/>
          </a:blip>
          <a:srcRect b="0" l="0" r="0" t="0"/>
          <a:stretch/>
        </p:blipFill>
        <p:spPr>
          <a:xfrm>
            <a:off x="4103687" y="3024187"/>
            <a:ext cx="5040312" cy="3624262"/>
          </a:xfrm>
          <a:prstGeom prst="rect">
            <a:avLst/>
          </a:prstGeom>
          <a:noFill/>
          <a:ln cap="flat" cmpd="sng" w="28575">
            <a:solidFill>
              <a:schemeClr val="accent2"/>
            </a:solidFill>
            <a:prstDash val="solid"/>
            <a:miter lim="800000"/>
            <a:headEnd len="sm" w="sm" type="none"/>
            <a:tailEnd len="sm" w="sm" type="none"/>
          </a:ln>
        </p:spPr>
      </p:pic>
      <p:grpSp>
        <p:nvGrpSpPr>
          <p:cNvPr id="2736" name="Shape 2736"/>
          <p:cNvGrpSpPr/>
          <p:nvPr/>
        </p:nvGrpSpPr>
        <p:grpSpPr>
          <a:xfrm>
            <a:off x="476250" y="1763712"/>
            <a:ext cx="6604000" cy="542925"/>
            <a:chOff x="522287" y="3249612"/>
            <a:chExt cx="6604000" cy="542925"/>
          </a:xfrm>
        </p:grpSpPr>
        <p:sp>
          <p:nvSpPr>
            <p:cNvPr id="2737" name="Shape 2737"/>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需解决的关键问题?</a:t>
              </a:r>
              <a:endParaRPr/>
            </a:p>
          </p:txBody>
        </p:sp>
        <p:pic>
          <p:nvPicPr>
            <p:cNvPr id="2738" name="Shape 2738"/>
            <p:cNvPicPr preferRelativeResize="0"/>
            <p:nvPr/>
          </p:nvPicPr>
          <p:blipFill rotWithShape="1">
            <a:blip r:embed="rId4">
              <a:alphaModFix/>
            </a:blip>
            <a:srcRect b="0" l="0" r="0" t="0"/>
            <a:stretch/>
          </p:blipFill>
          <p:spPr>
            <a:xfrm>
              <a:off x="522287" y="3249612"/>
              <a:ext cx="584200" cy="542925"/>
            </a:xfrm>
            <a:prstGeom prst="rect">
              <a:avLst/>
            </a:prstGeom>
            <a:noFill/>
            <a:ln>
              <a:noFill/>
            </a:ln>
          </p:spPr>
        </p:pic>
      </p:grpSp>
      <p:sp>
        <p:nvSpPr>
          <p:cNvPr id="2739" name="Shape 2739"/>
          <p:cNvSpPr txBox="1"/>
          <p:nvPr/>
        </p:nvSpPr>
        <p:spPr>
          <a:xfrm>
            <a:off x="341312" y="2365375"/>
            <a:ext cx="7346950" cy="133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（1）如何表示桶？即如何存储具有相同键值的记录？</a:t>
            </a:r>
            <a:endParaRPr/>
          </a:p>
          <a:p>
            <a:pPr indent="0" lvl="0" marL="0" marR="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（2）如何进行分配操作？</a:t>
            </a:r>
            <a:endParaRPr/>
          </a:p>
          <a:p>
            <a:pPr indent="0" lvl="0" marL="0" marR="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（3）如何进行收集操作？</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02" name="Shape 202"/>
        <p:cNvGrpSpPr/>
        <p:nvPr/>
      </p:nvGrpSpPr>
      <p:grpSpPr>
        <a:xfrm>
          <a:off x="0" y="0"/>
          <a:ext cx="0" cy="0"/>
          <a:chOff x="0" y="0"/>
          <a:chExt cx="0" cy="0"/>
        </a:xfrm>
      </p:grpSpPr>
      <p:sp>
        <p:nvSpPr>
          <p:cNvPr id="203" name="Shape 203"/>
          <p:cNvSpPr txBox="1"/>
          <p:nvPr/>
        </p:nvSpPr>
        <p:spPr>
          <a:xfrm>
            <a:off x="296862" y="1854200"/>
            <a:ext cx="8416925" cy="11176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基本思想</a:t>
            </a:r>
            <a:r>
              <a:rPr b="1" i="0" lang="en-US" sz="2800" u="none">
                <a:solidFill>
                  <a:schemeClr val="dk1"/>
                </a:solidFill>
                <a:latin typeface="Times New Roman"/>
                <a:ea typeface="Times New Roman"/>
                <a:cs typeface="Times New Roman"/>
                <a:sym typeface="Times New Roman"/>
              </a:rPr>
              <a:t>：在插入第 </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＞1）个记录时，前面的 </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-1个记录已经排好序。 </a:t>
            </a:r>
            <a:endParaRPr/>
          </a:p>
        </p:txBody>
      </p:sp>
      <p:sp>
        <p:nvSpPr>
          <p:cNvPr id="204" name="Shape 204"/>
          <p:cNvSpPr txBox="1"/>
          <p:nvPr/>
        </p:nvSpPr>
        <p:spPr>
          <a:xfrm>
            <a:off x="533400" y="4038600"/>
            <a:ext cx="8077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5" name="Shape 205"/>
          <p:cNvSpPr txBox="1"/>
          <p:nvPr/>
        </p:nvSpPr>
        <p:spPr>
          <a:xfrm>
            <a:off x="206375" y="1133475"/>
            <a:ext cx="63246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直接插入排序</a:t>
            </a:r>
            <a:endParaRPr/>
          </a:p>
        </p:txBody>
      </p:sp>
      <p:grpSp>
        <p:nvGrpSpPr>
          <p:cNvPr id="206" name="Shape 206"/>
          <p:cNvGrpSpPr/>
          <p:nvPr/>
        </p:nvGrpSpPr>
        <p:grpSpPr>
          <a:xfrm>
            <a:off x="1300163" y="4251326"/>
            <a:ext cx="3151187" cy="923924"/>
            <a:chOff x="1300163" y="4541838"/>
            <a:chExt cx="3151187" cy="923924"/>
          </a:xfrm>
        </p:grpSpPr>
        <p:sp>
          <p:nvSpPr>
            <p:cNvPr id="207" name="Shape 207"/>
            <p:cNvSpPr/>
            <p:nvPr/>
          </p:nvSpPr>
          <p:spPr>
            <a:xfrm rot="-5400000">
              <a:off x="2695575" y="3146425"/>
              <a:ext cx="360362" cy="3151187"/>
            </a:xfrm>
            <a:prstGeom prst="leftBrace">
              <a:avLst>
                <a:gd fmla="val 8333" name="adj1"/>
                <a:gd fmla="val 50000" name="adj2"/>
              </a:avLst>
            </a:prstGeom>
            <a:noFill/>
            <a:ln cap="flat" cmpd="sng" w="28575">
              <a:solidFill>
                <a:srgbClr val="00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8" name="Shape 208"/>
            <p:cNvSpPr txBox="1"/>
            <p:nvPr/>
          </p:nvSpPr>
          <p:spPr>
            <a:xfrm>
              <a:off x="2017712" y="4946650"/>
              <a:ext cx="19812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有序序列</a:t>
              </a:r>
              <a:endParaRPr/>
            </a:p>
          </p:txBody>
        </p:sp>
      </p:grpSp>
      <p:grpSp>
        <p:nvGrpSpPr>
          <p:cNvPr id="209" name="Shape 209"/>
          <p:cNvGrpSpPr/>
          <p:nvPr/>
        </p:nvGrpSpPr>
        <p:grpSpPr>
          <a:xfrm>
            <a:off x="5133975" y="4251326"/>
            <a:ext cx="3151187" cy="923924"/>
            <a:chOff x="5133975" y="4541838"/>
            <a:chExt cx="3151187" cy="923924"/>
          </a:xfrm>
        </p:grpSpPr>
        <p:sp>
          <p:nvSpPr>
            <p:cNvPr id="210" name="Shape 210"/>
            <p:cNvSpPr/>
            <p:nvPr/>
          </p:nvSpPr>
          <p:spPr>
            <a:xfrm rot="-5400000">
              <a:off x="6529387" y="3146425"/>
              <a:ext cx="360362" cy="3151187"/>
            </a:xfrm>
            <a:prstGeom prst="leftBrace">
              <a:avLst>
                <a:gd fmla="val 8333" name="adj1"/>
                <a:gd fmla="val 50000" name="adj2"/>
              </a:avLst>
            </a:prstGeom>
            <a:noFill/>
            <a:ln cap="flat" cmpd="sng" w="28575">
              <a:solidFill>
                <a:srgbClr val="00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 name="Shape 211"/>
            <p:cNvSpPr txBox="1"/>
            <p:nvPr/>
          </p:nvSpPr>
          <p:spPr>
            <a:xfrm>
              <a:off x="5883275" y="4946650"/>
              <a:ext cx="19812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无序序列</a:t>
              </a:r>
              <a:endParaRPr/>
            </a:p>
          </p:txBody>
        </p:sp>
      </p:grpSp>
      <p:grpSp>
        <p:nvGrpSpPr>
          <p:cNvPr id="212" name="Shape 212"/>
          <p:cNvGrpSpPr/>
          <p:nvPr/>
        </p:nvGrpSpPr>
        <p:grpSpPr>
          <a:xfrm>
            <a:off x="2906712" y="3249612"/>
            <a:ext cx="2295525" cy="452437"/>
            <a:chOff x="2906712" y="3778250"/>
            <a:chExt cx="2295525" cy="452437"/>
          </a:xfrm>
        </p:grpSpPr>
        <p:cxnSp>
          <p:nvCxnSpPr>
            <p:cNvPr id="213" name="Shape 213"/>
            <p:cNvCxnSpPr/>
            <p:nvPr/>
          </p:nvCxnSpPr>
          <p:spPr>
            <a:xfrm rot="10800000">
              <a:off x="5202237" y="3778250"/>
              <a:ext cx="0" cy="317500"/>
            </a:xfrm>
            <a:prstGeom prst="straightConnector1">
              <a:avLst/>
            </a:prstGeom>
            <a:noFill/>
            <a:ln cap="flat" cmpd="sng" w="38100">
              <a:solidFill>
                <a:srgbClr val="FF3300"/>
              </a:solidFill>
              <a:prstDash val="solid"/>
              <a:miter lim="800000"/>
              <a:headEnd len="med" w="med" type="none"/>
              <a:tailEnd len="med" w="med" type="none"/>
            </a:ln>
          </p:spPr>
        </p:cxnSp>
        <p:cxnSp>
          <p:nvCxnSpPr>
            <p:cNvPr id="214" name="Shape 214"/>
            <p:cNvCxnSpPr/>
            <p:nvPr/>
          </p:nvCxnSpPr>
          <p:spPr>
            <a:xfrm rot="10800000">
              <a:off x="2906712" y="3781425"/>
              <a:ext cx="2295525" cy="0"/>
            </a:xfrm>
            <a:prstGeom prst="straightConnector1">
              <a:avLst/>
            </a:prstGeom>
            <a:noFill/>
            <a:ln cap="flat" cmpd="sng" w="38100">
              <a:solidFill>
                <a:srgbClr val="FF3300"/>
              </a:solidFill>
              <a:prstDash val="solid"/>
              <a:miter lim="800000"/>
              <a:headEnd len="med" w="med" type="none"/>
              <a:tailEnd len="med" w="med" type="none"/>
            </a:ln>
          </p:spPr>
        </p:cxnSp>
        <p:cxnSp>
          <p:nvCxnSpPr>
            <p:cNvPr id="215" name="Shape 215"/>
            <p:cNvCxnSpPr/>
            <p:nvPr/>
          </p:nvCxnSpPr>
          <p:spPr>
            <a:xfrm>
              <a:off x="2906712" y="3781425"/>
              <a:ext cx="0" cy="449262"/>
            </a:xfrm>
            <a:prstGeom prst="straightConnector1">
              <a:avLst/>
            </a:prstGeom>
            <a:noFill/>
            <a:ln cap="flat" cmpd="sng" w="38100">
              <a:solidFill>
                <a:srgbClr val="FF3300"/>
              </a:solidFill>
              <a:prstDash val="solid"/>
              <a:miter lim="800000"/>
              <a:headEnd len="med" w="med" type="none"/>
              <a:tailEnd len="med" w="med" type="triangle"/>
            </a:ln>
          </p:spPr>
        </p:cxnSp>
      </p:grpSp>
      <p:grpSp>
        <p:nvGrpSpPr>
          <p:cNvPr id="216" name="Shape 216"/>
          <p:cNvGrpSpPr/>
          <p:nvPr/>
        </p:nvGrpSpPr>
        <p:grpSpPr>
          <a:xfrm>
            <a:off x="932023" y="3649650"/>
            <a:ext cx="7781798" cy="549287"/>
            <a:chOff x="932023" y="3940163"/>
            <a:chExt cx="7781798" cy="549287"/>
          </a:xfrm>
        </p:grpSpPr>
        <p:sp>
          <p:nvSpPr>
            <p:cNvPr id="217" name="Shape 217"/>
            <p:cNvSpPr/>
            <p:nvPr/>
          </p:nvSpPr>
          <p:spPr>
            <a:xfrm>
              <a:off x="932023" y="3940163"/>
              <a:ext cx="6315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a:solidFill>
                    <a:schemeClr val="lt1"/>
                  </a:solidFill>
                  <a:latin typeface="Times New Roman"/>
                  <a:ea typeface="Times New Roman"/>
                  <a:cs typeface="Times New Roman"/>
                  <a:sym typeface="Times New Roman"/>
                </a:rPr>
                <a:t>r</a:t>
              </a:r>
              <a:r>
                <a:rPr b="1" baseline="-25000" i="0" lang="en-US" sz="2800" u="none">
                  <a:solidFill>
                    <a:schemeClr val="lt1"/>
                  </a:solidFill>
                  <a:latin typeface="Times New Roman"/>
                  <a:ea typeface="Times New Roman"/>
                  <a:cs typeface="Times New Roman"/>
                  <a:sym typeface="Times New Roman"/>
                </a:rPr>
                <a:t>1</a:t>
              </a:r>
              <a:endParaRPr/>
            </a:p>
          </p:txBody>
        </p:sp>
        <p:sp>
          <p:nvSpPr>
            <p:cNvPr id="218" name="Shape 218"/>
            <p:cNvSpPr/>
            <p:nvPr/>
          </p:nvSpPr>
          <p:spPr>
            <a:xfrm>
              <a:off x="1728772" y="3956038"/>
              <a:ext cx="6315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0" lang="en-US" sz="2800" u="none">
                  <a:solidFill>
                    <a:schemeClr val="lt1"/>
                  </a:solidFill>
                  <a:latin typeface="Times New Roman"/>
                  <a:ea typeface="Times New Roman"/>
                  <a:cs typeface="Times New Roman"/>
                  <a:sym typeface="Times New Roman"/>
                </a:rPr>
                <a:t>2</a:t>
              </a:r>
              <a:endParaRPr/>
            </a:p>
          </p:txBody>
        </p:sp>
        <p:sp>
          <p:nvSpPr>
            <p:cNvPr id="219" name="Shape 219"/>
            <p:cNvSpPr/>
            <p:nvPr/>
          </p:nvSpPr>
          <p:spPr>
            <a:xfrm>
              <a:off x="4167187" y="3956050"/>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r>
                <a:rPr b="1" baseline="-25000" i="0" lang="en-US" sz="2800" u="none">
                  <a:solidFill>
                    <a:schemeClr val="lt1"/>
                  </a:solidFill>
                  <a:latin typeface="Times New Roman"/>
                  <a:ea typeface="Times New Roman"/>
                  <a:cs typeface="Times New Roman"/>
                  <a:sym typeface="Times New Roman"/>
                </a:rPr>
                <a:t>-1</a:t>
              </a:r>
              <a:endParaRPr/>
            </a:p>
          </p:txBody>
        </p:sp>
        <p:sp>
          <p:nvSpPr>
            <p:cNvPr id="220" name="Shape 220"/>
            <p:cNvSpPr/>
            <p:nvPr/>
          </p:nvSpPr>
          <p:spPr>
            <a:xfrm>
              <a:off x="4951397" y="3956038"/>
              <a:ext cx="6315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endParaRPr/>
            </a:p>
          </p:txBody>
        </p:sp>
        <p:sp>
          <p:nvSpPr>
            <p:cNvPr id="221" name="Shape 221"/>
            <p:cNvSpPr/>
            <p:nvPr/>
          </p:nvSpPr>
          <p:spPr>
            <a:xfrm>
              <a:off x="8034321" y="3956038"/>
              <a:ext cx="6795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n</a:t>
              </a:r>
              <a:endParaRPr/>
            </a:p>
          </p:txBody>
        </p:sp>
        <p:sp>
          <p:nvSpPr>
            <p:cNvPr id="222" name="Shape 222"/>
            <p:cNvSpPr/>
            <p:nvPr/>
          </p:nvSpPr>
          <p:spPr>
            <a:xfrm>
              <a:off x="5837075" y="3956038"/>
              <a:ext cx="9270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r>
                <a:rPr b="1" baseline="-25000" i="0" lang="en-US" sz="2800" u="none">
                  <a:solidFill>
                    <a:schemeClr val="lt1"/>
                  </a:solidFill>
                  <a:latin typeface="Times New Roman"/>
                  <a:ea typeface="Times New Roman"/>
                  <a:cs typeface="Times New Roman"/>
                  <a:sym typeface="Times New Roman"/>
                </a:rPr>
                <a:t>1</a:t>
              </a:r>
              <a:endParaRPr/>
            </a:p>
          </p:txBody>
        </p:sp>
        <p:sp>
          <p:nvSpPr>
            <p:cNvPr id="223" name="Shape 223"/>
            <p:cNvSpPr txBox="1"/>
            <p:nvPr/>
          </p:nvSpPr>
          <p:spPr>
            <a:xfrm>
              <a:off x="2771775" y="4014787"/>
              <a:ext cx="9271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rPr b="1" i="0" lang="en-US" sz="2400" u="none">
                  <a:solidFill>
                    <a:schemeClr val="accent1"/>
                  </a:solidFill>
                  <a:latin typeface="Arial"/>
                  <a:ea typeface="Arial"/>
                  <a:cs typeface="Arial"/>
                  <a:sym typeface="Arial"/>
                </a:rPr>
                <a:t>……</a:t>
              </a:r>
              <a:endParaRPr/>
            </a:p>
          </p:txBody>
        </p:sp>
        <p:sp>
          <p:nvSpPr>
            <p:cNvPr id="224" name="Shape 224"/>
            <p:cNvSpPr txBox="1"/>
            <p:nvPr/>
          </p:nvSpPr>
          <p:spPr>
            <a:xfrm>
              <a:off x="6732587" y="3968750"/>
              <a:ext cx="9271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66"/>
                </a:buClr>
                <a:buSzPts val="2400"/>
                <a:buFont typeface="Arial"/>
                <a:buNone/>
              </a:pPr>
              <a:r>
                <a:rPr b="1" i="0" lang="en-US" sz="2400" u="none">
                  <a:solidFill>
                    <a:srgbClr val="FF0066"/>
                  </a:solidFill>
                  <a:latin typeface="Arial"/>
                  <a:ea typeface="Arial"/>
                  <a:cs typeface="Arial"/>
                  <a:sym typeface="Arial"/>
                </a:rPr>
                <a:t>……</a:t>
              </a:r>
              <a:endParaRPr/>
            </a:p>
          </p:txBody>
        </p:sp>
      </p:grpSp>
      <p:grpSp>
        <p:nvGrpSpPr>
          <p:cNvPr id="225" name="Shape 225"/>
          <p:cNvGrpSpPr/>
          <p:nvPr/>
        </p:nvGrpSpPr>
        <p:grpSpPr>
          <a:xfrm>
            <a:off x="797025" y="5537200"/>
            <a:ext cx="4622700" cy="558800"/>
            <a:chOff x="797025" y="5827712"/>
            <a:chExt cx="4622700" cy="558800"/>
          </a:xfrm>
        </p:grpSpPr>
        <p:sp>
          <p:nvSpPr>
            <p:cNvPr id="226" name="Shape 226"/>
            <p:cNvSpPr/>
            <p:nvPr/>
          </p:nvSpPr>
          <p:spPr>
            <a:xfrm>
              <a:off x="797025" y="5853112"/>
              <a:ext cx="7887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0" lang="en-US" sz="2800" u="none">
                  <a:solidFill>
                    <a:schemeClr val="lt1"/>
                  </a:solidFill>
                  <a:latin typeface="Times New Roman"/>
                  <a:ea typeface="Times New Roman"/>
                  <a:cs typeface="Times New Roman"/>
                  <a:sym typeface="Times New Roman"/>
                </a:rPr>
                <a:t>1</a:t>
              </a:r>
              <a:endParaRPr/>
            </a:p>
          </p:txBody>
        </p:sp>
        <p:sp>
          <p:nvSpPr>
            <p:cNvPr id="227" name="Shape 227"/>
            <p:cNvSpPr/>
            <p:nvPr/>
          </p:nvSpPr>
          <p:spPr>
            <a:xfrm>
              <a:off x="1697026" y="5827712"/>
              <a:ext cx="9270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0" lang="en-US" sz="2800" u="none">
                  <a:solidFill>
                    <a:schemeClr val="lt1"/>
                  </a:solidFill>
                  <a:latin typeface="Times New Roman"/>
                  <a:ea typeface="Times New Roman"/>
                  <a:cs typeface="Times New Roman"/>
                  <a:sym typeface="Times New Roman"/>
                </a:rPr>
                <a:t>2</a:t>
              </a:r>
              <a:endParaRPr/>
            </a:p>
          </p:txBody>
        </p:sp>
        <p:sp>
          <p:nvSpPr>
            <p:cNvPr id="228" name="Shape 228"/>
            <p:cNvSpPr/>
            <p:nvPr/>
          </p:nvSpPr>
          <p:spPr>
            <a:xfrm>
              <a:off x="3880101" y="5827712"/>
              <a:ext cx="7887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r>
                <a:rPr b="1" baseline="-25000" i="0" lang="en-US" sz="2800" u="none">
                  <a:solidFill>
                    <a:schemeClr val="lt1"/>
                  </a:solidFill>
                  <a:latin typeface="Times New Roman"/>
                  <a:ea typeface="Times New Roman"/>
                  <a:cs typeface="Times New Roman"/>
                  <a:sym typeface="Times New Roman"/>
                </a:rPr>
                <a:t>-1</a:t>
              </a:r>
              <a:endParaRPr/>
            </a:p>
          </p:txBody>
        </p:sp>
        <p:sp>
          <p:nvSpPr>
            <p:cNvPr id="229" name="Shape 229"/>
            <p:cNvSpPr/>
            <p:nvPr/>
          </p:nvSpPr>
          <p:spPr>
            <a:xfrm>
              <a:off x="4886325" y="5829300"/>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endParaRPr/>
            </a:p>
          </p:txBody>
        </p:sp>
        <p:sp>
          <p:nvSpPr>
            <p:cNvPr id="230" name="Shape 230"/>
            <p:cNvSpPr txBox="1"/>
            <p:nvPr/>
          </p:nvSpPr>
          <p:spPr>
            <a:xfrm>
              <a:off x="2727325" y="5859462"/>
              <a:ext cx="9271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rPr b="1" i="0" lang="en-US" sz="2400" u="none">
                  <a:solidFill>
                    <a:schemeClr val="accent1"/>
                  </a:solidFill>
                  <a:latin typeface="Arial"/>
                  <a:ea typeface="Arial"/>
                  <a:cs typeface="Arial"/>
                  <a:sym typeface="Arial"/>
                </a:rPr>
                <a:t>……</a:t>
              </a:r>
              <a:endParaRPr/>
            </a:p>
          </p:txBody>
        </p:sp>
      </p:grpSp>
      <p:grpSp>
        <p:nvGrpSpPr>
          <p:cNvPr id="231" name="Shape 231"/>
          <p:cNvGrpSpPr/>
          <p:nvPr/>
        </p:nvGrpSpPr>
        <p:grpSpPr>
          <a:xfrm>
            <a:off x="5622925" y="5537200"/>
            <a:ext cx="3090946" cy="533400"/>
            <a:chOff x="5622925" y="5827712"/>
            <a:chExt cx="3090946" cy="533400"/>
          </a:xfrm>
        </p:grpSpPr>
        <p:sp>
          <p:nvSpPr>
            <p:cNvPr id="232" name="Shape 232"/>
            <p:cNvSpPr/>
            <p:nvPr/>
          </p:nvSpPr>
          <p:spPr>
            <a:xfrm>
              <a:off x="8002571" y="5827712"/>
              <a:ext cx="7113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n</a:t>
              </a:r>
              <a:endParaRPr/>
            </a:p>
          </p:txBody>
        </p:sp>
        <p:sp>
          <p:nvSpPr>
            <p:cNvPr id="233" name="Shape 233"/>
            <p:cNvSpPr/>
            <p:nvPr/>
          </p:nvSpPr>
          <p:spPr>
            <a:xfrm>
              <a:off x="5622925" y="5827712"/>
              <a:ext cx="9987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r>
                <a:rPr b="1" baseline="-25000" i="0" lang="en-US" sz="2800" u="none">
                  <a:solidFill>
                    <a:schemeClr val="lt1"/>
                  </a:solidFill>
                  <a:latin typeface="Times New Roman"/>
                  <a:ea typeface="Times New Roman"/>
                  <a:cs typeface="Times New Roman"/>
                  <a:sym typeface="Times New Roman"/>
                </a:rPr>
                <a:t>1</a:t>
              </a:r>
              <a:endParaRPr/>
            </a:p>
          </p:txBody>
        </p:sp>
        <p:sp>
          <p:nvSpPr>
            <p:cNvPr id="234" name="Shape 234"/>
            <p:cNvSpPr txBox="1"/>
            <p:nvPr/>
          </p:nvSpPr>
          <p:spPr>
            <a:xfrm>
              <a:off x="6692900" y="5859462"/>
              <a:ext cx="9271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66"/>
                </a:buClr>
                <a:buSzPts val="2400"/>
                <a:buFont typeface="Arial"/>
                <a:buNone/>
              </a:pPr>
              <a:r>
                <a:rPr b="1" i="0" lang="en-US" sz="2400" u="none">
                  <a:solidFill>
                    <a:srgbClr val="FF0066"/>
                  </a:solidFill>
                  <a:latin typeface="Arial"/>
                  <a:ea typeface="Arial"/>
                  <a:cs typeface="Arial"/>
                  <a:sym typeface="Arial"/>
                </a:rPr>
                <a:t>……</a:t>
              </a:r>
              <a:endParaRPr/>
            </a:p>
          </p:txBody>
        </p:sp>
      </p:grpSp>
      <p:sp>
        <p:nvSpPr>
          <p:cNvPr id="235" name="Shape 235"/>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43" name="Shape 2743"/>
        <p:cNvGrpSpPr/>
        <p:nvPr/>
      </p:nvGrpSpPr>
      <p:grpSpPr>
        <a:xfrm>
          <a:off x="0" y="0"/>
          <a:ext cx="0" cy="0"/>
          <a:chOff x="0" y="0"/>
          <a:chExt cx="0" cy="0"/>
        </a:xfrm>
      </p:grpSpPr>
      <p:sp>
        <p:nvSpPr>
          <p:cNvPr id="2744" name="Shape 2744"/>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问题</a:t>
            </a:r>
            <a:r>
              <a:rPr b="1" i="0" lang="en-US" sz="2800" u="none">
                <a:solidFill>
                  <a:schemeClr val="accent2"/>
                </a:solidFill>
                <a:latin typeface="Times New Roman"/>
                <a:ea typeface="Times New Roman"/>
                <a:cs typeface="Times New Roman"/>
                <a:sym typeface="Times New Roman"/>
              </a:rPr>
              <a:t>1</a:t>
            </a:r>
            <a:r>
              <a:rPr b="1" i="0" lang="en-US" sz="2800" u="none">
                <a:solidFill>
                  <a:schemeClr val="accent2"/>
                </a:solidFill>
                <a:latin typeface="Arial"/>
                <a:ea typeface="Arial"/>
                <a:cs typeface="Arial"/>
                <a:sym typeface="Arial"/>
              </a:rPr>
              <a:t>——如何表示桶？</a:t>
            </a:r>
            <a:endParaRPr/>
          </a:p>
        </p:txBody>
      </p:sp>
      <p:sp>
        <p:nvSpPr>
          <p:cNvPr id="2745" name="Shape 2745"/>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746" name="Shape 2746"/>
          <p:cNvSpPr txBox="1"/>
          <p:nvPr/>
        </p:nvSpPr>
        <p:spPr>
          <a:xfrm>
            <a:off x="431800" y="1673225"/>
            <a:ext cx="8410800" cy="155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由于具有相同键值的记录可能会有多个，所以，应采用链接存储，为保证排序的稳定性，可以设m个链队列作为桶的存储结构。为避免在分配和收集的过程中移动元素，采用静态链表作为链队列和待排序记录序列的存储结构，定义如下： </a:t>
            </a:r>
            <a:endParaRPr/>
          </a:p>
        </p:txBody>
      </p:sp>
      <p:sp>
        <p:nvSpPr>
          <p:cNvPr id="2747" name="Shape 2747"/>
          <p:cNvSpPr txBox="1"/>
          <p:nvPr/>
        </p:nvSpPr>
        <p:spPr>
          <a:xfrm>
            <a:off x="385750" y="3282950"/>
            <a:ext cx="8758200" cy="34068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struct Node              //定义静态链表存储待排序记录序列</a:t>
            </a:r>
            <a:endParaRPr/>
          </a:p>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int key;                //记录的键值</a:t>
            </a:r>
            <a:endParaRPr/>
          </a:p>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int next;              //游标，下一个键值在数组中的下标</a:t>
            </a:r>
            <a:endParaRPr/>
          </a:p>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struct QueueNode         //定义静态链队列存储桶</a:t>
            </a:r>
            <a:endParaRPr/>
          </a:p>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int front;            //队头指针，指向队头元素在数组中的下标</a:t>
            </a:r>
            <a:endParaRPr/>
          </a:p>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int rear;             //队尾指针，指向队尾元素在数组中的下标</a:t>
            </a:r>
            <a:endParaRPr/>
          </a:p>
          <a:p>
            <a:pPr indent="277812"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51" name="Shape 2751"/>
        <p:cNvGrpSpPr/>
        <p:nvPr/>
      </p:nvGrpSpPr>
      <p:grpSpPr>
        <a:xfrm>
          <a:off x="0" y="0"/>
          <a:ext cx="0" cy="0"/>
          <a:chOff x="0" y="0"/>
          <a:chExt cx="0" cy="0"/>
        </a:xfrm>
      </p:grpSpPr>
      <p:sp>
        <p:nvSpPr>
          <p:cNvPr id="2752" name="Shape 2752"/>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问题</a:t>
            </a:r>
            <a:r>
              <a:rPr b="1" i="0" lang="en-US" sz="2800" u="none">
                <a:solidFill>
                  <a:schemeClr val="accent2"/>
                </a:solidFill>
                <a:latin typeface="Times New Roman"/>
                <a:ea typeface="Times New Roman"/>
                <a:cs typeface="Times New Roman"/>
                <a:sym typeface="Times New Roman"/>
              </a:rPr>
              <a:t>1</a:t>
            </a:r>
            <a:r>
              <a:rPr b="1" i="0" lang="en-US" sz="2800" u="none">
                <a:solidFill>
                  <a:schemeClr val="accent2"/>
                </a:solidFill>
                <a:latin typeface="Arial"/>
                <a:ea typeface="Arial"/>
                <a:cs typeface="Arial"/>
                <a:sym typeface="Arial"/>
              </a:rPr>
              <a:t>——如何表示桶？</a:t>
            </a:r>
            <a:endParaRPr/>
          </a:p>
        </p:txBody>
      </p:sp>
      <p:sp>
        <p:nvSpPr>
          <p:cNvPr id="2753" name="Shape 2753"/>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754" name="Shape 2754"/>
          <p:cNvSpPr txBox="1"/>
          <p:nvPr/>
        </p:nvSpPr>
        <p:spPr>
          <a:xfrm>
            <a:off x="431800" y="1673225"/>
            <a:ext cx="8191500" cy="1552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由于具有相同键值的记录可能会有多个，所以，应采用链接存储，为保证排序的稳定性，可以设m个链队列作为桶的存储结构。为避免在分配和收集的过程中移动元素，采用静态链表作为链队列和待排序记录序列的存储结构。 </a:t>
            </a:r>
            <a:endParaRPr/>
          </a:p>
        </p:txBody>
      </p:sp>
      <p:pic>
        <p:nvPicPr>
          <p:cNvPr id="2755" name="Shape 2755"/>
          <p:cNvPicPr preferRelativeResize="0"/>
          <p:nvPr/>
        </p:nvPicPr>
        <p:blipFill rotWithShape="1">
          <a:blip r:embed="rId3">
            <a:alphaModFix/>
          </a:blip>
          <a:srcRect b="0" l="0" r="0" t="0"/>
          <a:stretch/>
        </p:blipFill>
        <p:spPr>
          <a:xfrm>
            <a:off x="1376362" y="3249612"/>
            <a:ext cx="2517775" cy="3608387"/>
          </a:xfrm>
          <a:prstGeom prst="rect">
            <a:avLst/>
          </a:prstGeom>
          <a:noFill/>
          <a:ln cap="flat" cmpd="sng" w="28575">
            <a:solidFill>
              <a:schemeClr val="accent2"/>
            </a:solidFill>
            <a:prstDash val="solid"/>
            <a:miter lim="800000"/>
            <a:headEnd len="sm" w="sm" type="none"/>
            <a:tailEnd len="sm" w="sm" type="none"/>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59" name="Shape 2759"/>
        <p:cNvGrpSpPr/>
        <p:nvPr/>
      </p:nvGrpSpPr>
      <p:grpSpPr>
        <a:xfrm>
          <a:off x="0" y="0"/>
          <a:ext cx="0" cy="0"/>
          <a:chOff x="0" y="0"/>
          <a:chExt cx="0" cy="0"/>
        </a:xfrm>
      </p:grpSpPr>
      <p:sp>
        <p:nvSpPr>
          <p:cNvPr id="2760" name="Shape 2760"/>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问题2——如何进行分配操作？</a:t>
            </a:r>
            <a:endParaRPr/>
          </a:p>
        </p:txBody>
      </p:sp>
      <p:sp>
        <p:nvSpPr>
          <p:cNvPr id="2761" name="Shape 2761"/>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762" name="Shape 2762"/>
          <p:cNvSpPr txBox="1"/>
          <p:nvPr/>
        </p:nvSpPr>
        <p:spPr>
          <a:xfrm>
            <a:off x="385762" y="1722437"/>
            <a:ext cx="8191500" cy="8223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分配操作即是将记录插入到相应的队列中，入队在静态链表上实现，并修改相应队列的队头指针和队尾指针。 </a:t>
            </a:r>
            <a:endParaRPr/>
          </a:p>
        </p:txBody>
      </p:sp>
      <p:pic>
        <p:nvPicPr>
          <p:cNvPr id="2763" name="Shape 2763"/>
          <p:cNvPicPr preferRelativeResize="0"/>
          <p:nvPr/>
        </p:nvPicPr>
        <p:blipFill rotWithShape="1">
          <a:blip r:embed="rId3">
            <a:alphaModFix/>
          </a:blip>
          <a:srcRect b="0" l="0" r="0" t="0"/>
          <a:stretch/>
        </p:blipFill>
        <p:spPr>
          <a:xfrm>
            <a:off x="2141537" y="2663825"/>
            <a:ext cx="3541712" cy="4194175"/>
          </a:xfrm>
          <a:prstGeom prst="rect">
            <a:avLst/>
          </a:prstGeom>
          <a:noFill/>
          <a:ln cap="flat" cmpd="sng" w="28575">
            <a:solidFill>
              <a:schemeClr val="accent2"/>
            </a:solidFill>
            <a:prstDash val="solid"/>
            <a:miter lim="800000"/>
            <a:headEnd len="sm" w="sm" type="none"/>
            <a:tailEnd len="sm" w="sm" type="none"/>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67" name="Shape 2767"/>
        <p:cNvGrpSpPr/>
        <p:nvPr/>
      </p:nvGrpSpPr>
      <p:grpSpPr>
        <a:xfrm>
          <a:off x="0" y="0"/>
          <a:ext cx="0" cy="0"/>
          <a:chOff x="0" y="0"/>
          <a:chExt cx="0" cy="0"/>
        </a:xfrm>
      </p:grpSpPr>
      <p:sp>
        <p:nvSpPr>
          <p:cNvPr id="2768" name="Shape 2768"/>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问题2——如何进行分配操作？</a:t>
            </a:r>
            <a:endParaRPr/>
          </a:p>
        </p:txBody>
      </p:sp>
      <p:sp>
        <p:nvSpPr>
          <p:cNvPr id="2769" name="Shape 2769"/>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770" name="Shape 2770"/>
          <p:cNvSpPr txBox="1"/>
          <p:nvPr/>
        </p:nvSpPr>
        <p:spPr>
          <a:xfrm>
            <a:off x="385762" y="1720850"/>
            <a:ext cx="8191500" cy="8223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分配操作即是将记录插入到相应的队列中，入队在静态链表上实现，并修改相应队列的队头指针和队尾指针。 </a:t>
            </a:r>
            <a:endParaRPr/>
          </a:p>
        </p:txBody>
      </p:sp>
      <p:sp>
        <p:nvSpPr>
          <p:cNvPr id="2771" name="Shape 2771"/>
          <p:cNvSpPr txBox="1"/>
          <p:nvPr/>
        </p:nvSpPr>
        <p:spPr>
          <a:xfrm>
            <a:off x="341300" y="2573325"/>
            <a:ext cx="8802600" cy="40641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void Distribute(Node r[ ], int n, QueueNode q[ ], int m, int first) </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//first为静态链表的头指针，从下标0开始存放待排序序列</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 = first;</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while (r[i].next != -1)                 //依次分配每一个待排序记录</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k = r[i].key;</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if (q[k].front == -1) q[k].front = i;     //处理队列为空的情况</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else r[q[k].rear].next = i; //在静态链表中实现插在队列尾部</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q[k].rear = i;                                       //修改队尾指针</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 = r[i].next;                                     //i后移，处理下一个记录</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75" name="Shape 2775"/>
        <p:cNvGrpSpPr/>
        <p:nvPr/>
      </p:nvGrpSpPr>
      <p:grpSpPr>
        <a:xfrm>
          <a:off x="0" y="0"/>
          <a:ext cx="0" cy="0"/>
          <a:chOff x="0" y="0"/>
          <a:chExt cx="0" cy="0"/>
        </a:xfrm>
      </p:grpSpPr>
      <p:sp>
        <p:nvSpPr>
          <p:cNvPr id="2776" name="Shape 2776"/>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问题3——如何进行收集操作？</a:t>
            </a:r>
            <a:endParaRPr/>
          </a:p>
        </p:txBody>
      </p:sp>
      <p:sp>
        <p:nvSpPr>
          <p:cNvPr id="2777" name="Shape 2777"/>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778" name="Shape 2778"/>
          <p:cNvSpPr txBox="1"/>
          <p:nvPr/>
        </p:nvSpPr>
        <p:spPr>
          <a:xfrm>
            <a:off x="385762" y="1719262"/>
            <a:ext cx="81915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收集操作即是将所有队列收尾相接。</a:t>
            </a:r>
            <a:r>
              <a:rPr b="0" i="0" lang="en-US" sz="2400" u="none">
                <a:solidFill>
                  <a:schemeClr val="dk1"/>
                </a:solidFill>
                <a:latin typeface="Arial"/>
                <a:ea typeface="Arial"/>
                <a:cs typeface="Arial"/>
                <a:sym typeface="Arial"/>
              </a:rPr>
              <a:t> </a:t>
            </a:r>
            <a:endParaRPr/>
          </a:p>
        </p:txBody>
      </p:sp>
      <p:pic>
        <p:nvPicPr>
          <p:cNvPr id="2779" name="Shape 2779"/>
          <p:cNvPicPr preferRelativeResize="0"/>
          <p:nvPr/>
        </p:nvPicPr>
        <p:blipFill rotWithShape="1">
          <a:blip r:embed="rId3">
            <a:alphaModFix/>
          </a:blip>
          <a:srcRect b="0" l="0" r="0" t="0"/>
          <a:stretch/>
        </p:blipFill>
        <p:spPr>
          <a:xfrm>
            <a:off x="1331912" y="2303462"/>
            <a:ext cx="6840537" cy="4186237"/>
          </a:xfrm>
          <a:prstGeom prst="rect">
            <a:avLst/>
          </a:prstGeom>
          <a:noFill/>
          <a:ln cap="flat" cmpd="sng" w="28575">
            <a:solidFill>
              <a:schemeClr val="accent2"/>
            </a:solidFill>
            <a:prstDash val="solid"/>
            <a:miter lim="800000"/>
            <a:headEnd len="sm" w="sm" type="none"/>
            <a:tailEnd len="sm" w="sm" type="none"/>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83" name="Shape 2783"/>
        <p:cNvGrpSpPr/>
        <p:nvPr/>
      </p:nvGrpSpPr>
      <p:grpSpPr>
        <a:xfrm>
          <a:off x="0" y="0"/>
          <a:ext cx="0" cy="0"/>
          <a:chOff x="0" y="0"/>
          <a:chExt cx="0" cy="0"/>
        </a:xfrm>
      </p:grpSpPr>
      <p:sp>
        <p:nvSpPr>
          <p:cNvPr id="2784" name="Shape 2784"/>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问题3——如何进行收集操作？</a:t>
            </a:r>
            <a:endParaRPr/>
          </a:p>
        </p:txBody>
      </p:sp>
      <p:sp>
        <p:nvSpPr>
          <p:cNvPr id="2785" name="Shape 2785"/>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786" name="Shape 2786"/>
          <p:cNvSpPr txBox="1"/>
          <p:nvPr/>
        </p:nvSpPr>
        <p:spPr>
          <a:xfrm>
            <a:off x="385762" y="1590675"/>
            <a:ext cx="81915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收集操作即是将所有队列收尾相接。</a:t>
            </a:r>
            <a:r>
              <a:rPr b="0" i="0" lang="en-US" sz="2400" u="none">
                <a:solidFill>
                  <a:schemeClr val="dk1"/>
                </a:solidFill>
                <a:latin typeface="Arial"/>
                <a:ea typeface="Arial"/>
                <a:cs typeface="Arial"/>
                <a:sym typeface="Arial"/>
              </a:rPr>
              <a:t> </a:t>
            </a:r>
            <a:endParaRPr/>
          </a:p>
        </p:txBody>
      </p:sp>
      <p:sp>
        <p:nvSpPr>
          <p:cNvPr id="2787" name="Shape 2787"/>
          <p:cNvSpPr txBox="1"/>
          <p:nvPr/>
        </p:nvSpPr>
        <p:spPr>
          <a:xfrm>
            <a:off x="450850" y="2255475"/>
            <a:ext cx="8396400" cy="49290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void Collect(Node r[ ], int n, QueueNode q[ ], int m, int first)</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//first为静态链表的头指针从下标0开始存放待排序序列</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k = 0;</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while (q[k].front != -1)                      //找到第一个非空队列</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k++;                     </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first = q[k].front;                              //first为第一个记录， </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last = q[k].rear;                                //last为队列k的最后一个记录</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while (k &lt; m)                                    //处理每一个静态链队列</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k++;                 </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if (q[k].front != -1)                      //第k个队列非空</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r[last].next = q[k].front;   //将队列k的队头和前一个队列的队尾相接</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last = q[k].rear;                      //last为当前收集后最后一个记录</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r[last].next = -1;                            //在静态链表中置尾标志</a:t>
            </a:r>
            <a:endParaRPr/>
          </a:p>
          <a:p>
            <a:pPr indent="0" lvl="0" marL="0" marR="0" rtl="0" algn="l">
              <a:lnSpc>
                <a:spcPct val="85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91" name="Shape 2791"/>
        <p:cNvGrpSpPr/>
        <p:nvPr/>
      </p:nvGrpSpPr>
      <p:grpSpPr>
        <a:xfrm>
          <a:off x="0" y="0"/>
          <a:ext cx="0" cy="0"/>
          <a:chOff x="0" y="0"/>
          <a:chExt cx="0" cy="0"/>
        </a:xfrm>
      </p:grpSpPr>
      <p:sp>
        <p:nvSpPr>
          <p:cNvPr id="2792" name="Shape 2792"/>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桶式排序的复杂度分析</a:t>
            </a:r>
            <a:endParaRPr/>
          </a:p>
        </p:txBody>
      </p:sp>
      <p:sp>
        <p:nvSpPr>
          <p:cNvPr id="2793" name="Shape 2793"/>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794" name="Shape 2794"/>
          <p:cNvSpPr txBox="1"/>
          <p:nvPr/>
        </p:nvSpPr>
        <p:spPr>
          <a:xfrm>
            <a:off x="341312" y="1954212"/>
            <a:ext cx="8191500" cy="3159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Times New Roman"/>
                <a:ea typeface="Times New Roman"/>
                <a:cs typeface="Times New Roman"/>
                <a:sym typeface="Times New Roman"/>
              </a:rPr>
              <a:t> 桶式排序第一个循环初始化静态链表，时间性能为</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)，第二个循环初始化静态链队列，时间性能为</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)，进行分配需要遍历静态链表，时间性能为</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)，进行收集需要遍历静态链表和静态链队列，时间性能为</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 n</a:t>
            </a:r>
            <a:r>
              <a:rPr b="1" i="0" lang="en-US" sz="2400" u="none">
                <a:solidFill>
                  <a:schemeClr val="dk1"/>
                </a:solidFill>
                <a:latin typeface="Times New Roman"/>
                <a:ea typeface="Times New Roman"/>
                <a:cs typeface="Times New Roman"/>
                <a:sym typeface="Times New Roman"/>
              </a:rPr>
              <a:t> + </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)，因此，桶式排序的时间复杂度为</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 </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480"/>
              </a:spcBef>
              <a:spcAft>
                <a:spcPts val="0"/>
              </a:spcAft>
              <a:buClr>
                <a:schemeClr val="dk1"/>
              </a:buClr>
              <a:buSzPts val="2400"/>
              <a:buFont typeface="Noto Sans Symbols"/>
              <a:buChar char="•"/>
            </a:pPr>
            <a:r>
              <a:rPr b="1" i="0" lang="en-US" sz="2400" u="none">
                <a:solidFill>
                  <a:schemeClr val="dk1"/>
                </a:solidFill>
                <a:latin typeface="Times New Roman"/>
                <a:ea typeface="Times New Roman"/>
                <a:cs typeface="Times New Roman"/>
                <a:sym typeface="Times New Roman"/>
              </a:rPr>
              <a:t> 桶式排序的空间复杂度是</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)，用来存储</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个静态队列表示的桶。</a:t>
            </a:r>
            <a:endParaRPr/>
          </a:p>
          <a:p>
            <a:pPr indent="0" lvl="0" marL="0" marR="0" rtl="0" algn="l">
              <a:lnSpc>
                <a:spcPct val="100000"/>
              </a:lnSpc>
              <a:spcBef>
                <a:spcPts val="480"/>
              </a:spcBef>
              <a:spcAft>
                <a:spcPts val="0"/>
              </a:spcAft>
              <a:buClr>
                <a:schemeClr val="dk1"/>
              </a:buClr>
              <a:buSzPts val="2400"/>
              <a:buFont typeface="Noto Sans Symbols"/>
              <a:buChar char="•"/>
            </a:pPr>
            <a:r>
              <a:rPr b="1" i="0" lang="en-US" sz="2400" u="none">
                <a:solidFill>
                  <a:schemeClr val="dk1"/>
                </a:solidFill>
                <a:latin typeface="Times New Roman"/>
                <a:ea typeface="Times New Roman"/>
                <a:cs typeface="Times New Roman"/>
                <a:sym typeface="Times New Roman"/>
              </a:rPr>
              <a:t> 由于桶采用队列作为存储结构，因此，桶式排序是稳定的。</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798" name="Shape 2798"/>
        <p:cNvGrpSpPr/>
        <p:nvPr/>
      </p:nvGrpSpPr>
      <p:grpSpPr>
        <a:xfrm>
          <a:off x="0" y="0"/>
          <a:ext cx="0" cy="0"/>
          <a:chOff x="0" y="0"/>
          <a:chExt cx="0" cy="0"/>
        </a:xfrm>
      </p:grpSpPr>
      <p:sp>
        <p:nvSpPr>
          <p:cNvPr id="2799" name="Shape 2799"/>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基数排序</a:t>
            </a:r>
            <a:endParaRPr/>
          </a:p>
        </p:txBody>
      </p:sp>
      <p:sp>
        <p:nvSpPr>
          <p:cNvPr id="2800" name="Shape 2800"/>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801" name="Shape 2801"/>
          <p:cNvSpPr txBox="1"/>
          <p:nvPr/>
        </p:nvSpPr>
        <p:spPr>
          <a:xfrm>
            <a:off x="341312" y="1954212"/>
            <a:ext cx="8191500" cy="3159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3300"/>
              </a:buClr>
              <a:buSzPts val="2400"/>
              <a:buFont typeface="Times New Roman"/>
              <a:buNone/>
            </a:pPr>
            <a:r>
              <a:rPr b="1" i="0" lang="en-US" sz="2400" u="none">
                <a:solidFill>
                  <a:srgbClr val="CC3300"/>
                </a:solidFill>
                <a:latin typeface="Times New Roman"/>
                <a:ea typeface="Times New Roman"/>
                <a:cs typeface="Times New Roman"/>
                <a:sym typeface="Times New Roman"/>
              </a:rPr>
              <a:t>基数排序的基本思想</a:t>
            </a:r>
            <a:r>
              <a:rPr b="1" i="0" lang="en-US" sz="2400" u="none">
                <a:solidFill>
                  <a:schemeClr val="dk1"/>
                </a:solidFill>
                <a:latin typeface="Times New Roman"/>
                <a:ea typeface="Times New Roman"/>
                <a:cs typeface="Times New Roman"/>
                <a:sym typeface="Times New Roman"/>
              </a:rPr>
              <a:t>是：将关键码看成由若干个子关键码复合而成，然后借助分配和收集操作。具体过程如下：</a:t>
            </a:r>
            <a:endParaRPr/>
          </a:p>
          <a:p>
            <a:pPr indent="0" lvl="0" marL="0" marR="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（1）第1趟排序按最次位关键码</a:t>
            </a:r>
            <a:r>
              <a:rPr b="1" i="1" lang="en-US" sz="2400" u="none">
                <a:solidFill>
                  <a:schemeClr val="dk1"/>
                </a:solidFill>
                <a:latin typeface="Times New Roman"/>
                <a:ea typeface="Times New Roman"/>
                <a:cs typeface="Times New Roman"/>
                <a:sym typeface="Times New Roman"/>
              </a:rPr>
              <a:t>k</a:t>
            </a:r>
            <a:r>
              <a:rPr b="1" baseline="-25000" i="1" lang="en-US" sz="2400" u="none">
                <a:solidFill>
                  <a:schemeClr val="dk1"/>
                </a:solidFill>
                <a:latin typeface="Times New Roman"/>
                <a:ea typeface="Times New Roman"/>
                <a:cs typeface="Times New Roman"/>
                <a:sym typeface="Times New Roman"/>
              </a:rPr>
              <a:t>d</a:t>
            </a:r>
            <a:r>
              <a:rPr b="1" baseline="-25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将具有相同码值的记录分配到一个队列中，然后再依次收集起来，得到一个按关键码</a:t>
            </a:r>
            <a:r>
              <a:rPr b="1" i="1" lang="en-US" sz="2400" u="none">
                <a:solidFill>
                  <a:schemeClr val="dk1"/>
                </a:solidFill>
                <a:latin typeface="Times New Roman"/>
                <a:ea typeface="Times New Roman"/>
                <a:cs typeface="Times New Roman"/>
                <a:sym typeface="Times New Roman"/>
              </a:rPr>
              <a:t>k</a:t>
            </a:r>
            <a:r>
              <a:rPr b="1" baseline="30000" i="1" lang="en-US" sz="2400" u="none">
                <a:solidFill>
                  <a:schemeClr val="dk1"/>
                </a:solidFill>
                <a:latin typeface="Times New Roman"/>
                <a:ea typeface="Times New Roman"/>
                <a:cs typeface="Times New Roman"/>
                <a:sym typeface="Times New Roman"/>
              </a:rPr>
              <a:t>d</a:t>
            </a:r>
            <a:r>
              <a:rPr b="1" baseline="30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有序的序列；</a:t>
            </a:r>
            <a:endParaRPr/>
          </a:p>
          <a:p>
            <a:pPr indent="0" lvl="0" marL="0" marR="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（2）一般情况下，第i趟排序按关键码</a:t>
            </a:r>
            <a:r>
              <a:rPr b="1" i="1" lang="en-US" sz="2400" u="none">
                <a:solidFill>
                  <a:schemeClr val="dk1"/>
                </a:solidFill>
                <a:latin typeface="Times New Roman"/>
                <a:ea typeface="Times New Roman"/>
                <a:cs typeface="Times New Roman"/>
                <a:sym typeface="Times New Roman"/>
              </a:rPr>
              <a:t>k</a:t>
            </a:r>
            <a:r>
              <a:rPr b="1" baseline="-25000" i="1" lang="en-US" sz="2400" u="none">
                <a:solidFill>
                  <a:schemeClr val="dk1"/>
                </a:solidFill>
                <a:latin typeface="Times New Roman"/>
                <a:ea typeface="Times New Roman"/>
                <a:cs typeface="Times New Roman"/>
                <a:sym typeface="Times New Roman"/>
              </a:rPr>
              <a:t>d</a:t>
            </a:r>
            <a:r>
              <a:rPr b="1" baseline="-25000" i="0" lang="en-US" sz="2400" u="none">
                <a:solidFill>
                  <a:schemeClr val="dk1"/>
                </a:solidFill>
                <a:latin typeface="Times New Roman"/>
                <a:ea typeface="Times New Roman"/>
                <a:cs typeface="Times New Roman"/>
                <a:sym typeface="Times New Roman"/>
              </a:rPr>
              <a:t>-</a:t>
            </a:r>
            <a:r>
              <a:rPr b="1" baseline="-25000" i="1" lang="en-US" sz="2400" u="none">
                <a:solidFill>
                  <a:schemeClr val="dk1"/>
                </a:solidFill>
                <a:latin typeface="Times New Roman"/>
                <a:ea typeface="Times New Roman"/>
                <a:cs typeface="Times New Roman"/>
                <a:sym typeface="Times New Roman"/>
              </a:rPr>
              <a:t>i</a:t>
            </a:r>
            <a:r>
              <a:rPr b="1" i="0" lang="en-US" sz="2400" u="none">
                <a:solidFill>
                  <a:schemeClr val="dk1"/>
                </a:solidFill>
                <a:latin typeface="Times New Roman"/>
                <a:ea typeface="Times New Roman"/>
                <a:cs typeface="Times New Roman"/>
                <a:sym typeface="Times New Roman"/>
              </a:rPr>
              <a:t>将具有相同码值的记录分配到一个队列中，然后再依次收集起来，得到一个按关键码</a:t>
            </a:r>
            <a:r>
              <a:rPr b="1" i="1" lang="en-US" sz="2400" u="none">
                <a:solidFill>
                  <a:schemeClr val="dk1"/>
                </a:solidFill>
                <a:latin typeface="Times New Roman"/>
                <a:ea typeface="Times New Roman"/>
                <a:cs typeface="Times New Roman"/>
                <a:sym typeface="Times New Roman"/>
              </a:rPr>
              <a:t>k</a:t>
            </a:r>
            <a:r>
              <a:rPr b="1" baseline="-25000" i="1" lang="en-US" sz="2400" u="none">
                <a:solidFill>
                  <a:schemeClr val="dk1"/>
                </a:solidFill>
                <a:latin typeface="Times New Roman"/>
                <a:ea typeface="Times New Roman"/>
                <a:cs typeface="Times New Roman"/>
                <a:sym typeface="Times New Roman"/>
              </a:rPr>
              <a:t>d</a:t>
            </a:r>
            <a:r>
              <a:rPr b="1" baseline="-25000" i="0" lang="en-US" sz="2400" u="none">
                <a:solidFill>
                  <a:schemeClr val="dk1"/>
                </a:solidFill>
                <a:latin typeface="Times New Roman"/>
                <a:ea typeface="Times New Roman"/>
                <a:cs typeface="Times New Roman"/>
                <a:sym typeface="Times New Roman"/>
              </a:rPr>
              <a:t>-</a:t>
            </a:r>
            <a:r>
              <a:rPr b="1" baseline="-25000" i="1" lang="en-US" sz="2400" u="none">
                <a:solidFill>
                  <a:schemeClr val="dk1"/>
                </a:solidFill>
                <a:latin typeface="Times New Roman"/>
                <a:ea typeface="Times New Roman"/>
                <a:cs typeface="Times New Roman"/>
                <a:sym typeface="Times New Roman"/>
              </a:rPr>
              <a:t>i</a:t>
            </a:r>
            <a:r>
              <a:rPr b="1" i="0" lang="en-US" sz="2400" u="none">
                <a:solidFill>
                  <a:schemeClr val="dk1"/>
                </a:solidFill>
                <a:latin typeface="Times New Roman"/>
                <a:ea typeface="Times New Roman"/>
                <a:cs typeface="Times New Roman"/>
                <a:sym typeface="Times New Roman"/>
              </a:rPr>
              <a:t>有序的序列。</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05" name="Shape 2805"/>
        <p:cNvGrpSpPr/>
        <p:nvPr/>
      </p:nvGrpSpPr>
      <p:grpSpPr>
        <a:xfrm>
          <a:off x="0" y="0"/>
          <a:ext cx="0" cy="0"/>
          <a:chOff x="0" y="0"/>
          <a:chExt cx="0" cy="0"/>
        </a:xfrm>
      </p:grpSpPr>
      <p:sp>
        <p:nvSpPr>
          <p:cNvPr id="2806" name="Shape 2806"/>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基数排序</a:t>
            </a:r>
            <a:endParaRPr/>
          </a:p>
        </p:txBody>
      </p:sp>
      <p:sp>
        <p:nvSpPr>
          <p:cNvPr id="2807" name="Shape 2807"/>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pic>
        <p:nvPicPr>
          <p:cNvPr id="2808" name="Shape 2808"/>
          <p:cNvPicPr preferRelativeResize="0"/>
          <p:nvPr/>
        </p:nvPicPr>
        <p:blipFill rotWithShape="1">
          <a:blip r:embed="rId3">
            <a:alphaModFix/>
          </a:blip>
          <a:srcRect b="0" l="0" r="0" t="0"/>
          <a:stretch/>
        </p:blipFill>
        <p:spPr>
          <a:xfrm>
            <a:off x="246062" y="2079625"/>
            <a:ext cx="8783637" cy="3779837"/>
          </a:xfrm>
          <a:prstGeom prst="rect">
            <a:avLst/>
          </a:prstGeom>
          <a:noFill/>
          <a:ln cap="flat" cmpd="sng" w="28575">
            <a:solidFill>
              <a:schemeClr val="accent2"/>
            </a:solidFill>
            <a:prstDash val="solid"/>
            <a:miter lim="800000"/>
            <a:headEnd len="sm" w="sm" type="none"/>
            <a:tailEnd len="sm" w="sm" type="none"/>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12" name="Shape 2812"/>
        <p:cNvGrpSpPr/>
        <p:nvPr/>
      </p:nvGrpSpPr>
      <p:grpSpPr>
        <a:xfrm>
          <a:off x="0" y="0"/>
          <a:ext cx="0" cy="0"/>
          <a:chOff x="0" y="0"/>
          <a:chExt cx="0" cy="0"/>
        </a:xfrm>
      </p:grpSpPr>
      <p:sp>
        <p:nvSpPr>
          <p:cNvPr id="2813" name="Shape 2813"/>
          <p:cNvSpPr txBox="1"/>
          <p:nvPr/>
        </p:nvSpPr>
        <p:spPr>
          <a:xfrm>
            <a:off x="341312" y="1089025"/>
            <a:ext cx="6931025" cy="519112"/>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基数排序</a:t>
            </a:r>
            <a:endParaRPr/>
          </a:p>
        </p:txBody>
      </p:sp>
      <p:sp>
        <p:nvSpPr>
          <p:cNvPr id="2814" name="Shape 2814"/>
          <p:cNvSpPr txBox="1"/>
          <p:nvPr/>
        </p:nvSpPr>
        <p:spPr>
          <a:xfrm>
            <a:off x="2468562" y="279400"/>
            <a:ext cx="3465512"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4000"/>
              <a:buFont typeface="Times New Roman"/>
              <a:buNone/>
            </a:pPr>
            <a:r>
              <a:rPr b="1" i="0" lang="en-US" sz="4000" u="none">
                <a:solidFill>
                  <a:schemeClr val="accent2"/>
                </a:solidFill>
                <a:latin typeface="Times New Roman"/>
                <a:ea typeface="Times New Roman"/>
                <a:cs typeface="Times New Roman"/>
                <a:sym typeface="Times New Roman"/>
              </a:rPr>
              <a:t>8.6  分配排序</a:t>
            </a:r>
            <a:r>
              <a:rPr b="0" i="0" lang="en-US" sz="4000" u="none">
                <a:solidFill>
                  <a:schemeClr val="accent2"/>
                </a:solidFill>
                <a:latin typeface="Times New Roman"/>
                <a:ea typeface="Times New Roman"/>
                <a:cs typeface="Times New Roman"/>
                <a:sym typeface="Times New Roman"/>
              </a:rPr>
              <a:t> </a:t>
            </a:r>
            <a:endParaRPr/>
          </a:p>
        </p:txBody>
      </p:sp>
      <p:sp>
        <p:nvSpPr>
          <p:cNvPr id="2815" name="Shape 2815"/>
          <p:cNvSpPr txBox="1"/>
          <p:nvPr/>
        </p:nvSpPr>
        <p:spPr>
          <a:xfrm>
            <a:off x="522275" y="1724025"/>
            <a:ext cx="8010600" cy="3714600"/>
          </a:xfrm>
          <a:prstGeom prst="rect">
            <a:avLst/>
          </a:prstGeom>
          <a:noFill/>
          <a:ln>
            <a:noFill/>
          </a:ln>
        </p:spPr>
        <p:txBody>
          <a:bodyPr anchorCtr="0" anchor="ctr" bIns="45700" lIns="91425" spcFirstLastPara="1" rIns="91425" wrap="square" tIns="45700">
            <a:noAutofit/>
          </a:bodyPr>
          <a:lstStyle/>
          <a:p>
            <a:pPr indent="-276225" lvl="0" marL="276225" marR="0" rtl="0" algn="l">
              <a:lnSpc>
                <a:spcPct val="120000"/>
              </a:lnSpc>
              <a:spcBef>
                <a:spcPts val="0"/>
              </a:spcBef>
              <a:spcAft>
                <a:spcPts val="0"/>
              </a:spcAft>
              <a:buClr>
                <a:schemeClr val="dk1"/>
              </a:buClr>
              <a:buSzPts val="2400"/>
              <a:buFont typeface="Noto Sans Symbols"/>
              <a:buChar char="•"/>
            </a:pPr>
            <a:r>
              <a:rPr b="1" i="0" lang="en-US" sz="2400" u="none">
                <a:solidFill>
                  <a:schemeClr val="dk1"/>
                </a:solidFill>
                <a:latin typeface="Times New Roman"/>
                <a:ea typeface="Times New Roman"/>
                <a:cs typeface="Times New Roman"/>
                <a:sym typeface="Times New Roman"/>
              </a:rPr>
              <a:t> 假设待排序记录的关键码由</a:t>
            </a:r>
            <a:r>
              <a:rPr b="1" i="1" lang="en-US" sz="2400" u="none">
                <a:solidFill>
                  <a:schemeClr val="dk1"/>
                </a:solidFill>
                <a:latin typeface="Times New Roman"/>
                <a:ea typeface="Times New Roman"/>
                <a:cs typeface="Times New Roman"/>
                <a:sym typeface="Times New Roman"/>
              </a:rPr>
              <a:t>d</a:t>
            </a:r>
            <a:r>
              <a:rPr b="1" i="0" lang="en-US" sz="2400" u="none">
                <a:solidFill>
                  <a:schemeClr val="dk1"/>
                </a:solidFill>
                <a:latin typeface="Times New Roman"/>
                <a:ea typeface="Times New Roman"/>
                <a:cs typeface="Times New Roman"/>
                <a:sym typeface="Times New Roman"/>
              </a:rPr>
              <a:t>个子关键码复合而成，每个子关键码的取值范围为</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个，则基数排序的时间复杂度为</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d</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))，其中每一趟分配的时间复杂度是</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)，每一趟收集的时间复杂度为</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)，整个排序需要执行</a:t>
            </a:r>
            <a:r>
              <a:rPr b="1" i="1" lang="en-US" sz="2400" u="none">
                <a:solidFill>
                  <a:schemeClr val="dk1"/>
                </a:solidFill>
                <a:latin typeface="Times New Roman"/>
                <a:ea typeface="Times New Roman"/>
                <a:cs typeface="Times New Roman"/>
                <a:sym typeface="Times New Roman"/>
              </a:rPr>
              <a:t>d</a:t>
            </a:r>
            <a:r>
              <a:rPr b="1" i="0" lang="en-US" sz="2400" u="none">
                <a:solidFill>
                  <a:schemeClr val="dk1"/>
                </a:solidFill>
                <a:latin typeface="Times New Roman"/>
                <a:ea typeface="Times New Roman"/>
                <a:cs typeface="Times New Roman"/>
                <a:sym typeface="Times New Roman"/>
              </a:rPr>
              <a:t>趟。</a:t>
            </a:r>
            <a:endParaRPr/>
          </a:p>
          <a:p>
            <a:pPr indent="-276225" lvl="0" marL="276225" marR="0" rtl="0" algn="l">
              <a:lnSpc>
                <a:spcPct val="120000"/>
              </a:lnSpc>
              <a:spcBef>
                <a:spcPts val="480"/>
              </a:spcBef>
              <a:spcAft>
                <a:spcPts val="0"/>
              </a:spcAft>
              <a:buClr>
                <a:schemeClr val="dk1"/>
              </a:buClr>
              <a:buSzPts val="2400"/>
              <a:buFont typeface="Noto Sans Symbols"/>
              <a:buChar char="•"/>
            </a:pPr>
            <a:r>
              <a:rPr b="1" i="0" lang="en-US" sz="2400" u="none">
                <a:solidFill>
                  <a:schemeClr val="dk1"/>
                </a:solidFill>
                <a:latin typeface="Times New Roman"/>
                <a:ea typeface="Times New Roman"/>
                <a:cs typeface="Times New Roman"/>
                <a:sym typeface="Times New Roman"/>
              </a:rPr>
              <a:t> 基数排序共需要</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个队列，因此空间复杂度为</a:t>
            </a: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a:t>
            </a:r>
            <a:endParaRPr/>
          </a:p>
          <a:p>
            <a:pPr indent="-276225" lvl="0" marL="276225" marR="0" rtl="0" algn="l">
              <a:lnSpc>
                <a:spcPct val="120000"/>
              </a:lnSpc>
              <a:spcBef>
                <a:spcPts val="480"/>
              </a:spcBef>
              <a:spcAft>
                <a:spcPts val="0"/>
              </a:spcAft>
              <a:buClr>
                <a:schemeClr val="dk1"/>
              </a:buClr>
              <a:buSzPts val="2400"/>
              <a:buFont typeface="Noto Sans Symbols"/>
              <a:buChar char="•"/>
            </a:pPr>
            <a:r>
              <a:rPr b="1" i="0" lang="en-US" sz="2400" u="none">
                <a:solidFill>
                  <a:schemeClr val="dk1"/>
                </a:solidFill>
                <a:latin typeface="Times New Roman"/>
                <a:ea typeface="Times New Roman"/>
                <a:cs typeface="Times New Roman"/>
                <a:sym typeface="Times New Roman"/>
              </a:rPr>
              <a:t> 由于桶采用队列作为存储结构，因此基数排序是稳定的。</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39" name="Shape 239"/>
        <p:cNvGrpSpPr/>
        <p:nvPr/>
      </p:nvGrpSpPr>
      <p:grpSpPr>
        <a:xfrm>
          <a:off x="0" y="0"/>
          <a:ext cx="0" cy="0"/>
          <a:chOff x="0" y="0"/>
          <a:chExt cx="0" cy="0"/>
        </a:xfrm>
      </p:grpSpPr>
      <p:sp>
        <p:nvSpPr>
          <p:cNvPr id="240" name="Shape 240"/>
          <p:cNvSpPr txBox="1"/>
          <p:nvPr/>
        </p:nvSpPr>
        <p:spPr>
          <a:xfrm>
            <a:off x="296862" y="1854200"/>
            <a:ext cx="8416925" cy="11176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基本思想</a:t>
            </a:r>
            <a:r>
              <a:rPr b="1" i="0" lang="en-US" sz="2800" u="none">
                <a:solidFill>
                  <a:schemeClr val="dk1"/>
                </a:solidFill>
                <a:latin typeface="Times New Roman"/>
                <a:ea typeface="Times New Roman"/>
                <a:cs typeface="Times New Roman"/>
                <a:sym typeface="Times New Roman"/>
              </a:rPr>
              <a:t>：在插入第 </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＞1）个记录时，前面的 </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-1个记录已经排好序。 </a:t>
            </a:r>
            <a:endParaRPr/>
          </a:p>
        </p:txBody>
      </p:sp>
      <p:sp>
        <p:nvSpPr>
          <p:cNvPr id="241" name="Shape 241"/>
          <p:cNvSpPr txBox="1"/>
          <p:nvPr/>
        </p:nvSpPr>
        <p:spPr>
          <a:xfrm>
            <a:off x="533400" y="4038600"/>
            <a:ext cx="8077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Shape 242"/>
          <p:cNvSpPr txBox="1"/>
          <p:nvPr/>
        </p:nvSpPr>
        <p:spPr>
          <a:xfrm>
            <a:off x="431800" y="4014787"/>
            <a:ext cx="7696200" cy="1203325"/>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Arial"/>
                <a:ea typeface="Arial"/>
                <a:cs typeface="Arial"/>
                <a:sym typeface="Arial"/>
              </a:rPr>
              <a:t>）如何构造初始的有序序列？</a:t>
            </a:r>
            <a:endParaRPr/>
          </a:p>
          <a:p>
            <a:pPr indent="0" lvl="0" marL="0" marR="0" rtl="0" algn="l">
              <a:lnSpc>
                <a:spcPct val="13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Arial"/>
                <a:ea typeface="Arial"/>
                <a:cs typeface="Arial"/>
                <a:sym typeface="Arial"/>
              </a:rPr>
              <a:t>）如何查找待插入记录的插入位置</a:t>
            </a:r>
            <a:r>
              <a:rPr b="1" i="0" lang="en-US" sz="2800" u="none">
                <a:solidFill>
                  <a:schemeClr val="dk1"/>
                </a:solidFill>
                <a:latin typeface="Times New Roman"/>
                <a:ea typeface="Times New Roman"/>
                <a:cs typeface="Times New Roman"/>
                <a:sym typeface="Times New Roman"/>
              </a:rPr>
              <a:t>?</a:t>
            </a:r>
            <a:endParaRPr/>
          </a:p>
        </p:txBody>
      </p:sp>
      <p:sp>
        <p:nvSpPr>
          <p:cNvPr id="243" name="Shape 243"/>
          <p:cNvSpPr txBox="1"/>
          <p:nvPr/>
        </p:nvSpPr>
        <p:spPr>
          <a:xfrm>
            <a:off x="206375" y="1133475"/>
            <a:ext cx="63246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直接插入排序</a:t>
            </a:r>
            <a:endParaRPr/>
          </a:p>
        </p:txBody>
      </p:sp>
      <p:grpSp>
        <p:nvGrpSpPr>
          <p:cNvPr id="244" name="Shape 244"/>
          <p:cNvGrpSpPr/>
          <p:nvPr/>
        </p:nvGrpSpPr>
        <p:grpSpPr>
          <a:xfrm>
            <a:off x="522287" y="3249612"/>
            <a:ext cx="6604000" cy="542925"/>
            <a:chOff x="522287" y="3249612"/>
            <a:chExt cx="6604000" cy="542925"/>
          </a:xfrm>
        </p:grpSpPr>
        <p:sp>
          <p:nvSpPr>
            <p:cNvPr id="245" name="Shape 245"/>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需解决的关键问题?</a:t>
              </a:r>
              <a:endParaRPr/>
            </a:p>
          </p:txBody>
        </p:sp>
        <p:pic>
          <p:nvPicPr>
            <p:cNvPr id="246" name="Shape 246"/>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247" name="Shape 247"/>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19" name="Shape 2819"/>
        <p:cNvGrpSpPr/>
        <p:nvPr/>
      </p:nvGrpSpPr>
      <p:grpSpPr>
        <a:xfrm>
          <a:off x="0" y="0"/>
          <a:ext cx="0" cy="0"/>
          <a:chOff x="0" y="0"/>
          <a:chExt cx="0" cy="0"/>
        </a:xfrm>
      </p:grpSpPr>
      <p:sp>
        <p:nvSpPr>
          <p:cNvPr id="2820" name="Shape 2820"/>
          <p:cNvSpPr txBox="1"/>
          <p:nvPr/>
        </p:nvSpPr>
        <p:spPr>
          <a:xfrm>
            <a:off x="1784350" y="323850"/>
            <a:ext cx="52657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600"/>
              <a:buFont typeface="Times New Roman"/>
              <a:buNone/>
            </a:pPr>
            <a:r>
              <a:rPr b="1" i="0" lang="en-US" sz="3600" u="none">
                <a:solidFill>
                  <a:srgbClr val="171CEF"/>
                </a:solidFill>
                <a:latin typeface="Times New Roman"/>
                <a:ea typeface="Times New Roman"/>
                <a:cs typeface="Times New Roman"/>
                <a:sym typeface="Times New Roman"/>
              </a:rPr>
              <a:t>8.7  各种排序方法的比较</a:t>
            </a:r>
            <a:endParaRPr/>
          </a:p>
        </p:txBody>
      </p:sp>
      <p:sp>
        <p:nvSpPr>
          <p:cNvPr id="2821" name="Shape 2821"/>
          <p:cNvSpPr txBox="1"/>
          <p:nvPr/>
        </p:nvSpPr>
        <p:spPr>
          <a:xfrm>
            <a:off x="758825" y="1524000"/>
            <a:ext cx="7772400" cy="41084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对排序算法应该从以下几个方面综合考虑：</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⑴时间复杂性；</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⑵空间复杂性；</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⑶稳定性；</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⑷算法简单性；</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⑸待排序记录个数</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的大小；</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⑹记录本身信息量的大小；</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⑺关键码的分布情况。</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25" name="Shape 2825"/>
        <p:cNvGrpSpPr/>
        <p:nvPr/>
      </p:nvGrpSpPr>
      <p:grpSpPr>
        <a:xfrm>
          <a:off x="0" y="0"/>
          <a:ext cx="0" cy="0"/>
          <a:chOff x="0" y="0"/>
          <a:chExt cx="0" cy="0"/>
        </a:xfrm>
      </p:grpSpPr>
      <p:sp>
        <p:nvSpPr>
          <p:cNvPr id="2826" name="Shape 2826"/>
          <p:cNvSpPr txBox="1"/>
          <p:nvPr/>
        </p:nvSpPr>
        <p:spPr>
          <a:xfrm>
            <a:off x="296862" y="1042987"/>
            <a:ext cx="37814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时间复杂度比较</a:t>
            </a:r>
            <a:endParaRPr/>
          </a:p>
        </p:txBody>
      </p:sp>
      <p:sp>
        <p:nvSpPr>
          <p:cNvPr id="2827" name="Shape 2827"/>
          <p:cNvSpPr txBox="1"/>
          <p:nvPr/>
        </p:nvSpPr>
        <p:spPr>
          <a:xfrm>
            <a:off x="1784350" y="323850"/>
            <a:ext cx="52657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600"/>
              <a:buFont typeface="Times New Roman"/>
              <a:buNone/>
            </a:pPr>
            <a:r>
              <a:rPr b="1" i="0" lang="en-US" sz="3600" u="none">
                <a:solidFill>
                  <a:srgbClr val="171CEF"/>
                </a:solidFill>
                <a:latin typeface="Times New Roman"/>
                <a:ea typeface="Times New Roman"/>
                <a:cs typeface="Times New Roman"/>
                <a:sym typeface="Times New Roman"/>
              </a:rPr>
              <a:t>8.7  各种排序方法的比较</a:t>
            </a:r>
            <a:endParaRPr/>
          </a:p>
        </p:txBody>
      </p:sp>
      <p:graphicFrame>
        <p:nvGraphicFramePr>
          <p:cNvPr id="2828" name="Shape 2828"/>
          <p:cNvGraphicFramePr/>
          <p:nvPr/>
        </p:nvGraphicFramePr>
        <p:xfrm>
          <a:off x="296862" y="1808162"/>
          <a:ext cx="3000000" cy="3000000"/>
        </p:xfrm>
        <a:graphic>
          <a:graphicData uri="http://schemas.openxmlformats.org/drawingml/2006/table">
            <a:tbl>
              <a:tblPr>
                <a:noFill/>
                <a:tableStyleId>{03A02845-0741-47A0-945E-AF802FB895F4}</a:tableStyleId>
              </a:tblPr>
              <a:tblGrid>
                <a:gridCol w="2559050"/>
                <a:gridCol w="2525700"/>
                <a:gridCol w="1846250"/>
                <a:gridCol w="1800225"/>
              </a:tblGrid>
              <a:tr h="455600">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排序方法</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平均情况</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最好情况</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最坏情况</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560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直接插入排序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1975">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希尔排序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a:t>
                      </a: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1.3</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560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起泡排序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 </a:t>
                      </a:r>
                      <a:r>
                        <a:rPr b="1" i="0" lang="en-US" sz="2400" u="none" cap="none" strike="noStrike">
                          <a:solidFill>
                            <a:schemeClr val="dk1"/>
                          </a:solidFill>
                          <a:latin typeface="Times New Roman"/>
                          <a:ea typeface="Times New Roman"/>
                          <a:cs typeface="Times New Roman"/>
                          <a:sym typeface="Times New Roman"/>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560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快速排序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560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简单选择排序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baseline="30000" i="0" lang="en-US" sz="2400" u="none" cap="none" strike="noStrike">
                          <a:solidFill>
                            <a:schemeClr val="dk1"/>
                          </a:solidFill>
                          <a:latin typeface="Times New Roman"/>
                          <a:ea typeface="Times New Roman"/>
                          <a:cs typeface="Times New Roman"/>
                          <a:sym typeface="Times New Roman"/>
                        </a:rPr>
                        <a:t>2</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560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堆排序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 </a:t>
                      </a:r>
                      <a:r>
                        <a:rPr b="1" i="0" lang="en-US" sz="2400" u="none" cap="none" strike="noStrike">
                          <a:solidFill>
                            <a:schemeClr val="dk1"/>
                          </a:solidFill>
                          <a:latin typeface="Times New Roman"/>
                          <a:ea typeface="Times New Roman"/>
                          <a:cs typeface="Times New Roman"/>
                          <a:sym typeface="Times New Roman"/>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560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归并排序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560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基数排序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d</a:t>
                      </a:r>
                      <a:r>
                        <a:rPr b="1" i="0" lang="en-US" sz="2400" u="none" cap="none" strike="noStrike">
                          <a:solidFill>
                            <a:schemeClr val="dk1"/>
                          </a:solidFill>
                          <a:latin typeface="Times New Roman"/>
                          <a:ea typeface="Times New Roman"/>
                          <a:cs typeface="Times New Roman"/>
                          <a:sym typeface="Times New Roman"/>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m</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d</a:t>
                      </a:r>
                      <a:r>
                        <a:rPr b="1" i="0" lang="en-US" sz="2400" u="none" cap="none" strike="noStrike">
                          <a:solidFill>
                            <a:schemeClr val="dk1"/>
                          </a:solidFill>
                          <a:latin typeface="Times New Roman"/>
                          <a:ea typeface="Times New Roman"/>
                          <a:cs typeface="Times New Roman"/>
                          <a:sym typeface="Times New Roman"/>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m</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d</a:t>
                      </a:r>
                      <a:r>
                        <a:rPr b="1" i="0" lang="en-US" sz="2400" u="none" cap="none" strike="noStrike">
                          <a:solidFill>
                            <a:schemeClr val="dk1"/>
                          </a:solidFill>
                          <a:latin typeface="Times New Roman"/>
                          <a:ea typeface="Times New Roman"/>
                          <a:cs typeface="Times New Roman"/>
                          <a:sym typeface="Times New Roman"/>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m</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32" name="Shape 2832"/>
        <p:cNvGrpSpPr/>
        <p:nvPr/>
      </p:nvGrpSpPr>
      <p:grpSpPr>
        <a:xfrm>
          <a:off x="0" y="0"/>
          <a:ext cx="0" cy="0"/>
          <a:chOff x="0" y="0"/>
          <a:chExt cx="0" cy="0"/>
        </a:xfrm>
      </p:grpSpPr>
      <p:sp>
        <p:nvSpPr>
          <p:cNvPr id="2833" name="Shape 2833"/>
          <p:cNvSpPr txBox="1"/>
          <p:nvPr/>
        </p:nvSpPr>
        <p:spPr>
          <a:xfrm>
            <a:off x="476250" y="1089025"/>
            <a:ext cx="35814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空间复杂度比较</a:t>
            </a:r>
            <a:endParaRPr/>
          </a:p>
        </p:txBody>
      </p:sp>
      <p:sp>
        <p:nvSpPr>
          <p:cNvPr id="2834" name="Shape 2834"/>
          <p:cNvSpPr txBox="1"/>
          <p:nvPr/>
        </p:nvSpPr>
        <p:spPr>
          <a:xfrm>
            <a:off x="1784350" y="323850"/>
            <a:ext cx="52657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600"/>
              <a:buFont typeface="Times New Roman"/>
              <a:buNone/>
            </a:pPr>
            <a:r>
              <a:rPr b="1" i="0" lang="en-US" sz="3600" u="none">
                <a:solidFill>
                  <a:srgbClr val="171CEF"/>
                </a:solidFill>
                <a:latin typeface="Times New Roman"/>
                <a:ea typeface="Times New Roman"/>
                <a:cs typeface="Times New Roman"/>
                <a:sym typeface="Times New Roman"/>
              </a:rPr>
              <a:t>8.7  各种排序方法的比较</a:t>
            </a:r>
            <a:endParaRPr/>
          </a:p>
        </p:txBody>
      </p:sp>
      <p:graphicFrame>
        <p:nvGraphicFramePr>
          <p:cNvPr id="2835" name="Shape 2835"/>
          <p:cNvGraphicFramePr/>
          <p:nvPr/>
        </p:nvGraphicFramePr>
        <p:xfrm>
          <a:off x="1646237" y="1989137"/>
          <a:ext cx="3000000" cy="3000000"/>
        </p:xfrm>
        <a:graphic>
          <a:graphicData uri="http://schemas.openxmlformats.org/drawingml/2006/table">
            <a:tbl>
              <a:tblPr>
                <a:noFill/>
                <a:tableStyleId>{03A02845-0741-47A0-945E-AF802FB895F4}</a:tableStyleId>
              </a:tblPr>
              <a:tblGrid>
                <a:gridCol w="2506650"/>
                <a:gridCol w="2624125"/>
              </a:tblGrid>
              <a:tr h="490525">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排序方法</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辅助空间</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直接插入排序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1</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0525">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希尔排序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1</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0525">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起泡排序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1</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快速排序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log</a:t>
                      </a:r>
                      <a:r>
                        <a:rPr b="1" baseline="-25000" i="0" lang="en-US" sz="2400" u="none" cap="none" strike="noStrike">
                          <a:solidFill>
                            <a:schemeClr val="dk1"/>
                          </a:solidFill>
                          <a:latin typeface="Times New Roman"/>
                          <a:ea typeface="Times New Roman"/>
                          <a:cs typeface="Times New Roman"/>
                          <a:sym typeface="Times New Roman"/>
                        </a:rPr>
                        <a:t>2</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 ~</a:t>
                      </a: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0525">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简单选择排序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1</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0525">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堆排序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Times New Roman"/>
                          <a:ea typeface="Times New Roman"/>
                          <a:cs typeface="Times New Roman"/>
                          <a:sym typeface="Times New Roman"/>
                        </a:rPr>
                        <a:t>1</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归并排序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n</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0525">
                <a:tc>
                  <a:txBody>
                    <a:bodyPr>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基数排序</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cap="none" strike="noStrike">
                          <a:solidFill>
                            <a:schemeClr val="dk1"/>
                          </a:solidFill>
                          <a:latin typeface="Times New Roman"/>
                          <a:ea typeface="Times New Roman"/>
                          <a:cs typeface="Times New Roman"/>
                          <a:sym typeface="Times New Roman"/>
                        </a:rPr>
                        <a:t>O</a:t>
                      </a:r>
                      <a:r>
                        <a:rPr b="1" i="0" lang="en-US" sz="2400" u="none" cap="none" strike="noStrike">
                          <a:solidFill>
                            <a:schemeClr val="dk1"/>
                          </a:solidFill>
                          <a:latin typeface="Arial"/>
                          <a:ea typeface="Arial"/>
                          <a:cs typeface="Arial"/>
                          <a:sym typeface="Arial"/>
                        </a:rPr>
                        <a:t>(</a:t>
                      </a:r>
                      <a:r>
                        <a:rPr b="1" i="1" lang="en-US" sz="2400" u="none" cap="none" strike="noStrike">
                          <a:solidFill>
                            <a:schemeClr val="dk1"/>
                          </a:solidFill>
                          <a:latin typeface="Times New Roman"/>
                          <a:ea typeface="Times New Roman"/>
                          <a:cs typeface="Times New Roman"/>
                          <a:sym typeface="Times New Roman"/>
                        </a:rPr>
                        <a:t>m</a:t>
                      </a:r>
                      <a:r>
                        <a:rPr b="1" i="0" lang="en-US" sz="2400" u="none" cap="none" strike="noStrike">
                          <a:solidFill>
                            <a:schemeClr val="dk1"/>
                          </a:solidFill>
                          <a:latin typeface="Arial"/>
                          <a:ea typeface="Arial"/>
                          <a:cs typeface="Arial"/>
                          <a:sym typeface="Arial"/>
                        </a:rPr>
                        <a: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39" name="Shape 2839"/>
        <p:cNvGrpSpPr/>
        <p:nvPr/>
      </p:nvGrpSpPr>
      <p:grpSpPr>
        <a:xfrm>
          <a:off x="0" y="0"/>
          <a:ext cx="0" cy="0"/>
          <a:chOff x="0" y="0"/>
          <a:chExt cx="0" cy="0"/>
        </a:xfrm>
      </p:grpSpPr>
      <p:sp>
        <p:nvSpPr>
          <p:cNvPr id="2840" name="Shape 2840"/>
          <p:cNvSpPr txBox="1"/>
          <p:nvPr/>
        </p:nvSpPr>
        <p:spPr>
          <a:xfrm>
            <a:off x="315912" y="1089025"/>
            <a:ext cx="3352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稳定性比较</a:t>
            </a:r>
            <a:endParaRPr/>
          </a:p>
        </p:txBody>
      </p:sp>
      <p:sp>
        <p:nvSpPr>
          <p:cNvPr id="2841" name="Shape 2841"/>
          <p:cNvSpPr txBox="1"/>
          <p:nvPr/>
        </p:nvSpPr>
        <p:spPr>
          <a:xfrm>
            <a:off x="431800" y="1989137"/>
            <a:ext cx="8280400" cy="2827337"/>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所有排序方法可分为两类，</a:t>
            </a:r>
            <a:endParaRPr/>
          </a:p>
          <a:p>
            <a:pPr indent="0" lvl="0" marL="0" marR="0" rtl="0" algn="just">
              <a:lnSpc>
                <a:spcPct val="12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（1）一类是稳定的，包括直接插入排序、起泡排序和归并排序；</a:t>
            </a:r>
            <a:endParaRPr/>
          </a:p>
          <a:p>
            <a:pPr indent="0" lvl="0" marL="0" marR="0" rtl="0" algn="just">
              <a:lnSpc>
                <a:spcPct val="12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（2）另一类是不稳定的，包括希尔排序、简单选择排序、快速排序和堆排序。</a:t>
            </a:r>
            <a:endParaRPr/>
          </a:p>
        </p:txBody>
      </p:sp>
      <p:sp>
        <p:nvSpPr>
          <p:cNvPr id="2842" name="Shape 2842"/>
          <p:cNvSpPr txBox="1"/>
          <p:nvPr/>
        </p:nvSpPr>
        <p:spPr>
          <a:xfrm>
            <a:off x="1784350" y="323850"/>
            <a:ext cx="52657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600"/>
              <a:buFont typeface="Times New Roman"/>
              <a:buNone/>
            </a:pPr>
            <a:r>
              <a:rPr b="1" i="0" lang="en-US" sz="3600" u="none">
                <a:solidFill>
                  <a:srgbClr val="171CEF"/>
                </a:solidFill>
                <a:latin typeface="Times New Roman"/>
                <a:ea typeface="Times New Roman"/>
                <a:cs typeface="Times New Roman"/>
                <a:sym typeface="Times New Roman"/>
              </a:rPr>
              <a:t>8.7  各种排序方法的比较</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46" name="Shape 2846"/>
        <p:cNvGrpSpPr/>
        <p:nvPr/>
      </p:nvGrpSpPr>
      <p:grpSpPr>
        <a:xfrm>
          <a:off x="0" y="0"/>
          <a:ext cx="0" cy="0"/>
          <a:chOff x="0" y="0"/>
          <a:chExt cx="0" cy="0"/>
        </a:xfrm>
      </p:grpSpPr>
      <p:sp>
        <p:nvSpPr>
          <p:cNvPr id="2847" name="Shape 2847"/>
          <p:cNvSpPr txBox="1"/>
          <p:nvPr/>
        </p:nvSpPr>
        <p:spPr>
          <a:xfrm>
            <a:off x="431800" y="1042987"/>
            <a:ext cx="35052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算法简单性比较</a:t>
            </a:r>
            <a:endParaRPr/>
          </a:p>
        </p:txBody>
      </p:sp>
      <p:sp>
        <p:nvSpPr>
          <p:cNvPr id="2848" name="Shape 2848"/>
          <p:cNvSpPr txBox="1"/>
          <p:nvPr/>
        </p:nvSpPr>
        <p:spPr>
          <a:xfrm>
            <a:off x="385762" y="1943100"/>
            <a:ext cx="8372475" cy="2827337"/>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从算法简单性看，</a:t>
            </a:r>
            <a:endParaRPr/>
          </a:p>
          <a:p>
            <a:pPr indent="0" lvl="0" marL="0" marR="0" rtl="0" algn="just">
              <a:lnSpc>
                <a:spcPct val="12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（1）一类是简单算法，包括直接插入排序、简单选择排序和起泡排序，</a:t>
            </a:r>
            <a:endParaRPr/>
          </a:p>
          <a:p>
            <a:pPr indent="0" lvl="0" marL="0" marR="0" rtl="0" algn="just">
              <a:lnSpc>
                <a:spcPct val="12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（2）另一类是改进后的算法，包括希尔排序、堆排序、快速排序和归并排序，这些算法都很复杂。 </a:t>
            </a:r>
            <a:endParaRPr/>
          </a:p>
        </p:txBody>
      </p:sp>
      <p:sp>
        <p:nvSpPr>
          <p:cNvPr id="2849" name="Shape 2849"/>
          <p:cNvSpPr txBox="1"/>
          <p:nvPr/>
        </p:nvSpPr>
        <p:spPr>
          <a:xfrm>
            <a:off x="1784350" y="323850"/>
            <a:ext cx="52657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600"/>
              <a:buFont typeface="Times New Roman"/>
              <a:buNone/>
            </a:pPr>
            <a:r>
              <a:rPr b="1" i="0" lang="en-US" sz="3600" u="none">
                <a:solidFill>
                  <a:srgbClr val="171CEF"/>
                </a:solidFill>
                <a:latin typeface="Times New Roman"/>
                <a:ea typeface="Times New Roman"/>
                <a:cs typeface="Times New Roman"/>
                <a:sym typeface="Times New Roman"/>
              </a:rPr>
              <a:t>8.7  各种排序方法的比较</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53" name="Shape 2853"/>
        <p:cNvGrpSpPr/>
        <p:nvPr/>
      </p:nvGrpSpPr>
      <p:grpSpPr>
        <a:xfrm>
          <a:off x="0" y="0"/>
          <a:ext cx="0" cy="0"/>
          <a:chOff x="0" y="0"/>
          <a:chExt cx="0" cy="0"/>
        </a:xfrm>
      </p:grpSpPr>
      <p:sp>
        <p:nvSpPr>
          <p:cNvPr id="2854" name="Shape 2854"/>
          <p:cNvSpPr txBox="1"/>
          <p:nvPr/>
        </p:nvSpPr>
        <p:spPr>
          <a:xfrm>
            <a:off x="431800" y="1133475"/>
            <a:ext cx="5638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待排序的记录个数比较</a:t>
            </a:r>
            <a:endParaRPr/>
          </a:p>
        </p:txBody>
      </p:sp>
      <p:sp>
        <p:nvSpPr>
          <p:cNvPr id="2855" name="Shape 2855"/>
          <p:cNvSpPr txBox="1"/>
          <p:nvPr/>
        </p:nvSpPr>
        <p:spPr>
          <a:xfrm>
            <a:off x="385762" y="2303462"/>
            <a:ext cx="8235950" cy="2655887"/>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从待排序的记录个数</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Arial"/>
                <a:ea typeface="Arial"/>
                <a:cs typeface="Arial"/>
                <a:sym typeface="Arial"/>
              </a:rPr>
              <a:t>的大小看，</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Arial"/>
                <a:ea typeface="Arial"/>
                <a:cs typeface="Arial"/>
                <a:sym typeface="Arial"/>
              </a:rPr>
              <a:t>越小，采用简单排序方法越合适，</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Arial"/>
                <a:ea typeface="Arial"/>
                <a:cs typeface="Arial"/>
                <a:sym typeface="Arial"/>
              </a:rPr>
              <a:t>越大，采用改进的排序方法越合适。因为</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Arial"/>
                <a:ea typeface="Arial"/>
                <a:cs typeface="Arial"/>
                <a:sym typeface="Arial"/>
              </a:rPr>
              <a:t>越小，</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Arial"/>
                <a:ea typeface="Arial"/>
                <a:cs typeface="Arial"/>
                <a:sym typeface="Arial"/>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Arial"/>
                <a:ea typeface="Arial"/>
                <a:cs typeface="Arial"/>
                <a:sym typeface="Arial"/>
              </a:rPr>
              <a:t>)同</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Arial"/>
                <a:ea typeface="Arial"/>
                <a:cs typeface="Arial"/>
                <a:sym typeface="Arial"/>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Arial"/>
                <a:ea typeface="Arial"/>
                <a:cs typeface="Arial"/>
                <a:sym typeface="Arial"/>
              </a:rPr>
              <a:t>)的差距越小，并且输入和调试简单算法比输入和调试改进算法要少用许多时间。</a:t>
            </a:r>
            <a:r>
              <a:rPr b="1" i="0" lang="en-US" sz="2800" u="none">
                <a:solidFill>
                  <a:schemeClr val="dk1"/>
                </a:solidFill>
                <a:latin typeface="Times New Roman"/>
                <a:ea typeface="Times New Roman"/>
                <a:cs typeface="Times New Roman"/>
                <a:sym typeface="Times New Roman"/>
              </a:rPr>
              <a:t> </a:t>
            </a:r>
            <a:endParaRPr/>
          </a:p>
        </p:txBody>
      </p:sp>
      <p:sp>
        <p:nvSpPr>
          <p:cNvPr id="2856" name="Shape 2856"/>
          <p:cNvSpPr txBox="1"/>
          <p:nvPr/>
        </p:nvSpPr>
        <p:spPr>
          <a:xfrm>
            <a:off x="1784350" y="323850"/>
            <a:ext cx="52657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600"/>
              <a:buFont typeface="Times New Roman"/>
              <a:buNone/>
            </a:pPr>
            <a:r>
              <a:rPr b="1" i="0" lang="en-US" sz="3600" u="none">
                <a:solidFill>
                  <a:srgbClr val="171CEF"/>
                </a:solidFill>
                <a:latin typeface="Times New Roman"/>
                <a:ea typeface="Times New Roman"/>
                <a:cs typeface="Times New Roman"/>
                <a:sym typeface="Times New Roman"/>
              </a:rPr>
              <a:t>8.7  各种排序方法的比较</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60" name="Shape 2860"/>
        <p:cNvGrpSpPr/>
        <p:nvPr/>
      </p:nvGrpSpPr>
      <p:grpSpPr>
        <a:xfrm>
          <a:off x="0" y="0"/>
          <a:ext cx="0" cy="0"/>
          <a:chOff x="0" y="0"/>
          <a:chExt cx="0" cy="0"/>
        </a:xfrm>
      </p:grpSpPr>
      <p:sp>
        <p:nvSpPr>
          <p:cNvPr id="2861" name="Shape 2861"/>
          <p:cNvSpPr txBox="1"/>
          <p:nvPr/>
        </p:nvSpPr>
        <p:spPr>
          <a:xfrm>
            <a:off x="431800" y="1089025"/>
            <a:ext cx="54864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记录本身信息量比较</a:t>
            </a:r>
            <a:endParaRPr/>
          </a:p>
        </p:txBody>
      </p:sp>
      <p:sp>
        <p:nvSpPr>
          <p:cNvPr id="2862" name="Shape 2862"/>
          <p:cNvSpPr txBox="1"/>
          <p:nvPr/>
        </p:nvSpPr>
        <p:spPr>
          <a:xfrm>
            <a:off x="249237" y="1898650"/>
            <a:ext cx="8847137"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记录本身信息量越大，移动记录所花费的时间就越多，所以对记录的移动次数较多的算法不利。</a:t>
            </a:r>
            <a:endParaRPr/>
          </a:p>
        </p:txBody>
      </p:sp>
      <p:grpSp>
        <p:nvGrpSpPr>
          <p:cNvPr id="2863" name="Shape 2863"/>
          <p:cNvGrpSpPr/>
          <p:nvPr/>
        </p:nvGrpSpPr>
        <p:grpSpPr>
          <a:xfrm>
            <a:off x="177800" y="3124200"/>
            <a:ext cx="8839201" cy="2447925"/>
            <a:chOff x="-4762" y="-4762"/>
            <a:chExt cx="4262437" cy="2447925"/>
          </a:xfrm>
        </p:grpSpPr>
        <p:grpSp>
          <p:nvGrpSpPr>
            <p:cNvPr id="2864" name="Shape 2864"/>
            <p:cNvGrpSpPr/>
            <p:nvPr/>
          </p:nvGrpSpPr>
          <p:grpSpPr>
            <a:xfrm>
              <a:off x="0" y="0"/>
              <a:ext cx="4252912" cy="2438400"/>
              <a:chOff x="0" y="0"/>
              <a:chExt cx="4252912" cy="2438400"/>
            </a:xfrm>
          </p:grpSpPr>
          <p:grpSp>
            <p:nvGrpSpPr>
              <p:cNvPr id="2865" name="Shape 2865"/>
              <p:cNvGrpSpPr/>
              <p:nvPr/>
            </p:nvGrpSpPr>
            <p:grpSpPr>
              <a:xfrm>
                <a:off x="0" y="0"/>
                <a:ext cx="1062037" cy="609600"/>
                <a:chOff x="0" y="0"/>
                <a:chExt cx="1062037" cy="609600"/>
              </a:xfrm>
            </p:grpSpPr>
            <p:sp>
              <p:nvSpPr>
                <p:cNvPr id="2866" name="Shape 2866"/>
                <p:cNvSpPr txBox="1"/>
                <p:nvPr/>
              </p:nvSpPr>
              <p:spPr>
                <a:xfrm>
                  <a:off x="68262" y="0"/>
                  <a:ext cx="925512"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排序方法</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67" name="Shape 2867"/>
                <p:cNvSpPr/>
                <p:nvPr/>
              </p:nvSpPr>
              <p:spPr>
                <a:xfrm>
                  <a:off x="0" y="0"/>
                  <a:ext cx="1062037"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68" name="Shape 2868"/>
              <p:cNvGrpSpPr/>
              <p:nvPr/>
            </p:nvGrpSpPr>
            <p:grpSpPr>
              <a:xfrm>
                <a:off x="1062037" y="0"/>
                <a:ext cx="1063625" cy="609600"/>
                <a:chOff x="1062037" y="0"/>
                <a:chExt cx="1063625" cy="609600"/>
              </a:xfrm>
            </p:grpSpPr>
            <p:sp>
              <p:nvSpPr>
                <p:cNvPr id="2869" name="Shape 2869"/>
                <p:cNvSpPr txBox="1"/>
                <p:nvPr/>
              </p:nvSpPr>
              <p:spPr>
                <a:xfrm>
                  <a:off x="1130300" y="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最好情况</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70" name="Shape 2870"/>
                <p:cNvSpPr/>
                <p:nvPr/>
              </p:nvSpPr>
              <p:spPr>
                <a:xfrm>
                  <a:off x="1062037" y="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71" name="Shape 2871"/>
              <p:cNvGrpSpPr/>
              <p:nvPr/>
            </p:nvGrpSpPr>
            <p:grpSpPr>
              <a:xfrm>
                <a:off x="2125662" y="0"/>
                <a:ext cx="1063625" cy="609600"/>
                <a:chOff x="2125662" y="0"/>
                <a:chExt cx="1063625" cy="609600"/>
              </a:xfrm>
            </p:grpSpPr>
            <p:sp>
              <p:nvSpPr>
                <p:cNvPr id="2872" name="Shape 2872"/>
                <p:cNvSpPr txBox="1"/>
                <p:nvPr/>
              </p:nvSpPr>
              <p:spPr>
                <a:xfrm>
                  <a:off x="2193925" y="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最坏情况</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73" name="Shape 2873"/>
                <p:cNvSpPr/>
                <p:nvPr/>
              </p:nvSpPr>
              <p:spPr>
                <a:xfrm>
                  <a:off x="2125662" y="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74" name="Shape 2874"/>
              <p:cNvGrpSpPr/>
              <p:nvPr/>
            </p:nvGrpSpPr>
            <p:grpSpPr>
              <a:xfrm>
                <a:off x="3189287" y="0"/>
                <a:ext cx="1063625" cy="609600"/>
                <a:chOff x="3189287" y="0"/>
                <a:chExt cx="1063625" cy="609600"/>
              </a:xfrm>
            </p:grpSpPr>
            <p:sp>
              <p:nvSpPr>
                <p:cNvPr id="2875" name="Shape 2875"/>
                <p:cNvSpPr txBox="1"/>
                <p:nvPr/>
              </p:nvSpPr>
              <p:spPr>
                <a:xfrm>
                  <a:off x="3257550" y="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平均情况</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76" name="Shape 2876"/>
                <p:cNvSpPr/>
                <p:nvPr/>
              </p:nvSpPr>
              <p:spPr>
                <a:xfrm>
                  <a:off x="3189287" y="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77" name="Shape 2877"/>
              <p:cNvGrpSpPr/>
              <p:nvPr/>
            </p:nvGrpSpPr>
            <p:grpSpPr>
              <a:xfrm>
                <a:off x="0" y="609600"/>
                <a:ext cx="1062037" cy="609600"/>
                <a:chOff x="0" y="609600"/>
                <a:chExt cx="1062037" cy="609600"/>
              </a:xfrm>
            </p:grpSpPr>
            <p:sp>
              <p:nvSpPr>
                <p:cNvPr id="2878" name="Shape 2878"/>
                <p:cNvSpPr txBox="1"/>
                <p:nvPr/>
              </p:nvSpPr>
              <p:spPr>
                <a:xfrm>
                  <a:off x="68262" y="609600"/>
                  <a:ext cx="925512"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直接插入排序</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79" name="Shape 2879"/>
                <p:cNvSpPr/>
                <p:nvPr/>
              </p:nvSpPr>
              <p:spPr>
                <a:xfrm>
                  <a:off x="0" y="609600"/>
                  <a:ext cx="1062037"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80" name="Shape 2880"/>
              <p:cNvGrpSpPr/>
              <p:nvPr/>
            </p:nvGrpSpPr>
            <p:grpSpPr>
              <a:xfrm>
                <a:off x="1062037" y="609600"/>
                <a:ext cx="1063625" cy="609600"/>
                <a:chOff x="1062037" y="609600"/>
                <a:chExt cx="1063625" cy="609600"/>
              </a:xfrm>
            </p:grpSpPr>
            <p:sp>
              <p:nvSpPr>
                <p:cNvPr id="2881" name="Shape 2881"/>
                <p:cNvSpPr txBox="1"/>
                <p:nvPr/>
              </p:nvSpPr>
              <p:spPr>
                <a:xfrm>
                  <a:off x="1130300" y="60960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82" name="Shape 2882"/>
                <p:cNvSpPr/>
                <p:nvPr/>
              </p:nvSpPr>
              <p:spPr>
                <a:xfrm>
                  <a:off x="1062037" y="60960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83" name="Shape 2883"/>
              <p:cNvGrpSpPr/>
              <p:nvPr/>
            </p:nvGrpSpPr>
            <p:grpSpPr>
              <a:xfrm>
                <a:off x="2125662" y="609600"/>
                <a:ext cx="1063625" cy="609600"/>
                <a:chOff x="2125662" y="609600"/>
                <a:chExt cx="1063625" cy="609600"/>
              </a:xfrm>
            </p:grpSpPr>
            <p:sp>
              <p:nvSpPr>
                <p:cNvPr id="2884" name="Shape 2884"/>
                <p:cNvSpPr txBox="1"/>
                <p:nvPr/>
              </p:nvSpPr>
              <p:spPr>
                <a:xfrm>
                  <a:off x="2193925" y="60960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baseline="30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85" name="Shape 2885"/>
                <p:cNvSpPr/>
                <p:nvPr/>
              </p:nvSpPr>
              <p:spPr>
                <a:xfrm>
                  <a:off x="2125662" y="60960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86" name="Shape 2886"/>
              <p:cNvGrpSpPr/>
              <p:nvPr/>
            </p:nvGrpSpPr>
            <p:grpSpPr>
              <a:xfrm>
                <a:off x="3189287" y="609600"/>
                <a:ext cx="1063625" cy="609600"/>
                <a:chOff x="3189287" y="609600"/>
                <a:chExt cx="1063625" cy="609600"/>
              </a:xfrm>
            </p:grpSpPr>
            <p:sp>
              <p:nvSpPr>
                <p:cNvPr id="2887" name="Shape 2887"/>
                <p:cNvSpPr txBox="1"/>
                <p:nvPr/>
              </p:nvSpPr>
              <p:spPr>
                <a:xfrm>
                  <a:off x="3257550" y="60960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baseline="30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88" name="Shape 2888"/>
                <p:cNvSpPr/>
                <p:nvPr/>
              </p:nvSpPr>
              <p:spPr>
                <a:xfrm>
                  <a:off x="3189287" y="60960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89" name="Shape 2889"/>
              <p:cNvGrpSpPr/>
              <p:nvPr/>
            </p:nvGrpSpPr>
            <p:grpSpPr>
              <a:xfrm>
                <a:off x="0" y="1219200"/>
                <a:ext cx="1062037" cy="609600"/>
                <a:chOff x="0" y="1219200"/>
                <a:chExt cx="1062037" cy="609600"/>
              </a:xfrm>
            </p:grpSpPr>
            <p:sp>
              <p:nvSpPr>
                <p:cNvPr id="2890" name="Shape 2890"/>
                <p:cNvSpPr txBox="1"/>
                <p:nvPr/>
              </p:nvSpPr>
              <p:spPr>
                <a:xfrm>
                  <a:off x="68262" y="1219200"/>
                  <a:ext cx="925512"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起泡排序</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91" name="Shape 2891"/>
                <p:cNvSpPr/>
                <p:nvPr/>
              </p:nvSpPr>
              <p:spPr>
                <a:xfrm>
                  <a:off x="0" y="1219200"/>
                  <a:ext cx="1062037"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92" name="Shape 2892"/>
              <p:cNvGrpSpPr/>
              <p:nvPr/>
            </p:nvGrpSpPr>
            <p:grpSpPr>
              <a:xfrm>
                <a:off x="1062037" y="1219200"/>
                <a:ext cx="1063625" cy="609600"/>
                <a:chOff x="1062037" y="1219200"/>
                <a:chExt cx="1063625" cy="609600"/>
              </a:xfrm>
            </p:grpSpPr>
            <p:sp>
              <p:nvSpPr>
                <p:cNvPr id="2893" name="Shape 2893"/>
                <p:cNvSpPr txBox="1"/>
                <p:nvPr/>
              </p:nvSpPr>
              <p:spPr>
                <a:xfrm>
                  <a:off x="1130300" y="121920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94" name="Shape 2894"/>
                <p:cNvSpPr/>
                <p:nvPr/>
              </p:nvSpPr>
              <p:spPr>
                <a:xfrm>
                  <a:off x="1062037" y="121920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95" name="Shape 2895"/>
              <p:cNvGrpSpPr/>
              <p:nvPr/>
            </p:nvGrpSpPr>
            <p:grpSpPr>
              <a:xfrm>
                <a:off x="2125662" y="1219200"/>
                <a:ext cx="1063625" cy="609600"/>
                <a:chOff x="2125662" y="1219200"/>
                <a:chExt cx="1063625" cy="609600"/>
              </a:xfrm>
            </p:grpSpPr>
            <p:sp>
              <p:nvSpPr>
                <p:cNvPr id="2896" name="Shape 2896"/>
                <p:cNvSpPr txBox="1"/>
                <p:nvPr/>
              </p:nvSpPr>
              <p:spPr>
                <a:xfrm>
                  <a:off x="2193925" y="121920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baseline="30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897" name="Shape 2897"/>
                <p:cNvSpPr/>
                <p:nvPr/>
              </p:nvSpPr>
              <p:spPr>
                <a:xfrm>
                  <a:off x="2125662" y="121920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898" name="Shape 2898"/>
              <p:cNvGrpSpPr/>
              <p:nvPr/>
            </p:nvGrpSpPr>
            <p:grpSpPr>
              <a:xfrm>
                <a:off x="3189287" y="1219200"/>
                <a:ext cx="1063625" cy="609600"/>
                <a:chOff x="3189287" y="1219200"/>
                <a:chExt cx="1063625" cy="609600"/>
              </a:xfrm>
            </p:grpSpPr>
            <p:sp>
              <p:nvSpPr>
                <p:cNvPr id="2899" name="Shape 2899"/>
                <p:cNvSpPr txBox="1"/>
                <p:nvPr/>
              </p:nvSpPr>
              <p:spPr>
                <a:xfrm>
                  <a:off x="3257550" y="121920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baseline="30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900" name="Shape 2900"/>
                <p:cNvSpPr/>
                <p:nvPr/>
              </p:nvSpPr>
              <p:spPr>
                <a:xfrm>
                  <a:off x="3189287" y="121920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901" name="Shape 2901"/>
              <p:cNvGrpSpPr/>
              <p:nvPr/>
            </p:nvGrpSpPr>
            <p:grpSpPr>
              <a:xfrm>
                <a:off x="0" y="1828800"/>
                <a:ext cx="1062037" cy="609600"/>
                <a:chOff x="0" y="1828800"/>
                <a:chExt cx="1062037" cy="609600"/>
              </a:xfrm>
            </p:grpSpPr>
            <p:sp>
              <p:nvSpPr>
                <p:cNvPr id="2902" name="Shape 2902"/>
                <p:cNvSpPr txBox="1"/>
                <p:nvPr/>
              </p:nvSpPr>
              <p:spPr>
                <a:xfrm>
                  <a:off x="68262" y="1828800"/>
                  <a:ext cx="925512"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简单选择排序</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903" name="Shape 2903"/>
                <p:cNvSpPr/>
                <p:nvPr/>
              </p:nvSpPr>
              <p:spPr>
                <a:xfrm>
                  <a:off x="0" y="1828800"/>
                  <a:ext cx="1062037"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904" name="Shape 2904"/>
              <p:cNvGrpSpPr/>
              <p:nvPr/>
            </p:nvGrpSpPr>
            <p:grpSpPr>
              <a:xfrm>
                <a:off x="1062037" y="1828800"/>
                <a:ext cx="1063625" cy="609600"/>
                <a:chOff x="1062037" y="1828800"/>
                <a:chExt cx="1063625" cy="609600"/>
              </a:xfrm>
            </p:grpSpPr>
            <p:sp>
              <p:nvSpPr>
                <p:cNvPr id="2905" name="Shape 2905"/>
                <p:cNvSpPr txBox="1"/>
                <p:nvPr/>
              </p:nvSpPr>
              <p:spPr>
                <a:xfrm>
                  <a:off x="1130300" y="182880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906" name="Shape 2906"/>
                <p:cNvSpPr/>
                <p:nvPr/>
              </p:nvSpPr>
              <p:spPr>
                <a:xfrm>
                  <a:off x="1062037" y="182880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907" name="Shape 2907"/>
              <p:cNvGrpSpPr/>
              <p:nvPr/>
            </p:nvGrpSpPr>
            <p:grpSpPr>
              <a:xfrm>
                <a:off x="2125662" y="1828800"/>
                <a:ext cx="1063625" cy="609600"/>
                <a:chOff x="2125662" y="1828800"/>
                <a:chExt cx="1063625" cy="609600"/>
              </a:xfrm>
            </p:grpSpPr>
            <p:sp>
              <p:nvSpPr>
                <p:cNvPr id="2908" name="Shape 2908"/>
                <p:cNvSpPr txBox="1"/>
                <p:nvPr/>
              </p:nvSpPr>
              <p:spPr>
                <a:xfrm>
                  <a:off x="2193925" y="182880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909" name="Shape 2909"/>
                <p:cNvSpPr/>
                <p:nvPr/>
              </p:nvSpPr>
              <p:spPr>
                <a:xfrm>
                  <a:off x="2125662" y="182880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910" name="Shape 2910"/>
              <p:cNvGrpSpPr/>
              <p:nvPr/>
            </p:nvGrpSpPr>
            <p:grpSpPr>
              <a:xfrm>
                <a:off x="3189287" y="1828800"/>
                <a:ext cx="1063625" cy="609600"/>
                <a:chOff x="3189287" y="1828800"/>
                <a:chExt cx="1063625" cy="609600"/>
              </a:xfrm>
            </p:grpSpPr>
            <p:sp>
              <p:nvSpPr>
                <p:cNvPr id="2911" name="Shape 2911"/>
                <p:cNvSpPr txBox="1"/>
                <p:nvPr/>
              </p:nvSpPr>
              <p:spPr>
                <a:xfrm>
                  <a:off x="3257550" y="1828800"/>
                  <a:ext cx="927100" cy="609600"/>
                </a:xfrm>
                <a:prstGeom prst="rect">
                  <a:avLst/>
                </a:prstGeom>
                <a:noFill/>
                <a:ln>
                  <a:noFill/>
                </a:ln>
              </p:spPr>
              <p:txBody>
                <a:bodyPr anchorCtr="0" anchor="ctr" bIns="45700" lIns="0" spcFirstLastPara="1" rIns="0" wrap="square" tIns="262800">
                  <a:noAutofit/>
                </a:bodyPr>
                <a:lstStyle/>
                <a:p>
                  <a:pPr indent="0" lvl="0" marL="0" marR="0" rtl="0" algn="ctr">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O</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912" name="Shape 2912"/>
                <p:cNvSpPr/>
                <p:nvPr/>
              </p:nvSpPr>
              <p:spPr>
                <a:xfrm>
                  <a:off x="3189287" y="1828800"/>
                  <a:ext cx="1063625" cy="609600"/>
                </a:xfrm>
                <a:prstGeom prst="rect">
                  <a:avLst/>
                </a:prstGeom>
                <a:noFill/>
                <a:ln cap="flat" cmpd="sng" w="9525">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sp>
          <p:nvSpPr>
            <p:cNvPr id="2913" name="Shape 2913"/>
            <p:cNvSpPr/>
            <p:nvPr/>
          </p:nvSpPr>
          <p:spPr>
            <a:xfrm>
              <a:off x="-4762" y="-4762"/>
              <a:ext cx="4262437" cy="2447925"/>
            </a:xfrm>
            <a:prstGeom prst="rect">
              <a:avLst/>
            </a:prstGeom>
            <a:noFill/>
            <a:ln cap="flat" cmpd="sng" w="11100">
              <a:solidFill>
                <a:srgbClr val="A0A0A0"/>
              </a:solidFill>
              <a:prstDash val="solid"/>
              <a:miter lim="800000"/>
              <a:headEnd len="sm" w="sm" type="none"/>
              <a:tailEnd len="sm" w="sm" type="none"/>
            </a:ln>
          </p:spPr>
          <p:txBody>
            <a:bodyPr anchorCtr="0" anchor="t" bIns="45700" lIns="0" spcFirstLastPara="1" rIns="0" wrap="square" tIns="262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14" name="Shape 2914"/>
          <p:cNvSpPr txBox="1"/>
          <p:nvPr/>
        </p:nvSpPr>
        <p:spPr>
          <a:xfrm>
            <a:off x="1784350" y="323850"/>
            <a:ext cx="52657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600"/>
              <a:buFont typeface="Times New Roman"/>
              <a:buNone/>
            </a:pPr>
            <a:r>
              <a:rPr b="1" i="0" lang="en-US" sz="3600" u="none">
                <a:solidFill>
                  <a:srgbClr val="171CEF"/>
                </a:solidFill>
                <a:latin typeface="Times New Roman"/>
                <a:ea typeface="Times New Roman"/>
                <a:cs typeface="Times New Roman"/>
                <a:sym typeface="Times New Roman"/>
              </a:rPr>
              <a:t>8.7  各种排序方法的比较</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918" name="Shape 2918"/>
        <p:cNvGrpSpPr/>
        <p:nvPr/>
      </p:nvGrpSpPr>
      <p:grpSpPr>
        <a:xfrm>
          <a:off x="0" y="0"/>
          <a:ext cx="0" cy="0"/>
          <a:chOff x="0" y="0"/>
          <a:chExt cx="0" cy="0"/>
        </a:xfrm>
      </p:grpSpPr>
      <p:sp>
        <p:nvSpPr>
          <p:cNvPr id="2919" name="Shape 2919"/>
          <p:cNvSpPr txBox="1"/>
          <p:nvPr/>
        </p:nvSpPr>
        <p:spPr>
          <a:xfrm>
            <a:off x="2951162" y="323850"/>
            <a:ext cx="29670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600"/>
              <a:buFont typeface="Times New Roman"/>
              <a:buNone/>
            </a:pPr>
            <a:r>
              <a:rPr b="1" i="0" lang="en-US" sz="3600" u="none">
                <a:solidFill>
                  <a:srgbClr val="171CEF"/>
                </a:solidFill>
                <a:latin typeface="Times New Roman"/>
                <a:ea typeface="Times New Roman"/>
                <a:cs typeface="Times New Roman"/>
                <a:sym typeface="Times New Roman"/>
              </a:rPr>
              <a:t>本章总结</a:t>
            </a:r>
            <a:endParaRPr/>
          </a:p>
        </p:txBody>
      </p:sp>
      <p:grpSp>
        <p:nvGrpSpPr>
          <p:cNvPr id="2920" name="Shape 2920"/>
          <p:cNvGrpSpPr/>
          <p:nvPr/>
        </p:nvGrpSpPr>
        <p:grpSpPr>
          <a:xfrm>
            <a:off x="250825" y="1223962"/>
            <a:ext cx="8551862" cy="5543550"/>
            <a:chOff x="476250" y="1223962"/>
            <a:chExt cx="8326437" cy="5543550"/>
          </a:xfrm>
        </p:grpSpPr>
        <p:sp>
          <p:nvSpPr>
            <p:cNvPr id="2921" name="Shape 2921"/>
            <p:cNvSpPr/>
            <p:nvPr/>
          </p:nvSpPr>
          <p:spPr>
            <a:xfrm>
              <a:off x="3729037" y="1223962"/>
              <a:ext cx="1770062" cy="487362"/>
            </a:xfrm>
            <a:prstGeom prst="ellipse">
              <a:avLst/>
            </a:prstGeom>
            <a:solidFill>
              <a:srgbClr val="FFFFFF"/>
            </a:solidFill>
            <a:ln cap="flat" cmpd="sng" w="28575">
              <a:solidFill>
                <a:srgbClr val="000000"/>
              </a:solidFill>
              <a:prstDash val="solid"/>
              <a:miter lim="800000"/>
              <a:headEnd len="sm" w="sm" type="none"/>
              <a:tailEnd len="sm" w="sm" type="none"/>
            </a:ln>
            <a:effectLst>
              <a:outerShdw blurRad="63500" dir="5400000" dist="38100">
                <a:srgbClr val="808080"/>
              </a:outerShdw>
            </a:effectLst>
          </p:spPr>
          <p:txBody>
            <a:bodyPr anchorCtr="0" anchor="t" bIns="45700" lIns="54000" spcFirstLastPara="1" rIns="54000" wrap="square" tIns="10800">
              <a:no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排序技术</a:t>
              </a:r>
              <a:endParaRPr/>
            </a:p>
          </p:txBody>
        </p:sp>
        <p:sp>
          <p:nvSpPr>
            <p:cNvPr id="2922" name="Shape 2922"/>
            <p:cNvSpPr/>
            <p:nvPr/>
          </p:nvSpPr>
          <p:spPr>
            <a:xfrm>
              <a:off x="476250" y="2273300"/>
              <a:ext cx="1549400" cy="487362"/>
            </a:xfrm>
            <a:prstGeom prst="ellipse">
              <a:avLst/>
            </a:prstGeom>
            <a:solidFill>
              <a:srgbClr val="FFFFFF"/>
            </a:solidFill>
            <a:ln cap="flat" cmpd="sng" w="28575">
              <a:solidFill>
                <a:srgbClr val="000000"/>
              </a:solidFill>
              <a:prstDash val="solid"/>
              <a:miter lim="800000"/>
              <a:headEnd len="sm" w="sm" type="none"/>
              <a:tailEnd len="sm" w="sm" type="none"/>
            </a:ln>
            <a:effectLst>
              <a:outerShdw blurRad="63500" dir="5400000" dist="38100">
                <a:srgbClr val="808080"/>
              </a:outerShdw>
            </a:effectLst>
          </p:spPr>
          <p:txBody>
            <a:bodyPr anchorCtr="0" anchor="t" bIns="10800" lIns="54000" spcFirstLastPara="1" rIns="54000" wrap="square" tIns="108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插入排序</a:t>
              </a:r>
              <a:endParaRPr/>
            </a:p>
          </p:txBody>
        </p:sp>
        <p:sp>
          <p:nvSpPr>
            <p:cNvPr id="2923" name="Shape 2923"/>
            <p:cNvSpPr/>
            <p:nvPr/>
          </p:nvSpPr>
          <p:spPr>
            <a:xfrm>
              <a:off x="2165350" y="2273300"/>
              <a:ext cx="1549400" cy="487362"/>
            </a:xfrm>
            <a:prstGeom prst="ellipse">
              <a:avLst/>
            </a:prstGeom>
            <a:solidFill>
              <a:srgbClr val="FFFFFF"/>
            </a:solidFill>
            <a:ln cap="flat" cmpd="sng" w="28575">
              <a:solidFill>
                <a:srgbClr val="000000"/>
              </a:solidFill>
              <a:prstDash val="solid"/>
              <a:miter lim="800000"/>
              <a:headEnd len="sm" w="sm" type="none"/>
              <a:tailEnd len="sm" w="sm" type="none"/>
            </a:ln>
            <a:effectLst>
              <a:outerShdw blurRad="63500" dir="5400000" dist="38100">
                <a:srgbClr val="808080"/>
              </a:outerShdw>
            </a:effectLst>
          </p:spPr>
          <p:txBody>
            <a:bodyPr anchorCtr="0" anchor="t" bIns="10800" lIns="54000" spcFirstLastPara="1" rIns="54000" wrap="square" tIns="108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交换排序</a:t>
              </a:r>
              <a:endParaRPr/>
            </a:p>
          </p:txBody>
        </p:sp>
        <p:sp>
          <p:nvSpPr>
            <p:cNvPr id="2924" name="Shape 2924"/>
            <p:cNvSpPr/>
            <p:nvPr/>
          </p:nvSpPr>
          <p:spPr>
            <a:xfrm>
              <a:off x="3849687" y="2273300"/>
              <a:ext cx="1549400" cy="487362"/>
            </a:xfrm>
            <a:prstGeom prst="ellipse">
              <a:avLst/>
            </a:prstGeom>
            <a:solidFill>
              <a:srgbClr val="FFFFFF"/>
            </a:solidFill>
            <a:ln cap="flat" cmpd="sng" w="28575">
              <a:solidFill>
                <a:srgbClr val="000000"/>
              </a:solidFill>
              <a:prstDash val="solid"/>
              <a:miter lim="800000"/>
              <a:headEnd len="sm" w="sm" type="none"/>
              <a:tailEnd len="sm" w="sm" type="none"/>
            </a:ln>
            <a:effectLst>
              <a:outerShdw blurRad="63500" dir="5400000" dist="38100">
                <a:srgbClr val="808080"/>
              </a:outerShdw>
            </a:effectLst>
          </p:spPr>
          <p:txBody>
            <a:bodyPr anchorCtr="0" anchor="t" bIns="10800" lIns="54000" spcFirstLastPara="1" rIns="54000" wrap="square" tIns="108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选择排序</a:t>
              </a:r>
              <a:endParaRPr/>
            </a:p>
          </p:txBody>
        </p:sp>
        <p:sp>
          <p:nvSpPr>
            <p:cNvPr id="2925" name="Shape 2925"/>
            <p:cNvSpPr/>
            <p:nvPr/>
          </p:nvSpPr>
          <p:spPr>
            <a:xfrm>
              <a:off x="5564187" y="2273300"/>
              <a:ext cx="1547812" cy="487362"/>
            </a:xfrm>
            <a:prstGeom prst="ellipse">
              <a:avLst/>
            </a:prstGeom>
            <a:solidFill>
              <a:srgbClr val="FFFFFF"/>
            </a:solidFill>
            <a:ln cap="flat" cmpd="sng" w="28575">
              <a:solidFill>
                <a:srgbClr val="000000"/>
              </a:solidFill>
              <a:prstDash val="solid"/>
              <a:miter lim="800000"/>
              <a:headEnd len="sm" w="sm" type="none"/>
              <a:tailEnd len="sm" w="sm" type="none"/>
            </a:ln>
            <a:effectLst>
              <a:outerShdw blurRad="63500" dir="5400000" dist="38100">
                <a:srgbClr val="808080"/>
              </a:outerShdw>
            </a:effectLst>
          </p:spPr>
          <p:txBody>
            <a:bodyPr anchorCtr="0" anchor="t" bIns="10800" lIns="54000" spcFirstLastPara="1" rIns="54000" wrap="square" tIns="108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归并排序</a:t>
              </a:r>
              <a:endParaRPr/>
            </a:p>
          </p:txBody>
        </p:sp>
        <p:sp>
          <p:nvSpPr>
            <p:cNvPr id="2926" name="Shape 2926"/>
            <p:cNvSpPr txBox="1"/>
            <p:nvPr/>
          </p:nvSpPr>
          <p:spPr>
            <a:xfrm>
              <a:off x="508000" y="3275012"/>
              <a:ext cx="354012"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直接插入排序</a:t>
              </a:r>
              <a:endParaRPr/>
            </a:p>
          </p:txBody>
        </p:sp>
        <p:sp>
          <p:nvSpPr>
            <p:cNvPr id="2927" name="Shape 2927"/>
            <p:cNvSpPr txBox="1"/>
            <p:nvPr/>
          </p:nvSpPr>
          <p:spPr>
            <a:xfrm>
              <a:off x="1557337" y="3270250"/>
              <a:ext cx="352425"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希尔排序</a:t>
              </a:r>
              <a:endParaRPr/>
            </a:p>
          </p:txBody>
        </p:sp>
        <p:sp>
          <p:nvSpPr>
            <p:cNvPr id="2928" name="Shape 2928"/>
            <p:cNvSpPr txBox="1"/>
            <p:nvPr/>
          </p:nvSpPr>
          <p:spPr>
            <a:xfrm>
              <a:off x="2222500" y="3270250"/>
              <a:ext cx="352425"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起泡排序</a:t>
              </a:r>
              <a:endParaRPr/>
            </a:p>
          </p:txBody>
        </p:sp>
        <p:sp>
          <p:nvSpPr>
            <p:cNvPr id="2929" name="Shape 2929"/>
            <p:cNvSpPr txBox="1"/>
            <p:nvPr/>
          </p:nvSpPr>
          <p:spPr>
            <a:xfrm>
              <a:off x="3278187" y="3270250"/>
              <a:ext cx="352425"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快速排序</a:t>
              </a:r>
              <a:endParaRPr/>
            </a:p>
          </p:txBody>
        </p:sp>
        <p:sp>
          <p:nvSpPr>
            <p:cNvPr id="2930" name="Shape 2930"/>
            <p:cNvSpPr txBox="1"/>
            <p:nvPr/>
          </p:nvSpPr>
          <p:spPr>
            <a:xfrm>
              <a:off x="3924300" y="3275012"/>
              <a:ext cx="352425"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简单选择排序</a:t>
              </a:r>
              <a:endParaRPr/>
            </a:p>
          </p:txBody>
        </p:sp>
        <p:sp>
          <p:nvSpPr>
            <p:cNvPr id="2931" name="Shape 2931"/>
            <p:cNvSpPr txBox="1"/>
            <p:nvPr/>
          </p:nvSpPr>
          <p:spPr>
            <a:xfrm>
              <a:off x="4979987" y="3275012"/>
              <a:ext cx="352425"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堆排序</a:t>
              </a:r>
              <a:endParaRPr/>
            </a:p>
          </p:txBody>
        </p:sp>
        <p:sp>
          <p:nvSpPr>
            <p:cNvPr id="2932" name="Shape 2932"/>
            <p:cNvSpPr txBox="1"/>
            <p:nvPr/>
          </p:nvSpPr>
          <p:spPr>
            <a:xfrm>
              <a:off x="5651500" y="3268662"/>
              <a:ext cx="352425"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二路归并排序</a:t>
              </a:r>
              <a:endParaRPr/>
            </a:p>
          </p:txBody>
        </p:sp>
        <p:sp>
          <p:nvSpPr>
            <p:cNvPr id="2933" name="Shape 2933"/>
            <p:cNvSpPr txBox="1"/>
            <p:nvPr/>
          </p:nvSpPr>
          <p:spPr>
            <a:xfrm>
              <a:off x="3659187" y="5657850"/>
              <a:ext cx="1841500" cy="1109662"/>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just">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⑴ 排序过程</a:t>
              </a:r>
              <a:endParaRPr/>
            </a:p>
            <a:p>
              <a:pPr indent="0" lvl="0" marL="0" marR="0" rtl="0" algn="just">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⑵ 算法设计过程</a:t>
              </a:r>
              <a:endParaRPr/>
            </a:p>
            <a:p>
              <a:pPr indent="0" lvl="0" marL="0" marR="0" rtl="0" algn="just">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⑶ 时间复杂度</a:t>
              </a:r>
              <a:endParaRPr/>
            </a:p>
            <a:p>
              <a:pPr indent="0" lvl="0" marL="0" marR="0" rtl="0" algn="just">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⑷ 空间复杂度</a:t>
              </a:r>
              <a:endParaRPr/>
            </a:p>
          </p:txBody>
        </p:sp>
        <p:sp>
          <p:nvSpPr>
            <p:cNvPr id="2934" name="Shape 2934"/>
            <p:cNvSpPr/>
            <p:nvPr/>
          </p:nvSpPr>
          <p:spPr>
            <a:xfrm>
              <a:off x="877887" y="3836987"/>
              <a:ext cx="655637" cy="457200"/>
            </a:xfrm>
            <a:prstGeom prst="rightArrow">
              <a:avLst>
                <a:gd fmla="val 50000" name="adj1"/>
                <a:gd fmla="val 3853" name="adj2"/>
              </a:avLst>
            </a:prstGeom>
            <a:solidFill>
              <a:srgbClr val="FFFFFF"/>
            </a:solidFill>
            <a:ln cap="flat" cmpd="sng" w="28575">
              <a:solidFill>
                <a:srgbClr val="000000"/>
              </a:solidFill>
              <a:prstDash val="solid"/>
              <a:miter lim="800000"/>
              <a:headEnd len="sm" w="sm" type="none"/>
              <a:tailEnd len="sm" w="sm" type="none"/>
            </a:ln>
          </p:spPr>
          <p:txBody>
            <a:bodyPr anchorCtr="0" anchor="t" bIns="0" lIns="36000" spcFirstLastPara="1" rIns="0"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改进</a:t>
              </a:r>
              <a:endParaRPr/>
            </a:p>
          </p:txBody>
        </p:sp>
        <p:sp>
          <p:nvSpPr>
            <p:cNvPr id="2935" name="Shape 2935"/>
            <p:cNvSpPr/>
            <p:nvPr/>
          </p:nvSpPr>
          <p:spPr>
            <a:xfrm>
              <a:off x="701675" y="4883150"/>
              <a:ext cx="3030537" cy="762000"/>
            </a:xfrm>
            <a:custGeom>
              <a:pathLst>
                <a:path extrusionOk="0" h="712" w="2259">
                  <a:moveTo>
                    <a:pt x="0" y="0"/>
                  </a:moveTo>
                  <a:lnTo>
                    <a:pt x="2259" y="712"/>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36" name="Shape 2936"/>
            <p:cNvSpPr/>
            <p:nvPr/>
          </p:nvSpPr>
          <p:spPr>
            <a:xfrm>
              <a:off x="2390775" y="4873625"/>
              <a:ext cx="1781175" cy="779462"/>
            </a:xfrm>
            <a:custGeom>
              <a:pathLst>
                <a:path extrusionOk="0" h="697" w="1434">
                  <a:moveTo>
                    <a:pt x="0" y="0"/>
                  </a:moveTo>
                  <a:lnTo>
                    <a:pt x="1434" y="697"/>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37" name="Shape 2937"/>
            <p:cNvSpPr/>
            <p:nvPr/>
          </p:nvSpPr>
          <p:spPr>
            <a:xfrm>
              <a:off x="3438525" y="4883150"/>
              <a:ext cx="881062" cy="765175"/>
            </a:xfrm>
            <a:custGeom>
              <a:pathLst>
                <a:path extrusionOk="0" h="697" w="820">
                  <a:moveTo>
                    <a:pt x="0" y="0"/>
                  </a:moveTo>
                  <a:lnTo>
                    <a:pt x="820" y="697"/>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38" name="Shape 2938"/>
            <p:cNvSpPr/>
            <p:nvPr/>
          </p:nvSpPr>
          <p:spPr>
            <a:xfrm>
              <a:off x="4090987" y="4876800"/>
              <a:ext cx="388937" cy="771525"/>
            </a:xfrm>
            <a:custGeom>
              <a:pathLst>
                <a:path extrusionOk="0" h="680" w="2">
                  <a:moveTo>
                    <a:pt x="0" y="0"/>
                  </a:moveTo>
                  <a:lnTo>
                    <a:pt x="2" y="680"/>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939" name="Shape 2939"/>
            <p:cNvCxnSpPr/>
            <p:nvPr/>
          </p:nvCxnSpPr>
          <p:spPr>
            <a:xfrm flipH="1">
              <a:off x="1746250" y="1625600"/>
              <a:ext cx="2190750" cy="708025"/>
            </a:xfrm>
            <a:prstGeom prst="straightConnector1">
              <a:avLst/>
            </a:prstGeom>
            <a:noFill/>
            <a:ln cap="flat" cmpd="sng" w="28575">
              <a:solidFill>
                <a:srgbClr val="000000"/>
              </a:solidFill>
              <a:prstDash val="solid"/>
              <a:miter lim="800000"/>
              <a:headEnd len="med" w="med" type="none"/>
              <a:tailEnd len="med" w="med" type="triangle"/>
            </a:ln>
          </p:spPr>
        </p:cxnSp>
        <p:sp>
          <p:nvSpPr>
            <p:cNvPr id="2940" name="Shape 2940"/>
            <p:cNvSpPr/>
            <p:nvPr/>
          </p:nvSpPr>
          <p:spPr>
            <a:xfrm>
              <a:off x="3425825" y="1681162"/>
              <a:ext cx="733425" cy="642937"/>
            </a:xfrm>
            <a:custGeom>
              <a:pathLst>
                <a:path extrusionOk="0" h="480" w="540">
                  <a:moveTo>
                    <a:pt x="540" y="0"/>
                  </a:moveTo>
                  <a:lnTo>
                    <a:pt x="0" y="48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1" name="Shape 2941"/>
            <p:cNvSpPr/>
            <p:nvPr/>
          </p:nvSpPr>
          <p:spPr>
            <a:xfrm>
              <a:off x="7253287" y="2273300"/>
              <a:ext cx="1549400" cy="487362"/>
            </a:xfrm>
            <a:prstGeom prst="ellipse">
              <a:avLst/>
            </a:prstGeom>
            <a:solidFill>
              <a:srgbClr val="FFFFFF"/>
            </a:solidFill>
            <a:ln cap="flat" cmpd="sng" w="28575">
              <a:solidFill>
                <a:srgbClr val="000000"/>
              </a:solidFill>
              <a:prstDash val="solid"/>
              <a:miter lim="800000"/>
              <a:headEnd len="sm" w="sm" type="none"/>
              <a:tailEnd len="sm" w="sm" type="none"/>
            </a:ln>
            <a:effectLst>
              <a:outerShdw blurRad="63500" dir="5400000" dist="38100">
                <a:srgbClr val="808080"/>
              </a:outerShdw>
            </a:effectLst>
          </p:spPr>
          <p:txBody>
            <a:bodyPr anchorCtr="0" anchor="t" bIns="10800" lIns="54000" spcFirstLastPara="1" rIns="54000" wrap="square" tIns="108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分配排序</a:t>
              </a:r>
              <a:endParaRPr/>
            </a:p>
          </p:txBody>
        </p:sp>
        <p:sp>
          <p:nvSpPr>
            <p:cNvPr id="2942" name="Shape 2942"/>
            <p:cNvSpPr txBox="1"/>
            <p:nvPr/>
          </p:nvSpPr>
          <p:spPr>
            <a:xfrm>
              <a:off x="7353300" y="3270250"/>
              <a:ext cx="352425"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桶式排序</a:t>
              </a:r>
              <a:endParaRPr/>
            </a:p>
          </p:txBody>
        </p:sp>
        <p:sp>
          <p:nvSpPr>
            <p:cNvPr id="2943" name="Shape 2943"/>
            <p:cNvSpPr txBox="1"/>
            <p:nvPr/>
          </p:nvSpPr>
          <p:spPr>
            <a:xfrm>
              <a:off x="8396287" y="3270250"/>
              <a:ext cx="352425"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基数排序</a:t>
              </a:r>
              <a:endParaRPr/>
            </a:p>
          </p:txBody>
        </p:sp>
        <p:sp>
          <p:nvSpPr>
            <p:cNvPr id="2944" name="Shape 2944"/>
            <p:cNvSpPr/>
            <p:nvPr/>
          </p:nvSpPr>
          <p:spPr>
            <a:xfrm>
              <a:off x="4633912" y="1728787"/>
              <a:ext cx="1587" cy="539750"/>
            </a:xfrm>
            <a:custGeom>
              <a:pathLst>
                <a:path extrusionOk="0" h="465" w="540">
                  <a:moveTo>
                    <a:pt x="0" y="0"/>
                  </a:moveTo>
                  <a:lnTo>
                    <a:pt x="540" y="465"/>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5" name="Shape 2945"/>
            <p:cNvSpPr/>
            <p:nvPr/>
          </p:nvSpPr>
          <p:spPr>
            <a:xfrm flipH="1">
              <a:off x="5089525" y="1681162"/>
              <a:ext cx="733425" cy="642937"/>
            </a:xfrm>
            <a:custGeom>
              <a:pathLst>
                <a:path extrusionOk="0" h="480" w="540">
                  <a:moveTo>
                    <a:pt x="540" y="0"/>
                  </a:moveTo>
                  <a:lnTo>
                    <a:pt x="0" y="48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946" name="Shape 2946"/>
            <p:cNvCxnSpPr/>
            <p:nvPr/>
          </p:nvCxnSpPr>
          <p:spPr>
            <a:xfrm>
              <a:off x="5335587" y="1614487"/>
              <a:ext cx="2192337" cy="708025"/>
            </a:xfrm>
            <a:prstGeom prst="straightConnector1">
              <a:avLst/>
            </a:prstGeom>
            <a:noFill/>
            <a:ln cap="flat" cmpd="sng" w="28575">
              <a:solidFill>
                <a:srgbClr val="000000"/>
              </a:solidFill>
              <a:prstDash val="solid"/>
              <a:miter lim="800000"/>
              <a:headEnd len="med" w="med" type="none"/>
              <a:tailEnd len="med" w="med" type="triangle"/>
            </a:ln>
          </p:spPr>
        </p:cxnSp>
        <p:grpSp>
          <p:nvGrpSpPr>
            <p:cNvPr id="2947" name="Shape 2947"/>
            <p:cNvGrpSpPr/>
            <p:nvPr/>
          </p:nvGrpSpPr>
          <p:grpSpPr>
            <a:xfrm>
              <a:off x="693737" y="2754312"/>
              <a:ext cx="1123950" cy="523875"/>
              <a:chOff x="3602037" y="11285537"/>
              <a:chExt cx="1436687" cy="952500"/>
            </a:xfrm>
          </p:grpSpPr>
          <p:sp>
            <p:nvSpPr>
              <p:cNvPr id="2948" name="Shape 2948"/>
              <p:cNvSpPr/>
              <p:nvPr/>
            </p:nvSpPr>
            <p:spPr>
              <a:xfrm>
                <a:off x="3602037" y="11285537"/>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9" name="Shape 2949"/>
              <p:cNvSpPr/>
              <p:nvPr/>
            </p:nvSpPr>
            <p:spPr>
              <a:xfrm flipH="1">
                <a:off x="4570412" y="11299825"/>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50" name="Shape 2950"/>
            <p:cNvSpPr/>
            <p:nvPr/>
          </p:nvSpPr>
          <p:spPr>
            <a:xfrm>
              <a:off x="2593975" y="3836987"/>
              <a:ext cx="654050" cy="455612"/>
            </a:xfrm>
            <a:prstGeom prst="rightArrow">
              <a:avLst>
                <a:gd fmla="val 50000" name="adj1"/>
                <a:gd fmla="val 3853" name="adj2"/>
              </a:avLst>
            </a:prstGeom>
            <a:solidFill>
              <a:srgbClr val="FFFFFF"/>
            </a:solidFill>
            <a:ln cap="flat" cmpd="sng" w="28575">
              <a:solidFill>
                <a:srgbClr val="000000"/>
              </a:solidFill>
              <a:prstDash val="solid"/>
              <a:miter lim="800000"/>
              <a:headEnd len="sm" w="sm" type="none"/>
              <a:tailEnd len="sm" w="sm" type="none"/>
            </a:ln>
          </p:spPr>
          <p:txBody>
            <a:bodyPr anchorCtr="0" anchor="t" bIns="0" lIns="36000" spcFirstLastPara="1" rIns="0"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改进</a:t>
              </a:r>
              <a:endParaRPr/>
            </a:p>
          </p:txBody>
        </p:sp>
        <p:sp>
          <p:nvSpPr>
            <p:cNvPr id="2951" name="Shape 2951"/>
            <p:cNvSpPr/>
            <p:nvPr/>
          </p:nvSpPr>
          <p:spPr>
            <a:xfrm>
              <a:off x="7723187" y="3836987"/>
              <a:ext cx="654050" cy="455612"/>
            </a:xfrm>
            <a:prstGeom prst="rightArrow">
              <a:avLst>
                <a:gd fmla="val 50000" name="adj1"/>
                <a:gd fmla="val 3853" name="adj2"/>
              </a:avLst>
            </a:prstGeom>
            <a:solidFill>
              <a:srgbClr val="FFFFFF"/>
            </a:solidFill>
            <a:ln cap="flat" cmpd="sng" w="28575">
              <a:solidFill>
                <a:srgbClr val="000000"/>
              </a:solidFill>
              <a:prstDash val="solid"/>
              <a:miter lim="800000"/>
              <a:headEnd len="sm" w="sm" type="none"/>
              <a:tailEnd len="sm" w="sm" type="none"/>
            </a:ln>
          </p:spPr>
          <p:txBody>
            <a:bodyPr anchorCtr="0" anchor="t" bIns="0" lIns="36000" spcFirstLastPara="1" rIns="0"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改进</a:t>
              </a:r>
              <a:endParaRPr/>
            </a:p>
          </p:txBody>
        </p:sp>
        <p:sp>
          <p:nvSpPr>
            <p:cNvPr id="2952" name="Shape 2952"/>
            <p:cNvSpPr/>
            <p:nvPr/>
          </p:nvSpPr>
          <p:spPr>
            <a:xfrm>
              <a:off x="4295775" y="3836987"/>
              <a:ext cx="654050" cy="457200"/>
            </a:xfrm>
            <a:prstGeom prst="rightArrow">
              <a:avLst>
                <a:gd fmla="val 50000" name="adj1"/>
                <a:gd fmla="val 3853" name="adj2"/>
              </a:avLst>
            </a:prstGeom>
            <a:solidFill>
              <a:srgbClr val="FFFFFF"/>
            </a:solidFill>
            <a:ln cap="flat" cmpd="sng" w="28575">
              <a:solidFill>
                <a:srgbClr val="000000"/>
              </a:solidFill>
              <a:prstDash val="solid"/>
              <a:miter lim="800000"/>
              <a:headEnd len="sm" w="sm" type="none"/>
              <a:tailEnd len="sm" w="sm" type="none"/>
            </a:ln>
          </p:spPr>
          <p:txBody>
            <a:bodyPr anchorCtr="0" anchor="t" bIns="0" lIns="36000" spcFirstLastPara="1" rIns="0" wrap="square" tIns="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改进</a:t>
              </a:r>
              <a:endParaRPr/>
            </a:p>
          </p:txBody>
        </p:sp>
        <p:grpSp>
          <p:nvGrpSpPr>
            <p:cNvPr id="2953" name="Shape 2953"/>
            <p:cNvGrpSpPr/>
            <p:nvPr/>
          </p:nvGrpSpPr>
          <p:grpSpPr>
            <a:xfrm>
              <a:off x="2370137" y="2757487"/>
              <a:ext cx="1123950" cy="523875"/>
              <a:chOff x="3602037" y="11285537"/>
              <a:chExt cx="1436687" cy="952500"/>
            </a:xfrm>
          </p:grpSpPr>
          <p:sp>
            <p:nvSpPr>
              <p:cNvPr id="2954" name="Shape 2954"/>
              <p:cNvSpPr/>
              <p:nvPr/>
            </p:nvSpPr>
            <p:spPr>
              <a:xfrm>
                <a:off x="3602037" y="11285537"/>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55" name="Shape 2955"/>
              <p:cNvSpPr/>
              <p:nvPr/>
            </p:nvSpPr>
            <p:spPr>
              <a:xfrm flipH="1">
                <a:off x="4570412" y="11299825"/>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956" name="Shape 2956"/>
            <p:cNvGrpSpPr/>
            <p:nvPr/>
          </p:nvGrpSpPr>
          <p:grpSpPr>
            <a:xfrm>
              <a:off x="4071937" y="2767012"/>
              <a:ext cx="1123950" cy="523875"/>
              <a:chOff x="3602037" y="11285537"/>
              <a:chExt cx="1436687" cy="952500"/>
            </a:xfrm>
          </p:grpSpPr>
          <p:sp>
            <p:nvSpPr>
              <p:cNvPr id="2957" name="Shape 2957"/>
              <p:cNvSpPr/>
              <p:nvPr/>
            </p:nvSpPr>
            <p:spPr>
              <a:xfrm>
                <a:off x="3602037" y="11285537"/>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58" name="Shape 2958"/>
              <p:cNvSpPr/>
              <p:nvPr/>
            </p:nvSpPr>
            <p:spPr>
              <a:xfrm flipH="1">
                <a:off x="4570412" y="11299825"/>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959" name="Shape 2959"/>
            <p:cNvGrpSpPr/>
            <p:nvPr/>
          </p:nvGrpSpPr>
          <p:grpSpPr>
            <a:xfrm>
              <a:off x="5835650" y="2767012"/>
              <a:ext cx="1123950" cy="525462"/>
              <a:chOff x="3602037" y="11285537"/>
              <a:chExt cx="1436687" cy="952500"/>
            </a:xfrm>
          </p:grpSpPr>
          <p:sp>
            <p:nvSpPr>
              <p:cNvPr id="2960" name="Shape 2960"/>
              <p:cNvSpPr/>
              <p:nvPr/>
            </p:nvSpPr>
            <p:spPr>
              <a:xfrm>
                <a:off x="3602037" y="11285537"/>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1" name="Shape 2961"/>
              <p:cNvSpPr/>
              <p:nvPr/>
            </p:nvSpPr>
            <p:spPr>
              <a:xfrm flipH="1">
                <a:off x="4570412" y="11299825"/>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962" name="Shape 2962"/>
            <p:cNvGrpSpPr/>
            <p:nvPr/>
          </p:nvGrpSpPr>
          <p:grpSpPr>
            <a:xfrm>
              <a:off x="7524750" y="2757487"/>
              <a:ext cx="1123950" cy="525462"/>
              <a:chOff x="3602037" y="11285537"/>
              <a:chExt cx="1436687" cy="952500"/>
            </a:xfrm>
          </p:grpSpPr>
          <p:sp>
            <p:nvSpPr>
              <p:cNvPr id="2963" name="Shape 2963"/>
              <p:cNvSpPr/>
              <p:nvPr/>
            </p:nvSpPr>
            <p:spPr>
              <a:xfrm>
                <a:off x="3602037" y="11285537"/>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4" name="Shape 2964"/>
              <p:cNvSpPr/>
              <p:nvPr/>
            </p:nvSpPr>
            <p:spPr>
              <a:xfrm flipH="1">
                <a:off x="4570412" y="11299825"/>
                <a:ext cx="468312" cy="938212"/>
              </a:xfrm>
              <a:custGeom>
                <a:pathLst>
                  <a:path extrusionOk="0" h="630" w="285">
                    <a:moveTo>
                      <a:pt x="285" y="0"/>
                    </a:moveTo>
                    <a:lnTo>
                      <a:pt x="0" y="630"/>
                    </a:lnTo>
                  </a:path>
                </a:pathLst>
              </a:custGeom>
              <a:noFill/>
              <a:ln cap="flat" cmpd="sng" w="28575">
                <a:solidFill>
                  <a:srgbClr val="000000"/>
                </a:solidFill>
                <a:prstDash val="solid"/>
                <a:miter lim="800000"/>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65" name="Shape 2965"/>
            <p:cNvSpPr txBox="1"/>
            <p:nvPr/>
          </p:nvSpPr>
          <p:spPr>
            <a:xfrm>
              <a:off x="6719887" y="3278187"/>
              <a:ext cx="352425" cy="1608137"/>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10800" lIns="18000" spcFirstLastPara="1" rIns="18000" wrap="square" tIns="10800">
              <a:noAutofit/>
            </a:bodyPr>
            <a:lstStyle/>
            <a:p>
              <a:pPr indent="0" lvl="0" marL="0" marR="0" rtl="0" algn="ctr">
                <a:lnSpc>
                  <a:spcPct val="96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多路归并排序</a:t>
              </a:r>
              <a:endParaRPr/>
            </a:p>
          </p:txBody>
        </p:sp>
        <p:sp>
          <p:nvSpPr>
            <p:cNvPr id="2966" name="Shape 2966"/>
            <p:cNvSpPr/>
            <p:nvPr/>
          </p:nvSpPr>
          <p:spPr>
            <a:xfrm>
              <a:off x="1744662" y="4873625"/>
              <a:ext cx="2216150" cy="779462"/>
            </a:xfrm>
            <a:custGeom>
              <a:pathLst>
                <a:path extrusionOk="0" h="697" w="1434">
                  <a:moveTo>
                    <a:pt x="0" y="0"/>
                  </a:moveTo>
                  <a:lnTo>
                    <a:pt x="1434" y="697"/>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7" name="Shape 2967"/>
            <p:cNvSpPr/>
            <p:nvPr/>
          </p:nvSpPr>
          <p:spPr>
            <a:xfrm flipH="1">
              <a:off x="4737100" y="4883150"/>
              <a:ext cx="387350" cy="773112"/>
            </a:xfrm>
            <a:custGeom>
              <a:pathLst>
                <a:path extrusionOk="0" h="680" w="2">
                  <a:moveTo>
                    <a:pt x="0" y="0"/>
                  </a:moveTo>
                  <a:lnTo>
                    <a:pt x="2" y="680"/>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8" name="Shape 2968"/>
            <p:cNvSpPr/>
            <p:nvPr/>
          </p:nvSpPr>
          <p:spPr>
            <a:xfrm flipH="1">
              <a:off x="4903787" y="4886325"/>
              <a:ext cx="882650" cy="766762"/>
            </a:xfrm>
            <a:custGeom>
              <a:pathLst>
                <a:path extrusionOk="0" h="697" w="820">
                  <a:moveTo>
                    <a:pt x="0" y="0"/>
                  </a:moveTo>
                  <a:lnTo>
                    <a:pt x="820" y="697"/>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9" name="Shape 2969"/>
            <p:cNvSpPr/>
            <p:nvPr/>
          </p:nvSpPr>
          <p:spPr>
            <a:xfrm flipH="1">
              <a:off x="5060950" y="4872037"/>
              <a:ext cx="1781175" cy="777875"/>
            </a:xfrm>
            <a:custGeom>
              <a:pathLst>
                <a:path extrusionOk="0" h="697" w="1434">
                  <a:moveTo>
                    <a:pt x="0" y="0"/>
                  </a:moveTo>
                  <a:lnTo>
                    <a:pt x="1434" y="697"/>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0" name="Shape 2970"/>
            <p:cNvSpPr/>
            <p:nvPr/>
          </p:nvSpPr>
          <p:spPr>
            <a:xfrm flipH="1">
              <a:off x="5272087" y="4873625"/>
              <a:ext cx="2214562" cy="779462"/>
            </a:xfrm>
            <a:custGeom>
              <a:pathLst>
                <a:path extrusionOk="0" h="697" w="1434">
                  <a:moveTo>
                    <a:pt x="0" y="0"/>
                  </a:moveTo>
                  <a:lnTo>
                    <a:pt x="1434" y="697"/>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1" name="Shape 2971"/>
            <p:cNvSpPr/>
            <p:nvPr/>
          </p:nvSpPr>
          <p:spPr>
            <a:xfrm flipH="1">
              <a:off x="5445125" y="4883150"/>
              <a:ext cx="3030537" cy="762000"/>
            </a:xfrm>
            <a:custGeom>
              <a:pathLst>
                <a:path extrusionOk="0" h="712" w="2259">
                  <a:moveTo>
                    <a:pt x="0" y="0"/>
                  </a:moveTo>
                  <a:lnTo>
                    <a:pt x="2259" y="712"/>
                  </a:lnTo>
                </a:path>
              </a:pathLst>
            </a:custGeom>
            <a:noFill/>
            <a:ln cap="flat" cmpd="sng" w="28575">
              <a:solidFill>
                <a:srgbClr val="0000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975" name="Shape 2975"/>
        <p:cNvGrpSpPr/>
        <p:nvPr/>
      </p:nvGrpSpPr>
      <p:grpSpPr>
        <a:xfrm>
          <a:off x="0" y="0"/>
          <a:ext cx="0" cy="0"/>
          <a:chOff x="0" y="0"/>
          <a:chExt cx="0" cy="0"/>
        </a:xfrm>
      </p:grpSpPr>
      <p:sp>
        <p:nvSpPr>
          <p:cNvPr id="2976" name="Shape 2976"/>
          <p:cNvSpPr txBox="1"/>
          <p:nvPr/>
        </p:nvSpPr>
        <p:spPr>
          <a:xfrm>
            <a:off x="442912" y="1050925"/>
            <a:ext cx="42640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关键码的分布情况比较</a:t>
            </a:r>
            <a:endParaRPr/>
          </a:p>
        </p:txBody>
      </p:sp>
      <p:sp>
        <p:nvSpPr>
          <p:cNvPr id="2977" name="Shape 2977"/>
          <p:cNvSpPr txBox="1"/>
          <p:nvPr/>
        </p:nvSpPr>
        <p:spPr>
          <a:xfrm>
            <a:off x="385762" y="2168525"/>
            <a:ext cx="8281987" cy="265588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当待排序记录按关键码有序时，插入排序和起泡排序能达到</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Arial"/>
                <a:ea typeface="Arial"/>
                <a:cs typeface="Arial"/>
                <a:sym typeface="Arial"/>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Arial"/>
                <a:ea typeface="Arial"/>
                <a:cs typeface="Arial"/>
                <a:sym typeface="Arial"/>
              </a:rPr>
              <a:t>)的时间复杂度；对于快速排序而言，这是最坏的情况，此时的时间性能蜕化为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Arial"/>
                <a:ea typeface="Arial"/>
                <a:cs typeface="Arial"/>
                <a:sym typeface="Arial"/>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Arial"/>
                <a:ea typeface="Arial"/>
                <a:cs typeface="Arial"/>
                <a:sym typeface="Arial"/>
              </a:rPr>
              <a:t>)；选择排序、堆排序和归并排序的时间性能不随记录序列中关键字的分布而改变。</a:t>
            </a:r>
            <a:endParaRPr/>
          </a:p>
        </p:txBody>
      </p:sp>
      <p:sp>
        <p:nvSpPr>
          <p:cNvPr id="2978" name="Shape 2978"/>
          <p:cNvSpPr txBox="1"/>
          <p:nvPr/>
        </p:nvSpPr>
        <p:spPr>
          <a:xfrm>
            <a:off x="1784350" y="323850"/>
            <a:ext cx="5265737"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600"/>
              <a:buFont typeface="Times New Roman"/>
              <a:buNone/>
            </a:pPr>
            <a:r>
              <a:rPr b="1" i="0" lang="en-US" sz="3600" u="none">
                <a:solidFill>
                  <a:srgbClr val="171CEF"/>
                </a:solidFill>
                <a:latin typeface="Times New Roman"/>
                <a:ea typeface="Times New Roman"/>
                <a:cs typeface="Times New Roman"/>
                <a:sym typeface="Times New Roman"/>
              </a:rPr>
              <a:t>8.7  各种排序方法的比较</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250825" y="1223962"/>
            <a:ext cx="5029200" cy="503237"/>
          </a:xfrm>
          <a:prstGeom prst="rect">
            <a:avLst/>
          </a:prstGeom>
          <a:noFill/>
          <a:ln>
            <a:noFill/>
          </a:ln>
          <a:effectLst>
            <a:outerShdw blurRad="63500" dir="1593903" dist="28398">
              <a:schemeClr val="lt2"/>
            </a:outerShdw>
          </a:effectLst>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accent2"/>
              </a:buClr>
              <a:buSzPts val="3200"/>
              <a:buFont typeface="Arial"/>
              <a:buNone/>
            </a:pPr>
            <a:r>
              <a:rPr b="1" i="0" lang="en-US" sz="3200" u="none" cap="none" strike="noStrike">
                <a:solidFill>
                  <a:schemeClr val="accent2"/>
                </a:solidFill>
                <a:latin typeface="Arial"/>
                <a:ea typeface="Arial"/>
                <a:cs typeface="Arial"/>
                <a:sym typeface="Arial"/>
              </a:rPr>
              <a:t>直接插入排序过程示例</a:t>
            </a:r>
            <a:r>
              <a:rPr b="1" i="0" lang="en-US" sz="3200" u="none" cap="none" strike="noStrike">
                <a:solidFill>
                  <a:schemeClr val="accent2"/>
                </a:solidFill>
                <a:latin typeface="Times New Roman"/>
                <a:ea typeface="Times New Roman"/>
                <a:cs typeface="Times New Roman"/>
                <a:sym typeface="Times New Roman"/>
              </a:rPr>
              <a:t> </a:t>
            </a:r>
            <a:endParaRPr/>
          </a:p>
        </p:txBody>
      </p:sp>
      <p:sp>
        <p:nvSpPr>
          <p:cNvPr id="253" name="Shape 253"/>
          <p:cNvSpPr txBox="1"/>
          <p:nvPr/>
        </p:nvSpPr>
        <p:spPr>
          <a:xfrm>
            <a:off x="950912" y="1768475"/>
            <a:ext cx="54657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r   0        1        2        3        4        5        6</a:t>
            </a:r>
            <a:endParaRPr/>
          </a:p>
        </p:txBody>
      </p:sp>
      <p:sp>
        <p:nvSpPr>
          <p:cNvPr id="254" name="Shape 254"/>
          <p:cNvSpPr/>
          <p:nvPr/>
        </p:nvSpPr>
        <p:spPr>
          <a:xfrm>
            <a:off x="2014537" y="222726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2</a:t>
            </a:r>
            <a:endParaRPr/>
          </a:p>
        </p:txBody>
      </p:sp>
      <p:sp>
        <p:nvSpPr>
          <p:cNvPr id="255" name="Shape 255"/>
          <p:cNvSpPr/>
          <p:nvPr/>
        </p:nvSpPr>
        <p:spPr>
          <a:xfrm>
            <a:off x="5824537" y="222726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3</a:t>
            </a:r>
            <a:endParaRPr/>
          </a:p>
        </p:txBody>
      </p:sp>
      <p:sp>
        <p:nvSpPr>
          <p:cNvPr id="256" name="Shape 256"/>
          <p:cNvSpPr/>
          <p:nvPr/>
        </p:nvSpPr>
        <p:spPr>
          <a:xfrm>
            <a:off x="2763837" y="222726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6</a:t>
            </a:r>
            <a:endParaRPr/>
          </a:p>
        </p:txBody>
      </p:sp>
      <p:sp>
        <p:nvSpPr>
          <p:cNvPr id="257" name="Shape 257"/>
          <p:cNvSpPr/>
          <p:nvPr/>
        </p:nvSpPr>
        <p:spPr>
          <a:xfrm>
            <a:off x="3538537" y="222726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4</a:t>
            </a:r>
            <a:endParaRPr/>
          </a:p>
        </p:txBody>
      </p:sp>
      <p:sp>
        <p:nvSpPr>
          <p:cNvPr id="258" name="Shape 258"/>
          <p:cNvSpPr/>
          <p:nvPr/>
        </p:nvSpPr>
        <p:spPr>
          <a:xfrm>
            <a:off x="4297362" y="222726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1</a:t>
            </a:r>
            <a:endParaRPr/>
          </a:p>
        </p:txBody>
      </p:sp>
      <p:sp>
        <p:nvSpPr>
          <p:cNvPr id="259" name="Shape 259"/>
          <p:cNvSpPr/>
          <p:nvPr/>
        </p:nvSpPr>
        <p:spPr>
          <a:xfrm>
            <a:off x="5062537" y="222726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u="sng">
                <a:solidFill>
                  <a:schemeClr val="lt1"/>
                </a:solidFill>
              </a:rPr>
              <a:t>6</a:t>
            </a:r>
            <a:endParaRPr u="sng"/>
          </a:p>
        </p:txBody>
      </p:sp>
      <p:sp>
        <p:nvSpPr>
          <p:cNvPr id="260" name="Shape 260"/>
          <p:cNvSpPr/>
          <p:nvPr/>
        </p:nvSpPr>
        <p:spPr>
          <a:xfrm>
            <a:off x="1993900" y="289401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nvGrpSpPr>
          <p:cNvPr id="261" name="Shape 261"/>
          <p:cNvGrpSpPr/>
          <p:nvPr/>
        </p:nvGrpSpPr>
        <p:grpSpPr>
          <a:xfrm>
            <a:off x="1978025" y="3579812"/>
            <a:ext cx="1282700" cy="533400"/>
            <a:chOff x="1978025" y="3579812"/>
            <a:chExt cx="1282700" cy="533400"/>
          </a:xfrm>
        </p:grpSpPr>
        <p:sp>
          <p:nvSpPr>
            <p:cNvPr id="262" name="Shape 262"/>
            <p:cNvSpPr/>
            <p:nvPr/>
          </p:nvSpPr>
          <p:spPr>
            <a:xfrm>
              <a:off x="1978025" y="357981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263" name="Shape 263"/>
            <p:cNvSpPr/>
            <p:nvPr/>
          </p:nvSpPr>
          <p:spPr>
            <a:xfrm>
              <a:off x="2727325" y="357981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grpSp>
      <p:grpSp>
        <p:nvGrpSpPr>
          <p:cNvPr id="264" name="Shape 264"/>
          <p:cNvGrpSpPr/>
          <p:nvPr/>
        </p:nvGrpSpPr>
        <p:grpSpPr>
          <a:xfrm>
            <a:off x="206375" y="2868612"/>
            <a:ext cx="6130925" cy="558800"/>
            <a:chOff x="206375" y="2868612"/>
            <a:chExt cx="6130925" cy="558800"/>
          </a:xfrm>
        </p:grpSpPr>
        <p:sp>
          <p:nvSpPr>
            <p:cNvPr id="265" name="Shape 265"/>
            <p:cNvSpPr txBox="1"/>
            <p:nvPr/>
          </p:nvSpPr>
          <p:spPr>
            <a:xfrm>
              <a:off x="206375" y="2868612"/>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66"/>
                </a:buClr>
                <a:buSzPts val="2800"/>
                <a:buFont typeface="Times New Roman"/>
                <a:buNone/>
              </a:pPr>
              <a:r>
                <a:rPr b="1" i="1" lang="en-US" sz="2800" u="none">
                  <a:solidFill>
                    <a:srgbClr val="003366"/>
                  </a:solidFill>
                  <a:latin typeface="Times New Roman"/>
                  <a:ea typeface="Times New Roman"/>
                  <a:cs typeface="Times New Roman"/>
                  <a:sym typeface="Times New Roman"/>
                </a:rPr>
                <a:t>i </a:t>
              </a:r>
              <a:r>
                <a:rPr b="1" i="0" lang="en-US" sz="2800" u="none">
                  <a:solidFill>
                    <a:srgbClr val="003366"/>
                  </a:solidFill>
                  <a:latin typeface="Times New Roman"/>
                  <a:ea typeface="Times New Roman"/>
                  <a:cs typeface="Times New Roman"/>
                  <a:sym typeface="Times New Roman"/>
                </a:rPr>
                <a:t>= 2</a:t>
              </a:r>
              <a:endParaRPr/>
            </a:p>
          </p:txBody>
        </p:sp>
        <p:sp>
          <p:nvSpPr>
            <p:cNvPr id="266" name="Shape 266"/>
            <p:cNvSpPr/>
            <p:nvPr/>
          </p:nvSpPr>
          <p:spPr>
            <a:xfrm>
              <a:off x="5803900" y="289401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3</a:t>
              </a:r>
              <a:endParaRPr/>
            </a:p>
          </p:txBody>
        </p:sp>
        <p:sp>
          <p:nvSpPr>
            <p:cNvPr id="267" name="Shape 267"/>
            <p:cNvSpPr/>
            <p:nvPr/>
          </p:nvSpPr>
          <p:spPr>
            <a:xfrm>
              <a:off x="3502025" y="289401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4</a:t>
              </a:r>
              <a:endParaRPr/>
            </a:p>
          </p:txBody>
        </p:sp>
        <p:sp>
          <p:nvSpPr>
            <p:cNvPr id="268" name="Shape 268"/>
            <p:cNvSpPr/>
            <p:nvPr/>
          </p:nvSpPr>
          <p:spPr>
            <a:xfrm>
              <a:off x="4276725" y="289401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1</a:t>
              </a:r>
              <a:endParaRPr/>
            </a:p>
          </p:txBody>
        </p:sp>
        <p:sp>
          <p:nvSpPr>
            <p:cNvPr id="269" name="Shape 269"/>
            <p:cNvSpPr/>
            <p:nvPr/>
          </p:nvSpPr>
          <p:spPr>
            <a:xfrm>
              <a:off x="5041900" y="289401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u="sng">
                  <a:solidFill>
                    <a:schemeClr val="lt1"/>
                  </a:solidFill>
                </a:rPr>
                <a:t>6</a:t>
              </a:r>
              <a:endParaRPr u="sng"/>
            </a:p>
          </p:txBody>
        </p:sp>
        <p:sp>
          <p:nvSpPr>
            <p:cNvPr id="270" name="Shape 270"/>
            <p:cNvSpPr/>
            <p:nvPr/>
          </p:nvSpPr>
          <p:spPr>
            <a:xfrm>
              <a:off x="2743200" y="2889250"/>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lang="en-US" sz="2400">
                  <a:solidFill>
                    <a:srgbClr val="FF3300"/>
                  </a:solidFill>
                </a:rPr>
                <a:t>6</a:t>
              </a:r>
              <a:endParaRPr/>
            </a:p>
          </p:txBody>
        </p:sp>
      </p:grpSp>
      <p:grpSp>
        <p:nvGrpSpPr>
          <p:cNvPr id="271" name="Shape 271"/>
          <p:cNvGrpSpPr/>
          <p:nvPr/>
        </p:nvGrpSpPr>
        <p:grpSpPr>
          <a:xfrm>
            <a:off x="206375" y="3563937"/>
            <a:ext cx="6126162" cy="557213"/>
            <a:chOff x="206375" y="3563937"/>
            <a:chExt cx="6126162" cy="557213"/>
          </a:xfrm>
        </p:grpSpPr>
        <p:sp>
          <p:nvSpPr>
            <p:cNvPr id="272" name="Shape 272"/>
            <p:cNvSpPr txBox="1"/>
            <p:nvPr/>
          </p:nvSpPr>
          <p:spPr>
            <a:xfrm>
              <a:off x="206375" y="3563937"/>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66"/>
                </a:buClr>
                <a:buSzPts val="2800"/>
                <a:buFont typeface="Times New Roman"/>
                <a:buNone/>
              </a:pPr>
              <a:r>
                <a:rPr b="1" i="1" lang="en-US" sz="2800" u="none">
                  <a:solidFill>
                    <a:srgbClr val="003366"/>
                  </a:solidFill>
                  <a:latin typeface="Times New Roman"/>
                  <a:ea typeface="Times New Roman"/>
                  <a:cs typeface="Times New Roman"/>
                  <a:sym typeface="Times New Roman"/>
                </a:rPr>
                <a:t>i</a:t>
              </a:r>
              <a:r>
                <a:rPr b="1" i="0" lang="en-US" sz="2800" u="none">
                  <a:solidFill>
                    <a:srgbClr val="003366"/>
                  </a:solidFill>
                  <a:latin typeface="Times New Roman"/>
                  <a:ea typeface="Times New Roman"/>
                  <a:cs typeface="Times New Roman"/>
                  <a:sym typeface="Times New Roman"/>
                </a:rPr>
                <a:t> = 3</a:t>
              </a:r>
              <a:endParaRPr/>
            </a:p>
          </p:txBody>
        </p:sp>
        <p:sp>
          <p:nvSpPr>
            <p:cNvPr id="273" name="Shape 273"/>
            <p:cNvSpPr/>
            <p:nvPr/>
          </p:nvSpPr>
          <p:spPr>
            <a:xfrm>
              <a:off x="5799137" y="35877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3</a:t>
              </a:r>
              <a:endParaRPr/>
            </a:p>
          </p:txBody>
        </p:sp>
        <p:sp>
          <p:nvSpPr>
            <p:cNvPr id="274" name="Shape 274"/>
            <p:cNvSpPr/>
            <p:nvPr/>
          </p:nvSpPr>
          <p:spPr>
            <a:xfrm>
              <a:off x="3497262" y="3587750"/>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lang="en-US" sz="2400">
                  <a:solidFill>
                    <a:srgbClr val="FF3300"/>
                  </a:solidFill>
                </a:rPr>
                <a:t>4</a:t>
              </a:r>
              <a:endParaRPr/>
            </a:p>
          </p:txBody>
        </p:sp>
        <p:sp>
          <p:nvSpPr>
            <p:cNvPr id="275" name="Shape 275"/>
            <p:cNvSpPr/>
            <p:nvPr/>
          </p:nvSpPr>
          <p:spPr>
            <a:xfrm>
              <a:off x="4271962" y="35877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1</a:t>
              </a:r>
              <a:endParaRPr/>
            </a:p>
          </p:txBody>
        </p:sp>
        <p:sp>
          <p:nvSpPr>
            <p:cNvPr id="276" name="Shape 276"/>
            <p:cNvSpPr/>
            <p:nvPr/>
          </p:nvSpPr>
          <p:spPr>
            <a:xfrm>
              <a:off x="5037137" y="35877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u="sng">
                  <a:solidFill>
                    <a:schemeClr val="lt1"/>
                  </a:solidFill>
                </a:rPr>
                <a:t>6</a:t>
              </a:r>
              <a:endParaRPr u="sng"/>
            </a:p>
          </p:txBody>
        </p:sp>
      </p:grpSp>
      <p:sp>
        <p:nvSpPr>
          <p:cNvPr id="277" name="Shape 277"/>
          <p:cNvSpPr/>
          <p:nvPr/>
        </p:nvSpPr>
        <p:spPr>
          <a:xfrm>
            <a:off x="1231900" y="3587750"/>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lang="en-US" sz="2400">
                <a:solidFill>
                  <a:srgbClr val="FF3300"/>
                </a:solidFill>
              </a:rPr>
              <a:t>4</a:t>
            </a:r>
            <a:endParaRPr/>
          </a:p>
        </p:txBody>
      </p:sp>
      <p:grpSp>
        <p:nvGrpSpPr>
          <p:cNvPr id="278" name="Shape 278"/>
          <p:cNvGrpSpPr/>
          <p:nvPr/>
        </p:nvGrpSpPr>
        <p:grpSpPr>
          <a:xfrm>
            <a:off x="1952625" y="4262437"/>
            <a:ext cx="2076450" cy="533400"/>
            <a:chOff x="1952625" y="4262437"/>
            <a:chExt cx="2076450" cy="533400"/>
          </a:xfrm>
        </p:grpSpPr>
        <p:sp>
          <p:nvSpPr>
            <p:cNvPr id="279" name="Shape 279"/>
            <p:cNvSpPr/>
            <p:nvPr/>
          </p:nvSpPr>
          <p:spPr>
            <a:xfrm>
              <a:off x="3495675" y="4262437"/>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280" name="Shape 280"/>
            <p:cNvSpPr/>
            <p:nvPr/>
          </p:nvSpPr>
          <p:spPr>
            <a:xfrm>
              <a:off x="2703512" y="4262437"/>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281" name="Shape 281"/>
            <p:cNvSpPr/>
            <p:nvPr/>
          </p:nvSpPr>
          <p:spPr>
            <a:xfrm>
              <a:off x="1952625" y="4262437"/>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sp>
        <p:nvSpPr>
          <p:cNvPr id="282" name="Shape 282"/>
          <p:cNvSpPr/>
          <p:nvPr/>
        </p:nvSpPr>
        <p:spPr>
          <a:xfrm>
            <a:off x="1231900" y="4273550"/>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2400"/>
              <a:buFont typeface="Arial"/>
              <a:buNone/>
            </a:pPr>
            <a:r>
              <a:rPr b="1" lang="en-US" sz="2400">
                <a:solidFill>
                  <a:srgbClr val="FF3300"/>
                </a:solidFill>
              </a:rPr>
              <a:t>1</a:t>
            </a:r>
            <a:endParaRPr/>
          </a:p>
        </p:txBody>
      </p:sp>
      <p:grpSp>
        <p:nvGrpSpPr>
          <p:cNvPr id="283" name="Shape 283"/>
          <p:cNvGrpSpPr/>
          <p:nvPr/>
        </p:nvGrpSpPr>
        <p:grpSpPr>
          <a:xfrm>
            <a:off x="1965325" y="4962525"/>
            <a:ext cx="2814637" cy="534987"/>
            <a:chOff x="1965325" y="4962525"/>
            <a:chExt cx="2814637" cy="534987"/>
          </a:xfrm>
        </p:grpSpPr>
        <p:sp>
          <p:nvSpPr>
            <p:cNvPr id="284" name="Shape 284"/>
            <p:cNvSpPr/>
            <p:nvPr/>
          </p:nvSpPr>
          <p:spPr>
            <a:xfrm>
              <a:off x="4246562" y="4962525"/>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285" name="Shape 285"/>
            <p:cNvSpPr/>
            <p:nvPr/>
          </p:nvSpPr>
          <p:spPr>
            <a:xfrm>
              <a:off x="3481387" y="496411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286" name="Shape 286"/>
            <p:cNvSpPr/>
            <p:nvPr/>
          </p:nvSpPr>
          <p:spPr>
            <a:xfrm>
              <a:off x="2700337" y="496411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287" name="Shape 287"/>
            <p:cNvSpPr/>
            <p:nvPr/>
          </p:nvSpPr>
          <p:spPr>
            <a:xfrm>
              <a:off x="1965325" y="496411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grpSp>
      <p:sp>
        <p:nvSpPr>
          <p:cNvPr id="288" name="Shape 288"/>
          <p:cNvSpPr/>
          <p:nvPr/>
        </p:nvSpPr>
        <p:spPr>
          <a:xfrm>
            <a:off x="1231900" y="4943475"/>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lang="en-US" sz="2400" u="sng">
                <a:solidFill>
                  <a:srgbClr val="FF3300"/>
                </a:solidFill>
              </a:rPr>
              <a:t>6</a:t>
            </a:r>
            <a:endParaRPr u="sng"/>
          </a:p>
        </p:txBody>
      </p:sp>
      <p:grpSp>
        <p:nvGrpSpPr>
          <p:cNvPr id="289" name="Shape 289"/>
          <p:cNvGrpSpPr/>
          <p:nvPr/>
        </p:nvGrpSpPr>
        <p:grpSpPr>
          <a:xfrm>
            <a:off x="1981200" y="5640387"/>
            <a:ext cx="3563937" cy="549275"/>
            <a:chOff x="1981200" y="5640387"/>
            <a:chExt cx="3563937" cy="549275"/>
          </a:xfrm>
        </p:grpSpPr>
        <p:sp>
          <p:nvSpPr>
            <p:cNvPr id="290" name="Shape 290"/>
            <p:cNvSpPr/>
            <p:nvPr/>
          </p:nvSpPr>
          <p:spPr>
            <a:xfrm>
              <a:off x="5011737" y="5640387"/>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6</a:t>
              </a:r>
              <a:endParaRPr u="sng"/>
            </a:p>
          </p:txBody>
        </p:sp>
        <p:sp>
          <p:nvSpPr>
            <p:cNvPr id="291" name="Shape 291"/>
            <p:cNvSpPr/>
            <p:nvPr/>
          </p:nvSpPr>
          <p:spPr>
            <a:xfrm>
              <a:off x="4262437" y="5654675"/>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292" name="Shape 292"/>
            <p:cNvSpPr/>
            <p:nvPr/>
          </p:nvSpPr>
          <p:spPr>
            <a:xfrm>
              <a:off x="3497262" y="565626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293" name="Shape 293"/>
            <p:cNvSpPr/>
            <p:nvPr/>
          </p:nvSpPr>
          <p:spPr>
            <a:xfrm>
              <a:off x="2716212" y="565626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294" name="Shape 294"/>
            <p:cNvSpPr/>
            <p:nvPr/>
          </p:nvSpPr>
          <p:spPr>
            <a:xfrm>
              <a:off x="1981200" y="565626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grpSp>
      <p:grpSp>
        <p:nvGrpSpPr>
          <p:cNvPr id="295" name="Shape 295"/>
          <p:cNvGrpSpPr/>
          <p:nvPr/>
        </p:nvGrpSpPr>
        <p:grpSpPr>
          <a:xfrm>
            <a:off x="4246562" y="6308725"/>
            <a:ext cx="2047875" cy="549275"/>
            <a:chOff x="4246562" y="6308725"/>
            <a:chExt cx="2047875" cy="549275"/>
          </a:xfrm>
        </p:grpSpPr>
        <p:sp>
          <p:nvSpPr>
            <p:cNvPr id="296" name="Shape 296"/>
            <p:cNvSpPr/>
            <p:nvPr/>
          </p:nvSpPr>
          <p:spPr>
            <a:xfrm>
              <a:off x="5761037" y="6308725"/>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CC"/>
                </a:buClr>
                <a:buSzPts val="2400"/>
                <a:buFont typeface="Arial"/>
                <a:buNone/>
              </a:pPr>
              <a:r>
                <a:rPr b="1" lang="en-US" sz="2400" u="sng">
                  <a:solidFill>
                    <a:srgbClr val="FFFFCC"/>
                  </a:solidFill>
                </a:rPr>
                <a:t>6</a:t>
              </a:r>
              <a:endParaRPr u="sng"/>
            </a:p>
          </p:txBody>
        </p:sp>
        <p:sp>
          <p:nvSpPr>
            <p:cNvPr id="297" name="Shape 297"/>
            <p:cNvSpPr/>
            <p:nvPr/>
          </p:nvSpPr>
          <p:spPr>
            <a:xfrm>
              <a:off x="5011737" y="6323012"/>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298" name="Shape 298"/>
            <p:cNvSpPr/>
            <p:nvPr/>
          </p:nvSpPr>
          <p:spPr>
            <a:xfrm>
              <a:off x="4246562" y="6324600"/>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grpSp>
      <p:sp>
        <p:nvSpPr>
          <p:cNvPr id="299" name="Shape 299"/>
          <p:cNvSpPr/>
          <p:nvPr/>
        </p:nvSpPr>
        <p:spPr>
          <a:xfrm>
            <a:off x="3481387" y="6324600"/>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grpSp>
        <p:nvGrpSpPr>
          <p:cNvPr id="300" name="Shape 300"/>
          <p:cNvGrpSpPr/>
          <p:nvPr/>
        </p:nvGrpSpPr>
        <p:grpSpPr>
          <a:xfrm>
            <a:off x="1952625" y="6324600"/>
            <a:ext cx="1268412" cy="533400"/>
            <a:chOff x="1952625" y="6324600"/>
            <a:chExt cx="1268412" cy="533400"/>
          </a:xfrm>
        </p:grpSpPr>
        <p:sp>
          <p:nvSpPr>
            <p:cNvPr id="301" name="Shape 301"/>
            <p:cNvSpPr/>
            <p:nvPr/>
          </p:nvSpPr>
          <p:spPr>
            <a:xfrm>
              <a:off x="2687637" y="6324600"/>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302" name="Shape 302"/>
            <p:cNvSpPr/>
            <p:nvPr/>
          </p:nvSpPr>
          <p:spPr>
            <a:xfrm>
              <a:off x="1952625" y="6324600"/>
              <a:ext cx="533400" cy="5334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grpSp>
      <p:sp>
        <p:nvSpPr>
          <p:cNvPr id="303" name="Shape 303"/>
          <p:cNvSpPr/>
          <p:nvPr/>
        </p:nvSpPr>
        <p:spPr>
          <a:xfrm>
            <a:off x="1231900" y="5634037"/>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lang="en-US" sz="2400">
                <a:solidFill>
                  <a:srgbClr val="FF3300"/>
                </a:solidFill>
              </a:rPr>
              <a:t>3</a:t>
            </a:r>
            <a:endParaRPr/>
          </a:p>
        </p:txBody>
      </p:sp>
      <p:grpSp>
        <p:nvGrpSpPr>
          <p:cNvPr id="304" name="Shape 304"/>
          <p:cNvGrpSpPr/>
          <p:nvPr/>
        </p:nvGrpSpPr>
        <p:grpSpPr>
          <a:xfrm>
            <a:off x="219075" y="4238625"/>
            <a:ext cx="6103937" cy="557212"/>
            <a:chOff x="219075" y="4238625"/>
            <a:chExt cx="6103937" cy="557212"/>
          </a:xfrm>
        </p:grpSpPr>
        <p:sp>
          <p:nvSpPr>
            <p:cNvPr id="305" name="Shape 305"/>
            <p:cNvSpPr/>
            <p:nvPr/>
          </p:nvSpPr>
          <p:spPr>
            <a:xfrm>
              <a:off x="5789612" y="426243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3</a:t>
              </a:r>
              <a:endParaRPr/>
            </a:p>
          </p:txBody>
        </p:sp>
        <p:sp>
          <p:nvSpPr>
            <p:cNvPr id="306" name="Shape 306"/>
            <p:cNvSpPr/>
            <p:nvPr/>
          </p:nvSpPr>
          <p:spPr>
            <a:xfrm>
              <a:off x="4262437" y="4262437"/>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lang="en-US" sz="2400">
                  <a:solidFill>
                    <a:srgbClr val="FF3300"/>
                  </a:solidFill>
                </a:rPr>
                <a:t>1</a:t>
              </a:r>
              <a:endParaRPr/>
            </a:p>
          </p:txBody>
        </p:sp>
        <p:sp>
          <p:nvSpPr>
            <p:cNvPr id="307" name="Shape 307"/>
            <p:cNvSpPr/>
            <p:nvPr/>
          </p:nvSpPr>
          <p:spPr>
            <a:xfrm>
              <a:off x="5027612" y="426243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u="sng">
                  <a:solidFill>
                    <a:schemeClr val="lt1"/>
                  </a:solidFill>
                </a:rPr>
                <a:t>6</a:t>
              </a:r>
              <a:endParaRPr u="sng"/>
            </a:p>
          </p:txBody>
        </p:sp>
        <p:sp>
          <p:nvSpPr>
            <p:cNvPr id="308" name="Shape 308"/>
            <p:cNvSpPr txBox="1"/>
            <p:nvPr/>
          </p:nvSpPr>
          <p:spPr>
            <a:xfrm>
              <a:off x="219075" y="4238625"/>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66"/>
                </a:buClr>
                <a:buSzPts val="2800"/>
                <a:buFont typeface="Times New Roman"/>
                <a:buNone/>
              </a:pPr>
              <a:r>
                <a:rPr b="1" i="1" lang="en-US" sz="2800" u="none">
                  <a:solidFill>
                    <a:srgbClr val="003366"/>
                  </a:solidFill>
                  <a:latin typeface="Times New Roman"/>
                  <a:ea typeface="Times New Roman"/>
                  <a:cs typeface="Times New Roman"/>
                  <a:sym typeface="Times New Roman"/>
                </a:rPr>
                <a:t>i</a:t>
              </a:r>
              <a:r>
                <a:rPr b="1" i="0" lang="en-US" sz="2800" u="none">
                  <a:solidFill>
                    <a:srgbClr val="003366"/>
                  </a:solidFill>
                  <a:latin typeface="Times New Roman"/>
                  <a:ea typeface="Times New Roman"/>
                  <a:cs typeface="Times New Roman"/>
                  <a:sym typeface="Times New Roman"/>
                </a:rPr>
                <a:t> = 4</a:t>
              </a:r>
              <a:endParaRPr/>
            </a:p>
          </p:txBody>
        </p:sp>
      </p:grpSp>
      <p:grpSp>
        <p:nvGrpSpPr>
          <p:cNvPr id="309" name="Shape 309"/>
          <p:cNvGrpSpPr/>
          <p:nvPr/>
        </p:nvGrpSpPr>
        <p:grpSpPr>
          <a:xfrm>
            <a:off x="206375" y="5589587"/>
            <a:ext cx="6103937" cy="584200"/>
            <a:chOff x="206375" y="5589587"/>
            <a:chExt cx="6103937" cy="584200"/>
          </a:xfrm>
        </p:grpSpPr>
        <p:sp>
          <p:nvSpPr>
            <p:cNvPr id="310" name="Shape 310"/>
            <p:cNvSpPr/>
            <p:nvPr/>
          </p:nvSpPr>
          <p:spPr>
            <a:xfrm>
              <a:off x="5776912" y="5640387"/>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2400"/>
                <a:buFont typeface="Arial"/>
                <a:buNone/>
              </a:pPr>
              <a:r>
                <a:rPr b="1" lang="en-US" sz="2400">
                  <a:solidFill>
                    <a:srgbClr val="FF3300"/>
                  </a:solidFill>
                </a:rPr>
                <a:t>3</a:t>
              </a:r>
              <a:endParaRPr/>
            </a:p>
          </p:txBody>
        </p:sp>
        <p:sp>
          <p:nvSpPr>
            <p:cNvPr id="311" name="Shape 311"/>
            <p:cNvSpPr txBox="1"/>
            <p:nvPr/>
          </p:nvSpPr>
          <p:spPr>
            <a:xfrm>
              <a:off x="206375" y="5589587"/>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66"/>
                </a:buClr>
                <a:buSzPts val="2800"/>
                <a:buFont typeface="Times New Roman"/>
                <a:buNone/>
              </a:pPr>
              <a:r>
                <a:rPr b="1" i="1" lang="en-US" sz="2800" u="none">
                  <a:solidFill>
                    <a:srgbClr val="003366"/>
                  </a:solidFill>
                  <a:latin typeface="Times New Roman"/>
                  <a:ea typeface="Times New Roman"/>
                  <a:cs typeface="Times New Roman"/>
                  <a:sym typeface="Times New Roman"/>
                </a:rPr>
                <a:t>i</a:t>
              </a:r>
              <a:r>
                <a:rPr b="1" i="0" lang="en-US" sz="2800" u="none">
                  <a:solidFill>
                    <a:srgbClr val="003366"/>
                  </a:solidFill>
                  <a:latin typeface="Times New Roman"/>
                  <a:ea typeface="Times New Roman"/>
                  <a:cs typeface="Times New Roman"/>
                  <a:sym typeface="Times New Roman"/>
                </a:rPr>
                <a:t> = 6</a:t>
              </a:r>
              <a:endParaRPr/>
            </a:p>
          </p:txBody>
        </p:sp>
      </p:grpSp>
      <p:grpSp>
        <p:nvGrpSpPr>
          <p:cNvPr id="312" name="Shape 312"/>
          <p:cNvGrpSpPr/>
          <p:nvPr/>
        </p:nvGrpSpPr>
        <p:grpSpPr>
          <a:xfrm>
            <a:off x="219075" y="4914900"/>
            <a:ext cx="6075362" cy="582612"/>
            <a:chOff x="219075" y="4914900"/>
            <a:chExt cx="6075362" cy="582612"/>
          </a:xfrm>
        </p:grpSpPr>
        <p:sp>
          <p:nvSpPr>
            <p:cNvPr id="313" name="Shape 313"/>
            <p:cNvSpPr/>
            <p:nvPr/>
          </p:nvSpPr>
          <p:spPr>
            <a:xfrm>
              <a:off x="5761037" y="4964112"/>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lang="en-US" sz="2400">
                  <a:solidFill>
                    <a:schemeClr val="lt1"/>
                  </a:solidFill>
                </a:rPr>
                <a:t>3</a:t>
              </a:r>
              <a:endParaRPr/>
            </a:p>
          </p:txBody>
        </p:sp>
        <p:sp>
          <p:nvSpPr>
            <p:cNvPr id="314" name="Shape 314"/>
            <p:cNvSpPr/>
            <p:nvPr/>
          </p:nvSpPr>
          <p:spPr>
            <a:xfrm>
              <a:off x="4999037" y="496411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lang="en-US" sz="2400" u="sng">
                  <a:solidFill>
                    <a:srgbClr val="FF3300"/>
                  </a:solidFill>
                </a:rPr>
                <a:t>6</a:t>
              </a:r>
              <a:endParaRPr u="sng"/>
            </a:p>
          </p:txBody>
        </p:sp>
        <p:sp>
          <p:nvSpPr>
            <p:cNvPr id="315" name="Shape 315"/>
            <p:cNvSpPr txBox="1"/>
            <p:nvPr/>
          </p:nvSpPr>
          <p:spPr>
            <a:xfrm>
              <a:off x="219075" y="4914900"/>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66"/>
                </a:buClr>
                <a:buSzPts val="2800"/>
                <a:buFont typeface="Times New Roman"/>
                <a:buNone/>
              </a:pPr>
              <a:r>
                <a:rPr b="1" i="1" lang="en-US" sz="2800" u="none">
                  <a:solidFill>
                    <a:srgbClr val="003366"/>
                  </a:solidFill>
                  <a:latin typeface="Times New Roman"/>
                  <a:ea typeface="Times New Roman"/>
                  <a:cs typeface="Times New Roman"/>
                  <a:sym typeface="Times New Roman"/>
                </a:rPr>
                <a:t>i</a:t>
              </a:r>
              <a:r>
                <a:rPr b="1" i="0" lang="en-US" sz="2800" u="none">
                  <a:solidFill>
                    <a:srgbClr val="003366"/>
                  </a:solidFill>
                  <a:latin typeface="Times New Roman"/>
                  <a:ea typeface="Times New Roman"/>
                  <a:cs typeface="Times New Roman"/>
                  <a:sym typeface="Times New Roman"/>
                </a:rPr>
                <a:t> = 5</a:t>
              </a:r>
              <a:endParaRPr/>
            </a:p>
          </p:txBody>
        </p:sp>
      </p:grpSp>
      <p:grpSp>
        <p:nvGrpSpPr>
          <p:cNvPr id="316" name="Shape 316"/>
          <p:cNvGrpSpPr/>
          <p:nvPr/>
        </p:nvGrpSpPr>
        <p:grpSpPr>
          <a:xfrm>
            <a:off x="6443662" y="3294062"/>
            <a:ext cx="2700337" cy="542925"/>
            <a:chOff x="7046912" y="3563937"/>
            <a:chExt cx="2700337" cy="542925"/>
          </a:xfrm>
        </p:grpSpPr>
        <p:sp>
          <p:nvSpPr>
            <p:cNvPr id="317" name="Shape 317"/>
            <p:cNvSpPr txBox="1"/>
            <p:nvPr/>
          </p:nvSpPr>
          <p:spPr>
            <a:xfrm>
              <a:off x="7631112" y="3563937"/>
              <a:ext cx="211613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r[0]的作用?</a:t>
              </a:r>
              <a:endParaRPr/>
            </a:p>
          </p:txBody>
        </p:sp>
        <p:pic>
          <p:nvPicPr>
            <p:cNvPr id="318" name="Shape 318"/>
            <p:cNvPicPr preferRelativeResize="0"/>
            <p:nvPr/>
          </p:nvPicPr>
          <p:blipFill rotWithShape="1">
            <a:blip r:embed="rId3">
              <a:alphaModFix/>
            </a:blip>
            <a:srcRect b="0" l="0" r="0" t="0"/>
            <a:stretch/>
          </p:blipFill>
          <p:spPr>
            <a:xfrm>
              <a:off x="7046912" y="3563937"/>
              <a:ext cx="584200" cy="542925"/>
            </a:xfrm>
            <a:prstGeom prst="rect">
              <a:avLst/>
            </a:prstGeom>
            <a:noFill/>
            <a:ln>
              <a:noFill/>
            </a:ln>
          </p:spPr>
        </p:pic>
      </p:grpSp>
      <p:sp>
        <p:nvSpPr>
          <p:cNvPr id="319" name="Shape 319"/>
          <p:cNvSpPr txBox="1"/>
          <p:nvPr/>
        </p:nvSpPr>
        <p:spPr>
          <a:xfrm>
            <a:off x="6821487" y="3968750"/>
            <a:ext cx="211613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暂存单元</a:t>
            </a:r>
            <a:endParaRPr/>
          </a:p>
        </p:txBody>
      </p:sp>
      <p:sp>
        <p:nvSpPr>
          <p:cNvPr id="320" name="Shape 320"/>
          <p:cNvSpPr txBox="1"/>
          <p:nvPr/>
        </p:nvSpPr>
        <p:spPr>
          <a:xfrm>
            <a:off x="6821487" y="4689475"/>
            <a:ext cx="211613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监视哨</a:t>
            </a:r>
            <a:endParaRPr/>
          </a:p>
        </p:txBody>
      </p:sp>
      <p:sp>
        <p:nvSpPr>
          <p:cNvPr id="321" name="Shape 321"/>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325" name="Shape 325"/>
        <p:cNvGrpSpPr/>
        <p:nvPr/>
      </p:nvGrpSpPr>
      <p:grpSpPr>
        <a:xfrm>
          <a:off x="0" y="0"/>
          <a:ext cx="0" cy="0"/>
          <a:chOff x="0" y="0"/>
          <a:chExt cx="0" cy="0"/>
        </a:xfrm>
      </p:grpSpPr>
      <p:sp>
        <p:nvSpPr>
          <p:cNvPr id="326" name="Shape 326"/>
          <p:cNvSpPr txBox="1"/>
          <p:nvPr/>
        </p:nvSpPr>
        <p:spPr>
          <a:xfrm>
            <a:off x="407975" y="2033575"/>
            <a:ext cx="8564400" cy="158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解决方法：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将第1个记录看成是初始有序表，然后从第2个记录起依次插入到这个有序表中，直到将第</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个记录插入。</a:t>
            </a:r>
            <a:endParaRPr/>
          </a:p>
        </p:txBody>
      </p:sp>
      <p:sp>
        <p:nvSpPr>
          <p:cNvPr id="327" name="Shape 327"/>
          <p:cNvSpPr txBox="1"/>
          <p:nvPr/>
        </p:nvSpPr>
        <p:spPr>
          <a:xfrm>
            <a:off x="296849" y="1223950"/>
            <a:ext cx="6603000" cy="519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关键问题(1)</a:t>
            </a:r>
            <a:r>
              <a:rPr b="1" i="0" lang="en-US" sz="2800" u="none">
                <a:solidFill>
                  <a:schemeClr val="accent2"/>
                </a:solidFill>
                <a:latin typeface="Arial"/>
                <a:ea typeface="Arial"/>
                <a:cs typeface="Arial"/>
                <a:sym typeface="Arial"/>
              </a:rPr>
              <a:t>如何构造初始的有序序列？</a:t>
            </a:r>
            <a:endParaRPr/>
          </a:p>
        </p:txBody>
      </p:sp>
      <p:sp>
        <p:nvSpPr>
          <p:cNvPr id="328" name="Shape 328"/>
          <p:cNvSpPr txBox="1"/>
          <p:nvPr/>
        </p:nvSpPr>
        <p:spPr>
          <a:xfrm>
            <a:off x="403225" y="3654425"/>
            <a:ext cx="7178100" cy="244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for (i=2; i&lt;=n; i++)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插入第i个记录，即第i趟直接插入排序；</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329" name="Shape 329"/>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333" name="Shape 333"/>
        <p:cNvGrpSpPr/>
        <p:nvPr/>
      </p:nvGrpSpPr>
      <p:grpSpPr>
        <a:xfrm>
          <a:off x="0" y="0"/>
          <a:ext cx="0" cy="0"/>
          <a:chOff x="0" y="0"/>
          <a:chExt cx="0" cy="0"/>
        </a:xfrm>
      </p:grpSpPr>
      <p:sp>
        <p:nvSpPr>
          <p:cNvPr id="334" name="Shape 334"/>
          <p:cNvSpPr txBox="1"/>
          <p:nvPr/>
        </p:nvSpPr>
        <p:spPr>
          <a:xfrm>
            <a:off x="206375" y="1179512"/>
            <a:ext cx="80549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关键问题(2)如何查找待插入记录的插入位置?</a:t>
            </a:r>
            <a:endParaRPr/>
          </a:p>
        </p:txBody>
      </p:sp>
      <p:sp>
        <p:nvSpPr>
          <p:cNvPr id="335" name="Shape 335"/>
          <p:cNvSpPr txBox="1"/>
          <p:nvPr/>
        </p:nvSpPr>
        <p:spPr>
          <a:xfrm>
            <a:off x="431800" y="1644650"/>
            <a:ext cx="8370887" cy="2014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解决方法：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在i</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1个记录的有序区r[1] ~ r[i</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1]中插入记录r[i]，首先顺序查找r[i]的正确插入位置，然后将r[i]插入到相应位置。</a:t>
            </a:r>
            <a:endParaRPr/>
          </a:p>
        </p:txBody>
      </p:sp>
      <p:sp>
        <p:nvSpPr>
          <p:cNvPr id="336" name="Shape 336"/>
          <p:cNvSpPr txBox="1"/>
          <p:nvPr/>
        </p:nvSpPr>
        <p:spPr>
          <a:xfrm>
            <a:off x="5021249" y="3789350"/>
            <a:ext cx="3895500" cy="2457300"/>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r[0]有两个作用：</a:t>
            </a:r>
            <a:endParaRPr/>
          </a:p>
          <a:p>
            <a:pPr indent="0" lvl="0" marL="0" marR="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 进入循环之前暂存了r[i]的值，使得不致于因记录的后移而丢失r[i]的内容；</a:t>
            </a:r>
            <a:endParaRPr/>
          </a:p>
          <a:p>
            <a:pPr indent="0" lvl="0" marL="0" marR="0" rtl="0" algn="l">
              <a:lnSpc>
                <a:spcPct val="100000"/>
              </a:lnSpc>
              <a:spcBef>
                <a:spcPts val="48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 在查找插入位置的循环中充当</a:t>
            </a:r>
            <a:r>
              <a:rPr b="1" i="0" lang="en-US" sz="2400" u="none">
                <a:solidFill>
                  <a:srgbClr val="FF3300"/>
                </a:solidFill>
                <a:latin typeface="Times New Roman"/>
                <a:ea typeface="Times New Roman"/>
                <a:cs typeface="Times New Roman"/>
                <a:sym typeface="Times New Roman"/>
              </a:rPr>
              <a:t>哨兵</a:t>
            </a:r>
            <a:r>
              <a:rPr b="1" i="0" lang="en-US" sz="2400" u="none">
                <a:solidFill>
                  <a:schemeClr val="dk1"/>
                </a:solidFill>
                <a:latin typeface="Times New Roman"/>
                <a:ea typeface="Times New Roman"/>
                <a:cs typeface="Times New Roman"/>
                <a:sym typeface="Times New Roman"/>
              </a:rPr>
              <a:t>。</a:t>
            </a:r>
            <a:endParaRPr/>
          </a:p>
        </p:txBody>
      </p:sp>
      <p:sp>
        <p:nvSpPr>
          <p:cNvPr id="337" name="Shape 337"/>
          <p:cNvSpPr txBox="1"/>
          <p:nvPr/>
        </p:nvSpPr>
        <p:spPr>
          <a:xfrm>
            <a:off x="385762" y="3721100"/>
            <a:ext cx="4230687" cy="3038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9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r[0]=r[i];    j=i-1; 	</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while (r[0]&lt;r[j]) </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r[j+1]=r[j];	</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j--;</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338" name="Shape 338"/>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342" name="Shape 342"/>
        <p:cNvGrpSpPr/>
        <p:nvPr/>
      </p:nvGrpSpPr>
      <p:grpSpPr>
        <a:xfrm>
          <a:off x="0" y="0"/>
          <a:ext cx="0" cy="0"/>
          <a:chOff x="0" y="0"/>
          <a:chExt cx="0" cy="0"/>
        </a:xfrm>
      </p:grpSpPr>
      <p:sp>
        <p:nvSpPr>
          <p:cNvPr id="343" name="Shape 343"/>
          <p:cNvSpPr txBox="1"/>
          <p:nvPr/>
        </p:nvSpPr>
        <p:spPr>
          <a:xfrm>
            <a:off x="566737" y="1771650"/>
            <a:ext cx="6477000" cy="5003800"/>
          </a:xfrm>
          <a:prstGeom prst="rect">
            <a:avLst/>
          </a:prstGeom>
          <a:noFill/>
          <a:ln>
            <a:noFill/>
          </a:ln>
        </p:spPr>
        <p:txBody>
          <a:bodyPr anchorCtr="0" anchor="t" bIns="45700" lIns="91425" spcFirstLastPara="1" rIns="91425" wrap="square" tIns="45700">
            <a:noAutofit/>
          </a:bodyPr>
          <a:lstStyle/>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void  insertSort (int  r[ ], int n)</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for (i=2; i&lt;=n; i++)</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r[0]=r[i]; j=i-1;</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while (r[0]&lt;r[j])</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r[j+1]=r[j];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j=j-1;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r[j+1]=r[0];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a:t>
            </a:r>
            <a:endParaRPr/>
          </a:p>
        </p:txBody>
      </p:sp>
      <p:sp>
        <p:nvSpPr>
          <p:cNvPr id="344" name="Shape 344"/>
          <p:cNvSpPr txBox="1"/>
          <p:nvPr/>
        </p:nvSpPr>
        <p:spPr>
          <a:xfrm>
            <a:off x="296862" y="1133475"/>
            <a:ext cx="61722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直接插入排序算法</a:t>
            </a:r>
            <a:endParaRPr/>
          </a:p>
        </p:txBody>
      </p:sp>
      <p:grpSp>
        <p:nvGrpSpPr>
          <p:cNvPr id="345" name="Shape 345"/>
          <p:cNvGrpSpPr/>
          <p:nvPr/>
        </p:nvGrpSpPr>
        <p:grpSpPr>
          <a:xfrm>
            <a:off x="2187575" y="2798762"/>
            <a:ext cx="6640513" cy="1350963"/>
            <a:chOff x="2187575" y="2798762"/>
            <a:chExt cx="6640513" cy="1350963"/>
          </a:xfrm>
        </p:grpSpPr>
        <p:grpSp>
          <p:nvGrpSpPr>
            <p:cNvPr id="346" name="Shape 346"/>
            <p:cNvGrpSpPr/>
            <p:nvPr/>
          </p:nvGrpSpPr>
          <p:grpSpPr>
            <a:xfrm>
              <a:off x="4616450" y="2798762"/>
              <a:ext cx="4211638" cy="822325"/>
              <a:chOff x="4932362" y="3519487"/>
              <a:chExt cx="4211638" cy="822325"/>
            </a:xfrm>
          </p:grpSpPr>
          <p:sp>
            <p:nvSpPr>
              <p:cNvPr id="347" name="Shape 347"/>
              <p:cNvSpPr txBox="1"/>
              <p:nvPr/>
            </p:nvSpPr>
            <p:spPr>
              <a:xfrm>
                <a:off x="5562600" y="3519487"/>
                <a:ext cx="35814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66"/>
                  </a:buClr>
                  <a:buSzPts val="2400"/>
                  <a:buFont typeface="Times New Roman"/>
                  <a:buNone/>
                </a:pPr>
                <a:r>
                  <a:rPr b="1" i="0" lang="en-US" sz="2400" u="none">
                    <a:solidFill>
                      <a:srgbClr val="003366"/>
                    </a:solidFill>
                    <a:latin typeface="Times New Roman"/>
                    <a:ea typeface="Times New Roman"/>
                    <a:cs typeface="Times New Roman"/>
                    <a:sym typeface="Times New Roman"/>
                  </a:rPr>
                  <a:t>如果r[i]&gt;=r[i-1]，内层循环会出现什么情况</a:t>
                </a:r>
                <a:r>
                  <a:rPr b="1" i="0" lang="en-US" sz="2400" u="none">
                    <a:solidFill>
                      <a:schemeClr val="dk1"/>
                    </a:solidFill>
                    <a:latin typeface="Times New Roman"/>
                    <a:ea typeface="Times New Roman"/>
                    <a:cs typeface="Times New Roman"/>
                    <a:sym typeface="Times New Roman"/>
                  </a:rPr>
                  <a:t>?</a:t>
                </a:r>
                <a:endParaRPr/>
              </a:p>
            </p:txBody>
          </p:sp>
          <p:pic>
            <p:nvPicPr>
              <p:cNvPr id="348" name="Shape 348"/>
              <p:cNvPicPr preferRelativeResize="0"/>
              <p:nvPr/>
            </p:nvPicPr>
            <p:blipFill rotWithShape="1">
              <a:blip r:embed="rId3">
                <a:alphaModFix/>
              </a:blip>
              <a:srcRect b="0" l="0" r="0" t="0"/>
              <a:stretch/>
            </p:blipFill>
            <p:spPr>
              <a:xfrm>
                <a:off x="4932362" y="3654425"/>
                <a:ext cx="584200" cy="542925"/>
              </a:xfrm>
              <a:prstGeom prst="rect">
                <a:avLst/>
              </a:prstGeom>
              <a:noFill/>
              <a:ln>
                <a:noFill/>
              </a:ln>
            </p:spPr>
          </p:pic>
        </p:grpSp>
        <p:cxnSp>
          <p:nvCxnSpPr>
            <p:cNvPr id="349" name="Shape 349"/>
            <p:cNvCxnSpPr/>
            <p:nvPr/>
          </p:nvCxnSpPr>
          <p:spPr>
            <a:xfrm>
              <a:off x="2187575" y="4149725"/>
              <a:ext cx="1169987" cy="0"/>
            </a:xfrm>
            <a:prstGeom prst="straightConnector1">
              <a:avLst/>
            </a:prstGeom>
            <a:noFill/>
            <a:ln cap="flat" cmpd="sng" w="28575">
              <a:solidFill>
                <a:srgbClr val="FF3300"/>
              </a:solidFill>
              <a:prstDash val="solid"/>
              <a:miter lim="800000"/>
              <a:headEnd len="med" w="med" type="none"/>
              <a:tailEnd len="med" w="med" type="none"/>
            </a:ln>
          </p:spPr>
        </p:cxnSp>
      </p:grpSp>
      <p:sp>
        <p:nvSpPr>
          <p:cNvPr id="350" name="Shape 350"/>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354" name="Shape 354"/>
        <p:cNvGrpSpPr/>
        <p:nvPr/>
      </p:nvGrpSpPr>
      <p:grpSpPr>
        <a:xfrm>
          <a:off x="0" y="0"/>
          <a:ext cx="0" cy="0"/>
          <a:chOff x="0" y="0"/>
          <a:chExt cx="0" cy="0"/>
        </a:xfrm>
      </p:grpSpPr>
      <p:sp>
        <p:nvSpPr>
          <p:cNvPr id="355" name="Shape 355"/>
          <p:cNvSpPr txBox="1"/>
          <p:nvPr/>
        </p:nvSpPr>
        <p:spPr>
          <a:xfrm>
            <a:off x="250825" y="1089025"/>
            <a:ext cx="57150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直接插入排序算法性能分析</a:t>
            </a:r>
            <a:endParaRPr/>
          </a:p>
        </p:txBody>
      </p:sp>
      <p:sp>
        <p:nvSpPr>
          <p:cNvPr id="356" name="Shape 356"/>
          <p:cNvSpPr txBox="1"/>
          <p:nvPr/>
        </p:nvSpPr>
        <p:spPr>
          <a:xfrm>
            <a:off x="522287" y="1898650"/>
            <a:ext cx="5175250" cy="561975"/>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最好情况下（正序）：</a:t>
            </a:r>
            <a:r>
              <a:rPr b="1" i="0" lang="en-US" sz="2800" u="none">
                <a:solidFill>
                  <a:schemeClr val="accent2"/>
                </a:solidFill>
                <a:latin typeface="Times New Roman"/>
                <a:ea typeface="Times New Roman"/>
                <a:cs typeface="Times New Roman"/>
                <a:sym typeface="Times New Roman"/>
              </a:rPr>
              <a:t>  </a:t>
            </a:r>
            <a:r>
              <a:rPr b="1" i="0" lang="en-US" sz="2800" u="none">
                <a:solidFill>
                  <a:schemeClr val="dk1"/>
                </a:solidFill>
                <a:latin typeface="Arial"/>
                <a:ea typeface="Arial"/>
                <a:cs typeface="Arial"/>
                <a:sym typeface="Arial"/>
              </a:rPr>
              <a:t>    </a:t>
            </a:r>
            <a:endParaRPr/>
          </a:p>
        </p:txBody>
      </p:sp>
      <p:grpSp>
        <p:nvGrpSpPr>
          <p:cNvPr id="357" name="Shape 357"/>
          <p:cNvGrpSpPr/>
          <p:nvPr/>
        </p:nvGrpSpPr>
        <p:grpSpPr>
          <a:xfrm>
            <a:off x="5975350" y="2009775"/>
            <a:ext cx="2844800" cy="431800"/>
            <a:chOff x="6007100" y="2168525"/>
            <a:chExt cx="2844800" cy="431800"/>
          </a:xfrm>
        </p:grpSpPr>
        <p:sp>
          <p:nvSpPr>
            <p:cNvPr id="358" name="Shape 358"/>
            <p:cNvSpPr/>
            <p:nvPr/>
          </p:nvSpPr>
          <p:spPr>
            <a:xfrm>
              <a:off x="6007100"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359" name="Shape 359"/>
            <p:cNvSpPr/>
            <p:nvPr/>
          </p:nvSpPr>
          <p:spPr>
            <a:xfrm>
              <a:off x="6597650"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360" name="Shape 360"/>
            <p:cNvSpPr/>
            <p:nvPr/>
          </p:nvSpPr>
          <p:spPr>
            <a:xfrm>
              <a:off x="7213600"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361" name="Shape 361"/>
            <p:cNvSpPr/>
            <p:nvPr/>
          </p:nvSpPr>
          <p:spPr>
            <a:xfrm>
              <a:off x="7813675"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362" name="Shape 362"/>
            <p:cNvSpPr/>
            <p:nvPr/>
          </p:nvSpPr>
          <p:spPr>
            <a:xfrm>
              <a:off x="8420100"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sp>
        <p:nvSpPr>
          <p:cNvPr id="363" name="Shape 363"/>
          <p:cNvSpPr txBox="1"/>
          <p:nvPr/>
        </p:nvSpPr>
        <p:spPr>
          <a:xfrm>
            <a:off x="546100" y="3473450"/>
            <a:ext cx="3516000" cy="519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endParaRPr/>
          </a:p>
        </p:txBody>
      </p:sp>
      <p:grpSp>
        <p:nvGrpSpPr>
          <p:cNvPr id="364" name="Shape 364"/>
          <p:cNvGrpSpPr/>
          <p:nvPr/>
        </p:nvGrpSpPr>
        <p:grpSpPr>
          <a:xfrm>
            <a:off x="476250" y="2484437"/>
            <a:ext cx="3302000" cy="946150"/>
            <a:chOff x="579437" y="2528887"/>
            <a:chExt cx="3302000" cy="946150"/>
          </a:xfrm>
        </p:grpSpPr>
        <p:sp>
          <p:nvSpPr>
            <p:cNvPr id="365" name="Shape 365"/>
            <p:cNvSpPr/>
            <p:nvPr/>
          </p:nvSpPr>
          <p:spPr>
            <a:xfrm>
              <a:off x="579437" y="2738437"/>
              <a:ext cx="180975" cy="569912"/>
            </a:xfrm>
            <a:prstGeom prst="leftBrace">
              <a:avLst>
                <a:gd fmla="val 8333" name="adj1"/>
                <a:gd fmla="val 50000" name="adj2"/>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6" name="Shape 366"/>
            <p:cNvSpPr txBox="1"/>
            <p:nvPr/>
          </p:nvSpPr>
          <p:spPr>
            <a:xfrm>
              <a:off x="733425" y="2528887"/>
              <a:ext cx="3148012"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比较次数：</a:t>
              </a:r>
              <a:r>
                <a:rPr b="1" i="1" lang="en-US" sz="2800" u="none">
                  <a:solidFill>
                    <a:schemeClr val="accent2"/>
                  </a:solidFill>
                  <a:latin typeface="Times New Roman"/>
                  <a:ea typeface="Times New Roman"/>
                  <a:cs typeface="Times New Roman"/>
                  <a:sym typeface="Times New Roman"/>
                </a:rPr>
                <a:t>n</a:t>
              </a:r>
              <a:r>
                <a:rPr b="1" i="0" lang="en-US" sz="2800" u="none">
                  <a:solidFill>
                    <a:schemeClr val="accent2"/>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移动次数：2(</a:t>
              </a:r>
              <a:r>
                <a:rPr b="1" i="1" lang="en-US" sz="2800" u="none">
                  <a:solidFill>
                    <a:schemeClr val="accent2"/>
                  </a:solidFill>
                  <a:latin typeface="Times New Roman"/>
                  <a:ea typeface="Times New Roman"/>
                  <a:cs typeface="Times New Roman"/>
                  <a:sym typeface="Times New Roman"/>
                </a:rPr>
                <a:t>n</a:t>
              </a:r>
              <a:r>
                <a:rPr b="1" i="0" lang="en-US" sz="2800" u="none">
                  <a:solidFill>
                    <a:schemeClr val="accent2"/>
                  </a:solidFill>
                  <a:latin typeface="Times New Roman"/>
                  <a:ea typeface="Times New Roman"/>
                  <a:cs typeface="Times New Roman"/>
                  <a:sym typeface="Times New Roman"/>
                </a:rPr>
                <a:t>-1) </a:t>
              </a:r>
              <a:endParaRPr/>
            </a:p>
          </p:txBody>
        </p:sp>
      </p:grpSp>
      <p:grpSp>
        <p:nvGrpSpPr>
          <p:cNvPr id="367" name="Shape 367"/>
          <p:cNvGrpSpPr/>
          <p:nvPr/>
        </p:nvGrpSpPr>
        <p:grpSpPr>
          <a:xfrm>
            <a:off x="5381625" y="2551112"/>
            <a:ext cx="3443287" cy="2057400"/>
            <a:chOff x="5381625" y="2551112"/>
            <a:chExt cx="3443287" cy="2057400"/>
          </a:xfrm>
        </p:grpSpPr>
        <p:sp>
          <p:nvSpPr>
            <p:cNvPr id="368" name="Shape 368"/>
            <p:cNvSpPr/>
            <p:nvPr/>
          </p:nvSpPr>
          <p:spPr>
            <a:xfrm>
              <a:off x="5975350" y="2551112"/>
              <a:ext cx="431800" cy="431800"/>
            </a:xfrm>
            <a:prstGeom prst="ellipse">
              <a:avLst/>
            </a:prstGeom>
            <a:gradFill>
              <a:gsLst>
                <a:gs pos="0">
                  <a:srgbClr val="008F6B"/>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369" name="Shape 369"/>
            <p:cNvSpPr/>
            <p:nvPr/>
          </p:nvSpPr>
          <p:spPr>
            <a:xfrm>
              <a:off x="6565900" y="25511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370" name="Shape 370"/>
            <p:cNvSpPr/>
            <p:nvPr/>
          </p:nvSpPr>
          <p:spPr>
            <a:xfrm>
              <a:off x="7181850" y="25511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371" name="Shape 371"/>
            <p:cNvSpPr/>
            <p:nvPr/>
          </p:nvSpPr>
          <p:spPr>
            <a:xfrm>
              <a:off x="7781925" y="25511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372" name="Shape 372"/>
            <p:cNvSpPr/>
            <p:nvPr/>
          </p:nvSpPr>
          <p:spPr>
            <a:xfrm>
              <a:off x="8388350" y="25511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373" name="Shape 373"/>
            <p:cNvSpPr/>
            <p:nvPr/>
          </p:nvSpPr>
          <p:spPr>
            <a:xfrm>
              <a:off x="5975350" y="3090862"/>
              <a:ext cx="431800" cy="431800"/>
            </a:xfrm>
            <a:prstGeom prst="ellipse">
              <a:avLst/>
            </a:prstGeom>
            <a:gradFill>
              <a:gsLst>
                <a:gs pos="0">
                  <a:srgbClr val="008F6B"/>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374" name="Shape 374"/>
            <p:cNvSpPr/>
            <p:nvPr/>
          </p:nvSpPr>
          <p:spPr>
            <a:xfrm>
              <a:off x="6565900" y="30908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375" name="Shape 375"/>
            <p:cNvSpPr/>
            <p:nvPr/>
          </p:nvSpPr>
          <p:spPr>
            <a:xfrm>
              <a:off x="7181850" y="30908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376" name="Shape 376"/>
            <p:cNvSpPr/>
            <p:nvPr/>
          </p:nvSpPr>
          <p:spPr>
            <a:xfrm>
              <a:off x="7781925" y="309086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377" name="Shape 377"/>
            <p:cNvSpPr/>
            <p:nvPr/>
          </p:nvSpPr>
          <p:spPr>
            <a:xfrm>
              <a:off x="8388350" y="309086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378" name="Shape 378"/>
            <p:cNvSpPr/>
            <p:nvPr/>
          </p:nvSpPr>
          <p:spPr>
            <a:xfrm>
              <a:off x="5975350" y="3630612"/>
              <a:ext cx="431800" cy="431800"/>
            </a:xfrm>
            <a:prstGeom prst="ellipse">
              <a:avLst/>
            </a:prstGeom>
            <a:gradFill>
              <a:gsLst>
                <a:gs pos="0">
                  <a:srgbClr val="008F6B"/>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379" name="Shape 379"/>
            <p:cNvSpPr/>
            <p:nvPr/>
          </p:nvSpPr>
          <p:spPr>
            <a:xfrm>
              <a:off x="6565900" y="36306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380" name="Shape 380"/>
            <p:cNvSpPr/>
            <p:nvPr/>
          </p:nvSpPr>
          <p:spPr>
            <a:xfrm>
              <a:off x="7181850" y="36306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381" name="Shape 381"/>
            <p:cNvSpPr/>
            <p:nvPr/>
          </p:nvSpPr>
          <p:spPr>
            <a:xfrm>
              <a:off x="7781925" y="36306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382" name="Shape 382"/>
            <p:cNvSpPr/>
            <p:nvPr/>
          </p:nvSpPr>
          <p:spPr>
            <a:xfrm>
              <a:off x="8388350" y="36306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383" name="Shape 383"/>
            <p:cNvSpPr/>
            <p:nvPr/>
          </p:nvSpPr>
          <p:spPr>
            <a:xfrm>
              <a:off x="5980112" y="4170362"/>
              <a:ext cx="431800" cy="431800"/>
            </a:xfrm>
            <a:prstGeom prst="ellipse">
              <a:avLst/>
            </a:prstGeom>
            <a:gradFill>
              <a:gsLst>
                <a:gs pos="0">
                  <a:srgbClr val="008F6B"/>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384" name="Shape 384"/>
            <p:cNvSpPr/>
            <p:nvPr/>
          </p:nvSpPr>
          <p:spPr>
            <a:xfrm>
              <a:off x="6570662" y="41703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385" name="Shape 385"/>
            <p:cNvSpPr/>
            <p:nvPr/>
          </p:nvSpPr>
          <p:spPr>
            <a:xfrm>
              <a:off x="7186612" y="41703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386" name="Shape 386"/>
            <p:cNvSpPr/>
            <p:nvPr/>
          </p:nvSpPr>
          <p:spPr>
            <a:xfrm>
              <a:off x="7786687" y="41703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387" name="Shape 387"/>
            <p:cNvSpPr/>
            <p:nvPr/>
          </p:nvSpPr>
          <p:spPr>
            <a:xfrm>
              <a:off x="8393112" y="41703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388" name="Shape 388"/>
            <p:cNvSpPr/>
            <p:nvPr/>
          </p:nvSpPr>
          <p:spPr>
            <a:xfrm>
              <a:off x="5381625" y="2557462"/>
              <a:ext cx="431800" cy="4318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389" name="Shape 389"/>
            <p:cNvSpPr/>
            <p:nvPr/>
          </p:nvSpPr>
          <p:spPr>
            <a:xfrm>
              <a:off x="5381625" y="3097212"/>
              <a:ext cx="431800" cy="4318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390" name="Shape 390"/>
            <p:cNvSpPr/>
            <p:nvPr/>
          </p:nvSpPr>
          <p:spPr>
            <a:xfrm>
              <a:off x="5381625" y="3636962"/>
              <a:ext cx="431800" cy="4318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391" name="Shape 391"/>
            <p:cNvSpPr/>
            <p:nvPr/>
          </p:nvSpPr>
          <p:spPr>
            <a:xfrm>
              <a:off x="5386387" y="4176712"/>
              <a:ext cx="431800" cy="4318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sp>
        <p:nvSpPr>
          <p:cNvPr id="392" name="Shape 392"/>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396" name="Shape 396"/>
        <p:cNvGrpSpPr/>
        <p:nvPr/>
      </p:nvGrpSpPr>
      <p:grpSpPr>
        <a:xfrm>
          <a:off x="0" y="0"/>
          <a:ext cx="0" cy="0"/>
          <a:chOff x="0" y="0"/>
          <a:chExt cx="0" cy="0"/>
        </a:xfrm>
      </p:grpSpPr>
      <p:sp>
        <p:nvSpPr>
          <p:cNvPr id="397" name="Shape 397"/>
          <p:cNvSpPr txBox="1"/>
          <p:nvPr/>
        </p:nvSpPr>
        <p:spPr>
          <a:xfrm>
            <a:off x="250825" y="1089025"/>
            <a:ext cx="57150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直接插入排序算法性能分析</a:t>
            </a:r>
            <a:endParaRPr/>
          </a:p>
        </p:txBody>
      </p:sp>
      <p:sp>
        <p:nvSpPr>
          <p:cNvPr id="398" name="Shape 398"/>
          <p:cNvSpPr txBox="1"/>
          <p:nvPr/>
        </p:nvSpPr>
        <p:spPr>
          <a:xfrm>
            <a:off x="522287" y="1898650"/>
            <a:ext cx="5175250" cy="561975"/>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最好</a:t>
            </a:r>
            <a:r>
              <a:rPr b="1" i="0" lang="en-US" sz="2800" u="none">
                <a:solidFill>
                  <a:schemeClr val="dk1"/>
                </a:solidFill>
                <a:latin typeface="Arial"/>
                <a:ea typeface="Arial"/>
                <a:cs typeface="Arial"/>
                <a:sym typeface="Arial"/>
              </a:rPr>
              <a:t>情况下（正序）：</a:t>
            </a:r>
            <a:r>
              <a:rPr b="1" i="0" lang="en-US" sz="2800" u="none">
                <a:solidFill>
                  <a:schemeClr val="accent2"/>
                </a:solidFill>
                <a:latin typeface="Times New Roman"/>
                <a:ea typeface="Times New Roman"/>
                <a:cs typeface="Times New Roman"/>
                <a:sym typeface="Times New Roman"/>
              </a:rPr>
              <a:t>  </a:t>
            </a:r>
            <a:r>
              <a:rPr b="1" i="0" lang="en-US" sz="2800" u="none">
                <a:solidFill>
                  <a:schemeClr val="dk1"/>
                </a:solidFill>
                <a:latin typeface="Arial"/>
                <a:ea typeface="Arial"/>
                <a:cs typeface="Arial"/>
                <a:sym typeface="Arial"/>
              </a:rPr>
              <a:t>    </a:t>
            </a:r>
            <a:endParaRPr/>
          </a:p>
        </p:txBody>
      </p:sp>
      <p:grpSp>
        <p:nvGrpSpPr>
          <p:cNvPr id="399" name="Shape 399"/>
          <p:cNvGrpSpPr/>
          <p:nvPr/>
        </p:nvGrpSpPr>
        <p:grpSpPr>
          <a:xfrm>
            <a:off x="476250" y="2484437"/>
            <a:ext cx="3302000" cy="946150"/>
            <a:chOff x="579437" y="2528887"/>
            <a:chExt cx="3302000" cy="946150"/>
          </a:xfrm>
        </p:grpSpPr>
        <p:sp>
          <p:nvSpPr>
            <p:cNvPr id="400" name="Shape 400"/>
            <p:cNvSpPr/>
            <p:nvPr/>
          </p:nvSpPr>
          <p:spPr>
            <a:xfrm>
              <a:off x="579437" y="2738437"/>
              <a:ext cx="180975" cy="569912"/>
            </a:xfrm>
            <a:prstGeom prst="leftBrace">
              <a:avLst>
                <a:gd fmla="val 8333" name="adj1"/>
                <a:gd fmla="val 50000" name="adj2"/>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1" name="Shape 401"/>
            <p:cNvSpPr txBox="1"/>
            <p:nvPr/>
          </p:nvSpPr>
          <p:spPr>
            <a:xfrm>
              <a:off x="733425" y="2528887"/>
              <a:ext cx="3148012"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比较次数：</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移动次数：2(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-1)</a:t>
              </a:r>
              <a:r>
                <a:rPr b="1" i="0" lang="en-US" sz="2800" u="none">
                  <a:solidFill>
                    <a:schemeClr val="accent2"/>
                  </a:solidFill>
                  <a:latin typeface="Times New Roman"/>
                  <a:ea typeface="Times New Roman"/>
                  <a:cs typeface="Times New Roman"/>
                  <a:sym typeface="Times New Roman"/>
                </a:rPr>
                <a:t> </a:t>
              </a:r>
              <a:endParaRPr/>
            </a:p>
          </p:txBody>
        </p:sp>
      </p:grpSp>
      <p:sp>
        <p:nvSpPr>
          <p:cNvPr id="402" name="Shape 402"/>
          <p:cNvSpPr txBox="1"/>
          <p:nvPr/>
        </p:nvSpPr>
        <p:spPr>
          <a:xfrm>
            <a:off x="566737" y="4059237"/>
            <a:ext cx="4827587"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最坏</a:t>
            </a:r>
            <a:r>
              <a:rPr b="1" i="0" lang="en-US" sz="2800" u="none">
                <a:solidFill>
                  <a:schemeClr val="dk1"/>
                </a:solidFill>
                <a:latin typeface="Arial"/>
                <a:ea typeface="Arial"/>
                <a:cs typeface="Arial"/>
                <a:sym typeface="Arial"/>
              </a:rPr>
              <a:t>情况下（逆序或反序）：    </a:t>
            </a:r>
            <a:endParaRPr/>
          </a:p>
        </p:txBody>
      </p:sp>
      <p:sp>
        <p:nvSpPr>
          <p:cNvPr id="403" name="Shape 403"/>
          <p:cNvSpPr txBox="1"/>
          <p:nvPr/>
        </p:nvSpPr>
        <p:spPr>
          <a:xfrm>
            <a:off x="627062" y="6161087"/>
            <a:ext cx="34988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endParaRPr/>
          </a:p>
        </p:txBody>
      </p:sp>
      <p:grpSp>
        <p:nvGrpSpPr>
          <p:cNvPr id="404" name="Shape 404"/>
          <p:cNvGrpSpPr/>
          <p:nvPr/>
        </p:nvGrpSpPr>
        <p:grpSpPr>
          <a:xfrm>
            <a:off x="5975350" y="2009775"/>
            <a:ext cx="2844800" cy="431800"/>
            <a:chOff x="6007100" y="2168525"/>
            <a:chExt cx="2844800" cy="431800"/>
          </a:xfrm>
        </p:grpSpPr>
        <p:sp>
          <p:nvSpPr>
            <p:cNvPr id="405" name="Shape 405"/>
            <p:cNvSpPr/>
            <p:nvPr/>
          </p:nvSpPr>
          <p:spPr>
            <a:xfrm>
              <a:off x="6007100"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406" name="Shape 406"/>
            <p:cNvSpPr/>
            <p:nvPr/>
          </p:nvSpPr>
          <p:spPr>
            <a:xfrm>
              <a:off x="6597650"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407" name="Shape 407"/>
            <p:cNvSpPr/>
            <p:nvPr/>
          </p:nvSpPr>
          <p:spPr>
            <a:xfrm>
              <a:off x="7213600"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408" name="Shape 408"/>
            <p:cNvSpPr/>
            <p:nvPr/>
          </p:nvSpPr>
          <p:spPr>
            <a:xfrm>
              <a:off x="7813675"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409" name="Shape 409"/>
            <p:cNvSpPr/>
            <p:nvPr/>
          </p:nvSpPr>
          <p:spPr>
            <a:xfrm>
              <a:off x="8420100" y="21685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grpSp>
      <p:grpSp>
        <p:nvGrpSpPr>
          <p:cNvPr id="410" name="Shape 410"/>
          <p:cNvGrpSpPr/>
          <p:nvPr/>
        </p:nvGrpSpPr>
        <p:grpSpPr>
          <a:xfrm>
            <a:off x="5427662" y="2541587"/>
            <a:ext cx="3397250" cy="2060575"/>
            <a:chOff x="5427662" y="2541587"/>
            <a:chExt cx="3397250" cy="2060575"/>
          </a:xfrm>
        </p:grpSpPr>
        <p:sp>
          <p:nvSpPr>
            <p:cNvPr id="411" name="Shape 411"/>
            <p:cNvSpPr/>
            <p:nvPr/>
          </p:nvSpPr>
          <p:spPr>
            <a:xfrm>
              <a:off x="5975350" y="2551112"/>
              <a:ext cx="431800" cy="431800"/>
            </a:xfrm>
            <a:prstGeom prst="ellipse">
              <a:avLst/>
            </a:prstGeom>
            <a:gradFill>
              <a:gsLst>
                <a:gs pos="0">
                  <a:srgbClr val="008F6B"/>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412" name="Shape 412"/>
            <p:cNvSpPr/>
            <p:nvPr/>
          </p:nvSpPr>
          <p:spPr>
            <a:xfrm>
              <a:off x="6565900" y="25511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413" name="Shape 413"/>
            <p:cNvSpPr/>
            <p:nvPr/>
          </p:nvSpPr>
          <p:spPr>
            <a:xfrm>
              <a:off x="7181850" y="25511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414" name="Shape 414"/>
            <p:cNvSpPr/>
            <p:nvPr/>
          </p:nvSpPr>
          <p:spPr>
            <a:xfrm>
              <a:off x="7781925" y="25511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415" name="Shape 415"/>
            <p:cNvSpPr/>
            <p:nvPr/>
          </p:nvSpPr>
          <p:spPr>
            <a:xfrm>
              <a:off x="8388350" y="25511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416" name="Shape 416"/>
            <p:cNvSpPr/>
            <p:nvPr/>
          </p:nvSpPr>
          <p:spPr>
            <a:xfrm>
              <a:off x="5975350" y="3090862"/>
              <a:ext cx="431800" cy="431800"/>
            </a:xfrm>
            <a:prstGeom prst="ellipse">
              <a:avLst/>
            </a:prstGeom>
            <a:gradFill>
              <a:gsLst>
                <a:gs pos="0">
                  <a:srgbClr val="008F6B"/>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417" name="Shape 417"/>
            <p:cNvSpPr/>
            <p:nvPr/>
          </p:nvSpPr>
          <p:spPr>
            <a:xfrm>
              <a:off x="6565900" y="30908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418" name="Shape 418"/>
            <p:cNvSpPr/>
            <p:nvPr/>
          </p:nvSpPr>
          <p:spPr>
            <a:xfrm>
              <a:off x="7181850" y="30908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419" name="Shape 419"/>
            <p:cNvSpPr/>
            <p:nvPr/>
          </p:nvSpPr>
          <p:spPr>
            <a:xfrm>
              <a:off x="7781925" y="309086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420" name="Shape 420"/>
            <p:cNvSpPr/>
            <p:nvPr/>
          </p:nvSpPr>
          <p:spPr>
            <a:xfrm>
              <a:off x="8388350" y="309086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421" name="Shape 421"/>
            <p:cNvSpPr/>
            <p:nvPr/>
          </p:nvSpPr>
          <p:spPr>
            <a:xfrm>
              <a:off x="5975350" y="3630612"/>
              <a:ext cx="431800" cy="431800"/>
            </a:xfrm>
            <a:prstGeom prst="ellipse">
              <a:avLst/>
            </a:prstGeom>
            <a:gradFill>
              <a:gsLst>
                <a:gs pos="0">
                  <a:srgbClr val="008F6B"/>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422" name="Shape 422"/>
            <p:cNvSpPr/>
            <p:nvPr/>
          </p:nvSpPr>
          <p:spPr>
            <a:xfrm>
              <a:off x="6565900" y="36306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423" name="Shape 423"/>
            <p:cNvSpPr/>
            <p:nvPr/>
          </p:nvSpPr>
          <p:spPr>
            <a:xfrm>
              <a:off x="7181850" y="36306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424" name="Shape 424"/>
            <p:cNvSpPr/>
            <p:nvPr/>
          </p:nvSpPr>
          <p:spPr>
            <a:xfrm>
              <a:off x="7781925" y="36306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425" name="Shape 425"/>
            <p:cNvSpPr/>
            <p:nvPr/>
          </p:nvSpPr>
          <p:spPr>
            <a:xfrm>
              <a:off x="8388350" y="36306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426" name="Shape 426"/>
            <p:cNvSpPr/>
            <p:nvPr/>
          </p:nvSpPr>
          <p:spPr>
            <a:xfrm>
              <a:off x="5980112" y="4170362"/>
              <a:ext cx="431800" cy="431800"/>
            </a:xfrm>
            <a:prstGeom prst="ellipse">
              <a:avLst/>
            </a:prstGeom>
            <a:gradFill>
              <a:gsLst>
                <a:gs pos="0">
                  <a:srgbClr val="008F6B"/>
                </a:gs>
                <a:gs pos="100000">
                  <a:schemeClr val="accen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427" name="Shape 427"/>
            <p:cNvSpPr/>
            <p:nvPr/>
          </p:nvSpPr>
          <p:spPr>
            <a:xfrm>
              <a:off x="6570662" y="41703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428" name="Shape 428"/>
            <p:cNvSpPr/>
            <p:nvPr/>
          </p:nvSpPr>
          <p:spPr>
            <a:xfrm>
              <a:off x="7186612" y="41703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429" name="Shape 429"/>
            <p:cNvSpPr/>
            <p:nvPr/>
          </p:nvSpPr>
          <p:spPr>
            <a:xfrm>
              <a:off x="7786687" y="41703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430" name="Shape 430"/>
            <p:cNvSpPr/>
            <p:nvPr/>
          </p:nvSpPr>
          <p:spPr>
            <a:xfrm>
              <a:off x="8393112" y="41703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431" name="Shape 431"/>
            <p:cNvSpPr/>
            <p:nvPr/>
          </p:nvSpPr>
          <p:spPr>
            <a:xfrm>
              <a:off x="5427662" y="2541587"/>
              <a:ext cx="431800" cy="4318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432" name="Shape 432"/>
            <p:cNvSpPr/>
            <p:nvPr/>
          </p:nvSpPr>
          <p:spPr>
            <a:xfrm>
              <a:off x="5427662" y="3081337"/>
              <a:ext cx="431800" cy="4318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433" name="Shape 433"/>
            <p:cNvSpPr/>
            <p:nvPr/>
          </p:nvSpPr>
          <p:spPr>
            <a:xfrm>
              <a:off x="5427662" y="3621087"/>
              <a:ext cx="431800" cy="4318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434" name="Shape 434"/>
            <p:cNvSpPr/>
            <p:nvPr/>
          </p:nvSpPr>
          <p:spPr>
            <a:xfrm>
              <a:off x="5432425" y="4160837"/>
              <a:ext cx="431800" cy="4318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grpSp>
      <p:sp>
        <p:nvSpPr>
          <p:cNvPr id="435" name="Shape 435"/>
          <p:cNvSpPr/>
          <p:nvPr/>
        </p:nvSpPr>
        <p:spPr>
          <a:xfrm>
            <a:off x="0" y="32527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6" name="Shape 436"/>
          <p:cNvSpPr/>
          <p:nvPr/>
        </p:nvSpPr>
        <p:spPr>
          <a:xfrm>
            <a:off x="0" y="32527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37" name="Shape 437"/>
          <p:cNvGrpSpPr/>
          <p:nvPr/>
        </p:nvGrpSpPr>
        <p:grpSpPr>
          <a:xfrm>
            <a:off x="595312" y="4464050"/>
            <a:ext cx="4740275" cy="1698625"/>
            <a:chOff x="595312" y="4464050"/>
            <a:chExt cx="4740275" cy="1698625"/>
          </a:xfrm>
        </p:grpSpPr>
        <p:sp>
          <p:nvSpPr>
            <p:cNvPr id="438" name="Shape 438"/>
            <p:cNvSpPr/>
            <p:nvPr/>
          </p:nvSpPr>
          <p:spPr>
            <a:xfrm>
              <a:off x="595312" y="4826000"/>
              <a:ext cx="212725" cy="1019175"/>
            </a:xfrm>
            <a:prstGeom prst="leftBrace">
              <a:avLst>
                <a:gd fmla="val 8333" name="adj1"/>
                <a:gd fmla="val 50000" name="adj2"/>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a:solidFill>
                  <a:schemeClr val="accent2"/>
                </a:solidFill>
                <a:latin typeface="Arial"/>
                <a:ea typeface="Arial"/>
                <a:cs typeface="Arial"/>
                <a:sym typeface="Arial"/>
              </a:endParaRPr>
            </a:p>
          </p:txBody>
        </p:sp>
        <p:sp>
          <p:nvSpPr>
            <p:cNvPr id="439" name="Shape 439"/>
            <p:cNvSpPr txBox="1"/>
            <p:nvPr/>
          </p:nvSpPr>
          <p:spPr>
            <a:xfrm>
              <a:off x="836612" y="4598987"/>
              <a:ext cx="2051050" cy="1373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比较次数：</a:t>
              </a:r>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移动次数：</a:t>
              </a:r>
              <a:endParaRPr/>
            </a:p>
          </p:txBody>
        </p:sp>
        <p:grpSp>
          <p:nvGrpSpPr>
            <p:cNvPr id="440" name="Shape 440"/>
            <p:cNvGrpSpPr/>
            <p:nvPr/>
          </p:nvGrpSpPr>
          <p:grpSpPr>
            <a:xfrm>
              <a:off x="2592387" y="4464050"/>
              <a:ext cx="2184400" cy="914400"/>
              <a:chOff x="3443287" y="4464050"/>
              <a:chExt cx="2184400" cy="914400"/>
            </a:xfrm>
          </p:grpSpPr>
          <p:cxnSp>
            <p:nvCxnSpPr>
              <p:cNvPr id="441" name="Shape 441"/>
              <p:cNvCxnSpPr/>
              <p:nvPr/>
            </p:nvCxnSpPr>
            <p:spPr>
              <a:xfrm>
                <a:off x="4187825" y="4967287"/>
                <a:ext cx="1439862" cy="1587"/>
              </a:xfrm>
              <a:prstGeom prst="straightConnector1">
                <a:avLst/>
              </a:prstGeom>
              <a:solidFill>
                <a:srgbClr val="FFFFFF"/>
              </a:solidFill>
              <a:ln cap="flat" cmpd="sng" w="14350">
                <a:solidFill>
                  <a:srgbClr val="000000"/>
                </a:solidFill>
                <a:prstDash val="solid"/>
                <a:miter lim="800000"/>
                <a:headEnd len="med" w="med" type="none"/>
                <a:tailEnd len="med" w="med" type="none"/>
              </a:ln>
            </p:spPr>
          </p:cxnSp>
          <p:sp>
            <p:nvSpPr>
              <p:cNvPr id="442" name="Shape 442"/>
              <p:cNvSpPr txBox="1"/>
              <p:nvPr/>
            </p:nvSpPr>
            <p:spPr>
              <a:xfrm>
                <a:off x="4854575" y="5010150"/>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443" name="Shape 443"/>
              <p:cNvSpPr txBox="1"/>
              <p:nvPr/>
            </p:nvSpPr>
            <p:spPr>
              <a:xfrm>
                <a:off x="5503862" y="4594225"/>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444" name="Shape 444"/>
              <p:cNvSpPr txBox="1"/>
              <p:nvPr/>
            </p:nvSpPr>
            <p:spPr>
              <a:xfrm>
                <a:off x="5387975" y="4594225"/>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445" name="Shape 445"/>
              <p:cNvSpPr txBox="1"/>
              <p:nvPr/>
            </p:nvSpPr>
            <p:spPr>
              <a:xfrm>
                <a:off x="4854575" y="4594225"/>
                <a:ext cx="2032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446" name="Shape 446"/>
              <p:cNvSpPr txBox="1"/>
              <p:nvPr/>
            </p:nvSpPr>
            <p:spPr>
              <a:xfrm>
                <a:off x="4727575" y="4594225"/>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447" name="Shape 447"/>
              <p:cNvSpPr txBox="1"/>
              <p:nvPr/>
            </p:nvSpPr>
            <p:spPr>
              <a:xfrm>
                <a:off x="4254500" y="4594225"/>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448" name="Shape 448"/>
              <p:cNvSpPr txBox="1"/>
              <p:nvPr/>
            </p:nvSpPr>
            <p:spPr>
              <a:xfrm>
                <a:off x="3752850" y="5073650"/>
                <a:ext cx="1270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2</a:t>
                </a:r>
                <a:endParaRPr/>
              </a:p>
            </p:txBody>
          </p:sp>
          <p:sp>
            <p:nvSpPr>
              <p:cNvPr id="449" name="Shape 449"/>
              <p:cNvSpPr txBox="1"/>
              <p:nvPr/>
            </p:nvSpPr>
            <p:spPr>
              <a:xfrm>
                <a:off x="5246687" y="4560887"/>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450" name="Shape 450"/>
              <p:cNvSpPr txBox="1"/>
              <p:nvPr/>
            </p:nvSpPr>
            <p:spPr>
              <a:xfrm>
                <a:off x="4552950" y="4560887"/>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451" name="Shape 451"/>
              <p:cNvSpPr txBox="1"/>
              <p:nvPr/>
            </p:nvSpPr>
            <p:spPr>
              <a:xfrm>
                <a:off x="3963987" y="4746625"/>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452" name="Shape 452"/>
              <p:cNvSpPr txBox="1"/>
              <p:nvPr/>
            </p:nvSpPr>
            <p:spPr>
              <a:xfrm>
                <a:off x="3498850" y="4746625"/>
                <a:ext cx="254000"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453" name="Shape 453"/>
              <p:cNvSpPr txBox="1"/>
              <p:nvPr/>
            </p:nvSpPr>
            <p:spPr>
              <a:xfrm>
                <a:off x="3563937" y="5053012"/>
                <a:ext cx="1397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Noto Sans Symbols"/>
                  <a:buNone/>
                </a:pPr>
                <a:r>
                  <a:rPr b="1" i="0" lang="en-US" sz="2000" u="none">
                    <a:solidFill>
                      <a:srgbClr val="000000"/>
                    </a:solidFill>
                    <a:latin typeface="Noto Sans Symbols"/>
                    <a:ea typeface="Noto Sans Symbols"/>
                    <a:cs typeface="Noto Sans Symbols"/>
                    <a:sym typeface="Noto Sans Symbols"/>
                  </a:rPr>
                  <a:t>=</a:t>
                </a:r>
                <a:endParaRPr/>
              </a:p>
            </p:txBody>
          </p:sp>
          <p:sp>
            <p:nvSpPr>
              <p:cNvPr id="454" name="Shape 454"/>
              <p:cNvSpPr txBox="1"/>
              <p:nvPr/>
            </p:nvSpPr>
            <p:spPr>
              <a:xfrm>
                <a:off x="5027612" y="4594225"/>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455" name="Shape 455"/>
              <p:cNvSpPr txBox="1"/>
              <p:nvPr/>
            </p:nvSpPr>
            <p:spPr>
              <a:xfrm>
                <a:off x="4333875" y="4594225"/>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456" name="Shape 456"/>
              <p:cNvSpPr txBox="1"/>
              <p:nvPr/>
            </p:nvSpPr>
            <p:spPr>
              <a:xfrm>
                <a:off x="3802062" y="4779962"/>
                <a:ext cx="8413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i</a:t>
                </a:r>
                <a:endParaRPr/>
              </a:p>
            </p:txBody>
          </p:sp>
          <p:sp>
            <p:nvSpPr>
              <p:cNvPr id="457" name="Shape 457"/>
              <p:cNvSpPr txBox="1"/>
              <p:nvPr/>
            </p:nvSpPr>
            <p:spPr>
              <a:xfrm>
                <a:off x="3576637" y="4464050"/>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458" name="Shape 458"/>
              <p:cNvSpPr txBox="1"/>
              <p:nvPr/>
            </p:nvSpPr>
            <p:spPr>
              <a:xfrm>
                <a:off x="3443287" y="5073650"/>
                <a:ext cx="6985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i</a:t>
                </a:r>
                <a:endParaRPr/>
              </a:p>
            </p:txBody>
          </p:sp>
        </p:grpSp>
        <p:grpSp>
          <p:nvGrpSpPr>
            <p:cNvPr id="459" name="Shape 459"/>
            <p:cNvGrpSpPr/>
            <p:nvPr/>
          </p:nvGrpSpPr>
          <p:grpSpPr>
            <a:xfrm>
              <a:off x="2546350" y="5273675"/>
              <a:ext cx="2789237" cy="889000"/>
              <a:chOff x="3787775" y="5321300"/>
              <a:chExt cx="2789237" cy="889000"/>
            </a:xfrm>
          </p:grpSpPr>
          <p:cxnSp>
            <p:nvCxnSpPr>
              <p:cNvPr id="460" name="Shape 460"/>
              <p:cNvCxnSpPr/>
              <p:nvPr/>
            </p:nvCxnSpPr>
            <p:spPr>
              <a:xfrm>
                <a:off x="5137150" y="5799137"/>
                <a:ext cx="1439862" cy="1587"/>
              </a:xfrm>
              <a:prstGeom prst="straightConnector1">
                <a:avLst/>
              </a:prstGeom>
              <a:solidFill>
                <a:srgbClr val="FFFFFF"/>
              </a:solidFill>
              <a:ln cap="flat" cmpd="sng" w="14350">
                <a:solidFill>
                  <a:srgbClr val="000000"/>
                </a:solidFill>
                <a:prstDash val="solid"/>
                <a:miter lim="800000"/>
                <a:headEnd len="med" w="med" type="none"/>
                <a:tailEnd len="med" w="med" type="none"/>
              </a:ln>
            </p:spPr>
          </p:cxnSp>
          <p:sp>
            <p:nvSpPr>
              <p:cNvPr id="461" name="Shape 461"/>
              <p:cNvSpPr txBox="1"/>
              <p:nvPr/>
            </p:nvSpPr>
            <p:spPr>
              <a:xfrm>
                <a:off x="5805487" y="5845175"/>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462" name="Shape 462"/>
              <p:cNvSpPr txBox="1"/>
              <p:nvPr/>
            </p:nvSpPr>
            <p:spPr>
              <a:xfrm>
                <a:off x="6450012" y="5405437"/>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463" name="Shape 463"/>
              <p:cNvSpPr txBox="1"/>
              <p:nvPr/>
            </p:nvSpPr>
            <p:spPr>
              <a:xfrm>
                <a:off x="6335712" y="5405437"/>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464" name="Shape 464"/>
              <p:cNvSpPr txBox="1"/>
              <p:nvPr/>
            </p:nvSpPr>
            <p:spPr>
              <a:xfrm>
                <a:off x="5805487" y="5405437"/>
                <a:ext cx="2032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465" name="Shape 465"/>
              <p:cNvSpPr txBox="1"/>
              <p:nvPr/>
            </p:nvSpPr>
            <p:spPr>
              <a:xfrm>
                <a:off x="5678487" y="5405437"/>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466" name="Shape 466"/>
              <p:cNvSpPr txBox="1"/>
              <p:nvPr/>
            </p:nvSpPr>
            <p:spPr>
              <a:xfrm>
                <a:off x="5205412" y="5405437"/>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467" name="Shape 467"/>
              <p:cNvSpPr txBox="1"/>
              <p:nvPr/>
            </p:nvSpPr>
            <p:spPr>
              <a:xfrm>
                <a:off x="4581525" y="5602287"/>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468" name="Shape 468"/>
              <p:cNvSpPr txBox="1"/>
              <p:nvPr/>
            </p:nvSpPr>
            <p:spPr>
              <a:xfrm>
                <a:off x="6196012" y="5370512"/>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469" name="Shape 469"/>
              <p:cNvSpPr txBox="1"/>
              <p:nvPr/>
            </p:nvSpPr>
            <p:spPr>
              <a:xfrm>
                <a:off x="5505450" y="5370512"/>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470" name="Shape 470"/>
              <p:cNvSpPr txBox="1"/>
              <p:nvPr/>
            </p:nvSpPr>
            <p:spPr>
              <a:xfrm>
                <a:off x="4933950" y="5567362"/>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471" name="Shape 471"/>
              <p:cNvSpPr txBox="1"/>
              <p:nvPr/>
            </p:nvSpPr>
            <p:spPr>
              <a:xfrm>
                <a:off x="4437062" y="5567362"/>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472" name="Shape 472"/>
              <p:cNvSpPr txBox="1"/>
              <p:nvPr/>
            </p:nvSpPr>
            <p:spPr>
              <a:xfrm>
                <a:off x="3884612" y="5565775"/>
                <a:ext cx="254000"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473" name="Shape 473"/>
              <p:cNvSpPr txBox="1"/>
              <p:nvPr/>
            </p:nvSpPr>
            <p:spPr>
              <a:xfrm>
                <a:off x="5980112" y="5405437"/>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474" name="Shape 474"/>
              <p:cNvSpPr txBox="1"/>
              <p:nvPr/>
            </p:nvSpPr>
            <p:spPr>
              <a:xfrm>
                <a:off x="5287962" y="5405437"/>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475" name="Shape 475"/>
              <p:cNvSpPr txBox="1"/>
              <p:nvPr/>
            </p:nvSpPr>
            <p:spPr>
              <a:xfrm>
                <a:off x="4286250" y="5602287"/>
                <a:ext cx="8413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i</a:t>
                </a:r>
                <a:endParaRPr/>
              </a:p>
            </p:txBody>
          </p:sp>
          <p:sp>
            <p:nvSpPr>
              <p:cNvPr id="476" name="Shape 476"/>
              <p:cNvSpPr txBox="1"/>
              <p:nvPr/>
            </p:nvSpPr>
            <p:spPr>
              <a:xfrm>
                <a:off x="3933825" y="5321300"/>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grpSp>
            <p:nvGrpSpPr>
              <p:cNvPr id="477" name="Shape 477"/>
              <p:cNvGrpSpPr/>
              <p:nvPr/>
            </p:nvGrpSpPr>
            <p:grpSpPr>
              <a:xfrm>
                <a:off x="3787775" y="5876925"/>
                <a:ext cx="369887" cy="327025"/>
                <a:chOff x="3883025" y="5940425"/>
                <a:chExt cx="369887" cy="327025"/>
              </a:xfrm>
            </p:grpSpPr>
            <p:sp>
              <p:nvSpPr>
                <p:cNvPr id="478" name="Shape 478"/>
                <p:cNvSpPr txBox="1"/>
                <p:nvPr/>
              </p:nvSpPr>
              <p:spPr>
                <a:xfrm>
                  <a:off x="4125912" y="5962650"/>
                  <a:ext cx="1270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2</a:t>
                  </a:r>
                  <a:endParaRPr/>
                </a:p>
              </p:txBody>
            </p:sp>
            <p:sp>
              <p:nvSpPr>
                <p:cNvPr id="479" name="Shape 479"/>
                <p:cNvSpPr txBox="1"/>
                <p:nvPr/>
              </p:nvSpPr>
              <p:spPr>
                <a:xfrm>
                  <a:off x="3971925" y="5940425"/>
                  <a:ext cx="1397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Noto Sans Symbols"/>
                    <a:buNone/>
                  </a:pPr>
                  <a:r>
                    <a:rPr b="1" i="0" lang="en-US" sz="2000" u="none">
                      <a:solidFill>
                        <a:srgbClr val="000000"/>
                      </a:solidFill>
                      <a:latin typeface="Noto Sans Symbols"/>
                      <a:ea typeface="Noto Sans Symbols"/>
                      <a:cs typeface="Noto Sans Symbols"/>
                      <a:sym typeface="Noto Sans Symbols"/>
                    </a:rPr>
                    <a:t>=</a:t>
                  </a:r>
                  <a:endParaRPr/>
                </a:p>
              </p:txBody>
            </p:sp>
            <p:sp>
              <p:nvSpPr>
                <p:cNvPr id="480" name="Shape 480"/>
                <p:cNvSpPr txBox="1"/>
                <p:nvPr/>
              </p:nvSpPr>
              <p:spPr>
                <a:xfrm>
                  <a:off x="3883025" y="5962650"/>
                  <a:ext cx="6985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i</a:t>
                  </a:r>
                  <a:endParaRPr/>
                </a:p>
              </p:txBody>
            </p:sp>
          </p:grpSp>
          <p:sp>
            <p:nvSpPr>
              <p:cNvPr id="481" name="Shape 481"/>
              <p:cNvSpPr txBox="1"/>
              <p:nvPr/>
            </p:nvSpPr>
            <p:spPr>
              <a:xfrm>
                <a:off x="4694237" y="5611812"/>
                <a:ext cx="3048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a:t>
                </a:r>
                <a:endParaRPr/>
              </a:p>
            </p:txBody>
          </p:sp>
          <p:sp>
            <p:nvSpPr>
              <p:cNvPr id="482" name="Shape 482"/>
              <p:cNvSpPr txBox="1"/>
              <p:nvPr/>
            </p:nvSpPr>
            <p:spPr>
              <a:xfrm>
                <a:off x="3995737" y="5618162"/>
                <a:ext cx="3048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a:t>
                </a:r>
                <a:endParaRPr/>
              </a:p>
            </p:txBody>
          </p:sp>
        </p:grpSp>
      </p:grpSp>
      <p:sp>
        <p:nvSpPr>
          <p:cNvPr id="483" name="Shape 483"/>
          <p:cNvSpPr txBox="1"/>
          <p:nvPr/>
        </p:nvSpPr>
        <p:spPr>
          <a:xfrm>
            <a:off x="546100" y="3473450"/>
            <a:ext cx="337820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endParaRPr/>
          </a:p>
        </p:txBody>
      </p:sp>
      <p:sp>
        <p:nvSpPr>
          <p:cNvPr id="484" name="Shape 484"/>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488" name="Shape 488"/>
        <p:cNvGrpSpPr/>
        <p:nvPr/>
      </p:nvGrpSpPr>
      <p:grpSpPr>
        <a:xfrm>
          <a:off x="0" y="0"/>
          <a:ext cx="0" cy="0"/>
          <a:chOff x="0" y="0"/>
          <a:chExt cx="0" cy="0"/>
        </a:xfrm>
      </p:grpSpPr>
      <p:sp>
        <p:nvSpPr>
          <p:cNvPr id="489" name="Shape 489"/>
          <p:cNvSpPr txBox="1"/>
          <p:nvPr/>
        </p:nvSpPr>
        <p:spPr>
          <a:xfrm>
            <a:off x="522287" y="2033587"/>
            <a:ext cx="6705600"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平均</a:t>
            </a:r>
            <a:r>
              <a:rPr b="1" i="0" lang="en-US" sz="2800" u="none">
                <a:solidFill>
                  <a:schemeClr val="dk1"/>
                </a:solidFill>
                <a:latin typeface="Arial"/>
                <a:ea typeface="Arial"/>
                <a:cs typeface="Arial"/>
                <a:sym typeface="Arial"/>
              </a:rPr>
              <a:t>情况下（随机排列）：</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    </a:t>
            </a:r>
            <a:endParaRPr/>
          </a:p>
        </p:txBody>
      </p:sp>
      <p:sp>
        <p:nvSpPr>
          <p:cNvPr id="490" name="Shape 490"/>
          <p:cNvSpPr txBox="1"/>
          <p:nvPr/>
        </p:nvSpPr>
        <p:spPr>
          <a:xfrm>
            <a:off x="250825" y="1089025"/>
            <a:ext cx="57150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直接插入排序算法性能分析</a:t>
            </a:r>
            <a:endParaRPr/>
          </a:p>
        </p:txBody>
      </p:sp>
      <p:sp>
        <p:nvSpPr>
          <p:cNvPr id="491" name="Shape 491"/>
          <p:cNvSpPr txBox="1"/>
          <p:nvPr/>
        </p:nvSpPr>
        <p:spPr>
          <a:xfrm>
            <a:off x="595299" y="4373550"/>
            <a:ext cx="3689400" cy="51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endParaRPr/>
          </a:p>
        </p:txBody>
      </p:sp>
      <p:grpSp>
        <p:nvGrpSpPr>
          <p:cNvPr id="492" name="Shape 492"/>
          <p:cNvGrpSpPr/>
          <p:nvPr/>
        </p:nvGrpSpPr>
        <p:grpSpPr>
          <a:xfrm>
            <a:off x="566737" y="2573337"/>
            <a:ext cx="4867275" cy="1698625"/>
            <a:chOff x="566737" y="2573337"/>
            <a:chExt cx="4867275" cy="1698625"/>
          </a:xfrm>
        </p:grpSpPr>
        <p:sp>
          <p:nvSpPr>
            <p:cNvPr id="493" name="Shape 493"/>
            <p:cNvSpPr/>
            <p:nvPr/>
          </p:nvSpPr>
          <p:spPr>
            <a:xfrm>
              <a:off x="566737" y="2935287"/>
              <a:ext cx="212725" cy="1019175"/>
            </a:xfrm>
            <a:prstGeom prst="leftBrace">
              <a:avLst>
                <a:gd fmla="val 8333" name="adj1"/>
                <a:gd fmla="val 50000" name="adj2"/>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a:solidFill>
                  <a:schemeClr val="accent2"/>
                </a:solidFill>
                <a:latin typeface="Arial"/>
                <a:ea typeface="Arial"/>
                <a:cs typeface="Arial"/>
                <a:sym typeface="Arial"/>
              </a:endParaRPr>
            </a:p>
          </p:txBody>
        </p:sp>
        <p:sp>
          <p:nvSpPr>
            <p:cNvPr id="494" name="Shape 494"/>
            <p:cNvSpPr txBox="1"/>
            <p:nvPr/>
          </p:nvSpPr>
          <p:spPr>
            <a:xfrm>
              <a:off x="808037" y="2708275"/>
              <a:ext cx="2051050" cy="1373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比较次数：</a:t>
              </a:r>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移动次数：</a:t>
              </a:r>
              <a:endParaRPr/>
            </a:p>
          </p:txBody>
        </p:sp>
        <p:cxnSp>
          <p:nvCxnSpPr>
            <p:cNvPr id="495" name="Shape 495"/>
            <p:cNvCxnSpPr/>
            <p:nvPr/>
          </p:nvCxnSpPr>
          <p:spPr>
            <a:xfrm>
              <a:off x="3994150" y="3860800"/>
              <a:ext cx="1439862" cy="1587"/>
            </a:xfrm>
            <a:prstGeom prst="straightConnector1">
              <a:avLst/>
            </a:prstGeom>
            <a:solidFill>
              <a:srgbClr val="FFFFFF"/>
            </a:solidFill>
            <a:ln cap="flat" cmpd="sng" w="14350">
              <a:solidFill>
                <a:srgbClr val="000000"/>
              </a:solidFill>
              <a:prstDash val="solid"/>
              <a:miter lim="800000"/>
              <a:headEnd len="med" w="med" type="none"/>
              <a:tailEnd len="med" w="med" type="none"/>
            </a:ln>
          </p:spPr>
        </p:cxnSp>
        <p:sp>
          <p:nvSpPr>
            <p:cNvPr id="496" name="Shape 496"/>
            <p:cNvSpPr txBox="1"/>
            <p:nvPr/>
          </p:nvSpPr>
          <p:spPr>
            <a:xfrm>
              <a:off x="4662487" y="3906837"/>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497" name="Shape 497"/>
            <p:cNvSpPr txBox="1"/>
            <p:nvPr/>
          </p:nvSpPr>
          <p:spPr>
            <a:xfrm>
              <a:off x="5307012" y="3467100"/>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498" name="Shape 498"/>
            <p:cNvSpPr txBox="1"/>
            <p:nvPr/>
          </p:nvSpPr>
          <p:spPr>
            <a:xfrm>
              <a:off x="5192712" y="3467100"/>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499" name="Shape 499"/>
            <p:cNvSpPr txBox="1"/>
            <p:nvPr/>
          </p:nvSpPr>
          <p:spPr>
            <a:xfrm>
              <a:off x="4662487" y="3467100"/>
              <a:ext cx="2032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500" name="Shape 500"/>
            <p:cNvSpPr txBox="1"/>
            <p:nvPr/>
          </p:nvSpPr>
          <p:spPr>
            <a:xfrm>
              <a:off x="4535487" y="3467100"/>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501" name="Shape 501"/>
            <p:cNvSpPr txBox="1"/>
            <p:nvPr/>
          </p:nvSpPr>
          <p:spPr>
            <a:xfrm>
              <a:off x="4062412" y="3467100"/>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502" name="Shape 502"/>
            <p:cNvSpPr txBox="1"/>
            <p:nvPr/>
          </p:nvSpPr>
          <p:spPr>
            <a:xfrm>
              <a:off x="5053012" y="3432175"/>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503" name="Shape 503"/>
            <p:cNvSpPr txBox="1"/>
            <p:nvPr/>
          </p:nvSpPr>
          <p:spPr>
            <a:xfrm>
              <a:off x="4362450" y="3432175"/>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504" name="Shape 504"/>
            <p:cNvSpPr txBox="1"/>
            <p:nvPr/>
          </p:nvSpPr>
          <p:spPr>
            <a:xfrm>
              <a:off x="3790950" y="3629025"/>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505" name="Shape 505"/>
            <p:cNvSpPr txBox="1"/>
            <p:nvPr/>
          </p:nvSpPr>
          <p:spPr>
            <a:xfrm>
              <a:off x="2614612" y="3627437"/>
              <a:ext cx="254000"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506" name="Shape 506"/>
            <p:cNvSpPr txBox="1"/>
            <p:nvPr/>
          </p:nvSpPr>
          <p:spPr>
            <a:xfrm>
              <a:off x="4837112" y="3467100"/>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507" name="Shape 507"/>
            <p:cNvSpPr txBox="1"/>
            <p:nvPr/>
          </p:nvSpPr>
          <p:spPr>
            <a:xfrm>
              <a:off x="4144962" y="3467100"/>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508" name="Shape 508"/>
            <p:cNvSpPr txBox="1"/>
            <p:nvPr/>
          </p:nvSpPr>
          <p:spPr>
            <a:xfrm>
              <a:off x="2663825" y="3382962"/>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grpSp>
          <p:nvGrpSpPr>
            <p:cNvPr id="509" name="Shape 509"/>
            <p:cNvGrpSpPr/>
            <p:nvPr/>
          </p:nvGrpSpPr>
          <p:grpSpPr>
            <a:xfrm>
              <a:off x="2517775" y="3938587"/>
              <a:ext cx="369887" cy="327025"/>
              <a:chOff x="3883025" y="5940425"/>
              <a:chExt cx="369887" cy="327025"/>
            </a:xfrm>
          </p:grpSpPr>
          <p:sp>
            <p:nvSpPr>
              <p:cNvPr id="510" name="Shape 510"/>
              <p:cNvSpPr txBox="1"/>
              <p:nvPr/>
            </p:nvSpPr>
            <p:spPr>
              <a:xfrm>
                <a:off x="4125912" y="5962650"/>
                <a:ext cx="1270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2</a:t>
                </a:r>
                <a:endParaRPr/>
              </a:p>
            </p:txBody>
          </p:sp>
          <p:sp>
            <p:nvSpPr>
              <p:cNvPr id="511" name="Shape 511"/>
              <p:cNvSpPr txBox="1"/>
              <p:nvPr/>
            </p:nvSpPr>
            <p:spPr>
              <a:xfrm>
                <a:off x="3971925" y="5940425"/>
                <a:ext cx="1397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Noto Sans Symbols"/>
                  <a:buNone/>
                </a:pPr>
                <a:r>
                  <a:rPr b="1" i="0" lang="en-US" sz="2000" u="none">
                    <a:solidFill>
                      <a:srgbClr val="000000"/>
                    </a:solidFill>
                    <a:latin typeface="Noto Sans Symbols"/>
                    <a:ea typeface="Noto Sans Symbols"/>
                    <a:cs typeface="Noto Sans Symbols"/>
                    <a:sym typeface="Noto Sans Symbols"/>
                  </a:rPr>
                  <a:t>=</a:t>
                </a:r>
                <a:endParaRPr/>
              </a:p>
            </p:txBody>
          </p:sp>
          <p:sp>
            <p:nvSpPr>
              <p:cNvPr id="512" name="Shape 512"/>
              <p:cNvSpPr txBox="1"/>
              <p:nvPr/>
            </p:nvSpPr>
            <p:spPr>
              <a:xfrm>
                <a:off x="3883025" y="5962650"/>
                <a:ext cx="6985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i</a:t>
                </a:r>
                <a:endParaRPr/>
              </a:p>
            </p:txBody>
          </p:sp>
        </p:grpSp>
        <p:grpSp>
          <p:nvGrpSpPr>
            <p:cNvPr id="513" name="Shape 513"/>
            <p:cNvGrpSpPr/>
            <p:nvPr/>
          </p:nvGrpSpPr>
          <p:grpSpPr>
            <a:xfrm>
              <a:off x="2563812" y="2573337"/>
              <a:ext cx="2660650" cy="914400"/>
              <a:chOff x="2563812" y="2573337"/>
              <a:chExt cx="2660650" cy="914400"/>
            </a:xfrm>
          </p:grpSpPr>
          <p:cxnSp>
            <p:nvCxnSpPr>
              <p:cNvPr id="514" name="Shape 514"/>
              <p:cNvCxnSpPr/>
              <p:nvPr/>
            </p:nvCxnSpPr>
            <p:spPr>
              <a:xfrm>
                <a:off x="3784600" y="3076575"/>
                <a:ext cx="1439862" cy="1587"/>
              </a:xfrm>
              <a:prstGeom prst="straightConnector1">
                <a:avLst/>
              </a:prstGeom>
              <a:solidFill>
                <a:srgbClr val="FFFFFF"/>
              </a:solidFill>
              <a:ln cap="flat" cmpd="sng" w="14350">
                <a:solidFill>
                  <a:srgbClr val="000000"/>
                </a:solidFill>
                <a:prstDash val="solid"/>
                <a:miter lim="800000"/>
                <a:headEnd len="med" w="med" type="none"/>
                <a:tailEnd len="med" w="med" type="none"/>
              </a:ln>
            </p:spPr>
          </p:cxnSp>
          <p:sp>
            <p:nvSpPr>
              <p:cNvPr id="515" name="Shape 515"/>
              <p:cNvSpPr txBox="1"/>
              <p:nvPr/>
            </p:nvSpPr>
            <p:spPr>
              <a:xfrm>
                <a:off x="4451350" y="3119437"/>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4</a:t>
                </a:r>
                <a:endParaRPr/>
              </a:p>
            </p:txBody>
          </p:sp>
          <p:sp>
            <p:nvSpPr>
              <p:cNvPr id="516" name="Shape 516"/>
              <p:cNvSpPr txBox="1"/>
              <p:nvPr/>
            </p:nvSpPr>
            <p:spPr>
              <a:xfrm>
                <a:off x="5100637" y="2703512"/>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517" name="Shape 517"/>
              <p:cNvSpPr txBox="1"/>
              <p:nvPr/>
            </p:nvSpPr>
            <p:spPr>
              <a:xfrm>
                <a:off x="4984750" y="2703512"/>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518" name="Shape 518"/>
              <p:cNvSpPr txBox="1"/>
              <p:nvPr/>
            </p:nvSpPr>
            <p:spPr>
              <a:xfrm>
                <a:off x="4451350" y="2703512"/>
                <a:ext cx="2032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519" name="Shape 519"/>
              <p:cNvSpPr txBox="1"/>
              <p:nvPr/>
            </p:nvSpPr>
            <p:spPr>
              <a:xfrm>
                <a:off x="4324350" y="2703512"/>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520" name="Shape 520"/>
              <p:cNvSpPr txBox="1"/>
              <p:nvPr/>
            </p:nvSpPr>
            <p:spPr>
              <a:xfrm>
                <a:off x="3851275" y="2703512"/>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521" name="Shape 521"/>
              <p:cNvSpPr txBox="1"/>
              <p:nvPr/>
            </p:nvSpPr>
            <p:spPr>
              <a:xfrm>
                <a:off x="2873375" y="3182937"/>
                <a:ext cx="1270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2</a:t>
                </a:r>
                <a:endParaRPr/>
              </a:p>
            </p:txBody>
          </p:sp>
          <p:sp>
            <p:nvSpPr>
              <p:cNvPr id="522" name="Shape 522"/>
              <p:cNvSpPr txBox="1"/>
              <p:nvPr/>
            </p:nvSpPr>
            <p:spPr>
              <a:xfrm>
                <a:off x="4843462" y="2670175"/>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523" name="Shape 523"/>
              <p:cNvSpPr txBox="1"/>
              <p:nvPr/>
            </p:nvSpPr>
            <p:spPr>
              <a:xfrm>
                <a:off x="4149725" y="2670175"/>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524" name="Shape 524"/>
              <p:cNvSpPr txBox="1"/>
              <p:nvPr/>
            </p:nvSpPr>
            <p:spPr>
              <a:xfrm>
                <a:off x="3560762" y="2855912"/>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525" name="Shape 525"/>
              <p:cNvSpPr txBox="1"/>
              <p:nvPr/>
            </p:nvSpPr>
            <p:spPr>
              <a:xfrm>
                <a:off x="2619375" y="2855912"/>
                <a:ext cx="254000"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526" name="Shape 526"/>
              <p:cNvSpPr txBox="1"/>
              <p:nvPr/>
            </p:nvSpPr>
            <p:spPr>
              <a:xfrm>
                <a:off x="2684462" y="3162300"/>
                <a:ext cx="1397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Noto Sans Symbols"/>
                  <a:buNone/>
                </a:pPr>
                <a:r>
                  <a:rPr b="1" i="0" lang="en-US" sz="2000" u="none">
                    <a:solidFill>
                      <a:srgbClr val="000000"/>
                    </a:solidFill>
                    <a:latin typeface="Noto Sans Symbols"/>
                    <a:ea typeface="Noto Sans Symbols"/>
                    <a:cs typeface="Noto Sans Symbols"/>
                    <a:sym typeface="Noto Sans Symbols"/>
                  </a:rPr>
                  <a:t>=</a:t>
                </a:r>
                <a:endParaRPr/>
              </a:p>
            </p:txBody>
          </p:sp>
          <p:sp>
            <p:nvSpPr>
              <p:cNvPr id="527" name="Shape 527"/>
              <p:cNvSpPr txBox="1"/>
              <p:nvPr/>
            </p:nvSpPr>
            <p:spPr>
              <a:xfrm>
                <a:off x="4624387" y="2703512"/>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528" name="Shape 528"/>
              <p:cNvSpPr txBox="1"/>
              <p:nvPr/>
            </p:nvSpPr>
            <p:spPr>
              <a:xfrm>
                <a:off x="3930650" y="2703512"/>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529" name="Shape 529"/>
              <p:cNvSpPr txBox="1"/>
              <p:nvPr/>
            </p:nvSpPr>
            <p:spPr>
              <a:xfrm>
                <a:off x="2697162" y="2573337"/>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530" name="Shape 530"/>
              <p:cNvSpPr txBox="1"/>
              <p:nvPr/>
            </p:nvSpPr>
            <p:spPr>
              <a:xfrm>
                <a:off x="2563812" y="3182937"/>
                <a:ext cx="6985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i</a:t>
                </a:r>
                <a:endParaRPr/>
              </a:p>
            </p:txBody>
          </p:sp>
          <p:grpSp>
            <p:nvGrpSpPr>
              <p:cNvPr id="531" name="Shape 531"/>
              <p:cNvGrpSpPr/>
              <p:nvPr/>
            </p:nvGrpSpPr>
            <p:grpSpPr>
              <a:xfrm>
                <a:off x="3086100" y="2708275"/>
                <a:ext cx="315912" cy="725488"/>
                <a:chOff x="6345237" y="3563937"/>
                <a:chExt cx="315912" cy="725488"/>
              </a:xfrm>
            </p:grpSpPr>
            <p:sp>
              <p:nvSpPr>
                <p:cNvPr id="532" name="Shape 532"/>
                <p:cNvSpPr txBox="1"/>
                <p:nvPr/>
              </p:nvSpPr>
              <p:spPr>
                <a:xfrm>
                  <a:off x="6462712" y="3563937"/>
                  <a:ext cx="8413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i</a:t>
                  </a:r>
                  <a:endParaRPr/>
                </a:p>
              </p:txBody>
            </p:sp>
            <p:cxnSp>
              <p:nvCxnSpPr>
                <p:cNvPr id="533" name="Shape 533"/>
                <p:cNvCxnSpPr/>
                <p:nvPr/>
              </p:nvCxnSpPr>
              <p:spPr>
                <a:xfrm>
                  <a:off x="6345237" y="3924300"/>
                  <a:ext cx="315912" cy="0"/>
                </a:xfrm>
                <a:prstGeom prst="straightConnector1">
                  <a:avLst/>
                </a:prstGeom>
                <a:solidFill>
                  <a:srgbClr val="FFFFFF"/>
                </a:solidFill>
                <a:ln cap="flat" cmpd="sng" w="14350">
                  <a:solidFill>
                    <a:srgbClr val="000000"/>
                  </a:solidFill>
                  <a:prstDash val="solid"/>
                  <a:miter lim="800000"/>
                  <a:headEnd len="med" w="med" type="none"/>
                  <a:tailEnd len="med" w="med" type="none"/>
                </a:ln>
              </p:spPr>
            </p:cxnSp>
            <p:sp>
              <p:nvSpPr>
                <p:cNvPr id="534" name="Shape 534"/>
                <p:cNvSpPr txBox="1"/>
                <p:nvPr/>
              </p:nvSpPr>
              <p:spPr>
                <a:xfrm>
                  <a:off x="6416675" y="3924300"/>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grpSp>
        </p:grpSp>
        <p:grpSp>
          <p:nvGrpSpPr>
            <p:cNvPr id="535" name="Shape 535"/>
            <p:cNvGrpSpPr/>
            <p:nvPr/>
          </p:nvGrpSpPr>
          <p:grpSpPr>
            <a:xfrm>
              <a:off x="2816225" y="3468687"/>
              <a:ext cx="993775" cy="752475"/>
              <a:chOff x="6030912" y="3473450"/>
              <a:chExt cx="993775" cy="752475"/>
            </a:xfrm>
          </p:grpSpPr>
          <p:sp>
            <p:nvSpPr>
              <p:cNvPr id="536" name="Shape 536"/>
              <p:cNvSpPr txBox="1"/>
              <p:nvPr/>
            </p:nvSpPr>
            <p:spPr>
              <a:xfrm>
                <a:off x="6030912" y="3517900"/>
                <a:ext cx="3048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a:t>
                </a:r>
                <a:endParaRPr/>
              </a:p>
            </p:txBody>
          </p:sp>
          <p:cxnSp>
            <p:nvCxnSpPr>
              <p:cNvPr id="537" name="Shape 537"/>
              <p:cNvCxnSpPr/>
              <p:nvPr/>
            </p:nvCxnSpPr>
            <p:spPr>
              <a:xfrm>
                <a:off x="6170612" y="3860800"/>
                <a:ext cx="719137" cy="0"/>
              </a:xfrm>
              <a:prstGeom prst="straightConnector1">
                <a:avLst/>
              </a:prstGeom>
              <a:solidFill>
                <a:srgbClr val="FFFFFF"/>
              </a:solidFill>
              <a:ln cap="flat" cmpd="sng" w="14350">
                <a:solidFill>
                  <a:srgbClr val="000000"/>
                </a:solidFill>
                <a:prstDash val="solid"/>
                <a:miter lim="800000"/>
                <a:headEnd len="med" w="med" type="none"/>
                <a:tailEnd len="med" w="med" type="none"/>
              </a:ln>
            </p:spPr>
          </p:cxnSp>
          <p:sp>
            <p:nvSpPr>
              <p:cNvPr id="538" name="Shape 538"/>
              <p:cNvSpPr txBox="1"/>
              <p:nvPr/>
            </p:nvSpPr>
            <p:spPr>
              <a:xfrm>
                <a:off x="6416675" y="3860800"/>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539" name="Shape 539"/>
              <p:cNvSpPr txBox="1"/>
              <p:nvPr/>
            </p:nvSpPr>
            <p:spPr>
              <a:xfrm>
                <a:off x="6654800" y="3492500"/>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540" name="Shape 540"/>
              <p:cNvSpPr txBox="1"/>
              <p:nvPr/>
            </p:nvSpPr>
            <p:spPr>
              <a:xfrm>
                <a:off x="6462712" y="3473450"/>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541" name="Shape 541"/>
              <p:cNvSpPr txBox="1"/>
              <p:nvPr/>
            </p:nvSpPr>
            <p:spPr>
              <a:xfrm>
                <a:off x="6311900" y="3508375"/>
                <a:ext cx="8413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i</a:t>
                </a:r>
                <a:endParaRPr/>
              </a:p>
            </p:txBody>
          </p:sp>
          <p:sp>
            <p:nvSpPr>
              <p:cNvPr id="542" name="Shape 542"/>
              <p:cNvSpPr txBox="1"/>
              <p:nvPr/>
            </p:nvSpPr>
            <p:spPr>
              <a:xfrm>
                <a:off x="6719887" y="3517900"/>
                <a:ext cx="3048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a:t>
                </a:r>
                <a:endParaRPr/>
              </a:p>
            </p:txBody>
          </p:sp>
        </p:grpSp>
      </p:grpSp>
      <p:sp>
        <p:nvSpPr>
          <p:cNvPr id="543" name="Shape 543"/>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8" name="Shape 28"/>
        <p:cNvGrpSpPr/>
        <p:nvPr/>
      </p:nvGrpSpPr>
      <p:grpSpPr>
        <a:xfrm>
          <a:off x="0" y="0"/>
          <a:ext cx="0" cy="0"/>
          <a:chOff x="0" y="0"/>
          <a:chExt cx="0" cy="0"/>
        </a:xfrm>
      </p:grpSpPr>
      <p:sp>
        <p:nvSpPr>
          <p:cNvPr id="29" name="Shape 29"/>
          <p:cNvSpPr txBox="1"/>
          <p:nvPr/>
        </p:nvSpPr>
        <p:spPr>
          <a:xfrm>
            <a:off x="2832100" y="414337"/>
            <a:ext cx="2746375" cy="523875"/>
          </a:xfrm>
          <a:prstGeom prst="rect">
            <a:avLst/>
          </a:prstGeom>
          <a:noFill/>
          <a:ln>
            <a:noFill/>
          </a:ln>
          <a:effectLst>
            <a:outerShdw blurRad="63500" dir="1593903" dist="28398">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6600FF"/>
              </a:buClr>
              <a:buSzPts val="3600"/>
              <a:buFont typeface="Times New Roman"/>
              <a:buNone/>
            </a:pPr>
            <a:r>
              <a:rPr b="1" i="0" lang="en-US" sz="3600" u="none">
                <a:solidFill>
                  <a:srgbClr val="6600FF"/>
                </a:solidFill>
                <a:latin typeface="Times New Roman"/>
                <a:ea typeface="Times New Roman"/>
                <a:cs typeface="Times New Roman"/>
                <a:sym typeface="Times New Roman"/>
              </a:rPr>
              <a:t>8.1  概  述</a:t>
            </a:r>
            <a:r>
              <a:rPr b="1" i="0" lang="en-US" sz="3600" u="none">
                <a:solidFill>
                  <a:schemeClr val="dk2"/>
                </a:solidFill>
                <a:latin typeface="Times New Roman"/>
                <a:ea typeface="Times New Roman"/>
                <a:cs typeface="Times New Roman"/>
                <a:sym typeface="Times New Roman"/>
              </a:rPr>
              <a:t> </a:t>
            </a:r>
            <a:endParaRPr/>
          </a:p>
        </p:txBody>
      </p:sp>
      <p:sp>
        <p:nvSpPr>
          <p:cNvPr id="30" name="Shape 30"/>
          <p:cNvSpPr txBox="1"/>
          <p:nvPr/>
        </p:nvSpPr>
        <p:spPr>
          <a:xfrm>
            <a:off x="250825" y="1943100"/>
            <a:ext cx="8507412" cy="4681537"/>
          </a:xfrm>
          <a:prstGeom prst="rect">
            <a:avLst/>
          </a:prstGeom>
          <a:noFill/>
          <a:ln>
            <a:noFill/>
          </a:ln>
        </p:spPr>
        <p:txBody>
          <a:bodyPr anchorCtr="0" anchor="t" bIns="45700" lIns="91425" spcFirstLastPara="1" rIns="91425" wrap="square" tIns="45700">
            <a:noAutofit/>
          </a:bodyPr>
          <a:lstStyle/>
          <a:p>
            <a:pPr indent="0" lvl="0" marL="0" marR="0" rtl="0" algn="just">
              <a:lnSpc>
                <a:spcPct val="110000"/>
              </a:lnSpc>
              <a:spcBef>
                <a:spcPts val="0"/>
              </a:spcBef>
              <a:spcAft>
                <a:spcPts val="0"/>
              </a:spcAft>
              <a:buClr>
                <a:schemeClr val="dk1"/>
              </a:buClr>
              <a:buSzPts val="2800"/>
              <a:buFont typeface="Noto Sans Symbols"/>
              <a:buChar char="•"/>
            </a:pPr>
            <a:r>
              <a:rPr b="1" i="0" lang="en-US" sz="2800" u="none">
                <a:solidFill>
                  <a:srgbClr val="FF3300"/>
                </a:solidFill>
                <a:latin typeface="Times New Roman"/>
                <a:ea typeface="Times New Roman"/>
                <a:cs typeface="Times New Roman"/>
                <a:sym typeface="Times New Roman"/>
              </a:rPr>
              <a:t> 排序：</a:t>
            </a:r>
            <a:r>
              <a:rPr b="1" i="0" lang="en-US" sz="2800" u="none">
                <a:solidFill>
                  <a:schemeClr val="dk1"/>
                </a:solidFill>
                <a:latin typeface="Times New Roman"/>
                <a:ea typeface="Times New Roman"/>
                <a:cs typeface="Times New Roman"/>
                <a:sym typeface="Times New Roman"/>
              </a:rPr>
              <a:t>给定一组</a:t>
            </a:r>
            <a:r>
              <a:rPr b="1" i="0" lang="en-US" sz="2800" u="none">
                <a:solidFill>
                  <a:srgbClr val="FF3300"/>
                </a:solidFill>
                <a:latin typeface="Times New Roman"/>
                <a:ea typeface="Times New Roman"/>
                <a:cs typeface="Times New Roman"/>
                <a:sym typeface="Times New Roman"/>
              </a:rPr>
              <a:t>记录</a:t>
            </a:r>
            <a:r>
              <a:rPr b="1" i="0" lang="en-US" sz="2800" u="none">
                <a:solidFill>
                  <a:schemeClr val="dk1"/>
                </a:solidFill>
                <a:latin typeface="Times New Roman"/>
                <a:ea typeface="Times New Roman"/>
                <a:cs typeface="Times New Roman"/>
                <a:sym typeface="Times New Roman"/>
              </a:rPr>
              <a:t>的集合{</a:t>
            </a:r>
            <a:r>
              <a:rPr b="1" i="1" lang="en-US" sz="2800" u="none">
                <a:solidFill>
                  <a:schemeClr val="dk1"/>
                </a:solidFill>
                <a:latin typeface="Times New Roman"/>
                <a:ea typeface="Times New Roman"/>
                <a:cs typeface="Times New Roman"/>
                <a:sym typeface="Times New Roman"/>
              </a:rPr>
              <a:t>r</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a:t>
            </a:r>
            <a:r>
              <a:rPr b="1" i="1" lang="en-US" sz="2800" u="none">
                <a:solidFill>
                  <a:schemeClr val="dk1"/>
                </a:solidFill>
                <a:latin typeface="Times New Roman"/>
                <a:ea typeface="Times New Roman"/>
                <a:cs typeface="Times New Roman"/>
                <a:sym typeface="Times New Roman"/>
              </a:rPr>
              <a:t>r</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a:t>
            </a:r>
            <a:r>
              <a:rPr b="1" i="1" lang="en-US" sz="2800" u="none">
                <a:solidFill>
                  <a:schemeClr val="dk1"/>
                </a:solidFill>
                <a:latin typeface="Times New Roman"/>
                <a:ea typeface="Times New Roman"/>
                <a:cs typeface="Times New Roman"/>
                <a:sym typeface="Times New Roman"/>
              </a:rPr>
              <a:t>r</a:t>
            </a:r>
            <a:r>
              <a:rPr b="1" baseline="-25000"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}，其相应的关键码分别为{</a:t>
            </a:r>
            <a:r>
              <a:rPr b="1" i="1" lang="en-US" sz="2800" u="none">
                <a:solidFill>
                  <a:schemeClr val="dk1"/>
                </a:solidFill>
                <a:latin typeface="Times New Roman"/>
                <a:ea typeface="Times New Roman"/>
                <a:cs typeface="Times New Roman"/>
                <a:sym typeface="Times New Roman"/>
              </a:rPr>
              <a:t>k</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a:t>
            </a:r>
            <a:r>
              <a:rPr b="1" i="1" lang="en-US" sz="2800" u="none">
                <a:solidFill>
                  <a:schemeClr val="dk1"/>
                </a:solidFill>
                <a:latin typeface="Times New Roman"/>
                <a:ea typeface="Times New Roman"/>
                <a:cs typeface="Times New Roman"/>
                <a:sym typeface="Times New Roman"/>
              </a:rPr>
              <a:t>k</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}，排序是将这些记录排列成顺序为{</a:t>
            </a:r>
            <a:r>
              <a:rPr b="1" i="1" lang="en-US" sz="2800" u="none">
                <a:solidFill>
                  <a:schemeClr val="dk1"/>
                </a:solidFill>
                <a:latin typeface="Times New Roman"/>
                <a:ea typeface="Times New Roman"/>
                <a:cs typeface="Times New Roman"/>
                <a:sym typeface="Times New Roman"/>
              </a:rPr>
              <a:t>r</a:t>
            </a:r>
            <a:r>
              <a:rPr b="1" baseline="-25000" i="1" lang="en-US" sz="2800" u="none">
                <a:solidFill>
                  <a:schemeClr val="dk1"/>
                </a:solidFill>
                <a:latin typeface="Times New Roman"/>
                <a:ea typeface="Times New Roman"/>
                <a:cs typeface="Times New Roman"/>
                <a:sym typeface="Times New Roman"/>
              </a:rPr>
              <a:t>s</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a:t>
            </a:r>
            <a:r>
              <a:rPr b="1" i="1" lang="en-US" sz="2800" u="none">
                <a:solidFill>
                  <a:schemeClr val="dk1"/>
                </a:solidFill>
                <a:latin typeface="Times New Roman"/>
                <a:ea typeface="Times New Roman"/>
                <a:cs typeface="Times New Roman"/>
                <a:sym typeface="Times New Roman"/>
              </a:rPr>
              <a:t>r</a:t>
            </a:r>
            <a:r>
              <a:rPr b="1" baseline="-25000" i="1" lang="en-US" sz="2800" u="none">
                <a:solidFill>
                  <a:schemeClr val="dk1"/>
                </a:solidFill>
                <a:latin typeface="Times New Roman"/>
                <a:ea typeface="Times New Roman"/>
                <a:cs typeface="Times New Roman"/>
                <a:sym typeface="Times New Roman"/>
              </a:rPr>
              <a:t>s</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a:t>
            </a:r>
            <a:r>
              <a:rPr b="1" i="1" lang="en-US" sz="2800" u="none">
                <a:solidFill>
                  <a:schemeClr val="dk1"/>
                </a:solidFill>
                <a:latin typeface="Times New Roman"/>
                <a:ea typeface="Times New Roman"/>
                <a:cs typeface="Times New Roman"/>
                <a:sym typeface="Times New Roman"/>
              </a:rPr>
              <a:t>r</a:t>
            </a:r>
            <a:r>
              <a:rPr b="1" baseline="-25000" i="1" lang="en-US" sz="2800" u="none">
                <a:solidFill>
                  <a:schemeClr val="dk1"/>
                </a:solidFill>
                <a:latin typeface="Times New Roman"/>
                <a:ea typeface="Times New Roman"/>
                <a:cs typeface="Times New Roman"/>
                <a:sym typeface="Times New Roman"/>
              </a:rPr>
              <a:t>sn</a:t>
            </a:r>
            <a:r>
              <a:rPr b="1" i="0" lang="en-US" sz="2800" u="none">
                <a:solidFill>
                  <a:schemeClr val="dk1"/>
                </a:solidFill>
                <a:latin typeface="Times New Roman"/>
                <a:ea typeface="Times New Roman"/>
                <a:cs typeface="Times New Roman"/>
                <a:sym typeface="Times New Roman"/>
              </a:rPr>
              <a:t>}的一个序列，使得相应的关键码满足</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s</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s</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sn</a:t>
            </a:r>
            <a:r>
              <a:rPr b="1" i="0" lang="en-US" sz="2800" u="none">
                <a:solidFill>
                  <a:schemeClr val="dk1"/>
                </a:solidFill>
                <a:latin typeface="Times New Roman"/>
                <a:ea typeface="Times New Roman"/>
                <a:cs typeface="Times New Roman"/>
                <a:sym typeface="Times New Roman"/>
              </a:rPr>
              <a:t>（称为升序）或</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s</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s</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sn</a:t>
            </a:r>
            <a:r>
              <a:rPr b="1" i="0" lang="en-US" sz="2800" u="none">
                <a:solidFill>
                  <a:schemeClr val="dk1"/>
                </a:solidFill>
                <a:latin typeface="Times New Roman"/>
                <a:ea typeface="Times New Roman"/>
                <a:cs typeface="Times New Roman"/>
                <a:sym typeface="Times New Roman"/>
              </a:rPr>
              <a:t>（称为降序）。</a:t>
            </a:r>
            <a:endParaRPr/>
          </a:p>
          <a:p>
            <a:pPr indent="177800" lvl="0" marL="0" marR="0" rtl="0" algn="l">
              <a:lnSpc>
                <a:spcPct val="110000"/>
              </a:lnSpc>
              <a:spcBef>
                <a:spcPts val="560"/>
              </a:spcBef>
              <a:spcAft>
                <a:spcPts val="0"/>
              </a:spcAft>
              <a:buClr>
                <a:schemeClr val="dk1"/>
              </a:buClr>
              <a:buSzPts val="2800"/>
              <a:buFont typeface="Noto Sans Symbols"/>
              <a:buNone/>
            </a:pPr>
            <a:r>
              <a:t/>
            </a:r>
            <a:endParaRPr b="1" i="0" sz="2800" u="none">
              <a:solidFill>
                <a:srgbClr val="FF3300"/>
              </a:solidFill>
              <a:latin typeface="Arial"/>
              <a:ea typeface="Arial"/>
              <a:cs typeface="Arial"/>
              <a:sym typeface="Arial"/>
            </a:endParaRPr>
          </a:p>
          <a:p>
            <a:pPr indent="0" lvl="0" marL="0" marR="0" rtl="0" algn="l">
              <a:lnSpc>
                <a:spcPct val="110000"/>
              </a:lnSpc>
              <a:spcBef>
                <a:spcPts val="560"/>
              </a:spcBef>
              <a:spcAft>
                <a:spcPts val="0"/>
              </a:spcAft>
              <a:buClr>
                <a:schemeClr val="dk1"/>
              </a:buClr>
              <a:buSzPts val="2800"/>
              <a:buFont typeface="Noto Sans Symbols"/>
              <a:buChar char="•"/>
            </a:pPr>
            <a:r>
              <a:rPr b="1" i="0" lang="en-US" sz="2800" u="none">
                <a:solidFill>
                  <a:srgbClr val="FF3300"/>
                </a:solidFill>
                <a:latin typeface="Arial"/>
                <a:ea typeface="Arial"/>
                <a:cs typeface="Arial"/>
                <a:sym typeface="Arial"/>
              </a:rPr>
              <a:t> 正序：</a:t>
            </a:r>
            <a:r>
              <a:rPr b="1" i="0" lang="en-US" sz="2800" u="none">
                <a:solidFill>
                  <a:schemeClr val="dk1"/>
                </a:solidFill>
                <a:latin typeface="Arial"/>
                <a:ea typeface="Arial"/>
                <a:cs typeface="Arial"/>
                <a:sym typeface="Arial"/>
              </a:rPr>
              <a:t>待排序序列中的记录已按关键码排好序。</a:t>
            </a:r>
            <a:endParaRPr/>
          </a:p>
          <a:p>
            <a:pPr indent="0" lvl="0" marL="0" marR="0" rtl="0" algn="l">
              <a:lnSpc>
                <a:spcPct val="110000"/>
              </a:lnSpc>
              <a:spcBef>
                <a:spcPts val="560"/>
              </a:spcBef>
              <a:spcAft>
                <a:spcPts val="0"/>
              </a:spcAft>
              <a:buClr>
                <a:schemeClr val="dk1"/>
              </a:buClr>
              <a:buSzPts val="2800"/>
              <a:buFont typeface="Noto Sans Symbols"/>
              <a:buChar char="•"/>
            </a:pPr>
            <a:r>
              <a:rPr b="1" i="0" lang="en-US" sz="2800" u="none">
                <a:solidFill>
                  <a:srgbClr val="FF3300"/>
                </a:solidFill>
                <a:latin typeface="Arial"/>
                <a:ea typeface="Arial"/>
                <a:cs typeface="Arial"/>
                <a:sym typeface="Arial"/>
              </a:rPr>
              <a:t> 逆序（反序）：</a:t>
            </a:r>
            <a:r>
              <a:rPr b="1" i="0" lang="en-US" sz="2800" u="none">
                <a:solidFill>
                  <a:schemeClr val="dk1"/>
                </a:solidFill>
                <a:latin typeface="Arial"/>
                <a:ea typeface="Arial"/>
                <a:cs typeface="Arial"/>
                <a:sym typeface="Arial"/>
              </a:rPr>
              <a:t>待排序序列中记录的排列顺序与排好序的顺序正好相反。</a:t>
            </a:r>
            <a:endParaRPr/>
          </a:p>
        </p:txBody>
      </p:sp>
      <p:sp>
        <p:nvSpPr>
          <p:cNvPr id="31" name="Shape 31"/>
          <p:cNvSpPr txBox="1"/>
          <p:nvPr/>
        </p:nvSpPr>
        <p:spPr>
          <a:xfrm>
            <a:off x="250825" y="1179512"/>
            <a:ext cx="3735387"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排序的基本概念</a:t>
            </a:r>
            <a:endParaRPr/>
          </a:p>
        </p:txBody>
      </p:sp>
      <p:sp>
        <p:nvSpPr>
          <p:cNvPr id="32" name="Shape 32"/>
          <p:cNvSpPr txBox="1"/>
          <p:nvPr/>
        </p:nvSpPr>
        <p:spPr>
          <a:xfrm>
            <a:off x="1196975" y="4419600"/>
            <a:ext cx="7246800" cy="547800"/>
          </a:xfrm>
          <a:prstGeom prst="rect">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从操作角度看，排序是线性结构的一种操作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547" name="Shape 547"/>
        <p:cNvGrpSpPr/>
        <p:nvPr/>
      </p:nvGrpSpPr>
      <p:grpSpPr>
        <a:xfrm>
          <a:off x="0" y="0"/>
          <a:ext cx="0" cy="0"/>
          <a:chOff x="0" y="0"/>
          <a:chExt cx="0" cy="0"/>
        </a:xfrm>
      </p:grpSpPr>
      <p:sp>
        <p:nvSpPr>
          <p:cNvPr id="548" name="Shape 548"/>
          <p:cNvSpPr txBox="1"/>
          <p:nvPr/>
        </p:nvSpPr>
        <p:spPr>
          <a:xfrm>
            <a:off x="431800" y="1808162"/>
            <a:ext cx="8280400" cy="1630362"/>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空间性能：</a:t>
            </a:r>
            <a:r>
              <a:rPr b="1" i="0" lang="en-US" sz="2800" u="none">
                <a:solidFill>
                  <a:schemeClr val="dk1"/>
                </a:solidFill>
                <a:latin typeface="Arial"/>
                <a:ea typeface="Arial"/>
                <a:cs typeface="Arial"/>
                <a:sym typeface="Arial"/>
              </a:rPr>
              <a:t>需要一个记录的辅助空间。</a:t>
            </a:r>
            <a:endParaRPr/>
          </a:p>
          <a:p>
            <a:pPr indent="0" lvl="0" marL="0" marR="0" rtl="0" algn="l">
              <a:lnSpc>
                <a:spcPct val="120000"/>
              </a:lnSpc>
              <a:spcBef>
                <a:spcPts val="0"/>
              </a:spcBef>
              <a:spcAft>
                <a:spcPts val="0"/>
              </a:spcAft>
              <a:buClr>
                <a:schemeClr val="dk1"/>
              </a:buClr>
              <a:buSzPts val="2800"/>
              <a:buFont typeface="Times New Roman"/>
              <a:buNone/>
            </a:pPr>
            <a:r>
              <a:t/>
            </a:r>
            <a:endParaRPr b="1" i="0" sz="2800" u="none">
              <a:solidFill>
                <a:schemeClr val="dk1"/>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直接插入排序算法是一种</a:t>
            </a:r>
            <a:r>
              <a:rPr b="1" i="0" lang="en-US" sz="2800" u="none">
                <a:solidFill>
                  <a:srgbClr val="FF3300"/>
                </a:solidFill>
                <a:latin typeface="Arial"/>
                <a:ea typeface="Arial"/>
                <a:cs typeface="Arial"/>
                <a:sym typeface="Arial"/>
              </a:rPr>
              <a:t>稳定</a:t>
            </a:r>
            <a:r>
              <a:rPr b="1" i="0" lang="en-US" sz="2800" u="none">
                <a:solidFill>
                  <a:schemeClr val="dk1"/>
                </a:solidFill>
                <a:latin typeface="Arial"/>
                <a:ea typeface="Arial"/>
                <a:cs typeface="Arial"/>
                <a:sym typeface="Arial"/>
              </a:rPr>
              <a:t>的排序算法。</a:t>
            </a:r>
            <a:endParaRPr/>
          </a:p>
        </p:txBody>
      </p:sp>
      <p:sp>
        <p:nvSpPr>
          <p:cNvPr id="549" name="Shape 549"/>
          <p:cNvSpPr txBox="1"/>
          <p:nvPr/>
        </p:nvSpPr>
        <p:spPr>
          <a:xfrm>
            <a:off x="250825" y="1089025"/>
            <a:ext cx="57150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直接插入排序算法性能分析</a:t>
            </a:r>
            <a:endParaRPr/>
          </a:p>
        </p:txBody>
      </p:sp>
      <p:sp>
        <p:nvSpPr>
          <p:cNvPr id="550" name="Shape 550"/>
          <p:cNvSpPr txBox="1"/>
          <p:nvPr/>
        </p:nvSpPr>
        <p:spPr>
          <a:xfrm>
            <a:off x="431800" y="3878262"/>
            <a:ext cx="8280400" cy="1800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直接插入排序算法简单、容易实现，适用于待排序记录基本有序或待排序记录较小时。</a:t>
            </a:r>
            <a:endParaRPr/>
          </a:p>
          <a:p>
            <a:pPr indent="0" lvl="0" marL="0" marR="0" rtl="0" algn="l">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当待排序的记录个数较多时，大量的比较和移动操作使直接插入排序算法的效率降低。</a:t>
            </a:r>
            <a:endParaRPr/>
          </a:p>
        </p:txBody>
      </p:sp>
      <p:sp>
        <p:nvSpPr>
          <p:cNvPr id="551" name="Shape 551"/>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555" name="Shape 555"/>
        <p:cNvGrpSpPr/>
        <p:nvPr/>
      </p:nvGrpSpPr>
      <p:grpSpPr>
        <a:xfrm>
          <a:off x="0" y="0"/>
          <a:ext cx="0" cy="0"/>
          <a:chOff x="0" y="0"/>
          <a:chExt cx="0" cy="0"/>
        </a:xfrm>
      </p:grpSpPr>
      <p:grpSp>
        <p:nvGrpSpPr>
          <p:cNvPr id="556" name="Shape 556"/>
          <p:cNvGrpSpPr/>
          <p:nvPr/>
        </p:nvGrpSpPr>
        <p:grpSpPr>
          <a:xfrm>
            <a:off x="657225" y="1449387"/>
            <a:ext cx="6604000" cy="542925"/>
            <a:chOff x="522287" y="3249612"/>
            <a:chExt cx="6604000" cy="542925"/>
          </a:xfrm>
        </p:grpSpPr>
        <p:sp>
          <p:nvSpPr>
            <p:cNvPr id="557" name="Shape 557"/>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如何改进直接插入排序?</a:t>
              </a:r>
              <a:endParaRPr/>
            </a:p>
          </p:txBody>
        </p:sp>
        <p:pic>
          <p:nvPicPr>
            <p:cNvPr id="558" name="Shape 558"/>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559" name="Shape 559"/>
          <p:cNvSpPr txBox="1"/>
          <p:nvPr/>
        </p:nvSpPr>
        <p:spPr>
          <a:xfrm>
            <a:off x="385762" y="2484437"/>
            <a:ext cx="8370887" cy="1373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注意到，在插入第 </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＞1）个记录时，前面的 </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-1 个记录已经排好序，则在寻找插入位置时，可以用折半查找来代替顺序查找，从而减少比较次数。</a:t>
            </a:r>
            <a:endParaRPr/>
          </a:p>
        </p:txBody>
      </p:sp>
      <p:sp>
        <p:nvSpPr>
          <p:cNvPr id="560" name="Shape 560"/>
          <p:cNvSpPr txBox="1"/>
          <p:nvPr/>
        </p:nvSpPr>
        <p:spPr>
          <a:xfrm>
            <a:off x="592137" y="4824412"/>
            <a:ext cx="8551862"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请同学们写出这个改进的直接插入排序算法，并分析时间性能。</a:t>
            </a:r>
            <a:endParaRPr/>
          </a:p>
        </p:txBody>
      </p:sp>
      <p:sp>
        <p:nvSpPr>
          <p:cNvPr id="561" name="Shape 561"/>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565" name="Shape 565"/>
        <p:cNvGrpSpPr/>
        <p:nvPr/>
      </p:nvGrpSpPr>
      <p:grpSpPr>
        <a:xfrm>
          <a:off x="0" y="0"/>
          <a:ext cx="0" cy="0"/>
          <a:chOff x="0" y="0"/>
          <a:chExt cx="0" cy="0"/>
        </a:xfrm>
      </p:grpSpPr>
      <p:sp>
        <p:nvSpPr>
          <p:cNvPr id="566" name="Shape 566"/>
          <p:cNvSpPr txBox="1"/>
          <p:nvPr/>
        </p:nvSpPr>
        <p:spPr>
          <a:xfrm>
            <a:off x="250825" y="1133475"/>
            <a:ext cx="63246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希尔排序</a:t>
            </a:r>
            <a:endParaRPr/>
          </a:p>
        </p:txBody>
      </p:sp>
      <p:sp>
        <p:nvSpPr>
          <p:cNvPr id="567" name="Shape 567"/>
          <p:cNvSpPr txBox="1"/>
          <p:nvPr/>
        </p:nvSpPr>
        <p:spPr>
          <a:xfrm>
            <a:off x="385762" y="2079625"/>
            <a:ext cx="8229600" cy="2613025"/>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改进的着眼点：</a:t>
            </a:r>
            <a:endParaRPr/>
          </a:p>
          <a:p>
            <a:pPr indent="0" lvl="0" marL="0" marR="0" rtl="0" algn="l">
              <a:lnSpc>
                <a:spcPct val="11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Arial"/>
                <a:ea typeface="Arial"/>
                <a:cs typeface="Arial"/>
                <a:sym typeface="Arial"/>
              </a:rPr>
              <a:t>）若待排序记录按关键码</a:t>
            </a:r>
            <a:r>
              <a:rPr b="1" i="0" lang="en-US" sz="2800" u="none">
                <a:solidFill>
                  <a:srgbClr val="FF3300"/>
                </a:solidFill>
                <a:latin typeface="Arial"/>
                <a:ea typeface="Arial"/>
                <a:cs typeface="Arial"/>
                <a:sym typeface="Arial"/>
              </a:rPr>
              <a:t>基本有序</a:t>
            </a:r>
            <a:r>
              <a:rPr b="1" i="0" lang="en-US" sz="2800" u="none">
                <a:solidFill>
                  <a:schemeClr val="dk1"/>
                </a:solidFill>
                <a:latin typeface="Arial"/>
                <a:ea typeface="Arial"/>
                <a:cs typeface="Arial"/>
                <a:sym typeface="Arial"/>
              </a:rPr>
              <a:t>时，直接插入排序的效率可以大大提高；</a:t>
            </a:r>
            <a:endParaRPr/>
          </a:p>
          <a:p>
            <a:pPr indent="0" lvl="0" marL="0" marR="0" rtl="0" algn="l">
              <a:lnSpc>
                <a:spcPct val="11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Arial"/>
                <a:ea typeface="Arial"/>
                <a:cs typeface="Arial"/>
                <a:sym typeface="Arial"/>
              </a:rPr>
              <a:t>）由于直接插入排序算法简单，则在待排序记录数量</a:t>
            </a:r>
            <a:r>
              <a:rPr b="1" i="1" lang="en-US" sz="2800" u="none">
                <a:solidFill>
                  <a:srgbClr val="FF3300"/>
                </a:solidFill>
                <a:latin typeface="Times New Roman"/>
                <a:ea typeface="Times New Roman"/>
                <a:cs typeface="Times New Roman"/>
                <a:sym typeface="Times New Roman"/>
              </a:rPr>
              <a:t>n</a:t>
            </a:r>
            <a:r>
              <a:rPr b="1" i="0" lang="en-US" sz="2800" u="none">
                <a:solidFill>
                  <a:srgbClr val="FF3300"/>
                </a:solidFill>
                <a:latin typeface="Arial"/>
                <a:ea typeface="Arial"/>
                <a:cs typeface="Arial"/>
                <a:sym typeface="Arial"/>
              </a:rPr>
              <a:t>较小</a:t>
            </a:r>
            <a:r>
              <a:rPr b="1" i="0" lang="en-US" sz="2800" u="none">
                <a:solidFill>
                  <a:schemeClr val="dk1"/>
                </a:solidFill>
                <a:latin typeface="Arial"/>
                <a:ea typeface="Arial"/>
                <a:cs typeface="Arial"/>
                <a:sym typeface="Arial"/>
              </a:rPr>
              <a:t>时效率也很高。</a:t>
            </a:r>
            <a:r>
              <a:rPr b="1" i="0" lang="en-US" sz="2800" u="none">
                <a:solidFill>
                  <a:schemeClr val="dk1"/>
                </a:solidFill>
                <a:latin typeface="Times New Roman"/>
                <a:ea typeface="Times New Roman"/>
                <a:cs typeface="Times New Roman"/>
                <a:sym typeface="Times New Roman"/>
              </a:rPr>
              <a:t> </a:t>
            </a:r>
            <a:endParaRPr/>
          </a:p>
        </p:txBody>
      </p:sp>
      <p:sp>
        <p:nvSpPr>
          <p:cNvPr id="568" name="Shape 568"/>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572" name="Shape 572"/>
        <p:cNvGrpSpPr/>
        <p:nvPr/>
      </p:nvGrpSpPr>
      <p:grpSpPr>
        <a:xfrm>
          <a:off x="0" y="0"/>
          <a:ext cx="0" cy="0"/>
          <a:chOff x="0" y="0"/>
          <a:chExt cx="0" cy="0"/>
        </a:xfrm>
      </p:grpSpPr>
      <p:sp>
        <p:nvSpPr>
          <p:cNvPr id="573" name="Shape 573"/>
          <p:cNvSpPr txBox="1"/>
          <p:nvPr/>
        </p:nvSpPr>
        <p:spPr>
          <a:xfrm>
            <a:off x="230187" y="4419600"/>
            <a:ext cx="8802687" cy="1458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Arial"/>
                <a:ea typeface="Arial"/>
                <a:cs typeface="Arial"/>
                <a:sym typeface="Arial"/>
              </a:rPr>
              <a:t>）应如何分割待排序记录，才能保证整个序列逐步向基本有序发展？</a:t>
            </a:r>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Arial"/>
                <a:ea typeface="Arial"/>
                <a:cs typeface="Arial"/>
                <a:sym typeface="Arial"/>
              </a:rPr>
              <a:t>）子序列内如何进行直接插入排序？</a:t>
            </a:r>
            <a:endParaRPr/>
          </a:p>
        </p:txBody>
      </p:sp>
      <p:grpSp>
        <p:nvGrpSpPr>
          <p:cNvPr id="574" name="Shape 574"/>
          <p:cNvGrpSpPr/>
          <p:nvPr/>
        </p:nvGrpSpPr>
        <p:grpSpPr>
          <a:xfrm>
            <a:off x="411162" y="3698875"/>
            <a:ext cx="6604000" cy="542925"/>
            <a:chOff x="522287" y="3249612"/>
            <a:chExt cx="6604000" cy="542925"/>
          </a:xfrm>
        </p:grpSpPr>
        <p:sp>
          <p:nvSpPr>
            <p:cNvPr id="575" name="Shape 575"/>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需解决的关键问题?</a:t>
              </a:r>
              <a:endParaRPr/>
            </a:p>
          </p:txBody>
        </p:sp>
        <p:pic>
          <p:nvPicPr>
            <p:cNvPr id="576" name="Shape 576"/>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577" name="Shape 577"/>
          <p:cNvSpPr txBox="1"/>
          <p:nvPr/>
        </p:nvSpPr>
        <p:spPr>
          <a:xfrm>
            <a:off x="407987" y="1854200"/>
            <a:ext cx="8229600" cy="1373187"/>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基本思想：</a:t>
            </a:r>
            <a:r>
              <a:rPr b="1" i="0" lang="en-US" sz="2800" u="none">
                <a:solidFill>
                  <a:schemeClr val="dk1"/>
                </a:solidFill>
                <a:latin typeface="Arial"/>
                <a:ea typeface="Arial"/>
                <a:cs typeface="Arial"/>
                <a:sym typeface="Arial"/>
              </a:rPr>
              <a:t>将整个待排序记录</a:t>
            </a:r>
            <a:r>
              <a:rPr b="1" i="0" lang="en-US" sz="2800" u="none">
                <a:solidFill>
                  <a:srgbClr val="FF3300"/>
                </a:solidFill>
                <a:latin typeface="Arial"/>
                <a:ea typeface="Arial"/>
                <a:cs typeface="Arial"/>
                <a:sym typeface="Arial"/>
              </a:rPr>
              <a:t>分割</a:t>
            </a:r>
            <a:r>
              <a:rPr b="1" i="0" lang="en-US" sz="2800" u="none">
                <a:solidFill>
                  <a:schemeClr val="dk1"/>
                </a:solidFill>
                <a:latin typeface="Arial"/>
                <a:ea typeface="Arial"/>
                <a:cs typeface="Arial"/>
                <a:sym typeface="Arial"/>
              </a:rPr>
              <a:t>成若干个子序列，在子序列内分别进行直接插入排序，待整个序列中的记录</a:t>
            </a:r>
            <a:r>
              <a:rPr b="1" i="0" lang="en-US" sz="2800" u="none">
                <a:solidFill>
                  <a:srgbClr val="FF3300"/>
                </a:solidFill>
                <a:latin typeface="Arial"/>
                <a:ea typeface="Arial"/>
                <a:cs typeface="Arial"/>
                <a:sym typeface="Arial"/>
              </a:rPr>
              <a:t>基本有序</a:t>
            </a:r>
            <a:r>
              <a:rPr b="1" i="0" lang="en-US" sz="2800" u="none">
                <a:solidFill>
                  <a:schemeClr val="dk1"/>
                </a:solidFill>
                <a:latin typeface="Arial"/>
                <a:ea typeface="Arial"/>
                <a:cs typeface="Arial"/>
                <a:sym typeface="Arial"/>
              </a:rPr>
              <a:t>时，对全体记录进行直接插入排序。</a:t>
            </a:r>
            <a:endParaRPr/>
          </a:p>
        </p:txBody>
      </p:sp>
      <p:sp>
        <p:nvSpPr>
          <p:cNvPr id="578" name="Shape 578"/>
          <p:cNvSpPr txBox="1"/>
          <p:nvPr/>
        </p:nvSpPr>
        <p:spPr>
          <a:xfrm>
            <a:off x="250825" y="1133475"/>
            <a:ext cx="63246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希尔排序</a:t>
            </a:r>
            <a:endParaRPr/>
          </a:p>
        </p:txBody>
      </p:sp>
      <p:sp>
        <p:nvSpPr>
          <p:cNvPr id="579" name="Shape 579"/>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583" name="Shape 583"/>
        <p:cNvGrpSpPr/>
        <p:nvPr/>
      </p:nvGrpSpPr>
      <p:grpSpPr>
        <a:xfrm>
          <a:off x="0" y="0"/>
          <a:ext cx="0" cy="0"/>
          <a:chOff x="0" y="0"/>
          <a:chExt cx="0" cy="0"/>
        </a:xfrm>
      </p:grpSpPr>
      <p:sp>
        <p:nvSpPr>
          <p:cNvPr id="584" name="Shape 584"/>
          <p:cNvSpPr txBox="1"/>
          <p:nvPr/>
        </p:nvSpPr>
        <p:spPr>
          <a:xfrm>
            <a:off x="296862" y="3563937"/>
            <a:ext cx="8507412" cy="13731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基本有序</a:t>
            </a:r>
            <a:r>
              <a:rPr b="1" i="0" lang="en-US" sz="2800" u="none">
                <a:solidFill>
                  <a:schemeClr val="dk1"/>
                </a:solidFill>
                <a:latin typeface="Times New Roman"/>
                <a:ea typeface="Times New Roman"/>
                <a:cs typeface="Times New Roman"/>
                <a:sym typeface="Times New Roman"/>
              </a:rPr>
              <a:t>：接近正序，例如{1, 2, 8, 4, 5, 6, 7, 3, 9}；</a:t>
            </a:r>
            <a:endParaRPr/>
          </a:p>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局部有序</a:t>
            </a:r>
            <a:r>
              <a:rPr b="1" i="0" lang="en-US" sz="2800" u="none">
                <a:solidFill>
                  <a:schemeClr val="dk1"/>
                </a:solidFill>
                <a:latin typeface="Times New Roman"/>
                <a:ea typeface="Times New Roman"/>
                <a:cs typeface="Times New Roman"/>
                <a:sym typeface="Times New Roman"/>
              </a:rPr>
              <a:t>：部分有序，例如{6, 7, 8, 9, 1, 2, 3, 4, 5}。</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局部有序不能提高直接插入排序算法的时间性能。 </a:t>
            </a:r>
            <a:endParaRPr/>
          </a:p>
        </p:txBody>
      </p:sp>
      <p:sp>
        <p:nvSpPr>
          <p:cNvPr id="585" name="Shape 585"/>
          <p:cNvSpPr txBox="1"/>
          <p:nvPr/>
        </p:nvSpPr>
        <p:spPr>
          <a:xfrm>
            <a:off x="250825" y="1133475"/>
            <a:ext cx="63246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希尔排序</a:t>
            </a:r>
            <a:endParaRPr/>
          </a:p>
        </p:txBody>
      </p:sp>
      <p:grpSp>
        <p:nvGrpSpPr>
          <p:cNvPr id="586" name="Shape 586"/>
          <p:cNvGrpSpPr/>
          <p:nvPr/>
        </p:nvGrpSpPr>
        <p:grpSpPr>
          <a:xfrm>
            <a:off x="341312" y="1943100"/>
            <a:ext cx="6604000" cy="542925"/>
            <a:chOff x="522287" y="3249612"/>
            <a:chExt cx="6604000" cy="542925"/>
          </a:xfrm>
        </p:grpSpPr>
        <p:sp>
          <p:nvSpPr>
            <p:cNvPr id="587" name="Shape 587"/>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分割待排序记录的目的?</a:t>
              </a:r>
              <a:endParaRPr/>
            </a:p>
          </p:txBody>
        </p:sp>
        <p:pic>
          <p:nvPicPr>
            <p:cNvPr id="588" name="Shape 588"/>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589" name="Shape 589"/>
          <p:cNvSpPr txBox="1"/>
          <p:nvPr/>
        </p:nvSpPr>
        <p:spPr>
          <a:xfrm>
            <a:off x="476250" y="2573337"/>
            <a:ext cx="5805487" cy="946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 减少待排序记录个数；</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2. 使整个序列向基本有序发展。 </a:t>
            </a:r>
            <a:endParaRPr/>
          </a:p>
        </p:txBody>
      </p:sp>
      <p:sp>
        <p:nvSpPr>
          <p:cNvPr id="590" name="Shape 590"/>
          <p:cNvSpPr txBox="1"/>
          <p:nvPr/>
        </p:nvSpPr>
        <p:spPr>
          <a:xfrm>
            <a:off x="311150" y="5634037"/>
            <a:ext cx="8415337" cy="946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子序列的构成不能是简单地“逐段分割”，而是将相距某个“增量”的记录组成一个子序列。 </a:t>
            </a:r>
            <a:endParaRPr/>
          </a:p>
        </p:txBody>
      </p:sp>
      <p:grpSp>
        <p:nvGrpSpPr>
          <p:cNvPr id="591" name="Shape 591"/>
          <p:cNvGrpSpPr/>
          <p:nvPr/>
        </p:nvGrpSpPr>
        <p:grpSpPr>
          <a:xfrm>
            <a:off x="385762" y="5049837"/>
            <a:ext cx="6604000" cy="542925"/>
            <a:chOff x="522287" y="3249612"/>
            <a:chExt cx="6604000" cy="542925"/>
          </a:xfrm>
        </p:grpSpPr>
        <p:sp>
          <p:nvSpPr>
            <p:cNvPr id="592" name="Shape 592"/>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启示?</a:t>
              </a:r>
              <a:endParaRPr/>
            </a:p>
          </p:txBody>
        </p:sp>
        <p:pic>
          <p:nvPicPr>
            <p:cNvPr id="593" name="Shape 593"/>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594" name="Shape 594"/>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598" name="Shape 598"/>
        <p:cNvGrpSpPr/>
        <p:nvPr/>
      </p:nvGrpSpPr>
      <p:grpSpPr>
        <a:xfrm>
          <a:off x="0" y="0"/>
          <a:ext cx="0" cy="0"/>
          <a:chOff x="0" y="0"/>
          <a:chExt cx="0" cy="0"/>
        </a:xfrm>
      </p:grpSpPr>
      <p:sp>
        <p:nvSpPr>
          <p:cNvPr id="599" name="Shape 599"/>
          <p:cNvSpPr txBox="1"/>
          <p:nvPr>
            <p:ph type="title"/>
          </p:nvPr>
        </p:nvSpPr>
        <p:spPr>
          <a:xfrm>
            <a:off x="341312" y="1133475"/>
            <a:ext cx="5029200" cy="592137"/>
          </a:xfrm>
          <a:prstGeom prst="rect">
            <a:avLst/>
          </a:prstGeom>
          <a:noFill/>
          <a:ln>
            <a:noFill/>
          </a:ln>
          <a:effectLst>
            <a:outerShdw blurRad="63500" dir="1593903" dist="28398">
              <a:schemeClr val="lt2"/>
            </a:outerShdw>
          </a:effectLst>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accent2"/>
              </a:buClr>
              <a:buSzPts val="3200"/>
              <a:buFont typeface="Arial"/>
              <a:buNone/>
            </a:pPr>
            <a:r>
              <a:rPr b="1" i="0" lang="en-US" sz="3200" u="none" cap="none" strike="noStrike">
                <a:solidFill>
                  <a:schemeClr val="accent2"/>
                </a:solidFill>
                <a:latin typeface="Arial"/>
                <a:ea typeface="Arial"/>
                <a:cs typeface="Arial"/>
                <a:sym typeface="Arial"/>
              </a:rPr>
              <a:t>希尔插入排序过程示例</a:t>
            </a:r>
            <a:r>
              <a:rPr b="1" i="0" lang="en-US" sz="3200" u="none" cap="none" strike="noStrike">
                <a:solidFill>
                  <a:schemeClr val="accent2"/>
                </a:solidFill>
                <a:latin typeface="Times New Roman"/>
                <a:ea typeface="Times New Roman"/>
                <a:cs typeface="Times New Roman"/>
                <a:sym typeface="Times New Roman"/>
              </a:rPr>
              <a:t> </a:t>
            </a:r>
            <a:endParaRPr/>
          </a:p>
        </p:txBody>
      </p:sp>
      <p:sp>
        <p:nvSpPr>
          <p:cNvPr id="600" name="Shape 600"/>
          <p:cNvSpPr txBox="1"/>
          <p:nvPr/>
        </p:nvSpPr>
        <p:spPr>
          <a:xfrm>
            <a:off x="1751012" y="1803400"/>
            <a:ext cx="73834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1        2        3        4        5        6        7        8        9</a:t>
            </a:r>
            <a:endParaRPr/>
          </a:p>
        </p:txBody>
      </p:sp>
      <p:sp>
        <p:nvSpPr>
          <p:cNvPr id="601" name="Shape 601"/>
          <p:cNvSpPr/>
          <p:nvPr/>
        </p:nvSpPr>
        <p:spPr>
          <a:xfrm>
            <a:off x="166052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602" name="Shape 602"/>
          <p:cNvSpPr/>
          <p:nvPr/>
        </p:nvSpPr>
        <p:spPr>
          <a:xfrm>
            <a:off x="547052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603" name="Shape 603"/>
          <p:cNvSpPr/>
          <p:nvPr/>
        </p:nvSpPr>
        <p:spPr>
          <a:xfrm>
            <a:off x="2446337"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604" name="Shape 604"/>
          <p:cNvSpPr/>
          <p:nvPr/>
        </p:nvSpPr>
        <p:spPr>
          <a:xfrm>
            <a:off x="3213100"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605" name="Shape 605"/>
          <p:cNvSpPr/>
          <p:nvPr/>
        </p:nvSpPr>
        <p:spPr>
          <a:xfrm>
            <a:off x="3994150"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606" name="Shape 606"/>
          <p:cNvSpPr/>
          <p:nvPr/>
        </p:nvSpPr>
        <p:spPr>
          <a:xfrm>
            <a:off x="4737100"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607" name="Shape 607"/>
          <p:cNvSpPr txBox="1"/>
          <p:nvPr/>
        </p:nvSpPr>
        <p:spPr>
          <a:xfrm>
            <a:off x="141287" y="2287587"/>
            <a:ext cx="1524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初始序列</a:t>
            </a:r>
            <a:endParaRPr/>
          </a:p>
        </p:txBody>
      </p:sp>
      <p:sp>
        <p:nvSpPr>
          <p:cNvPr id="608" name="Shape 608"/>
          <p:cNvSpPr/>
          <p:nvPr/>
        </p:nvSpPr>
        <p:spPr>
          <a:xfrm>
            <a:off x="6985000" y="222408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609" name="Shape 609"/>
          <p:cNvSpPr/>
          <p:nvPr/>
        </p:nvSpPr>
        <p:spPr>
          <a:xfrm>
            <a:off x="6251575" y="222408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610" name="Shape 610"/>
          <p:cNvSpPr/>
          <p:nvPr/>
        </p:nvSpPr>
        <p:spPr>
          <a:xfrm>
            <a:off x="7762875" y="223043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nvGrpSpPr>
          <p:cNvPr id="611" name="Shape 611"/>
          <p:cNvGrpSpPr/>
          <p:nvPr/>
        </p:nvGrpSpPr>
        <p:grpSpPr>
          <a:xfrm>
            <a:off x="296862" y="2832100"/>
            <a:ext cx="7985125" cy="544512"/>
            <a:chOff x="296862" y="2832100"/>
            <a:chExt cx="7985125" cy="544512"/>
          </a:xfrm>
        </p:grpSpPr>
        <p:sp>
          <p:nvSpPr>
            <p:cNvPr id="612" name="Shape 612"/>
            <p:cNvSpPr txBox="1"/>
            <p:nvPr/>
          </p:nvSpPr>
          <p:spPr>
            <a:xfrm>
              <a:off x="296862" y="2847975"/>
              <a:ext cx="9413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d = 4</a:t>
              </a:r>
              <a:endParaRPr/>
            </a:p>
          </p:txBody>
        </p:sp>
        <p:sp>
          <p:nvSpPr>
            <p:cNvPr id="613" name="Shape 613"/>
            <p:cNvSpPr/>
            <p:nvPr/>
          </p:nvSpPr>
          <p:spPr>
            <a:xfrm>
              <a:off x="1643062" y="284321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614" name="Shape 614"/>
            <p:cNvSpPr/>
            <p:nvPr/>
          </p:nvSpPr>
          <p:spPr>
            <a:xfrm>
              <a:off x="5453062" y="2843212"/>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615" name="Shape 615"/>
            <p:cNvSpPr/>
            <p:nvPr/>
          </p:nvSpPr>
          <p:spPr>
            <a:xfrm>
              <a:off x="2428875" y="2843212"/>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616" name="Shape 616"/>
            <p:cNvSpPr/>
            <p:nvPr/>
          </p:nvSpPr>
          <p:spPr>
            <a:xfrm>
              <a:off x="3195637" y="2843212"/>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617" name="Shape 617"/>
            <p:cNvSpPr/>
            <p:nvPr/>
          </p:nvSpPr>
          <p:spPr>
            <a:xfrm>
              <a:off x="3976687" y="2843212"/>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618" name="Shape 618"/>
            <p:cNvSpPr/>
            <p:nvPr/>
          </p:nvSpPr>
          <p:spPr>
            <a:xfrm>
              <a:off x="4719637" y="284321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619" name="Shape 619"/>
            <p:cNvSpPr/>
            <p:nvPr/>
          </p:nvSpPr>
          <p:spPr>
            <a:xfrm>
              <a:off x="6967537" y="2838450"/>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620" name="Shape 620"/>
            <p:cNvSpPr/>
            <p:nvPr/>
          </p:nvSpPr>
          <p:spPr>
            <a:xfrm>
              <a:off x="6234112" y="2838450"/>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621" name="Shape 621"/>
            <p:cNvSpPr/>
            <p:nvPr/>
          </p:nvSpPr>
          <p:spPr>
            <a:xfrm>
              <a:off x="7748587" y="2832100"/>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grpSp>
        <p:nvGrpSpPr>
          <p:cNvPr id="622" name="Shape 622"/>
          <p:cNvGrpSpPr/>
          <p:nvPr/>
        </p:nvGrpSpPr>
        <p:grpSpPr>
          <a:xfrm>
            <a:off x="2425700" y="3522662"/>
            <a:ext cx="3557587" cy="533400"/>
            <a:chOff x="2425700" y="3522662"/>
            <a:chExt cx="3557587" cy="533400"/>
          </a:xfrm>
        </p:grpSpPr>
        <p:sp>
          <p:nvSpPr>
            <p:cNvPr id="623" name="Shape 623"/>
            <p:cNvSpPr/>
            <p:nvPr/>
          </p:nvSpPr>
          <p:spPr>
            <a:xfrm>
              <a:off x="5449887" y="3522662"/>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624" name="Shape 624"/>
            <p:cNvSpPr/>
            <p:nvPr/>
          </p:nvSpPr>
          <p:spPr>
            <a:xfrm>
              <a:off x="2425700" y="3522662"/>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grpSp>
      <p:grpSp>
        <p:nvGrpSpPr>
          <p:cNvPr id="625" name="Shape 625"/>
          <p:cNvGrpSpPr/>
          <p:nvPr/>
        </p:nvGrpSpPr>
        <p:grpSpPr>
          <a:xfrm>
            <a:off x="3973512" y="3517900"/>
            <a:ext cx="3524250" cy="538162"/>
            <a:chOff x="3973512" y="3517900"/>
            <a:chExt cx="3524250" cy="538162"/>
          </a:xfrm>
        </p:grpSpPr>
        <p:sp>
          <p:nvSpPr>
            <p:cNvPr id="626" name="Shape 626"/>
            <p:cNvSpPr/>
            <p:nvPr/>
          </p:nvSpPr>
          <p:spPr>
            <a:xfrm>
              <a:off x="3973512" y="3522662"/>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627" name="Shape 627"/>
            <p:cNvSpPr/>
            <p:nvPr/>
          </p:nvSpPr>
          <p:spPr>
            <a:xfrm>
              <a:off x="6964362" y="3517900"/>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grpSp>
      <p:grpSp>
        <p:nvGrpSpPr>
          <p:cNvPr id="628" name="Shape 628"/>
          <p:cNvGrpSpPr/>
          <p:nvPr/>
        </p:nvGrpSpPr>
        <p:grpSpPr>
          <a:xfrm>
            <a:off x="3192462" y="3517900"/>
            <a:ext cx="3571875" cy="538162"/>
            <a:chOff x="3192462" y="3517900"/>
            <a:chExt cx="3571875" cy="538162"/>
          </a:xfrm>
        </p:grpSpPr>
        <p:sp>
          <p:nvSpPr>
            <p:cNvPr id="629" name="Shape 629"/>
            <p:cNvSpPr/>
            <p:nvPr/>
          </p:nvSpPr>
          <p:spPr>
            <a:xfrm>
              <a:off x="3192462" y="3522662"/>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630" name="Shape 630"/>
            <p:cNvSpPr/>
            <p:nvPr/>
          </p:nvSpPr>
          <p:spPr>
            <a:xfrm>
              <a:off x="6230937" y="3517900"/>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grpSp>
      <p:grpSp>
        <p:nvGrpSpPr>
          <p:cNvPr id="631" name="Shape 631"/>
          <p:cNvGrpSpPr/>
          <p:nvPr/>
        </p:nvGrpSpPr>
        <p:grpSpPr>
          <a:xfrm>
            <a:off x="1639887" y="3511550"/>
            <a:ext cx="6638925" cy="544512"/>
            <a:chOff x="1639887" y="3511550"/>
            <a:chExt cx="6638925" cy="544512"/>
          </a:xfrm>
        </p:grpSpPr>
        <p:sp>
          <p:nvSpPr>
            <p:cNvPr id="632" name="Shape 632"/>
            <p:cNvSpPr/>
            <p:nvPr/>
          </p:nvSpPr>
          <p:spPr>
            <a:xfrm>
              <a:off x="1639887" y="35226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633" name="Shape 633"/>
            <p:cNvSpPr/>
            <p:nvPr/>
          </p:nvSpPr>
          <p:spPr>
            <a:xfrm>
              <a:off x="4716462" y="35226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634" name="Shape 634"/>
            <p:cNvSpPr/>
            <p:nvPr/>
          </p:nvSpPr>
          <p:spPr>
            <a:xfrm>
              <a:off x="7745412" y="3511550"/>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grpSp>
      <p:grpSp>
        <p:nvGrpSpPr>
          <p:cNvPr id="635" name="Shape 635"/>
          <p:cNvGrpSpPr/>
          <p:nvPr/>
        </p:nvGrpSpPr>
        <p:grpSpPr>
          <a:xfrm>
            <a:off x="296862" y="4194175"/>
            <a:ext cx="7988300" cy="582612"/>
            <a:chOff x="296862" y="4194175"/>
            <a:chExt cx="7988300" cy="582612"/>
          </a:xfrm>
        </p:grpSpPr>
        <p:sp>
          <p:nvSpPr>
            <p:cNvPr id="636" name="Shape 636"/>
            <p:cNvSpPr txBox="1"/>
            <p:nvPr/>
          </p:nvSpPr>
          <p:spPr>
            <a:xfrm>
              <a:off x="296862" y="4194175"/>
              <a:ext cx="9413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d = 2</a:t>
              </a:r>
              <a:endParaRPr/>
            </a:p>
          </p:txBody>
        </p:sp>
        <p:sp>
          <p:nvSpPr>
            <p:cNvPr id="637" name="Shape 637"/>
            <p:cNvSpPr/>
            <p:nvPr/>
          </p:nvSpPr>
          <p:spPr>
            <a:xfrm>
              <a:off x="1646237" y="4243387"/>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638" name="Shape 638"/>
            <p:cNvSpPr/>
            <p:nvPr/>
          </p:nvSpPr>
          <p:spPr>
            <a:xfrm>
              <a:off x="5456237" y="4243387"/>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639" name="Shape 639"/>
            <p:cNvSpPr/>
            <p:nvPr/>
          </p:nvSpPr>
          <p:spPr>
            <a:xfrm>
              <a:off x="2432050" y="4243387"/>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640" name="Shape 640"/>
            <p:cNvSpPr/>
            <p:nvPr/>
          </p:nvSpPr>
          <p:spPr>
            <a:xfrm>
              <a:off x="3198812" y="4243387"/>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641" name="Shape 641"/>
            <p:cNvSpPr/>
            <p:nvPr/>
          </p:nvSpPr>
          <p:spPr>
            <a:xfrm>
              <a:off x="3979862" y="4243387"/>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642" name="Shape 642"/>
            <p:cNvSpPr/>
            <p:nvPr/>
          </p:nvSpPr>
          <p:spPr>
            <a:xfrm>
              <a:off x="4722812" y="4243387"/>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643" name="Shape 643"/>
            <p:cNvSpPr/>
            <p:nvPr/>
          </p:nvSpPr>
          <p:spPr>
            <a:xfrm>
              <a:off x="6970712" y="4238625"/>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644" name="Shape 644"/>
            <p:cNvSpPr/>
            <p:nvPr/>
          </p:nvSpPr>
          <p:spPr>
            <a:xfrm>
              <a:off x="6237287" y="4238625"/>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645" name="Shape 645"/>
            <p:cNvSpPr/>
            <p:nvPr/>
          </p:nvSpPr>
          <p:spPr>
            <a:xfrm>
              <a:off x="7751762" y="4232275"/>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grpSp>
      <p:grpSp>
        <p:nvGrpSpPr>
          <p:cNvPr id="646" name="Shape 646"/>
          <p:cNvGrpSpPr/>
          <p:nvPr/>
        </p:nvGrpSpPr>
        <p:grpSpPr>
          <a:xfrm>
            <a:off x="2425700" y="4868862"/>
            <a:ext cx="5072062" cy="538163"/>
            <a:chOff x="2425700" y="4868862"/>
            <a:chExt cx="5072062" cy="538163"/>
          </a:xfrm>
        </p:grpSpPr>
        <p:sp>
          <p:nvSpPr>
            <p:cNvPr id="647" name="Shape 647"/>
            <p:cNvSpPr/>
            <p:nvPr/>
          </p:nvSpPr>
          <p:spPr>
            <a:xfrm>
              <a:off x="5449887" y="4873625"/>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648" name="Shape 648"/>
            <p:cNvSpPr/>
            <p:nvPr/>
          </p:nvSpPr>
          <p:spPr>
            <a:xfrm>
              <a:off x="2425700" y="4873625"/>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649" name="Shape 649"/>
            <p:cNvSpPr/>
            <p:nvPr/>
          </p:nvSpPr>
          <p:spPr>
            <a:xfrm>
              <a:off x="3973512" y="4873625"/>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650" name="Shape 650"/>
            <p:cNvSpPr/>
            <p:nvPr/>
          </p:nvSpPr>
          <p:spPr>
            <a:xfrm>
              <a:off x="6964362" y="4868862"/>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grpSp>
      <p:grpSp>
        <p:nvGrpSpPr>
          <p:cNvPr id="651" name="Shape 651"/>
          <p:cNvGrpSpPr/>
          <p:nvPr/>
        </p:nvGrpSpPr>
        <p:grpSpPr>
          <a:xfrm>
            <a:off x="1639887" y="4862512"/>
            <a:ext cx="6638925" cy="544513"/>
            <a:chOff x="1639887" y="4862512"/>
            <a:chExt cx="6638925" cy="544513"/>
          </a:xfrm>
        </p:grpSpPr>
        <p:sp>
          <p:nvSpPr>
            <p:cNvPr id="652" name="Shape 652"/>
            <p:cNvSpPr/>
            <p:nvPr/>
          </p:nvSpPr>
          <p:spPr>
            <a:xfrm>
              <a:off x="1639887" y="4873625"/>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653" name="Shape 653"/>
            <p:cNvSpPr/>
            <p:nvPr/>
          </p:nvSpPr>
          <p:spPr>
            <a:xfrm>
              <a:off x="3192462" y="4873625"/>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654" name="Shape 654"/>
            <p:cNvSpPr/>
            <p:nvPr/>
          </p:nvSpPr>
          <p:spPr>
            <a:xfrm>
              <a:off x="4716462" y="4873625"/>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655" name="Shape 655"/>
            <p:cNvSpPr/>
            <p:nvPr/>
          </p:nvSpPr>
          <p:spPr>
            <a:xfrm>
              <a:off x="6230937" y="4868862"/>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656" name="Shape 656"/>
            <p:cNvSpPr/>
            <p:nvPr/>
          </p:nvSpPr>
          <p:spPr>
            <a:xfrm>
              <a:off x="7745412" y="4862512"/>
              <a:ext cx="533400" cy="533400"/>
            </a:xfrm>
            <a:prstGeom prst="ellipse">
              <a:avLst/>
            </a:prstGeom>
            <a:gradFill>
              <a:gsLst>
                <a:gs pos="0">
                  <a:srgbClr val="6699FF"/>
                </a:gs>
                <a:gs pos="100000">
                  <a:srgbClr val="476B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grpSp>
      <p:grpSp>
        <p:nvGrpSpPr>
          <p:cNvPr id="657" name="Shape 657"/>
          <p:cNvGrpSpPr/>
          <p:nvPr/>
        </p:nvGrpSpPr>
        <p:grpSpPr>
          <a:xfrm>
            <a:off x="296862" y="5492750"/>
            <a:ext cx="7981950" cy="544512"/>
            <a:chOff x="296862" y="5492750"/>
            <a:chExt cx="7981950" cy="544512"/>
          </a:xfrm>
        </p:grpSpPr>
        <p:sp>
          <p:nvSpPr>
            <p:cNvPr id="658" name="Shape 658"/>
            <p:cNvSpPr txBox="1"/>
            <p:nvPr/>
          </p:nvSpPr>
          <p:spPr>
            <a:xfrm>
              <a:off x="296862" y="5499100"/>
              <a:ext cx="9413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d = 1</a:t>
              </a:r>
              <a:endParaRPr/>
            </a:p>
          </p:txBody>
        </p:sp>
        <p:sp>
          <p:nvSpPr>
            <p:cNvPr id="659" name="Shape 659"/>
            <p:cNvSpPr/>
            <p:nvPr/>
          </p:nvSpPr>
          <p:spPr>
            <a:xfrm>
              <a:off x="1639887" y="5503862"/>
              <a:ext cx="533400" cy="533400"/>
            </a:xfrm>
            <a:prstGeom prst="ellipse">
              <a:avLst/>
            </a:prstGeom>
            <a:gradFill>
              <a:gsLst>
                <a:gs pos="0">
                  <a:srgbClr val="DBB7FF"/>
                </a:gs>
                <a:gs pos="100000">
                  <a:srgbClr val="9A80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660" name="Shape 660"/>
            <p:cNvSpPr/>
            <p:nvPr/>
          </p:nvSpPr>
          <p:spPr>
            <a:xfrm>
              <a:off x="5449887" y="5503862"/>
              <a:ext cx="533400" cy="533400"/>
            </a:xfrm>
            <a:prstGeom prst="ellipse">
              <a:avLst/>
            </a:prstGeom>
            <a:gradFill>
              <a:gsLst>
                <a:gs pos="0">
                  <a:srgbClr val="DBB7FF"/>
                </a:gs>
                <a:gs pos="100000">
                  <a:srgbClr val="9A80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661" name="Shape 661"/>
            <p:cNvSpPr/>
            <p:nvPr/>
          </p:nvSpPr>
          <p:spPr>
            <a:xfrm>
              <a:off x="2425700" y="5503862"/>
              <a:ext cx="533400" cy="533400"/>
            </a:xfrm>
            <a:prstGeom prst="ellipse">
              <a:avLst/>
            </a:prstGeom>
            <a:gradFill>
              <a:gsLst>
                <a:gs pos="0">
                  <a:srgbClr val="DBB7FF"/>
                </a:gs>
                <a:gs pos="100000">
                  <a:srgbClr val="9A80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662" name="Shape 662"/>
            <p:cNvSpPr/>
            <p:nvPr/>
          </p:nvSpPr>
          <p:spPr>
            <a:xfrm>
              <a:off x="3192462" y="5503862"/>
              <a:ext cx="533400" cy="533400"/>
            </a:xfrm>
            <a:prstGeom prst="ellipse">
              <a:avLst/>
            </a:prstGeom>
            <a:gradFill>
              <a:gsLst>
                <a:gs pos="0">
                  <a:srgbClr val="DBB7FF"/>
                </a:gs>
                <a:gs pos="100000">
                  <a:srgbClr val="9A80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663" name="Shape 663"/>
            <p:cNvSpPr/>
            <p:nvPr/>
          </p:nvSpPr>
          <p:spPr>
            <a:xfrm>
              <a:off x="3973512" y="5503862"/>
              <a:ext cx="533400" cy="533400"/>
            </a:xfrm>
            <a:prstGeom prst="ellipse">
              <a:avLst/>
            </a:prstGeom>
            <a:gradFill>
              <a:gsLst>
                <a:gs pos="0">
                  <a:srgbClr val="DBB7FF"/>
                </a:gs>
                <a:gs pos="100000">
                  <a:srgbClr val="9A80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664" name="Shape 664"/>
            <p:cNvSpPr/>
            <p:nvPr/>
          </p:nvSpPr>
          <p:spPr>
            <a:xfrm>
              <a:off x="4716462" y="5503862"/>
              <a:ext cx="533400" cy="533400"/>
            </a:xfrm>
            <a:prstGeom prst="ellipse">
              <a:avLst/>
            </a:prstGeom>
            <a:gradFill>
              <a:gsLst>
                <a:gs pos="0">
                  <a:srgbClr val="DBB7FF"/>
                </a:gs>
                <a:gs pos="100000">
                  <a:srgbClr val="9A80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665" name="Shape 665"/>
            <p:cNvSpPr/>
            <p:nvPr/>
          </p:nvSpPr>
          <p:spPr>
            <a:xfrm>
              <a:off x="6964362" y="5499100"/>
              <a:ext cx="533400" cy="533400"/>
            </a:xfrm>
            <a:prstGeom prst="ellipse">
              <a:avLst/>
            </a:prstGeom>
            <a:gradFill>
              <a:gsLst>
                <a:gs pos="0">
                  <a:srgbClr val="DBB7FF"/>
                </a:gs>
                <a:gs pos="100000">
                  <a:srgbClr val="9A80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666" name="Shape 666"/>
            <p:cNvSpPr/>
            <p:nvPr/>
          </p:nvSpPr>
          <p:spPr>
            <a:xfrm>
              <a:off x="6230937" y="5499100"/>
              <a:ext cx="533400" cy="533400"/>
            </a:xfrm>
            <a:prstGeom prst="ellipse">
              <a:avLst/>
            </a:prstGeom>
            <a:gradFill>
              <a:gsLst>
                <a:gs pos="0">
                  <a:srgbClr val="DBB7FF"/>
                </a:gs>
                <a:gs pos="100000">
                  <a:srgbClr val="9A80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667" name="Shape 667"/>
            <p:cNvSpPr/>
            <p:nvPr/>
          </p:nvSpPr>
          <p:spPr>
            <a:xfrm>
              <a:off x="7745412" y="5492750"/>
              <a:ext cx="533400" cy="533400"/>
            </a:xfrm>
            <a:prstGeom prst="ellipse">
              <a:avLst/>
            </a:prstGeom>
            <a:gradFill>
              <a:gsLst>
                <a:gs pos="0">
                  <a:srgbClr val="DBB7FF"/>
                </a:gs>
                <a:gs pos="100000">
                  <a:srgbClr val="9A80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grpSp>
      <p:grpSp>
        <p:nvGrpSpPr>
          <p:cNvPr id="668" name="Shape 668"/>
          <p:cNvGrpSpPr/>
          <p:nvPr/>
        </p:nvGrpSpPr>
        <p:grpSpPr>
          <a:xfrm>
            <a:off x="1646237" y="6146800"/>
            <a:ext cx="6638925" cy="544512"/>
            <a:chOff x="1646237" y="6146800"/>
            <a:chExt cx="6638925" cy="544512"/>
          </a:xfrm>
        </p:grpSpPr>
        <p:sp>
          <p:nvSpPr>
            <p:cNvPr id="669" name="Shape 669"/>
            <p:cNvSpPr/>
            <p:nvPr/>
          </p:nvSpPr>
          <p:spPr>
            <a:xfrm>
              <a:off x="1646237" y="6157912"/>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670" name="Shape 670"/>
            <p:cNvSpPr/>
            <p:nvPr/>
          </p:nvSpPr>
          <p:spPr>
            <a:xfrm>
              <a:off x="5456237" y="6157912"/>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671" name="Shape 671"/>
            <p:cNvSpPr/>
            <p:nvPr/>
          </p:nvSpPr>
          <p:spPr>
            <a:xfrm>
              <a:off x="2432050" y="6157912"/>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672" name="Shape 672"/>
            <p:cNvSpPr/>
            <p:nvPr/>
          </p:nvSpPr>
          <p:spPr>
            <a:xfrm>
              <a:off x="3198812" y="6157912"/>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673" name="Shape 673"/>
            <p:cNvSpPr/>
            <p:nvPr/>
          </p:nvSpPr>
          <p:spPr>
            <a:xfrm>
              <a:off x="3979862" y="6157912"/>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674" name="Shape 674"/>
            <p:cNvSpPr/>
            <p:nvPr/>
          </p:nvSpPr>
          <p:spPr>
            <a:xfrm>
              <a:off x="4722812" y="6157912"/>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675" name="Shape 675"/>
            <p:cNvSpPr/>
            <p:nvPr/>
          </p:nvSpPr>
          <p:spPr>
            <a:xfrm>
              <a:off x="6970712" y="6153150"/>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676" name="Shape 676"/>
            <p:cNvSpPr/>
            <p:nvPr/>
          </p:nvSpPr>
          <p:spPr>
            <a:xfrm>
              <a:off x="6237287" y="6153150"/>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677" name="Shape 677"/>
            <p:cNvSpPr/>
            <p:nvPr/>
          </p:nvSpPr>
          <p:spPr>
            <a:xfrm>
              <a:off x="7751762" y="6146800"/>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grpSp>
      <p:sp>
        <p:nvSpPr>
          <p:cNvPr id="678" name="Shape 678"/>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682" name="Shape 682"/>
        <p:cNvGrpSpPr/>
        <p:nvPr/>
      </p:nvGrpSpPr>
      <p:grpSpPr>
        <a:xfrm>
          <a:off x="0" y="0"/>
          <a:ext cx="0" cy="0"/>
          <a:chOff x="0" y="0"/>
          <a:chExt cx="0" cy="0"/>
        </a:xfrm>
      </p:grpSpPr>
      <p:sp>
        <p:nvSpPr>
          <p:cNvPr id="683" name="Shape 683"/>
          <p:cNvSpPr txBox="1"/>
          <p:nvPr/>
        </p:nvSpPr>
        <p:spPr>
          <a:xfrm>
            <a:off x="296862" y="1763712"/>
            <a:ext cx="8153400" cy="222885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1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将相隔某个“增量”的记录组成一个子序列。</a:t>
            </a:r>
            <a:endParaRPr/>
          </a:p>
          <a:p>
            <a:pPr indent="0" lvl="0" marL="0" marR="0" rtl="0" algn="l">
              <a:lnSpc>
                <a:spcPct val="11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增量应如何取？</a:t>
            </a:r>
            <a:endParaRPr/>
          </a:p>
          <a:p>
            <a:pPr indent="0" lvl="0" marL="0" marR="0" rtl="0" algn="l">
              <a:lnSpc>
                <a:spcPct val="11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希尔最早提出的方法是d</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=n/2，d</a:t>
            </a:r>
            <a:r>
              <a:rPr b="1" baseline="-25000" i="0" lang="en-US" sz="2800" u="none">
                <a:solidFill>
                  <a:schemeClr val="dk1"/>
                </a:solidFill>
                <a:latin typeface="Times New Roman"/>
                <a:ea typeface="Times New Roman"/>
                <a:cs typeface="Times New Roman"/>
                <a:sym typeface="Times New Roman"/>
              </a:rPr>
              <a:t>i+1</a:t>
            </a: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/2。</a:t>
            </a:r>
            <a:endParaRPr/>
          </a:p>
        </p:txBody>
      </p:sp>
      <p:sp>
        <p:nvSpPr>
          <p:cNvPr id="684" name="Shape 684"/>
          <p:cNvSpPr txBox="1"/>
          <p:nvPr/>
        </p:nvSpPr>
        <p:spPr>
          <a:xfrm>
            <a:off x="206375" y="1089025"/>
            <a:ext cx="63912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关键问题(1)应如何分割待排序记录？</a:t>
            </a:r>
            <a:endParaRPr/>
          </a:p>
        </p:txBody>
      </p:sp>
      <p:sp>
        <p:nvSpPr>
          <p:cNvPr id="685" name="Shape 685"/>
          <p:cNvSpPr txBox="1"/>
          <p:nvPr/>
        </p:nvSpPr>
        <p:spPr>
          <a:xfrm>
            <a:off x="317500" y="4014787"/>
            <a:ext cx="7875587" cy="2441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for (d=n/2; d&gt;=1; d=d/2)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以d为增量，进行组内直接插入排序；</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686" name="Shape 686"/>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690" name="Shape 690"/>
        <p:cNvGrpSpPr/>
        <p:nvPr/>
      </p:nvGrpSpPr>
      <p:grpSpPr>
        <a:xfrm>
          <a:off x="0" y="0"/>
          <a:ext cx="0" cy="0"/>
          <a:chOff x="0" y="0"/>
          <a:chExt cx="0" cy="0"/>
        </a:xfrm>
      </p:grpSpPr>
      <p:sp>
        <p:nvSpPr>
          <p:cNvPr id="691" name="Shape 691"/>
          <p:cNvSpPr txBox="1"/>
          <p:nvPr/>
        </p:nvSpPr>
        <p:spPr>
          <a:xfrm>
            <a:off x="296862" y="1854200"/>
            <a:ext cx="8153400" cy="3724275"/>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解决方法：</a:t>
            </a:r>
            <a:endParaRPr/>
          </a:p>
          <a:p>
            <a:pPr indent="0" lvl="0" marL="0" marR="0" rtl="0" algn="l">
              <a:lnSpc>
                <a:spcPct val="100000"/>
              </a:lnSpc>
              <a:spcBef>
                <a:spcPts val="140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在插入记录</a:t>
            </a:r>
            <a:r>
              <a:rPr b="1" i="0" lang="en-US" sz="2800" u="none">
                <a:solidFill>
                  <a:schemeClr val="dk1"/>
                </a:solidFill>
                <a:latin typeface="Times New Roman"/>
                <a:ea typeface="Times New Roman"/>
                <a:cs typeface="Times New Roman"/>
                <a:sym typeface="Times New Roman"/>
              </a:rPr>
              <a:t>r[i]</a:t>
            </a:r>
            <a:r>
              <a:rPr b="1" i="0" lang="en-US" sz="2800" u="none">
                <a:solidFill>
                  <a:schemeClr val="dk1"/>
                </a:solidFill>
                <a:latin typeface="Arial"/>
                <a:ea typeface="Arial"/>
                <a:cs typeface="Arial"/>
                <a:sym typeface="Arial"/>
              </a:rPr>
              <a:t>时，自</a:t>
            </a:r>
            <a:r>
              <a:rPr b="1" i="0" lang="en-US" sz="2800" u="none">
                <a:solidFill>
                  <a:schemeClr val="dk1"/>
                </a:solidFill>
                <a:latin typeface="Times New Roman"/>
                <a:ea typeface="Times New Roman"/>
                <a:cs typeface="Times New Roman"/>
                <a:sym typeface="Times New Roman"/>
              </a:rPr>
              <a:t>r[i-d]</a:t>
            </a:r>
            <a:r>
              <a:rPr b="1" i="0" lang="en-US" sz="2800" u="none">
                <a:solidFill>
                  <a:schemeClr val="dk1"/>
                </a:solidFill>
                <a:latin typeface="Arial"/>
                <a:ea typeface="Arial"/>
                <a:cs typeface="Arial"/>
                <a:sym typeface="Arial"/>
              </a:rPr>
              <a:t>起往前跳跃式（跳跃幅度为</a:t>
            </a:r>
            <a:r>
              <a:rPr b="1" i="0" lang="en-US" sz="2800" u="none">
                <a:solidFill>
                  <a:schemeClr val="dk1"/>
                </a:solidFill>
                <a:latin typeface="Times New Roman"/>
                <a:ea typeface="Times New Roman"/>
                <a:cs typeface="Times New Roman"/>
                <a:sym typeface="Times New Roman"/>
              </a:rPr>
              <a:t>d</a:t>
            </a:r>
            <a:r>
              <a:rPr b="1" i="0" lang="en-US" sz="2800" u="none">
                <a:solidFill>
                  <a:schemeClr val="dk1"/>
                </a:solidFill>
                <a:latin typeface="Arial"/>
                <a:ea typeface="Arial"/>
                <a:cs typeface="Arial"/>
                <a:sym typeface="Arial"/>
              </a:rPr>
              <a:t>）搜索待插入位置，并且</a:t>
            </a:r>
            <a:r>
              <a:rPr b="1" i="0" lang="en-US" sz="2800" u="none">
                <a:solidFill>
                  <a:schemeClr val="dk1"/>
                </a:solidFill>
                <a:latin typeface="Times New Roman"/>
                <a:ea typeface="Times New Roman"/>
                <a:cs typeface="Times New Roman"/>
                <a:sym typeface="Times New Roman"/>
              </a:rPr>
              <a:t>r[0]</a:t>
            </a:r>
            <a:r>
              <a:rPr b="1" i="0" lang="en-US" sz="2800" u="none">
                <a:solidFill>
                  <a:schemeClr val="dk1"/>
                </a:solidFill>
                <a:latin typeface="Arial"/>
                <a:ea typeface="Arial"/>
                <a:cs typeface="Arial"/>
                <a:sym typeface="Arial"/>
              </a:rPr>
              <a:t>只是暂存单元，不是哨兵。当搜索位置＜</a:t>
            </a:r>
            <a:r>
              <a:rPr b="1"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Arial"/>
                <a:ea typeface="Arial"/>
                <a:cs typeface="Arial"/>
                <a:sym typeface="Arial"/>
              </a:rPr>
              <a:t>，表示插入位置已找到。</a:t>
            </a:r>
            <a:endParaRPr/>
          </a:p>
          <a:p>
            <a:pPr indent="0" lvl="0" marL="0" marR="0" rtl="0" algn="l">
              <a:lnSpc>
                <a:spcPct val="100000"/>
              </a:lnSpc>
              <a:spcBef>
                <a:spcPts val="140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在搜索过程中，记录后移也是跳跃</a:t>
            </a:r>
            <a:r>
              <a:rPr b="1" i="0" lang="en-US" sz="2800" u="none">
                <a:solidFill>
                  <a:schemeClr val="dk1"/>
                </a:solidFill>
                <a:latin typeface="Times New Roman"/>
                <a:ea typeface="Times New Roman"/>
                <a:cs typeface="Times New Roman"/>
                <a:sym typeface="Times New Roman"/>
              </a:rPr>
              <a:t>d</a:t>
            </a:r>
            <a:r>
              <a:rPr b="1" i="0" lang="en-US" sz="2800" u="none">
                <a:solidFill>
                  <a:schemeClr val="dk1"/>
                </a:solidFill>
                <a:latin typeface="Arial"/>
                <a:ea typeface="Arial"/>
                <a:cs typeface="Arial"/>
                <a:sym typeface="Arial"/>
              </a:rPr>
              <a:t>个位置。</a:t>
            </a:r>
            <a:endParaRPr/>
          </a:p>
          <a:p>
            <a:pPr indent="0" lvl="0" marL="0" marR="0" rtl="0" algn="l">
              <a:lnSpc>
                <a:spcPct val="100000"/>
              </a:lnSpc>
              <a:spcBef>
                <a:spcPts val="140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在整个序列中，前</a:t>
            </a:r>
            <a:r>
              <a:rPr b="1" i="0" lang="en-US" sz="2800" u="none">
                <a:solidFill>
                  <a:schemeClr val="dk1"/>
                </a:solidFill>
                <a:latin typeface="Times New Roman"/>
                <a:ea typeface="Times New Roman"/>
                <a:cs typeface="Times New Roman"/>
                <a:sym typeface="Times New Roman"/>
              </a:rPr>
              <a:t>d</a:t>
            </a:r>
            <a:r>
              <a:rPr b="1" i="0" lang="en-US" sz="2800" u="none">
                <a:solidFill>
                  <a:schemeClr val="dk1"/>
                </a:solidFill>
                <a:latin typeface="Arial"/>
                <a:ea typeface="Arial"/>
                <a:cs typeface="Arial"/>
                <a:sym typeface="Arial"/>
              </a:rPr>
              <a:t>个记录分别是</a:t>
            </a:r>
            <a:r>
              <a:rPr b="1" i="0" lang="en-US" sz="2800" u="none">
                <a:solidFill>
                  <a:schemeClr val="dk1"/>
                </a:solidFill>
                <a:latin typeface="Times New Roman"/>
                <a:ea typeface="Times New Roman"/>
                <a:cs typeface="Times New Roman"/>
                <a:sym typeface="Times New Roman"/>
              </a:rPr>
              <a:t>d</a:t>
            </a:r>
            <a:r>
              <a:rPr b="1" i="0" lang="en-US" sz="2800" u="none">
                <a:solidFill>
                  <a:schemeClr val="dk1"/>
                </a:solidFill>
                <a:latin typeface="Arial"/>
                <a:ea typeface="Arial"/>
                <a:cs typeface="Arial"/>
                <a:sym typeface="Arial"/>
              </a:rPr>
              <a:t>个子序列中的第一个记录，所以从第</a:t>
            </a:r>
            <a:r>
              <a:rPr b="1" i="0" lang="en-US" sz="2800" u="none">
                <a:solidFill>
                  <a:schemeClr val="dk1"/>
                </a:solidFill>
                <a:latin typeface="Times New Roman"/>
                <a:ea typeface="Times New Roman"/>
                <a:cs typeface="Times New Roman"/>
                <a:sym typeface="Times New Roman"/>
              </a:rPr>
              <a:t>d+1</a:t>
            </a:r>
            <a:r>
              <a:rPr b="1" i="0" lang="en-US" sz="2800" u="none">
                <a:solidFill>
                  <a:schemeClr val="dk1"/>
                </a:solidFill>
                <a:latin typeface="Arial"/>
                <a:ea typeface="Arial"/>
                <a:cs typeface="Arial"/>
                <a:sym typeface="Arial"/>
              </a:rPr>
              <a:t>个记录开始进行插入。</a:t>
            </a:r>
            <a:endParaRPr/>
          </a:p>
        </p:txBody>
      </p:sp>
      <p:sp>
        <p:nvSpPr>
          <p:cNvPr id="692" name="Shape 692"/>
          <p:cNvSpPr txBox="1"/>
          <p:nvPr/>
        </p:nvSpPr>
        <p:spPr>
          <a:xfrm>
            <a:off x="206375" y="1089025"/>
            <a:ext cx="846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a:t>
            </a:r>
            <a:r>
              <a:rPr b="1" i="0" lang="en-US" sz="2800" u="none">
                <a:solidFill>
                  <a:schemeClr val="accent2"/>
                </a:solidFill>
                <a:latin typeface="Times New Roman"/>
                <a:ea typeface="Times New Roman"/>
                <a:cs typeface="Times New Roman"/>
                <a:sym typeface="Times New Roman"/>
              </a:rPr>
              <a:t>2</a:t>
            </a:r>
            <a:r>
              <a:rPr b="1" i="0" lang="en-US" sz="2800" u="none">
                <a:solidFill>
                  <a:schemeClr val="accent2"/>
                </a:solidFill>
                <a:latin typeface="Arial"/>
                <a:ea typeface="Arial"/>
                <a:cs typeface="Arial"/>
                <a:sym typeface="Arial"/>
              </a:rPr>
              <a:t>)子序列内如何进行直接插入排序？</a:t>
            </a:r>
            <a:endParaRPr/>
          </a:p>
        </p:txBody>
      </p:sp>
      <p:sp>
        <p:nvSpPr>
          <p:cNvPr id="693" name="Shape 693"/>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697" name="Shape 697"/>
        <p:cNvGrpSpPr/>
        <p:nvPr/>
      </p:nvGrpSpPr>
      <p:grpSpPr>
        <a:xfrm>
          <a:off x="0" y="0"/>
          <a:ext cx="0" cy="0"/>
          <a:chOff x="0" y="0"/>
          <a:chExt cx="0" cy="0"/>
        </a:xfrm>
      </p:grpSpPr>
      <p:sp>
        <p:nvSpPr>
          <p:cNvPr id="698" name="Shape 698"/>
          <p:cNvSpPr txBox="1"/>
          <p:nvPr>
            <p:ph type="title"/>
          </p:nvPr>
        </p:nvSpPr>
        <p:spPr>
          <a:xfrm>
            <a:off x="341312" y="1133475"/>
            <a:ext cx="5029200" cy="592137"/>
          </a:xfrm>
          <a:prstGeom prst="rect">
            <a:avLst/>
          </a:prstGeom>
          <a:noFill/>
          <a:ln>
            <a:noFill/>
          </a:ln>
          <a:effectLst>
            <a:outerShdw blurRad="63500" dir="1593903" dist="28398">
              <a:schemeClr val="lt2"/>
            </a:outerShdw>
          </a:effectLst>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accent2"/>
              </a:buClr>
              <a:buSzPts val="3200"/>
              <a:buFont typeface="Arial"/>
              <a:buNone/>
            </a:pPr>
            <a:r>
              <a:rPr b="1" i="0" lang="en-US" sz="3200" u="none" cap="none" strike="noStrike">
                <a:solidFill>
                  <a:schemeClr val="accent2"/>
                </a:solidFill>
                <a:latin typeface="Arial"/>
                <a:ea typeface="Arial"/>
                <a:cs typeface="Arial"/>
                <a:sym typeface="Arial"/>
              </a:rPr>
              <a:t>希尔插入排序过程示例</a:t>
            </a:r>
            <a:r>
              <a:rPr b="1" i="0" lang="en-US" sz="3200" u="none" cap="none" strike="noStrike">
                <a:solidFill>
                  <a:schemeClr val="accent2"/>
                </a:solidFill>
                <a:latin typeface="Times New Roman"/>
                <a:ea typeface="Times New Roman"/>
                <a:cs typeface="Times New Roman"/>
                <a:sym typeface="Times New Roman"/>
              </a:rPr>
              <a:t> </a:t>
            </a:r>
            <a:endParaRPr/>
          </a:p>
        </p:txBody>
      </p:sp>
      <p:sp>
        <p:nvSpPr>
          <p:cNvPr id="699" name="Shape 699"/>
          <p:cNvSpPr txBox="1"/>
          <p:nvPr/>
        </p:nvSpPr>
        <p:spPr>
          <a:xfrm>
            <a:off x="2322512" y="1719262"/>
            <a:ext cx="65119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1        2        3        4        5        6        7        8        9</a:t>
            </a:r>
            <a:endParaRPr/>
          </a:p>
        </p:txBody>
      </p:sp>
      <p:sp>
        <p:nvSpPr>
          <p:cNvPr id="700" name="Shape 700"/>
          <p:cNvSpPr/>
          <p:nvPr/>
        </p:nvSpPr>
        <p:spPr>
          <a:xfrm>
            <a:off x="2247900"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701" name="Shape 701"/>
          <p:cNvSpPr/>
          <p:nvPr/>
        </p:nvSpPr>
        <p:spPr>
          <a:xfrm>
            <a:off x="6057900"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702" name="Shape 702"/>
          <p:cNvSpPr/>
          <p:nvPr/>
        </p:nvSpPr>
        <p:spPr>
          <a:xfrm>
            <a:off x="3033712"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703" name="Shape 703"/>
          <p:cNvSpPr/>
          <p:nvPr/>
        </p:nvSpPr>
        <p:spPr>
          <a:xfrm>
            <a:off x="380047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704" name="Shape 704"/>
          <p:cNvSpPr/>
          <p:nvPr/>
        </p:nvSpPr>
        <p:spPr>
          <a:xfrm>
            <a:off x="458152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705" name="Shape 705"/>
          <p:cNvSpPr/>
          <p:nvPr/>
        </p:nvSpPr>
        <p:spPr>
          <a:xfrm>
            <a:off x="532447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706" name="Shape 706"/>
          <p:cNvSpPr txBox="1"/>
          <p:nvPr/>
        </p:nvSpPr>
        <p:spPr>
          <a:xfrm>
            <a:off x="141287" y="2287587"/>
            <a:ext cx="1524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初始序列</a:t>
            </a:r>
            <a:endParaRPr/>
          </a:p>
        </p:txBody>
      </p:sp>
      <p:sp>
        <p:nvSpPr>
          <p:cNvPr id="707" name="Shape 707"/>
          <p:cNvSpPr/>
          <p:nvPr/>
        </p:nvSpPr>
        <p:spPr>
          <a:xfrm>
            <a:off x="7572375" y="222408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708" name="Shape 708"/>
          <p:cNvSpPr/>
          <p:nvPr/>
        </p:nvSpPr>
        <p:spPr>
          <a:xfrm>
            <a:off x="6838950" y="222408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709" name="Shape 709"/>
          <p:cNvSpPr/>
          <p:nvPr/>
        </p:nvSpPr>
        <p:spPr>
          <a:xfrm>
            <a:off x="8350250" y="223043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nvGrpSpPr>
          <p:cNvPr id="710" name="Shape 710"/>
          <p:cNvGrpSpPr/>
          <p:nvPr/>
        </p:nvGrpSpPr>
        <p:grpSpPr>
          <a:xfrm>
            <a:off x="296862" y="2963862"/>
            <a:ext cx="8572500" cy="544513"/>
            <a:chOff x="296862" y="2963862"/>
            <a:chExt cx="8572500" cy="544513"/>
          </a:xfrm>
        </p:grpSpPr>
        <p:sp>
          <p:nvSpPr>
            <p:cNvPr id="711" name="Shape 711"/>
            <p:cNvSpPr txBox="1"/>
            <p:nvPr/>
          </p:nvSpPr>
          <p:spPr>
            <a:xfrm>
              <a:off x="296862" y="2979737"/>
              <a:ext cx="9413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d = 4</a:t>
              </a:r>
              <a:endParaRPr/>
            </a:p>
          </p:txBody>
        </p:sp>
        <p:sp>
          <p:nvSpPr>
            <p:cNvPr id="712" name="Shape 712"/>
            <p:cNvSpPr/>
            <p:nvPr/>
          </p:nvSpPr>
          <p:spPr>
            <a:xfrm>
              <a:off x="2230437" y="2974975"/>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713" name="Shape 713"/>
            <p:cNvSpPr/>
            <p:nvPr/>
          </p:nvSpPr>
          <p:spPr>
            <a:xfrm>
              <a:off x="6040437" y="2974975"/>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714" name="Shape 714"/>
            <p:cNvSpPr/>
            <p:nvPr/>
          </p:nvSpPr>
          <p:spPr>
            <a:xfrm>
              <a:off x="3016250" y="2974975"/>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715" name="Shape 715"/>
            <p:cNvSpPr/>
            <p:nvPr/>
          </p:nvSpPr>
          <p:spPr>
            <a:xfrm>
              <a:off x="3783012" y="2974975"/>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716" name="Shape 716"/>
            <p:cNvSpPr/>
            <p:nvPr/>
          </p:nvSpPr>
          <p:spPr>
            <a:xfrm>
              <a:off x="4564062" y="2974975"/>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717" name="Shape 717"/>
            <p:cNvSpPr/>
            <p:nvPr/>
          </p:nvSpPr>
          <p:spPr>
            <a:xfrm>
              <a:off x="5307012" y="2974975"/>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718" name="Shape 718"/>
            <p:cNvSpPr/>
            <p:nvPr/>
          </p:nvSpPr>
          <p:spPr>
            <a:xfrm>
              <a:off x="7554912" y="2970212"/>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719" name="Shape 719"/>
            <p:cNvSpPr/>
            <p:nvPr/>
          </p:nvSpPr>
          <p:spPr>
            <a:xfrm>
              <a:off x="6821487" y="2970212"/>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720" name="Shape 720"/>
            <p:cNvSpPr/>
            <p:nvPr/>
          </p:nvSpPr>
          <p:spPr>
            <a:xfrm>
              <a:off x="8335962" y="29638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sp>
        <p:nvSpPr>
          <p:cNvPr id="721" name="Shape 721"/>
          <p:cNvSpPr/>
          <p:nvPr/>
        </p:nvSpPr>
        <p:spPr>
          <a:xfrm>
            <a:off x="2244725" y="43735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722" name="Shape 722"/>
          <p:cNvSpPr/>
          <p:nvPr/>
        </p:nvSpPr>
        <p:spPr>
          <a:xfrm>
            <a:off x="5349875" y="43735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grpSp>
        <p:nvGrpSpPr>
          <p:cNvPr id="723" name="Shape 723"/>
          <p:cNvGrpSpPr/>
          <p:nvPr/>
        </p:nvGrpSpPr>
        <p:grpSpPr>
          <a:xfrm>
            <a:off x="5368925" y="3519487"/>
            <a:ext cx="238125" cy="471487"/>
            <a:chOff x="5368925" y="3519487"/>
            <a:chExt cx="238125" cy="471487"/>
          </a:xfrm>
        </p:grpSpPr>
        <p:cxnSp>
          <p:nvCxnSpPr>
            <p:cNvPr id="724" name="Shape 724"/>
            <p:cNvCxnSpPr/>
            <p:nvPr/>
          </p:nvCxnSpPr>
          <p:spPr>
            <a:xfrm rot="10800000">
              <a:off x="560705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725" name="Shape 725"/>
            <p:cNvSpPr txBox="1"/>
            <p:nvPr/>
          </p:nvSpPr>
          <p:spPr>
            <a:xfrm>
              <a:off x="5368925" y="3563937"/>
              <a:ext cx="179387"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a:t>
              </a:r>
              <a:endParaRPr/>
            </a:p>
          </p:txBody>
        </p:sp>
      </p:grpSp>
      <p:grpSp>
        <p:nvGrpSpPr>
          <p:cNvPr id="726" name="Shape 726"/>
          <p:cNvGrpSpPr/>
          <p:nvPr/>
        </p:nvGrpSpPr>
        <p:grpSpPr>
          <a:xfrm>
            <a:off x="2228850" y="3519487"/>
            <a:ext cx="285750" cy="449262"/>
            <a:chOff x="2228850" y="3519487"/>
            <a:chExt cx="285750" cy="449262"/>
          </a:xfrm>
        </p:grpSpPr>
        <p:cxnSp>
          <p:nvCxnSpPr>
            <p:cNvPr id="727" name="Shape 727"/>
            <p:cNvCxnSpPr/>
            <p:nvPr/>
          </p:nvCxnSpPr>
          <p:spPr>
            <a:xfrm rot="10800000">
              <a:off x="251460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728" name="Shape 728"/>
            <p:cNvSpPr txBox="1"/>
            <p:nvPr/>
          </p:nvSpPr>
          <p:spPr>
            <a:xfrm>
              <a:off x="2228850" y="3627437"/>
              <a:ext cx="225425" cy="341312"/>
            </a:xfrm>
            <a:prstGeom prst="rect">
              <a:avLst/>
            </a:prstGeom>
            <a:noFill/>
            <a:ln>
              <a:noFill/>
            </a:ln>
          </p:spPr>
          <p:txBody>
            <a:bodyPr anchorCtr="0" anchor="t" bIns="0" lIns="72000" spcFirstLastPara="1" rIns="0" wrap="square" tIns="0">
              <a:noAutofit/>
            </a:bodyPr>
            <a:lstStyle/>
            <a:p>
              <a:pPr indent="0" lvl="0" marL="0" marR="0" rtl="0" algn="l">
                <a:lnSpc>
                  <a:spcPct val="8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j</a:t>
              </a:r>
              <a:endParaRPr/>
            </a:p>
          </p:txBody>
        </p:sp>
      </p:grpSp>
      <p:sp>
        <p:nvSpPr>
          <p:cNvPr id="729" name="Shape 729"/>
          <p:cNvSpPr/>
          <p:nvPr/>
        </p:nvSpPr>
        <p:spPr>
          <a:xfrm>
            <a:off x="1422400" y="2992437"/>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grpSp>
        <p:nvGrpSpPr>
          <p:cNvPr id="730" name="Shape 730"/>
          <p:cNvGrpSpPr/>
          <p:nvPr/>
        </p:nvGrpSpPr>
        <p:grpSpPr>
          <a:xfrm>
            <a:off x="0" y="3473450"/>
            <a:ext cx="285750" cy="449262"/>
            <a:chOff x="2228850" y="3519487"/>
            <a:chExt cx="285750" cy="449262"/>
          </a:xfrm>
        </p:grpSpPr>
        <p:cxnSp>
          <p:nvCxnSpPr>
            <p:cNvPr id="731" name="Shape 731"/>
            <p:cNvCxnSpPr/>
            <p:nvPr/>
          </p:nvCxnSpPr>
          <p:spPr>
            <a:xfrm rot="10800000">
              <a:off x="251460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732" name="Shape 732"/>
            <p:cNvSpPr txBox="1"/>
            <p:nvPr/>
          </p:nvSpPr>
          <p:spPr>
            <a:xfrm>
              <a:off x="2228850" y="3627437"/>
              <a:ext cx="225425" cy="341312"/>
            </a:xfrm>
            <a:prstGeom prst="rect">
              <a:avLst/>
            </a:prstGeom>
            <a:noFill/>
            <a:ln>
              <a:noFill/>
            </a:ln>
          </p:spPr>
          <p:txBody>
            <a:bodyPr anchorCtr="0" anchor="t" bIns="0" lIns="72000" spcFirstLastPara="1" rIns="0" wrap="square" tIns="0">
              <a:noAutofit/>
            </a:bodyPr>
            <a:lstStyle/>
            <a:p>
              <a:pPr indent="0" lvl="0" marL="0" marR="0" rtl="0" algn="l">
                <a:lnSpc>
                  <a:spcPct val="8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j</a:t>
              </a:r>
              <a:endParaRPr/>
            </a:p>
          </p:txBody>
        </p:sp>
      </p:grpSp>
      <p:sp>
        <p:nvSpPr>
          <p:cNvPr id="733" name="Shape 733"/>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500"/>
                                        <p:tgtEl>
                                          <p:spTgt spid="7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500"/>
                                        <p:tgtEl>
                                          <p:spTgt spid="7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500"/>
                                        <p:tgtEl>
                                          <p:spTgt spid="7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737" name="Shape 737"/>
        <p:cNvGrpSpPr/>
        <p:nvPr/>
      </p:nvGrpSpPr>
      <p:grpSpPr>
        <a:xfrm>
          <a:off x="0" y="0"/>
          <a:ext cx="0" cy="0"/>
          <a:chOff x="0" y="0"/>
          <a:chExt cx="0" cy="0"/>
        </a:xfrm>
      </p:grpSpPr>
      <p:sp>
        <p:nvSpPr>
          <p:cNvPr id="738" name="Shape 738"/>
          <p:cNvSpPr txBox="1"/>
          <p:nvPr>
            <p:ph type="title"/>
          </p:nvPr>
        </p:nvSpPr>
        <p:spPr>
          <a:xfrm>
            <a:off x="341312" y="1133475"/>
            <a:ext cx="5029200" cy="592137"/>
          </a:xfrm>
          <a:prstGeom prst="rect">
            <a:avLst/>
          </a:prstGeom>
          <a:noFill/>
          <a:ln>
            <a:noFill/>
          </a:ln>
          <a:effectLst>
            <a:outerShdw blurRad="63500" dir="1593903" dist="28398">
              <a:schemeClr val="lt2"/>
            </a:outerShdw>
          </a:effectLst>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accent2"/>
              </a:buClr>
              <a:buSzPts val="3200"/>
              <a:buFont typeface="Arial"/>
              <a:buNone/>
            </a:pPr>
            <a:r>
              <a:rPr b="1" i="0" lang="en-US" sz="3200" u="none" cap="none" strike="noStrike">
                <a:solidFill>
                  <a:schemeClr val="accent2"/>
                </a:solidFill>
                <a:latin typeface="Arial"/>
                <a:ea typeface="Arial"/>
                <a:cs typeface="Arial"/>
                <a:sym typeface="Arial"/>
              </a:rPr>
              <a:t>希尔插入排序过程示例</a:t>
            </a:r>
            <a:r>
              <a:rPr b="1" i="0" lang="en-US" sz="3200" u="none" cap="none" strike="noStrike">
                <a:solidFill>
                  <a:schemeClr val="accent2"/>
                </a:solidFill>
                <a:latin typeface="Times New Roman"/>
                <a:ea typeface="Times New Roman"/>
                <a:cs typeface="Times New Roman"/>
                <a:sym typeface="Times New Roman"/>
              </a:rPr>
              <a:t> </a:t>
            </a:r>
            <a:endParaRPr/>
          </a:p>
        </p:txBody>
      </p:sp>
      <p:sp>
        <p:nvSpPr>
          <p:cNvPr id="739" name="Shape 739"/>
          <p:cNvSpPr txBox="1"/>
          <p:nvPr/>
        </p:nvSpPr>
        <p:spPr>
          <a:xfrm>
            <a:off x="2322512" y="1719262"/>
            <a:ext cx="65119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1        2        3        4        5        6        7        8        9</a:t>
            </a:r>
            <a:endParaRPr/>
          </a:p>
        </p:txBody>
      </p:sp>
      <p:sp>
        <p:nvSpPr>
          <p:cNvPr id="740" name="Shape 740"/>
          <p:cNvSpPr/>
          <p:nvPr/>
        </p:nvSpPr>
        <p:spPr>
          <a:xfrm>
            <a:off x="2247900"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741" name="Shape 741"/>
          <p:cNvSpPr/>
          <p:nvPr/>
        </p:nvSpPr>
        <p:spPr>
          <a:xfrm>
            <a:off x="6057900"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742" name="Shape 742"/>
          <p:cNvSpPr/>
          <p:nvPr/>
        </p:nvSpPr>
        <p:spPr>
          <a:xfrm>
            <a:off x="3033712"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743" name="Shape 743"/>
          <p:cNvSpPr/>
          <p:nvPr/>
        </p:nvSpPr>
        <p:spPr>
          <a:xfrm>
            <a:off x="380047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744" name="Shape 744"/>
          <p:cNvSpPr/>
          <p:nvPr/>
        </p:nvSpPr>
        <p:spPr>
          <a:xfrm>
            <a:off x="458152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745" name="Shape 745"/>
          <p:cNvSpPr/>
          <p:nvPr/>
        </p:nvSpPr>
        <p:spPr>
          <a:xfrm>
            <a:off x="532447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746" name="Shape 746"/>
          <p:cNvSpPr txBox="1"/>
          <p:nvPr/>
        </p:nvSpPr>
        <p:spPr>
          <a:xfrm>
            <a:off x="141287" y="2287587"/>
            <a:ext cx="1524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初始序列</a:t>
            </a:r>
            <a:endParaRPr/>
          </a:p>
        </p:txBody>
      </p:sp>
      <p:sp>
        <p:nvSpPr>
          <p:cNvPr id="747" name="Shape 747"/>
          <p:cNvSpPr/>
          <p:nvPr/>
        </p:nvSpPr>
        <p:spPr>
          <a:xfrm>
            <a:off x="7572375" y="222408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748" name="Shape 748"/>
          <p:cNvSpPr/>
          <p:nvPr/>
        </p:nvSpPr>
        <p:spPr>
          <a:xfrm>
            <a:off x="6838950" y="222408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749" name="Shape 749"/>
          <p:cNvSpPr/>
          <p:nvPr/>
        </p:nvSpPr>
        <p:spPr>
          <a:xfrm>
            <a:off x="8350250" y="223043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nvGrpSpPr>
          <p:cNvPr id="750" name="Shape 750"/>
          <p:cNvGrpSpPr/>
          <p:nvPr/>
        </p:nvGrpSpPr>
        <p:grpSpPr>
          <a:xfrm>
            <a:off x="296862" y="2963862"/>
            <a:ext cx="8572500" cy="544513"/>
            <a:chOff x="296862" y="2963862"/>
            <a:chExt cx="8572500" cy="544513"/>
          </a:xfrm>
        </p:grpSpPr>
        <p:sp>
          <p:nvSpPr>
            <p:cNvPr id="751" name="Shape 751"/>
            <p:cNvSpPr txBox="1"/>
            <p:nvPr/>
          </p:nvSpPr>
          <p:spPr>
            <a:xfrm>
              <a:off x="296862" y="2979737"/>
              <a:ext cx="9413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d = 4</a:t>
              </a:r>
              <a:endParaRPr/>
            </a:p>
          </p:txBody>
        </p:sp>
        <p:sp>
          <p:nvSpPr>
            <p:cNvPr id="752" name="Shape 752"/>
            <p:cNvSpPr/>
            <p:nvPr/>
          </p:nvSpPr>
          <p:spPr>
            <a:xfrm>
              <a:off x="2230437" y="2974975"/>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753" name="Shape 753"/>
            <p:cNvSpPr/>
            <p:nvPr/>
          </p:nvSpPr>
          <p:spPr>
            <a:xfrm>
              <a:off x="6040437" y="2974975"/>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754" name="Shape 754"/>
            <p:cNvSpPr/>
            <p:nvPr/>
          </p:nvSpPr>
          <p:spPr>
            <a:xfrm>
              <a:off x="3016250" y="2974975"/>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755" name="Shape 755"/>
            <p:cNvSpPr/>
            <p:nvPr/>
          </p:nvSpPr>
          <p:spPr>
            <a:xfrm>
              <a:off x="3783012" y="2974975"/>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756" name="Shape 756"/>
            <p:cNvSpPr/>
            <p:nvPr/>
          </p:nvSpPr>
          <p:spPr>
            <a:xfrm>
              <a:off x="4564062" y="2974975"/>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757" name="Shape 757"/>
            <p:cNvSpPr/>
            <p:nvPr/>
          </p:nvSpPr>
          <p:spPr>
            <a:xfrm>
              <a:off x="5307012" y="2974975"/>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758" name="Shape 758"/>
            <p:cNvSpPr/>
            <p:nvPr/>
          </p:nvSpPr>
          <p:spPr>
            <a:xfrm>
              <a:off x="7554912" y="2970212"/>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759" name="Shape 759"/>
            <p:cNvSpPr/>
            <p:nvPr/>
          </p:nvSpPr>
          <p:spPr>
            <a:xfrm>
              <a:off x="6821487" y="2970212"/>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760" name="Shape 760"/>
            <p:cNvSpPr/>
            <p:nvPr/>
          </p:nvSpPr>
          <p:spPr>
            <a:xfrm>
              <a:off x="8335962" y="29638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sp>
        <p:nvSpPr>
          <p:cNvPr id="761" name="Shape 761"/>
          <p:cNvSpPr/>
          <p:nvPr/>
        </p:nvSpPr>
        <p:spPr>
          <a:xfrm>
            <a:off x="6070600" y="4373562"/>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762" name="Shape 762"/>
          <p:cNvSpPr/>
          <p:nvPr/>
        </p:nvSpPr>
        <p:spPr>
          <a:xfrm>
            <a:off x="3033712" y="4381500"/>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763" name="Shape 763"/>
          <p:cNvSpPr/>
          <p:nvPr/>
        </p:nvSpPr>
        <p:spPr>
          <a:xfrm>
            <a:off x="2244725" y="43735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764" name="Shape 764"/>
          <p:cNvSpPr/>
          <p:nvPr/>
        </p:nvSpPr>
        <p:spPr>
          <a:xfrm>
            <a:off x="5286375" y="43735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grpSp>
        <p:nvGrpSpPr>
          <p:cNvPr id="765" name="Shape 765"/>
          <p:cNvGrpSpPr/>
          <p:nvPr/>
        </p:nvGrpSpPr>
        <p:grpSpPr>
          <a:xfrm>
            <a:off x="6070600" y="3489325"/>
            <a:ext cx="238125" cy="471487"/>
            <a:chOff x="5368925" y="3519487"/>
            <a:chExt cx="238125" cy="471487"/>
          </a:xfrm>
        </p:grpSpPr>
        <p:cxnSp>
          <p:nvCxnSpPr>
            <p:cNvPr id="766" name="Shape 766"/>
            <p:cNvCxnSpPr/>
            <p:nvPr/>
          </p:nvCxnSpPr>
          <p:spPr>
            <a:xfrm rot="10800000">
              <a:off x="560705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767" name="Shape 767"/>
            <p:cNvSpPr txBox="1"/>
            <p:nvPr/>
          </p:nvSpPr>
          <p:spPr>
            <a:xfrm>
              <a:off x="5368925" y="3563937"/>
              <a:ext cx="179387"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a:t>
              </a:r>
              <a:endParaRPr/>
            </a:p>
          </p:txBody>
        </p:sp>
      </p:grpSp>
      <p:grpSp>
        <p:nvGrpSpPr>
          <p:cNvPr id="768" name="Shape 768"/>
          <p:cNvGrpSpPr/>
          <p:nvPr/>
        </p:nvGrpSpPr>
        <p:grpSpPr>
          <a:xfrm>
            <a:off x="3009900" y="3489325"/>
            <a:ext cx="285750" cy="449262"/>
            <a:chOff x="2228850" y="3519487"/>
            <a:chExt cx="285750" cy="449262"/>
          </a:xfrm>
        </p:grpSpPr>
        <p:cxnSp>
          <p:nvCxnSpPr>
            <p:cNvPr id="769" name="Shape 769"/>
            <p:cNvCxnSpPr/>
            <p:nvPr/>
          </p:nvCxnSpPr>
          <p:spPr>
            <a:xfrm rot="10800000">
              <a:off x="251460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770" name="Shape 770"/>
            <p:cNvSpPr txBox="1"/>
            <p:nvPr/>
          </p:nvSpPr>
          <p:spPr>
            <a:xfrm>
              <a:off x="2228850" y="3627437"/>
              <a:ext cx="225425" cy="341312"/>
            </a:xfrm>
            <a:prstGeom prst="rect">
              <a:avLst/>
            </a:prstGeom>
            <a:noFill/>
            <a:ln>
              <a:noFill/>
            </a:ln>
          </p:spPr>
          <p:txBody>
            <a:bodyPr anchorCtr="0" anchor="t" bIns="0" lIns="72000" spcFirstLastPara="1" rIns="0" wrap="square" tIns="0">
              <a:noAutofit/>
            </a:bodyPr>
            <a:lstStyle/>
            <a:p>
              <a:pPr indent="0" lvl="0" marL="0" marR="0" rtl="0" algn="l">
                <a:lnSpc>
                  <a:spcPct val="8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j</a:t>
              </a:r>
              <a:endParaRPr/>
            </a:p>
          </p:txBody>
        </p:sp>
      </p:grpSp>
      <p:sp>
        <p:nvSpPr>
          <p:cNvPr id="771" name="Shape 771"/>
          <p:cNvSpPr/>
          <p:nvPr/>
        </p:nvSpPr>
        <p:spPr>
          <a:xfrm>
            <a:off x="1466850" y="2979737"/>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grpSp>
        <p:nvGrpSpPr>
          <p:cNvPr id="772" name="Shape 772"/>
          <p:cNvGrpSpPr/>
          <p:nvPr/>
        </p:nvGrpSpPr>
        <p:grpSpPr>
          <a:xfrm>
            <a:off x="250825" y="3473450"/>
            <a:ext cx="285750" cy="449262"/>
            <a:chOff x="2228850" y="3519487"/>
            <a:chExt cx="285750" cy="449262"/>
          </a:xfrm>
        </p:grpSpPr>
        <p:cxnSp>
          <p:nvCxnSpPr>
            <p:cNvPr id="773" name="Shape 773"/>
            <p:cNvCxnSpPr/>
            <p:nvPr/>
          </p:nvCxnSpPr>
          <p:spPr>
            <a:xfrm rot="10800000">
              <a:off x="251460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774" name="Shape 774"/>
            <p:cNvSpPr txBox="1"/>
            <p:nvPr/>
          </p:nvSpPr>
          <p:spPr>
            <a:xfrm>
              <a:off x="2228850" y="3627437"/>
              <a:ext cx="225425" cy="341312"/>
            </a:xfrm>
            <a:prstGeom prst="rect">
              <a:avLst/>
            </a:prstGeom>
            <a:noFill/>
            <a:ln>
              <a:noFill/>
            </a:ln>
          </p:spPr>
          <p:txBody>
            <a:bodyPr anchorCtr="0" anchor="t" bIns="0" lIns="72000" spcFirstLastPara="1" rIns="0" wrap="square" tIns="0">
              <a:noAutofit/>
            </a:bodyPr>
            <a:lstStyle/>
            <a:p>
              <a:pPr indent="0" lvl="0" marL="0" marR="0" rtl="0" algn="l">
                <a:lnSpc>
                  <a:spcPct val="8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j</a:t>
              </a:r>
              <a:endParaRPr/>
            </a:p>
          </p:txBody>
        </p:sp>
      </p:grpSp>
      <p:sp>
        <p:nvSpPr>
          <p:cNvPr id="775" name="Shape 775"/>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500"/>
                                        <p:tgtEl>
                                          <p:spTgt spid="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36" name="Shape 36"/>
        <p:cNvGrpSpPr/>
        <p:nvPr/>
      </p:nvGrpSpPr>
      <p:grpSpPr>
        <a:xfrm>
          <a:off x="0" y="0"/>
          <a:ext cx="0" cy="0"/>
          <a:chOff x="0" y="0"/>
          <a:chExt cx="0" cy="0"/>
        </a:xfrm>
      </p:grpSpPr>
      <p:sp>
        <p:nvSpPr>
          <p:cNvPr id="37" name="Shape 37"/>
          <p:cNvSpPr txBox="1"/>
          <p:nvPr/>
        </p:nvSpPr>
        <p:spPr>
          <a:xfrm>
            <a:off x="685800" y="1905000"/>
            <a:ext cx="7772400" cy="419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 name="Shape 38"/>
          <p:cNvSpPr txBox="1"/>
          <p:nvPr/>
        </p:nvSpPr>
        <p:spPr>
          <a:xfrm>
            <a:off x="385762" y="1898650"/>
            <a:ext cx="8416925" cy="2227262"/>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排序算法的稳定性：</a:t>
            </a:r>
            <a:r>
              <a:rPr b="1" i="0" lang="en-US" sz="2800" u="none">
                <a:solidFill>
                  <a:schemeClr val="dk1"/>
                </a:solidFill>
                <a:latin typeface="Arial"/>
                <a:ea typeface="Arial"/>
                <a:cs typeface="Arial"/>
                <a:sym typeface="Arial"/>
              </a:rPr>
              <a:t>假定在待排序的记录集中，存在多个具有相同键值的记录，若经过排序，这些记录的</a:t>
            </a:r>
            <a:r>
              <a:rPr b="1" i="0" lang="en-US" sz="2800" u="none">
                <a:solidFill>
                  <a:srgbClr val="FF3300"/>
                </a:solidFill>
                <a:latin typeface="Arial"/>
                <a:ea typeface="Arial"/>
                <a:cs typeface="Arial"/>
                <a:sym typeface="Arial"/>
              </a:rPr>
              <a:t>相对次序</a:t>
            </a:r>
            <a:r>
              <a:rPr b="1" i="0" lang="en-US" sz="2800" u="none">
                <a:solidFill>
                  <a:schemeClr val="dk1"/>
                </a:solidFill>
                <a:latin typeface="Arial"/>
                <a:ea typeface="Arial"/>
                <a:cs typeface="Arial"/>
                <a:sym typeface="Arial"/>
              </a:rPr>
              <a:t>仍然保持不变，即在原序列中，</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k</a:t>
            </a:r>
            <a:r>
              <a:rPr b="1" baseline="-25000" i="1" lang="en-US" sz="2800" u="none">
                <a:solidFill>
                  <a:schemeClr val="dk1"/>
                </a:solidFill>
                <a:latin typeface="Times New Roman"/>
                <a:ea typeface="Times New Roman"/>
                <a:cs typeface="Times New Roman"/>
                <a:sym typeface="Times New Roman"/>
              </a:rPr>
              <a:t>j</a:t>
            </a:r>
            <a:r>
              <a:rPr b="1" i="0" lang="en-US" sz="2800" u="none">
                <a:solidFill>
                  <a:schemeClr val="dk1"/>
                </a:solidFill>
                <a:latin typeface="Times New Roman"/>
                <a:ea typeface="Times New Roman"/>
                <a:cs typeface="Times New Roman"/>
                <a:sym typeface="Times New Roman"/>
              </a:rPr>
              <a:t>且</a:t>
            </a:r>
            <a:r>
              <a:rPr b="1" i="1" lang="en-US" sz="2800" u="none">
                <a:solidFill>
                  <a:schemeClr val="dk1"/>
                </a:solidFill>
                <a:latin typeface="Times New Roman"/>
                <a:ea typeface="Times New Roman"/>
                <a:cs typeface="Times New Roman"/>
                <a:sym typeface="Times New Roman"/>
              </a:rPr>
              <a:t>r</a:t>
            </a:r>
            <a:r>
              <a:rPr b="1" baseline="-25000"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在</a:t>
            </a:r>
            <a:r>
              <a:rPr b="1" i="1" lang="en-US" sz="2800" u="none">
                <a:solidFill>
                  <a:schemeClr val="dk1"/>
                </a:solidFill>
                <a:latin typeface="Times New Roman"/>
                <a:ea typeface="Times New Roman"/>
                <a:cs typeface="Times New Roman"/>
                <a:sym typeface="Times New Roman"/>
              </a:rPr>
              <a:t>r</a:t>
            </a:r>
            <a:r>
              <a:rPr b="1" baseline="-25000" i="1" lang="en-US" sz="2800" u="none">
                <a:solidFill>
                  <a:schemeClr val="dk1"/>
                </a:solidFill>
                <a:latin typeface="Times New Roman"/>
                <a:ea typeface="Times New Roman"/>
                <a:cs typeface="Times New Roman"/>
                <a:sym typeface="Times New Roman"/>
              </a:rPr>
              <a:t>j</a:t>
            </a:r>
            <a:r>
              <a:rPr b="1" i="0" lang="en-US" sz="2800" u="none">
                <a:solidFill>
                  <a:schemeClr val="dk1"/>
                </a:solidFill>
                <a:latin typeface="Times New Roman"/>
                <a:ea typeface="Times New Roman"/>
                <a:cs typeface="Times New Roman"/>
                <a:sym typeface="Times New Roman"/>
              </a:rPr>
              <a:t>之前，</a:t>
            </a:r>
            <a:r>
              <a:rPr b="1" i="0" lang="en-US" sz="2800" u="none">
                <a:solidFill>
                  <a:schemeClr val="dk1"/>
                </a:solidFill>
                <a:latin typeface="Arial"/>
                <a:ea typeface="Arial"/>
                <a:cs typeface="Arial"/>
                <a:sym typeface="Arial"/>
              </a:rPr>
              <a:t>而在排序后的序列中，</a:t>
            </a:r>
            <a:r>
              <a:rPr b="1" i="1" lang="en-US" sz="2800" u="none">
                <a:solidFill>
                  <a:schemeClr val="dk1"/>
                </a:solidFill>
                <a:latin typeface="Times New Roman"/>
                <a:ea typeface="Times New Roman"/>
                <a:cs typeface="Times New Roman"/>
                <a:sym typeface="Times New Roman"/>
              </a:rPr>
              <a:t>r</a:t>
            </a:r>
            <a:r>
              <a:rPr b="1" baseline="-25000"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Arial"/>
                <a:ea typeface="Arial"/>
                <a:cs typeface="Arial"/>
                <a:sym typeface="Arial"/>
              </a:rPr>
              <a:t>仍在</a:t>
            </a:r>
            <a:r>
              <a:rPr b="1" i="1" lang="en-US" sz="2800" u="none">
                <a:solidFill>
                  <a:schemeClr val="dk1"/>
                </a:solidFill>
                <a:latin typeface="Times New Roman"/>
                <a:ea typeface="Times New Roman"/>
                <a:cs typeface="Times New Roman"/>
                <a:sym typeface="Times New Roman"/>
              </a:rPr>
              <a:t>r</a:t>
            </a:r>
            <a:r>
              <a:rPr b="1" baseline="-25000" i="1" lang="en-US" sz="2800" u="none">
                <a:solidFill>
                  <a:schemeClr val="dk1"/>
                </a:solidFill>
                <a:latin typeface="Times New Roman"/>
                <a:ea typeface="Times New Roman"/>
                <a:cs typeface="Times New Roman"/>
                <a:sym typeface="Times New Roman"/>
              </a:rPr>
              <a:t>j</a:t>
            </a:r>
            <a:r>
              <a:rPr b="1" i="0" lang="en-US" sz="2800" u="none">
                <a:solidFill>
                  <a:schemeClr val="dk1"/>
                </a:solidFill>
                <a:latin typeface="Arial"/>
                <a:ea typeface="Arial"/>
                <a:cs typeface="Arial"/>
                <a:sym typeface="Arial"/>
              </a:rPr>
              <a:t>之前，则称这种排序算法是稳定的；否则称为不稳定的。</a:t>
            </a:r>
            <a:r>
              <a:rPr b="1" i="0" lang="en-US" sz="2800" u="none">
                <a:solidFill>
                  <a:schemeClr val="dk1"/>
                </a:solidFill>
                <a:latin typeface="Times New Roman"/>
                <a:ea typeface="Times New Roman"/>
                <a:cs typeface="Times New Roman"/>
                <a:sym typeface="Times New Roman"/>
              </a:rPr>
              <a:t> </a:t>
            </a:r>
            <a:endParaRPr/>
          </a:p>
        </p:txBody>
      </p:sp>
      <p:sp>
        <p:nvSpPr>
          <p:cNvPr id="39" name="Shape 39"/>
          <p:cNvSpPr txBox="1"/>
          <p:nvPr/>
        </p:nvSpPr>
        <p:spPr>
          <a:xfrm>
            <a:off x="250825" y="1179512"/>
            <a:ext cx="3735387"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排序的基本概念</a:t>
            </a:r>
            <a:endParaRPr/>
          </a:p>
        </p:txBody>
      </p:sp>
      <p:grpSp>
        <p:nvGrpSpPr>
          <p:cNvPr id="40" name="Shape 40"/>
          <p:cNvGrpSpPr/>
          <p:nvPr/>
        </p:nvGrpSpPr>
        <p:grpSpPr>
          <a:xfrm>
            <a:off x="566737" y="4270375"/>
            <a:ext cx="7958137" cy="2428875"/>
            <a:chOff x="349250" y="3119437"/>
            <a:chExt cx="8580437" cy="2959100"/>
          </a:xfrm>
        </p:grpSpPr>
        <p:sp>
          <p:nvSpPr>
            <p:cNvPr id="41" name="Shape 41"/>
            <p:cNvSpPr txBox="1"/>
            <p:nvPr/>
          </p:nvSpPr>
          <p:spPr>
            <a:xfrm>
              <a:off x="473075" y="3119437"/>
              <a:ext cx="1154112"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学号</a:t>
              </a:r>
              <a:endParaRPr/>
            </a:p>
          </p:txBody>
        </p:sp>
        <p:sp>
          <p:nvSpPr>
            <p:cNvPr id="42" name="Shape 42"/>
            <p:cNvSpPr/>
            <p:nvPr/>
          </p:nvSpPr>
          <p:spPr>
            <a:xfrm>
              <a:off x="349250" y="3119437"/>
              <a:ext cx="1401762"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 name="Shape 43"/>
            <p:cNvSpPr txBox="1"/>
            <p:nvPr/>
          </p:nvSpPr>
          <p:spPr>
            <a:xfrm>
              <a:off x="1874837" y="3119437"/>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姓名</a:t>
              </a:r>
              <a:endParaRPr/>
            </a:p>
          </p:txBody>
        </p:sp>
        <p:sp>
          <p:nvSpPr>
            <p:cNvPr id="44" name="Shape 44"/>
            <p:cNvSpPr/>
            <p:nvPr/>
          </p:nvSpPr>
          <p:spPr>
            <a:xfrm>
              <a:off x="1751012" y="3119437"/>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 name="Shape 45"/>
            <p:cNvSpPr txBox="1"/>
            <p:nvPr/>
          </p:nvSpPr>
          <p:spPr>
            <a:xfrm>
              <a:off x="3773487" y="3119437"/>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高数</a:t>
              </a:r>
              <a:endParaRPr/>
            </a:p>
          </p:txBody>
        </p:sp>
        <p:sp>
          <p:nvSpPr>
            <p:cNvPr id="46" name="Shape 46"/>
            <p:cNvSpPr/>
            <p:nvPr/>
          </p:nvSpPr>
          <p:spPr>
            <a:xfrm>
              <a:off x="3649662" y="3119437"/>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 name="Shape 47"/>
            <p:cNvSpPr txBox="1"/>
            <p:nvPr/>
          </p:nvSpPr>
          <p:spPr>
            <a:xfrm>
              <a:off x="5464175" y="3119437"/>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英语</a:t>
              </a:r>
              <a:endParaRPr/>
            </a:p>
          </p:txBody>
        </p:sp>
        <p:sp>
          <p:nvSpPr>
            <p:cNvPr id="48" name="Shape 48"/>
            <p:cNvSpPr/>
            <p:nvPr/>
          </p:nvSpPr>
          <p:spPr>
            <a:xfrm>
              <a:off x="5340350" y="3119437"/>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 name="Shape 49"/>
            <p:cNvSpPr txBox="1"/>
            <p:nvPr/>
          </p:nvSpPr>
          <p:spPr>
            <a:xfrm>
              <a:off x="7362825" y="3119437"/>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思想品德</a:t>
              </a:r>
              <a:endParaRPr/>
            </a:p>
          </p:txBody>
        </p:sp>
        <p:sp>
          <p:nvSpPr>
            <p:cNvPr id="50" name="Shape 50"/>
            <p:cNvSpPr/>
            <p:nvPr/>
          </p:nvSpPr>
          <p:spPr>
            <a:xfrm>
              <a:off x="7239000" y="3119437"/>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 name="Shape 51"/>
            <p:cNvSpPr txBox="1"/>
            <p:nvPr/>
          </p:nvSpPr>
          <p:spPr>
            <a:xfrm>
              <a:off x="473075" y="3711575"/>
              <a:ext cx="1154112"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0001</a:t>
              </a:r>
              <a:endParaRPr/>
            </a:p>
          </p:txBody>
        </p:sp>
        <p:sp>
          <p:nvSpPr>
            <p:cNvPr id="52" name="Shape 52"/>
            <p:cNvSpPr/>
            <p:nvPr/>
          </p:nvSpPr>
          <p:spPr>
            <a:xfrm>
              <a:off x="349250" y="3711575"/>
              <a:ext cx="1401762"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 name="Shape 53"/>
            <p:cNvSpPr txBox="1"/>
            <p:nvPr/>
          </p:nvSpPr>
          <p:spPr>
            <a:xfrm>
              <a:off x="1874837" y="3711575"/>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王  军</a:t>
              </a:r>
              <a:endParaRPr/>
            </a:p>
          </p:txBody>
        </p:sp>
        <p:sp>
          <p:nvSpPr>
            <p:cNvPr id="54" name="Shape 54"/>
            <p:cNvSpPr/>
            <p:nvPr/>
          </p:nvSpPr>
          <p:spPr>
            <a:xfrm>
              <a:off x="1751012" y="3711575"/>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 name="Shape 55"/>
            <p:cNvSpPr txBox="1"/>
            <p:nvPr/>
          </p:nvSpPr>
          <p:spPr>
            <a:xfrm>
              <a:off x="3773487" y="3711575"/>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85</a:t>
              </a:r>
              <a:endParaRPr/>
            </a:p>
          </p:txBody>
        </p:sp>
        <p:sp>
          <p:nvSpPr>
            <p:cNvPr id="56" name="Shape 56"/>
            <p:cNvSpPr/>
            <p:nvPr/>
          </p:nvSpPr>
          <p:spPr>
            <a:xfrm>
              <a:off x="3649662" y="3711575"/>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 name="Shape 57"/>
            <p:cNvSpPr txBox="1"/>
            <p:nvPr/>
          </p:nvSpPr>
          <p:spPr>
            <a:xfrm>
              <a:off x="7362825" y="3711575"/>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88</a:t>
              </a:r>
              <a:endParaRPr/>
            </a:p>
          </p:txBody>
        </p:sp>
        <p:sp>
          <p:nvSpPr>
            <p:cNvPr id="58" name="Shape 58"/>
            <p:cNvSpPr/>
            <p:nvPr/>
          </p:nvSpPr>
          <p:spPr>
            <a:xfrm>
              <a:off x="7239000" y="3711575"/>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 name="Shape 59"/>
            <p:cNvSpPr txBox="1"/>
            <p:nvPr/>
          </p:nvSpPr>
          <p:spPr>
            <a:xfrm>
              <a:off x="473075" y="4303712"/>
              <a:ext cx="1154112"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0002</a:t>
              </a:r>
              <a:endParaRPr/>
            </a:p>
          </p:txBody>
        </p:sp>
        <p:sp>
          <p:nvSpPr>
            <p:cNvPr id="60" name="Shape 60"/>
            <p:cNvSpPr/>
            <p:nvPr/>
          </p:nvSpPr>
          <p:spPr>
            <a:xfrm>
              <a:off x="349250" y="4303712"/>
              <a:ext cx="1401762"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 name="Shape 61"/>
            <p:cNvSpPr txBox="1"/>
            <p:nvPr/>
          </p:nvSpPr>
          <p:spPr>
            <a:xfrm>
              <a:off x="1874837" y="4303712"/>
              <a:ext cx="1651000"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李  明</a:t>
              </a:r>
              <a:endParaRPr/>
            </a:p>
          </p:txBody>
        </p:sp>
        <p:sp>
          <p:nvSpPr>
            <p:cNvPr id="62" name="Shape 62"/>
            <p:cNvSpPr/>
            <p:nvPr/>
          </p:nvSpPr>
          <p:spPr>
            <a:xfrm>
              <a:off x="1751012" y="4303712"/>
              <a:ext cx="1898650"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 name="Shape 63"/>
            <p:cNvSpPr txBox="1"/>
            <p:nvPr/>
          </p:nvSpPr>
          <p:spPr>
            <a:xfrm>
              <a:off x="3773487" y="4303712"/>
              <a:ext cx="1443037"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64</a:t>
              </a:r>
              <a:endParaRPr/>
            </a:p>
          </p:txBody>
        </p:sp>
        <p:sp>
          <p:nvSpPr>
            <p:cNvPr id="64" name="Shape 64"/>
            <p:cNvSpPr/>
            <p:nvPr/>
          </p:nvSpPr>
          <p:spPr>
            <a:xfrm>
              <a:off x="3649662" y="4303712"/>
              <a:ext cx="1690687"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 name="Shape 65"/>
            <p:cNvSpPr txBox="1"/>
            <p:nvPr/>
          </p:nvSpPr>
          <p:spPr>
            <a:xfrm>
              <a:off x="7362825" y="4303712"/>
              <a:ext cx="1443037"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92</a:t>
              </a:r>
              <a:endParaRPr/>
            </a:p>
          </p:txBody>
        </p:sp>
        <p:sp>
          <p:nvSpPr>
            <p:cNvPr id="66" name="Shape 66"/>
            <p:cNvSpPr/>
            <p:nvPr/>
          </p:nvSpPr>
          <p:spPr>
            <a:xfrm>
              <a:off x="7239000" y="4303712"/>
              <a:ext cx="1690687"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 name="Shape 67"/>
            <p:cNvSpPr txBox="1"/>
            <p:nvPr/>
          </p:nvSpPr>
          <p:spPr>
            <a:xfrm>
              <a:off x="473075" y="4894262"/>
              <a:ext cx="1154112"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0003</a:t>
              </a:r>
              <a:endParaRPr/>
            </a:p>
          </p:txBody>
        </p:sp>
        <p:sp>
          <p:nvSpPr>
            <p:cNvPr id="68" name="Shape 68"/>
            <p:cNvSpPr/>
            <p:nvPr/>
          </p:nvSpPr>
          <p:spPr>
            <a:xfrm>
              <a:off x="349250" y="4894262"/>
              <a:ext cx="1401762"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 name="Shape 69"/>
            <p:cNvSpPr txBox="1"/>
            <p:nvPr/>
          </p:nvSpPr>
          <p:spPr>
            <a:xfrm>
              <a:off x="1874837" y="4894262"/>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汤晓影</a:t>
              </a:r>
              <a:endParaRPr/>
            </a:p>
          </p:txBody>
        </p:sp>
        <p:sp>
          <p:nvSpPr>
            <p:cNvPr id="70" name="Shape 70"/>
            <p:cNvSpPr/>
            <p:nvPr/>
          </p:nvSpPr>
          <p:spPr>
            <a:xfrm>
              <a:off x="1751012" y="4894262"/>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 name="Shape 71"/>
            <p:cNvSpPr txBox="1"/>
            <p:nvPr/>
          </p:nvSpPr>
          <p:spPr>
            <a:xfrm>
              <a:off x="3773487" y="4894262"/>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85</a:t>
              </a:r>
              <a:endParaRPr/>
            </a:p>
          </p:txBody>
        </p:sp>
        <p:sp>
          <p:nvSpPr>
            <p:cNvPr id="72" name="Shape 72"/>
            <p:cNvSpPr/>
            <p:nvPr/>
          </p:nvSpPr>
          <p:spPr>
            <a:xfrm>
              <a:off x="3649662" y="4894262"/>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 name="Shape 73"/>
            <p:cNvSpPr txBox="1"/>
            <p:nvPr/>
          </p:nvSpPr>
          <p:spPr>
            <a:xfrm>
              <a:off x="7362825" y="4894262"/>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86</a:t>
              </a:r>
              <a:endParaRPr/>
            </a:p>
          </p:txBody>
        </p:sp>
        <p:sp>
          <p:nvSpPr>
            <p:cNvPr id="74" name="Shape 74"/>
            <p:cNvSpPr/>
            <p:nvPr/>
          </p:nvSpPr>
          <p:spPr>
            <a:xfrm>
              <a:off x="7239000" y="4894262"/>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 name="Shape 75"/>
            <p:cNvSpPr txBox="1"/>
            <p:nvPr/>
          </p:nvSpPr>
          <p:spPr>
            <a:xfrm>
              <a:off x="473075" y="5486400"/>
              <a:ext cx="1154112"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76" name="Shape 76"/>
            <p:cNvSpPr/>
            <p:nvPr/>
          </p:nvSpPr>
          <p:spPr>
            <a:xfrm>
              <a:off x="349250" y="5486400"/>
              <a:ext cx="1401762"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7" name="Shape 77"/>
            <p:cNvSpPr txBox="1"/>
            <p:nvPr/>
          </p:nvSpPr>
          <p:spPr>
            <a:xfrm>
              <a:off x="1874837" y="5486400"/>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78" name="Shape 78"/>
            <p:cNvSpPr/>
            <p:nvPr/>
          </p:nvSpPr>
          <p:spPr>
            <a:xfrm>
              <a:off x="1751012" y="5486400"/>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 name="Shape 79"/>
            <p:cNvSpPr txBox="1"/>
            <p:nvPr/>
          </p:nvSpPr>
          <p:spPr>
            <a:xfrm>
              <a:off x="3773487" y="5486400"/>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80" name="Shape 80"/>
            <p:cNvSpPr/>
            <p:nvPr/>
          </p:nvSpPr>
          <p:spPr>
            <a:xfrm>
              <a:off x="3649662" y="5486400"/>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 name="Shape 81"/>
            <p:cNvSpPr txBox="1"/>
            <p:nvPr/>
          </p:nvSpPr>
          <p:spPr>
            <a:xfrm>
              <a:off x="5464175" y="3711575"/>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68</a:t>
              </a:r>
              <a:endParaRPr/>
            </a:p>
          </p:txBody>
        </p:sp>
        <p:sp>
          <p:nvSpPr>
            <p:cNvPr id="82" name="Shape 82"/>
            <p:cNvSpPr/>
            <p:nvPr/>
          </p:nvSpPr>
          <p:spPr>
            <a:xfrm>
              <a:off x="5340350" y="3711575"/>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 name="Shape 83"/>
            <p:cNvSpPr txBox="1"/>
            <p:nvPr/>
          </p:nvSpPr>
          <p:spPr>
            <a:xfrm>
              <a:off x="5464175" y="4303712"/>
              <a:ext cx="1651000"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72</a:t>
              </a:r>
              <a:endParaRPr/>
            </a:p>
          </p:txBody>
        </p:sp>
        <p:sp>
          <p:nvSpPr>
            <p:cNvPr id="84" name="Shape 84"/>
            <p:cNvSpPr/>
            <p:nvPr/>
          </p:nvSpPr>
          <p:spPr>
            <a:xfrm>
              <a:off x="5340350" y="4303712"/>
              <a:ext cx="1898650"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 name="Shape 85"/>
            <p:cNvSpPr txBox="1"/>
            <p:nvPr/>
          </p:nvSpPr>
          <p:spPr>
            <a:xfrm>
              <a:off x="5464175" y="4894262"/>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78</a:t>
              </a:r>
              <a:endParaRPr/>
            </a:p>
          </p:txBody>
        </p:sp>
        <p:sp>
          <p:nvSpPr>
            <p:cNvPr id="86" name="Shape 86"/>
            <p:cNvSpPr/>
            <p:nvPr/>
          </p:nvSpPr>
          <p:spPr>
            <a:xfrm>
              <a:off x="5340350" y="4894262"/>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 name="Shape 87"/>
            <p:cNvSpPr txBox="1"/>
            <p:nvPr/>
          </p:nvSpPr>
          <p:spPr>
            <a:xfrm>
              <a:off x="5464175" y="5486400"/>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88" name="Shape 88"/>
            <p:cNvSpPr/>
            <p:nvPr/>
          </p:nvSpPr>
          <p:spPr>
            <a:xfrm>
              <a:off x="5340350" y="5486400"/>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 name="Shape 89"/>
            <p:cNvSpPr txBox="1"/>
            <p:nvPr/>
          </p:nvSpPr>
          <p:spPr>
            <a:xfrm>
              <a:off x="7362825" y="5486400"/>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90" name="Shape 90"/>
            <p:cNvSpPr/>
            <p:nvPr/>
          </p:nvSpPr>
          <p:spPr>
            <a:xfrm>
              <a:off x="7239000" y="5486400"/>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91" name="Shape 91"/>
          <p:cNvSpPr txBox="1"/>
          <p:nvPr/>
        </p:nvSpPr>
        <p:spPr>
          <a:xfrm>
            <a:off x="2832100" y="414337"/>
            <a:ext cx="2746375" cy="523875"/>
          </a:xfrm>
          <a:prstGeom prst="rect">
            <a:avLst/>
          </a:prstGeom>
          <a:noFill/>
          <a:ln>
            <a:noFill/>
          </a:ln>
          <a:effectLst>
            <a:outerShdw blurRad="63500" dir="1593903" dist="28398">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6600FF"/>
              </a:buClr>
              <a:buSzPts val="3600"/>
              <a:buFont typeface="Times New Roman"/>
              <a:buNone/>
            </a:pPr>
            <a:r>
              <a:rPr b="1" i="0" lang="en-US" sz="3600" u="none">
                <a:solidFill>
                  <a:srgbClr val="6600FF"/>
                </a:solidFill>
                <a:latin typeface="Times New Roman"/>
                <a:ea typeface="Times New Roman"/>
                <a:cs typeface="Times New Roman"/>
                <a:sym typeface="Times New Roman"/>
              </a:rPr>
              <a:t>8.1  概  述</a:t>
            </a:r>
            <a:r>
              <a:rPr b="1" i="0" lang="en-US" sz="3600" u="none">
                <a:solidFill>
                  <a:schemeClr val="dk2"/>
                </a:solidFill>
                <a:latin typeface="Times New Roman"/>
                <a:ea typeface="Times New Roman"/>
                <a:cs typeface="Times New Roman"/>
                <a:sym typeface="Times New Roman"/>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779" name="Shape 779"/>
        <p:cNvGrpSpPr/>
        <p:nvPr/>
      </p:nvGrpSpPr>
      <p:grpSpPr>
        <a:xfrm>
          <a:off x="0" y="0"/>
          <a:ext cx="0" cy="0"/>
          <a:chOff x="0" y="0"/>
          <a:chExt cx="0" cy="0"/>
        </a:xfrm>
      </p:grpSpPr>
      <p:sp>
        <p:nvSpPr>
          <p:cNvPr id="780" name="Shape 780"/>
          <p:cNvSpPr txBox="1"/>
          <p:nvPr>
            <p:ph type="title"/>
          </p:nvPr>
        </p:nvSpPr>
        <p:spPr>
          <a:xfrm>
            <a:off x="341312" y="1133475"/>
            <a:ext cx="5029200" cy="592137"/>
          </a:xfrm>
          <a:prstGeom prst="rect">
            <a:avLst/>
          </a:prstGeom>
          <a:noFill/>
          <a:ln>
            <a:noFill/>
          </a:ln>
          <a:effectLst>
            <a:outerShdw blurRad="63500" dir="1593903" dist="28398">
              <a:schemeClr val="lt2"/>
            </a:outerShdw>
          </a:effectLst>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accent2"/>
              </a:buClr>
              <a:buSzPts val="3200"/>
              <a:buFont typeface="Arial"/>
              <a:buNone/>
            </a:pPr>
            <a:r>
              <a:rPr b="1" i="0" lang="en-US" sz="3200" u="none" cap="none" strike="noStrike">
                <a:solidFill>
                  <a:schemeClr val="accent2"/>
                </a:solidFill>
                <a:latin typeface="Arial"/>
                <a:ea typeface="Arial"/>
                <a:cs typeface="Arial"/>
                <a:sym typeface="Arial"/>
              </a:rPr>
              <a:t>希尔插入排序过程示例</a:t>
            </a:r>
            <a:r>
              <a:rPr b="1" i="0" lang="en-US" sz="3200" u="none" cap="none" strike="noStrike">
                <a:solidFill>
                  <a:schemeClr val="accent2"/>
                </a:solidFill>
                <a:latin typeface="Times New Roman"/>
                <a:ea typeface="Times New Roman"/>
                <a:cs typeface="Times New Roman"/>
                <a:sym typeface="Times New Roman"/>
              </a:rPr>
              <a:t> </a:t>
            </a:r>
            <a:endParaRPr/>
          </a:p>
        </p:txBody>
      </p:sp>
      <p:sp>
        <p:nvSpPr>
          <p:cNvPr id="781" name="Shape 781"/>
          <p:cNvSpPr txBox="1"/>
          <p:nvPr/>
        </p:nvSpPr>
        <p:spPr>
          <a:xfrm>
            <a:off x="2322512" y="1719262"/>
            <a:ext cx="65119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1        2        3        4        5        6        7        8        9</a:t>
            </a:r>
            <a:endParaRPr/>
          </a:p>
        </p:txBody>
      </p:sp>
      <p:sp>
        <p:nvSpPr>
          <p:cNvPr id="782" name="Shape 782"/>
          <p:cNvSpPr/>
          <p:nvPr/>
        </p:nvSpPr>
        <p:spPr>
          <a:xfrm>
            <a:off x="2247900"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783" name="Shape 783"/>
          <p:cNvSpPr/>
          <p:nvPr/>
        </p:nvSpPr>
        <p:spPr>
          <a:xfrm>
            <a:off x="6057900"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784" name="Shape 784"/>
          <p:cNvSpPr/>
          <p:nvPr/>
        </p:nvSpPr>
        <p:spPr>
          <a:xfrm>
            <a:off x="3033712"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785" name="Shape 785"/>
          <p:cNvSpPr/>
          <p:nvPr/>
        </p:nvSpPr>
        <p:spPr>
          <a:xfrm>
            <a:off x="380047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786" name="Shape 786"/>
          <p:cNvSpPr/>
          <p:nvPr/>
        </p:nvSpPr>
        <p:spPr>
          <a:xfrm>
            <a:off x="458152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787" name="Shape 787"/>
          <p:cNvSpPr/>
          <p:nvPr/>
        </p:nvSpPr>
        <p:spPr>
          <a:xfrm>
            <a:off x="5324475" y="2228850"/>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788" name="Shape 788"/>
          <p:cNvSpPr txBox="1"/>
          <p:nvPr/>
        </p:nvSpPr>
        <p:spPr>
          <a:xfrm>
            <a:off x="141287" y="2287587"/>
            <a:ext cx="1524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初始序列</a:t>
            </a:r>
            <a:endParaRPr/>
          </a:p>
        </p:txBody>
      </p:sp>
      <p:sp>
        <p:nvSpPr>
          <p:cNvPr id="789" name="Shape 789"/>
          <p:cNvSpPr/>
          <p:nvPr/>
        </p:nvSpPr>
        <p:spPr>
          <a:xfrm>
            <a:off x="7572375" y="222408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790" name="Shape 790"/>
          <p:cNvSpPr/>
          <p:nvPr/>
        </p:nvSpPr>
        <p:spPr>
          <a:xfrm>
            <a:off x="6838950" y="222408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791" name="Shape 791"/>
          <p:cNvSpPr/>
          <p:nvPr/>
        </p:nvSpPr>
        <p:spPr>
          <a:xfrm>
            <a:off x="8350250" y="2230437"/>
            <a:ext cx="533400" cy="5334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nvGrpSpPr>
          <p:cNvPr id="792" name="Shape 792"/>
          <p:cNvGrpSpPr/>
          <p:nvPr/>
        </p:nvGrpSpPr>
        <p:grpSpPr>
          <a:xfrm>
            <a:off x="296862" y="2963862"/>
            <a:ext cx="8572500" cy="544513"/>
            <a:chOff x="296862" y="2963862"/>
            <a:chExt cx="8572500" cy="544513"/>
          </a:xfrm>
        </p:grpSpPr>
        <p:sp>
          <p:nvSpPr>
            <p:cNvPr id="793" name="Shape 793"/>
            <p:cNvSpPr txBox="1"/>
            <p:nvPr/>
          </p:nvSpPr>
          <p:spPr>
            <a:xfrm>
              <a:off x="296862" y="2979737"/>
              <a:ext cx="9413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Times New Roman"/>
                <a:buNone/>
              </a:pPr>
              <a:r>
                <a:rPr b="1" i="0" lang="en-US" sz="2800" u="none">
                  <a:solidFill>
                    <a:schemeClr val="dk2"/>
                  </a:solidFill>
                  <a:latin typeface="Times New Roman"/>
                  <a:ea typeface="Times New Roman"/>
                  <a:cs typeface="Times New Roman"/>
                  <a:sym typeface="Times New Roman"/>
                </a:rPr>
                <a:t>d = 4</a:t>
              </a:r>
              <a:endParaRPr/>
            </a:p>
          </p:txBody>
        </p:sp>
        <p:sp>
          <p:nvSpPr>
            <p:cNvPr id="794" name="Shape 794"/>
            <p:cNvSpPr/>
            <p:nvPr/>
          </p:nvSpPr>
          <p:spPr>
            <a:xfrm>
              <a:off x="2230437" y="2974975"/>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795" name="Shape 795"/>
            <p:cNvSpPr/>
            <p:nvPr/>
          </p:nvSpPr>
          <p:spPr>
            <a:xfrm>
              <a:off x="6040437" y="2974975"/>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796" name="Shape 796"/>
            <p:cNvSpPr/>
            <p:nvPr/>
          </p:nvSpPr>
          <p:spPr>
            <a:xfrm>
              <a:off x="3016250" y="2974975"/>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797" name="Shape 797"/>
            <p:cNvSpPr/>
            <p:nvPr/>
          </p:nvSpPr>
          <p:spPr>
            <a:xfrm>
              <a:off x="3783012" y="2974975"/>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798" name="Shape 798"/>
            <p:cNvSpPr/>
            <p:nvPr/>
          </p:nvSpPr>
          <p:spPr>
            <a:xfrm>
              <a:off x="4564062" y="2974975"/>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a:p>
          </p:txBody>
        </p:sp>
        <p:sp>
          <p:nvSpPr>
            <p:cNvPr id="799" name="Shape 799"/>
            <p:cNvSpPr/>
            <p:nvPr/>
          </p:nvSpPr>
          <p:spPr>
            <a:xfrm>
              <a:off x="5307012" y="2974975"/>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800" name="Shape 800"/>
            <p:cNvSpPr/>
            <p:nvPr/>
          </p:nvSpPr>
          <p:spPr>
            <a:xfrm>
              <a:off x="7554912" y="2970212"/>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801" name="Shape 801"/>
            <p:cNvSpPr/>
            <p:nvPr/>
          </p:nvSpPr>
          <p:spPr>
            <a:xfrm>
              <a:off x="6821487" y="2970212"/>
              <a:ext cx="533400" cy="533400"/>
            </a:xfrm>
            <a:prstGeom prst="ellipse">
              <a:avLst/>
            </a:prstGeom>
            <a:gradFill>
              <a:gsLst>
                <a:gs pos="0">
                  <a:srgbClr val="B347B3"/>
                </a:gs>
                <a:gs pos="100000">
                  <a:srgbClr val="FF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802" name="Shape 802"/>
            <p:cNvSpPr/>
            <p:nvPr/>
          </p:nvSpPr>
          <p:spPr>
            <a:xfrm>
              <a:off x="8335962" y="29638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sp>
        <p:nvSpPr>
          <p:cNvPr id="803" name="Shape 803"/>
          <p:cNvSpPr/>
          <p:nvPr/>
        </p:nvSpPr>
        <p:spPr>
          <a:xfrm>
            <a:off x="6070600" y="4373562"/>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5</a:t>
            </a:r>
            <a:endParaRPr/>
          </a:p>
        </p:txBody>
      </p:sp>
      <p:sp>
        <p:nvSpPr>
          <p:cNvPr id="804" name="Shape 804"/>
          <p:cNvSpPr/>
          <p:nvPr/>
        </p:nvSpPr>
        <p:spPr>
          <a:xfrm>
            <a:off x="3049587" y="4381500"/>
            <a:ext cx="533400" cy="533400"/>
          </a:xfrm>
          <a:prstGeom prst="ellipse">
            <a:avLst/>
          </a:prstGeom>
          <a:gradFill>
            <a:gsLst>
              <a:gs pos="0">
                <a:srgbClr val="476BB3"/>
              </a:gs>
              <a:gs pos="100000">
                <a:srgbClr val="6699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4</a:t>
            </a:r>
            <a:endParaRPr/>
          </a:p>
        </p:txBody>
      </p:sp>
      <p:sp>
        <p:nvSpPr>
          <p:cNvPr id="805" name="Shape 805"/>
          <p:cNvSpPr/>
          <p:nvPr/>
        </p:nvSpPr>
        <p:spPr>
          <a:xfrm>
            <a:off x="2276475" y="43735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i="0" lang="en-US" sz="2400" u="none">
                <a:solidFill>
                  <a:srgbClr val="FFFFCC"/>
                </a:solidFill>
                <a:latin typeface="Arial"/>
                <a:ea typeface="Arial"/>
                <a:cs typeface="Arial"/>
                <a:sym typeface="Arial"/>
              </a:rPr>
              <a:t>16</a:t>
            </a:r>
            <a:endParaRPr/>
          </a:p>
        </p:txBody>
      </p:sp>
      <p:sp>
        <p:nvSpPr>
          <p:cNvPr id="806" name="Shape 806"/>
          <p:cNvSpPr/>
          <p:nvPr/>
        </p:nvSpPr>
        <p:spPr>
          <a:xfrm>
            <a:off x="5302250" y="43735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i="0" lang="en-US" sz="2400" u="none">
                <a:solidFill>
                  <a:srgbClr val="FFFFCC"/>
                </a:solidFill>
                <a:latin typeface="Arial"/>
                <a:ea typeface="Arial"/>
                <a:cs typeface="Arial"/>
                <a:sym typeface="Arial"/>
              </a:rPr>
              <a:t>40</a:t>
            </a:r>
            <a:endParaRPr/>
          </a:p>
        </p:txBody>
      </p:sp>
      <p:grpSp>
        <p:nvGrpSpPr>
          <p:cNvPr id="807" name="Shape 807"/>
          <p:cNvGrpSpPr/>
          <p:nvPr/>
        </p:nvGrpSpPr>
        <p:grpSpPr>
          <a:xfrm>
            <a:off x="8367712" y="3489325"/>
            <a:ext cx="238125" cy="471487"/>
            <a:chOff x="5368925" y="3519487"/>
            <a:chExt cx="238125" cy="471487"/>
          </a:xfrm>
        </p:grpSpPr>
        <p:cxnSp>
          <p:nvCxnSpPr>
            <p:cNvPr id="808" name="Shape 808"/>
            <p:cNvCxnSpPr/>
            <p:nvPr/>
          </p:nvCxnSpPr>
          <p:spPr>
            <a:xfrm rot="10800000">
              <a:off x="560705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809" name="Shape 809"/>
            <p:cNvSpPr txBox="1"/>
            <p:nvPr/>
          </p:nvSpPr>
          <p:spPr>
            <a:xfrm>
              <a:off x="5368925" y="3563937"/>
              <a:ext cx="179387"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a:t>
              </a:r>
              <a:endParaRPr/>
            </a:p>
          </p:txBody>
        </p:sp>
      </p:grpSp>
      <p:grpSp>
        <p:nvGrpSpPr>
          <p:cNvPr id="810" name="Shape 810"/>
          <p:cNvGrpSpPr/>
          <p:nvPr/>
        </p:nvGrpSpPr>
        <p:grpSpPr>
          <a:xfrm>
            <a:off x="5292725" y="4914900"/>
            <a:ext cx="285750" cy="449262"/>
            <a:chOff x="2228850" y="3519487"/>
            <a:chExt cx="285750" cy="449262"/>
          </a:xfrm>
        </p:grpSpPr>
        <p:cxnSp>
          <p:nvCxnSpPr>
            <p:cNvPr id="811" name="Shape 811"/>
            <p:cNvCxnSpPr/>
            <p:nvPr/>
          </p:nvCxnSpPr>
          <p:spPr>
            <a:xfrm rot="10800000">
              <a:off x="251460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812" name="Shape 812"/>
            <p:cNvSpPr txBox="1"/>
            <p:nvPr/>
          </p:nvSpPr>
          <p:spPr>
            <a:xfrm>
              <a:off x="2228850" y="3627437"/>
              <a:ext cx="225425" cy="341312"/>
            </a:xfrm>
            <a:prstGeom prst="rect">
              <a:avLst/>
            </a:prstGeom>
            <a:noFill/>
            <a:ln>
              <a:noFill/>
            </a:ln>
          </p:spPr>
          <p:txBody>
            <a:bodyPr anchorCtr="0" anchor="t" bIns="0" lIns="72000" spcFirstLastPara="1" rIns="0" wrap="square" tIns="0">
              <a:noAutofit/>
            </a:bodyPr>
            <a:lstStyle/>
            <a:p>
              <a:pPr indent="0" lvl="0" marL="0" marR="0" rtl="0" algn="l">
                <a:lnSpc>
                  <a:spcPct val="8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j</a:t>
              </a:r>
              <a:endParaRPr/>
            </a:p>
          </p:txBody>
        </p:sp>
      </p:grpSp>
      <p:sp>
        <p:nvSpPr>
          <p:cNvPr id="813" name="Shape 813"/>
          <p:cNvSpPr/>
          <p:nvPr/>
        </p:nvSpPr>
        <p:spPr>
          <a:xfrm>
            <a:off x="6867525" y="4373562"/>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8</a:t>
            </a:r>
            <a:endParaRPr/>
          </a:p>
        </p:txBody>
      </p:sp>
      <p:sp>
        <p:nvSpPr>
          <p:cNvPr id="814" name="Shape 814"/>
          <p:cNvSpPr/>
          <p:nvPr/>
        </p:nvSpPr>
        <p:spPr>
          <a:xfrm>
            <a:off x="3806825" y="4373562"/>
            <a:ext cx="533400" cy="533400"/>
          </a:xfrm>
          <a:prstGeom prst="ellipse">
            <a:avLst/>
          </a:prstGeom>
          <a:gradFill>
            <a:gsLst>
              <a:gs pos="0">
                <a:srgbClr val="FF66FF"/>
              </a:gs>
              <a:gs pos="100000">
                <a:srgbClr val="B347B3"/>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1</a:t>
            </a:r>
            <a:endParaRPr/>
          </a:p>
        </p:txBody>
      </p:sp>
      <p:sp>
        <p:nvSpPr>
          <p:cNvPr id="815" name="Shape 815"/>
          <p:cNvSpPr/>
          <p:nvPr/>
        </p:nvSpPr>
        <p:spPr>
          <a:xfrm>
            <a:off x="4572000" y="4384675"/>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u="sng">
                <a:solidFill>
                  <a:srgbClr val="FFFFCC"/>
                </a:solidFill>
              </a:rPr>
              <a:t>5</a:t>
            </a:r>
            <a:endParaRPr u="sng"/>
          </a:p>
        </p:txBody>
      </p:sp>
      <p:sp>
        <p:nvSpPr>
          <p:cNvPr id="816" name="Shape 816"/>
          <p:cNvSpPr/>
          <p:nvPr/>
        </p:nvSpPr>
        <p:spPr>
          <a:xfrm>
            <a:off x="7562850" y="4379912"/>
            <a:ext cx="533400" cy="533400"/>
          </a:xfrm>
          <a:prstGeom prst="ellipse">
            <a:avLst/>
          </a:prstGeom>
          <a:gradFill>
            <a:gsLst>
              <a:gs pos="0">
                <a:srgbClr val="6B23B3"/>
              </a:gs>
              <a:gs pos="100000">
                <a:srgbClr val="993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6</a:t>
            </a:r>
            <a:endParaRPr/>
          </a:p>
        </p:txBody>
      </p:sp>
      <p:sp>
        <p:nvSpPr>
          <p:cNvPr id="817" name="Shape 817"/>
          <p:cNvSpPr/>
          <p:nvPr/>
        </p:nvSpPr>
        <p:spPr>
          <a:xfrm>
            <a:off x="8307387" y="43735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7</a:t>
            </a:r>
            <a:endParaRPr/>
          </a:p>
        </p:txBody>
      </p:sp>
      <p:sp>
        <p:nvSpPr>
          <p:cNvPr id="818" name="Shape 818"/>
          <p:cNvSpPr/>
          <p:nvPr/>
        </p:nvSpPr>
        <p:spPr>
          <a:xfrm>
            <a:off x="1466850" y="2992437"/>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sp>
        <p:nvSpPr>
          <p:cNvPr id="819" name="Shape 819"/>
          <p:cNvSpPr/>
          <p:nvPr/>
        </p:nvSpPr>
        <p:spPr>
          <a:xfrm>
            <a:off x="5292725" y="43735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3</a:t>
            </a:r>
            <a:endParaRPr/>
          </a:p>
        </p:txBody>
      </p:sp>
      <p:sp>
        <p:nvSpPr>
          <p:cNvPr id="820" name="Shape 820"/>
          <p:cNvSpPr/>
          <p:nvPr/>
        </p:nvSpPr>
        <p:spPr>
          <a:xfrm>
            <a:off x="2276475" y="4373562"/>
            <a:ext cx="533400" cy="533400"/>
          </a:xfrm>
          <a:prstGeom prst="ellipse">
            <a:avLst/>
          </a:prstGeom>
          <a:gradFill>
            <a:gsLst>
              <a:gs pos="0">
                <a:srgbClr val="8F8FB3"/>
              </a:gs>
              <a:gs pos="100000">
                <a:schemeClr val="hlink"/>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lang="en-US" sz="2400">
                <a:solidFill>
                  <a:srgbClr val="FFFFCC"/>
                </a:solidFill>
              </a:rPr>
              <a:t>2</a:t>
            </a:r>
            <a:endParaRPr/>
          </a:p>
        </p:txBody>
      </p:sp>
      <p:grpSp>
        <p:nvGrpSpPr>
          <p:cNvPr id="821" name="Shape 821"/>
          <p:cNvGrpSpPr/>
          <p:nvPr/>
        </p:nvGrpSpPr>
        <p:grpSpPr>
          <a:xfrm>
            <a:off x="2260600" y="4914900"/>
            <a:ext cx="285750" cy="449262"/>
            <a:chOff x="2228850" y="3519487"/>
            <a:chExt cx="285750" cy="449262"/>
          </a:xfrm>
        </p:grpSpPr>
        <p:cxnSp>
          <p:nvCxnSpPr>
            <p:cNvPr id="822" name="Shape 822"/>
            <p:cNvCxnSpPr/>
            <p:nvPr/>
          </p:nvCxnSpPr>
          <p:spPr>
            <a:xfrm rot="10800000">
              <a:off x="251460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823" name="Shape 823"/>
            <p:cNvSpPr txBox="1"/>
            <p:nvPr/>
          </p:nvSpPr>
          <p:spPr>
            <a:xfrm>
              <a:off x="2228850" y="3627437"/>
              <a:ext cx="225425" cy="341312"/>
            </a:xfrm>
            <a:prstGeom prst="rect">
              <a:avLst/>
            </a:prstGeom>
            <a:noFill/>
            <a:ln>
              <a:noFill/>
            </a:ln>
          </p:spPr>
          <p:txBody>
            <a:bodyPr anchorCtr="0" anchor="t" bIns="0" lIns="72000" spcFirstLastPara="1" rIns="0" wrap="square" tIns="0">
              <a:noAutofit/>
            </a:bodyPr>
            <a:lstStyle/>
            <a:p>
              <a:pPr indent="0" lvl="0" marL="0" marR="0" rtl="0" algn="l">
                <a:lnSpc>
                  <a:spcPct val="8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j</a:t>
              </a:r>
              <a:endParaRPr/>
            </a:p>
          </p:txBody>
        </p:sp>
      </p:grpSp>
      <p:grpSp>
        <p:nvGrpSpPr>
          <p:cNvPr id="824" name="Shape 824"/>
          <p:cNvGrpSpPr/>
          <p:nvPr/>
        </p:nvGrpSpPr>
        <p:grpSpPr>
          <a:xfrm>
            <a:off x="206375" y="4868862"/>
            <a:ext cx="285750" cy="449262"/>
            <a:chOff x="2228850" y="3519487"/>
            <a:chExt cx="285750" cy="449262"/>
          </a:xfrm>
        </p:grpSpPr>
        <p:cxnSp>
          <p:nvCxnSpPr>
            <p:cNvPr id="825" name="Shape 825"/>
            <p:cNvCxnSpPr/>
            <p:nvPr/>
          </p:nvCxnSpPr>
          <p:spPr>
            <a:xfrm rot="10800000">
              <a:off x="2514600" y="3519487"/>
              <a:ext cx="0" cy="358775"/>
            </a:xfrm>
            <a:prstGeom prst="straightConnector1">
              <a:avLst/>
            </a:prstGeom>
            <a:noFill/>
            <a:ln cap="flat" cmpd="sng" w="38100">
              <a:solidFill>
                <a:srgbClr val="008080"/>
              </a:solidFill>
              <a:prstDash val="solid"/>
              <a:miter lim="800000"/>
              <a:headEnd len="med" w="med" type="none"/>
              <a:tailEnd len="med" w="med" type="stealth"/>
            </a:ln>
          </p:spPr>
        </p:cxnSp>
        <p:sp>
          <p:nvSpPr>
            <p:cNvPr id="826" name="Shape 826"/>
            <p:cNvSpPr txBox="1"/>
            <p:nvPr/>
          </p:nvSpPr>
          <p:spPr>
            <a:xfrm>
              <a:off x="2228850" y="3627437"/>
              <a:ext cx="225425" cy="341312"/>
            </a:xfrm>
            <a:prstGeom prst="rect">
              <a:avLst/>
            </a:prstGeom>
            <a:noFill/>
            <a:ln>
              <a:noFill/>
            </a:ln>
          </p:spPr>
          <p:txBody>
            <a:bodyPr anchorCtr="0" anchor="t" bIns="0" lIns="72000" spcFirstLastPara="1" rIns="0" wrap="square" tIns="0">
              <a:noAutofit/>
            </a:bodyPr>
            <a:lstStyle/>
            <a:p>
              <a:pPr indent="0" lvl="0" marL="0" marR="0" rtl="0" algn="l">
                <a:lnSpc>
                  <a:spcPct val="8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j</a:t>
              </a:r>
              <a:endParaRPr/>
            </a:p>
          </p:txBody>
        </p:sp>
      </p:grpSp>
      <p:sp>
        <p:nvSpPr>
          <p:cNvPr id="827" name="Shape 827"/>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500"/>
                                        <p:tgtEl>
                                          <p:spTgt spid="8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500"/>
                                        <p:tgtEl>
                                          <p:spTgt spid="8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500"/>
                                        <p:tgtEl>
                                          <p:spTgt spid="8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500"/>
                                        <p:tgtEl>
                                          <p:spTgt spid="8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831" name="Shape 831"/>
        <p:cNvGrpSpPr/>
        <p:nvPr/>
      </p:nvGrpSpPr>
      <p:grpSpPr>
        <a:xfrm>
          <a:off x="0" y="0"/>
          <a:ext cx="0" cy="0"/>
          <a:chOff x="0" y="0"/>
          <a:chExt cx="0" cy="0"/>
        </a:xfrm>
      </p:grpSpPr>
      <p:sp>
        <p:nvSpPr>
          <p:cNvPr id="832" name="Shape 832"/>
          <p:cNvSpPr txBox="1"/>
          <p:nvPr/>
        </p:nvSpPr>
        <p:spPr>
          <a:xfrm>
            <a:off x="250825" y="1628775"/>
            <a:ext cx="6400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p:txBody>
      </p:sp>
      <p:sp>
        <p:nvSpPr>
          <p:cNvPr id="833" name="Shape 833"/>
          <p:cNvSpPr txBox="1"/>
          <p:nvPr/>
        </p:nvSpPr>
        <p:spPr>
          <a:xfrm>
            <a:off x="385762" y="2162175"/>
            <a:ext cx="8229600" cy="4457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for (i=d+1; i&lt;=n; i++)  //将r[i]插入到所属的子序列中</a:t>
            </a:r>
            <a:endParaRPr b="1" i="0" sz="26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r[0]=r[i];                  //暂存待插入记录 </a:t>
            </a:r>
            <a:endParaRPr b="1" i="0" sz="26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j=i-d;                   //j指向所属子序列的最后一个记录</a:t>
            </a:r>
            <a:endParaRPr b="1" i="0" sz="26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while (j&gt;0 &amp;&amp; r[0]&lt;r[j])</a:t>
            </a:r>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 </a:t>
            </a:r>
            <a:endParaRPr b="1" i="0" sz="26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r[j+d]=r[j];       //记录后移d个位置</a:t>
            </a:r>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j=j-d;                 //比较同一子序列的前一个记录</a:t>
            </a:r>
            <a:endParaRPr/>
          </a:p>
          <a:p>
            <a:pPr indent="0" lvl="0" marL="0" marR="0" rtl="0" algn="just">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b="1" i="0" sz="2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r[j+d]=r[0]; </a:t>
            </a:r>
            <a:endParaRPr/>
          </a:p>
          <a:p>
            <a:pPr indent="0" lvl="0" marL="0" marR="0" rtl="0" algn="l">
              <a:lnSpc>
                <a:spcPct val="10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a:t>
            </a:r>
            <a:endParaRPr/>
          </a:p>
        </p:txBody>
      </p:sp>
      <p:sp>
        <p:nvSpPr>
          <p:cNvPr id="834" name="Shape 834"/>
          <p:cNvSpPr txBox="1"/>
          <p:nvPr/>
        </p:nvSpPr>
        <p:spPr>
          <a:xfrm>
            <a:off x="206375" y="1089025"/>
            <a:ext cx="846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a:t>
            </a:r>
            <a:r>
              <a:rPr b="1" i="0" lang="en-US" sz="2800" u="none">
                <a:solidFill>
                  <a:schemeClr val="accent2"/>
                </a:solidFill>
                <a:latin typeface="Times New Roman"/>
                <a:ea typeface="Times New Roman"/>
                <a:cs typeface="Times New Roman"/>
                <a:sym typeface="Times New Roman"/>
              </a:rPr>
              <a:t>2</a:t>
            </a:r>
            <a:r>
              <a:rPr b="1" i="0" lang="en-US" sz="2800" u="none">
                <a:solidFill>
                  <a:schemeClr val="accent2"/>
                </a:solidFill>
                <a:latin typeface="Arial"/>
                <a:ea typeface="Arial"/>
                <a:cs typeface="Arial"/>
                <a:sym typeface="Arial"/>
              </a:rPr>
              <a:t>)子序列内如何进行直接插入排序？</a:t>
            </a:r>
            <a:endParaRPr/>
          </a:p>
        </p:txBody>
      </p:sp>
      <p:sp>
        <p:nvSpPr>
          <p:cNvPr id="835" name="Shape 835"/>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839" name="Shape 839"/>
        <p:cNvGrpSpPr/>
        <p:nvPr/>
      </p:nvGrpSpPr>
      <p:grpSpPr>
        <a:xfrm>
          <a:off x="0" y="0"/>
          <a:ext cx="0" cy="0"/>
          <a:chOff x="0" y="0"/>
          <a:chExt cx="0" cy="0"/>
        </a:xfrm>
      </p:grpSpPr>
      <p:sp>
        <p:nvSpPr>
          <p:cNvPr id="840" name="Shape 840"/>
          <p:cNvSpPr txBox="1"/>
          <p:nvPr/>
        </p:nvSpPr>
        <p:spPr>
          <a:xfrm>
            <a:off x="206375" y="1133475"/>
            <a:ext cx="535463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希尔排序算法的时间性能</a:t>
            </a:r>
            <a:endParaRPr/>
          </a:p>
        </p:txBody>
      </p:sp>
      <p:sp>
        <p:nvSpPr>
          <p:cNvPr id="841" name="Shape 841"/>
          <p:cNvSpPr txBox="1"/>
          <p:nvPr/>
        </p:nvSpPr>
        <p:spPr>
          <a:xfrm>
            <a:off x="431800" y="3878262"/>
            <a:ext cx="8461375" cy="2312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希尔排序算法的时间性能是所取</a:t>
            </a:r>
            <a:r>
              <a:rPr b="1" i="0" lang="en-US" sz="2800" u="none">
                <a:solidFill>
                  <a:srgbClr val="FF3300"/>
                </a:solidFill>
                <a:latin typeface="Times New Roman"/>
                <a:ea typeface="Times New Roman"/>
                <a:cs typeface="Times New Roman"/>
                <a:sym typeface="Times New Roman"/>
              </a:rPr>
              <a:t>增量</a:t>
            </a:r>
            <a:r>
              <a:rPr b="1" i="0" lang="en-US" sz="2800" u="none">
                <a:solidFill>
                  <a:schemeClr val="dk1"/>
                </a:solidFill>
                <a:latin typeface="Times New Roman"/>
                <a:ea typeface="Times New Roman"/>
                <a:cs typeface="Times New Roman"/>
                <a:sym typeface="Times New Roman"/>
              </a:rPr>
              <a:t>的函数，而到目前为止尚未有人求得一种最好的增量序列。</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研究表明，希尔排序的时间性能在</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)和</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)之间。当</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在某个特定范围内，希尔排序所需的比较次数和记录的移动次数约为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1</a:t>
            </a:r>
            <a:r>
              <a:rPr b="0" baseline="30000" i="0" lang="en-US" sz="2800" u="none">
                <a:solidFill>
                  <a:schemeClr val="dk1"/>
                </a:solidFill>
                <a:latin typeface="Times New Roman"/>
                <a:ea typeface="Times New Roman"/>
                <a:cs typeface="Times New Roman"/>
                <a:sym typeface="Times New Roman"/>
              </a:rPr>
              <a:t>.</a:t>
            </a:r>
            <a:r>
              <a:rPr b="1" baseline="30000" i="0" lang="en-US" sz="2800" u="none">
                <a:solidFill>
                  <a:schemeClr val="dk1"/>
                </a:solidFill>
                <a:latin typeface="Times New Roman"/>
                <a:ea typeface="Times New Roman"/>
                <a:cs typeface="Times New Roman"/>
                <a:sym typeface="Times New Roman"/>
              </a:rPr>
              <a:t>3 </a:t>
            </a:r>
            <a:r>
              <a:rPr b="1" i="0" lang="en-US" sz="2800" u="none">
                <a:solidFill>
                  <a:schemeClr val="dk1"/>
                </a:solidFill>
                <a:latin typeface="Times New Roman"/>
                <a:ea typeface="Times New Roman"/>
                <a:cs typeface="Times New Roman"/>
                <a:sym typeface="Times New Roman"/>
              </a:rPr>
              <a:t>)</a:t>
            </a:r>
            <a:r>
              <a:rPr b="1" baseline="3000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 </a:t>
            </a:r>
            <a:endParaRPr/>
          </a:p>
        </p:txBody>
      </p:sp>
      <p:sp>
        <p:nvSpPr>
          <p:cNvPr id="842" name="Shape 842"/>
          <p:cNvSpPr txBox="1"/>
          <p:nvPr/>
        </p:nvSpPr>
        <p:spPr>
          <a:xfrm>
            <a:off x="385762" y="1763712"/>
            <a:ext cx="8461375" cy="1971675"/>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希尔排序开始时增量较大，每个子序列中的记录个数较少，从而排序速度较快；当增量较小时，虽然每个子序列中记录个数较多，但整个序列已基本有序，排序速度也较快——缩小增量。 </a:t>
            </a:r>
            <a:endParaRPr/>
          </a:p>
        </p:txBody>
      </p:sp>
      <p:sp>
        <p:nvSpPr>
          <p:cNvPr id="843" name="Shape 843"/>
          <p:cNvSpPr txBox="1"/>
          <p:nvPr/>
        </p:nvSpPr>
        <p:spPr>
          <a:xfrm>
            <a:off x="2482850" y="279400"/>
            <a:ext cx="36893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8.2  插入排序</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847" name="Shape 847"/>
        <p:cNvGrpSpPr/>
        <p:nvPr/>
      </p:nvGrpSpPr>
      <p:grpSpPr>
        <a:xfrm>
          <a:off x="0" y="0"/>
          <a:ext cx="0" cy="0"/>
          <a:chOff x="0" y="0"/>
          <a:chExt cx="0" cy="0"/>
        </a:xfrm>
      </p:grpSpPr>
      <p:sp>
        <p:nvSpPr>
          <p:cNvPr id="848" name="Shape 848"/>
          <p:cNvSpPr txBox="1"/>
          <p:nvPr/>
        </p:nvSpPr>
        <p:spPr>
          <a:xfrm>
            <a:off x="476250" y="1493837"/>
            <a:ext cx="8345487" cy="2238375"/>
          </a:xfrm>
          <a:prstGeom prst="rect">
            <a:avLst/>
          </a:prstGeom>
          <a:noFill/>
          <a:ln>
            <a:noFill/>
          </a:ln>
        </p:spPr>
        <p:txBody>
          <a:bodyPr anchorCtr="0" anchor="t" bIns="45700" lIns="0" spcFirstLastPara="1" rIns="0" wrap="square" tIns="45700">
            <a:noAutofit/>
          </a:bodyPr>
          <a:lstStyle/>
          <a:p>
            <a:pPr indent="0" lvl="0" marL="0" marR="0" rtl="0" algn="l">
              <a:lnSpc>
                <a:spcPct val="11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交换排序的主要操作是</a:t>
            </a:r>
            <a:r>
              <a:rPr b="1" i="0" lang="en-US" sz="3200" u="none">
                <a:solidFill>
                  <a:srgbClr val="FF3300"/>
                </a:solidFill>
                <a:latin typeface="Arial"/>
                <a:ea typeface="Arial"/>
                <a:cs typeface="Arial"/>
                <a:sym typeface="Arial"/>
              </a:rPr>
              <a:t>交换</a:t>
            </a:r>
            <a:r>
              <a:rPr b="1" i="0" lang="en-US" sz="3200" u="none">
                <a:solidFill>
                  <a:schemeClr val="dk1"/>
                </a:solidFill>
                <a:latin typeface="Arial"/>
                <a:ea typeface="Arial"/>
                <a:cs typeface="Arial"/>
                <a:sym typeface="Arial"/>
              </a:rPr>
              <a:t>，其主要思想是：在待排序列中选</a:t>
            </a:r>
            <a:r>
              <a:rPr b="1" i="0" lang="en-US" sz="3200" u="none">
                <a:solidFill>
                  <a:srgbClr val="FF3300"/>
                </a:solidFill>
                <a:latin typeface="Arial"/>
                <a:ea typeface="Arial"/>
                <a:cs typeface="Arial"/>
                <a:sym typeface="Arial"/>
              </a:rPr>
              <a:t>两个</a:t>
            </a:r>
            <a:r>
              <a:rPr b="1" i="0" lang="en-US" sz="3200" u="none">
                <a:solidFill>
                  <a:schemeClr val="dk1"/>
                </a:solidFill>
                <a:latin typeface="Arial"/>
                <a:ea typeface="Arial"/>
                <a:cs typeface="Arial"/>
                <a:sym typeface="Arial"/>
              </a:rPr>
              <a:t>记录，将它们的关键码相比较，如果</a:t>
            </a:r>
            <a:r>
              <a:rPr b="1" i="0" lang="en-US" sz="3200" u="none">
                <a:solidFill>
                  <a:srgbClr val="FF3300"/>
                </a:solidFill>
                <a:latin typeface="Arial"/>
                <a:ea typeface="Arial"/>
                <a:cs typeface="Arial"/>
                <a:sym typeface="Arial"/>
              </a:rPr>
              <a:t>反序</a:t>
            </a:r>
            <a:r>
              <a:rPr b="1" i="0" lang="en-US" sz="3200" u="none">
                <a:solidFill>
                  <a:schemeClr val="dk1"/>
                </a:solidFill>
                <a:latin typeface="Arial"/>
                <a:ea typeface="Arial"/>
                <a:cs typeface="Arial"/>
                <a:sym typeface="Arial"/>
              </a:rPr>
              <a:t>（即排列顺序与排序后的次序正好相反），则</a:t>
            </a:r>
            <a:r>
              <a:rPr b="1" i="0" lang="en-US" sz="3200" u="none">
                <a:solidFill>
                  <a:srgbClr val="FF3300"/>
                </a:solidFill>
                <a:latin typeface="Arial"/>
                <a:ea typeface="Arial"/>
                <a:cs typeface="Arial"/>
                <a:sym typeface="Arial"/>
              </a:rPr>
              <a:t>交换</a:t>
            </a:r>
            <a:r>
              <a:rPr b="1" i="0" lang="en-US" sz="3200" u="none">
                <a:solidFill>
                  <a:schemeClr val="dk1"/>
                </a:solidFill>
                <a:latin typeface="Arial"/>
                <a:ea typeface="Arial"/>
                <a:cs typeface="Arial"/>
                <a:sym typeface="Arial"/>
              </a:rPr>
              <a:t>它们的存储位置。</a:t>
            </a:r>
            <a:r>
              <a:rPr b="1" i="0" lang="en-US" sz="3200" u="none">
                <a:solidFill>
                  <a:schemeClr val="dk1"/>
                </a:solidFill>
                <a:latin typeface="Times New Roman"/>
                <a:ea typeface="Times New Roman"/>
                <a:cs typeface="Times New Roman"/>
                <a:sym typeface="Times New Roman"/>
              </a:rPr>
              <a:t> </a:t>
            </a:r>
            <a:endParaRPr/>
          </a:p>
        </p:txBody>
      </p:sp>
      <p:sp>
        <p:nvSpPr>
          <p:cNvPr id="849" name="Shape 849"/>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
        <p:nvSpPr>
          <p:cNvPr id="850" name="Shape 850"/>
          <p:cNvSpPr txBox="1"/>
          <p:nvPr/>
        </p:nvSpPr>
        <p:spPr>
          <a:xfrm>
            <a:off x="3132137" y="4103687"/>
            <a:ext cx="1844675" cy="449262"/>
          </a:xfrm>
          <a:prstGeom prst="rect">
            <a:avLst/>
          </a:prstGeom>
          <a:noFill/>
          <a:ln>
            <a:noFill/>
          </a:ln>
        </p:spPr>
        <p:txBody>
          <a:bodyPr anchorCtr="0" anchor="t" bIns="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反序则 交换</a:t>
            </a:r>
            <a:endParaRPr/>
          </a:p>
        </p:txBody>
      </p:sp>
      <p:grpSp>
        <p:nvGrpSpPr>
          <p:cNvPr id="851" name="Shape 851"/>
          <p:cNvGrpSpPr/>
          <p:nvPr/>
        </p:nvGrpSpPr>
        <p:grpSpPr>
          <a:xfrm>
            <a:off x="2058800" y="4508500"/>
            <a:ext cx="3934125" cy="706475"/>
            <a:chOff x="1473012" y="4868862"/>
            <a:chExt cx="3934125" cy="706475"/>
          </a:xfrm>
        </p:grpSpPr>
        <p:sp>
          <p:nvSpPr>
            <p:cNvPr id="852" name="Shape 852"/>
            <p:cNvSpPr/>
            <p:nvPr/>
          </p:nvSpPr>
          <p:spPr>
            <a:xfrm>
              <a:off x="1473012" y="4873637"/>
              <a:ext cx="700200" cy="7017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50000"/>
                </a:lnSpc>
                <a:spcBef>
                  <a:spcPts val="0"/>
                </a:spcBef>
                <a:spcAft>
                  <a:spcPts val="0"/>
                </a:spcAft>
                <a:buClr>
                  <a:srgbClr val="FFFFCC"/>
                </a:buClr>
                <a:buSzPts val="3200"/>
                <a:buFont typeface="Times New Roman"/>
                <a:buNone/>
              </a:pPr>
              <a:r>
                <a:rPr b="1" i="1" lang="en-US" sz="3200" u="none">
                  <a:solidFill>
                    <a:srgbClr val="FFFFCC"/>
                  </a:solidFill>
                  <a:latin typeface="Times New Roman"/>
                  <a:ea typeface="Times New Roman"/>
                  <a:cs typeface="Times New Roman"/>
                  <a:sym typeface="Times New Roman"/>
                </a:rPr>
                <a:t>r</a:t>
              </a:r>
              <a:r>
                <a:rPr b="1" baseline="-25000" i="1" lang="en-US" sz="3200" u="none">
                  <a:solidFill>
                    <a:srgbClr val="FFFFCC"/>
                  </a:solidFill>
                  <a:latin typeface="Times New Roman"/>
                  <a:ea typeface="Times New Roman"/>
                  <a:cs typeface="Times New Roman"/>
                  <a:sym typeface="Times New Roman"/>
                </a:rPr>
                <a:t>i</a:t>
              </a:r>
              <a:endParaRPr/>
            </a:p>
          </p:txBody>
        </p:sp>
        <p:cxnSp>
          <p:nvCxnSpPr>
            <p:cNvPr id="853" name="Shape 853"/>
            <p:cNvCxnSpPr/>
            <p:nvPr/>
          </p:nvCxnSpPr>
          <p:spPr>
            <a:xfrm>
              <a:off x="2276475" y="5138737"/>
              <a:ext cx="2386012" cy="0"/>
            </a:xfrm>
            <a:prstGeom prst="straightConnector1">
              <a:avLst/>
            </a:prstGeom>
            <a:noFill/>
            <a:ln cap="flat" cmpd="sng" w="38100">
              <a:solidFill>
                <a:srgbClr val="008080"/>
              </a:solidFill>
              <a:prstDash val="solid"/>
              <a:miter lim="800000"/>
              <a:headEnd len="lg" w="lg" type="stealth"/>
              <a:tailEnd len="lg" w="lg" type="stealth"/>
            </a:ln>
          </p:spPr>
        </p:cxnSp>
        <p:sp>
          <p:nvSpPr>
            <p:cNvPr id="854" name="Shape 854"/>
            <p:cNvSpPr/>
            <p:nvPr/>
          </p:nvSpPr>
          <p:spPr>
            <a:xfrm>
              <a:off x="4706937" y="4868862"/>
              <a:ext cx="700200" cy="7017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50000"/>
                </a:lnSpc>
                <a:spcBef>
                  <a:spcPts val="0"/>
                </a:spcBef>
                <a:spcAft>
                  <a:spcPts val="0"/>
                </a:spcAft>
                <a:buClr>
                  <a:srgbClr val="FFFFCC"/>
                </a:buClr>
                <a:buSzPts val="3200"/>
                <a:buFont typeface="Times New Roman"/>
                <a:buNone/>
              </a:pPr>
              <a:r>
                <a:rPr b="1" i="1" lang="en-US" sz="3200" u="none">
                  <a:solidFill>
                    <a:srgbClr val="FFFFCC"/>
                  </a:solidFill>
                  <a:latin typeface="Times New Roman"/>
                  <a:ea typeface="Times New Roman"/>
                  <a:cs typeface="Times New Roman"/>
                  <a:sym typeface="Times New Roman"/>
                </a:rPr>
                <a:t>r</a:t>
              </a:r>
              <a:r>
                <a:rPr b="1" baseline="-25000" i="1" lang="en-US" sz="3200" u="none">
                  <a:solidFill>
                    <a:srgbClr val="FFFFCC"/>
                  </a:solidFill>
                  <a:latin typeface="Times New Roman"/>
                  <a:ea typeface="Times New Roman"/>
                  <a:cs typeface="Times New Roman"/>
                  <a:sym typeface="Times New Roman"/>
                </a:rPr>
                <a:t>j</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858" name="Shape 858"/>
        <p:cNvGrpSpPr/>
        <p:nvPr/>
      </p:nvGrpSpPr>
      <p:grpSpPr>
        <a:xfrm>
          <a:off x="0" y="0"/>
          <a:ext cx="0" cy="0"/>
          <a:chOff x="0" y="0"/>
          <a:chExt cx="0" cy="0"/>
        </a:xfrm>
      </p:grpSpPr>
      <p:sp>
        <p:nvSpPr>
          <p:cNvPr id="859" name="Shape 859"/>
          <p:cNvSpPr txBox="1"/>
          <p:nvPr/>
        </p:nvSpPr>
        <p:spPr>
          <a:xfrm>
            <a:off x="317500" y="1089025"/>
            <a:ext cx="59436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起泡排序</a:t>
            </a:r>
            <a:endParaRPr/>
          </a:p>
        </p:txBody>
      </p:sp>
      <p:sp>
        <p:nvSpPr>
          <p:cNvPr id="860" name="Shape 860"/>
          <p:cNvSpPr txBox="1"/>
          <p:nvPr/>
        </p:nvSpPr>
        <p:spPr>
          <a:xfrm>
            <a:off x="341312" y="1854200"/>
            <a:ext cx="7848600" cy="1031875"/>
          </a:xfrm>
          <a:prstGeom prst="rect">
            <a:avLst/>
          </a:prstGeom>
          <a:noFill/>
          <a:ln>
            <a:noFill/>
          </a:ln>
        </p:spPr>
        <p:txBody>
          <a:bodyPr anchorCtr="0" anchor="t" bIns="45700" lIns="0" spcFirstLastPara="1" rIns="0" wrap="square" tIns="45700">
            <a:noAutofit/>
          </a:bodyPr>
          <a:lstStyle/>
          <a:p>
            <a:pPr indent="0" lvl="0" marL="0" marR="0" rtl="0" algn="l">
              <a:lnSpc>
                <a:spcPct val="11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基本思想：</a:t>
            </a:r>
            <a:r>
              <a:rPr b="1" i="0" lang="en-US" sz="2800" u="none">
                <a:solidFill>
                  <a:schemeClr val="dk1"/>
                </a:solidFill>
                <a:latin typeface="Arial"/>
                <a:ea typeface="Arial"/>
                <a:cs typeface="Arial"/>
                <a:sym typeface="Arial"/>
              </a:rPr>
              <a:t>两两比较</a:t>
            </a:r>
            <a:r>
              <a:rPr b="1" i="0" lang="en-US" sz="2800" u="none">
                <a:solidFill>
                  <a:srgbClr val="FF3300"/>
                </a:solidFill>
                <a:latin typeface="Arial"/>
                <a:ea typeface="Arial"/>
                <a:cs typeface="Arial"/>
                <a:sym typeface="Arial"/>
              </a:rPr>
              <a:t>相邻</a:t>
            </a:r>
            <a:r>
              <a:rPr b="1" i="0" lang="en-US" sz="2800" u="none">
                <a:solidFill>
                  <a:schemeClr val="dk1"/>
                </a:solidFill>
                <a:latin typeface="Arial"/>
                <a:ea typeface="Arial"/>
                <a:cs typeface="Arial"/>
                <a:sym typeface="Arial"/>
              </a:rPr>
              <a:t>记录的关键码，如果反序则交换，直到没有反序的记录为止。</a:t>
            </a:r>
            <a:r>
              <a:rPr b="1" i="0" lang="en-US" sz="2800" u="none">
                <a:solidFill>
                  <a:schemeClr val="dk1"/>
                </a:solidFill>
                <a:latin typeface="Times New Roman"/>
                <a:ea typeface="Times New Roman"/>
                <a:cs typeface="Times New Roman"/>
                <a:sym typeface="Times New Roman"/>
              </a:rPr>
              <a:t> </a:t>
            </a:r>
            <a:endParaRPr/>
          </a:p>
        </p:txBody>
      </p:sp>
      <p:grpSp>
        <p:nvGrpSpPr>
          <p:cNvPr id="861" name="Shape 861"/>
          <p:cNvGrpSpPr/>
          <p:nvPr/>
        </p:nvGrpSpPr>
        <p:grpSpPr>
          <a:xfrm>
            <a:off x="533400" y="3517900"/>
            <a:ext cx="8305800" cy="2438400"/>
            <a:chOff x="533400" y="3581400"/>
            <a:chExt cx="8305800" cy="2438400"/>
          </a:xfrm>
        </p:grpSpPr>
        <p:sp>
          <p:nvSpPr>
            <p:cNvPr id="862" name="Shape 862"/>
            <p:cNvSpPr txBox="1"/>
            <p:nvPr/>
          </p:nvSpPr>
          <p:spPr>
            <a:xfrm>
              <a:off x="533400" y="3629025"/>
              <a:ext cx="8305800" cy="2390775"/>
            </a:xfrm>
            <a:prstGeom prst="rect">
              <a:avLst/>
            </a:prstGeom>
            <a:noFill/>
            <a:ln>
              <a:noFill/>
            </a:ln>
          </p:spPr>
          <p:txBody>
            <a:bodyPr anchorCtr="0" anchor="t" bIns="0" lIns="91425" spcFirstLastPara="1" rIns="91425" wrap="square" tIns="45700">
              <a:noAutofit/>
            </a:bodyPr>
            <a:lstStyle/>
            <a:p>
              <a:pPr indent="0" lvl="0" marL="0" marR="0" rtl="0" algn="just">
                <a:lnSpc>
                  <a:spcPct val="100000"/>
                </a:lnSpc>
                <a:spcBef>
                  <a:spcPts val="0"/>
                </a:spcBef>
                <a:spcAft>
                  <a:spcPts val="0"/>
                </a:spcAft>
                <a:buClr>
                  <a:schemeClr val="dk1"/>
                </a:buClr>
                <a:buSzPts val="4000"/>
                <a:buFont typeface="Times New Roman"/>
                <a:buNone/>
              </a:pPr>
              <a:r>
                <a:rPr b="1" i="1" lang="en-US" sz="4000" u="none">
                  <a:solidFill>
                    <a:schemeClr val="dk1"/>
                  </a:solidFill>
                  <a:latin typeface="Times New Roman"/>
                  <a:ea typeface="Times New Roman"/>
                  <a:cs typeface="Times New Roman"/>
                  <a:sym typeface="Times New Roman"/>
                </a:rPr>
                <a:t>r</a:t>
              </a:r>
              <a:r>
                <a:rPr b="1" baseline="-25000" i="1" lang="en-US" sz="4000" u="none">
                  <a:solidFill>
                    <a:schemeClr val="dk1"/>
                  </a:solidFill>
                  <a:latin typeface="Times New Roman"/>
                  <a:ea typeface="Times New Roman"/>
                  <a:cs typeface="Times New Roman"/>
                  <a:sym typeface="Times New Roman"/>
                </a:rPr>
                <a:t>j</a:t>
              </a:r>
              <a:r>
                <a:rPr b="1" baseline="-25000" i="0" lang="en-US" sz="4000" u="none">
                  <a:solidFill>
                    <a:schemeClr val="dk1"/>
                  </a:solidFill>
                  <a:latin typeface="Times New Roman"/>
                  <a:ea typeface="Times New Roman"/>
                  <a:cs typeface="Times New Roman"/>
                  <a:sym typeface="Times New Roman"/>
                </a:rPr>
                <a:t>                  </a:t>
              </a:r>
              <a:r>
                <a:rPr b="1" i="1" lang="en-US" sz="4000" u="none">
                  <a:solidFill>
                    <a:schemeClr val="dk1"/>
                  </a:solidFill>
                  <a:latin typeface="Times New Roman"/>
                  <a:ea typeface="Times New Roman"/>
                  <a:cs typeface="Times New Roman"/>
                  <a:sym typeface="Times New Roman"/>
                </a:rPr>
                <a:t>r</a:t>
              </a:r>
              <a:r>
                <a:rPr b="1" baseline="-25000" i="1" lang="en-US" sz="4000" u="none">
                  <a:solidFill>
                    <a:schemeClr val="dk1"/>
                  </a:solidFill>
                  <a:latin typeface="Times New Roman"/>
                  <a:ea typeface="Times New Roman"/>
                  <a:cs typeface="Times New Roman"/>
                  <a:sym typeface="Times New Roman"/>
                </a:rPr>
                <a:t>j</a:t>
              </a:r>
              <a:r>
                <a:rPr b="1" baseline="-25000" i="0" lang="en-US" sz="4000" u="none">
                  <a:solidFill>
                    <a:schemeClr val="dk1"/>
                  </a:solidFill>
                  <a:latin typeface="Times New Roman"/>
                  <a:ea typeface="Times New Roman"/>
                  <a:cs typeface="Times New Roman"/>
                  <a:sym typeface="Times New Roman"/>
                </a:rPr>
                <a:t>+1</a:t>
              </a:r>
              <a:r>
                <a:rPr b="1" i="1" lang="en-US" sz="4000" u="none">
                  <a:solidFill>
                    <a:schemeClr val="dk1"/>
                  </a:solidFill>
                  <a:latin typeface="Times New Roman"/>
                  <a:ea typeface="Times New Roman"/>
                  <a:cs typeface="Times New Roman"/>
                  <a:sym typeface="Times New Roman"/>
                </a:rPr>
                <a:t>    r</a:t>
              </a:r>
              <a:r>
                <a:rPr b="1" baseline="-25000" i="1" lang="en-US" sz="4000" u="none">
                  <a:solidFill>
                    <a:schemeClr val="dk1"/>
                  </a:solidFill>
                  <a:latin typeface="Times New Roman"/>
                  <a:ea typeface="Times New Roman"/>
                  <a:cs typeface="Times New Roman"/>
                  <a:sym typeface="Times New Roman"/>
                </a:rPr>
                <a:t>i</a:t>
              </a:r>
              <a:r>
                <a:rPr b="1" baseline="-25000" i="0" lang="en-US" sz="4000" u="none">
                  <a:solidFill>
                    <a:schemeClr val="dk1"/>
                  </a:solidFill>
                  <a:latin typeface="Times New Roman"/>
                  <a:ea typeface="Times New Roman"/>
                  <a:cs typeface="Times New Roman"/>
                  <a:sym typeface="Times New Roman"/>
                </a:rPr>
                <a:t>+1 </a:t>
              </a:r>
              <a:r>
                <a:rPr b="1" i="0" lang="en-US" sz="4000" u="none">
                  <a:solidFill>
                    <a:schemeClr val="dk1"/>
                  </a:solidFill>
                  <a:latin typeface="Times New Roman"/>
                  <a:ea typeface="Times New Roman"/>
                  <a:cs typeface="Times New Roman"/>
                  <a:sym typeface="Times New Roman"/>
                </a:rPr>
                <a:t>≤ ……</a:t>
              </a:r>
              <a:r>
                <a:rPr b="1" i="1" lang="en-US" sz="4000" u="none">
                  <a:solidFill>
                    <a:schemeClr val="dk1"/>
                  </a:solidFill>
                  <a:latin typeface="Times New Roman"/>
                  <a:ea typeface="Times New Roman"/>
                  <a:cs typeface="Times New Roman"/>
                  <a:sym typeface="Times New Roman"/>
                </a:rPr>
                <a:t> </a:t>
              </a:r>
              <a:r>
                <a:rPr b="1" i="0" lang="en-US" sz="4000" u="none">
                  <a:solidFill>
                    <a:schemeClr val="dk1"/>
                  </a:solidFill>
                  <a:latin typeface="Times New Roman"/>
                  <a:ea typeface="Times New Roman"/>
                  <a:cs typeface="Times New Roman"/>
                  <a:sym typeface="Times New Roman"/>
                </a:rPr>
                <a:t>≤ </a:t>
              </a:r>
              <a:r>
                <a:rPr b="1" i="1" lang="en-US" sz="4000" u="none">
                  <a:solidFill>
                    <a:schemeClr val="dk1"/>
                  </a:solidFill>
                  <a:latin typeface="Times New Roman"/>
                  <a:ea typeface="Times New Roman"/>
                  <a:cs typeface="Times New Roman"/>
                  <a:sym typeface="Times New Roman"/>
                </a:rPr>
                <a:t>r</a:t>
              </a:r>
              <a:r>
                <a:rPr b="1" baseline="-25000" i="1" lang="en-US" sz="4000" u="none">
                  <a:solidFill>
                    <a:schemeClr val="dk1"/>
                  </a:solidFill>
                  <a:latin typeface="Times New Roman"/>
                  <a:ea typeface="Times New Roman"/>
                  <a:cs typeface="Times New Roman"/>
                  <a:sym typeface="Times New Roman"/>
                </a:rPr>
                <a:t>n</a:t>
              </a:r>
              <a:r>
                <a:rPr b="1" baseline="-25000" i="0" lang="en-US" sz="4000" u="none">
                  <a:solidFill>
                    <a:schemeClr val="dk1"/>
                  </a:solidFill>
                  <a:latin typeface="Arial"/>
                  <a:ea typeface="Arial"/>
                  <a:cs typeface="Arial"/>
                  <a:sym typeface="Arial"/>
                </a:rPr>
                <a:t>-</a:t>
              </a:r>
              <a:r>
                <a:rPr b="1" baseline="-25000" i="0" lang="en-US" sz="4000" u="none">
                  <a:solidFill>
                    <a:schemeClr val="dk1"/>
                  </a:solidFill>
                  <a:latin typeface="Times New Roman"/>
                  <a:ea typeface="Times New Roman"/>
                  <a:cs typeface="Times New Roman"/>
                  <a:sym typeface="Times New Roman"/>
                </a:rPr>
                <a:t>1 </a:t>
              </a:r>
              <a:r>
                <a:rPr b="1" i="0" lang="en-US" sz="4000" u="none">
                  <a:solidFill>
                    <a:schemeClr val="dk1"/>
                  </a:solidFill>
                  <a:latin typeface="Times New Roman"/>
                  <a:ea typeface="Times New Roman"/>
                  <a:cs typeface="Times New Roman"/>
                  <a:sym typeface="Times New Roman"/>
                </a:rPr>
                <a:t>≤</a:t>
              </a:r>
              <a:r>
                <a:rPr b="1" i="1" lang="en-US" sz="4000" u="none">
                  <a:solidFill>
                    <a:schemeClr val="dk1"/>
                  </a:solidFill>
                  <a:latin typeface="Times New Roman"/>
                  <a:ea typeface="Times New Roman"/>
                  <a:cs typeface="Times New Roman"/>
                  <a:sym typeface="Times New Roman"/>
                </a:rPr>
                <a:t>r</a:t>
              </a:r>
              <a:r>
                <a:rPr b="1" baseline="-25000" i="1" lang="en-US" sz="4000" u="none">
                  <a:solidFill>
                    <a:schemeClr val="dk1"/>
                  </a:solidFill>
                  <a:latin typeface="Times New Roman"/>
                  <a:ea typeface="Times New Roman"/>
                  <a:cs typeface="Times New Roman"/>
                  <a:sym typeface="Times New Roman"/>
                </a:rPr>
                <a:t>n</a:t>
              </a:r>
              <a:endParaRPr/>
            </a:p>
            <a:p>
              <a:pPr indent="0" lvl="0" marL="0" marR="0" rtl="0" algn="just">
                <a:lnSpc>
                  <a:spcPct val="100000"/>
                </a:lnSpc>
                <a:spcBef>
                  <a:spcPts val="0"/>
                </a:spcBef>
                <a:spcAft>
                  <a:spcPts val="0"/>
                </a:spcAft>
                <a:buClr>
                  <a:schemeClr val="dk1"/>
                </a:buClr>
                <a:buSzPts val="3600"/>
                <a:buFont typeface="Times New Roman"/>
                <a:buNone/>
              </a:pPr>
              <a:r>
                <a:t/>
              </a:r>
              <a:endParaRPr b="1" i="0" sz="3600" u="none">
                <a:solidFill>
                  <a:schemeClr val="dk1"/>
                </a:solidFill>
                <a:latin typeface="Times New Roman"/>
                <a:ea typeface="Times New Roman"/>
                <a:cs typeface="Times New Roman"/>
                <a:sym typeface="Times New Roman"/>
              </a:endParaRPr>
            </a:p>
            <a:p>
              <a:pPr indent="0" lvl="0" marL="0" marR="0" rtl="0" algn="just">
                <a:lnSpc>
                  <a:spcPct val="96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     无序区                       有序区</a:t>
              </a:r>
              <a:endParaRPr/>
            </a:p>
            <a:p>
              <a:pPr indent="0" lvl="0" marL="0" marR="0" rtl="0" algn="just">
                <a:lnSpc>
                  <a:spcPct val="96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   1≤</a:t>
              </a:r>
              <a:r>
                <a:rPr b="1" i="1" lang="en-US" sz="3600" u="none">
                  <a:solidFill>
                    <a:schemeClr val="dk1"/>
                  </a:solidFill>
                  <a:latin typeface="Times New Roman"/>
                  <a:ea typeface="Times New Roman"/>
                  <a:cs typeface="Times New Roman"/>
                  <a:sym typeface="Times New Roman"/>
                </a:rPr>
                <a:t>j</a:t>
              </a:r>
              <a:r>
                <a:rPr b="1" i="0" lang="en-US" sz="3600" u="none">
                  <a:solidFill>
                    <a:schemeClr val="dk1"/>
                  </a:solidFill>
                  <a:latin typeface="Times New Roman"/>
                  <a:ea typeface="Times New Roman"/>
                  <a:cs typeface="Times New Roman"/>
                  <a:sym typeface="Times New Roman"/>
                </a:rPr>
                <a:t>≤</a:t>
              </a:r>
              <a:r>
                <a:rPr b="1" i="1" lang="en-US" sz="3600" u="none">
                  <a:solidFill>
                    <a:schemeClr val="dk1"/>
                  </a:solidFill>
                  <a:latin typeface="Times New Roman"/>
                  <a:ea typeface="Times New Roman"/>
                  <a:cs typeface="Times New Roman"/>
                  <a:sym typeface="Times New Roman"/>
                </a:rPr>
                <a:t>i</a:t>
              </a:r>
              <a:r>
                <a:rPr b="1" i="0" lang="en-US" sz="3600" u="none">
                  <a:solidFill>
                    <a:schemeClr val="dk1"/>
                  </a:solidFill>
                  <a:latin typeface="Arial"/>
                  <a:ea typeface="Arial"/>
                  <a:cs typeface="Arial"/>
                  <a:sym typeface="Arial"/>
                </a:rPr>
                <a:t>-</a:t>
              </a:r>
              <a:r>
                <a:rPr b="1" i="0" lang="en-US" sz="3600" u="none">
                  <a:solidFill>
                    <a:schemeClr val="dk1"/>
                  </a:solidFill>
                  <a:latin typeface="Times New Roman"/>
                  <a:ea typeface="Times New Roman"/>
                  <a:cs typeface="Times New Roman"/>
                  <a:sym typeface="Times New Roman"/>
                </a:rPr>
                <a:t>1          已经位于最终位置</a:t>
              </a:r>
              <a:endParaRPr/>
            </a:p>
          </p:txBody>
        </p:sp>
        <p:grpSp>
          <p:nvGrpSpPr>
            <p:cNvPr id="863" name="Shape 863"/>
            <p:cNvGrpSpPr/>
            <p:nvPr/>
          </p:nvGrpSpPr>
          <p:grpSpPr>
            <a:xfrm>
              <a:off x="914400" y="3581400"/>
              <a:ext cx="7090042" cy="1270276"/>
              <a:chOff x="914400" y="3581400"/>
              <a:chExt cx="7090042" cy="1270276"/>
            </a:xfrm>
          </p:grpSpPr>
          <p:sp>
            <p:nvSpPr>
              <p:cNvPr id="864" name="Shape 864"/>
              <p:cNvSpPr/>
              <p:nvPr/>
            </p:nvSpPr>
            <p:spPr>
              <a:xfrm rot="-5460000">
                <a:off x="5514975" y="2319337"/>
                <a:ext cx="614362" cy="4354512"/>
              </a:xfrm>
              <a:prstGeom prst="leftBrace">
                <a:avLst>
                  <a:gd fmla="val 8333" name="adj1"/>
                  <a:gd fmla="val 10787" name="adj2"/>
                </a:avLst>
              </a:prstGeom>
              <a:solidFill>
                <a:srgbClr val="FFFFFF"/>
              </a:solid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865" name="Shape 865"/>
              <p:cNvCxnSpPr/>
              <p:nvPr/>
            </p:nvCxnSpPr>
            <p:spPr>
              <a:xfrm>
                <a:off x="3378200" y="3802062"/>
                <a:ext cx="0" cy="744537"/>
              </a:xfrm>
              <a:prstGeom prst="straightConnector1">
                <a:avLst/>
              </a:prstGeom>
              <a:noFill/>
              <a:ln cap="flat" cmpd="sng" w="38100">
                <a:solidFill>
                  <a:srgbClr val="6600FF"/>
                </a:solidFill>
                <a:prstDash val="solid"/>
                <a:miter lim="800000"/>
                <a:headEnd len="med" w="med" type="none"/>
                <a:tailEnd len="med" w="med" type="none"/>
              </a:ln>
            </p:spPr>
          </p:cxnSp>
          <p:sp>
            <p:nvSpPr>
              <p:cNvPr id="866" name="Shape 866"/>
              <p:cNvSpPr txBox="1"/>
              <p:nvPr/>
            </p:nvSpPr>
            <p:spPr>
              <a:xfrm>
                <a:off x="914400" y="3581400"/>
                <a:ext cx="1790700" cy="3810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反序则交换</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867" name="Shape 867"/>
              <p:cNvSpPr/>
              <p:nvPr/>
            </p:nvSpPr>
            <p:spPr>
              <a:xfrm rot="-5460000">
                <a:off x="1791493" y="3593306"/>
                <a:ext cx="444500" cy="2036762"/>
              </a:xfrm>
              <a:prstGeom prst="leftBrace">
                <a:avLst>
                  <a:gd fmla="val 8333" name="adj1"/>
                  <a:gd fmla="val 10792" name="adj2"/>
                </a:avLst>
              </a:prstGeom>
              <a:solidFill>
                <a:srgbClr val="FFFFFF"/>
              </a:solid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868" name="Shape 868"/>
              <p:cNvCxnSpPr/>
              <p:nvPr/>
            </p:nvCxnSpPr>
            <p:spPr>
              <a:xfrm>
                <a:off x="1030287" y="4133850"/>
                <a:ext cx="1325562" cy="0"/>
              </a:xfrm>
              <a:prstGeom prst="straightConnector1">
                <a:avLst/>
              </a:prstGeom>
              <a:noFill/>
              <a:ln cap="flat" cmpd="sng" w="38100">
                <a:solidFill>
                  <a:srgbClr val="000000"/>
                </a:solidFill>
                <a:prstDash val="solid"/>
                <a:miter lim="800000"/>
                <a:headEnd len="med" w="med" type="stealth"/>
                <a:tailEnd len="med" w="med" type="stealth"/>
              </a:ln>
            </p:spPr>
          </p:cxnSp>
        </p:grpSp>
      </p:grpSp>
      <p:sp>
        <p:nvSpPr>
          <p:cNvPr id="869" name="Shape 869"/>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873" name="Shape 873"/>
        <p:cNvGrpSpPr/>
        <p:nvPr/>
      </p:nvGrpSpPr>
      <p:grpSpPr>
        <a:xfrm>
          <a:off x="0" y="0"/>
          <a:ext cx="0" cy="0"/>
          <a:chOff x="0" y="0"/>
          <a:chExt cx="0" cy="0"/>
        </a:xfrm>
      </p:grpSpPr>
      <p:sp>
        <p:nvSpPr>
          <p:cNvPr id="874" name="Shape 874"/>
          <p:cNvSpPr/>
          <p:nvPr/>
        </p:nvSpPr>
        <p:spPr>
          <a:xfrm>
            <a:off x="1376362" y="2386012"/>
            <a:ext cx="533400" cy="3952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05</a:t>
            </a:r>
            <a:endParaRPr/>
          </a:p>
        </p:txBody>
      </p:sp>
      <p:sp>
        <p:nvSpPr>
          <p:cNvPr id="875" name="Shape 875"/>
          <p:cNvSpPr/>
          <p:nvPr/>
        </p:nvSpPr>
        <p:spPr>
          <a:xfrm>
            <a:off x="6911975" y="1755775"/>
            <a:ext cx="533400" cy="10652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98</a:t>
            </a:r>
            <a:endParaRPr/>
          </a:p>
        </p:txBody>
      </p:sp>
      <p:sp>
        <p:nvSpPr>
          <p:cNvPr id="876" name="Shape 876"/>
          <p:cNvSpPr/>
          <p:nvPr/>
        </p:nvSpPr>
        <p:spPr>
          <a:xfrm>
            <a:off x="4175125" y="2344737"/>
            <a:ext cx="533400" cy="4460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12</a:t>
            </a:r>
            <a:endParaRPr/>
          </a:p>
        </p:txBody>
      </p:sp>
      <p:sp>
        <p:nvSpPr>
          <p:cNvPr id="877" name="Shape 877"/>
          <p:cNvSpPr/>
          <p:nvPr/>
        </p:nvSpPr>
        <p:spPr>
          <a:xfrm>
            <a:off x="2322512" y="1933575"/>
            <a:ext cx="533400" cy="85725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69</a:t>
            </a:r>
            <a:endParaRPr/>
          </a:p>
        </p:txBody>
      </p:sp>
      <p:sp>
        <p:nvSpPr>
          <p:cNvPr id="878" name="Shape 878"/>
          <p:cNvSpPr/>
          <p:nvPr/>
        </p:nvSpPr>
        <p:spPr>
          <a:xfrm>
            <a:off x="5062537" y="2155825"/>
            <a:ext cx="533400" cy="6334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38</a:t>
            </a:r>
            <a:endParaRPr/>
          </a:p>
        </p:txBody>
      </p:sp>
      <p:sp>
        <p:nvSpPr>
          <p:cNvPr id="879" name="Shape 879"/>
          <p:cNvSpPr/>
          <p:nvPr/>
        </p:nvSpPr>
        <p:spPr>
          <a:xfrm>
            <a:off x="6011862" y="2068512"/>
            <a:ext cx="533400" cy="741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53</a:t>
            </a:r>
            <a:endParaRPr/>
          </a:p>
        </p:txBody>
      </p:sp>
      <p:sp>
        <p:nvSpPr>
          <p:cNvPr id="880" name="Shape 880"/>
          <p:cNvSpPr/>
          <p:nvPr/>
        </p:nvSpPr>
        <p:spPr>
          <a:xfrm>
            <a:off x="3267075" y="1855787"/>
            <a:ext cx="533400" cy="942975"/>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81</a:t>
            </a:r>
            <a:endParaRPr/>
          </a:p>
        </p:txBody>
      </p:sp>
      <p:sp>
        <p:nvSpPr>
          <p:cNvPr id="881" name="Shape 881"/>
          <p:cNvSpPr txBox="1"/>
          <p:nvPr>
            <p:ph type="title"/>
          </p:nvPr>
        </p:nvSpPr>
        <p:spPr>
          <a:xfrm>
            <a:off x="206375" y="1133475"/>
            <a:ext cx="5029200" cy="547687"/>
          </a:xfrm>
          <a:prstGeom prst="rect">
            <a:avLst/>
          </a:prstGeom>
          <a:noFill/>
          <a:ln>
            <a:noFill/>
          </a:ln>
          <a:effectLst>
            <a:outerShdw blurRad="63500" dir="1593903" dist="28398">
              <a:schemeClr val="lt2"/>
            </a:outerShdw>
          </a:effectLst>
        </p:spPr>
        <p:txBody>
          <a:bodyPr anchorCtr="0" anchor="b" bIns="0" lIns="91425" spcFirstLastPara="1" rIns="91425" wrap="square" tIns="0">
            <a:noAutofit/>
          </a:bodyPr>
          <a:lstStyle/>
          <a:p>
            <a:pPr indent="0" lvl="0" marL="0" marR="0" rtl="0" algn="l">
              <a:lnSpc>
                <a:spcPct val="100000"/>
              </a:lnSpc>
              <a:spcBef>
                <a:spcPts val="0"/>
              </a:spcBef>
              <a:spcAft>
                <a:spcPts val="0"/>
              </a:spcAft>
              <a:buClr>
                <a:schemeClr val="accent2"/>
              </a:buClr>
              <a:buSzPts val="3200"/>
              <a:buFont typeface="Arial"/>
              <a:buNone/>
            </a:pPr>
            <a:r>
              <a:rPr b="1" i="0" lang="en-US" sz="3200" u="none" cap="none" strike="noStrike">
                <a:solidFill>
                  <a:schemeClr val="accent2"/>
                </a:solidFill>
                <a:latin typeface="Arial"/>
                <a:ea typeface="Arial"/>
                <a:cs typeface="Arial"/>
                <a:sym typeface="Arial"/>
              </a:rPr>
              <a:t>起泡排序过程示例</a:t>
            </a:r>
            <a:r>
              <a:rPr b="1" i="0" lang="en-US" sz="3200" u="none" cap="none" strike="noStrike">
                <a:solidFill>
                  <a:schemeClr val="accent2"/>
                </a:solidFill>
                <a:latin typeface="Times New Roman"/>
                <a:ea typeface="Times New Roman"/>
                <a:cs typeface="Times New Roman"/>
                <a:sym typeface="Times New Roman"/>
              </a:rPr>
              <a:t> </a:t>
            </a:r>
            <a:endParaRPr/>
          </a:p>
        </p:txBody>
      </p:sp>
      <p:grpSp>
        <p:nvGrpSpPr>
          <p:cNvPr id="882" name="Shape 882"/>
          <p:cNvGrpSpPr/>
          <p:nvPr/>
        </p:nvGrpSpPr>
        <p:grpSpPr>
          <a:xfrm>
            <a:off x="1968500" y="2622550"/>
            <a:ext cx="4892675" cy="19050"/>
            <a:chOff x="1968500" y="2622550"/>
            <a:chExt cx="4892675" cy="19050"/>
          </a:xfrm>
        </p:grpSpPr>
        <p:cxnSp>
          <p:nvCxnSpPr>
            <p:cNvPr id="883" name="Shape 883"/>
            <p:cNvCxnSpPr/>
            <p:nvPr/>
          </p:nvCxnSpPr>
          <p:spPr>
            <a:xfrm>
              <a:off x="2882900" y="2622550"/>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884" name="Shape 884"/>
            <p:cNvCxnSpPr/>
            <p:nvPr/>
          </p:nvCxnSpPr>
          <p:spPr>
            <a:xfrm>
              <a:off x="3813175" y="2622550"/>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885" name="Shape 885"/>
            <p:cNvCxnSpPr/>
            <p:nvPr/>
          </p:nvCxnSpPr>
          <p:spPr>
            <a:xfrm>
              <a:off x="4703762" y="2625725"/>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886" name="Shape 886"/>
            <p:cNvCxnSpPr/>
            <p:nvPr/>
          </p:nvCxnSpPr>
          <p:spPr>
            <a:xfrm>
              <a:off x="5627687" y="2641600"/>
              <a:ext cx="331787"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887" name="Shape 887"/>
            <p:cNvCxnSpPr/>
            <p:nvPr/>
          </p:nvCxnSpPr>
          <p:spPr>
            <a:xfrm>
              <a:off x="6556375" y="2635250"/>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888" name="Shape 888"/>
            <p:cNvCxnSpPr/>
            <p:nvPr/>
          </p:nvCxnSpPr>
          <p:spPr>
            <a:xfrm>
              <a:off x="1968500" y="2622550"/>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grpSp>
      <p:grpSp>
        <p:nvGrpSpPr>
          <p:cNvPr id="889" name="Shape 889"/>
          <p:cNvGrpSpPr/>
          <p:nvPr/>
        </p:nvGrpSpPr>
        <p:grpSpPr>
          <a:xfrm>
            <a:off x="1376362" y="2928937"/>
            <a:ext cx="6069013" cy="1065212"/>
            <a:chOff x="1376362" y="2928937"/>
            <a:chExt cx="6069013" cy="1065212"/>
          </a:xfrm>
        </p:grpSpPr>
        <p:sp>
          <p:nvSpPr>
            <p:cNvPr id="890" name="Shape 890"/>
            <p:cNvSpPr/>
            <p:nvPr/>
          </p:nvSpPr>
          <p:spPr>
            <a:xfrm>
              <a:off x="1376362" y="3559175"/>
              <a:ext cx="533400" cy="3952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05</a:t>
              </a:r>
              <a:endParaRPr/>
            </a:p>
          </p:txBody>
        </p:sp>
        <p:sp>
          <p:nvSpPr>
            <p:cNvPr id="891" name="Shape 891"/>
            <p:cNvSpPr/>
            <p:nvPr/>
          </p:nvSpPr>
          <p:spPr>
            <a:xfrm>
              <a:off x="6911975" y="2928937"/>
              <a:ext cx="533400" cy="10652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98</a:t>
              </a:r>
              <a:endParaRPr/>
            </a:p>
          </p:txBody>
        </p:sp>
        <p:sp>
          <p:nvSpPr>
            <p:cNvPr id="892" name="Shape 892"/>
            <p:cNvSpPr/>
            <p:nvPr/>
          </p:nvSpPr>
          <p:spPr>
            <a:xfrm>
              <a:off x="3238500" y="3517900"/>
              <a:ext cx="533400" cy="4460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12</a:t>
              </a:r>
              <a:endParaRPr/>
            </a:p>
          </p:txBody>
        </p:sp>
        <p:sp>
          <p:nvSpPr>
            <p:cNvPr id="893" name="Shape 893"/>
            <p:cNvSpPr/>
            <p:nvPr/>
          </p:nvSpPr>
          <p:spPr>
            <a:xfrm>
              <a:off x="2322512" y="3106737"/>
              <a:ext cx="533400" cy="85725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69</a:t>
              </a:r>
              <a:endParaRPr/>
            </a:p>
          </p:txBody>
        </p:sp>
        <p:sp>
          <p:nvSpPr>
            <p:cNvPr id="894" name="Shape 894"/>
            <p:cNvSpPr/>
            <p:nvPr/>
          </p:nvSpPr>
          <p:spPr>
            <a:xfrm>
              <a:off x="4125912" y="3328987"/>
              <a:ext cx="533400" cy="6334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38</a:t>
              </a:r>
              <a:endParaRPr/>
            </a:p>
          </p:txBody>
        </p:sp>
        <p:sp>
          <p:nvSpPr>
            <p:cNvPr id="895" name="Shape 895"/>
            <p:cNvSpPr/>
            <p:nvPr/>
          </p:nvSpPr>
          <p:spPr>
            <a:xfrm>
              <a:off x="5075237" y="3241675"/>
              <a:ext cx="533400" cy="741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53</a:t>
              </a:r>
              <a:endParaRPr/>
            </a:p>
          </p:txBody>
        </p:sp>
        <p:sp>
          <p:nvSpPr>
            <p:cNvPr id="896" name="Shape 896"/>
            <p:cNvSpPr/>
            <p:nvPr/>
          </p:nvSpPr>
          <p:spPr>
            <a:xfrm>
              <a:off x="6011862" y="3043237"/>
              <a:ext cx="533400" cy="942975"/>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81</a:t>
              </a:r>
              <a:endParaRPr/>
            </a:p>
          </p:txBody>
        </p:sp>
      </p:grpSp>
      <p:grpSp>
        <p:nvGrpSpPr>
          <p:cNvPr id="897" name="Shape 897"/>
          <p:cNvGrpSpPr/>
          <p:nvPr/>
        </p:nvGrpSpPr>
        <p:grpSpPr>
          <a:xfrm>
            <a:off x="1968500" y="3795712"/>
            <a:ext cx="3987800" cy="19050"/>
            <a:chOff x="1968500" y="3795712"/>
            <a:chExt cx="3987800" cy="19050"/>
          </a:xfrm>
        </p:grpSpPr>
        <p:cxnSp>
          <p:nvCxnSpPr>
            <p:cNvPr id="898" name="Shape 898"/>
            <p:cNvCxnSpPr/>
            <p:nvPr/>
          </p:nvCxnSpPr>
          <p:spPr>
            <a:xfrm>
              <a:off x="5651500" y="3810000"/>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899" name="Shape 899"/>
            <p:cNvCxnSpPr/>
            <p:nvPr/>
          </p:nvCxnSpPr>
          <p:spPr>
            <a:xfrm>
              <a:off x="2876550" y="3795712"/>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900" name="Shape 900"/>
            <p:cNvCxnSpPr/>
            <p:nvPr/>
          </p:nvCxnSpPr>
          <p:spPr>
            <a:xfrm>
              <a:off x="3767137" y="3798887"/>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901" name="Shape 901"/>
            <p:cNvCxnSpPr/>
            <p:nvPr/>
          </p:nvCxnSpPr>
          <p:spPr>
            <a:xfrm>
              <a:off x="4691062" y="3814762"/>
              <a:ext cx="331787"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902" name="Shape 902"/>
            <p:cNvCxnSpPr/>
            <p:nvPr/>
          </p:nvCxnSpPr>
          <p:spPr>
            <a:xfrm>
              <a:off x="1968500" y="3795712"/>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grpSp>
      <p:grpSp>
        <p:nvGrpSpPr>
          <p:cNvPr id="903" name="Shape 903"/>
          <p:cNvGrpSpPr/>
          <p:nvPr/>
        </p:nvGrpSpPr>
        <p:grpSpPr>
          <a:xfrm>
            <a:off x="1389062" y="4092575"/>
            <a:ext cx="6069013" cy="1069975"/>
            <a:chOff x="1389062" y="4092575"/>
            <a:chExt cx="6069013" cy="1069975"/>
          </a:xfrm>
        </p:grpSpPr>
        <p:sp>
          <p:nvSpPr>
            <p:cNvPr id="904" name="Shape 904"/>
            <p:cNvSpPr/>
            <p:nvPr/>
          </p:nvSpPr>
          <p:spPr>
            <a:xfrm>
              <a:off x="1389062" y="4722812"/>
              <a:ext cx="533400" cy="3952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05</a:t>
              </a:r>
              <a:endParaRPr/>
            </a:p>
          </p:txBody>
        </p:sp>
        <p:sp>
          <p:nvSpPr>
            <p:cNvPr id="905" name="Shape 905"/>
            <p:cNvSpPr/>
            <p:nvPr/>
          </p:nvSpPr>
          <p:spPr>
            <a:xfrm>
              <a:off x="6924675" y="4092575"/>
              <a:ext cx="533400" cy="10652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98</a:t>
              </a:r>
              <a:endParaRPr/>
            </a:p>
          </p:txBody>
        </p:sp>
        <p:sp>
          <p:nvSpPr>
            <p:cNvPr id="906" name="Shape 906"/>
            <p:cNvSpPr/>
            <p:nvPr/>
          </p:nvSpPr>
          <p:spPr>
            <a:xfrm>
              <a:off x="2298700" y="4681537"/>
              <a:ext cx="533400" cy="4460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12</a:t>
              </a:r>
              <a:endParaRPr/>
            </a:p>
          </p:txBody>
        </p:sp>
        <p:sp>
          <p:nvSpPr>
            <p:cNvPr id="907" name="Shape 907"/>
            <p:cNvSpPr/>
            <p:nvPr/>
          </p:nvSpPr>
          <p:spPr>
            <a:xfrm>
              <a:off x="5083175" y="4305300"/>
              <a:ext cx="533400" cy="85725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69</a:t>
              </a:r>
              <a:endParaRPr/>
            </a:p>
          </p:txBody>
        </p:sp>
        <p:sp>
          <p:nvSpPr>
            <p:cNvPr id="908" name="Shape 908"/>
            <p:cNvSpPr/>
            <p:nvPr/>
          </p:nvSpPr>
          <p:spPr>
            <a:xfrm>
              <a:off x="3186112" y="4492625"/>
              <a:ext cx="533400" cy="6334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38</a:t>
              </a:r>
              <a:endParaRPr/>
            </a:p>
          </p:txBody>
        </p:sp>
        <p:sp>
          <p:nvSpPr>
            <p:cNvPr id="909" name="Shape 909"/>
            <p:cNvSpPr/>
            <p:nvPr/>
          </p:nvSpPr>
          <p:spPr>
            <a:xfrm>
              <a:off x="4135437" y="4405312"/>
              <a:ext cx="533400" cy="741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53</a:t>
              </a:r>
              <a:endParaRPr/>
            </a:p>
          </p:txBody>
        </p:sp>
        <p:sp>
          <p:nvSpPr>
            <p:cNvPr id="910" name="Shape 910"/>
            <p:cNvSpPr/>
            <p:nvPr/>
          </p:nvSpPr>
          <p:spPr>
            <a:xfrm>
              <a:off x="6024562" y="4206875"/>
              <a:ext cx="533400" cy="942975"/>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81</a:t>
              </a:r>
              <a:endParaRPr/>
            </a:p>
          </p:txBody>
        </p:sp>
      </p:grpSp>
      <p:grpSp>
        <p:nvGrpSpPr>
          <p:cNvPr id="911" name="Shape 911"/>
          <p:cNvGrpSpPr/>
          <p:nvPr/>
        </p:nvGrpSpPr>
        <p:grpSpPr>
          <a:xfrm>
            <a:off x="1936750" y="4959350"/>
            <a:ext cx="3097212" cy="34925"/>
            <a:chOff x="1936750" y="4959350"/>
            <a:chExt cx="3097212" cy="34925"/>
          </a:xfrm>
        </p:grpSpPr>
        <p:cxnSp>
          <p:nvCxnSpPr>
            <p:cNvPr id="912" name="Shape 912"/>
            <p:cNvCxnSpPr/>
            <p:nvPr/>
          </p:nvCxnSpPr>
          <p:spPr>
            <a:xfrm>
              <a:off x="1936750" y="4959350"/>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913" name="Shape 913"/>
            <p:cNvCxnSpPr/>
            <p:nvPr/>
          </p:nvCxnSpPr>
          <p:spPr>
            <a:xfrm>
              <a:off x="2827337" y="4962525"/>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914" name="Shape 914"/>
            <p:cNvCxnSpPr/>
            <p:nvPr/>
          </p:nvCxnSpPr>
          <p:spPr>
            <a:xfrm>
              <a:off x="3751262" y="4978400"/>
              <a:ext cx="331787"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915" name="Shape 915"/>
            <p:cNvCxnSpPr/>
            <p:nvPr/>
          </p:nvCxnSpPr>
          <p:spPr>
            <a:xfrm>
              <a:off x="4729162" y="4994275"/>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grpSp>
      <p:grpSp>
        <p:nvGrpSpPr>
          <p:cNvPr id="916" name="Shape 916"/>
          <p:cNvGrpSpPr/>
          <p:nvPr/>
        </p:nvGrpSpPr>
        <p:grpSpPr>
          <a:xfrm>
            <a:off x="1398587" y="5375275"/>
            <a:ext cx="6069013" cy="1069975"/>
            <a:chOff x="1398587" y="5375275"/>
            <a:chExt cx="6069013" cy="1069975"/>
          </a:xfrm>
        </p:grpSpPr>
        <p:sp>
          <p:nvSpPr>
            <p:cNvPr id="917" name="Shape 917"/>
            <p:cNvSpPr/>
            <p:nvPr/>
          </p:nvSpPr>
          <p:spPr>
            <a:xfrm>
              <a:off x="1398587" y="6005512"/>
              <a:ext cx="533400" cy="3952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05</a:t>
              </a:r>
              <a:endParaRPr/>
            </a:p>
          </p:txBody>
        </p:sp>
        <p:sp>
          <p:nvSpPr>
            <p:cNvPr id="918" name="Shape 918"/>
            <p:cNvSpPr/>
            <p:nvPr/>
          </p:nvSpPr>
          <p:spPr>
            <a:xfrm>
              <a:off x="6934200" y="5375275"/>
              <a:ext cx="533400" cy="10652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98</a:t>
              </a:r>
              <a:endParaRPr/>
            </a:p>
          </p:txBody>
        </p:sp>
        <p:sp>
          <p:nvSpPr>
            <p:cNvPr id="919" name="Shape 919"/>
            <p:cNvSpPr/>
            <p:nvPr/>
          </p:nvSpPr>
          <p:spPr>
            <a:xfrm>
              <a:off x="2308225" y="5964237"/>
              <a:ext cx="533400" cy="4460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12</a:t>
              </a:r>
              <a:endParaRPr/>
            </a:p>
          </p:txBody>
        </p:sp>
        <p:sp>
          <p:nvSpPr>
            <p:cNvPr id="920" name="Shape 920"/>
            <p:cNvSpPr/>
            <p:nvPr/>
          </p:nvSpPr>
          <p:spPr>
            <a:xfrm>
              <a:off x="5092700" y="5588000"/>
              <a:ext cx="533400" cy="85725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69</a:t>
              </a:r>
              <a:endParaRPr/>
            </a:p>
          </p:txBody>
        </p:sp>
        <p:sp>
          <p:nvSpPr>
            <p:cNvPr id="921" name="Shape 921"/>
            <p:cNvSpPr/>
            <p:nvPr/>
          </p:nvSpPr>
          <p:spPr>
            <a:xfrm>
              <a:off x="3195637" y="5775325"/>
              <a:ext cx="533400" cy="6334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38</a:t>
              </a:r>
              <a:endParaRPr/>
            </a:p>
          </p:txBody>
        </p:sp>
        <p:sp>
          <p:nvSpPr>
            <p:cNvPr id="922" name="Shape 922"/>
            <p:cNvSpPr/>
            <p:nvPr/>
          </p:nvSpPr>
          <p:spPr>
            <a:xfrm>
              <a:off x="4144962" y="5688012"/>
              <a:ext cx="533400" cy="741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53</a:t>
              </a:r>
              <a:endParaRPr/>
            </a:p>
          </p:txBody>
        </p:sp>
        <p:sp>
          <p:nvSpPr>
            <p:cNvPr id="923" name="Shape 923"/>
            <p:cNvSpPr/>
            <p:nvPr/>
          </p:nvSpPr>
          <p:spPr>
            <a:xfrm>
              <a:off x="6034087" y="5489575"/>
              <a:ext cx="533400" cy="942975"/>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81</a:t>
              </a:r>
              <a:endParaRPr/>
            </a:p>
          </p:txBody>
        </p:sp>
      </p:grpSp>
      <p:grpSp>
        <p:nvGrpSpPr>
          <p:cNvPr id="924" name="Shape 924"/>
          <p:cNvGrpSpPr/>
          <p:nvPr/>
        </p:nvGrpSpPr>
        <p:grpSpPr>
          <a:xfrm>
            <a:off x="1946275" y="6242050"/>
            <a:ext cx="2146299" cy="19050"/>
            <a:chOff x="1946275" y="6242050"/>
            <a:chExt cx="2146299" cy="19050"/>
          </a:xfrm>
        </p:grpSpPr>
        <p:cxnSp>
          <p:nvCxnSpPr>
            <p:cNvPr id="925" name="Shape 925"/>
            <p:cNvCxnSpPr/>
            <p:nvPr/>
          </p:nvCxnSpPr>
          <p:spPr>
            <a:xfrm>
              <a:off x="1946275" y="6242050"/>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926" name="Shape 926"/>
            <p:cNvCxnSpPr/>
            <p:nvPr/>
          </p:nvCxnSpPr>
          <p:spPr>
            <a:xfrm>
              <a:off x="2836862" y="6245225"/>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927" name="Shape 927"/>
            <p:cNvCxnSpPr/>
            <p:nvPr/>
          </p:nvCxnSpPr>
          <p:spPr>
            <a:xfrm>
              <a:off x="3760787" y="6261100"/>
              <a:ext cx="331787"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grpSp>
      <p:sp>
        <p:nvSpPr>
          <p:cNvPr id="928" name="Shape 928"/>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932" name="Shape 932"/>
        <p:cNvGrpSpPr/>
        <p:nvPr/>
      </p:nvGrpSpPr>
      <p:grpSpPr>
        <a:xfrm>
          <a:off x="0" y="0"/>
          <a:ext cx="0" cy="0"/>
          <a:chOff x="0" y="0"/>
          <a:chExt cx="0" cy="0"/>
        </a:xfrm>
      </p:grpSpPr>
      <p:sp>
        <p:nvSpPr>
          <p:cNvPr id="933" name="Shape 933"/>
          <p:cNvSpPr txBox="1"/>
          <p:nvPr/>
        </p:nvSpPr>
        <p:spPr>
          <a:xfrm>
            <a:off x="385762" y="2754312"/>
            <a:ext cx="8326437" cy="26558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⑴ 在一趟起泡排序中，若有多个记录位于最终位置，应如何记载？</a:t>
            </a:r>
            <a:endParaRPr/>
          </a:p>
          <a:p>
            <a:pPr indent="0" lvl="0" marL="0" marR="0" rtl="0" algn="just">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⑵ 如何确定起泡排序的范围，使得已经位于最终位置的记录不参与下一趟排序？</a:t>
            </a:r>
            <a:endParaRPr/>
          </a:p>
          <a:p>
            <a:pPr indent="0" lvl="0" marL="0" marR="0" rtl="0" algn="just">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⑶ 如何判别起泡排序的结束？</a:t>
            </a:r>
            <a:endParaRPr/>
          </a:p>
        </p:txBody>
      </p:sp>
      <p:grpSp>
        <p:nvGrpSpPr>
          <p:cNvPr id="934" name="Shape 934"/>
          <p:cNvGrpSpPr/>
          <p:nvPr/>
        </p:nvGrpSpPr>
        <p:grpSpPr>
          <a:xfrm>
            <a:off x="431800" y="2033587"/>
            <a:ext cx="6604000" cy="542925"/>
            <a:chOff x="522287" y="3249612"/>
            <a:chExt cx="6604000" cy="542925"/>
          </a:xfrm>
        </p:grpSpPr>
        <p:sp>
          <p:nvSpPr>
            <p:cNvPr id="935" name="Shape 935"/>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需解决的关键问题?</a:t>
              </a:r>
              <a:endParaRPr/>
            </a:p>
          </p:txBody>
        </p:sp>
        <p:pic>
          <p:nvPicPr>
            <p:cNvPr id="936" name="Shape 936"/>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937" name="Shape 937"/>
          <p:cNvSpPr txBox="1"/>
          <p:nvPr/>
        </p:nvSpPr>
        <p:spPr>
          <a:xfrm>
            <a:off x="317500" y="1089025"/>
            <a:ext cx="59436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起泡排序</a:t>
            </a:r>
            <a:endParaRPr/>
          </a:p>
        </p:txBody>
      </p:sp>
      <p:sp>
        <p:nvSpPr>
          <p:cNvPr id="938" name="Shape 938"/>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942" name="Shape 942"/>
        <p:cNvGrpSpPr/>
        <p:nvPr/>
      </p:nvGrpSpPr>
      <p:grpSpPr>
        <a:xfrm>
          <a:off x="0" y="0"/>
          <a:ext cx="0" cy="0"/>
          <a:chOff x="0" y="0"/>
          <a:chExt cx="0" cy="0"/>
        </a:xfrm>
      </p:grpSpPr>
      <p:sp>
        <p:nvSpPr>
          <p:cNvPr id="943" name="Shape 943"/>
          <p:cNvSpPr txBox="1"/>
          <p:nvPr/>
        </p:nvSpPr>
        <p:spPr>
          <a:xfrm>
            <a:off x="187325" y="1673225"/>
            <a:ext cx="8956675" cy="2014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设变量exchange记载记录交换的位置，则一趟排序后，exchange记载的一定是这一趟排序中记录的最后一次交换的位置，且从此位置以后的所有记录均已经有序。</a:t>
            </a:r>
            <a:endParaRPr/>
          </a:p>
        </p:txBody>
      </p:sp>
      <p:sp>
        <p:nvSpPr>
          <p:cNvPr id="944" name="Shape 944"/>
          <p:cNvSpPr txBox="1"/>
          <p:nvPr/>
        </p:nvSpPr>
        <p:spPr>
          <a:xfrm>
            <a:off x="103187" y="1112837"/>
            <a:ext cx="92265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关键问题⑴：如何记载一趟排序过程中交换的多个记录？</a:t>
            </a:r>
            <a:endParaRPr/>
          </a:p>
        </p:txBody>
      </p:sp>
      <p:grpSp>
        <p:nvGrpSpPr>
          <p:cNvPr id="945" name="Shape 945"/>
          <p:cNvGrpSpPr/>
          <p:nvPr/>
        </p:nvGrpSpPr>
        <p:grpSpPr>
          <a:xfrm>
            <a:off x="1322387" y="4497387"/>
            <a:ext cx="6069013" cy="1065212"/>
            <a:chOff x="1376362" y="2928937"/>
            <a:chExt cx="6069013" cy="1065212"/>
          </a:xfrm>
        </p:grpSpPr>
        <p:sp>
          <p:nvSpPr>
            <p:cNvPr id="946" name="Shape 946"/>
            <p:cNvSpPr/>
            <p:nvPr/>
          </p:nvSpPr>
          <p:spPr>
            <a:xfrm>
              <a:off x="1376362" y="3559175"/>
              <a:ext cx="533400" cy="3952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05</a:t>
              </a:r>
              <a:endParaRPr/>
            </a:p>
          </p:txBody>
        </p:sp>
        <p:sp>
          <p:nvSpPr>
            <p:cNvPr id="947" name="Shape 947"/>
            <p:cNvSpPr/>
            <p:nvPr/>
          </p:nvSpPr>
          <p:spPr>
            <a:xfrm>
              <a:off x="6911975" y="2928937"/>
              <a:ext cx="533400" cy="10652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98</a:t>
              </a:r>
              <a:endParaRPr/>
            </a:p>
          </p:txBody>
        </p:sp>
        <p:sp>
          <p:nvSpPr>
            <p:cNvPr id="948" name="Shape 948"/>
            <p:cNvSpPr/>
            <p:nvPr/>
          </p:nvSpPr>
          <p:spPr>
            <a:xfrm>
              <a:off x="3238500" y="3517900"/>
              <a:ext cx="533400" cy="4460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12</a:t>
              </a:r>
              <a:endParaRPr/>
            </a:p>
          </p:txBody>
        </p:sp>
        <p:sp>
          <p:nvSpPr>
            <p:cNvPr id="949" name="Shape 949"/>
            <p:cNvSpPr/>
            <p:nvPr/>
          </p:nvSpPr>
          <p:spPr>
            <a:xfrm>
              <a:off x="2322512" y="3106737"/>
              <a:ext cx="533400" cy="85725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69</a:t>
              </a:r>
              <a:endParaRPr/>
            </a:p>
          </p:txBody>
        </p:sp>
        <p:sp>
          <p:nvSpPr>
            <p:cNvPr id="950" name="Shape 950"/>
            <p:cNvSpPr/>
            <p:nvPr/>
          </p:nvSpPr>
          <p:spPr>
            <a:xfrm>
              <a:off x="4125912" y="3328987"/>
              <a:ext cx="533400" cy="6334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38</a:t>
              </a:r>
              <a:endParaRPr/>
            </a:p>
          </p:txBody>
        </p:sp>
        <p:sp>
          <p:nvSpPr>
            <p:cNvPr id="951" name="Shape 951"/>
            <p:cNvSpPr/>
            <p:nvPr/>
          </p:nvSpPr>
          <p:spPr>
            <a:xfrm>
              <a:off x="5075237" y="3241675"/>
              <a:ext cx="533400" cy="741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53</a:t>
              </a:r>
              <a:endParaRPr/>
            </a:p>
          </p:txBody>
        </p:sp>
        <p:sp>
          <p:nvSpPr>
            <p:cNvPr id="952" name="Shape 952"/>
            <p:cNvSpPr/>
            <p:nvPr/>
          </p:nvSpPr>
          <p:spPr>
            <a:xfrm>
              <a:off x="6011862" y="3043237"/>
              <a:ext cx="533400" cy="942975"/>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81</a:t>
              </a:r>
              <a:endParaRPr/>
            </a:p>
          </p:txBody>
        </p:sp>
      </p:grpSp>
      <p:grpSp>
        <p:nvGrpSpPr>
          <p:cNvPr id="953" name="Shape 953"/>
          <p:cNvGrpSpPr/>
          <p:nvPr/>
        </p:nvGrpSpPr>
        <p:grpSpPr>
          <a:xfrm>
            <a:off x="1335087" y="5364162"/>
            <a:ext cx="884238" cy="1322387"/>
            <a:chOff x="1389062" y="3382962"/>
            <a:chExt cx="884238" cy="1322387"/>
          </a:xfrm>
        </p:grpSpPr>
        <p:cxnSp>
          <p:nvCxnSpPr>
            <p:cNvPr id="954" name="Shape 954"/>
            <p:cNvCxnSpPr/>
            <p:nvPr/>
          </p:nvCxnSpPr>
          <p:spPr>
            <a:xfrm>
              <a:off x="1968500" y="3382962"/>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sp>
          <p:nvSpPr>
            <p:cNvPr id="955" name="Shape 955"/>
            <p:cNvSpPr/>
            <p:nvPr/>
          </p:nvSpPr>
          <p:spPr>
            <a:xfrm>
              <a:off x="1389062" y="4310062"/>
              <a:ext cx="533400" cy="3952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05</a:t>
              </a:r>
              <a:endParaRPr/>
            </a:p>
          </p:txBody>
        </p:sp>
      </p:grpSp>
      <p:grpSp>
        <p:nvGrpSpPr>
          <p:cNvPr id="956" name="Shape 956"/>
          <p:cNvGrpSpPr/>
          <p:nvPr/>
        </p:nvGrpSpPr>
        <p:grpSpPr>
          <a:xfrm>
            <a:off x="5029200" y="5661025"/>
            <a:ext cx="2374900" cy="1069975"/>
            <a:chOff x="5083175" y="3679825"/>
            <a:chExt cx="2374900" cy="1069975"/>
          </a:xfrm>
        </p:grpSpPr>
        <p:sp>
          <p:nvSpPr>
            <p:cNvPr id="957" name="Shape 957"/>
            <p:cNvSpPr/>
            <p:nvPr/>
          </p:nvSpPr>
          <p:spPr>
            <a:xfrm>
              <a:off x="6924675" y="3679825"/>
              <a:ext cx="533400" cy="10652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98</a:t>
              </a:r>
              <a:endParaRPr/>
            </a:p>
          </p:txBody>
        </p:sp>
        <p:sp>
          <p:nvSpPr>
            <p:cNvPr id="958" name="Shape 958"/>
            <p:cNvSpPr/>
            <p:nvPr/>
          </p:nvSpPr>
          <p:spPr>
            <a:xfrm>
              <a:off x="5083175" y="3892550"/>
              <a:ext cx="533400" cy="85725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69</a:t>
              </a:r>
              <a:endParaRPr/>
            </a:p>
          </p:txBody>
        </p:sp>
        <p:sp>
          <p:nvSpPr>
            <p:cNvPr id="959" name="Shape 959"/>
            <p:cNvSpPr/>
            <p:nvPr/>
          </p:nvSpPr>
          <p:spPr>
            <a:xfrm>
              <a:off x="6024562" y="3794125"/>
              <a:ext cx="533400" cy="942975"/>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81</a:t>
              </a:r>
              <a:endParaRPr/>
            </a:p>
          </p:txBody>
        </p:sp>
      </p:grpSp>
      <p:cxnSp>
        <p:nvCxnSpPr>
          <p:cNvPr id="960" name="Shape 960"/>
          <p:cNvCxnSpPr/>
          <p:nvPr/>
        </p:nvCxnSpPr>
        <p:spPr>
          <a:xfrm>
            <a:off x="5581650" y="5383212"/>
            <a:ext cx="331787"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grpSp>
        <p:nvGrpSpPr>
          <p:cNvPr id="961" name="Shape 961"/>
          <p:cNvGrpSpPr/>
          <p:nvPr/>
        </p:nvGrpSpPr>
        <p:grpSpPr>
          <a:xfrm>
            <a:off x="2244725" y="3700462"/>
            <a:ext cx="1417637" cy="2995612"/>
            <a:chOff x="2298700" y="1719262"/>
            <a:chExt cx="1417637" cy="2995612"/>
          </a:xfrm>
        </p:grpSpPr>
        <p:cxnSp>
          <p:nvCxnSpPr>
            <p:cNvPr id="962" name="Shape 962"/>
            <p:cNvCxnSpPr/>
            <p:nvPr/>
          </p:nvCxnSpPr>
          <p:spPr>
            <a:xfrm>
              <a:off x="2876550" y="3382962"/>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sp>
          <p:nvSpPr>
            <p:cNvPr id="963" name="Shape 963"/>
            <p:cNvSpPr/>
            <p:nvPr/>
          </p:nvSpPr>
          <p:spPr>
            <a:xfrm>
              <a:off x="2298700" y="4268787"/>
              <a:ext cx="533400" cy="4460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12</a:t>
              </a:r>
              <a:endParaRPr/>
            </a:p>
          </p:txBody>
        </p:sp>
        <p:cxnSp>
          <p:nvCxnSpPr>
            <p:cNvPr id="964" name="Shape 964"/>
            <p:cNvCxnSpPr/>
            <p:nvPr/>
          </p:nvCxnSpPr>
          <p:spPr>
            <a:xfrm>
              <a:off x="3041650" y="2184400"/>
              <a:ext cx="0" cy="790575"/>
            </a:xfrm>
            <a:prstGeom prst="straightConnector1">
              <a:avLst/>
            </a:prstGeom>
            <a:noFill/>
            <a:ln cap="flat" cmpd="sng" w="38100">
              <a:solidFill>
                <a:schemeClr val="accent2"/>
              </a:solidFill>
              <a:prstDash val="solid"/>
              <a:miter lim="800000"/>
              <a:headEnd len="med" w="med" type="none"/>
              <a:tailEnd len="lg" w="lg" type="stealth"/>
            </a:ln>
          </p:spPr>
        </p:cxnSp>
        <p:sp>
          <p:nvSpPr>
            <p:cNvPr id="965" name="Shape 965"/>
            <p:cNvSpPr txBox="1"/>
            <p:nvPr/>
          </p:nvSpPr>
          <p:spPr>
            <a:xfrm>
              <a:off x="2636837" y="1719262"/>
              <a:ext cx="1079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交换</a:t>
              </a:r>
              <a:endParaRPr/>
            </a:p>
          </p:txBody>
        </p:sp>
      </p:grpSp>
      <p:grpSp>
        <p:nvGrpSpPr>
          <p:cNvPr id="966" name="Shape 966"/>
          <p:cNvGrpSpPr/>
          <p:nvPr/>
        </p:nvGrpSpPr>
        <p:grpSpPr>
          <a:xfrm>
            <a:off x="3132137" y="3697287"/>
            <a:ext cx="1417638" cy="2997200"/>
            <a:chOff x="3186112" y="1716087"/>
            <a:chExt cx="1417638" cy="2997200"/>
          </a:xfrm>
        </p:grpSpPr>
        <p:cxnSp>
          <p:nvCxnSpPr>
            <p:cNvPr id="967" name="Shape 967"/>
            <p:cNvCxnSpPr/>
            <p:nvPr/>
          </p:nvCxnSpPr>
          <p:spPr>
            <a:xfrm>
              <a:off x="3767137" y="3386137"/>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sp>
          <p:nvSpPr>
            <p:cNvPr id="968" name="Shape 968"/>
            <p:cNvSpPr/>
            <p:nvPr/>
          </p:nvSpPr>
          <p:spPr>
            <a:xfrm>
              <a:off x="3186112" y="4079875"/>
              <a:ext cx="533400" cy="6334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38</a:t>
              </a:r>
              <a:endParaRPr/>
            </a:p>
          </p:txBody>
        </p:sp>
        <p:cxnSp>
          <p:nvCxnSpPr>
            <p:cNvPr id="969" name="Shape 969"/>
            <p:cNvCxnSpPr/>
            <p:nvPr/>
          </p:nvCxnSpPr>
          <p:spPr>
            <a:xfrm>
              <a:off x="3929062" y="2165350"/>
              <a:ext cx="12700" cy="814387"/>
            </a:xfrm>
            <a:prstGeom prst="straightConnector1">
              <a:avLst/>
            </a:prstGeom>
            <a:noFill/>
            <a:ln cap="flat" cmpd="sng" w="38100">
              <a:solidFill>
                <a:schemeClr val="accent2"/>
              </a:solidFill>
              <a:prstDash val="solid"/>
              <a:miter lim="800000"/>
              <a:headEnd len="med" w="med" type="none"/>
              <a:tailEnd len="lg" w="lg" type="stealth"/>
            </a:ln>
          </p:spPr>
        </p:cxnSp>
        <p:sp>
          <p:nvSpPr>
            <p:cNvPr id="970" name="Shape 970"/>
            <p:cNvSpPr txBox="1"/>
            <p:nvPr/>
          </p:nvSpPr>
          <p:spPr>
            <a:xfrm>
              <a:off x="3524250" y="1716087"/>
              <a:ext cx="1079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交换</a:t>
              </a:r>
              <a:endParaRPr/>
            </a:p>
          </p:txBody>
        </p:sp>
      </p:grpSp>
      <p:grpSp>
        <p:nvGrpSpPr>
          <p:cNvPr id="971" name="Shape 971"/>
          <p:cNvGrpSpPr/>
          <p:nvPr/>
        </p:nvGrpSpPr>
        <p:grpSpPr>
          <a:xfrm>
            <a:off x="4081462" y="3700462"/>
            <a:ext cx="1393825" cy="3014662"/>
            <a:chOff x="4135437" y="1719262"/>
            <a:chExt cx="1393825" cy="3014662"/>
          </a:xfrm>
        </p:grpSpPr>
        <p:cxnSp>
          <p:nvCxnSpPr>
            <p:cNvPr id="972" name="Shape 972"/>
            <p:cNvCxnSpPr/>
            <p:nvPr/>
          </p:nvCxnSpPr>
          <p:spPr>
            <a:xfrm>
              <a:off x="4691062" y="3402012"/>
              <a:ext cx="331787"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sp>
          <p:nvSpPr>
            <p:cNvPr id="973" name="Shape 973"/>
            <p:cNvSpPr/>
            <p:nvPr/>
          </p:nvSpPr>
          <p:spPr>
            <a:xfrm>
              <a:off x="4135437" y="3992562"/>
              <a:ext cx="533400" cy="741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53</a:t>
              </a:r>
              <a:endParaRPr/>
            </a:p>
          </p:txBody>
        </p:sp>
        <p:sp>
          <p:nvSpPr>
            <p:cNvPr id="974" name="Shape 974"/>
            <p:cNvSpPr txBox="1"/>
            <p:nvPr/>
          </p:nvSpPr>
          <p:spPr>
            <a:xfrm>
              <a:off x="4449762" y="1719262"/>
              <a:ext cx="1079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交换</a:t>
              </a:r>
              <a:endParaRPr/>
            </a:p>
          </p:txBody>
        </p:sp>
        <p:cxnSp>
          <p:nvCxnSpPr>
            <p:cNvPr id="975" name="Shape 975"/>
            <p:cNvCxnSpPr/>
            <p:nvPr/>
          </p:nvCxnSpPr>
          <p:spPr>
            <a:xfrm>
              <a:off x="4841875" y="2151062"/>
              <a:ext cx="12700" cy="814387"/>
            </a:xfrm>
            <a:prstGeom prst="straightConnector1">
              <a:avLst/>
            </a:prstGeom>
            <a:noFill/>
            <a:ln cap="flat" cmpd="sng" w="38100">
              <a:solidFill>
                <a:schemeClr val="accent2"/>
              </a:solidFill>
              <a:prstDash val="solid"/>
              <a:miter lim="800000"/>
              <a:headEnd len="med" w="med" type="none"/>
              <a:tailEnd len="lg" w="lg" type="stealth"/>
            </a:ln>
          </p:spPr>
        </p:cxnSp>
      </p:grpSp>
      <p:sp>
        <p:nvSpPr>
          <p:cNvPr id="976" name="Shape 976"/>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980" name="Shape 980"/>
        <p:cNvGrpSpPr/>
        <p:nvPr/>
      </p:nvGrpSpPr>
      <p:grpSpPr>
        <a:xfrm>
          <a:off x="0" y="0"/>
          <a:ext cx="0" cy="0"/>
          <a:chOff x="0" y="0"/>
          <a:chExt cx="0" cy="0"/>
        </a:xfrm>
      </p:grpSpPr>
      <p:sp>
        <p:nvSpPr>
          <p:cNvPr id="981" name="Shape 981"/>
          <p:cNvSpPr txBox="1"/>
          <p:nvPr/>
        </p:nvSpPr>
        <p:spPr>
          <a:xfrm>
            <a:off x="103187" y="1112837"/>
            <a:ext cx="92265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关键问题⑴：如何记载一趟排序过程中交换的多个记录？</a:t>
            </a:r>
            <a:endParaRPr/>
          </a:p>
        </p:txBody>
      </p:sp>
      <p:sp>
        <p:nvSpPr>
          <p:cNvPr id="982" name="Shape 982"/>
          <p:cNvSpPr txBox="1"/>
          <p:nvPr/>
        </p:nvSpPr>
        <p:spPr>
          <a:xfrm>
            <a:off x="158750" y="3924300"/>
            <a:ext cx="8077200" cy="2441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if （r[j]&gt;r[j+1]）{</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r[j]←→r[j+1]；</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exchange=j；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p:txBody>
      </p:sp>
      <p:sp>
        <p:nvSpPr>
          <p:cNvPr id="983" name="Shape 983"/>
          <p:cNvSpPr txBox="1"/>
          <p:nvPr/>
        </p:nvSpPr>
        <p:spPr>
          <a:xfrm>
            <a:off x="187325" y="1673225"/>
            <a:ext cx="8956675" cy="2014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设变量exchange记载记录交换的位置，则一趟排序后，exchange记载的一定是这一趟排序中记录的最后一次交换的位置，且从此位置以后的所有记录均已经有序。</a:t>
            </a:r>
            <a:endParaRPr/>
          </a:p>
        </p:txBody>
      </p:sp>
      <p:sp>
        <p:nvSpPr>
          <p:cNvPr id="984" name="Shape 984"/>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988" name="Shape 988"/>
        <p:cNvGrpSpPr/>
        <p:nvPr/>
      </p:nvGrpSpPr>
      <p:grpSpPr>
        <a:xfrm>
          <a:off x="0" y="0"/>
          <a:ext cx="0" cy="0"/>
          <a:chOff x="0" y="0"/>
          <a:chExt cx="0" cy="0"/>
        </a:xfrm>
      </p:grpSpPr>
      <p:sp>
        <p:nvSpPr>
          <p:cNvPr id="989" name="Shape 989"/>
          <p:cNvSpPr/>
          <p:nvPr/>
        </p:nvSpPr>
        <p:spPr>
          <a:xfrm>
            <a:off x="911225" y="5348287"/>
            <a:ext cx="4005262" cy="269875"/>
          </a:xfrm>
          <a:prstGeom prst="parallelogram">
            <a:avLst>
              <a:gd fmla="val 2551" name="adj"/>
            </a:avLst>
          </a:prstGeom>
          <a:blipFill rotWithShape="1">
            <a:blip r:embed="rId3">
              <a:alphaModFix/>
            </a:blip>
            <a:stretch>
              <a:fillRect b="0" l="0" r="0" t="0"/>
            </a:stretch>
          </a:blipFill>
          <a:ln cap="flat" cmpd="sng" w="38100">
            <a:solidFill>
              <a:srgbClr val="99FF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0" name="Shape 990"/>
          <p:cNvSpPr txBox="1"/>
          <p:nvPr/>
        </p:nvSpPr>
        <p:spPr>
          <a:xfrm>
            <a:off x="250825" y="1562100"/>
            <a:ext cx="8461375" cy="2398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设bound位置的记录是无序区的最后一个记录，则每趟起泡排序的范围是r[1] ~ r[bound]。</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在一趟排序后，从exchange位置之后的记录一定是有序的，所以bound=exchange。</a:t>
            </a:r>
            <a:endParaRPr/>
          </a:p>
        </p:txBody>
      </p:sp>
      <p:sp>
        <p:nvSpPr>
          <p:cNvPr id="991" name="Shape 991"/>
          <p:cNvSpPr txBox="1"/>
          <p:nvPr/>
        </p:nvSpPr>
        <p:spPr>
          <a:xfrm>
            <a:off x="103187" y="1112837"/>
            <a:ext cx="92265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关键问题⑵：如何确定起泡排序的范围？</a:t>
            </a:r>
            <a:endParaRPr/>
          </a:p>
        </p:txBody>
      </p:sp>
      <p:grpSp>
        <p:nvGrpSpPr>
          <p:cNvPr id="992" name="Shape 992"/>
          <p:cNvGrpSpPr/>
          <p:nvPr/>
        </p:nvGrpSpPr>
        <p:grpSpPr>
          <a:xfrm>
            <a:off x="1322387" y="4497387"/>
            <a:ext cx="6069013" cy="1065212"/>
            <a:chOff x="1376362" y="2928937"/>
            <a:chExt cx="6069013" cy="1065212"/>
          </a:xfrm>
        </p:grpSpPr>
        <p:sp>
          <p:nvSpPr>
            <p:cNvPr id="993" name="Shape 993"/>
            <p:cNvSpPr/>
            <p:nvPr/>
          </p:nvSpPr>
          <p:spPr>
            <a:xfrm>
              <a:off x="1376362" y="3559175"/>
              <a:ext cx="533400" cy="3952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05</a:t>
              </a:r>
              <a:endParaRPr/>
            </a:p>
          </p:txBody>
        </p:sp>
        <p:sp>
          <p:nvSpPr>
            <p:cNvPr id="994" name="Shape 994"/>
            <p:cNvSpPr/>
            <p:nvPr/>
          </p:nvSpPr>
          <p:spPr>
            <a:xfrm>
              <a:off x="6911975" y="2928937"/>
              <a:ext cx="533400" cy="10652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98</a:t>
              </a:r>
              <a:endParaRPr/>
            </a:p>
          </p:txBody>
        </p:sp>
        <p:sp>
          <p:nvSpPr>
            <p:cNvPr id="995" name="Shape 995"/>
            <p:cNvSpPr/>
            <p:nvPr/>
          </p:nvSpPr>
          <p:spPr>
            <a:xfrm>
              <a:off x="3238500" y="3517900"/>
              <a:ext cx="533400" cy="4460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12</a:t>
              </a:r>
              <a:endParaRPr/>
            </a:p>
          </p:txBody>
        </p:sp>
        <p:sp>
          <p:nvSpPr>
            <p:cNvPr id="996" name="Shape 996"/>
            <p:cNvSpPr/>
            <p:nvPr/>
          </p:nvSpPr>
          <p:spPr>
            <a:xfrm>
              <a:off x="2322512" y="3106737"/>
              <a:ext cx="533400" cy="85725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69</a:t>
              </a:r>
              <a:endParaRPr/>
            </a:p>
          </p:txBody>
        </p:sp>
        <p:sp>
          <p:nvSpPr>
            <p:cNvPr id="997" name="Shape 997"/>
            <p:cNvSpPr/>
            <p:nvPr/>
          </p:nvSpPr>
          <p:spPr>
            <a:xfrm>
              <a:off x="4125912" y="3328987"/>
              <a:ext cx="533400" cy="6334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38</a:t>
              </a:r>
              <a:endParaRPr/>
            </a:p>
          </p:txBody>
        </p:sp>
        <p:sp>
          <p:nvSpPr>
            <p:cNvPr id="998" name="Shape 998"/>
            <p:cNvSpPr/>
            <p:nvPr/>
          </p:nvSpPr>
          <p:spPr>
            <a:xfrm>
              <a:off x="5075237" y="3241675"/>
              <a:ext cx="533400" cy="741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53</a:t>
              </a:r>
              <a:endParaRPr/>
            </a:p>
          </p:txBody>
        </p:sp>
        <p:sp>
          <p:nvSpPr>
            <p:cNvPr id="999" name="Shape 999"/>
            <p:cNvSpPr/>
            <p:nvPr/>
          </p:nvSpPr>
          <p:spPr>
            <a:xfrm>
              <a:off x="6011862" y="3043237"/>
              <a:ext cx="533400" cy="942975"/>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81</a:t>
              </a:r>
              <a:endParaRPr/>
            </a:p>
          </p:txBody>
        </p:sp>
      </p:grpSp>
      <p:grpSp>
        <p:nvGrpSpPr>
          <p:cNvPr id="1000" name="Shape 1000"/>
          <p:cNvGrpSpPr/>
          <p:nvPr/>
        </p:nvGrpSpPr>
        <p:grpSpPr>
          <a:xfrm>
            <a:off x="1335087" y="5364162"/>
            <a:ext cx="884238" cy="1322387"/>
            <a:chOff x="1389062" y="3382962"/>
            <a:chExt cx="884238" cy="1322387"/>
          </a:xfrm>
        </p:grpSpPr>
        <p:cxnSp>
          <p:nvCxnSpPr>
            <p:cNvPr id="1001" name="Shape 1001"/>
            <p:cNvCxnSpPr/>
            <p:nvPr/>
          </p:nvCxnSpPr>
          <p:spPr>
            <a:xfrm>
              <a:off x="1968500" y="3382962"/>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sp>
          <p:nvSpPr>
            <p:cNvPr id="1002" name="Shape 1002"/>
            <p:cNvSpPr/>
            <p:nvPr/>
          </p:nvSpPr>
          <p:spPr>
            <a:xfrm>
              <a:off x="1389062" y="4310062"/>
              <a:ext cx="533400" cy="3952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05</a:t>
              </a:r>
              <a:endParaRPr/>
            </a:p>
          </p:txBody>
        </p:sp>
      </p:grpSp>
      <p:grpSp>
        <p:nvGrpSpPr>
          <p:cNvPr id="1003" name="Shape 1003"/>
          <p:cNvGrpSpPr/>
          <p:nvPr/>
        </p:nvGrpSpPr>
        <p:grpSpPr>
          <a:xfrm>
            <a:off x="5029200" y="5661025"/>
            <a:ext cx="2374900" cy="1069975"/>
            <a:chOff x="5083175" y="3679825"/>
            <a:chExt cx="2374900" cy="1069975"/>
          </a:xfrm>
        </p:grpSpPr>
        <p:sp>
          <p:nvSpPr>
            <p:cNvPr id="1004" name="Shape 1004"/>
            <p:cNvSpPr/>
            <p:nvPr/>
          </p:nvSpPr>
          <p:spPr>
            <a:xfrm>
              <a:off x="6924675" y="3679825"/>
              <a:ext cx="533400" cy="10652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98</a:t>
              </a:r>
              <a:endParaRPr/>
            </a:p>
          </p:txBody>
        </p:sp>
        <p:sp>
          <p:nvSpPr>
            <p:cNvPr id="1005" name="Shape 1005"/>
            <p:cNvSpPr/>
            <p:nvPr/>
          </p:nvSpPr>
          <p:spPr>
            <a:xfrm>
              <a:off x="5083175" y="3892550"/>
              <a:ext cx="533400" cy="85725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69</a:t>
              </a:r>
              <a:endParaRPr/>
            </a:p>
          </p:txBody>
        </p:sp>
        <p:sp>
          <p:nvSpPr>
            <p:cNvPr id="1006" name="Shape 1006"/>
            <p:cNvSpPr/>
            <p:nvPr/>
          </p:nvSpPr>
          <p:spPr>
            <a:xfrm>
              <a:off x="6024562" y="3794125"/>
              <a:ext cx="533400" cy="942975"/>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81</a:t>
              </a:r>
              <a:endParaRPr/>
            </a:p>
          </p:txBody>
        </p:sp>
      </p:grpSp>
      <p:cxnSp>
        <p:nvCxnSpPr>
          <p:cNvPr id="1007" name="Shape 1007"/>
          <p:cNvCxnSpPr/>
          <p:nvPr/>
        </p:nvCxnSpPr>
        <p:spPr>
          <a:xfrm>
            <a:off x="5581650" y="5383212"/>
            <a:ext cx="331787"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grpSp>
        <p:nvGrpSpPr>
          <p:cNvPr id="1008" name="Shape 1008"/>
          <p:cNvGrpSpPr/>
          <p:nvPr/>
        </p:nvGrpSpPr>
        <p:grpSpPr>
          <a:xfrm>
            <a:off x="2244725" y="4144962"/>
            <a:ext cx="1417637" cy="2551112"/>
            <a:chOff x="2244725" y="4144962"/>
            <a:chExt cx="1417637" cy="2551112"/>
          </a:xfrm>
        </p:grpSpPr>
        <p:cxnSp>
          <p:nvCxnSpPr>
            <p:cNvPr id="1009" name="Shape 1009"/>
            <p:cNvCxnSpPr/>
            <p:nvPr/>
          </p:nvCxnSpPr>
          <p:spPr>
            <a:xfrm>
              <a:off x="2822575" y="5364162"/>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sp>
          <p:nvSpPr>
            <p:cNvPr id="1010" name="Shape 1010"/>
            <p:cNvSpPr/>
            <p:nvPr/>
          </p:nvSpPr>
          <p:spPr>
            <a:xfrm>
              <a:off x="2244725" y="6249987"/>
              <a:ext cx="533400" cy="4460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12</a:t>
              </a:r>
              <a:endParaRPr/>
            </a:p>
          </p:txBody>
        </p:sp>
        <p:cxnSp>
          <p:nvCxnSpPr>
            <p:cNvPr id="1011" name="Shape 1011"/>
            <p:cNvCxnSpPr/>
            <p:nvPr/>
          </p:nvCxnSpPr>
          <p:spPr>
            <a:xfrm>
              <a:off x="2997200" y="4594225"/>
              <a:ext cx="0" cy="492125"/>
            </a:xfrm>
            <a:prstGeom prst="straightConnector1">
              <a:avLst/>
            </a:prstGeom>
            <a:noFill/>
            <a:ln cap="flat" cmpd="sng" w="38100">
              <a:solidFill>
                <a:schemeClr val="accent2"/>
              </a:solidFill>
              <a:prstDash val="solid"/>
              <a:miter lim="800000"/>
              <a:headEnd len="med" w="med" type="none"/>
              <a:tailEnd len="lg" w="lg" type="stealth"/>
            </a:ln>
          </p:spPr>
        </p:cxnSp>
        <p:sp>
          <p:nvSpPr>
            <p:cNvPr id="1012" name="Shape 1012"/>
            <p:cNvSpPr txBox="1"/>
            <p:nvPr/>
          </p:nvSpPr>
          <p:spPr>
            <a:xfrm>
              <a:off x="2582862" y="4144962"/>
              <a:ext cx="1079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交换</a:t>
              </a:r>
              <a:endParaRPr/>
            </a:p>
          </p:txBody>
        </p:sp>
      </p:grpSp>
      <p:grpSp>
        <p:nvGrpSpPr>
          <p:cNvPr id="1013" name="Shape 1013"/>
          <p:cNvGrpSpPr/>
          <p:nvPr/>
        </p:nvGrpSpPr>
        <p:grpSpPr>
          <a:xfrm>
            <a:off x="3132137" y="4141787"/>
            <a:ext cx="1417638" cy="2552700"/>
            <a:chOff x="3132137" y="4141787"/>
            <a:chExt cx="1417638" cy="2552700"/>
          </a:xfrm>
        </p:grpSpPr>
        <p:cxnSp>
          <p:nvCxnSpPr>
            <p:cNvPr id="1014" name="Shape 1014"/>
            <p:cNvCxnSpPr/>
            <p:nvPr/>
          </p:nvCxnSpPr>
          <p:spPr>
            <a:xfrm>
              <a:off x="3729037" y="5367337"/>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sp>
          <p:nvSpPr>
            <p:cNvPr id="1015" name="Shape 1015"/>
            <p:cNvSpPr/>
            <p:nvPr/>
          </p:nvSpPr>
          <p:spPr>
            <a:xfrm>
              <a:off x="3132137" y="6061075"/>
              <a:ext cx="533400" cy="6334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38</a:t>
              </a:r>
              <a:endParaRPr/>
            </a:p>
          </p:txBody>
        </p:sp>
        <p:sp>
          <p:nvSpPr>
            <p:cNvPr id="1016" name="Shape 1016"/>
            <p:cNvSpPr txBox="1"/>
            <p:nvPr/>
          </p:nvSpPr>
          <p:spPr>
            <a:xfrm>
              <a:off x="3470275" y="4141787"/>
              <a:ext cx="1079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交换</a:t>
              </a:r>
              <a:endParaRPr/>
            </a:p>
          </p:txBody>
        </p:sp>
        <p:cxnSp>
          <p:nvCxnSpPr>
            <p:cNvPr id="1017" name="Shape 1017"/>
            <p:cNvCxnSpPr/>
            <p:nvPr/>
          </p:nvCxnSpPr>
          <p:spPr>
            <a:xfrm>
              <a:off x="3883025" y="4591050"/>
              <a:ext cx="0" cy="492125"/>
            </a:xfrm>
            <a:prstGeom prst="straightConnector1">
              <a:avLst/>
            </a:prstGeom>
            <a:noFill/>
            <a:ln cap="flat" cmpd="sng" w="38100">
              <a:solidFill>
                <a:schemeClr val="accent2"/>
              </a:solidFill>
              <a:prstDash val="solid"/>
              <a:miter lim="800000"/>
              <a:headEnd len="med" w="med" type="none"/>
              <a:tailEnd len="lg" w="lg" type="stealth"/>
            </a:ln>
          </p:spPr>
        </p:cxnSp>
      </p:grpSp>
      <p:grpSp>
        <p:nvGrpSpPr>
          <p:cNvPr id="1018" name="Shape 1018"/>
          <p:cNvGrpSpPr/>
          <p:nvPr/>
        </p:nvGrpSpPr>
        <p:grpSpPr>
          <a:xfrm>
            <a:off x="4081462" y="4144962"/>
            <a:ext cx="1393825" cy="2570162"/>
            <a:chOff x="4081462" y="4144962"/>
            <a:chExt cx="1393825" cy="2570162"/>
          </a:xfrm>
        </p:grpSpPr>
        <p:cxnSp>
          <p:nvCxnSpPr>
            <p:cNvPr id="1019" name="Shape 1019"/>
            <p:cNvCxnSpPr/>
            <p:nvPr/>
          </p:nvCxnSpPr>
          <p:spPr>
            <a:xfrm>
              <a:off x="4637087" y="5383212"/>
              <a:ext cx="331787"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sp>
          <p:nvSpPr>
            <p:cNvPr id="1020" name="Shape 1020"/>
            <p:cNvSpPr/>
            <p:nvPr/>
          </p:nvSpPr>
          <p:spPr>
            <a:xfrm>
              <a:off x="4081462" y="5973762"/>
              <a:ext cx="533400" cy="741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53</a:t>
              </a:r>
              <a:endParaRPr/>
            </a:p>
          </p:txBody>
        </p:sp>
        <p:sp>
          <p:nvSpPr>
            <p:cNvPr id="1021" name="Shape 1021"/>
            <p:cNvSpPr txBox="1"/>
            <p:nvPr/>
          </p:nvSpPr>
          <p:spPr>
            <a:xfrm>
              <a:off x="4395787" y="4144962"/>
              <a:ext cx="10795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交换</a:t>
              </a:r>
              <a:endParaRPr/>
            </a:p>
          </p:txBody>
        </p:sp>
        <p:cxnSp>
          <p:nvCxnSpPr>
            <p:cNvPr id="1022" name="Shape 1022"/>
            <p:cNvCxnSpPr/>
            <p:nvPr/>
          </p:nvCxnSpPr>
          <p:spPr>
            <a:xfrm>
              <a:off x="4797425" y="4594225"/>
              <a:ext cx="0" cy="492125"/>
            </a:xfrm>
            <a:prstGeom prst="straightConnector1">
              <a:avLst/>
            </a:prstGeom>
            <a:noFill/>
            <a:ln cap="flat" cmpd="sng" w="38100">
              <a:solidFill>
                <a:schemeClr val="accent2"/>
              </a:solidFill>
              <a:prstDash val="solid"/>
              <a:miter lim="800000"/>
              <a:headEnd len="med" w="med" type="none"/>
              <a:tailEnd len="lg" w="lg" type="stealth"/>
            </a:ln>
          </p:spPr>
        </p:cxnSp>
      </p:grpSp>
      <p:sp>
        <p:nvSpPr>
          <p:cNvPr id="1023" name="Shape 1023"/>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500"/>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9"/>
                                        </p:tgtEl>
                                        <p:attrNameLst>
                                          <p:attrName>style.visibility</p:attrName>
                                        </p:attrNameLst>
                                      </p:cBhvr>
                                      <p:to>
                                        <p:strVal val="visible"/>
                                      </p:to>
                                    </p:set>
                                    <p:anim calcmode="lin" valueType="num">
                                      <p:cBhvr additive="base">
                                        <p:cTn dur="500"/>
                                        <p:tgtEl>
                                          <p:spTgt spid="9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95" name="Shape 95"/>
        <p:cNvGrpSpPr/>
        <p:nvPr/>
      </p:nvGrpSpPr>
      <p:grpSpPr>
        <a:xfrm>
          <a:off x="0" y="0"/>
          <a:ext cx="0" cy="0"/>
          <a:chOff x="0" y="0"/>
          <a:chExt cx="0" cy="0"/>
        </a:xfrm>
      </p:grpSpPr>
      <p:sp>
        <p:nvSpPr>
          <p:cNvPr id="96" name="Shape 96"/>
          <p:cNvSpPr txBox="1"/>
          <p:nvPr/>
        </p:nvSpPr>
        <p:spPr>
          <a:xfrm>
            <a:off x="250825" y="1179512"/>
            <a:ext cx="3735387"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排序的基本概念</a:t>
            </a:r>
            <a:endParaRPr/>
          </a:p>
        </p:txBody>
      </p:sp>
      <p:sp>
        <p:nvSpPr>
          <p:cNvPr id="97" name="Shape 97"/>
          <p:cNvSpPr txBox="1"/>
          <p:nvPr/>
        </p:nvSpPr>
        <p:spPr>
          <a:xfrm>
            <a:off x="385762" y="1898650"/>
            <a:ext cx="8010525"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单键排序：</a:t>
            </a:r>
            <a:r>
              <a:rPr b="1" i="0" lang="en-US" sz="2800" u="none">
                <a:solidFill>
                  <a:schemeClr val="dk1"/>
                </a:solidFill>
                <a:latin typeface="Arial"/>
                <a:ea typeface="Arial"/>
                <a:cs typeface="Arial"/>
                <a:sym typeface="Arial"/>
              </a:rPr>
              <a:t>根据一个关键码进行的排序；</a:t>
            </a:r>
            <a:endParaRPr/>
          </a:p>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多键排序：</a:t>
            </a:r>
            <a:r>
              <a:rPr b="1" i="0" lang="en-US" sz="2800" u="none">
                <a:solidFill>
                  <a:schemeClr val="dk1"/>
                </a:solidFill>
                <a:latin typeface="Arial"/>
                <a:ea typeface="Arial"/>
                <a:cs typeface="Arial"/>
                <a:sym typeface="Arial"/>
              </a:rPr>
              <a:t>根据多个关键码进行的排序。</a:t>
            </a:r>
            <a:endParaRPr/>
          </a:p>
        </p:txBody>
      </p:sp>
      <p:grpSp>
        <p:nvGrpSpPr>
          <p:cNvPr id="98" name="Shape 98"/>
          <p:cNvGrpSpPr/>
          <p:nvPr/>
        </p:nvGrpSpPr>
        <p:grpSpPr>
          <a:xfrm>
            <a:off x="566737" y="2979737"/>
            <a:ext cx="7958137" cy="2428875"/>
            <a:chOff x="349250" y="3119437"/>
            <a:chExt cx="8580437" cy="2959100"/>
          </a:xfrm>
        </p:grpSpPr>
        <p:sp>
          <p:nvSpPr>
            <p:cNvPr id="99" name="Shape 99"/>
            <p:cNvSpPr txBox="1"/>
            <p:nvPr/>
          </p:nvSpPr>
          <p:spPr>
            <a:xfrm>
              <a:off x="473075" y="3119437"/>
              <a:ext cx="1154112"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学号</a:t>
              </a:r>
              <a:endParaRPr/>
            </a:p>
          </p:txBody>
        </p:sp>
        <p:sp>
          <p:nvSpPr>
            <p:cNvPr id="100" name="Shape 100"/>
            <p:cNvSpPr/>
            <p:nvPr/>
          </p:nvSpPr>
          <p:spPr>
            <a:xfrm>
              <a:off x="349250" y="3119437"/>
              <a:ext cx="1401762"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 name="Shape 101"/>
            <p:cNvSpPr txBox="1"/>
            <p:nvPr/>
          </p:nvSpPr>
          <p:spPr>
            <a:xfrm>
              <a:off x="1874837" y="3119437"/>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姓名</a:t>
              </a:r>
              <a:endParaRPr/>
            </a:p>
          </p:txBody>
        </p:sp>
        <p:sp>
          <p:nvSpPr>
            <p:cNvPr id="102" name="Shape 102"/>
            <p:cNvSpPr/>
            <p:nvPr/>
          </p:nvSpPr>
          <p:spPr>
            <a:xfrm>
              <a:off x="1751012" y="3119437"/>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 name="Shape 103"/>
            <p:cNvSpPr txBox="1"/>
            <p:nvPr/>
          </p:nvSpPr>
          <p:spPr>
            <a:xfrm>
              <a:off x="3773487" y="3119437"/>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高数</a:t>
              </a:r>
              <a:endParaRPr/>
            </a:p>
          </p:txBody>
        </p:sp>
        <p:sp>
          <p:nvSpPr>
            <p:cNvPr id="104" name="Shape 104"/>
            <p:cNvSpPr/>
            <p:nvPr/>
          </p:nvSpPr>
          <p:spPr>
            <a:xfrm>
              <a:off x="3649662" y="3119437"/>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 name="Shape 105"/>
            <p:cNvSpPr txBox="1"/>
            <p:nvPr/>
          </p:nvSpPr>
          <p:spPr>
            <a:xfrm>
              <a:off x="5464175" y="3119437"/>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英语</a:t>
              </a:r>
              <a:endParaRPr/>
            </a:p>
          </p:txBody>
        </p:sp>
        <p:sp>
          <p:nvSpPr>
            <p:cNvPr id="106" name="Shape 106"/>
            <p:cNvSpPr/>
            <p:nvPr/>
          </p:nvSpPr>
          <p:spPr>
            <a:xfrm>
              <a:off x="5340350" y="3119437"/>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 name="Shape 107"/>
            <p:cNvSpPr txBox="1"/>
            <p:nvPr/>
          </p:nvSpPr>
          <p:spPr>
            <a:xfrm>
              <a:off x="7362825" y="3119437"/>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思想品德</a:t>
              </a:r>
              <a:endParaRPr/>
            </a:p>
          </p:txBody>
        </p:sp>
        <p:sp>
          <p:nvSpPr>
            <p:cNvPr id="108" name="Shape 108"/>
            <p:cNvSpPr/>
            <p:nvPr/>
          </p:nvSpPr>
          <p:spPr>
            <a:xfrm>
              <a:off x="7239000" y="3119437"/>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 name="Shape 109"/>
            <p:cNvSpPr txBox="1"/>
            <p:nvPr/>
          </p:nvSpPr>
          <p:spPr>
            <a:xfrm>
              <a:off x="473075" y="3711575"/>
              <a:ext cx="1154112"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0001</a:t>
              </a:r>
              <a:endParaRPr/>
            </a:p>
          </p:txBody>
        </p:sp>
        <p:sp>
          <p:nvSpPr>
            <p:cNvPr id="110" name="Shape 110"/>
            <p:cNvSpPr/>
            <p:nvPr/>
          </p:nvSpPr>
          <p:spPr>
            <a:xfrm>
              <a:off x="349250" y="3711575"/>
              <a:ext cx="1401762"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 name="Shape 111"/>
            <p:cNvSpPr txBox="1"/>
            <p:nvPr/>
          </p:nvSpPr>
          <p:spPr>
            <a:xfrm>
              <a:off x="1874837" y="3711575"/>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王  军</a:t>
              </a:r>
              <a:endParaRPr/>
            </a:p>
          </p:txBody>
        </p:sp>
        <p:sp>
          <p:nvSpPr>
            <p:cNvPr id="112" name="Shape 112"/>
            <p:cNvSpPr/>
            <p:nvPr/>
          </p:nvSpPr>
          <p:spPr>
            <a:xfrm>
              <a:off x="1751012" y="3711575"/>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 name="Shape 113"/>
            <p:cNvSpPr txBox="1"/>
            <p:nvPr/>
          </p:nvSpPr>
          <p:spPr>
            <a:xfrm>
              <a:off x="3773487" y="3711575"/>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85</a:t>
              </a:r>
              <a:endParaRPr/>
            </a:p>
          </p:txBody>
        </p:sp>
        <p:sp>
          <p:nvSpPr>
            <p:cNvPr id="114" name="Shape 114"/>
            <p:cNvSpPr/>
            <p:nvPr/>
          </p:nvSpPr>
          <p:spPr>
            <a:xfrm>
              <a:off x="3649662" y="3711575"/>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 name="Shape 115"/>
            <p:cNvSpPr txBox="1"/>
            <p:nvPr/>
          </p:nvSpPr>
          <p:spPr>
            <a:xfrm>
              <a:off x="7362825" y="3711575"/>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88</a:t>
              </a:r>
              <a:endParaRPr/>
            </a:p>
          </p:txBody>
        </p:sp>
        <p:sp>
          <p:nvSpPr>
            <p:cNvPr id="116" name="Shape 116"/>
            <p:cNvSpPr/>
            <p:nvPr/>
          </p:nvSpPr>
          <p:spPr>
            <a:xfrm>
              <a:off x="7239000" y="3711575"/>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 name="Shape 117"/>
            <p:cNvSpPr txBox="1"/>
            <p:nvPr/>
          </p:nvSpPr>
          <p:spPr>
            <a:xfrm>
              <a:off x="473075" y="4303712"/>
              <a:ext cx="1154112"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0002</a:t>
              </a:r>
              <a:endParaRPr/>
            </a:p>
          </p:txBody>
        </p:sp>
        <p:sp>
          <p:nvSpPr>
            <p:cNvPr id="118" name="Shape 118"/>
            <p:cNvSpPr/>
            <p:nvPr/>
          </p:nvSpPr>
          <p:spPr>
            <a:xfrm>
              <a:off x="349250" y="4303712"/>
              <a:ext cx="1401762"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 name="Shape 119"/>
            <p:cNvSpPr txBox="1"/>
            <p:nvPr/>
          </p:nvSpPr>
          <p:spPr>
            <a:xfrm>
              <a:off x="1874837" y="4303712"/>
              <a:ext cx="1651000"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李  明</a:t>
              </a:r>
              <a:endParaRPr/>
            </a:p>
          </p:txBody>
        </p:sp>
        <p:sp>
          <p:nvSpPr>
            <p:cNvPr id="120" name="Shape 120"/>
            <p:cNvSpPr/>
            <p:nvPr/>
          </p:nvSpPr>
          <p:spPr>
            <a:xfrm>
              <a:off x="1751012" y="4303712"/>
              <a:ext cx="1898650"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 name="Shape 121"/>
            <p:cNvSpPr txBox="1"/>
            <p:nvPr/>
          </p:nvSpPr>
          <p:spPr>
            <a:xfrm>
              <a:off x="3773487" y="4303712"/>
              <a:ext cx="1443037"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64</a:t>
              </a:r>
              <a:endParaRPr/>
            </a:p>
          </p:txBody>
        </p:sp>
        <p:sp>
          <p:nvSpPr>
            <p:cNvPr id="122" name="Shape 122"/>
            <p:cNvSpPr/>
            <p:nvPr/>
          </p:nvSpPr>
          <p:spPr>
            <a:xfrm>
              <a:off x="3649662" y="4303712"/>
              <a:ext cx="1690687"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 name="Shape 123"/>
            <p:cNvSpPr txBox="1"/>
            <p:nvPr/>
          </p:nvSpPr>
          <p:spPr>
            <a:xfrm>
              <a:off x="7362825" y="4303712"/>
              <a:ext cx="1443037"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92</a:t>
              </a:r>
              <a:endParaRPr/>
            </a:p>
          </p:txBody>
        </p:sp>
        <p:sp>
          <p:nvSpPr>
            <p:cNvPr id="124" name="Shape 124"/>
            <p:cNvSpPr/>
            <p:nvPr/>
          </p:nvSpPr>
          <p:spPr>
            <a:xfrm>
              <a:off x="7239000" y="4303712"/>
              <a:ext cx="1690687"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 name="Shape 125"/>
            <p:cNvSpPr txBox="1"/>
            <p:nvPr/>
          </p:nvSpPr>
          <p:spPr>
            <a:xfrm>
              <a:off x="473075" y="4894262"/>
              <a:ext cx="1154112"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0003</a:t>
              </a:r>
              <a:endParaRPr/>
            </a:p>
          </p:txBody>
        </p:sp>
        <p:sp>
          <p:nvSpPr>
            <p:cNvPr id="126" name="Shape 126"/>
            <p:cNvSpPr/>
            <p:nvPr/>
          </p:nvSpPr>
          <p:spPr>
            <a:xfrm>
              <a:off x="349250" y="4894262"/>
              <a:ext cx="1401762"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 name="Shape 127"/>
            <p:cNvSpPr txBox="1"/>
            <p:nvPr/>
          </p:nvSpPr>
          <p:spPr>
            <a:xfrm>
              <a:off x="1874837" y="4894262"/>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汤晓影</a:t>
              </a:r>
              <a:endParaRPr/>
            </a:p>
          </p:txBody>
        </p:sp>
        <p:sp>
          <p:nvSpPr>
            <p:cNvPr id="128" name="Shape 128"/>
            <p:cNvSpPr/>
            <p:nvPr/>
          </p:nvSpPr>
          <p:spPr>
            <a:xfrm>
              <a:off x="1751012" y="4894262"/>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 name="Shape 129"/>
            <p:cNvSpPr txBox="1"/>
            <p:nvPr/>
          </p:nvSpPr>
          <p:spPr>
            <a:xfrm>
              <a:off x="3773487" y="4894262"/>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85</a:t>
              </a:r>
              <a:endParaRPr/>
            </a:p>
          </p:txBody>
        </p:sp>
        <p:sp>
          <p:nvSpPr>
            <p:cNvPr id="130" name="Shape 130"/>
            <p:cNvSpPr/>
            <p:nvPr/>
          </p:nvSpPr>
          <p:spPr>
            <a:xfrm>
              <a:off x="3649662" y="4894262"/>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 name="Shape 131"/>
            <p:cNvSpPr txBox="1"/>
            <p:nvPr/>
          </p:nvSpPr>
          <p:spPr>
            <a:xfrm>
              <a:off x="7362825" y="4894262"/>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86</a:t>
              </a:r>
              <a:endParaRPr/>
            </a:p>
          </p:txBody>
        </p:sp>
        <p:sp>
          <p:nvSpPr>
            <p:cNvPr id="132" name="Shape 132"/>
            <p:cNvSpPr/>
            <p:nvPr/>
          </p:nvSpPr>
          <p:spPr>
            <a:xfrm>
              <a:off x="7239000" y="4894262"/>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3" name="Shape 133"/>
            <p:cNvSpPr txBox="1"/>
            <p:nvPr/>
          </p:nvSpPr>
          <p:spPr>
            <a:xfrm>
              <a:off x="473075" y="5486400"/>
              <a:ext cx="1154112"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134" name="Shape 134"/>
            <p:cNvSpPr/>
            <p:nvPr/>
          </p:nvSpPr>
          <p:spPr>
            <a:xfrm>
              <a:off x="349250" y="5486400"/>
              <a:ext cx="1401762"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 name="Shape 135"/>
            <p:cNvSpPr txBox="1"/>
            <p:nvPr/>
          </p:nvSpPr>
          <p:spPr>
            <a:xfrm>
              <a:off x="1874837" y="5486400"/>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136" name="Shape 136"/>
            <p:cNvSpPr/>
            <p:nvPr/>
          </p:nvSpPr>
          <p:spPr>
            <a:xfrm>
              <a:off x="1751012" y="5486400"/>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 name="Shape 137"/>
            <p:cNvSpPr txBox="1"/>
            <p:nvPr/>
          </p:nvSpPr>
          <p:spPr>
            <a:xfrm>
              <a:off x="3773487" y="5486400"/>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138" name="Shape 138"/>
            <p:cNvSpPr/>
            <p:nvPr/>
          </p:nvSpPr>
          <p:spPr>
            <a:xfrm>
              <a:off x="3649662" y="5486400"/>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 name="Shape 139"/>
            <p:cNvSpPr txBox="1"/>
            <p:nvPr/>
          </p:nvSpPr>
          <p:spPr>
            <a:xfrm>
              <a:off x="5464175" y="3711575"/>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68</a:t>
              </a:r>
              <a:endParaRPr/>
            </a:p>
          </p:txBody>
        </p:sp>
        <p:sp>
          <p:nvSpPr>
            <p:cNvPr id="140" name="Shape 140"/>
            <p:cNvSpPr/>
            <p:nvPr/>
          </p:nvSpPr>
          <p:spPr>
            <a:xfrm>
              <a:off x="5340350" y="3711575"/>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 name="Shape 141"/>
            <p:cNvSpPr txBox="1"/>
            <p:nvPr/>
          </p:nvSpPr>
          <p:spPr>
            <a:xfrm>
              <a:off x="5464175" y="4303712"/>
              <a:ext cx="1651000" cy="590550"/>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72</a:t>
              </a:r>
              <a:endParaRPr/>
            </a:p>
          </p:txBody>
        </p:sp>
        <p:sp>
          <p:nvSpPr>
            <p:cNvPr id="142" name="Shape 142"/>
            <p:cNvSpPr/>
            <p:nvPr/>
          </p:nvSpPr>
          <p:spPr>
            <a:xfrm>
              <a:off x="5340350" y="4303712"/>
              <a:ext cx="1898650" cy="590550"/>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 name="Shape 143"/>
            <p:cNvSpPr txBox="1"/>
            <p:nvPr/>
          </p:nvSpPr>
          <p:spPr>
            <a:xfrm>
              <a:off x="5464175" y="4894262"/>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78</a:t>
              </a:r>
              <a:endParaRPr/>
            </a:p>
          </p:txBody>
        </p:sp>
        <p:sp>
          <p:nvSpPr>
            <p:cNvPr id="144" name="Shape 144"/>
            <p:cNvSpPr/>
            <p:nvPr/>
          </p:nvSpPr>
          <p:spPr>
            <a:xfrm>
              <a:off x="5340350" y="4894262"/>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5" name="Shape 145"/>
            <p:cNvSpPr txBox="1"/>
            <p:nvPr/>
          </p:nvSpPr>
          <p:spPr>
            <a:xfrm>
              <a:off x="5464175" y="5486400"/>
              <a:ext cx="1651000"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146" name="Shape 146"/>
            <p:cNvSpPr/>
            <p:nvPr/>
          </p:nvSpPr>
          <p:spPr>
            <a:xfrm>
              <a:off x="5340350" y="5486400"/>
              <a:ext cx="1898650"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7" name="Shape 147"/>
            <p:cNvSpPr txBox="1"/>
            <p:nvPr/>
          </p:nvSpPr>
          <p:spPr>
            <a:xfrm>
              <a:off x="7362825" y="5486400"/>
              <a:ext cx="1443037" cy="592137"/>
            </a:xfrm>
            <a:prstGeom prst="rect">
              <a:avLst/>
            </a:prstGeom>
            <a:no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148" name="Shape 148"/>
            <p:cNvSpPr/>
            <p:nvPr/>
          </p:nvSpPr>
          <p:spPr>
            <a:xfrm>
              <a:off x="7239000" y="5486400"/>
              <a:ext cx="1690687" cy="592137"/>
            </a:xfrm>
            <a:prstGeom prst="rect">
              <a:avLst/>
            </a:prstGeom>
            <a:noFill/>
            <a:ln cap="flat" cmpd="sng" w="28575">
              <a:solidFill>
                <a:schemeClr val="accent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49" name="Shape 149"/>
          <p:cNvSpPr txBox="1"/>
          <p:nvPr/>
        </p:nvSpPr>
        <p:spPr>
          <a:xfrm>
            <a:off x="341312" y="5599112"/>
            <a:ext cx="8596312"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按学号排序——单键排序</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按成绩（高数＋英语＋思想品德）排序——多键排序</a:t>
            </a:r>
            <a:endParaRPr/>
          </a:p>
        </p:txBody>
      </p:sp>
      <p:sp>
        <p:nvSpPr>
          <p:cNvPr id="150" name="Shape 150"/>
          <p:cNvSpPr txBox="1"/>
          <p:nvPr/>
        </p:nvSpPr>
        <p:spPr>
          <a:xfrm>
            <a:off x="2832100" y="414337"/>
            <a:ext cx="2746375" cy="523875"/>
          </a:xfrm>
          <a:prstGeom prst="rect">
            <a:avLst/>
          </a:prstGeom>
          <a:noFill/>
          <a:ln>
            <a:noFill/>
          </a:ln>
          <a:effectLst>
            <a:outerShdw blurRad="63500" dir="1593903" dist="28398">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6600FF"/>
              </a:buClr>
              <a:buSzPts val="3600"/>
              <a:buFont typeface="Times New Roman"/>
              <a:buNone/>
            </a:pPr>
            <a:r>
              <a:rPr b="1" i="0" lang="en-US" sz="3600" u="none">
                <a:solidFill>
                  <a:srgbClr val="6600FF"/>
                </a:solidFill>
                <a:latin typeface="Times New Roman"/>
                <a:ea typeface="Times New Roman"/>
                <a:cs typeface="Times New Roman"/>
                <a:sym typeface="Times New Roman"/>
              </a:rPr>
              <a:t>8.1  概  述</a:t>
            </a:r>
            <a:r>
              <a:rPr b="1" i="0" lang="en-US" sz="3600" u="none">
                <a:solidFill>
                  <a:schemeClr val="dk2"/>
                </a:solidFill>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027" name="Shape 1027"/>
        <p:cNvGrpSpPr/>
        <p:nvPr/>
      </p:nvGrpSpPr>
      <p:grpSpPr>
        <a:xfrm>
          <a:off x="0" y="0"/>
          <a:ext cx="0" cy="0"/>
          <a:chOff x="0" y="0"/>
          <a:chExt cx="0" cy="0"/>
        </a:xfrm>
      </p:grpSpPr>
      <p:sp>
        <p:nvSpPr>
          <p:cNvPr id="1028" name="Shape 1028"/>
          <p:cNvSpPr txBox="1"/>
          <p:nvPr/>
        </p:nvSpPr>
        <p:spPr>
          <a:xfrm>
            <a:off x="250825" y="1562100"/>
            <a:ext cx="8461375" cy="2398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设bound位置的记录是无序区的最后一个记录，则每趟起泡排序的范围是r[1] ~ r[bound]。</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在一趟排序后，从exchange位置之后的记录一定是有序的，所以bound=exchange。</a:t>
            </a:r>
            <a:endParaRPr/>
          </a:p>
        </p:txBody>
      </p:sp>
      <p:sp>
        <p:nvSpPr>
          <p:cNvPr id="1029" name="Shape 1029"/>
          <p:cNvSpPr txBox="1"/>
          <p:nvPr/>
        </p:nvSpPr>
        <p:spPr>
          <a:xfrm>
            <a:off x="103187" y="1112837"/>
            <a:ext cx="92265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关键问题⑵：如何确定起泡排序的范围？</a:t>
            </a:r>
            <a:endParaRPr/>
          </a:p>
        </p:txBody>
      </p:sp>
      <p:sp>
        <p:nvSpPr>
          <p:cNvPr id="1030" name="Shape 1030"/>
          <p:cNvSpPr txBox="1"/>
          <p:nvPr/>
        </p:nvSpPr>
        <p:spPr>
          <a:xfrm>
            <a:off x="265112" y="3948112"/>
            <a:ext cx="7200900" cy="28241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bound=exchange; </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for (j=1; j&lt;bound; j++)	</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if （r[j]&gt;r[j+1]）{</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r[j]&lt;==&gt;r[j+1]；</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exchange=j；</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p:txBody>
      </p:sp>
      <p:sp>
        <p:nvSpPr>
          <p:cNvPr id="1031" name="Shape 1031"/>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035" name="Shape 1035"/>
        <p:cNvGrpSpPr/>
        <p:nvPr/>
      </p:nvGrpSpPr>
      <p:grpSpPr>
        <a:xfrm>
          <a:off x="0" y="0"/>
          <a:ext cx="0" cy="0"/>
          <a:chOff x="0" y="0"/>
          <a:chExt cx="0" cy="0"/>
        </a:xfrm>
      </p:grpSpPr>
      <p:grpSp>
        <p:nvGrpSpPr>
          <p:cNvPr id="1036" name="Shape 1036"/>
          <p:cNvGrpSpPr/>
          <p:nvPr/>
        </p:nvGrpSpPr>
        <p:grpSpPr>
          <a:xfrm>
            <a:off x="1376362" y="4778375"/>
            <a:ext cx="6069013" cy="1069975"/>
            <a:chOff x="1398587" y="5375275"/>
            <a:chExt cx="6069013" cy="1069975"/>
          </a:xfrm>
        </p:grpSpPr>
        <p:sp>
          <p:nvSpPr>
            <p:cNvPr id="1037" name="Shape 1037"/>
            <p:cNvSpPr/>
            <p:nvPr/>
          </p:nvSpPr>
          <p:spPr>
            <a:xfrm>
              <a:off x="1398587" y="6005512"/>
              <a:ext cx="533400" cy="3952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05</a:t>
              </a:r>
              <a:endParaRPr/>
            </a:p>
          </p:txBody>
        </p:sp>
        <p:sp>
          <p:nvSpPr>
            <p:cNvPr id="1038" name="Shape 1038"/>
            <p:cNvSpPr/>
            <p:nvPr/>
          </p:nvSpPr>
          <p:spPr>
            <a:xfrm>
              <a:off x="6934200" y="5375275"/>
              <a:ext cx="533400" cy="10652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98</a:t>
              </a:r>
              <a:endParaRPr/>
            </a:p>
          </p:txBody>
        </p:sp>
        <p:sp>
          <p:nvSpPr>
            <p:cNvPr id="1039" name="Shape 1039"/>
            <p:cNvSpPr/>
            <p:nvPr/>
          </p:nvSpPr>
          <p:spPr>
            <a:xfrm>
              <a:off x="2308225" y="5964237"/>
              <a:ext cx="533400" cy="4460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12</a:t>
              </a:r>
              <a:endParaRPr/>
            </a:p>
          </p:txBody>
        </p:sp>
        <p:sp>
          <p:nvSpPr>
            <p:cNvPr id="1040" name="Shape 1040"/>
            <p:cNvSpPr/>
            <p:nvPr/>
          </p:nvSpPr>
          <p:spPr>
            <a:xfrm>
              <a:off x="5092700" y="5588000"/>
              <a:ext cx="533400" cy="85725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69</a:t>
              </a:r>
              <a:endParaRPr/>
            </a:p>
          </p:txBody>
        </p:sp>
        <p:sp>
          <p:nvSpPr>
            <p:cNvPr id="1041" name="Shape 1041"/>
            <p:cNvSpPr/>
            <p:nvPr/>
          </p:nvSpPr>
          <p:spPr>
            <a:xfrm>
              <a:off x="3195637" y="5775325"/>
              <a:ext cx="533400" cy="6334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38</a:t>
              </a:r>
              <a:endParaRPr/>
            </a:p>
          </p:txBody>
        </p:sp>
        <p:sp>
          <p:nvSpPr>
            <p:cNvPr id="1042" name="Shape 1042"/>
            <p:cNvSpPr/>
            <p:nvPr/>
          </p:nvSpPr>
          <p:spPr>
            <a:xfrm>
              <a:off x="4144962" y="5688012"/>
              <a:ext cx="533400" cy="741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5050"/>
                </a:buClr>
                <a:buSzPts val="2400"/>
                <a:buFont typeface="Arial"/>
                <a:buNone/>
              </a:pPr>
              <a:r>
                <a:rPr b="1" i="0" lang="en-US" sz="2400" u="none">
                  <a:solidFill>
                    <a:srgbClr val="FF5050"/>
                  </a:solidFill>
                  <a:latin typeface="Arial"/>
                  <a:ea typeface="Arial"/>
                  <a:cs typeface="Arial"/>
                  <a:sym typeface="Arial"/>
                </a:rPr>
                <a:t>53</a:t>
              </a:r>
              <a:endParaRPr/>
            </a:p>
          </p:txBody>
        </p:sp>
        <p:sp>
          <p:nvSpPr>
            <p:cNvPr id="1043" name="Shape 1043"/>
            <p:cNvSpPr/>
            <p:nvPr/>
          </p:nvSpPr>
          <p:spPr>
            <a:xfrm>
              <a:off x="6034087" y="5489575"/>
              <a:ext cx="533400" cy="942975"/>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81</a:t>
              </a:r>
              <a:endParaRPr/>
            </a:p>
          </p:txBody>
        </p:sp>
      </p:grpSp>
      <p:grpSp>
        <p:nvGrpSpPr>
          <p:cNvPr id="1044" name="Shape 1044"/>
          <p:cNvGrpSpPr/>
          <p:nvPr/>
        </p:nvGrpSpPr>
        <p:grpSpPr>
          <a:xfrm>
            <a:off x="1924050" y="5645150"/>
            <a:ext cx="2146299" cy="19050"/>
            <a:chOff x="1946275" y="6242050"/>
            <a:chExt cx="2146299" cy="19050"/>
          </a:xfrm>
        </p:grpSpPr>
        <p:cxnSp>
          <p:nvCxnSpPr>
            <p:cNvPr id="1045" name="Shape 1045"/>
            <p:cNvCxnSpPr/>
            <p:nvPr/>
          </p:nvCxnSpPr>
          <p:spPr>
            <a:xfrm>
              <a:off x="1946275" y="6242050"/>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1046" name="Shape 1046"/>
            <p:cNvCxnSpPr/>
            <p:nvPr/>
          </p:nvCxnSpPr>
          <p:spPr>
            <a:xfrm>
              <a:off x="2836862" y="6245225"/>
              <a:ext cx="304800"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cxnSp>
          <p:nvCxnSpPr>
            <p:cNvPr id="1047" name="Shape 1047"/>
            <p:cNvCxnSpPr/>
            <p:nvPr/>
          </p:nvCxnSpPr>
          <p:spPr>
            <a:xfrm>
              <a:off x="3760787" y="6261100"/>
              <a:ext cx="331787" cy="0"/>
            </a:xfrm>
            <a:prstGeom prst="straightConnector1">
              <a:avLst/>
            </a:prstGeom>
            <a:noFill/>
            <a:ln cap="flat" cmpd="sng" w="19050">
              <a:solidFill>
                <a:srgbClr val="FF6600"/>
              </a:solidFill>
              <a:prstDash val="solid"/>
              <a:miter lim="800000"/>
              <a:headEnd len="med" w="med" type="triangle"/>
              <a:tailEnd len="med" w="med" type="triangle"/>
            </a:ln>
            <a:effectLst>
              <a:outerShdw blurRad="63500" dir="2700000" dist="35921">
                <a:srgbClr val="808080"/>
              </a:outerShdw>
            </a:effectLst>
          </p:spPr>
        </p:cxnSp>
      </p:grpSp>
      <p:sp>
        <p:nvSpPr>
          <p:cNvPr id="1048" name="Shape 1048"/>
          <p:cNvSpPr txBox="1"/>
          <p:nvPr/>
        </p:nvSpPr>
        <p:spPr>
          <a:xfrm>
            <a:off x="341312" y="1652587"/>
            <a:ext cx="8324850" cy="28686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解决方法：</a:t>
            </a:r>
            <a:endParaRPr/>
          </a:p>
          <a:p>
            <a:pPr indent="0" lvl="0" marL="0" marR="0" rtl="0" algn="l">
              <a:lnSpc>
                <a:spcPct val="100000"/>
              </a:lnSpc>
              <a:spcBef>
                <a:spcPts val="140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在每一趟起泡排序之前，令</a:t>
            </a:r>
            <a:r>
              <a:rPr b="1" i="0" lang="en-US" sz="2800" u="none">
                <a:solidFill>
                  <a:schemeClr val="dk1"/>
                </a:solidFill>
                <a:latin typeface="Times New Roman"/>
                <a:ea typeface="Times New Roman"/>
                <a:cs typeface="Times New Roman"/>
                <a:sym typeface="Times New Roman"/>
              </a:rPr>
              <a:t>exchange</a:t>
            </a:r>
            <a:r>
              <a:rPr b="1" i="0" lang="en-US" sz="2800" u="none">
                <a:solidFill>
                  <a:schemeClr val="dk1"/>
                </a:solidFill>
                <a:latin typeface="Arial"/>
                <a:ea typeface="Arial"/>
                <a:cs typeface="Arial"/>
                <a:sym typeface="Arial"/>
              </a:rPr>
              <a:t>的初值为</a:t>
            </a:r>
            <a:r>
              <a:rPr b="1"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Arial"/>
                <a:ea typeface="Arial"/>
                <a:cs typeface="Arial"/>
                <a:sym typeface="Arial"/>
              </a:rPr>
              <a:t>在以后的排序过程中，只要有记录交换，</a:t>
            </a:r>
            <a:r>
              <a:rPr b="1" i="0" lang="en-US" sz="2800" u="none">
                <a:solidFill>
                  <a:schemeClr val="dk1"/>
                </a:solidFill>
                <a:latin typeface="Times New Roman"/>
                <a:ea typeface="Times New Roman"/>
                <a:cs typeface="Times New Roman"/>
                <a:sym typeface="Times New Roman"/>
              </a:rPr>
              <a:t>exchange</a:t>
            </a:r>
            <a:r>
              <a:rPr b="1" i="0" lang="en-US" sz="2800" u="none">
                <a:solidFill>
                  <a:schemeClr val="dk1"/>
                </a:solidFill>
                <a:latin typeface="Arial"/>
                <a:ea typeface="Arial"/>
                <a:cs typeface="Arial"/>
                <a:sym typeface="Arial"/>
              </a:rPr>
              <a:t>的值就会大于</a:t>
            </a:r>
            <a:r>
              <a:rPr b="1"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Arial"/>
                <a:ea typeface="Arial"/>
                <a:cs typeface="Arial"/>
                <a:sym typeface="Arial"/>
              </a:rPr>
              <a:t>。这样，在一趟比较完毕，就可以通过</a:t>
            </a:r>
            <a:r>
              <a:rPr b="1" i="0" lang="en-US" sz="2800" u="none">
                <a:solidFill>
                  <a:schemeClr val="dk1"/>
                </a:solidFill>
                <a:latin typeface="Times New Roman"/>
                <a:ea typeface="Times New Roman"/>
                <a:cs typeface="Times New Roman"/>
                <a:sym typeface="Times New Roman"/>
              </a:rPr>
              <a:t>exchange</a:t>
            </a:r>
            <a:r>
              <a:rPr b="1" i="0" lang="en-US" sz="2800" u="none">
                <a:solidFill>
                  <a:schemeClr val="dk1"/>
                </a:solidFill>
                <a:latin typeface="Arial"/>
                <a:ea typeface="Arial"/>
                <a:cs typeface="Arial"/>
                <a:sym typeface="Arial"/>
              </a:rPr>
              <a:t>的值是否为</a:t>
            </a:r>
            <a:r>
              <a:rPr b="1"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Arial"/>
                <a:ea typeface="Arial"/>
                <a:cs typeface="Arial"/>
                <a:sym typeface="Arial"/>
              </a:rPr>
              <a:t>来判别是否有记录交换，从而判别整个起泡排序的结束。</a:t>
            </a:r>
            <a:endParaRPr/>
          </a:p>
        </p:txBody>
      </p:sp>
      <p:sp>
        <p:nvSpPr>
          <p:cNvPr id="1049" name="Shape 1049"/>
          <p:cNvSpPr txBox="1"/>
          <p:nvPr/>
        </p:nvSpPr>
        <p:spPr>
          <a:xfrm>
            <a:off x="103187" y="1112837"/>
            <a:ext cx="92265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关键问题⑶：如何判别起泡排序的结束？</a:t>
            </a:r>
            <a:endParaRPr/>
          </a:p>
        </p:txBody>
      </p:sp>
      <p:sp>
        <p:nvSpPr>
          <p:cNvPr id="1050" name="Shape 1050"/>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054" name="Shape 1054"/>
        <p:cNvGrpSpPr/>
        <p:nvPr/>
      </p:nvGrpSpPr>
      <p:grpSpPr>
        <a:xfrm>
          <a:off x="0" y="0"/>
          <a:ext cx="0" cy="0"/>
          <a:chOff x="0" y="0"/>
          <a:chExt cx="0" cy="0"/>
        </a:xfrm>
      </p:grpSpPr>
      <p:sp>
        <p:nvSpPr>
          <p:cNvPr id="1055" name="Shape 1055"/>
          <p:cNvSpPr txBox="1"/>
          <p:nvPr/>
        </p:nvSpPr>
        <p:spPr>
          <a:xfrm>
            <a:off x="341312" y="1652587"/>
            <a:ext cx="8324850" cy="28686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解决方法：</a:t>
            </a:r>
            <a:endParaRPr/>
          </a:p>
          <a:p>
            <a:pPr indent="0" lvl="0" marL="0" marR="0" rtl="0" algn="l">
              <a:lnSpc>
                <a:spcPct val="100000"/>
              </a:lnSpc>
              <a:spcBef>
                <a:spcPts val="140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在每一趟起泡排序之前，令</a:t>
            </a:r>
            <a:r>
              <a:rPr b="1" i="0" lang="en-US" sz="2800" u="none">
                <a:solidFill>
                  <a:schemeClr val="dk1"/>
                </a:solidFill>
                <a:latin typeface="Times New Roman"/>
                <a:ea typeface="Times New Roman"/>
                <a:cs typeface="Times New Roman"/>
                <a:sym typeface="Times New Roman"/>
              </a:rPr>
              <a:t>exchange</a:t>
            </a:r>
            <a:r>
              <a:rPr b="1" i="0" lang="en-US" sz="2800" u="none">
                <a:solidFill>
                  <a:schemeClr val="dk1"/>
                </a:solidFill>
                <a:latin typeface="Arial"/>
                <a:ea typeface="Arial"/>
                <a:cs typeface="Arial"/>
                <a:sym typeface="Arial"/>
              </a:rPr>
              <a:t>的初值为</a:t>
            </a:r>
            <a:r>
              <a:rPr b="1"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Arial"/>
                <a:ea typeface="Arial"/>
                <a:cs typeface="Arial"/>
                <a:sym typeface="Arial"/>
              </a:rPr>
              <a:t>在以后的排序过程中，只要有记录交换，</a:t>
            </a:r>
            <a:r>
              <a:rPr b="1" i="0" lang="en-US" sz="2800" u="none">
                <a:solidFill>
                  <a:schemeClr val="dk1"/>
                </a:solidFill>
                <a:latin typeface="Times New Roman"/>
                <a:ea typeface="Times New Roman"/>
                <a:cs typeface="Times New Roman"/>
                <a:sym typeface="Times New Roman"/>
              </a:rPr>
              <a:t>exchange</a:t>
            </a:r>
            <a:r>
              <a:rPr b="1" i="0" lang="en-US" sz="2800" u="none">
                <a:solidFill>
                  <a:schemeClr val="dk1"/>
                </a:solidFill>
                <a:latin typeface="Arial"/>
                <a:ea typeface="Arial"/>
                <a:cs typeface="Arial"/>
                <a:sym typeface="Arial"/>
              </a:rPr>
              <a:t>的值就会大于</a:t>
            </a:r>
            <a:r>
              <a:rPr b="1"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Arial"/>
                <a:ea typeface="Arial"/>
                <a:cs typeface="Arial"/>
                <a:sym typeface="Arial"/>
              </a:rPr>
              <a:t>。这样，在一趟比较完毕，就可以通过</a:t>
            </a:r>
            <a:r>
              <a:rPr b="1" i="0" lang="en-US" sz="2800" u="none">
                <a:solidFill>
                  <a:schemeClr val="dk1"/>
                </a:solidFill>
                <a:latin typeface="Times New Roman"/>
                <a:ea typeface="Times New Roman"/>
                <a:cs typeface="Times New Roman"/>
                <a:sym typeface="Times New Roman"/>
              </a:rPr>
              <a:t>exchange</a:t>
            </a:r>
            <a:r>
              <a:rPr b="1" i="0" lang="en-US" sz="2800" u="none">
                <a:solidFill>
                  <a:schemeClr val="dk1"/>
                </a:solidFill>
                <a:latin typeface="Arial"/>
                <a:ea typeface="Arial"/>
                <a:cs typeface="Arial"/>
                <a:sym typeface="Arial"/>
              </a:rPr>
              <a:t>的值是否为</a:t>
            </a:r>
            <a:r>
              <a:rPr b="1"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Arial"/>
                <a:ea typeface="Arial"/>
                <a:cs typeface="Arial"/>
                <a:sym typeface="Arial"/>
              </a:rPr>
              <a:t>来判别是否有记录交换，从而判别整个起泡排序的结束。</a:t>
            </a:r>
            <a:endParaRPr/>
          </a:p>
        </p:txBody>
      </p:sp>
      <p:sp>
        <p:nvSpPr>
          <p:cNvPr id="1056" name="Shape 1056"/>
          <p:cNvSpPr txBox="1"/>
          <p:nvPr/>
        </p:nvSpPr>
        <p:spPr>
          <a:xfrm>
            <a:off x="103187" y="1112837"/>
            <a:ext cx="92265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关键问题⑶：如何判别起泡排序的结束？</a:t>
            </a:r>
            <a:endParaRPr/>
          </a:p>
        </p:txBody>
      </p:sp>
      <p:sp>
        <p:nvSpPr>
          <p:cNvPr id="1057" name="Shape 1057"/>
          <p:cNvSpPr txBox="1"/>
          <p:nvPr/>
        </p:nvSpPr>
        <p:spPr>
          <a:xfrm>
            <a:off x="336550" y="4564062"/>
            <a:ext cx="8001000" cy="205581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while </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exchange</a:t>
            </a:r>
            <a:r>
              <a:rPr b="1" i="0" lang="en-US" sz="2800" u="none">
                <a:solidFill>
                  <a:schemeClr val="dk1"/>
                </a:solidFill>
                <a:latin typeface="Arial"/>
                <a:ea typeface="Arial"/>
                <a:cs typeface="Arial"/>
                <a:sym typeface="Arial"/>
              </a:rPr>
              <a:t>) </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执行一趟起泡排序；</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1058" name="Shape 1058"/>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062" name="Shape 1062"/>
        <p:cNvGrpSpPr/>
        <p:nvPr/>
      </p:nvGrpSpPr>
      <p:grpSpPr>
        <a:xfrm>
          <a:off x="0" y="0"/>
          <a:ext cx="0" cy="0"/>
          <a:chOff x="0" y="0"/>
          <a:chExt cx="0" cy="0"/>
        </a:xfrm>
      </p:grpSpPr>
      <p:sp>
        <p:nvSpPr>
          <p:cNvPr id="1063" name="Shape 1063"/>
          <p:cNvSpPr txBox="1"/>
          <p:nvPr/>
        </p:nvSpPr>
        <p:spPr>
          <a:xfrm>
            <a:off x="685800" y="1701800"/>
            <a:ext cx="8001000" cy="5092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void BubbleSort</a:t>
            </a:r>
            <a:r>
              <a:rPr b="1" i="0" lang="en-US" sz="2600" u="none">
                <a:solidFill>
                  <a:schemeClr val="dk1"/>
                </a:solidFill>
                <a:latin typeface="Arial"/>
                <a:ea typeface="Arial"/>
                <a:cs typeface="Arial"/>
                <a:sym typeface="Arial"/>
              </a:rPr>
              <a:t>(</a:t>
            </a:r>
            <a:r>
              <a:rPr b="1" i="0" lang="en-US" sz="2600" u="none">
                <a:solidFill>
                  <a:schemeClr val="dk1"/>
                </a:solidFill>
                <a:latin typeface="Times New Roman"/>
                <a:ea typeface="Times New Roman"/>
                <a:cs typeface="Times New Roman"/>
                <a:sym typeface="Times New Roman"/>
              </a:rPr>
              <a:t>int r[ ], int n</a:t>
            </a:r>
            <a:r>
              <a:rPr b="1" i="0" lang="en-US" sz="2600" u="none">
                <a:solidFill>
                  <a:schemeClr val="dk1"/>
                </a:solidFill>
                <a:latin typeface="Arial"/>
                <a:ea typeface="Arial"/>
                <a:cs typeface="Arial"/>
                <a:sym typeface="Arial"/>
              </a:rPr>
              <a:t>)</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exchange=n;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while </a:t>
            </a:r>
            <a:r>
              <a:rPr b="1" i="0" lang="en-US" sz="2600" u="none">
                <a:solidFill>
                  <a:schemeClr val="dk1"/>
                </a:solidFill>
                <a:latin typeface="Arial"/>
                <a:ea typeface="Arial"/>
                <a:cs typeface="Arial"/>
                <a:sym typeface="Arial"/>
              </a:rPr>
              <a:t>(</a:t>
            </a:r>
            <a:r>
              <a:rPr b="1" i="0" lang="en-US" sz="2600" u="none">
                <a:solidFill>
                  <a:schemeClr val="dk1"/>
                </a:solidFill>
                <a:latin typeface="Times New Roman"/>
                <a:ea typeface="Times New Roman"/>
                <a:cs typeface="Times New Roman"/>
                <a:sym typeface="Times New Roman"/>
              </a:rPr>
              <a:t>exchange</a:t>
            </a:r>
            <a:r>
              <a:rPr b="1" i="0" lang="en-US" sz="2600" u="none">
                <a:solidFill>
                  <a:schemeClr val="dk1"/>
                </a:solidFill>
                <a:latin typeface="Arial"/>
                <a:ea typeface="Arial"/>
                <a:cs typeface="Arial"/>
                <a:sym typeface="Arial"/>
              </a:rPr>
              <a:t>)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bound=exchange;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exchange=0；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for </a:t>
            </a:r>
            <a:r>
              <a:rPr b="1" i="0" lang="en-US" sz="2600" u="none">
                <a:solidFill>
                  <a:schemeClr val="dk1"/>
                </a:solidFill>
                <a:latin typeface="Arial"/>
                <a:ea typeface="Arial"/>
                <a:cs typeface="Arial"/>
                <a:sym typeface="Arial"/>
              </a:rPr>
              <a:t>(</a:t>
            </a:r>
            <a:r>
              <a:rPr b="1" i="0" lang="en-US" sz="2600" u="none">
                <a:solidFill>
                  <a:schemeClr val="dk1"/>
                </a:solidFill>
                <a:latin typeface="Times New Roman"/>
                <a:ea typeface="Times New Roman"/>
                <a:cs typeface="Times New Roman"/>
                <a:sym typeface="Times New Roman"/>
              </a:rPr>
              <a:t>j=1; j&lt;bound; j++</a:t>
            </a:r>
            <a:r>
              <a:rPr b="1" i="0" lang="en-US" sz="2600" u="none">
                <a:solidFill>
                  <a:schemeClr val="dk1"/>
                </a:solidFill>
                <a:latin typeface="Arial"/>
                <a:ea typeface="Arial"/>
                <a:cs typeface="Arial"/>
                <a:sym typeface="Arial"/>
              </a:rPr>
              <a:t>)</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if </a:t>
            </a:r>
            <a:r>
              <a:rPr b="1" i="0" lang="en-US" sz="2600" u="none">
                <a:solidFill>
                  <a:schemeClr val="dk1"/>
                </a:solidFill>
                <a:latin typeface="Arial"/>
                <a:ea typeface="Arial"/>
                <a:cs typeface="Arial"/>
                <a:sym typeface="Arial"/>
              </a:rPr>
              <a:t>(</a:t>
            </a:r>
            <a:r>
              <a:rPr b="1" i="0" lang="en-US" sz="2600" u="none">
                <a:solidFill>
                  <a:schemeClr val="dk1"/>
                </a:solidFill>
                <a:latin typeface="Times New Roman"/>
                <a:ea typeface="Times New Roman"/>
                <a:cs typeface="Times New Roman"/>
                <a:sym typeface="Times New Roman"/>
              </a:rPr>
              <a:t>r[j]&gt;r[j+1]</a:t>
            </a:r>
            <a:r>
              <a:rPr b="1" i="0" lang="en-US" sz="2600" u="none">
                <a:solidFill>
                  <a:schemeClr val="dk1"/>
                </a:solidFill>
                <a:latin typeface="Arial"/>
                <a:ea typeface="Arial"/>
                <a:cs typeface="Arial"/>
                <a:sym typeface="Arial"/>
              </a:rPr>
              <a:t>)</a:t>
            </a: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r[j]←→r[j+1]；</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exchange=j；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p:txBody>
      </p:sp>
      <p:sp>
        <p:nvSpPr>
          <p:cNvPr id="1064" name="Shape 1064"/>
          <p:cNvSpPr txBox="1"/>
          <p:nvPr/>
        </p:nvSpPr>
        <p:spPr>
          <a:xfrm>
            <a:off x="385762" y="1179512"/>
            <a:ext cx="5410200"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起泡排序算法</a:t>
            </a:r>
            <a:endParaRPr/>
          </a:p>
        </p:txBody>
      </p:sp>
      <p:sp>
        <p:nvSpPr>
          <p:cNvPr id="1065" name="Shape 1065"/>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069" name="Shape 1069"/>
        <p:cNvGrpSpPr/>
        <p:nvPr/>
      </p:nvGrpSpPr>
      <p:grpSpPr>
        <a:xfrm>
          <a:off x="0" y="0"/>
          <a:ext cx="0" cy="0"/>
          <a:chOff x="0" y="0"/>
          <a:chExt cx="0" cy="0"/>
        </a:xfrm>
      </p:grpSpPr>
      <p:sp>
        <p:nvSpPr>
          <p:cNvPr id="1070" name="Shape 1070"/>
          <p:cNvSpPr txBox="1"/>
          <p:nvPr/>
        </p:nvSpPr>
        <p:spPr>
          <a:xfrm>
            <a:off x="296862" y="1089025"/>
            <a:ext cx="5805487"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起泡排序的时间性能分析</a:t>
            </a:r>
            <a:endParaRPr/>
          </a:p>
        </p:txBody>
      </p:sp>
      <p:sp>
        <p:nvSpPr>
          <p:cNvPr id="1071" name="Shape 1071"/>
          <p:cNvSpPr txBox="1"/>
          <p:nvPr/>
        </p:nvSpPr>
        <p:spPr>
          <a:xfrm>
            <a:off x="431800" y="1665287"/>
            <a:ext cx="4319587" cy="51911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最好情况（正序）：</a:t>
            </a:r>
            <a:endParaRPr/>
          </a:p>
        </p:txBody>
      </p:sp>
      <p:grpSp>
        <p:nvGrpSpPr>
          <p:cNvPr id="1072" name="Shape 1072"/>
          <p:cNvGrpSpPr/>
          <p:nvPr/>
        </p:nvGrpSpPr>
        <p:grpSpPr>
          <a:xfrm>
            <a:off x="476250" y="2200275"/>
            <a:ext cx="3302000" cy="946150"/>
            <a:chOff x="579437" y="2528887"/>
            <a:chExt cx="3302000" cy="946150"/>
          </a:xfrm>
        </p:grpSpPr>
        <p:sp>
          <p:nvSpPr>
            <p:cNvPr id="1073" name="Shape 1073"/>
            <p:cNvSpPr/>
            <p:nvPr/>
          </p:nvSpPr>
          <p:spPr>
            <a:xfrm>
              <a:off x="579437" y="2738437"/>
              <a:ext cx="180975" cy="569912"/>
            </a:xfrm>
            <a:prstGeom prst="leftBrace">
              <a:avLst>
                <a:gd fmla="val 8333" name="adj1"/>
                <a:gd fmla="val 50000" name="adj2"/>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4" name="Shape 1074"/>
            <p:cNvSpPr txBox="1"/>
            <p:nvPr/>
          </p:nvSpPr>
          <p:spPr>
            <a:xfrm>
              <a:off x="733425" y="2528887"/>
              <a:ext cx="3148012"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比较次数：</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移动次数：0</a:t>
              </a:r>
              <a:r>
                <a:rPr b="1" i="0" lang="en-US" sz="2800" u="none">
                  <a:solidFill>
                    <a:schemeClr val="accent2"/>
                  </a:solidFill>
                  <a:latin typeface="Times New Roman"/>
                  <a:ea typeface="Times New Roman"/>
                  <a:cs typeface="Times New Roman"/>
                  <a:sym typeface="Times New Roman"/>
                </a:rPr>
                <a:t> </a:t>
              </a:r>
              <a:endParaRPr/>
            </a:p>
          </p:txBody>
        </p:sp>
      </p:grpSp>
      <p:grpSp>
        <p:nvGrpSpPr>
          <p:cNvPr id="1075" name="Shape 1075"/>
          <p:cNvGrpSpPr/>
          <p:nvPr/>
        </p:nvGrpSpPr>
        <p:grpSpPr>
          <a:xfrm>
            <a:off x="5594350" y="2009775"/>
            <a:ext cx="3225800" cy="431800"/>
            <a:chOff x="5594350" y="2009775"/>
            <a:chExt cx="3225800" cy="431800"/>
          </a:xfrm>
        </p:grpSpPr>
        <p:sp>
          <p:nvSpPr>
            <p:cNvPr id="1076" name="Shape 1076"/>
            <p:cNvSpPr/>
            <p:nvPr/>
          </p:nvSpPr>
          <p:spPr>
            <a:xfrm>
              <a:off x="5594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077" name="Shape 1077"/>
            <p:cNvSpPr/>
            <p:nvPr/>
          </p:nvSpPr>
          <p:spPr>
            <a:xfrm>
              <a:off x="62801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078" name="Shape 1078"/>
            <p:cNvSpPr/>
            <p:nvPr/>
          </p:nvSpPr>
          <p:spPr>
            <a:xfrm>
              <a:off x="6991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079" name="Shape 1079"/>
            <p:cNvSpPr/>
            <p:nvPr/>
          </p:nvSpPr>
          <p:spPr>
            <a:xfrm>
              <a:off x="7686675"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080" name="Shape 1080"/>
            <p:cNvSpPr/>
            <p:nvPr/>
          </p:nvSpPr>
          <p:spPr>
            <a:xfrm>
              <a:off x="8388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grpSp>
        <p:nvGrpSpPr>
          <p:cNvPr id="1081" name="Shape 1081"/>
          <p:cNvGrpSpPr/>
          <p:nvPr/>
        </p:nvGrpSpPr>
        <p:grpSpPr>
          <a:xfrm>
            <a:off x="6026150" y="2211387"/>
            <a:ext cx="2371725" cy="3175"/>
            <a:chOff x="6026150" y="2211387"/>
            <a:chExt cx="2371725" cy="3175"/>
          </a:xfrm>
        </p:grpSpPr>
        <p:cxnSp>
          <p:nvCxnSpPr>
            <p:cNvPr id="1082" name="Shape 1082"/>
            <p:cNvCxnSpPr/>
            <p:nvPr/>
          </p:nvCxnSpPr>
          <p:spPr>
            <a:xfrm>
              <a:off x="6026150" y="2211387"/>
              <a:ext cx="269875" cy="0"/>
            </a:xfrm>
            <a:prstGeom prst="straightConnector1">
              <a:avLst/>
            </a:prstGeom>
            <a:noFill/>
            <a:ln cap="flat" cmpd="sng" w="28575">
              <a:solidFill>
                <a:srgbClr val="008080"/>
              </a:solidFill>
              <a:prstDash val="solid"/>
              <a:miter lim="800000"/>
              <a:headEnd len="med" w="med" type="stealth"/>
              <a:tailEnd len="med" w="med" type="stealth"/>
            </a:ln>
          </p:spPr>
        </p:cxnSp>
        <p:cxnSp>
          <p:nvCxnSpPr>
            <p:cNvPr id="1083" name="Shape 1083"/>
            <p:cNvCxnSpPr/>
            <p:nvPr/>
          </p:nvCxnSpPr>
          <p:spPr>
            <a:xfrm>
              <a:off x="6732587" y="2214562"/>
              <a:ext cx="269875" cy="0"/>
            </a:xfrm>
            <a:prstGeom prst="straightConnector1">
              <a:avLst/>
            </a:prstGeom>
            <a:noFill/>
            <a:ln cap="flat" cmpd="sng" w="28575">
              <a:solidFill>
                <a:srgbClr val="008080"/>
              </a:solidFill>
              <a:prstDash val="solid"/>
              <a:miter lim="800000"/>
              <a:headEnd len="med" w="med" type="stealth"/>
              <a:tailEnd len="med" w="med" type="stealth"/>
            </a:ln>
          </p:spPr>
        </p:cxnSp>
        <p:cxnSp>
          <p:nvCxnSpPr>
            <p:cNvPr id="1084" name="Shape 1084"/>
            <p:cNvCxnSpPr/>
            <p:nvPr/>
          </p:nvCxnSpPr>
          <p:spPr>
            <a:xfrm>
              <a:off x="7419975" y="2214562"/>
              <a:ext cx="269875" cy="0"/>
            </a:xfrm>
            <a:prstGeom prst="straightConnector1">
              <a:avLst/>
            </a:prstGeom>
            <a:noFill/>
            <a:ln cap="flat" cmpd="sng" w="28575">
              <a:solidFill>
                <a:srgbClr val="008080"/>
              </a:solidFill>
              <a:prstDash val="solid"/>
              <a:miter lim="800000"/>
              <a:headEnd len="med" w="med" type="stealth"/>
              <a:tailEnd len="med" w="med" type="stealth"/>
            </a:ln>
          </p:spPr>
        </p:cxnSp>
        <p:cxnSp>
          <p:nvCxnSpPr>
            <p:cNvPr id="1085" name="Shape 1085"/>
            <p:cNvCxnSpPr/>
            <p:nvPr/>
          </p:nvCxnSpPr>
          <p:spPr>
            <a:xfrm>
              <a:off x="8128000" y="2214562"/>
              <a:ext cx="269875" cy="0"/>
            </a:xfrm>
            <a:prstGeom prst="straightConnector1">
              <a:avLst/>
            </a:prstGeom>
            <a:noFill/>
            <a:ln cap="flat" cmpd="sng" w="28575">
              <a:solidFill>
                <a:srgbClr val="008080"/>
              </a:solidFill>
              <a:prstDash val="solid"/>
              <a:miter lim="800000"/>
              <a:headEnd len="med" w="med" type="stealth"/>
              <a:tailEnd len="med" w="med" type="stealth"/>
            </a:ln>
          </p:spPr>
        </p:cxnSp>
      </p:grpSp>
      <p:sp>
        <p:nvSpPr>
          <p:cNvPr id="1086" name="Shape 1086"/>
          <p:cNvSpPr txBox="1"/>
          <p:nvPr/>
        </p:nvSpPr>
        <p:spPr>
          <a:xfrm>
            <a:off x="476250" y="3144825"/>
            <a:ext cx="3600600" cy="519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endParaRPr/>
          </a:p>
        </p:txBody>
      </p:sp>
      <p:grpSp>
        <p:nvGrpSpPr>
          <p:cNvPr id="1087" name="Shape 1087"/>
          <p:cNvGrpSpPr/>
          <p:nvPr/>
        </p:nvGrpSpPr>
        <p:grpSpPr>
          <a:xfrm>
            <a:off x="5607050" y="2619375"/>
            <a:ext cx="3225800" cy="431800"/>
            <a:chOff x="5594350" y="2009775"/>
            <a:chExt cx="3225800" cy="431800"/>
          </a:xfrm>
        </p:grpSpPr>
        <p:sp>
          <p:nvSpPr>
            <p:cNvPr id="1088" name="Shape 1088"/>
            <p:cNvSpPr/>
            <p:nvPr/>
          </p:nvSpPr>
          <p:spPr>
            <a:xfrm>
              <a:off x="5594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089" name="Shape 1089"/>
            <p:cNvSpPr/>
            <p:nvPr/>
          </p:nvSpPr>
          <p:spPr>
            <a:xfrm>
              <a:off x="62801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090" name="Shape 1090"/>
            <p:cNvSpPr/>
            <p:nvPr/>
          </p:nvSpPr>
          <p:spPr>
            <a:xfrm>
              <a:off x="6991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091" name="Shape 1091"/>
            <p:cNvSpPr/>
            <p:nvPr/>
          </p:nvSpPr>
          <p:spPr>
            <a:xfrm>
              <a:off x="7686675"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092" name="Shape 1092"/>
            <p:cNvSpPr/>
            <p:nvPr/>
          </p:nvSpPr>
          <p:spPr>
            <a:xfrm>
              <a:off x="8388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sp>
        <p:nvSpPr>
          <p:cNvPr id="1093" name="Shape 1093"/>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097" name="Shape 1097"/>
        <p:cNvGrpSpPr/>
        <p:nvPr/>
      </p:nvGrpSpPr>
      <p:grpSpPr>
        <a:xfrm>
          <a:off x="0" y="0"/>
          <a:ext cx="0" cy="0"/>
          <a:chOff x="0" y="0"/>
          <a:chExt cx="0" cy="0"/>
        </a:xfrm>
      </p:grpSpPr>
      <p:sp>
        <p:nvSpPr>
          <p:cNvPr id="1098" name="Shape 1098"/>
          <p:cNvSpPr txBox="1"/>
          <p:nvPr/>
        </p:nvSpPr>
        <p:spPr>
          <a:xfrm>
            <a:off x="431800" y="3582987"/>
            <a:ext cx="45720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最坏情况（反序）：</a:t>
            </a:r>
            <a:endParaRPr/>
          </a:p>
        </p:txBody>
      </p:sp>
      <p:sp>
        <p:nvSpPr>
          <p:cNvPr id="1099" name="Shape 1099"/>
          <p:cNvSpPr txBox="1"/>
          <p:nvPr/>
        </p:nvSpPr>
        <p:spPr>
          <a:xfrm>
            <a:off x="296862" y="1089025"/>
            <a:ext cx="5805487"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起泡排序的时间性能分析</a:t>
            </a:r>
            <a:endParaRPr/>
          </a:p>
        </p:txBody>
      </p:sp>
      <p:sp>
        <p:nvSpPr>
          <p:cNvPr id="1100" name="Shape 1100"/>
          <p:cNvSpPr txBox="1"/>
          <p:nvPr/>
        </p:nvSpPr>
        <p:spPr>
          <a:xfrm>
            <a:off x="431800" y="1697037"/>
            <a:ext cx="4319587" cy="51911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最好情况（正序）：</a:t>
            </a:r>
            <a:endParaRPr/>
          </a:p>
        </p:txBody>
      </p:sp>
      <p:grpSp>
        <p:nvGrpSpPr>
          <p:cNvPr id="1101" name="Shape 1101"/>
          <p:cNvGrpSpPr/>
          <p:nvPr/>
        </p:nvGrpSpPr>
        <p:grpSpPr>
          <a:xfrm>
            <a:off x="476250" y="2152650"/>
            <a:ext cx="3302000" cy="946150"/>
            <a:chOff x="579437" y="2528887"/>
            <a:chExt cx="3302000" cy="946150"/>
          </a:xfrm>
        </p:grpSpPr>
        <p:sp>
          <p:nvSpPr>
            <p:cNvPr id="1102" name="Shape 1102"/>
            <p:cNvSpPr/>
            <p:nvPr/>
          </p:nvSpPr>
          <p:spPr>
            <a:xfrm>
              <a:off x="579437" y="2738437"/>
              <a:ext cx="180975" cy="569912"/>
            </a:xfrm>
            <a:prstGeom prst="leftBrace">
              <a:avLst>
                <a:gd fmla="val 8333" name="adj1"/>
                <a:gd fmla="val 50000" name="adj2"/>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3" name="Shape 1103"/>
            <p:cNvSpPr txBox="1"/>
            <p:nvPr/>
          </p:nvSpPr>
          <p:spPr>
            <a:xfrm>
              <a:off x="733425" y="2528887"/>
              <a:ext cx="3148012"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比较次数：</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移动次数：0</a:t>
              </a:r>
              <a:r>
                <a:rPr b="1" i="0" lang="en-US" sz="2800" u="none">
                  <a:solidFill>
                    <a:schemeClr val="accent2"/>
                  </a:solidFill>
                  <a:latin typeface="Times New Roman"/>
                  <a:ea typeface="Times New Roman"/>
                  <a:cs typeface="Times New Roman"/>
                  <a:sym typeface="Times New Roman"/>
                </a:rPr>
                <a:t> </a:t>
              </a:r>
              <a:endParaRPr/>
            </a:p>
          </p:txBody>
        </p:sp>
      </p:grpSp>
      <p:grpSp>
        <p:nvGrpSpPr>
          <p:cNvPr id="1104" name="Shape 1104"/>
          <p:cNvGrpSpPr/>
          <p:nvPr/>
        </p:nvGrpSpPr>
        <p:grpSpPr>
          <a:xfrm>
            <a:off x="5594350" y="2009775"/>
            <a:ext cx="3225800" cy="431800"/>
            <a:chOff x="5594350" y="2009775"/>
            <a:chExt cx="3225800" cy="431800"/>
          </a:xfrm>
        </p:grpSpPr>
        <p:sp>
          <p:nvSpPr>
            <p:cNvPr id="1105" name="Shape 1105"/>
            <p:cNvSpPr/>
            <p:nvPr/>
          </p:nvSpPr>
          <p:spPr>
            <a:xfrm>
              <a:off x="5594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1106" name="Shape 1106"/>
            <p:cNvSpPr/>
            <p:nvPr/>
          </p:nvSpPr>
          <p:spPr>
            <a:xfrm>
              <a:off x="62801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107" name="Shape 1107"/>
            <p:cNvSpPr/>
            <p:nvPr/>
          </p:nvSpPr>
          <p:spPr>
            <a:xfrm>
              <a:off x="6991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108" name="Shape 1108"/>
            <p:cNvSpPr/>
            <p:nvPr/>
          </p:nvSpPr>
          <p:spPr>
            <a:xfrm>
              <a:off x="7686675"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109" name="Shape 1109"/>
            <p:cNvSpPr/>
            <p:nvPr/>
          </p:nvSpPr>
          <p:spPr>
            <a:xfrm>
              <a:off x="8388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grpSp>
      <p:grpSp>
        <p:nvGrpSpPr>
          <p:cNvPr id="1110" name="Shape 1110"/>
          <p:cNvGrpSpPr/>
          <p:nvPr/>
        </p:nvGrpSpPr>
        <p:grpSpPr>
          <a:xfrm>
            <a:off x="6026150" y="2211387"/>
            <a:ext cx="2371725" cy="3175"/>
            <a:chOff x="6026150" y="2211387"/>
            <a:chExt cx="2371725" cy="3175"/>
          </a:xfrm>
        </p:grpSpPr>
        <p:cxnSp>
          <p:nvCxnSpPr>
            <p:cNvPr id="1111" name="Shape 1111"/>
            <p:cNvCxnSpPr/>
            <p:nvPr/>
          </p:nvCxnSpPr>
          <p:spPr>
            <a:xfrm>
              <a:off x="6026150" y="2211387"/>
              <a:ext cx="269875" cy="0"/>
            </a:xfrm>
            <a:prstGeom prst="straightConnector1">
              <a:avLst/>
            </a:prstGeom>
            <a:noFill/>
            <a:ln cap="flat" cmpd="sng" w="28575">
              <a:solidFill>
                <a:srgbClr val="008080"/>
              </a:solidFill>
              <a:prstDash val="solid"/>
              <a:miter lim="800000"/>
              <a:headEnd len="med" w="med" type="stealth"/>
              <a:tailEnd len="med" w="med" type="stealth"/>
            </a:ln>
          </p:spPr>
        </p:cxnSp>
        <p:cxnSp>
          <p:nvCxnSpPr>
            <p:cNvPr id="1112" name="Shape 1112"/>
            <p:cNvCxnSpPr/>
            <p:nvPr/>
          </p:nvCxnSpPr>
          <p:spPr>
            <a:xfrm>
              <a:off x="6732587" y="2214562"/>
              <a:ext cx="269875" cy="0"/>
            </a:xfrm>
            <a:prstGeom prst="straightConnector1">
              <a:avLst/>
            </a:prstGeom>
            <a:noFill/>
            <a:ln cap="flat" cmpd="sng" w="28575">
              <a:solidFill>
                <a:srgbClr val="008080"/>
              </a:solidFill>
              <a:prstDash val="solid"/>
              <a:miter lim="800000"/>
              <a:headEnd len="med" w="med" type="stealth"/>
              <a:tailEnd len="med" w="med" type="stealth"/>
            </a:ln>
          </p:spPr>
        </p:cxnSp>
        <p:cxnSp>
          <p:nvCxnSpPr>
            <p:cNvPr id="1113" name="Shape 1113"/>
            <p:cNvCxnSpPr/>
            <p:nvPr/>
          </p:nvCxnSpPr>
          <p:spPr>
            <a:xfrm>
              <a:off x="7419975" y="2214562"/>
              <a:ext cx="269875" cy="0"/>
            </a:xfrm>
            <a:prstGeom prst="straightConnector1">
              <a:avLst/>
            </a:prstGeom>
            <a:noFill/>
            <a:ln cap="flat" cmpd="sng" w="28575">
              <a:solidFill>
                <a:srgbClr val="008080"/>
              </a:solidFill>
              <a:prstDash val="solid"/>
              <a:miter lim="800000"/>
              <a:headEnd len="med" w="med" type="stealth"/>
              <a:tailEnd len="med" w="med" type="stealth"/>
            </a:ln>
          </p:spPr>
        </p:cxnSp>
        <p:cxnSp>
          <p:nvCxnSpPr>
            <p:cNvPr id="1114" name="Shape 1114"/>
            <p:cNvCxnSpPr/>
            <p:nvPr/>
          </p:nvCxnSpPr>
          <p:spPr>
            <a:xfrm>
              <a:off x="8128000" y="2214562"/>
              <a:ext cx="269875" cy="0"/>
            </a:xfrm>
            <a:prstGeom prst="straightConnector1">
              <a:avLst/>
            </a:prstGeom>
            <a:noFill/>
            <a:ln cap="flat" cmpd="sng" w="28575">
              <a:solidFill>
                <a:srgbClr val="008080"/>
              </a:solidFill>
              <a:prstDash val="solid"/>
              <a:miter lim="800000"/>
              <a:headEnd len="med" w="med" type="stealth"/>
              <a:tailEnd len="med" w="med" type="stealth"/>
            </a:ln>
          </p:spPr>
        </p:cxnSp>
      </p:grpSp>
      <p:sp>
        <p:nvSpPr>
          <p:cNvPr id="1115" name="Shape 1115"/>
          <p:cNvSpPr txBox="1"/>
          <p:nvPr/>
        </p:nvSpPr>
        <p:spPr>
          <a:xfrm>
            <a:off x="476250" y="3097200"/>
            <a:ext cx="3600300" cy="519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endParaRPr/>
          </a:p>
        </p:txBody>
      </p:sp>
      <p:sp>
        <p:nvSpPr>
          <p:cNvPr id="1116" name="Shape 1116"/>
          <p:cNvSpPr txBox="1"/>
          <p:nvPr/>
        </p:nvSpPr>
        <p:spPr>
          <a:xfrm>
            <a:off x="463550" y="5634037"/>
            <a:ext cx="37353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endParaRPr/>
          </a:p>
        </p:txBody>
      </p:sp>
      <p:grpSp>
        <p:nvGrpSpPr>
          <p:cNvPr id="1117" name="Shape 1117"/>
          <p:cNvGrpSpPr/>
          <p:nvPr/>
        </p:nvGrpSpPr>
        <p:grpSpPr>
          <a:xfrm>
            <a:off x="5578475" y="2573337"/>
            <a:ext cx="3225800" cy="431800"/>
            <a:chOff x="5578475" y="2573337"/>
            <a:chExt cx="3225800" cy="431800"/>
          </a:xfrm>
        </p:grpSpPr>
        <p:sp>
          <p:nvSpPr>
            <p:cNvPr id="1118" name="Shape 1118"/>
            <p:cNvSpPr/>
            <p:nvPr/>
          </p:nvSpPr>
          <p:spPr>
            <a:xfrm>
              <a:off x="5578475" y="2573337"/>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119" name="Shape 1119"/>
            <p:cNvSpPr/>
            <p:nvPr/>
          </p:nvSpPr>
          <p:spPr>
            <a:xfrm>
              <a:off x="6264275" y="2573337"/>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120" name="Shape 1120"/>
            <p:cNvSpPr/>
            <p:nvPr/>
          </p:nvSpPr>
          <p:spPr>
            <a:xfrm>
              <a:off x="6975475" y="2573337"/>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121" name="Shape 1121"/>
            <p:cNvSpPr/>
            <p:nvPr/>
          </p:nvSpPr>
          <p:spPr>
            <a:xfrm>
              <a:off x="7670800" y="2573337"/>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122" name="Shape 1122"/>
            <p:cNvSpPr/>
            <p:nvPr/>
          </p:nvSpPr>
          <p:spPr>
            <a:xfrm>
              <a:off x="8372475" y="2573337"/>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grpSp>
        <p:nvGrpSpPr>
          <p:cNvPr id="1123" name="Shape 1123"/>
          <p:cNvGrpSpPr/>
          <p:nvPr/>
        </p:nvGrpSpPr>
        <p:grpSpPr>
          <a:xfrm>
            <a:off x="6011862" y="2798762"/>
            <a:ext cx="1663700" cy="3175"/>
            <a:chOff x="6011862" y="2798762"/>
            <a:chExt cx="1663700" cy="3175"/>
          </a:xfrm>
        </p:grpSpPr>
        <p:cxnSp>
          <p:nvCxnSpPr>
            <p:cNvPr id="1124" name="Shape 1124"/>
            <p:cNvCxnSpPr/>
            <p:nvPr/>
          </p:nvCxnSpPr>
          <p:spPr>
            <a:xfrm>
              <a:off x="6011862" y="2798762"/>
              <a:ext cx="269875" cy="0"/>
            </a:xfrm>
            <a:prstGeom prst="straightConnector1">
              <a:avLst/>
            </a:prstGeom>
            <a:noFill/>
            <a:ln cap="flat" cmpd="sng" w="28575">
              <a:solidFill>
                <a:srgbClr val="008080"/>
              </a:solidFill>
              <a:prstDash val="solid"/>
              <a:miter lim="800000"/>
              <a:headEnd len="med" w="med" type="stealth"/>
              <a:tailEnd len="med" w="med" type="stealth"/>
            </a:ln>
          </p:spPr>
        </p:cxnSp>
        <p:cxnSp>
          <p:nvCxnSpPr>
            <p:cNvPr id="1125" name="Shape 1125"/>
            <p:cNvCxnSpPr/>
            <p:nvPr/>
          </p:nvCxnSpPr>
          <p:spPr>
            <a:xfrm>
              <a:off x="6718300" y="2801937"/>
              <a:ext cx="269875" cy="0"/>
            </a:xfrm>
            <a:prstGeom prst="straightConnector1">
              <a:avLst/>
            </a:prstGeom>
            <a:noFill/>
            <a:ln cap="flat" cmpd="sng" w="28575">
              <a:solidFill>
                <a:srgbClr val="008080"/>
              </a:solidFill>
              <a:prstDash val="solid"/>
              <a:miter lim="800000"/>
              <a:headEnd len="med" w="med" type="stealth"/>
              <a:tailEnd len="med" w="med" type="stealth"/>
            </a:ln>
          </p:spPr>
        </p:cxnSp>
        <p:cxnSp>
          <p:nvCxnSpPr>
            <p:cNvPr id="1126" name="Shape 1126"/>
            <p:cNvCxnSpPr/>
            <p:nvPr/>
          </p:nvCxnSpPr>
          <p:spPr>
            <a:xfrm>
              <a:off x="7405687" y="2801937"/>
              <a:ext cx="269875" cy="0"/>
            </a:xfrm>
            <a:prstGeom prst="straightConnector1">
              <a:avLst/>
            </a:prstGeom>
            <a:noFill/>
            <a:ln cap="flat" cmpd="sng" w="28575">
              <a:solidFill>
                <a:srgbClr val="008080"/>
              </a:solidFill>
              <a:prstDash val="solid"/>
              <a:miter lim="800000"/>
              <a:headEnd len="med" w="med" type="stealth"/>
              <a:tailEnd len="med" w="med" type="stealth"/>
            </a:ln>
          </p:spPr>
        </p:cxnSp>
      </p:grpSp>
      <p:grpSp>
        <p:nvGrpSpPr>
          <p:cNvPr id="1127" name="Shape 1127"/>
          <p:cNvGrpSpPr/>
          <p:nvPr/>
        </p:nvGrpSpPr>
        <p:grpSpPr>
          <a:xfrm>
            <a:off x="5595937" y="3159125"/>
            <a:ext cx="3225800" cy="431800"/>
            <a:chOff x="5595937" y="3159125"/>
            <a:chExt cx="3225800" cy="431800"/>
          </a:xfrm>
        </p:grpSpPr>
        <p:sp>
          <p:nvSpPr>
            <p:cNvPr id="1128" name="Shape 1128"/>
            <p:cNvSpPr/>
            <p:nvPr/>
          </p:nvSpPr>
          <p:spPr>
            <a:xfrm>
              <a:off x="5595937" y="31591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129" name="Shape 1129"/>
            <p:cNvSpPr/>
            <p:nvPr/>
          </p:nvSpPr>
          <p:spPr>
            <a:xfrm>
              <a:off x="6281737" y="31591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130" name="Shape 1130"/>
            <p:cNvSpPr/>
            <p:nvPr/>
          </p:nvSpPr>
          <p:spPr>
            <a:xfrm>
              <a:off x="6992937" y="315912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131" name="Shape 1131"/>
            <p:cNvSpPr/>
            <p:nvPr/>
          </p:nvSpPr>
          <p:spPr>
            <a:xfrm>
              <a:off x="7688262" y="31591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132" name="Shape 1132"/>
            <p:cNvSpPr/>
            <p:nvPr/>
          </p:nvSpPr>
          <p:spPr>
            <a:xfrm>
              <a:off x="8389937" y="31591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grpSp>
        <p:nvGrpSpPr>
          <p:cNvPr id="1133" name="Shape 1133"/>
          <p:cNvGrpSpPr/>
          <p:nvPr/>
        </p:nvGrpSpPr>
        <p:grpSpPr>
          <a:xfrm>
            <a:off x="6029325" y="3384550"/>
            <a:ext cx="976312" cy="3175"/>
            <a:chOff x="6029325" y="3384550"/>
            <a:chExt cx="976312" cy="3175"/>
          </a:xfrm>
        </p:grpSpPr>
        <p:cxnSp>
          <p:nvCxnSpPr>
            <p:cNvPr id="1134" name="Shape 1134"/>
            <p:cNvCxnSpPr/>
            <p:nvPr/>
          </p:nvCxnSpPr>
          <p:spPr>
            <a:xfrm>
              <a:off x="6029325" y="3384550"/>
              <a:ext cx="269875" cy="0"/>
            </a:xfrm>
            <a:prstGeom prst="straightConnector1">
              <a:avLst/>
            </a:prstGeom>
            <a:noFill/>
            <a:ln cap="flat" cmpd="sng" w="28575">
              <a:solidFill>
                <a:srgbClr val="008080"/>
              </a:solidFill>
              <a:prstDash val="solid"/>
              <a:miter lim="800000"/>
              <a:headEnd len="med" w="med" type="stealth"/>
              <a:tailEnd len="med" w="med" type="stealth"/>
            </a:ln>
          </p:spPr>
        </p:cxnSp>
        <p:cxnSp>
          <p:nvCxnSpPr>
            <p:cNvPr id="1135" name="Shape 1135"/>
            <p:cNvCxnSpPr/>
            <p:nvPr/>
          </p:nvCxnSpPr>
          <p:spPr>
            <a:xfrm>
              <a:off x="6735762" y="3387725"/>
              <a:ext cx="269875" cy="0"/>
            </a:xfrm>
            <a:prstGeom prst="straightConnector1">
              <a:avLst/>
            </a:prstGeom>
            <a:noFill/>
            <a:ln cap="flat" cmpd="sng" w="28575">
              <a:solidFill>
                <a:srgbClr val="008080"/>
              </a:solidFill>
              <a:prstDash val="solid"/>
              <a:miter lim="800000"/>
              <a:headEnd len="med" w="med" type="stealth"/>
              <a:tailEnd len="med" w="med" type="stealth"/>
            </a:ln>
          </p:spPr>
        </p:cxnSp>
      </p:grpSp>
      <p:grpSp>
        <p:nvGrpSpPr>
          <p:cNvPr id="1136" name="Shape 1136"/>
          <p:cNvGrpSpPr/>
          <p:nvPr/>
        </p:nvGrpSpPr>
        <p:grpSpPr>
          <a:xfrm>
            <a:off x="5605462" y="3714750"/>
            <a:ext cx="3225800" cy="431800"/>
            <a:chOff x="5605462" y="3714750"/>
            <a:chExt cx="3225800" cy="431800"/>
          </a:xfrm>
        </p:grpSpPr>
        <p:sp>
          <p:nvSpPr>
            <p:cNvPr id="1137" name="Shape 1137"/>
            <p:cNvSpPr/>
            <p:nvPr/>
          </p:nvSpPr>
          <p:spPr>
            <a:xfrm>
              <a:off x="5605462" y="3714750"/>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138" name="Shape 1138"/>
            <p:cNvSpPr/>
            <p:nvPr/>
          </p:nvSpPr>
          <p:spPr>
            <a:xfrm>
              <a:off x="6291262" y="3714750"/>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139" name="Shape 1139"/>
            <p:cNvSpPr/>
            <p:nvPr/>
          </p:nvSpPr>
          <p:spPr>
            <a:xfrm>
              <a:off x="7002462" y="3714750"/>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140" name="Shape 1140"/>
            <p:cNvSpPr/>
            <p:nvPr/>
          </p:nvSpPr>
          <p:spPr>
            <a:xfrm>
              <a:off x="7697787" y="3714750"/>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141" name="Shape 1141"/>
            <p:cNvSpPr/>
            <p:nvPr/>
          </p:nvSpPr>
          <p:spPr>
            <a:xfrm>
              <a:off x="8399462" y="3714750"/>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cxnSp>
        <p:nvCxnSpPr>
          <p:cNvPr id="1142" name="Shape 1142"/>
          <p:cNvCxnSpPr/>
          <p:nvPr/>
        </p:nvCxnSpPr>
        <p:spPr>
          <a:xfrm>
            <a:off x="6038850" y="3940175"/>
            <a:ext cx="269875" cy="0"/>
          </a:xfrm>
          <a:prstGeom prst="straightConnector1">
            <a:avLst/>
          </a:prstGeom>
          <a:noFill/>
          <a:ln cap="flat" cmpd="sng" w="28575">
            <a:solidFill>
              <a:srgbClr val="008080"/>
            </a:solidFill>
            <a:prstDash val="solid"/>
            <a:miter lim="800000"/>
            <a:headEnd len="med" w="med" type="stealth"/>
            <a:tailEnd len="med" w="med" type="stealth"/>
          </a:ln>
        </p:spPr>
      </p:cxnSp>
      <p:grpSp>
        <p:nvGrpSpPr>
          <p:cNvPr id="1143" name="Shape 1143"/>
          <p:cNvGrpSpPr/>
          <p:nvPr/>
        </p:nvGrpSpPr>
        <p:grpSpPr>
          <a:xfrm>
            <a:off x="5607050" y="4238625"/>
            <a:ext cx="3225800" cy="431800"/>
            <a:chOff x="5607050" y="4238625"/>
            <a:chExt cx="3225800" cy="431800"/>
          </a:xfrm>
        </p:grpSpPr>
        <p:sp>
          <p:nvSpPr>
            <p:cNvPr id="1144" name="Shape 1144"/>
            <p:cNvSpPr/>
            <p:nvPr/>
          </p:nvSpPr>
          <p:spPr>
            <a:xfrm>
              <a:off x="5607050" y="42386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145" name="Shape 1145"/>
            <p:cNvSpPr/>
            <p:nvPr/>
          </p:nvSpPr>
          <p:spPr>
            <a:xfrm>
              <a:off x="6292850" y="42386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146" name="Shape 1146"/>
            <p:cNvSpPr/>
            <p:nvPr/>
          </p:nvSpPr>
          <p:spPr>
            <a:xfrm>
              <a:off x="7004050" y="42386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147" name="Shape 1147"/>
            <p:cNvSpPr/>
            <p:nvPr/>
          </p:nvSpPr>
          <p:spPr>
            <a:xfrm>
              <a:off x="7699375" y="42386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148" name="Shape 1148"/>
            <p:cNvSpPr/>
            <p:nvPr/>
          </p:nvSpPr>
          <p:spPr>
            <a:xfrm>
              <a:off x="8401050" y="42386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sp>
        <p:nvSpPr>
          <p:cNvPr id="1149" name="Shape 1149"/>
          <p:cNvSpPr/>
          <p:nvPr/>
        </p:nvSpPr>
        <p:spPr>
          <a:xfrm>
            <a:off x="0" y="32527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0" name="Shape 1150"/>
          <p:cNvSpPr/>
          <p:nvPr/>
        </p:nvSpPr>
        <p:spPr>
          <a:xfrm>
            <a:off x="0" y="32527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151" name="Shape 1151"/>
          <p:cNvGrpSpPr/>
          <p:nvPr/>
        </p:nvGrpSpPr>
        <p:grpSpPr>
          <a:xfrm>
            <a:off x="522287" y="3968750"/>
            <a:ext cx="4518025" cy="1743075"/>
            <a:chOff x="595312" y="4464050"/>
            <a:chExt cx="4518025" cy="1743075"/>
          </a:xfrm>
        </p:grpSpPr>
        <p:sp>
          <p:nvSpPr>
            <p:cNvPr id="1152" name="Shape 1152"/>
            <p:cNvSpPr/>
            <p:nvPr/>
          </p:nvSpPr>
          <p:spPr>
            <a:xfrm>
              <a:off x="595312" y="4826000"/>
              <a:ext cx="212725" cy="1019175"/>
            </a:xfrm>
            <a:prstGeom prst="leftBrace">
              <a:avLst>
                <a:gd fmla="val 8333" name="adj1"/>
                <a:gd fmla="val 50000" name="adj2"/>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a:solidFill>
                  <a:schemeClr val="accent2"/>
                </a:solidFill>
                <a:latin typeface="Arial"/>
                <a:ea typeface="Arial"/>
                <a:cs typeface="Arial"/>
                <a:sym typeface="Arial"/>
              </a:endParaRPr>
            </a:p>
          </p:txBody>
        </p:sp>
        <p:sp>
          <p:nvSpPr>
            <p:cNvPr id="1153" name="Shape 1153"/>
            <p:cNvSpPr txBox="1"/>
            <p:nvPr/>
          </p:nvSpPr>
          <p:spPr>
            <a:xfrm>
              <a:off x="836612" y="4598987"/>
              <a:ext cx="2051050" cy="1373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比较次数：</a:t>
              </a:r>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移动次数：</a:t>
              </a:r>
              <a:endParaRPr/>
            </a:p>
          </p:txBody>
        </p:sp>
        <p:grpSp>
          <p:nvGrpSpPr>
            <p:cNvPr id="1154" name="Shape 1154"/>
            <p:cNvGrpSpPr/>
            <p:nvPr/>
          </p:nvGrpSpPr>
          <p:grpSpPr>
            <a:xfrm>
              <a:off x="2566987" y="4464050"/>
              <a:ext cx="2536825" cy="914400"/>
              <a:chOff x="2566987" y="4464050"/>
              <a:chExt cx="2536825" cy="914400"/>
            </a:xfrm>
          </p:grpSpPr>
          <p:cxnSp>
            <p:nvCxnSpPr>
              <p:cNvPr id="1155" name="Shape 1155"/>
              <p:cNvCxnSpPr/>
              <p:nvPr/>
            </p:nvCxnSpPr>
            <p:spPr>
              <a:xfrm>
                <a:off x="4024312" y="4959350"/>
                <a:ext cx="1079500" cy="0"/>
              </a:xfrm>
              <a:prstGeom prst="straightConnector1">
                <a:avLst/>
              </a:prstGeom>
              <a:solidFill>
                <a:srgbClr val="FFFFFF"/>
              </a:solidFill>
              <a:ln cap="flat" cmpd="sng" w="14350">
                <a:solidFill>
                  <a:srgbClr val="000000"/>
                </a:solidFill>
                <a:prstDash val="solid"/>
                <a:miter lim="800000"/>
                <a:headEnd len="med" w="med" type="none"/>
                <a:tailEnd len="med" w="med" type="none"/>
              </a:ln>
            </p:spPr>
          </p:cxnSp>
          <p:sp>
            <p:nvSpPr>
              <p:cNvPr id="1156" name="Shape 1156"/>
              <p:cNvSpPr txBox="1"/>
              <p:nvPr/>
            </p:nvSpPr>
            <p:spPr>
              <a:xfrm>
                <a:off x="4448175" y="5010150"/>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1157" name="Shape 1157"/>
              <p:cNvSpPr txBox="1"/>
              <p:nvPr/>
            </p:nvSpPr>
            <p:spPr>
              <a:xfrm>
                <a:off x="4986337" y="4594225"/>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1158" name="Shape 1158"/>
              <p:cNvSpPr txBox="1"/>
              <p:nvPr/>
            </p:nvSpPr>
            <p:spPr>
              <a:xfrm>
                <a:off x="4870450" y="4594225"/>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1159" name="Shape 1159"/>
              <p:cNvSpPr txBox="1"/>
              <p:nvPr/>
            </p:nvSpPr>
            <p:spPr>
              <a:xfrm>
                <a:off x="4403725" y="4594225"/>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1160" name="Shape 1160"/>
              <p:cNvSpPr txBox="1"/>
              <p:nvPr/>
            </p:nvSpPr>
            <p:spPr>
              <a:xfrm>
                <a:off x="2901950" y="5073650"/>
                <a:ext cx="1270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1</a:t>
                </a:r>
                <a:endParaRPr/>
              </a:p>
            </p:txBody>
          </p:sp>
          <p:sp>
            <p:nvSpPr>
              <p:cNvPr id="1161" name="Shape 1161"/>
              <p:cNvSpPr txBox="1"/>
              <p:nvPr/>
            </p:nvSpPr>
            <p:spPr>
              <a:xfrm>
                <a:off x="4729162" y="4560887"/>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1162" name="Shape 1162"/>
              <p:cNvSpPr txBox="1"/>
              <p:nvPr/>
            </p:nvSpPr>
            <p:spPr>
              <a:xfrm>
                <a:off x="3748087" y="4746625"/>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1163" name="Shape 1163"/>
              <p:cNvSpPr txBox="1"/>
              <p:nvPr/>
            </p:nvSpPr>
            <p:spPr>
              <a:xfrm>
                <a:off x="2647950" y="4746625"/>
                <a:ext cx="254000"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1164" name="Shape 1164"/>
              <p:cNvSpPr txBox="1"/>
              <p:nvPr/>
            </p:nvSpPr>
            <p:spPr>
              <a:xfrm>
                <a:off x="2713037" y="5053012"/>
                <a:ext cx="1397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Noto Sans Symbols"/>
                  <a:buNone/>
                </a:pPr>
                <a:r>
                  <a:rPr b="1" i="0" lang="en-US" sz="2000" u="none">
                    <a:solidFill>
                      <a:srgbClr val="000000"/>
                    </a:solidFill>
                    <a:latin typeface="Noto Sans Symbols"/>
                    <a:ea typeface="Noto Sans Symbols"/>
                    <a:cs typeface="Noto Sans Symbols"/>
                    <a:sym typeface="Noto Sans Symbols"/>
                  </a:rPr>
                  <a:t>=</a:t>
                </a:r>
                <a:endParaRPr/>
              </a:p>
            </p:txBody>
          </p:sp>
          <p:sp>
            <p:nvSpPr>
              <p:cNvPr id="1165" name="Shape 1165"/>
              <p:cNvSpPr txBox="1"/>
              <p:nvPr/>
            </p:nvSpPr>
            <p:spPr>
              <a:xfrm>
                <a:off x="4510087" y="4594225"/>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1166" name="Shape 1166"/>
              <p:cNvSpPr txBox="1"/>
              <p:nvPr/>
            </p:nvSpPr>
            <p:spPr>
              <a:xfrm>
                <a:off x="4159250" y="4598987"/>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1167" name="Shape 1167"/>
              <p:cNvSpPr txBox="1"/>
              <p:nvPr/>
            </p:nvSpPr>
            <p:spPr>
              <a:xfrm>
                <a:off x="3009900" y="4776775"/>
                <a:ext cx="652500" cy="36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r>
                  <a:rPr b="1" i="1" lang="en-US" sz="2400" u="none">
                    <a:solidFill>
                      <a:srgbClr val="000000"/>
                    </a:solidFill>
                    <a:latin typeface="Times New Roman"/>
                    <a:ea typeface="Times New Roman"/>
                    <a:cs typeface="Times New Roman"/>
                    <a:sym typeface="Times New Roman"/>
                  </a:rPr>
                  <a:t>n</a:t>
                </a:r>
                <a:r>
                  <a:rPr b="1" i="0" lang="en-US" sz="2400" u="none">
                    <a:solidFill>
                      <a:srgbClr val="000000"/>
                    </a:solidFill>
                    <a:latin typeface="Times New Roman"/>
                    <a:ea typeface="Times New Roman"/>
                    <a:cs typeface="Times New Roman"/>
                    <a:sym typeface="Times New Roman"/>
                  </a:rPr>
                  <a:t>-</a:t>
                </a:r>
                <a:r>
                  <a:rPr b="1" i="1" lang="en-US" sz="2400" u="none">
                    <a:solidFill>
                      <a:srgbClr val="000000"/>
                    </a:solidFill>
                    <a:latin typeface="Times New Roman"/>
                    <a:ea typeface="Times New Roman"/>
                    <a:cs typeface="Times New Roman"/>
                    <a:sym typeface="Times New Roman"/>
                  </a:rPr>
                  <a:t>i</a:t>
                </a:r>
                <a:r>
                  <a:rPr b="1" i="0" lang="en-US" sz="2400" u="none">
                    <a:solidFill>
                      <a:srgbClr val="000000"/>
                    </a:solidFill>
                    <a:latin typeface="Times New Roman"/>
                    <a:ea typeface="Times New Roman"/>
                    <a:cs typeface="Times New Roman"/>
                    <a:sym typeface="Times New Roman"/>
                  </a:rPr>
                  <a:t>)</a:t>
                </a:r>
                <a:endParaRPr/>
              </a:p>
            </p:txBody>
          </p:sp>
          <p:sp>
            <p:nvSpPr>
              <p:cNvPr id="1168" name="Shape 1168"/>
              <p:cNvSpPr txBox="1"/>
              <p:nvPr/>
            </p:nvSpPr>
            <p:spPr>
              <a:xfrm>
                <a:off x="2566987" y="4464050"/>
                <a:ext cx="450850"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r>
                  <a:rPr b="1" i="0" lang="en-US" sz="2400" u="none">
                    <a:solidFill>
                      <a:srgbClr val="000000"/>
                    </a:solidFill>
                    <a:latin typeface="Times New Roman"/>
                    <a:ea typeface="Times New Roman"/>
                    <a:cs typeface="Times New Roman"/>
                    <a:sym typeface="Times New Roman"/>
                  </a:rPr>
                  <a:t>-1</a:t>
                </a:r>
                <a:endParaRPr/>
              </a:p>
            </p:txBody>
          </p:sp>
          <p:sp>
            <p:nvSpPr>
              <p:cNvPr id="1169" name="Shape 1169"/>
              <p:cNvSpPr txBox="1"/>
              <p:nvPr/>
            </p:nvSpPr>
            <p:spPr>
              <a:xfrm>
                <a:off x="2592387" y="5073650"/>
                <a:ext cx="6985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i</a:t>
                </a:r>
                <a:endParaRPr/>
              </a:p>
            </p:txBody>
          </p:sp>
        </p:grpSp>
        <p:grpSp>
          <p:nvGrpSpPr>
            <p:cNvPr id="1170" name="Shape 1170"/>
            <p:cNvGrpSpPr/>
            <p:nvPr/>
          </p:nvGrpSpPr>
          <p:grpSpPr>
            <a:xfrm>
              <a:off x="2576512" y="5292725"/>
              <a:ext cx="2536825" cy="914400"/>
              <a:chOff x="2576512" y="5292725"/>
              <a:chExt cx="2536825" cy="914400"/>
            </a:xfrm>
          </p:grpSpPr>
          <p:cxnSp>
            <p:nvCxnSpPr>
              <p:cNvPr id="1171" name="Shape 1171"/>
              <p:cNvCxnSpPr/>
              <p:nvPr/>
            </p:nvCxnSpPr>
            <p:spPr>
              <a:xfrm>
                <a:off x="4033837" y="5788025"/>
                <a:ext cx="1079500" cy="0"/>
              </a:xfrm>
              <a:prstGeom prst="straightConnector1">
                <a:avLst/>
              </a:prstGeom>
              <a:solidFill>
                <a:srgbClr val="FFFFFF"/>
              </a:solidFill>
              <a:ln cap="flat" cmpd="sng" w="14350">
                <a:solidFill>
                  <a:srgbClr val="000000"/>
                </a:solidFill>
                <a:prstDash val="solid"/>
                <a:miter lim="800000"/>
                <a:headEnd len="med" w="med" type="none"/>
                <a:tailEnd len="med" w="med" type="none"/>
              </a:ln>
            </p:spPr>
          </p:cxnSp>
          <p:sp>
            <p:nvSpPr>
              <p:cNvPr id="1172" name="Shape 1172"/>
              <p:cNvSpPr txBox="1"/>
              <p:nvPr/>
            </p:nvSpPr>
            <p:spPr>
              <a:xfrm>
                <a:off x="4457700" y="5838825"/>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a:t>
                </a:r>
                <a:endParaRPr/>
              </a:p>
            </p:txBody>
          </p:sp>
          <p:sp>
            <p:nvSpPr>
              <p:cNvPr id="1173" name="Shape 1173"/>
              <p:cNvSpPr txBox="1"/>
              <p:nvPr/>
            </p:nvSpPr>
            <p:spPr>
              <a:xfrm>
                <a:off x="4995862" y="5422900"/>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1174" name="Shape 1174"/>
              <p:cNvSpPr txBox="1"/>
              <p:nvPr/>
            </p:nvSpPr>
            <p:spPr>
              <a:xfrm>
                <a:off x="4879975" y="5422900"/>
                <a:ext cx="1524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p:txBody>
          </p:sp>
          <p:sp>
            <p:nvSpPr>
              <p:cNvPr id="1175" name="Shape 1175"/>
              <p:cNvSpPr txBox="1"/>
              <p:nvPr/>
            </p:nvSpPr>
            <p:spPr>
              <a:xfrm>
                <a:off x="4413250" y="5422900"/>
                <a:ext cx="101600"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t>
                </a:r>
                <a:endParaRPr/>
              </a:p>
            </p:txBody>
          </p:sp>
          <p:sp>
            <p:nvSpPr>
              <p:cNvPr id="1176" name="Shape 1176"/>
              <p:cNvSpPr txBox="1"/>
              <p:nvPr/>
            </p:nvSpPr>
            <p:spPr>
              <a:xfrm>
                <a:off x="2911475" y="5902325"/>
                <a:ext cx="1270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1</a:t>
                </a:r>
                <a:endParaRPr/>
              </a:p>
            </p:txBody>
          </p:sp>
          <p:sp>
            <p:nvSpPr>
              <p:cNvPr id="1177" name="Shape 1177"/>
              <p:cNvSpPr txBox="1"/>
              <p:nvPr/>
            </p:nvSpPr>
            <p:spPr>
              <a:xfrm>
                <a:off x="4738687" y="5389562"/>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1178" name="Shape 1178"/>
              <p:cNvSpPr txBox="1"/>
              <p:nvPr/>
            </p:nvSpPr>
            <p:spPr>
              <a:xfrm>
                <a:off x="3757612" y="5575300"/>
                <a:ext cx="166687"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Noto Sans Symbols"/>
                  <a:buNone/>
                </a:pPr>
                <a:r>
                  <a:rPr b="1" i="0" lang="en-US" sz="2400" u="none">
                    <a:solidFill>
                      <a:srgbClr val="000000"/>
                    </a:solidFill>
                    <a:latin typeface="Noto Sans Symbols"/>
                    <a:ea typeface="Noto Sans Symbols"/>
                    <a:cs typeface="Noto Sans Symbols"/>
                    <a:sym typeface="Noto Sans Symbols"/>
                  </a:rPr>
                  <a:t>=</a:t>
                </a:r>
                <a:endParaRPr/>
              </a:p>
            </p:txBody>
          </p:sp>
          <p:sp>
            <p:nvSpPr>
              <p:cNvPr id="1179" name="Shape 1179"/>
              <p:cNvSpPr txBox="1"/>
              <p:nvPr/>
            </p:nvSpPr>
            <p:spPr>
              <a:xfrm>
                <a:off x="2657475" y="5575300"/>
                <a:ext cx="254000"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1180" name="Shape 1180"/>
              <p:cNvSpPr txBox="1"/>
              <p:nvPr/>
            </p:nvSpPr>
            <p:spPr>
              <a:xfrm>
                <a:off x="2722562" y="5881687"/>
                <a:ext cx="1397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Noto Sans Symbols"/>
                  <a:buNone/>
                </a:pPr>
                <a:r>
                  <a:rPr b="1" i="0" lang="en-US" sz="2000" u="none">
                    <a:solidFill>
                      <a:srgbClr val="000000"/>
                    </a:solidFill>
                    <a:latin typeface="Noto Sans Symbols"/>
                    <a:ea typeface="Noto Sans Symbols"/>
                    <a:cs typeface="Noto Sans Symbols"/>
                    <a:sym typeface="Noto Sans Symbols"/>
                  </a:rPr>
                  <a:t>=</a:t>
                </a:r>
                <a:endParaRPr/>
              </a:p>
            </p:txBody>
          </p:sp>
          <p:sp>
            <p:nvSpPr>
              <p:cNvPr id="1181" name="Shape 1181"/>
              <p:cNvSpPr txBox="1"/>
              <p:nvPr/>
            </p:nvSpPr>
            <p:spPr>
              <a:xfrm>
                <a:off x="4519612" y="5422900"/>
                <a:ext cx="1698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endParaRPr/>
              </a:p>
            </p:txBody>
          </p:sp>
          <p:sp>
            <p:nvSpPr>
              <p:cNvPr id="1182" name="Shape 1182"/>
              <p:cNvSpPr txBox="1"/>
              <p:nvPr/>
            </p:nvSpPr>
            <p:spPr>
              <a:xfrm>
                <a:off x="4092575" y="5427662"/>
                <a:ext cx="322262" cy="3651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3n</a:t>
                </a:r>
                <a:endParaRPr/>
              </a:p>
            </p:txBody>
          </p:sp>
          <p:sp>
            <p:nvSpPr>
              <p:cNvPr id="1183" name="Shape 1183"/>
              <p:cNvSpPr txBox="1"/>
              <p:nvPr/>
            </p:nvSpPr>
            <p:spPr>
              <a:xfrm>
                <a:off x="3019425" y="5605450"/>
                <a:ext cx="831900" cy="36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3(</a:t>
                </a:r>
                <a:r>
                  <a:rPr b="1" i="1" lang="en-US" sz="2400" u="none">
                    <a:solidFill>
                      <a:srgbClr val="000000"/>
                    </a:solidFill>
                    <a:latin typeface="Times New Roman"/>
                    <a:ea typeface="Times New Roman"/>
                    <a:cs typeface="Times New Roman"/>
                    <a:sym typeface="Times New Roman"/>
                  </a:rPr>
                  <a:t>n</a:t>
                </a:r>
                <a:r>
                  <a:rPr b="1" i="0" lang="en-US" sz="2400" u="none">
                    <a:solidFill>
                      <a:srgbClr val="000000"/>
                    </a:solidFill>
                    <a:latin typeface="Times New Roman"/>
                    <a:ea typeface="Times New Roman"/>
                    <a:cs typeface="Times New Roman"/>
                    <a:sym typeface="Times New Roman"/>
                  </a:rPr>
                  <a:t>-</a:t>
                </a:r>
                <a:r>
                  <a:rPr b="1" i="1" lang="en-US" sz="2400" u="none">
                    <a:solidFill>
                      <a:srgbClr val="000000"/>
                    </a:solidFill>
                    <a:latin typeface="Times New Roman"/>
                    <a:ea typeface="Times New Roman"/>
                    <a:cs typeface="Times New Roman"/>
                    <a:sym typeface="Times New Roman"/>
                  </a:rPr>
                  <a:t>i</a:t>
                </a:r>
                <a:r>
                  <a:rPr b="1" i="0" lang="en-US" sz="2400" u="none">
                    <a:solidFill>
                      <a:srgbClr val="000000"/>
                    </a:solidFill>
                    <a:latin typeface="Times New Roman"/>
                    <a:ea typeface="Times New Roman"/>
                    <a:cs typeface="Times New Roman"/>
                    <a:sym typeface="Times New Roman"/>
                  </a:rPr>
                  <a:t>)</a:t>
                </a:r>
                <a:endParaRPr/>
              </a:p>
            </p:txBody>
          </p:sp>
          <p:sp>
            <p:nvSpPr>
              <p:cNvPr id="1184" name="Shape 1184"/>
              <p:cNvSpPr txBox="1"/>
              <p:nvPr/>
            </p:nvSpPr>
            <p:spPr>
              <a:xfrm>
                <a:off x="2576512" y="5292725"/>
                <a:ext cx="450850"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n</a:t>
                </a:r>
                <a:r>
                  <a:rPr b="1" i="0" lang="en-US" sz="2400" u="none">
                    <a:solidFill>
                      <a:srgbClr val="000000"/>
                    </a:solidFill>
                    <a:latin typeface="Times New Roman"/>
                    <a:ea typeface="Times New Roman"/>
                    <a:cs typeface="Times New Roman"/>
                    <a:sym typeface="Times New Roman"/>
                  </a:rPr>
                  <a:t>-1</a:t>
                </a:r>
                <a:endParaRPr/>
              </a:p>
            </p:txBody>
          </p:sp>
          <p:sp>
            <p:nvSpPr>
              <p:cNvPr id="1185" name="Shape 1185"/>
              <p:cNvSpPr txBox="1"/>
              <p:nvPr/>
            </p:nvSpPr>
            <p:spPr>
              <a:xfrm>
                <a:off x="2601912" y="5902325"/>
                <a:ext cx="6985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i</a:t>
                </a:r>
                <a:endParaRPr/>
              </a:p>
            </p:txBody>
          </p:sp>
        </p:grpSp>
      </p:grpSp>
      <p:sp>
        <p:nvSpPr>
          <p:cNvPr id="1186" name="Shape 1186"/>
          <p:cNvSpPr txBox="1"/>
          <p:nvPr/>
        </p:nvSpPr>
        <p:spPr>
          <a:xfrm>
            <a:off x="425450" y="6084875"/>
            <a:ext cx="5417100" cy="51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平均情况：</a:t>
            </a:r>
            <a:r>
              <a:rPr b="1" i="0" lang="en-US" sz="2800" u="none">
                <a:solidFill>
                  <a:schemeClr val="dk1"/>
                </a:solidFill>
                <a:latin typeface="Times New Roman"/>
                <a:ea typeface="Times New Roman"/>
                <a:cs typeface="Times New Roman"/>
                <a:sym typeface="Times New Roman"/>
              </a:rPr>
              <a:t>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endParaRPr/>
          </a:p>
        </p:txBody>
      </p:sp>
      <p:sp>
        <p:nvSpPr>
          <p:cNvPr id="1187" name="Shape 1187"/>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2"/>
                                        </p:tgtEl>
                                        <p:attrNameLst>
                                          <p:attrName>style.visibility</p:attrName>
                                        </p:attrNameLst>
                                      </p:cBhvr>
                                      <p:to>
                                        <p:strVal val="visible"/>
                                      </p:to>
                                    </p:set>
                                    <p:animEffect filter="fade" transition="in">
                                      <p:cBhvr>
                                        <p:cTn dur="500"/>
                                        <p:tgtEl>
                                          <p:spTgt spid="1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191" name="Shape 1191"/>
        <p:cNvGrpSpPr/>
        <p:nvPr/>
      </p:nvGrpSpPr>
      <p:grpSpPr>
        <a:xfrm>
          <a:off x="0" y="0"/>
          <a:ext cx="0" cy="0"/>
          <a:chOff x="0" y="0"/>
          <a:chExt cx="0" cy="0"/>
        </a:xfrm>
      </p:grpSpPr>
      <p:sp>
        <p:nvSpPr>
          <p:cNvPr id="1192" name="Shape 1192"/>
          <p:cNvSpPr txBox="1"/>
          <p:nvPr/>
        </p:nvSpPr>
        <p:spPr>
          <a:xfrm>
            <a:off x="341312" y="1133475"/>
            <a:ext cx="6096000"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快速排序</a:t>
            </a:r>
            <a:endParaRPr/>
          </a:p>
        </p:txBody>
      </p:sp>
      <p:sp>
        <p:nvSpPr>
          <p:cNvPr id="1193" name="Shape 1193"/>
          <p:cNvSpPr txBox="1"/>
          <p:nvPr/>
        </p:nvSpPr>
        <p:spPr>
          <a:xfrm>
            <a:off x="476250" y="1719262"/>
            <a:ext cx="8461375" cy="1373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改进的着眼点：</a:t>
            </a:r>
            <a:r>
              <a:rPr b="1" i="0" lang="en-US" sz="2800" u="none">
                <a:solidFill>
                  <a:schemeClr val="dk1"/>
                </a:solidFill>
                <a:latin typeface="Times New Roman"/>
                <a:ea typeface="Times New Roman"/>
                <a:cs typeface="Times New Roman"/>
                <a:sym typeface="Times New Roman"/>
              </a:rPr>
              <a:t>在起泡排序中，记录的比较和移动是在</a:t>
            </a:r>
            <a:r>
              <a:rPr b="1" i="0" lang="en-US" sz="2800" u="none">
                <a:solidFill>
                  <a:srgbClr val="FF3300"/>
                </a:solidFill>
                <a:latin typeface="Times New Roman"/>
                <a:ea typeface="Times New Roman"/>
                <a:cs typeface="Times New Roman"/>
                <a:sym typeface="Times New Roman"/>
              </a:rPr>
              <a:t>相邻</a:t>
            </a:r>
            <a:r>
              <a:rPr b="1" i="0" lang="en-US" sz="2800" u="none">
                <a:solidFill>
                  <a:schemeClr val="dk1"/>
                </a:solidFill>
                <a:latin typeface="Times New Roman"/>
                <a:ea typeface="Times New Roman"/>
                <a:cs typeface="Times New Roman"/>
                <a:sym typeface="Times New Roman"/>
              </a:rPr>
              <a:t>单元中进行的，记录每次交换只能上移或下移</a:t>
            </a:r>
            <a:r>
              <a:rPr b="1" i="0" lang="en-US" sz="2800" u="none">
                <a:solidFill>
                  <a:srgbClr val="FF3300"/>
                </a:solidFill>
                <a:latin typeface="Times New Roman"/>
                <a:ea typeface="Times New Roman"/>
                <a:cs typeface="Times New Roman"/>
                <a:sym typeface="Times New Roman"/>
              </a:rPr>
              <a:t>一个</a:t>
            </a:r>
            <a:r>
              <a:rPr b="1" i="0" lang="en-US" sz="2800" u="none">
                <a:solidFill>
                  <a:schemeClr val="dk1"/>
                </a:solidFill>
                <a:latin typeface="Times New Roman"/>
                <a:ea typeface="Times New Roman"/>
                <a:cs typeface="Times New Roman"/>
                <a:sym typeface="Times New Roman"/>
              </a:rPr>
              <a:t>单元，因而总的比较次数和移动次数较多。</a:t>
            </a:r>
            <a:endParaRPr/>
          </a:p>
        </p:txBody>
      </p:sp>
      <p:sp>
        <p:nvSpPr>
          <p:cNvPr id="1194" name="Shape 1194"/>
          <p:cNvSpPr txBox="1"/>
          <p:nvPr/>
        </p:nvSpPr>
        <p:spPr>
          <a:xfrm>
            <a:off x="2259000" y="3294050"/>
            <a:ext cx="5016300" cy="547800"/>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减少总的比较次数和移动次数</a:t>
            </a:r>
            <a:endParaRPr/>
          </a:p>
        </p:txBody>
      </p:sp>
      <p:sp>
        <p:nvSpPr>
          <p:cNvPr id="1195" name="Shape 1195"/>
          <p:cNvSpPr/>
          <p:nvPr/>
        </p:nvSpPr>
        <p:spPr>
          <a:xfrm>
            <a:off x="4500562" y="3905250"/>
            <a:ext cx="360362" cy="539750"/>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6" name="Shape 1196"/>
          <p:cNvSpPr txBox="1"/>
          <p:nvPr/>
        </p:nvSpPr>
        <p:spPr>
          <a:xfrm>
            <a:off x="2443162" y="4475162"/>
            <a:ext cx="4545012" cy="547687"/>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增大记录的比较和移动距离</a:t>
            </a:r>
            <a:endParaRPr/>
          </a:p>
        </p:txBody>
      </p:sp>
      <p:sp>
        <p:nvSpPr>
          <p:cNvPr id="1197" name="Shape 1197"/>
          <p:cNvSpPr/>
          <p:nvPr/>
        </p:nvSpPr>
        <p:spPr>
          <a:xfrm>
            <a:off x="4500562" y="5073650"/>
            <a:ext cx="360362" cy="539750"/>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8" name="Shape 1198"/>
          <p:cNvSpPr txBox="1"/>
          <p:nvPr/>
        </p:nvSpPr>
        <p:spPr>
          <a:xfrm>
            <a:off x="2033587" y="5645150"/>
            <a:ext cx="5310187" cy="974725"/>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较大记录从前面直接移动到后面</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较小记录从后面直接移动到前面</a:t>
            </a:r>
            <a:endParaRPr/>
          </a:p>
        </p:txBody>
      </p:sp>
      <p:sp>
        <p:nvSpPr>
          <p:cNvPr id="1199" name="Shape 1199"/>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5"/>
                                        </p:tgtEl>
                                        <p:attrNameLst>
                                          <p:attrName>style.visibility</p:attrName>
                                        </p:attrNameLst>
                                      </p:cBhvr>
                                      <p:to>
                                        <p:strVal val="visible"/>
                                      </p:to>
                                    </p:set>
                                    <p:animEffect filter="fade" transition="in">
                                      <p:cBhvr>
                                        <p:cTn dur="500"/>
                                        <p:tgtEl>
                                          <p:spTgt spid="1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500"/>
                                        <p:tgtEl>
                                          <p:spTgt spid="1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203" name="Shape 1203"/>
        <p:cNvGrpSpPr/>
        <p:nvPr/>
      </p:nvGrpSpPr>
      <p:grpSpPr>
        <a:xfrm>
          <a:off x="0" y="0"/>
          <a:ext cx="0" cy="0"/>
          <a:chOff x="0" y="0"/>
          <a:chExt cx="0" cy="0"/>
        </a:xfrm>
      </p:grpSpPr>
      <p:sp>
        <p:nvSpPr>
          <p:cNvPr id="1204" name="Shape 1204"/>
          <p:cNvSpPr txBox="1"/>
          <p:nvPr/>
        </p:nvSpPr>
        <p:spPr>
          <a:xfrm>
            <a:off x="306387" y="1101725"/>
            <a:ext cx="5334000"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快速排序的基本思想</a:t>
            </a:r>
            <a:endParaRPr/>
          </a:p>
        </p:txBody>
      </p:sp>
      <p:sp>
        <p:nvSpPr>
          <p:cNvPr id="1205" name="Shape 1205"/>
          <p:cNvSpPr txBox="1"/>
          <p:nvPr/>
        </p:nvSpPr>
        <p:spPr>
          <a:xfrm>
            <a:off x="296862" y="1763712"/>
            <a:ext cx="8505825" cy="2227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首先选一个</a:t>
            </a:r>
            <a:r>
              <a:rPr b="1" i="0" lang="en-US" sz="2800" u="none">
                <a:solidFill>
                  <a:srgbClr val="FF3300"/>
                </a:solidFill>
                <a:latin typeface="Times New Roman"/>
                <a:ea typeface="Times New Roman"/>
                <a:cs typeface="Times New Roman"/>
                <a:sym typeface="Times New Roman"/>
              </a:rPr>
              <a:t>轴值</a:t>
            </a:r>
            <a:r>
              <a:rPr b="1" i="0" lang="en-US" sz="2800" u="none">
                <a:solidFill>
                  <a:schemeClr val="dk1"/>
                </a:solidFill>
                <a:latin typeface="Times New Roman"/>
                <a:ea typeface="Times New Roman"/>
                <a:cs typeface="Times New Roman"/>
                <a:sym typeface="Times New Roman"/>
              </a:rPr>
              <a:t>（即比较的基准），通过一趟排序将待排序记录</a:t>
            </a:r>
            <a:r>
              <a:rPr b="1" i="0" lang="en-US" sz="2800" u="none">
                <a:solidFill>
                  <a:srgbClr val="FF3300"/>
                </a:solidFill>
                <a:latin typeface="Times New Roman"/>
                <a:ea typeface="Times New Roman"/>
                <a:cs typeface="Times New Roman"/>
                <a:sym typeface="Times New Roman"/>
              </a:rPr>
              <a:t>分割</a:t>
            </a:r>
            <a:r>
              <a:rPr b="1" i="0" lang="en-US" sz="2800" u="none">
                <a:solidFill>
                  <a:schemeClr val="dk1"/>
                </a:solidFill>
                <a:latin typeface="Times New Roman"/>
                <a:ea typeface="Times New Roman"/>
                <a:cs typeface="Times New Roman"/>
                <a:sym typeface="Times New Roman"/>
              </a:rPr>
              <a:t>成独立的两部分，前一部分记录的关键码均</a:t>
            </a:r>
            <a:r>
              <a:rPr b="1" i="0" lang="en-US" sz="2800" u="none">
                <a:solidFill>
                  <a:srgbClr val="FF3300"/>
                </a:solidFill>
                <a:latin typeface="Times New Roman"/>
                <a:ea typeface="Times New Roman"/>
                <a:cs typeface="Times New Roman"/>
                <a:sym typeface="Times New Roman"/>
              </a:rPr>
              <a:t>小于或等于</a:t>
            </a:r>
            <a:r>
              <a:rPr b="1" i="0" lang="en-US" sz="2800" u="none">
                <a:solidFill>
                  <a:schemeClr val="dk1"/>
                </a:solidFill>
                <a:latin typeface="Times New Roman"/>
                <a:ea typeface="Times New Roman"/>
                <a:cs typeface="Times New Roman"/>
                <a:sym typeface="Times New Roman"/>
              </a:rPr>
              <a:t>轴值，后一部分记录的关键码均</a:t>
            </a:r>
            <a:r>
              <a:rPr b="1" i="0" lang="en-US" sz="2800" u="none">
                <a:solidFill>
                  <a:srgbClr val="FF3300"/>
                </a:solidFill>
                <a:latin typeface="Times New Roman"/>
                <a:ea typeface="Times New Roman"/>
                <a:cs typeface="Times New Roman"/>
                <a:sym typeface="Times New Roman"/>
              </a:rPr>
              <a:t>大于或等于</a:t>
            </a:r>
            <a:r>
              <a:rPr b="1" i="0" lang="en-US" sz="2800" u="none">
                <a:solidFill>
                  <a:schemeClr val="dk1"/>
                </a:solidFill>
                <a:latin typeface="Times New Roman"/>
                <a:ea typeface="Times New Roman"/>
                <a:cs typeface="Times New Roman"/>
                <a:sym typeface="Times New Roman"/>
              </a:rPr>
              <a:t>轴值，然后分别对这两部分重复上述方法，直到整个序列有序。</a:t>
            </a:r>
            <a:endParaRPr/>
          </a:p>
        </p:txBody>
      </p:sp>
      <p:sp>
        <p:nvSpPr>
          <p:cNvPr id="1206" name="Shape 1206"/>
          <p:cNvSpPr txBox="1"/>
          <p:nvPr/>
        </p:nvSpPr>
        <p:spPr>
          <a:xfrm>
            <a:off x="381000" y="4630737"/>
            <a:ext cx="7986712" cy="1971675"/>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⑴如何选择轴值？</a:t>
            </a:r>
            <a:endParaRPr/>
          </a:p>
          <a:p>
            <a:pPr indent="0" lvl="0" marL="0" marR="0" rtl="0" algn="l">
              <a:lnSpc>
                <a:spcPct val="11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⑵如何实现分割（称一次划分）？</a:t>
            </a:r>
            <a:endParaRPr/>
          </a:p>
          <a:p>
            <a:pPr indent="0" lvl="0" marL="0" marR="0" rtl="0" algn="l">
              <a:lnSpc>
                <a:spcPct val="11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⑶如何处理分割得到的两个待排序子序列？</a:t>
            </a:r>
            <a:endParaRPr/>
          </a:p>
          <a:p>
            <a:pPr indent="0" lvl="0" marL="0" marR="0" rtl="0" algn="l">
              <a:lnSpc>
                <a:spcPct val="11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⑷如何判别快速排序的结束？</a:t>
            </a:r>
            <a:endParaRPr/>
          </a:p>
        </p:txBody>
      </p:sp>
      <p:grpSp>
        <p:nvGrpSpPr>
          <p:cNvPr id="1207" name="Shape 1207"/>
          <p:cNvGrpSpPr/>
          <p:nvPr/>
        </p:nvGrpSpPr>
        <p:grpSpPr>
          <a:xfrm>
            <a:off x="385762" y="4059237"/>
            <a:ext cx="6604000" cy="542925"/>
            <a:chOff x="522287" y="3249612"/>
            <a:chExt cx="6604000" cy="542925"/>
          </a:xfrm>
        </p:grpSpPr>
        <p:sp>
          <p:nvSpPr>
            <p:cNvPr id="1208" name="Shape 1208"/>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需解决的关键问题?</a:t>
              </a:r>
              <a:endParaRPr/>
            </a:p>
          </p:txBody>
        </p:sp>
        <p:pic>
          <p:nvPicPr>
            <p:cNvPr id="1209" name="Shape 1209"/>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1210" name="Shape 1210"/>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214" name="Shape 1214"/>
        <p:cNvGrpSpPr/>
        <p:nvPr/>
      </p:nvGrpSpPr>
      <p:grpSpPr>
        <a:xfrm>
          <a:off x="0" y="0"/>
          <a:ext cx="0" cy="0"/>
          <a:chOff x="0" y="0"/>
          <a:chExt cx="0" cy="0"/>
        </a:xfrm>
      </p:grpSpPr>
      <p:sp>
        <p:nvSpPr>
          <p:cNvPr id="1215" name="Shape 1215"/>
          <p:cNvSpPr txBox="1"/>
          <p:nvPr/>
        </p:nvSpPr>
        <p:spPr>
          <a:xfrm>
            <a:off x="341312" y="1808162"/>
            <a:ext cx="7772400" cy="3338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选择轴值的方法：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1.使用第一个记录的关键码；</a:t>
            </a:r>
            <a:endParaRPr/>
          </a:p>
          <a:p>
            <a:pPr indent="0" lvl="0" marL="0" marR="0" rtl="0" algn="l">
              <a:lnSpc>
                <a:spcPct val="9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2.选取序列中间记录的关键码；</a:t>
            </a:r>
            <a:endParaRPr/>
          </a:p>
          <a:p>
            <a:pPr indent="0" lvl="0" marL="0" marR="0" rtl="0" algn="l">
              <a:lnSpc>
                <a:spcPct val="9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3.比较序列中第一个记录、最后一个记录和中间记录的关键码，取关键码居中的作为轴值并调换到第一个记录的位置；</a:t>
            </a:r>
            <a:endParaRPr/>
          </a:p>
          <a:p>
            <a:pPr indent="0" lvl="0" marL="0" marR="0" rtl="0" algn="l">
              <a:lnSpc>
                <a:spcPct val="9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4.随机选取轴值。</a:t>
            </a:r>
            <a:endParaRPr/>
          </a:p>
        </p:txBody>
      </p:sp>
      <p:sp>
        <p:nvSpPr>
          <p:cNvPr id="1216" name="Shape 1216"/>
          <p:cNvSpPr txBox="1"/>
          <p:nvPr/>
        </p:nvSpPr>
        <p:spPr>
          <a:xfrm>
            <a:off x="103187" y="1112837"/>
            <a:ext cx="757396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关键问题⑴：如何选择轴值？</a:t>
            </a:r>
            <a:endParaRPr/>
          </a:p>
        </p:txBody>
      </p:sp>
      <p:sp>
        <p:nvSpPr>
          <p:cNvPr id="1217" name="Shape 1217"/>
          <p:cNvSpPr txBox="1"/>
          <p:nvPr/>
        </p:nvSpPr>
        <p:spPr>
          <a:xfrm>
            <a:off x="341312" y="5187950"/>
            <a:ext cx="8235950" cy="1160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选取不同轴值的后果：</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决定两个子序列的长度，子序列的长度最好相等。</a:t>
            </a:r>
            <a:endParaRPr/>
          </a:p>
        </p:txBody>
      </p:sp>
      <p:sp>
        <p:nvSpPr>
          <p:cNvPr id="1218" name="Shape 1218"/>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222" name="Shape 1222"/>
        <p:cNvGrpSpPr/>
        <p:nvPr/>
      </p:nvGrpSpPr>
      <p:grpSpPr>
        <a:xfrm>
          <a:off x="0" y="0"/>
          <a:ext cx="0" cy="0"/>
          <a:chOff x="0" y="0"/>
          <a:chExt cx="0" cy="0"/>
        </a:xfrm>
      </p:grpSpPr>
      <p:sp>
        <p:nvSpPr>
          <p:cNvPr id="1223" name="Shape 1223"/>
          <p:cNvSpPr/>
          <p:nvPr/>
        </p:nvSpPr>
        <p:spPr>
          <a:xfrm>
            <a:off x="5111750" y="2528887"/>
            <a:ext cx="533400" cy="3810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8492E"/>
              </a:buClr>
              <a:buSzPts val="2400"/>
              <a:buFont typeface="Arial"/>
              <a:buNone/>
            </a:pPr>
            <a:r>
              <a:rPr b="1" i="0" lang="en-US" sz="2400" u="none">
                <a:solidFill>
                  <a:srgbClr val="E8492E"/>
                </a:solidFill>
                <a:latin typeface="Arial"/>
                <a:ea typeface="Arial"/>
                <a:cs typeface="Arial"/>
                <a:sym typeface="Arial"/>
              </a:rPr>
              <a:t>13</a:t>
            </a:r>
            <a:endParaRPr/>
          </a:p>
        </p:txBody>
      </p:sp>
      <p:sp>
        <p:nvSpPr>
          <p:cNvPr id="1224" name="Shape 1224"/>
          <p:cNvSpPr/>
          <p:nvPr/>
        </p:nvSpPr>
        <p:spPr>
          <a:xfrm>
            <a:off x="6770687" y="1628775"/>
            <a:ext cx="533400" cy="12588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65</a:t>
            </a:r>
            <a:endParaRPr/>
          </a:p>
        </p:txBody>
      </p:sp>
      <p:sp>
        <p:nvSpPr>
          <p:cNvPr id="1225" name="Shape 1225"/>
          <p:cNvSpPr/>
          <p:nvPr/>
        </p:nvSpPr>
        <p:spPr>
          <a:xfrm>
            <a:off x="2487612" y="2328862"/>
            <a:ext cx="533400" cy="519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27</a:t>
            </a:r>
            <a:endParaRPr/>
          </a:p>
        </p:txBody>
      </p:sp>
      <p:sp>
        <p:nvSpPr>
          <p:cNvPr id="1226" name="Shape 1226"/>
          <p:cNvSpPr/>
          <p:nvPr/>
        </p:nvSpPr>
        <p:spPr>
          <a:xfrm>
            <a:off x="4257675" y="1944687"/>
            <a:ext cx="533400" cy="9413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50</a:t>
            </a:r>
            <a:endParaRPr/>
          </a:p>
        </p:txBody>
      </p:sp>
      <p:sp>
        <p:nvSpPr>
          <p:cNvPr id="1227" name="Shape 1227"/>
          <p:cNvSpPr/>
          <p:nvPr/>
        </p:nvSpPr>
        <p:spPr>
          <a:xfrm>
            <a:off x="1589087" y="2176462"/>
            <a:ext cx="533400" cy="6858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2400"/>
              <a:buFont typeface="Arial"/>
              <a:buNone/>
            </a:pPr>
            <a:r>
              <a:rPr b="1" i="0" lang="en-US" sz="2400" u="none">
                <a:solidFill>
                  <a:srgbClr val="FF00FF"/>
                </a:solidFill>
                <a:latin typeface="Arial"/>
                <a:ea typeface="Arial"/>
                <a:cs typeface="Arial"/>
                <a:sym typeface="Arial"/>
              </a:rPr>
              <a:t>38</a:t>
            </a:r>
            <a:endParaRPr/>
          </a:p>
        </p:txBody>
      </p:sp>
      <p:sp>
        <p:nvSpPr>
          <p:cNvPr id="1228" name="Shape 1228"/>
          <p:cNvSpPr/>
          <p:nvPr/>
        </p:nvSpPr>
        <p:spPr>
          <a:xfrm>
            <a:off x="5921375" y="2079625"/>
            <a:ext cx="533400" cy="8651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49</a:t>
            </a:r>
            <a:endParaRPr/>
          </a:p>
        </p:txBody>
      </p:sp>
      <p:sp>
        <p:nvSpPr>
          <p:cNvPr id="1229" name="Shape 1229"/>
          <p:cNvSpPr/>
          <p:nvPr/>
        </p:nvSpPr>
        <p:spPr>
          <a:xfrm>
            <a:off x="3341687" y="1782762"/>
            <a:ext cx="533400" cy="11160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55</a:t>
            </a:r>
            <a:endParaRPr/>
          </a:p>
        </p:txBody>
      </p:sp>
      <p:grpSp>
        <p:nvGrpSpPr>
          <p:cNvPr id="1230" name="Shape 1230"/>
          <p:cNvGrpSpPr/>
          <p:nvPr/>
        </p:nvGrpSpPr>
        <p:grpSpPr>
          <a:xfrm>
            <a:off x="7080250" y="2916237"/>
            <a:ext cx="285750" cy="520700"/>
            <a:chOff x="7080250" y="2916237"/>
            <a:chExt cx="285750" cy="520700"/>
          </a:xfrm>
        </p:grpSpPr>
        <p:cxnSp>
          <p:nvCxnSpPr>
            <p:cNvPr id="1231" name="Shape 1231"/>
            <p:cNvCxnSpPr/>
            <p:nvPr/>
          </p:nvCxnSpPr>
          <p:spPr>
            <a:xfrm rot="10800000">
              <a:off x="7080250" y="2916237"/>
              <a:ext cx="0" cy="431800"/>
            </a:xfrm>
            <a:prstGeom prst="straightConnector1">
              <a:avLst/>
            </a:prstGeom>
            <a:noFill/>
            <a:ln cap="flat" cmpd="sng" w="28575">
              <a:solidFill>
                <a:srgbClr val="008080"/>
              </a:solidFill>
              <a:prstDash val="solid"/>
              <a:miter lim="800000"/>
              <a:headEnd len="med" w="med" type="none"/>
              <a:tailEnd len="lg" w="lg" type="stealth"/>
            </a:ln>
          </p:spPr>
        </p:cxnSp>
        <p:sp>
          <p:nvSpPr>
            <p:cNvPr id="1232" name="Shape 1232"/>
            <p:cNvSpPr txBox="1"/>
            <p:nvPr/>
          </p:nvSpPr>
          <p:spPr>
            <a:xfrm>
              <a:off x="7137400"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SzPts val="2400"/>
                <a:buFont typeface="Times New Roman"/>
                <a:buNone/>
              </a:pPr>
              <a:r>
                <a:rPr b="1" i="0" lang="en-US" sz="2400" u="none">
                  <a:solidFill>
                    <a:srgbClr val="339966"/>
                  </a:solidFill>
                  <a:latin typeface="Times New Roman"/>
                  <a:ea typeface="Times New Roman"/>
                  <a:cs typeface="Times New Roman"/>
                  <a:sym typeface="Times New Roman"/>
                </a:rPr>
                <a:t>j</a:t>
              </a:r>
              <a:endParaRPr/>
            </a:p>
          </p:txBody>
        </p:sp>
      </p:grpSp>
      <p:grpSp>
        <p:nvGrpSpPr>
          <p:cNvPr id="1233" name="Shape 1233"/>
          <p:cNvGrpSpPr/>
          <p:nvPr/>
        </p:nvGrpSpPr>
        <p:grpSpPr>
          <a:xfrm>
            <a:off x="1450975" y="2881312"/>
            <a:ext cx="330200" cy="555625"/>
            <a:chOff x="1450975" y="2881312"/>
            <a:chExt cx="330200" cy="555625"/>
          </a:xfrm>
        </p:grpSpPr>
        <p:cxnSp>
          <p:nvCxnSpPr>
            <p:cNvPr id="1234" name="Shape 1234"/>
            <p:cNvCxnSpPr/>
            <p:nvPr/>
          </p:nvCxnSpPr>
          <p:spPr>
            <a:xfrm rot="10800000">
              <a:off x="1781175" y="2881312"/>
              <a:ext cx="0" cy="431800"/>
            </a:xfrm>
            <a:prstGeom prst="straightConnector1">
              <a:avLst/>
            </a:prstGeom>
            <a:noFill/>
            <a:ln cap="flat" cmpd="sng" w="38100">
              <a:solidFill>
                <a:schemeClr val="accent2"/>
              </a:solidFill>
              <a:prstDash val="solid"/>
              <a:miter lim="800000"/>
              <a:headEnd len="med" w="med" type="none"/>
              <a:tailEnd len="lg" w="lg" type="stealth"/>
            </a:ln>
          </p:spPr>
        </p:cxnSp>
        <p:sp>
          <p:nvSpPr>
            <p:cNvPr id="1235" name="Shape 1235"/>
            <p:cNvSpPr txBox="1"/>
            <p:nvPr/>
          </p:nvSpPr>
          <p:spPr>
            <a:xfrm>
              <a:off x="1450975"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i</a:t>
              </a:r>
              <a:endParaRPr/>
            </a:p>
          </p:txBody>
        </p:sp>
      </p:grpSp>
      <p:grpSp>
        <p:nvGrpSpPr>
          <p:cNvPr id="1236" name="Shape 1236"/>
          <p:cNvGrpSpPr/>
          <p:nvPr/>
        </p:nvGrpSpPr>
        <p:grpSpPr>
          <a:xfrm>
            <a:off x="1628775" y="3979862"/>
            <a:ext cx="4000500" cy="685800"/>
            <a:chOff x="1628775" y="4059237"/>
            <a:chExt cx="4000500" cy="685800"/>
          </a:xfrm>
        </p:grpSpPr>
        <p:sp>
          <p:nvSpPr>
            <p:cNvPr id="1237" name="Shape 1237"/>
            <p:cNvSpPr/>
            <p:nvPr/>
          </p:nvSpPr>
          <p:spPr>
            <a:xfrm>
              <a:off x="1628775" y="4352925"/>
              <a:ext cx="533400" cy="3810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8492E"/>
                </a:buClr>
                <a:buSzPts val="2400"/>
                <a:buFont typeface="Arial"/>
                <a:buNone/>
              </a:pPr>
              <a:r>
                <a:rPr b="1" i="0" lang="en-US" sz="2400" u="none">
                  <a:solidFill>
                    <a:srgbClr val="E8492E"/>
                  </a:solidFill>
                  <a:latin typeface="Arial"/>
                  <a:ea typeface="Arial"/>
                  <a:cs typeface="Arial"/>
                  <a:sym typeface="Arial"/>
                </a:rPr>
                <a:t>13</a:t>
              </a:r>
              <a:endParaRPr/>
            </a:p>
          </p:txBody>
        </p:sp>
        <p:sp>
          <p:nvSpPr>
            <p:cNvPr id="1238" name="Shape 1238"/>
            <p:cNvSpPr/>
            <p:nvPr/>
          </p:nvSpPr>
          <p:spPr>
            <a:xfrm>
              <a:off x="5095875" y="4059237"/>
              <a:ext cx="533400" cy="6858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2400"/>
                <a:buFont typeface="Arial"/>
                <a:buNone/>
              </a:pPr>
              <a:r>
                <a:rPr b="1" i="0" lang="en-US" sz="2400" u="none">
                  <a:solidFill>
                    <a:srgbClr val="FF00FF"/>
                  </a:solidFill>
                  <a:latin typeface="Arial"/>
                  <a:ea typeface="Arial"/>
                  <a:cs typeface="Arial"/>
                  <a:sym typeface="Arial"/>
                </a:rPr>
                <a:t>38</a:t>
              </a:r>
              <a:endParaRPr/>
            </a:p>
          </p:txBody>
        </p:sp>
      </p:grpSp>
      <p:grpSp>
        <p:nvGrpSpPr>
          <p:cNvPr id="1239" name="Shape 1239"/>
          <p:cNvGrpSpPr/>
          <p:nvPr/>
        </p:nvGrpSpPr>
        <p:grpSpPr>
          <a:xfrm>
            <a:off x="2528887" y="3394075"/>
            <a:ext cx="4779963" cy="1269999"/>
            <a:chOff x="2528887" y="3473450"/>
            <a:chExt cx="4779963" cy="1269999"/>
          </a:xfrm>
        </p:grpSpPr>
        <p:sp>
          <p:nvSpPr>
            <p:cNvPr id="1240" name="Shape 1240"/>
            <p:cNvSpPr/>
            <p:nvPr/>
          </p:nvSpPr>
          <p:spPr>
            <a:xfrm>
              <a:off x="6775450" y="3473450"/>
              <a:ext cx="533400" cy="12588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65</a:t>
              </a:r>
              <a:endParaRPr/>
            </a:p>
          </p:txBody>
        </p:sp>
        <p:sp>
          <p:nvSpPr>
            <p:cNvPr id="1241" name="Shape 1241"/>
            <p:cNvSpPr/>
            <p:nvPr/>
          </p:nvSpPr>
          <p:spPr>
            <a:xfrm>
              <a:off x="2528887" y="4214812"/>
              <a:ext cx="533400" cy="519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27</a:t>
              </a:r>
              <a:endParaRPr/>
            </a:p>
          </p:txBody>
        </p:sp>
        <p:sp>
          <p:nvSpPr>
            <p:cNvPr id="1242" name="Shape 1242"/>
            <p:cNvSpPr/>
            <p:nvPr/>
          </p:nvSpPr>
          <p:spPr>
            <a:xfrm>
              <a:off x="4241800" y="3789362"/>
              <a:ext cx="533400" cy="9413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50</a:t>
              </a:r>
              <a:endParaRPr/>
            </a:p>
          </p:txBody>
        </p:sp>
        <p:sp>
          <p:nvSpPr>
            <p:cNvPr id="1243" name="Shape 1243"/>
            <p:cNvSpPr/>
            <p:nvPr/>
          </p:nvSpPr>
          <p:spPr>
            <a:xfrm>
              <a:off x="5921375" y="3878262"/>
              <a:ext cx="533400" cy="8651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49</a:t>
              </a:r>
              <a:endParaRPr/>
            </a:p>
          </p:txBody>
        </p:sp>
        <p:sp>
          <p:nvSpPr>
            <p:cNvPr id="1244" name="Shape 1244"/>
            <p:cNvSpPr/>
            <p:nvPr/>
          </p:nvSpPr>
          <p:spPr>
            <a:xfrm>
              <a:off x="3341687" y="3608387"/>
              <a:ext cx="533400" cy="11160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55</a:t>
              </a:r>
              <a:endParaRPr/>
            </a:p>
          </p:txBody>
        </p:sp>
      </p:grpSp>
      <p:grpSp>
        <p:nvGrpSpPr>
          <p:cNvPr id="1245" name="Shape 1245"/>
          <p:cNvGrpSpPr/>
          <p:nvPr/>
        </p:nvGrpSpPr>
        <p:grpSpPr>
          <a:xfrm>
            <a:off x="1670050" y="5003800"/>
            <a:ext cx="5640387" cy="1269999"/>
            <a:chOff x="1670050" y="5003800"/>
            <a:chExt cx="5640387" cy="1269999"/>
          </a:xfrm>
        </p:grpSpPr>
        <p:sp>
          <p:nvSpPr>
            <p:cNvPr id="1246" name="Shape 1246"/>
            <p:cNvSpPr/>
            <p:nvPr/>
          </p:nvSpPr>
          <p:spPr>
            <a:xfrm>
              <a:off x="1670050" y="5838825"/>
              <a:ext cx="533400" cy="3810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8492E"/>
                </a:buClr>
                <a:buSzPts val="2400"/>
                <a:buFont typeface="Arial"/>
                <a:buNone/>
              </a:pPr>
              <a:r>
                <a:rPr b="1" i="0" lang="en-US" sz="2400" u="none">
                  <a:solidFill>
                    <a:srgbClr val="E8492E"/>
                  </a:solidFill>
                  <a:latin typeface="Arial"/>
                  <a:ea typeface="Arial"/>
                  <a:cs typeface="Arial"/>
                  <a:sym typeface="Arial"/>
                </a:rPr>
                <a:t>13</a:t>
              </a:r>
              <a:endParaRPr/>
            </a:p>
          </p:txBody>
        </p:sp>
        <p:sp>
          <p:nvSpPr>
            <p:cNvPr id="1247" name="Shape 1247"/>
            <p:cNvSpPr/>
            <p:nvPr/>
          </p:nvSpPr>
          <p:spPr>
            <a:xfrm>
              <a:off x="6777037" y="5003800"/>
              <a:ext cx="533400" cy="12588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65</a:t>
              </a:r>
              <a:endParaRPr/>
            </a:p>
          </p:txBody>
        </p:sp>
        <p:sp>
          <p:nvSpPr>
            <p:cNvPr id="1248" name="Shape 1248"/>
            <p:cNvSpPr/>
            <p:nvPr/>
          </p:nvSpPr>
          <p:spPr>
            <a:xfrm>
              <a:off x="2552700" y="5721350"/>
              <a:ext cx="533400" cy="519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27</a:t>
              </a:r>
              <a:endParaRPr/>
            </a:p>
          </p:txBody>
        </p:sp>
        <p:sp>
          <p:nvSpPr>
            <p:cNvPr id="1249" name="Shape 1249"/>
            <p:cNvSpPr/>
            <p:nvPr/>
          </p:nvSpPr>
          <p:spPr>
            <a:xfrm>
              <a:off x="4260850" y="5319712"/>
              <a:ext cx="533400" cy="9413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50</a:t>
              </a:r>
              <a:endParaRPr/>
            </a:p>
          </p:txBody>
        </p:sp>
        <p:sp>
          <p:nvSpPr>
            <p:cNvPr id="1250" name="Shape 1250"/>
            <p:cNvSpPr/>
            <p:nvPr/>
          </p:nvSpPr>
          <p:spPr>
            <a:xfrm>
              <a:off x="5953125" y="5408612"/>
              <a:ext cx="533400" cy="8651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49</a:t>
              </a:r>
              <a:endParaRPr/>
            </a:p>
          </p:txBody>
        </p:sp>
      </p:grpSp>
      <p:grpSp>
        <p:nvGrpSpPr>
          <p:cNvPr id="1251" name="Shape 1251"/>
          <p:cNvGrpSpPr/>
          <p:nvPr/>
        </p:nvGrpSpPr>
        <p:grpSpPr>
          <a:xfrm>
            <a:off x="3371850" y="5138737"/>
            <a:ext cx="2276475" cy="1116012"/>
            <a:chOff x="3371850" y="5138737"/>
            <a:chExt cx="2276475" cy="1116012"/>
          </a:xfrm>
        </p:grpSpPr>
        <p:sp>
          <p:nvSpPr>
            <p:cNvPr id="1252" name="Shape 1252"/>
            <p:cNvSpPr/>
            <p:nvPr/>
          </p:nvSpPr>
          <p:spPr>
            <a:xfrm>
              <a:off x="3371850" y="5554662"/>
              <a:ext cx="533400" cy="6858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2400"/>
                <a:buFont typeface="Arial"/>
                <a:buNone/>
              </a:pPr>
              <a:r>
                <a:rPr b="1" i="0" lang="en-US" sz="2400" u="none">
                  <a:solidFill>
                    <a:srgbClr val="FF00FF"/>
                  </a:solidFill>
                  <a:latin typeface="Arial"/>
                  <a:ea typeface="Arial"/>
                  <a:cs typeface="Arial"/>
                  <a:sym typeface="Arial"/>
                </a:rPr>
                <a:t>38</a:t>
              </a:r>
              <a:endParaRPr/>
            </a:p>
          </p:txBody>
        </p:sp>
        <p:sp>
          <p:nvSpPr>
            <p:cNvPr id="1253" name="Shape 1253"/>
            <p:cNvSpPr/>
            <p:nvPr/>
          </p:nvSpPr>
          <p:spPr>
            <a:xfrm>
              <a:off x="5114925" y="5138737"/>
              <a:ext cx="533400" cy="11160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55</a:t>
              </a:r>
              <a:endParaRPr/>
            </a:p>
          </p:txBody>
        </p:sp>
      </p:grpSp>
      <p:sp>
        <p:nvSpPr>
          <p:cNvPr id="1254" name="Shape 1254"/>
          <p:cNvSpPr txBox="1"/>
          <p:nvPr/>
        </p:nvSpPr>
        <p:spPr>
          <a:xfrm>
            <a:off x="103187" y="1112837"/>
            <a:ext cx="757396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关键问题⑵：如何实现一次划分？</a:t>
            </a:r>
            <a:endParaRPr/>
          </a:p>
        </p:txBody>
      </p:sp>
      <p:grpSp>
        <p:nvGrpSpPr>
          <p:cNvPr id="1255" name="Shape 1255"/>
          <p:cNvGrpSpPr/>
          <p:nvPr/>
        </p:nvGrpSpPr>
        <p:grpSpPr>
          <a:xfrm>
            <a:off x="6237287" y="2933700"/>
            <a:ext cx="285750" cy="520700"/>
            <a:chOff x="7080250" y="2916237"/>
            <a:chExt cx="285750" cy="520700"/>
          </a:xfrm>
        </p:grpSpPr>
        <p:cxnSp>
          <p:nvCxnSpPr>
            <p:cNvPr id="1256" name="Shape 1256"/>
            <p:cNvCxnSpPr/>
            <p:nvPr/>
          </p:nvCxnSpPr>
          <p:spPr>
            <a:xfrm rot="10800000">
              <a:off x="7080250" y="2916237"/>
              <a:ext cx="0" cy="431800"/>
            </a:xfrm>
            <a:prstGeom prst="straightConnector1">
              <a:avLst/>
            </a:prstGeom>
            <a:noFill/>
            <a:ln cap="flat" cmpd="sng" w="28575">
              <a:solidFill>
                <a:srgbClr val="008080"/>
              </a:solidFill>
              <a:prstDash val="solid"/>
              <a:miter lim="800000"/>
              <a:headEnd len="med" w="med" type="none"/>
              <a:tailEnd len="lg" w="lg" type="stealth"/>
            </a:ln>
          </p:spPr>
        </p:cxnSp>
        <p:sp>
          <p:nvSpPr>
            <p:cNvPr id="1257" name="Shape 1257"/>
            <p:cNvSpPr txBox="1"/>
            <p:nvPr/>
          </p:nvSpPr>
          <p:spPr>
            <a:xfrm>
              <a:off x="7137400"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SzPts val="2400"/>
                <a:buFont typeface="Times New Roman"/>
                <a:buNone/>
              </a:pPr>
              <a:r>
                <a:rPr b="1" i="0" lang="en-US" sz="2400" u="none">
                  <a:solidFill>
                    <a:srgbClr val="339966"/>
                  </a:solidFill>
                  <a:latin typeface="Times New Roman"/>
                  <a:ea typeface="Times New Roman"/>
                  <a:cs typeface="Times New Roman"/>
                  <a:sym typeface="Times New Roman"/>
                </a:rPr>
                <a:t>j</a:t>
              </a:r>
              <a:endParaRPr/>
            </a:p>
          </p:txBody>
        </p:sp>
      </p:grpSp>
      <p:grpSp>
        <p:nvGrpSpPr>
          <p:cNvPr id="1258" name="Shape 1258"/>
          <p:cNvGrpSpPr/>
          <p:nvPr/>
        </p:nvGrpSpPr>
        <p:grpSpPr>
          <a:xfrm>
            <a:off x="5381625" y="2933700"/>
            <a:ext cx="285750" cy="520700"/>
            <a:chOff x="7080250" y="2916237"/>
            <a:chExt cx="285750" cy="520700"/>
          </a:xfrm>
        </p:grpSpPr>
        <p:cxnSp>
          <p:nvCxnSpPr>
            <p:cNvPr id="1259" name="Shape 1259"/>
            <p:cNvCxnSpPr/>
            <p:nvPr/>
          </p:nvCxnSpPr>
          <p:spPr>
            <a:xfrm rot="10800000">
              <a:off x="7080250" y="2916237"/>
              <a:ext cx="0" cy="431800"/>
            </a:xfrm>
            <a:prstGeom prst="straightConnector1">
              <a:avLst/>
            </a:prstGeom>
            <a:noFill/>
            <a:ln cap="flat" cmpd="sng" w="28575">
              <a:solidFill>
                <a:srgbClr val="008080"/>
              </a:solidFill>
              <a:prstDash val="solid"/>
              <a:miter lim="800000"/>
              <a:headEnd len="med" w="med" type="none"/>
              <a:tailEnd len="lg" w="lg" type="stealth"/>
            </a:ln>
          </p:spPr>
        </p:cxnSp>
        <p:sp>
          <p:nvSpPr>
            <p:cNvPr id="1260" name="Shape 1260"/>
            <p:cNvSpPr txBox="1"/>
            <p:nvPr/>
          </p:nvSpPr>
          <p:spPr>
            <a:xfrm>
              <a:off x="7137400"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SzPts val="2400"/>
                <a:buFont typeface="Times New Roman"/>
                <a:buNone/>
              </a:pPr>
              <a:r>
                <a:rPr b="1" i="0" lang="en-US" sz="2400" u="none">
                  <a:solidFill>
                    <a:srgbClr val="339966"/>
                  </a:solidFill>
                  <a:latin typeface="Times New Roman"/>
                  <a:ea typeface="Times New Roman"/>
                  <a:cs typeface="Times New Roman"/>
                  <a:sym typeface="Times New Roman"/>
                </a:rPr>
                <a:t>j</a:t>
              </a:r>
              <a:endParaRPr/>
            </a:p>
          </p:txBody>
        </p:sp>
      </p:grpSp>
      <p:grpSp>
        <p:nvGrpSpPr>
          <p:cNvPr id="1261" name="Shape 1261"/>
          <p:cNvGrpSpPr/>
          <p:nvPr/>
        </p:nvGrpSpPr>
        <p:grpSpPr>
          <a:xfrm>
            <a:off x="1557337" y="4643437"/>
            <a:ext cx="330200" cy="555625"/>
            <a:chOff x="1450975" y="2881312"/>
            <a:chExt cx="330200" cy="555625"/>
          </a:xfrm>
        </p:grpSpPr>
        <p:cxnSp>
          <p:nvCxnSpPr>
            <p:cNvPr id="1262" name="Shape 1262"/>
            <p:cNvCxnSpPr/>
            <p:nvPr/>
          </p:nvCxnSpPr>
          <p:spPr>
            <a:xfrm rot="10800000">
              <a:off x="1781175" y="2881312"/>
              <a:ext cx="0" cy="431800"/>
            </a:xfrm>
            <a:prstGeom prst="straightConnector1">
              <a:avLst/>
            </a:prstGeom>
            <a:noFill/>
            <a:ln cap="flat" cmpd="sng" w="38100">
              <a:solidFill>
                <a:schemeClr val="accent2"/>
              </a:solidFill>
              <a:prstDash val="solid"/>
              <a:miter lim="800000"/>
              <a:headEnd len="med" w="med" type="none"/>
              <a:tailEnd len="lg" w="lg" type="stealth"/>
            </a:ln>
          </p:spPr>
        </p:cxnSp>
        <p:sp>
          <p:nvSpPr>
            <p:cNvPr id="1263" name="Shape 1263"/>
            <p:cNvSpPr txBox="1"/>
            <p:nvPr/>
          </p:nvSpPr>
          <p:spPr>
            <a:xfrm>
              <a:off x="1450975"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i</a:t>
              </a:r>
              <a:endParaRPr/>
            </a:p>
          </p:txBody>
        </p:sp>
      </p:grpSp>
      <p:grpSp>
        <p:nvGrpSpPr>
          <p:cNvPr id="1264" name="Shape 1264"/>
          <p:cNvGrpSpPr/>
          <p:nvPr/>
        </p:nvGrpSpPr>
        <p:grpSpPr>
          <a:xfrm>
            <a:off x="2457450" y="4673600"/>
            <a:ext cx="330200" cy="555625"/>
            <a:chOff x="1450975" y="2881312"/>
            <a:chExt cx="330200" cy="555625"/>
          </a:xfrm>
        </p:grpSpPr>
        <p:cxnSp>
          <p:nvCxnSpPr>
            <p:cNvPr id="1265" name="Shape 1265"/>
            <p:cNvCxnSpPr/>
            <p:nvPr/>
          </p:nvCxnSpPr>
          <p:spPr>
            <a:xfrm rot="10800000">
              <a:off x="1781175" y="2881312"/>
              <a:ext cx="0" cy="431800"/>
            </a:xfrm>
            <a:prstGeom prst="straightConnector1">
              <a:avLst/>
            </a:prstGeom>
            <a:noFill/>
            <a:ln cap="flat" cmpd="sng" w="38100">
              <a:solidFill>
                <a:schemeClr val="accent2"/>
              </a:solidFill>
              <a:prstDash val="solid"/>
              <a:miter lim="800000"/>
              <a:headEnd len="med" w="med" type="none"/>
              <a:tailEnd len="lg" w="lg" type="stealth"/>
            </a:ln>
          </p:spPr>
        </p:cxnSp>
        <p:sp>
          <p:nvSpPr>
            <p:cNvPr id="1266" name="Shape 1266"/>
            <p:cNvSpPr txBox="1"/>
            <p:nvPr/>
          </p:nvSpPr>
          <p:spPr>
            <a:xfrm>
              <a:off x="1450975"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i</a:t>
              </a:r>
              <a:endParaRPr/>
            </a:p>
          </p:txBody>
        </p:sp>
      </p:grpSp>
      <p:grpSp>
        <p:nvGrpSpPr>
          <p:cNvPr id="1267" name="Shape 1267"/>
          <p:cNvGrpSpPr/>
          <p:nvPr/>
        </p:nvGrpSpPr>
        <p:grpSpPr>
          <a:xfrm>
            <a:off x="3267075" y="4689475"/>
            <a:ext cx="330200" cy="555625"/>
            <a:chOff x="1450975" y="2881312"/>
            <a:chExt cx="330200" cy="555625"/>
          </a:xfrm>
        </p:grpSpPr>
        <p:cxnSp>
          <p:nvCxnSpPr>
            <p:cNvPr id="1268" name="Shape 1268"/>
            <p:cNvCxnSpPr/>
            <p:nvPr/>
          </p:nvCxnSpPr>
          <p:spPr>
            <a:xfrm rot="10800000">
              <a:off x="1781175" y="2881312"/>
              <a:ext cx="0" cy="431800"/>
            </a:xfrm>
            <a:prstGeom prst="straightConnector1">
              <a:avLst/>
            </a:prstGeom>
            <a:noFill/>
            <a:ln cap="flat" cmpd="sng" w="38100">
              <a:solidFill>
                <a:schemeClr val="accent2"/>
              </a:solidFill>
              <a:prstDash val="solid"/>
              <a:miter lim="800000"/>
              <a:headEnd len="med" w="med" type="none"/>
              <a:tailEnd len="lg" w="lg" type="stealth"/>
            </a:ln>
          </p:spPr>
        </p:cxnSp>
        <p:sp>
          <p:nvSpPr>
            <p:cNvPr id="1269" name="Shape 1269"/>
            <p:cNvSpPr txBox="1"/>
            <p:nvPr/>
          </p:nvSpPr>
          <p:spPr>
            <a:xfrm>
              <a:off x="1450975"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i</a:t>
              </a:r>
              <a:endParaRPr/>
            </a:p>
          </p:txBody>
        </p:sp>
      </p:grpSp>
      <p:grpSp>
        <p:nvGrpSpPr>
          <p:cNvPr id="1270" name="Shape 1270"/>
          <p:cNvGrpSpPr/>
          <p:nvPr/>
        </p:nvGrpSpPr>
        <p:grpSpPr>
          <a:xfrm>
            <a:off x="5381625" y="4643437"/>
            <a:ext cx="285750" cy="520700"/>
            <a:chOff x="7080250" y="2916237"/>
            <a:chExt cx="285750" cy="520700"/>
          </a:xfrm>
        </p:grpSpPr>
        <p:cxnSp>
          <p:nvCxnSpPr>
            <p:cNvPr id="1271" name="Shape 1271"/>
            <p:cNvCxnSpPr/>
            <p:nvPr/>
          </p:nvCxnSpPr>
          <p:spPr>
            <a:xfrm rot="10800000">
              <a:off x="7080250" y="2916237"/>
              <a:ext cx="0" cy="431800"/>
            </a:xfrm>
            <a:prstGeom prst="straightConnector1">
              <a:avLst/>
            </a:prstGeom>
            <a:noFill/>
            <a:ln cap="flat" cmpd="sng" w="28575">
              <a:solidFill>
                <a:srgbClr val="008080"/>
              </a:solidFill>
              <a:prstDash val="solid"/>
              <a:miter lim="800000"/>
              <a:headEnd len="med" w="med" type="none"/>
              <a:tailEnd len="lg" w="lg" type="stealth"/>
            </a:ln>
          </p:spPr>
        </p:cxnSp>
        <p:sp>
          <p:nvSpPr>
            <p:cNvPr id="1272" name="Shape 1272"/>
            <p:cNvSpPr txBox="1"/>
            <p:nvPr/>
          </p:nvSpPr>
          <p:spPr>
            <a:xfrm>
              <a:off x="7137400"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SzPts val="2400"/>
                <a:buFont typeface="Times New Roman"/>
                <a:buNone/>
              </a:pPr>
              <a:r>
                <a:rPr b="1" i="0" lang="en-US" sz="2400" u="none">
                  <a:solidFill>
                    <a:srgbClr val="339966"/>
                  </a:solidFill>
                  <a:latin typeface="Times New Roman"/>
                  <a:ea typeface="Times New Roman"/>
                  <a:cs typeface="Times New Roman"/>
                  <a:sym typeface="Times New Roman"/>
                </a:rPr>
                <a:t>j</a:t>
              </a:r>
              <a:endParaRPr/>
            </a:p>
          </p:txBody>
        </p:sp>
      </p:grpSp>
      <p:grpSp>
        <p:nvGrpSpPr>
          <p:cNvPr id="1273" name="Shape 1273"/>
          <p:cNvGrpSpPr/>
          <p:nvPr/>
        </p:nvGrpSpPr>
        <p:grpSpPr>
          <a:xfrm>
            <a:off x="3216275" y="6254750"/>
            <a:ext cx="330200" cy="555625"/>
            <a:chOff x="1450975" y="2881312"/>
            <a:chExt cx="330200" cy="555625"/>
          </a:xfrm>
        </p:grpSpPr>
        <p:cxnSp>
          <p:nvCxnSpPr>
            <p:cNvPr id="1274" name="Shape 1274"/>
            <p:cNvCxnSpPr/>
            <p:nvPr/>
          </p:nvCxnSpPr>
          <p:spPr>
            <a:xfrm rot="10800000">
              <a:off x="1781175" y="2881312"/>
              <a:ext cx="0" cy="431800"/>
            </a:xfrm>
            <a:prstGeom prst="straightConnector1">
              <a:avLst/>
            </a:prstGeom>
            <a:noFill/>
            <a:ln cap="flat" cmpd="sng" w="38100">
              <a:solidFill>
                <a:schemeClr val="accent2"/>
              </a:solidFill>
              <a:prstDash val="solid"/>
              <a:miter lim="800000"/>
              <a:headEnd len="med" w="med" type="none"/>
              <a:tailEnd len="lg" w="lg" type="stealth"/>
            </a:ln>
          </p:spPr>
        </p:cxnSp>
        <p:sp>
          <p:nvSpPr>
            <p:cNvPr id="1275" name="Shape 1275"/>
            <p:cNvSpPr txBox="1"/>
            <p:nvPr/>
          </p:nvSpPr>
          <p:spPr>
            <a:xfrm>
              <a:off x="1450975"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i</a:t>
              </a:r>
              <a:endParaRPr/>
            </a:p>
          </p:txBody>
        </p:sp>
      </p:grpSp>
      <p:grpSp>
        <p:nvGrpSpPr>
          <p:cNvPr id="1276" name="Shape 1276"/>
          <p:cNvGrpSpPr/>
          <p:nvPr/>
        </p:nvGrpSpPr>
        <p:grpSpPr>
          <a:xfrm>
            <a:off x="4556125" y="6242050"/>
            <a:ext cx="285750" cy="520700"/>
            <a:chOff x="7080250" y="2916237"/>
            <a:chExt cx="285750" cy="520700"/>
          </a:xfrm>
        </p:grpSpPr>
        <p:cxnSp>
          <p:nvCxnSpPr>
            <p:cNvPr id="1277" name="Shape 1277"/>
            <p:cNvCxnSpPr/>
            <p:nvPr/>
          </p:nvCxnSpPr>
          <p:spPr>
            <a:xfrm rot="10800000">
              <a:off x="7080250" y="2916237"/>
              <a:ext cx="0" cy="431800"/>
            </a:xfrm>
            <a:prstGeom prst="straightConnector1">
              <a:avLst/>
            </a:prstGeom>
            <a:noFill/>
            <a:ln cap="flat" cmpd="sng" w="28575">
              <a:solidFill>
                <a:srgbClr val="008080"/>
              </a:solidFill>
              <a:prstDash val="solid"/>
              <a:miter lim="800000"/>
              <a:headEnd len="med" w="med" type="none"/>
              <a:tailEnd len="lg" w="lg" type="stealth"/>
            </a:ln>
          </p:spPr>
        </p:cxnSp>
        <p:sp>
          <p:nvSpPr>
            <p:cNvPr id="1278" name="Shape 1278"/>
            <p:cNvSpPr txBox="1"/>
            <p:nvPr/>
          </p:nvSpPr>
          <p:spPr>
            <a:xfrm>
              <a:off x="7137400"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SzPts val="2400"/>
                <a:buFont typeface="Times New Roman"/>
                <a:buNone/>
              </a:pPr>
              <a:r>
                <a:rPr b="1" i="0" lang="en-US" sz="2400" u="none">
                  <a:solidFill>
                    <a:srgbClr val="339966"/>
                  </a:solidFill>
                  <a:latin typeface="Times New Roman"/>
                  <a:ea typeface="Times New Roman"/>
                  <a:cs typeface="Times New Roman"/>
                  <a:sym typeface="Times New Roman"/>
                </a:rPr>
                <a:t>j</a:t>
              </a:r>
              <a:endParaRPr/>
            </a:p>
          </p:txBody>
        </p:sp>
      </p:grpSp>
      <p:grpSp>
        <p:nvGrpSpPr>
          <p:cNvPr id="1279" name="Shape 1279"/>
          <p:cNvGrpSpPr/>
          <p:nvPr/>
        </p:nvGrpSpPr>
        <p:grpSpPr>
          <a:xfrm>
            <a:off x="3730625" y="6257925"/>
            <a:ext cx="285750" cy="520700"/>
            <a:chOff x="7080250" y="2916237"/>
            <a:chExt cx="285750" cy="520700"/>
          </a:xfrm>
        </p:grpSpPr>
        <p:cxnSp>
          <p:nvCxnSpPr>
            <p:cNvPr id="1280" name="Shape 1280"/>
            <p:cNvCxnSpPr/>
            <p:nvPr/>
          </p:nvCxnSpPr>
          <p:spPr>
            <a:xfrm rot="10800000">
              <a:off x="7080250" y="2916237"/>
              <a:ext cx="0" cy="431800"/>
            </a:xfrm>
            <a:prstGeom prst="straightConnector1">
              <a:avLst/>
            </a:prstGeom>
            <a:noFill/>
            <a:ln cap="flat" cmpd="sng" w="28575">
              <a:solidFill>
                <a:srgbClr val="008080"/>
              </a:solidFill>
              <a:prstDash val="solid"/>
              <a:miter lim="800000"/>
              <a:headEnd len="med" w="med" type="none"/>
              <a:tailEnd len="lg" w="lg" type="stealth"/>
            </a:ln>
          </p:spPr>
        </p:cxnSp>
        <p:sp>
          <p:nvSpPr>
            <p:cNvPr id="1281" name="Shape 1281"/>
            <p:cNvSpPr txBox="1"/>
            <p:nvPr/>
          </p:nvSpPr>
          <p:spPr>
            <a:xfrm>
              <a:off x="7137400"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SzPts val="2400"/>
                <a:buFont typeface="Times New Roman"/>
                <a:buNone/>
              </a:pPr>
              <a:r>
                <a:rPr b="1" i="0" lang="en-US" sz="2400" u="none">
                  <a:solidFill>
                    <a:srgbClr val="339966"/>
                  </a:solidFill>
                  <a:latin typeface="Times New Roman"/>
                  <a:ea typeface="Times New Roman"/>
                  <a:cs typeface="Times New Roman"/>
                  <a:sym typeface="Times New Roman"/>
                </a:rPr>
                <a:t>j</a:t>
              </a:r>
              <a:endParaRPr/>
            </a:p>
          </p:txBody>
        </p:sp>
      </p:grpSp>
      <p:grpSp>
        <p:nvGrpSpPr>
          <p:cNvPr id="1282" name="Shape 1282"/>
          <p:cNvGrpSpPr/>
          <p:nvPr/>
        </p:nvGrpSpPr>
        <p:grpSpPr>
          <a:xfrm>
            <a:off x="5384800" y="6289675"/>
            <a:ext cx="285750" cy="520700"/>
            <a:chOff x="7080250" y="2916237"/>
            <a:chExt cx="285750" cy="520700"/>
          </a:xfrm>
        </p:grpSpPr>
        <p:cxnSp>
          <p:nvCxnSpPr>
            <p:cNvPr id="1283" name="Shape 1283"/>
            <p:cNvCxnSpPr/>
            <p:nvPr/>
          </p:nvCxnSpPr>
          <p:spPr>
            <a:xfrm rot="10800000">
              <a:off x="7080250" y="2916237"/>
              <a:ext cx="0" cy="431800"/>
            </a:xfrm>
            <a:prstGeom prst="straightConnector1">
              <a:avLst/>
            </a:prstGeom>
            <a:noFill/>
            <a:ln cap="flat" cmpd="sng" w="28575">
              <a:solidFill>
                <a:srgbClr val="008080"/>
              </a:solidFill>
              <a:prstDash val="solid"/>
              <a:miter lim="800000"/>
              <a:headEnd len="med" w="med" type="none"/>
              <a:tailEnd len="lg" w="lg" type="stealth"/>
            </a:ln>
          </p:spPr>
        </p:cxnSp>
        <p:sp>
          <p:nvSpPr>
            <p:cNvPr id="1284" name="Shape 1284"/>
            <p:cNvSpPr txBox="1"/>
            <p:nvPr/>
          </p:nvSpPr>
          <p:spPr>
            <a:xfrm>
              <a:off x="7137400"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SzPts val="2400"/>
                <a:buFont typeface="Times New Roman"/>
                <a:buNone/>
              </a:pPr>
              <a:r>
                <a:rPr b="1" i="0" lang="en-US" sz="2400" u="none">
                  <a:solidFill>
                    <a:srgbClr val="339966"/>
                  </a:solidFill>
                  <a:latin typeface="Times New Roman"/>
                  <a:ea typeface="Times New Roman"/>
                  <a:cs typeface="Times New Roman"/>
                  <a:sym typeface="Times New Roman"/>
                </a:rPr>
                <a:t>j</a:t>
              </a:r>
              <a:endParaRPr/>
            </a:p>
          </p:txBody>
        </p:sp>
      </p:grpSp>
      <p:sp>
        <p:nvSpPr>
          <p:cNvPr id="1285" name="Shape 1285"/>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54" name="Shape 154"/>
        <p:cNvGrpSpPr/>
        <p:nvPr/>
      </p:nvGrpSpPr>
      <p:grpSpPr>
        <a:xfrm>
          <a:off x="0" y="0"/>
          <a:ext cx="0" cy="0"/>
          <a:chOff x="0" y="0"/>
          <a:chExt cx="0" cy="0"/>
        </a:xfrm>
      </p:grpSpPr>
      <p:sp>
        <p:nvSpPr>
          <p:cNvPr id="155" name="Shape 155"/>
          <p:cNvSpPr txBox="1"/>
          <p:nvPr/>
        </p:nvSpPr>
        <p:spPr>
          <a:xfrm>
            <a:off x="250825" y="1179512"/>
            <a:ext cx="3735387"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排序的基本概念</a:t>
            </a:r>
            <a:endParaRPr/>
          </a:p>
        </p:txBody>
      </p:sp>
      <p:sp>
        <p:nvSpPr>
          <p:cNvPr id="156" name="Shape 156"/>
          <p:cNvSpPr txBox="1"/>
          <p:nvPr>
            <p:ph idx="1" type="body"/>
          </p:nvPr>
        </p:nvSpPr>
        <p:spPr>
          <a:xfrm>
            <a:off x="385762" y="1854200"/>
            <a:ext cx="8461375" cy="4589462"/>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设关键码分别为</a:t>
            </a:r>
            <a:r>
              <a:rPr b="1" i="1" lang="en-US" sz="2800" u="none" cap="none" strike="noStrike">
                <a:solidFill>
                  <a:schemeClr val="dk1"/>
                </a:solidFill>
                <a:latin typeface="Times New Roman"/>
                <a:ea typeface="Times New Roman"/>
                <a:cs typeface="Times New Roman"/>
                <a:sym typeface="Times New Roman"/>
              </a:rPr>
              <a:t>k</a:t>
            </a:r>
            <a:r>
              <a:rPr b="1" baseline="-25000" i="0" lang="en-US" sz="2800" u="none" cap="none" strike="noStrike">
                <a:solidFill>
                  <a:schemeClr val="dk1"/>
                </a:solidFill>
                <a:latin typeface="Times New Roman"/>
                <a:ea typeface="Times New Roman"/>
                <a:cs typeface="Times New Roman"/>
                <a:sym typeface="Times New Roman"/>
              </a:rPr>
              <a:t>1</a:t>
            </a:r>
            <a:r>
              <a:rPr b="1" i="0" lang="en-US" sz="2800" u="none" cap="none" strike="noStrike">
                <a:solidFill>
                  <a:schemeClr val="dk1"/>
                </a:solidFill>
                <a:latin typeface="Times New Roman"/>
                <a:ea typeface="Times New Roman"/>
                <a:cs typeface="Times New Roman"/>
                <a:sym typeface="Times New Roman"/>
              </a:rPr>
              <a:t>, </a:t>
            </a:r>
            <a:r>
              <a:rPr b="1" i="1" lang="en-US" sz="2800" u="none" cap="none" strike="noStrike">
                <a:solidFill>
                  <a:schemeClr val="dk1"/>
                </a:solidFill>
                <a:latin typeface="Times New Roman"/>
                <a:ea typeface="Times New Roman"/>
                <a:cs typeface="Times New Roman"/>
                <a:sym typeface="Times New Roman"/>
              </a:rPr>
              <a:t>k</a:t>
            </a:r>
            <a:r>
              <a:rPr b="1" baseline="-25000" i="0" lang="en-US" sz="2800" u="none" cap="none" strike="noStrike">
                <a:solidFill>
                  <a:schemeClr val="dk1"/>
                </a:solidFill>
                <a:latin typeface="Times New Roman"/>
                <a:ea typeface="Times New Roman"/>
                <a:cs typeface="Times New Roman"/>
                <a:sym typeface="Times New Roman"/>
              </a:rPr>
              <a:t>2</a:t>
            </a:r>
            <a:r>
              <a:rPr b="1" i="0" lang="en-US" sz="2800" u="none" cap="none" strike="noStrike">
                <a:solidFill>
                  <a:schemeClr val="dk1"/>
                </a:solidFill>
                <a:latin typeface="Times New Roman"/>
                <a:ea typeface="Times New Roman"/>
                <a:cs typeface="Times New Roman"/>
                <a:sym typeface="Times New Roman"/>
              </a:rPr>
              <a:t>, …, </a:t>
            </a:r>
            <a:r>
              <a:rPr b="1" i="1" lang="en-US" sz="2800" u="none" cap="none" strike="noStrike">
                <a:solidFill>
                  <a:schemeClr val="dk1"/>
                </a:solidFill>
                <a:latin typeface="Times New Roman"/>
                <a:ea typeface="Times New Roman"/>
                <a:cs typeface="Times New Roman"/>
                <a:sym typeface="Times New Roman"/>
              </a:rPr>
              <a:t>k</a:t>
            </a:r>
            <a:r>
              <a:rPr b="1" baseline="-25000" i="1" lang="en-US" sz="2800" u="none" cap="none" strike="noStrike">
                <a:solidFill>
                  <a:schemeClr val="dk1"/>
                </a:solidFill>
                <a:latin typeface="Times New Roman"/>
                <a:ea typeface="Times New Roman"/>
                <a:cs typeface="Times New Roman"/>
                <a:sym typeface="Times New Roman"/>
              </a:rPr>
              <a:t>m</a:t>
            </a:r>
            <a:r>
              <a:rPr b="1" i="0" lang="en-US" sz="2800" u="none" cap="none" strike="noStrike">
                <a:solidFill>
                  <a:schemeClr val="dk1"/>
                </a:solidFill>
                <a:latin typeface="Times New Roman"/>
                <a:ea typeface="Times New Roman"/>
                <a:cs typeface="Times New Roman"/>
                <a:sym typeface="Times New Roman"/>
              </a:rPr>
              <a:t>，多键排序有两种方法：</a:t>
            </a:r>
            <a:endParaRPr/>
          </a:p>
          <a:p>
            <a:pPr indent="-342900" lvl="0" marL="342900" marR="0" rtl="0" algn="l">
              <a:lnSpc>
                <a:spcPct val="100000"/>
              </a:lnSpc>
              <a:spcBef>
                <a:spcPts val="56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⑴ 依次对记录进行</a:t>
            </a:r>
            <a:r>
              <a:rPr b="1" i="1" lang="en-US" sz="2800" u="none" cap="none" strike="noStrike">
                <a:solidFill>
                  <a:schemeClr val="dk1"/>
                </a:solidFill>
                <a:latin typeface="Times New Roman"/>
                <a:ea typeface="Times New Roman"/>
                <a:cs typeface="Times New Roman"/>
                <a:sym typeface="Times New Roman"/>
              </a:rPr>
              <a:t>m</a:t>
            </a:r>
            <a:r>
              <a:rPr b="1" i="0" lang="en-US" sz="2800" u="none" cap="none" strike="noStrike">
                <a:solidFill>
                  <a:schemeClr val="dk1"/>
                </a:solidFill>
                <a:latin typeface="Times New Roman"/>
                <a:ea typeface="Times New Roman"/>
                <a:cs typeface="Times New Roman"/>
                <a:sym typeface="Times New Roman"/>
              </a:rPr>
              <a:t>次排序，第一次按</a:t>
            </a:r>
            <a:r>
              <a:rPr b="1" i="1" lang="en-US" sz="2800" u="none" cap="none" strike="noStrike">
                <a:solidFill>
                  <a:schemeClr val="dk1"/>
                </a:solidFill>
                <a:latin typeface="Times New Roman"/>
                <a:ea typeface="Times New Roman"/>
                <a:cs typeface="Times New Roman"/>
                <a:sym typeface="Times New Roman"/>
              </a:rPr>
              <a:t>k</a:t>
            </a:r>
            <a:r>
              <a:rPr b="1" baseline="-25000" i="0" lang="en-US" sz="2800" u="none" cap="none" strike="noStrike">
                <a:solidFill>
                  <a:schemeClr val="dk1"/>
                </a:solidFill>
                <a:latin typeface="Times New Roman"/>
                <a:ea typeface="Times New Roman"/>
                <a:cs typeface="Times New Roman"/>
                <a:sym typeface="Times New Roman"/>
              </a:rPr>
              <a:t>1</a:t>
            </a:r>
            <a:r>
              <a:rPr b="1" i="0" lang="en-US" sz="2800" u="none" cap="none" strike="noStrike">
                <a:solidFill>
                  <a:schemeClr val="dk1"/>
                </a:solidFill>
                <a:latin typeface="Times New Roman"/>
                <a:ea typeface="Times New Roman"/>
                <a:cs typeface="Times New Roman"/>
                <a:sym typeface="Times New Roman"/>
              </a:rPr>
              <a:t>排序，第二次按</a:t>
            </a:r>
            <a:r>
              <a:rPr b="1" i="1" lang="en-US" sz="2800" u="none" cap="none" strike="noStrike">
                <a:solidFill>
                  <a:schemeClr val="dk1"/>
                </a:solidFill>
                <a:latin typeface="Times New Roman"/>
                <a:ea typeface="Times New Roman"/>
                <a:cs typeface="Times New Roman"/>
                <a:sym typeface="Times New Roman"/>
              </a:rPr>
              <a:t>k</a:t>
            </a:r>
            <a:r>
              <a:rPr b="1" baseline="-25000" i="0" lang="en-US" sz="2800" u="none" cap="none" strike="noStrike">
                <a:solidFill>
                  <a:schemeClr val="dk1"/>
                </a:solidFill>
                <a:latin typeface="Times New Roman"/>
                <a:ea typeface="Times New Roman"/>
                <a:cs typeface="Times New Roman"/>
                <a:sym typeface="Times New Roman"/>
              </a:rPr>
              <a:t>2</a:t>
            </a:r>
            <a:r>
              <a:rPr b="1" i="0" lang="en-US" sz="2800" u="none" cap="none" strike="noStrike">
                <a:solidFill>
                  <a:schemeClr val="dk1"/>
                </a:solidFill>
                <a:latin typeface="Times New Roman"/>
                <a:ea typeface="Times New Roman"/>
                <a:cs typeface="Times New Roman"/>
                <a:sym typeface="Times New Roman"/>
              </a:rPr>
              <a:t>排序，依此类推。这种方法要求各趟排序所用的算法是稳定的；</a:t>
            </a:r>
            <a:endParaRPr/>
          </a:p>
          <a:p>
            <a:pPr indent="-342900" lvl="0" marL="342900" marR="0" rtl="0" algn="l">
              <a:lnSpc>
                <a:spcPct val="100000"/>
              </a:lnSpc>
              <a:spcBef>
                <a:spcPts val="56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⑵ 将关键码</a:t>
            </a:r>
            <a:r>
              <a:rPr b="1" i="1" lang="en-US" sz="2800" u="none" cap="none" strike="noStrike">
                <a:solidFill>
                  <a:schemeClr val="dk1"/>
                </a:solidFill>
                <a:latin typeface="Times New Roman"/>
                <a:ea typeface="Times New Roman"/>
                <a:cs typeface="Times New Roman"/>
                <a:sym typeface="Times New Roman"/>
              </a:rPr>
              <a:t>k</a:t>
            </a:r>
            <a:r>
              <a:rPr b="1" baseline="-25000" i="0" lang="en-US" sz="2800" u="none" cap="none" strike="noStrike">
                <a:solidFill>
                  <a:schemeClr val="dk1"/>
                </a:solidFill>
                <a:latin typeface="Times New Roman"/>
                <a:ea typeface="Times New Roman"/>
                <a:cs typeface="Times New Roman"/>
                <a:sym typeface="Times New Roman"/>
              </a:rPr>
              <a:t>1</a:t>
            </a:r>
            <a:r>
              <a:rPr b="1" i="0" lang="en-US" sz="2800" u="none" cap="none" strike="noStrike">
                <a:solidFill>
                  <a:schemeClr val="dk1"/>
                </a:solidFill>
                <a:latin typeface="Times New Roman"/>
                <a:ea typeface="Times New Roman"/>
                <a:cs typeface="Times New Roman"/>
                <a:sym typeface="Times New Roman"/>
              </a:rPr>
              <a:t>, </a:t>
            </a:r>
            <a:r>
              <a:rPr b="1" i="1" lang="en-US" sz="2800" u="none" cap="none" strike="noStrike">
                <a:solidFill>
                  <a:schemeClr val="dk1"/>
                </a:solidFill>
                <a:latin typeface="Times New Roman"/>
                <a:ea typeface="Times New Roman"/>
                <a:cs typeface="Times New Roman"/>
                <a:sym typeface="Times New Roman"/>
              </a:rPr>
              <a:t>k</a:t>
            </a:r>
            <a:r>
              <a:rPr b="1" baseline="-25000" i="0" lang="en-US" sz="2800" u="none" cap="none" strike="noStrike">
                <a:solidFill>
                  <a:schemeClr val="dk1"/>
                </a:solidFill>
                <a:latin typeface="Times New Roman"/>
                <a:ea typeface="Times New Roman"/>
                <a:cs typeface="Times New Roman"/>
                <a:sym typeface="Times New Roman"/>
              </a:rPr>
              <a:t>2</a:t>
            </a:r>
            <a:r>
              <a:rPr b="1" i="0" lang="en-US" sz="2800" u="none" cap="none" strike="noStrike">
                <a:solidFill>
                  <a:schemeClr val="dk1"/>
                </a:solidFill>
                <a:latin typeface="Times New Roman"/>
                <a:ea typeface="Times New Roman"/>
                <a:cs typeface="Times New Roman"/>
                <a:sym typeface="Times New Roman"/>
              </a:rPr>
              <a:t>, …, </a:t>
            </a:r>
            <a:r>
              <a:rPr b="1" i="1" lang="en-US" sz="2800" u="none" cap="none" strike="noStrike">
                <a:solidFill>
                  <a:schemeClr val="dk1"/>
                </a:solidFill>
                <a:latin typeface="Times New Roman"/>
                <a:ea typeface="Times New Roman"/>
                <a:cs typeface="Times New Roman"/>
                <a:sym typeface="Times New Roman"/>
              </a:rPr>
              <a:t>k</a:t>
            </a:r>
            <a:r>
              <a:rPr b="1" baseline="-25000" i="1" lang="en-US" sz="2800" u="none" cap="none" strike="noStrike">
                <a:solidFill>
                  <a:schemeClr val="dk1"/>
                </a:solidFill>
                <a:latin typeface="Times New Roman"/>
                <a:ea typeface="Times New Roman"/>
                <a:cs typeface="Times New Roman"/>
                <a:sym typeface="Times New Roman"/>
              </a:rPr>
              <a:t>m</a:t>
            </a:r>
            <a:r>
              <a:rPr b="1" i="0" lang="en-US" sz="2800" u="none" cap="none" strike="noStrike">
                <a:solidFill>
                  <a:schemeClr val="dk1"/>
                </a:solidFill>
                <a:latin typeface="Times New Roman"/>
                <a:ea typeface="Times New Roman"/>
                <a:cs typeface="Times New Roman"/>
                <a:sym typeface="Times New Roman"/>
              </a:rPr>
              <a:t>分别视为字符串依次首尾连接在一起，形成一个新的字符串，然后，对记录序列按新形成的字符串排序。</a:t>
            </a:r>
            <a:endParaRPr/>
          </a:p>
        </p:txBody>
      </p:sp>
      <p:grpSp>
        <p:nvGrpSpPr>
          <p:cNvPr id="157" name="Shape 157"/>
          <p:cNvGrpSpPr/>
          <p:nvPr/>
        </p:nvGrpSpPr>
        <p:grpSpPr>
          <a:xfrm>
            <a:off x="2220912" y="5454650"/>
            <a:ext cx="4872038" cy="547687"/>
            <a:chOff x="2205037" y="5543550"/>
            <a:chExt cx="4233863" cy="547687"/>
          </a:xfrm>
        </p:grpSpPr>
        <p:sp>
          <p:nvSpPr>
            <p:cNvPr id="158" name="Shape 158"/>
            <p:cNvSpPr txBox="1"/>
            <p:nvPr/>
          </p:nvSpPr>
          <p:spPr>
            <a:xfrm>
              <a:off x="2205037" y="5543550"/>
              <a:ext cx="1425575" cy="547687"/>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多键排序</a:t>
              </a:r>
              <a:endParaRPr/>
            </a:p>
          </p:txBody>
        </p:sp>
        <p:sp>
          <p:nvSpPr>
            <p:cNvPr id="159" name="Shape 159"/>
            <p:cNvSpPr/>
            <p:nvPr/>
          </p:nvSpPr>
          <p:spPr>
            <a:xfrm>
              <a:off x="3943350" y="5634037"/>
              <a:ext cx="676275" cy="36036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0" name="Shape 160"/>
            <p:cNvSpPr txBox="1"/>
            <p:nvPr/>
          </p:nvSpPr>
          <p:spPr>
            <a:xfrm>
              <a:off x="4797425" y="5543550"/>
              <a:ext cx="1641475" cy="547687"/>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单键排序</a:t>
              </a:r>
              <a:endParaRPr/>
            </a:p>
          </p:txBody>
        </p:sp>
      </p:grpSp>
      <p:sp>
        <p:nvSpPr>
          <p:cNvPr id="161" name="Shape 161"/>
          <p:cNvSpPr txBox="1"/>
          <p:nvPr/>
        </p:nvSpPr>
        <p:spPr>
          <a:xfrm>
            <a:off x="2832100" y="414337"/>
            <a:ext cx="2746375" cy="523875"/>
          </a:xfrm>
          <a:prstGeom prst="rect">
            <a:avLst/>
          </a:prstGeom>
          <a:noFill/>
          <a:ln>
            <a:noFill/>
          </a:ln>
          <a:effectLst>
            <a:outerShdw blurRad="63500" dir="1593903" dist="28398">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6600FF"/>
              </a:buClr>
              <a:buSzPts val="3600"/>
              <a:buFont typeface="Times New Roman"/>
              <a:buNone/>
            </a:pPr>
            <a:r>
              <a:rPr b="1" i="0" lang="en-US" sz="3600" u="none">
                <a:solidFill>
                  <a:srgbClr val="6600FF"/>
                </a:solidFill>
                <a:latin typeface="Times New Roman"/>
                <a:ea typeface="Times New Roman"/>
                <a:cs typeface="Times New Roman"/>
                <a:sym typeface="Times New Roman"/>
              </a:rPr>
              <a:t>8.1  概  述</a:t>
            </a:r>
            <a:r>
              <a:rPr b="1" i="0" lang="en-US" sz="3600" u="none">
                <a:solidFill>
                  <a:schemeClr val="dk2"/>
                </a:solidFill>
                <a:latin typeface="Times New Roman"/>
                <a:ea typeface="Times New Roman"/>
                <a:cs typeface="Times New Roman"/>
                <a:sym typeface="Times New Roman"/>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289" name="Shape 1289"/>
        <p:cNvGrpSpPr/>
        <p:nvPr/>
      </p:nvGrpSpPr>
      <p:grpSpPr>
        <a:xfrm>
          <a:off x="0" y="0"/>
          <a:ext cx="0" cy="0"/>
          <a:chOff x="0" y="0"/>
          <a:chExt cx="0" cy="0"/>
        </a:xfrm>
      </p:grpSpPr>
      <p:sp>
        <p:nvSpPr>
          <p:cNvPr id="1290" name="Shape 1290"/>
          <p:cNvSpPr txBox="1"/>
          <p:nvPr/>
        </p:nvSpPr>
        <p:spPr>
          <a:xfrm>
            <a:off x="222250" y="1719262"/>
            <a:ext cx="8535987" cy="4705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设待划分的序列是r[s] ~ r[t]，设参数i，j分别指向子序列左、右两端的下标s和t，令r[s]为轴值，</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j</a:t>
            </a:r>
            <a:r>
              <a:rPr b="1" i="0" lang="en-US" sz="2800" u="none">
                <a:solidFill>
                  <a:schemeClr val="dk1"/>
                </a:solidFill>
                <a:latin typeface="Times New Roman"/>
                <a:ea typeface="Times New Roman"/>
                <a:cs typeface="Times New Roman"/>
                <a:sym typeface="Times New Roman"/>
              </a:rPr>
              <a:t>从后</a:t>
            </a:r>
            <a:r>
              <a:rPr b="1" i="0" lang="en-US" sz="2800" u="none">
                <a:solidFill>
                  <a:srgbClr val="FF3300"/>
                </a:solidFill>
                <a:latin typeface="Times New Roman"/>
                <a:ea typeface="Times New Roman"/>
                <a:cs typeface="Times New Roman"/>
                <a:sym typeface="Times New Roman"/>
              </a:rPr>
              <a:t>向前</a:t>
            </a:r>
            <a:r>
              <a:rPr b="1" i="0" lang="en-US" sz="2800" u="none">
                <a:solidFill>
                  <a:schemeClr val="dk1"/>
                </a:solidFill>
                <a:latin typeface="Times New Roman"/>
                <a:ea typeface="Times New Roman"/>
                <a:cs typeface="Times New Roman"/>
                <a:sym typeface="Times New Roman"/>
              </a:rPr>
              <a:t>扫描，直到r[j]&lt;r[i]，将r[j]移动到r[i]的位置，使关键码小（同轴值相比）的记录移动到前面去；</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从前</a:t>
            </a:r>
            <a:r>
              <a:rPr b="1" i="0" lang="en-US" sz="2800" u="none">
                <a:solidFill>
                  <a:srgbClr val="FF3300"/>
                </a:solidFill>
                <a:latin typeface="Times New Roman"/>
                <a:ea typeface="Times New Roman"/>
                <a:cs typeface="Times New Roman"/>
                <a:sym typeface="Times New Roman"/>
              </a:rPr>
              <a:t>向后</a:t>
            </a:r>
            <a:r>
              <a:rPr b="1" i="0" lang="en-US" sz="2800" u="none">
                <a:solidFill>
                  <a:schemeClr val="dk1"/>
                </a:solidFill>
                <a:latin typeface="Times New Roman"/>
                <a:ea typeface="Times New Roman"/>
                <a:cs typeface="Times New Roman"/>
                <a:sym typeface="Times New Roman"/>
              </a:rPr>
              <a:t>扫描，直到r[i]＞r[j]，将r[i]移动到r[j]的位置，使关键码大（同轴值比较）的记录移动到后面去；</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（3）重复上述过程，直到</a:t>
            </a:r>
            <a:r>
              <a:rPr b="1" i="0" lang="en-US" sz="2800" u="none">
                <a:solidFill>
                  <a:srgbClr val="FF3300"/>
                </a:solidFill>
                <a:latin typeface="Times New Roman"/>
                <a:ea typeface="Times New Roman"/>
                <a:cs typeface="Times New Roman"/>
                <a:sym typeface="Times New Roman"/>
              </a:rPr>
              <a:t>i=j</a:t>
            </a:r>
            <a:r>
              <a:rPr b="1" i="0" lang="en-US" sz="2800" u="none">
                <a:solidFill>
                  <a:schemeClr val="dk1"/>
                </a:solidFill>
                <a:latin typeface="Times New Roman"/>
                <a:ea typeface="Times New Roman"/>
                <a:cs typeface="Times New Roman"/>
                <a:sym typeface="Times New Roman"/>
              </a:rPr>
              <a:t>。</a:t>
            </a:r>
            <a:endParaRPr/>
          </a:p>
        </p:txBody>
      </p:sp>
      <p:sp>
        <p:nvSpPr>
          <p:cNvPr id="1291" name="Shape 1291"/>
          <p:cNvSpPr txBox="1"/>
          <p:nvPr/>
        </p:nvSpPr>
        <p:spPr>
          <a:xfrm>
            <a:off x="103187" y="1112837"/>
            <a:ext cx="757396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关键问题⑵：如何实现一次划分？</a:t>
            </a:r>
            <a:endParaRPr/>
          </a:p>
        </p:txBody>
      </p:sp>
      <p:sp>
        <p:nvSpPr>
          <p:cNvPr id="1292" name="Shape 1292"/>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296" name="Shape 1296"/>
        <p:cNvGrpSpPr/>
        <p:nvPr/>
      </p:nvGrpSpPr>
      <p:grpSpPr>
        <a:xfrm>
          <a:off x="0" y="0"/>
          <a:ext cx="0" cy="0"/>
          <a:chOff x="0" y="0"/>
          <a:chExt cx="0" cy="0"/>
        </a:xfrm>
      </p:grpSpPr>
      <p:sp>
        <p:nvSpPr>
          <p:cNvPr id="1297" name="Shape 1297"/>
          <p:cNvSpPr txBox="1"/>
          <p:nvPr/>
        </p:nvSpPr>
        <p:spPr>
          <a:xfrm>
            <a:off x="103187" y="1112837"/>
            <a:ext cx="757396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关键问题⑵：如何实现一次划分？</a:t>
            </a:r>
            <a:endParaRPr/>
          </a:p>
        </p:txBody>
      </p:sp>
      <p:sp>
        <p:nvSpPr>
          <p:cNvPr id="1298" name="Shape 1298"/>
          <p:cNvSpPr txBox="1"/>
          <p:nvPr/>
        </p:nvSpPr>
        <p:spPr>
          <a:xfrm>
            <a:off x="206375" y="1628775"/>
            <a:ext cx="8535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p:txBody>
      </p:sp>
      <p:sp>
        <p:nvSpPr>
          <p:cNvPr id="1299" name="Shape 1299"/>
          <p:cNvSpPr txBox="1"/>
          <p:nvPr/>
        </p:nvSpPr>
        <p:spPr>
          <a:xfrm>
            <a:off x="385762" y="2092325"/>
            <a:ext cx="8056562" cy="476567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int Partition(int r[ ], int first, int end)</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i=first; j=end;         //初始化</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while (i&lt;j)	</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  </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while (i&lt;j &amp;&amp; r[i]&lt;= r[j]) j--；  //右侧扫描</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if (i&lt;j) { </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r[i]←→r[j];   i++;  //将较小记录交换到前面</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while (i&lt;j &amp;&amp; r[i]&lt;= r[j]) i++；  //左侧扫描</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if (i&lt;j) {</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r[j]←→r[i];   j--;  //将较大记录交换到后面</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    retutn i;    //i为轴值记录的最终位置</a:t>
            </a:r>
            <a:endParaRPr/>
          </a:p>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t>
            </a:r>
            <a:endParaRPr/>
          </a:p>
        </p:txBody>
      </p:sp>
      <p:sp>
        <p:nvSpPr>
          <p:cNvPr id="1300" name="Shape 1300"/>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304" name="Shape 1304"/>
        <p:cNvGrpSpPr/>
        <p:nvPr/>
      </p:nvGrpSpPr>
      <p:grpSpPr>
        <a:xfrm>
          <a:off x="0" y="0"/>
          <a:ext cx="0" cy="0"/>
          <a:chOff x="0" y="0"/>
          <a:chExt cx="0" cy="0"/>
        </a:xfrm>
      </p:grpSpPr>
      <p:sp>
        <p:nvSpPr>
          <p:cNvPr id="1305" name="Shape 1305"/>
          <p:cNvSpPr txBox="1"/>
          <p:nvPr/>
        </p:nvSpPr>
        <p:spPr>
          <a:xfrm>
            <a:off x="296862" y="1898650"/>
            <a:ext cx="8505825" cy="1160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解决方法：</a:t>
            </a:r>
            <a:endParaRPr/>
          </a:p>
          <a:p>
            <a:pPr indent="0" lvl="0" marL="0" marR="0" rtl="0" algn="l">
              <a:lnSpc>
                <a:spcPct val="100000"/>
              </a:lnSpc>
              <a:spcBef>
                <a:spcPts val="140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对分割得到的两个子序列递归地执行快速排序。</a:t>
            </a:r>
            <a:endParaRPr/>
          </a:p>
        </p:txBody>
      </p:sp>
      <p:sp>
        <p:nvSpPr>
          <p:cNvPr id="1306" name="Shape 1306"/>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关键问题⑶：如何处理分割得到的两个待排序子序列？</a:t>
            </a:r>
            <a:r>
              <a:rPr b="0" i="0" lang="en-US" sz="2800" u="none">
                <a:solidFill>
                  <a:schemeClr val="accent2"/>
                </a:solidFill>
                <a:latin typeface="Arial"/>
                <a:ea typeface="Arial"/>
                <a:cs typeface="Arial"/>
                <a:sym typeface="Arial"/>
              </a:rPr>
              <a:t> </a:t>
            </a:r>
            <a:endParaRPr/>
          </a:p>
        </p:txBody>
      </p:sp>
      <p:grpSp>
        <p:nvGrpSpPr>
          <p:cNvPr id="1307" name="Shape 1307"/>
          <p:cNvGrpSpPr/>
          <p:nvPr/>
        </p:nvGrpSpPr>
        <p:grpSpPr>
          <a:xfrm>
            <a:off x="1455737" y="5911850"/>
            <a:ext cx="1447800" cy="519112"/>
            <a:chOff x="1455737" y="5911850"/>
            <a:chExt cx="1447800" cy="519112"/>
          </a:xfrm>
        </p:grpSpPr>
        <p:sp>
          <p:nvSpPr>
            <p:cNvPr id="1308" name="Shape 1308"/>
            <p:cNvSpPr/>
            <p:nvPr/>
          </p:nvSpPr>
          <p:spPr>
            <a:xfrm>
              <a:off x="1455737" y="6029325"/>
              <a:ext cx="533400" cy="381000"/>
            </a:xfrm>
            <a:prstGeom prst="can">
              <a:avLst>
                <a:gd fmla="val 25000" name="adj"/>
              </a:avLst>
            </a:prstGeom>
            <a:solidFill>
              <a:srgbClr val="33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2400"/>
                <a:buFont typeface="Arial"/>
                <a:buNone/>
              </a:pPr>
              <a:r>
                <a:rPr b="1" i="0" lang="en-US" sz="2400" u="none">
                  <a:solidFill>
                    <a:srgbClr val="FF00FF"/>
                  </a:solidFill>
                  <a:latin typeface="Arial"/>
                  <a:ea typeface="Arial"/>
                  <a:cs typeface="Arial"/>
                  <a:sym typeface="Arial"/>
                </a:rPr>
                <a:t>13</a:t>
              </a:r>
              <a:endParaRPr/>
            </a:p>
          </p:txBody>
        </p:sp>
        <p:sp>
          <p:nvSpPr>
            <p:cNvPr id="1309" name="Shape 1309"/>
            <p:cNvSpPr/>
            <p:nvPr/>
          </p:nvSpPr>
          <p:spPr>
            <a:xfrm>
              <a:off x="2370137" y="5911850"/>
              <a:ext cx="533400" cy="519112"/>
            </a:xfrm>
            <a:prstGeom prst="can">
              <a:avLst>
                <a:gd fmla="val 25000" name="adj"/>
              </a:avLst>
            </a:prstGeom>
            <a:gradFill>
              <a:gsLst>
                <a:gs pos="0">
                  <a:srgbClr val="8F8FB3"/>
                </a:gs>
                <a:gs pos="50000">
                  <a:schemeClr val="hlink"/>
                </a:gs>
                <a:gs pos="100000">
                  <a:srgbClr val="8F8F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27</a:t>
              </a:r>
              <a:endParaRPr/>
            </a:p>
          </p:txBody>
        </p:sp>
      </p:grpSp>
      <p:sp>
        <p:nvSpPr>
          <p:cNvPr id="1310" name="Shape 1310"/>
          <p:cNvSpPr/>
          <p:nvPr/>
        </p:nvSpPr>
        <p:spPr>
          <a:xfrm>
            <a:off x="3284537" y="5745162"/>
            <a:ext cx="533400" cy="685800"/>
          </a:xfrm>
          <a:prstGeom prst="can">
            <a:avLst>
              <a:gd fmla="val 25000" name="adj"/>
            </a:avLst>
          </a:prstGeom>
          <a:solidFill>
            <a:srgbClr val="33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2400"/>
              <a:buFont typeface="Arial"/>
              <a:buNone/>
            </a:pPr>
            <a:r>
              <a:rPr b="1" i="0" lang="en-US" sz="2400" u="none">
                <a:solidFill>
                  <a:srgbClr val="FF00FF"/>
                </a:solidFill>
                <a:latin typeface="Arial"/>
                <a:ea typeface="Arial"/>
                <a:cs typeface="Arial"/>
                <a:sym typeface="Arial"/>
              </a:rPr>
              <a:t>38</a:t>
            </a:r>
            <a:endParaRPr/>
          </a:p>
        </p:txBody>
      </p:sp>
      <p:grpSp>
        <p:nvGrpSpPr>
          <p:cNvPr id="1311" name="Shape 1311"/>
          <p:cNvGrpSpPr/>
          <p:nvPr/>
        </p:nvGrpSpPr>
        <p:grpSpPr>
          <a:xfrm>
            <a:off x="4211637" y="5078412"/>
            <a:ext cx="3368675" cy="1373187"/>
            <a:chOff x="4211637" y="5078412"/>
            <a:chExt cx="3368675" cy="1373187"/>
          </a:xfrm>
        </p:grpSpPr>
        <p:sp>
          <p:nvSpPr>
            <p:cNvPr id="1312" name="Shape 1312"/>
            <p:cNvSpPr/>
            <p:nvPr/>
          </p:nvSpPr>
          <p:spPr>
            <a:xfrm>
              <a:off x="7046912" y="5078412"/>
              <a:ext cx="533400" cy="13716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65</a:t>
              </a:r>
              <a:endParaRPr/>
            </a:p>
          </p:txBody>
        </p:sp>
        <p:sp>
          <p:nvSpPr>
            <p:cNvPr id="1313" name="Shape 1313"/>
            <p:cNvSpPr/>
            <p:nvPr/>
          </p:nvSpPr>
          <p:spPr>
            <a:xfrm>
              <a:off x="5178425" y="5457825"/>
              <a:ext cx="533400" cy="941387"/>
            </a:xfrm>
            <a:prstGeom prst="can">
              <a:avLst>
                <a:gd fmla="val 25000" name="adj"/>
              </a:avLst>
            </a:prstGeom>
            <a:solidFill>
              <a:srgbClr val="33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2400"/>
                <a:buFont typeface="Arial"/>
                <a:buNone/>
              </a:pPr>
              <a:r>
                <a:rPr b="1" i="0" lang="en-US" sz="2400" u="none">
                  <a:solidFill>
                    <a:srgbClr val="FF00FF"/>
                  </a:solidFill>
                  <a:latin typeface="Arial"/>
                  <a:ea typeface="Arial"/>
                  <a:cs typeface="Arial"/>
                  <a:sym typeface="Arial"/>
                </a:rPr>
                <a:t>50</a:t>
              </a:r>
              <a:endParaRPr/>
            </a:p>
          </p:txBody>
        </p:sp>
        <p:sp>
          <p:nvSpPr>
            <p:cNvPr id="1314" name="Shape 1314"/>
            <p:cNvSpPr/>
            <p:nvPr/>
          </p:nvSpPr>
          <p:spPr>
            <a:xfrm>
              <a:off x="4211637" y="5557837"/>
              <a:ext cx="533400" cy="865187"/>
            </a:xfrm>
            <a:prstGeom prst="can">
              <a:avLst>
                <a:gd fmla="val 25000" name="adj"/>
              </a:avLst>
            </a:prstGeom>
            <a:gradFill>
              <a:gsLst>
                <a:gs pos="0">
                  <a:srgbClr val="B3236B"/>
                </a:gs>
                <a:gs pos="50000">
                  <a:srgbClr val="FF3399"/>
                </a:gs>
                <a:gs pos="100000">
                  <a:srgbClr val="B323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49</a:t>
              </a:r>
              <a:endParaRPr/>
            </a:p>
          </p:txBody>
        </p:sp>
        <p:sp>
          <p:nvSpPr>
            <p:cNvPr id="1315" name="Shape 1315"/>
            <p:cNvSpPr/>
            <p:nvPr/>
          </p:nvSpPr>
          <p:spPr>
            <a:xfrm>
              <a:off x="6124575" y="5329237"/>
              <a:ext cx="533400" cy="1122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55</a:t>
              </a:r>
              <a:endParaRPr/>
            </a:p>
          </p:txBody>
        </p:sp>
      </p:grpSp>
      <p:grpSp>
        <p:nvGrpSpPr>
          <p:cNvPr id="1316" name="Shape 1316"/>
          <p:cNvGrpSpPr/>
          <p:nvPr/>
        </p:nvGrpSpPr>
        <p:grpSpPr>
          <a:xfrm>
            <a:off x="1455737" y="3144837"/>
            <a:ext cx="6081713" cy="1374775"/>
            <a:chOff x="1455737" y="3144837"/>
            <a:chExt cx="6081713" cy="1374775"/>
          </a:xfrm>
        </p:grpSpPr>
        <p:sp>
          <p:nvSpPr>
            <p:cNvPr id="1317" name="Shape 1317"/>
            <p:cNvSpPr/>
            <p:nvPr/>
          </p:nvSpPr>
          <p:spPr>
            <a:xfrm>
              <a:off x="1455737" y="4135437"/>
              <a:ext cx="533400" cy="381000"/>
            </a:xfrm>
            <a:prstGeom prst="can">
              <a:avLst>
                <a:gd fmla="val 25000" name="adj"/>
              </a:avLst>
            </a:prstGeom>
            <a:gradFill>
              <a:gsLst>
                <a:gs pos="0">
                  <a:srgbClr val="B3236B"/>
                </a:gs>
                <a:gs pos="50000">
                  <a:srgbClr val="FF3399"/>
                </a:gs>
                <a:gs pos="100000">
                  <a:srgbClr val="B323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13</a:t>
              </a:r>
              <a:endParaRPr/>
            </a:p>
          </p:txBody>
        </p:sp>
        <p:sp>
          <p:nvSpPr>
            <p:cNvPr id="1318" name="Shape 1318"/>
            <p:cNvSpPr/>
            <p:nvPr/>
          </p:nvSpPr>
          <p:spPr>
            <a:xfrm>
              <a:off x="2400300" y="4000500"/>
              <a:ext cx="533400" cy="519112"/>
            </a:xfrm>
            <a:prstGeom prst="can">
              <a:avLst>
                <a:gd fmla="val 25000" name="adj"/>
              </a:avLst>
            </a:prstGeom>
            <a:gradFill>
              <a:gsLst>
                <a:gs pos="0">
                  <a:srgbClr val="B3236B"/>
                </a:gs>
                <a:gs pos="50000">
                  <a:srgbClr val="FF3399"/>
                </a:gs>
                <a:gs pos="100000">
                  <a:srgbClr val="B323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27</a:t>
              </a:r>
              <a:endParaRPr/>
            </a:p>
          </p:txBody>
        </p:sp>
        <p:sp>
          <p:nvSpPr>
            <p:cNvPr id="1319" name="Shape 1319"/>
            <p:cNvSpPr/>
            <p:nvPr/>
          </p:nvSpPr>
          <p:spPr>
            <a:xfrm>
              <a:off x="4208462" y="3551237"/>
              <a:ext cx="533400" cy="9413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2400"/>
                <a:buFont typeface="Arial"/>
                <a:buNone/>
              </a:pPr>
              <a:r>
                <a:rPr b="1" i="0" lang="en-US" sz="2400" u="none">
                  <a:solidFill>
                    <a:srgbClr val="FF00FF"/>
                  </a:solidFill>
                  <a:latin typeface="Arial"/>
                  <a:ea typeface="Arial"/>
                  <a:cs typeface="Arial"/>
                  <a:sym typeface="Arial"/>
                </a:rPr>
                <a:t>50</a:t>
              </a:r>
              <a:endParaRPr/>
            </a:p>
          </p:txBody>
        </p:sp>
        <p:sp>
          <p:nvSpPr>
            <p:cNvPr id="1320" name="Shape 1320"/>
            <p:cNvSpPr/>
            <p:nvPr/>
          </p:nvSpPr>
          <p:spPr>
            <a:xfrm>
              <a:off x="3300412" y="3821112"/>
              <a:ext cx="533400" cy="685800"/>
            </a:xfrm>
            <a:prstGeom prst="can">
              <a:avLst>
                <a:gd fmla="val 25000" name="adj"/>
              </a:avLst>
            </a:prstGeom>
            <a:solidFill>
              <a:srgbClr val="33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FF"/>
                </a:buClr>
                <a:buSzPts val="2400"/>
                <a:buFont typeface="Arial"/>
                <a:buNone/>
              </a:pPr>
              <a:r>
                <a:rPr b="1" i="0" lang="en-US" sz="2400" u="none">
                  <a:solidFill>
                    <a:srgbClr val="FF00FF"/>
                  </a:solidFill>
                  <a:latin typeface="Arial"/>
                  <a:ea typeface="Arial"/>
                  <a:cs typeface="Arial"/>
                  <a:sym typeface="Arial"/>
                </a:rPr>
                <a:t>38</a:t>
              </a:r>
              <a:endParaRPr/>
            </a:p>
          </p:txBody>
        </p:sp>
        <p:sp>
          <p:nvSpPr>
            <p:cNvPr id="1321" name="Shape 1321"/>
            <p:cNvSpPr/>
            <p:nvPr/>
          </p:nvSpPr>
          <p:spPr>
            <a:xfrm>
              <a:off x="6096000" y="3640137"/>
              <a:ext cx="533400" cy="865187"/>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49</a:t>
              </a:r>
              <a:endParaRPr/>
            </a:p>
          </p:txBody>
        </p:sp>
        <p:sp>
          <p:nvSpPr>
            <p:cNvPr id="1322" name="Shape 1322"/>
            <p:cNvSpPr/>
            <p:nvPr/>
          </p:nvSpPr>
          <p:spPr>
            <a:xfrm>
              <a:off x="5157787" y="3384550"/>
              <a:ext cx="533400" cy="112236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55</a:t>
              </a:r>
              <a:endParaRPr/>
            </a:p>
          </p:txBody>
        </p:sp>
        <p:sp>
          <p:nvSpPr>
            <p:cNvPr id="1323" name="Shape 1323"/>
            <p:cNvSpPr/>
            <p:nvPr/>
          </p:nvSpPr>
          <p:spPr>
            <a:xfrm>
              <a:off x="7004050" y="3144837"/>
              <a:ext cx="533400" cy="13716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65</a:t>
              </a:r>
              <a:endParaRPr/>
            </a:p>
          </p:txBody>
        </p:sp>
      </p:grpSp>
      <p:grpSp>
        <p:nvGrpSpPr>
          <p:cNvPr id="1324" name="Shape 1324"/>
          <p:cNvGrpSpPr/>
          <p:nvPr/>
        </p:nvGrpSpPr>
        <p:grpSpPr>
          <a:xfrm>
            <a:off x="1314450" y="4518025"/>
            <a:ext cx="330200" cy="555625"/>
            <a:chOff x="1450975" y="2881312"/>
            <a:chExt cx="330200" cy="555625"/>
          </a:xfrm>
        </p:grpSpPr>
        <p:cxnSp>
          <p:nvCxnSpPr>
            <p:cNvPr id="1325" name="Shape 1325"/>
            <p:cNvCxnSpPr/>
            <p:nvPr/>
          </p:nvCxnSpPr>
          <p:spPr>
            <a:xfrm rot="10800000">
              <a:off x="1781175" y="2881312"/>
              <a:ext cx="0" cy="431800"/>
            </a:xfrm>
            <a:prstGeom prst="straightConnector1">
              <a:avLst/>
            </a:prstGeom>
            <a:noFill/>
            <a:ln cap="flat" cmpd="sng" w="38100">
              <a:solidFill>
                <a:schemeClr val="accent2"/>
              </a:solidFill>
              <a:prstDash val="solid"/>
              <a:miter lim="800000"/>
              <a:headEnd len="med" w="med" type="none"/>
              <a:tailEnd len="lg" w="lg" type="stealth"/>
            </a:ln>
          </p:spPr>
        </p:cxnSp>
        <p:sp>
          <p:nvSpPr>
            <p:cNvPr id="1326" name="Shape 1326"/>
            <p:cNvSpPr txBox="1"/>
            <p:nvPr/>
          </p:nvSpPr>
          <p:spPr>
            <a:xfrm>
              <a:off x="1450975"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i</a:t>
              </a:r>
              <a:endParaRPr/>
            </a:p>
          </p:txBody>
        </p:sp>
      </p:grpSp>
      <p:grpSp>
        <p:nvGrpSpPr>
          <p:cNvPr id="1327" name="Shape 1327"/>
          <p:cNvGrpSpPr/>
          <p:nvPr/>
        </p:nvGrpSpPr>
        <p:grpSpPr>
          <a:xfrm>
            <a:off x="2652712" y="4508500"/>
            <a:ext cx="285750" cy="520700"/>
            <a:chOff x="7080250" y="2916237"/>
            <a:chExt cx="285750" cy="520700"/>
          </a:xfrm>
        </p:grpSpPr>
        <p:cxnSp>
          <p:nvCxnSpPr>
            <p:cNvPr id="1328" name="Shape 1328"/>
            <p:cNvCxnSpPr/>
            <p:nvPr/>
          </p:nvCxnSpPr>
          <p:spPr>
            <a:xfrm rot="10800000">
              <a:off x="7080250" y="2916237"/>
              <a:ext cx="0" cy="431800"/>
            </a:xfrm>
            <a:prstGeom prst="straightConnector1">
              <a:avLst/>
            </a:prstGeom>
            <a:noFill/>
            <a:ln cap="flat" cmpd="sng" w="28575">
              <a:solidFill>
                <a:srgbClr val="008080"/>
              </a:solidFill>
              <a:prstDash val="solid"/>
              <a:miter lim="800000"/>
              <a:headEnd len="med" w="med" type="none"/>
              <a:tailEnd len="lg" w="lg" type="stealth"/>
            </a:ln>
          </p:spPr>
        </p:cxnSp>
        <p:sp>
          <p:nvSpPr>
            <p:cNvPr id="1329" name="Shape 1329"/>
            <p:cNvSpPr txBox="1"/>
            <p:nvPr/>
          </p:nvSpPr>
          <p:spPr>
            <a:xfrm>
              <a:off x="7137400"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SzPts val="2400"/>
                <a:buFont typeface="Times New Roman"/>
                <a:buNone/>
              </a:pPr>
              <a:r>
                <a:rPr b="1" i="0" lang="en-US" sz="2400" u="none">
                  <a:solidFill>
                    <a:srgbClr val="339966"/>
                  </a:solidFill>
                  <a:latin typeface="Times New Roman"/>
                  <a:ea typeface="Times New Roman"/>
                  <a:cs typeface="Times New Roman"/>
                  <a:sym typeface="Times New Roman"/>
                </a:rPr>
                <a:t>j</a:t>
              </a:r>
              <a:endParaRPr/>
            </a:p>
          </p:txBody>
        </p:sp>
      </p:grpSp>
      <p:grpSp>
        <p:nvGrpSpPr>
          <p:cNvPr id="1330" name="Shape 1330"/>
          <p:cNvGrpSpPr/>
          <p:nvPr/>
        </p:nvGrpSpPr>
        <p:grpSpPr>
          <a:xfrm>
            <a:off x="4178300" y="4508500"/>
            <a:ext cx="3417887" cy="565150"/>
            <a:chOff x="4178300" y="4508500"/>
            <a:chExt cx="3417887" cy="565150"/>
          </a:xfrm>
        </p:grpSpPr>
        <p:grpSp>
          <p:nvGrpSpPr>
            <p:cNvPr id="1331" name="Shape 1331"/>
            <p:cNvGrpSpPr/>
            <p:nvPr/>
          </p:nvGrpSpPr>
          <p:grpSpPr>
            <a:xfrm>
              <a:off x="4178300" y="4518025"/>
              <a:ext cx="330200" cy="555625"/>
              <a:chOff x="1450975" y="2881312"/>
              <a:chExt cx="330200" cy="555625"/>
            </a:xfrm>
          </p:grpSpPr>
          <p:cxnSp>
            <p:nvCxnSpPr>
              <p:cNvPr id="1332" name="Shape 1332"/>
              <p:cNvCxnSpPr/>
              <p:nvPr/>
            </p:nvCxnSpPr>
            <p:spPr>
              <a:xfrm rot="10800000">
                <a:off x="1781175" y="2881312"/>
                <a:ext cx="0" cy="431800"/>
              </a:xfrm>
              <a:prstGeom prst="straightConnector1">
                <a:avLst/>
              </a:prstGeom>
              <a:noFill/>
              <a:ln cap="flat" cmpd="sng" w="38100">
                <a:solidFill>
                  <a:schemeClr val="accent2"/>
                </a:solidFill>
                <a:prstDash val="solid"/>
                <a:miter lim="800000"/>
                <a:headEnd len="med" w="med" type="none"/>
                <a:tailEnd len="lg" w="lg" type="stealth"/>
              </a:ln>
            </p:spPr>
          </p:cxnSp>
          <p:sp>
            <p:nvSpPr>
              <p:cNvPr id="1333" name="Shape 1333"/>
              <p:cNvSpPr txBox="1"/>
              <p:nvPr/>
            </p:nvSpPr>
            <p:spPr>
              <a:xfrm>
                <a:off x="1450975"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i</a:t>
                </a:r>
                <a:endParaRPr/>
              </a:p>
            </p:txBody>
          </p:sp>
        </p:grpSp>
        <p:grpSp>
          <p:nvGrpSpPr>
            <p:cNvPr id="1334" name="Shape 1334"/>
            <p:cNvGrpSpPr/>
            <p:nvPr/>
          </p:nvGrpSpPr>
          <p:grpSpPr>
            <a:xfrm>
              <a:off x="7310437" y="4508500"/>
              <a:ext cx="285750" cy="520700"/>
              <a:chOff x="7080250" y="2916237"/>
              <a:chExt cx="285750" cy="520700"/>
            </a:xfrm>
          </p:grpSpPr>
          <p:cxnSp>
            <p:nvCxnSpPr>
              <p:cNvPr id="1335" name="Shape 1335"/>
              <p:cNvCxnSpPr/>
              <p:nvPr/>
            </p:nvCxnSpPr>
            <p:spPr>
              <a:xfrm rot="10800000">
                <a:off x="7080250" y="2916237"/>
                <a:ext cx="0" cy="431800"/>
              </a:xfrm>
              <a:prstGeom prst="straightConnector1">
                <a:avLst/>
              </a:prstGeom>
              <a:noFill/>
              <a:ln cap="flat" cmpd="sng" w="28575">
                <a:solidFill>
                  <a:srgbClr val="008080"/>
                </a:solidFill>
                <a:prstDash val="solid"/>
                <a:miter lim="800000"/>
                <a:headEnd len="med" w="med" type="none"/>
                <a:tailEnd len="lg" w="lg" type="stealth"/>
              </a:ln>
            </p:spPr>
          </p:cxnSp>
          <p:sp>
            <p:nvSpPr>
              <p:cNvPr id="1336" name="Shape 1336"/>
              <p:cNvSpPr txBox="1"/>
              <p:nvPr/>
            </p:nvSpPr>
            <p:spPr>
              <a:xfrm>
                <a:off x="7137400" y="2979737"/>
                <a:ext cx="228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SzPts val="2400"/>
                  <a:buFont typeface="Times New Roman"/>
                  <a:buNone/>
                </a:pPr>
                <a:r>
                  <a:rPr b="1" i="0" lang="en-US" sz="2400" u="none">
                    <a:solidFill>
                      <a:srgbClr val="339966"/>
                    </a:solidFill>
                    <a:latin typeface="Times New Roman"/>
                    <a:ea typeface="Times New Roman"/>
                    <a:cs typeface="Times New Roman"/>
                    <a:sym typeface="Times New Roman"/>
                  </a:rPr>
                  <a:t>j</a:t>
                </a:r>
                <a:endParaRPr/>
              </a:p>
            </p:txBody>
          </p:sp>
        </p:grpSp>
      </p:grpSp>
      <p:sp>
        <p:nvSpPr>
          <p:cNvPr id="1337" name="Shape 1337"/>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341" name="Shape 1341"/>
        <p:cNvGrpSpPr/>
        <p:nvPr/>
      </p:nvGrpSpPr>
      <p:grpSpPr>
        <a:xfrm>
          <a:off x="0" y="0"/>
          <a:ext cx="0" cy="0"/>
          <a:chOff x="0" y="0"/>
          <a:chExt cx="0" cy="0"/>
        </a:xfrm>
      </p:grpSpPr>
      <p:sp>
        <p:nvSpPr>
          <p:cNvPr id="1342" name="Shape 1342"/>
          <p:cNvSpPr txBox="1"/>
          <p:nvPr/>
        </p:nvSpPr>
        <p:spPr>
          <a:xfrm>
            <a:off x="296862" y="1898650"/>
            <a:ext cx="850582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算法描述：</a:t>
            </a:r>
            <a:endParaRPr/>
          </a:p>
        </p:txBody>
      </p:sp>
      <p:sp>
        <p:nvSpPr>
          <p:cNvPr id="1343" name="Shape 1343"/>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关键问题⑶：如何处理分割得到的两个待排序子序列？</a:t>
            </a:r>
            <a:r>
              <a:rPr b="0" i="0" lang="en-US" sz="2800" u="none">
                <a:solidFill>
                  <a:schemeClr val="accent2"/>
                </a:solidFill>
                <a:latin typeface="Arial"/>
                <a:ea typeface="Arial"/>
                <a:cs typeface="Arial"/>
                <a:sym typeface="Arial"/>
              </a:rPr>
              <a:t> </a:t>
            </a:r>
            <a:endParaRPr/>
          </a:p>
        </p:txBody>
      </p:sp>
      <p:sp>
        <p:nvSpPr>
          <p:cNvPr id="1344" name="Shape 1344"/>
          <p:cNvSpPr txBox="1"/>
          <p:nvPr/>
        </p:nvSpPr>
        <p:spPr>
          <a:xfrm>
            <a:off x="476250" y="2619375"/>
            <a:ext cx="8415337" cy="3467100"/>
          </a:xfrm>
          <a:prstGeom prst="rect">
            <a:avLst/>
          </a:prstGeom>
          <a:noFill/>
          <a:ln>
            <a:noFill/>
          </a:ln>
        </p:spPr>
        <p:txBody>
          <a:bodyPr anchorCtr="0" anchor="t" bIns="45700" lIns="91425" spcFirstLastPara="1" rIns="91425" wrap="square" tIns="45700">
            <a:noAutofit/>
          </a:bodyPr>
          <a:lstStyle/>
          <a:p>
            <a:pPr indent="0" lvl="0" marL="0" marR="0" rtl="0" algn="l">
              <a:lnSpc>
                <a:spcPct val="95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void QuickSort (int  r[ ], int first, int end )</a:t>
            </a:r>
            <a:endParaRPr/>
          </a:p>
          <a:p>
            <a:pPr indent="0" lvl="0" marL="0" marR="0" rtl="0" algn="l">
              <a:lnSpc>
                <a:spcPct val="95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pivotpos = Partition (r, first, end );  //一次划分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QuickSort (r, first, pivotpos-1);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//对前一个子序列进行快速排序</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QuickSort (r, pivotpos+1, end );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//对后一个子序列进行快速排序</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1345" name="Shape 1345"/>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349" name="Shape 1349"/>
        <p:cNvGrpSpPr/>
        <p:nvPr/>
      </p:nvGrpSpPr>
      <p:grpSpPr>
        <a:xfrm>
          <a:off x="0" y="0"/>
          <a:ext cx="0" cy="0"/>
          <a:chOff x="0" y="0"/>
          <a:chExt cx="0" cy="0"/>
        </a:xfrm>
      </p:grpSpPr>
      <p:sp>
        <p:nvSpPr>
          <p:cNvPr id="1350" name="Shape 1350"/>
          <p:cNvSpPr txBox="1"/>
          <p:nvPr/>
        </p:nvSpPr>
        <p:spPr>
          <a:xfrm>
            <a:off x="296862" y="1719262"/>
            <a:ext cx="8054975" cy="2014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解决方法：</a:t>
            </a:r>
            <a:endParaRPr/>
          </a:p>
          <a:p>
            <a:pPr indent="0" lvl="0" marL="0" marR="0" rtl="0" algn="l">
              <a:lnSpc>
                <a:spcPct val="100000"/>
              </a:lnSpc>
              <a:spcBef>
                <a:spcPts val="140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若待排序列中只有一个记录，显然已有序，否则进行一次划分后，再分别对分割所得的两个子序列进行快速排序（即递归处理）。</a:t>
            </a:r>
            <a:r>
              <a:rPr b="0" i="0" lang="en-US" sz="2800" u="none">
                <a:solidFill>
                  <a:schemeClr val="accent2"/>
                </a:solidFill>
                <a:latin typeface="Arial"/>
                <a:ea typeface="Arial"/>
                <a:cs typeface="Arial"/>
                <a:sym typeface="Arial"/>
              </a:rPr>
              <a:t> </a:t>
            </a:r>
            <a:endParaRPr/>
          </a:p>
        </p:txBody>
      </p:sp>
      <p:sp>
        <p:nvSpPr>
          <p:cNvPr id="1351" name="Shape 1351"/>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关键问题⑷：如何判别快速排序的结束？</a:t>
            </a:r>
            <a:r>
              <a:rPr b="0" i="0" lang="en-US" sz="2800" u="none">
                <a:solidFill>
                  <a:schemeClr val="accent2"/>
                </a:solidFill>
                <a:latin typeface="Arial"/>
                <a:ea typeface="Arial"/>
                <a:cs typeface="Arial"/>
                <a:sym typeface="Arial"/>
              </a:rPr>
              <a:t> </a:t>
            </a:r>
            <a:endParaRPr/>
          </a:p>
        </p:txBody>
      </p:sp>
      <p:sp>
        <p:nvSpPr>
          <p:cNvPr id="1352" name="Shape 1352"/>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356" name="Shape 1356"/>
        <p:cNvGrpSpPr/>
        <p:nvPr/>
      </p:nvGrpSpPr>
      <p:grpSpPr>
        <a:xfrm>
          <a:off x="0" y="0"/>
          <a:ext cx="0" cy="0"/>
          <a:chOff x="0" y="0"/>
          <a:chExt cx="0" cy="0"/>
        </a:xfrm>
      </p:grpSpPr>
      <p:sp>
        <p:nvSpPr>
          <p:cNvPr id="1357" name="Shape 1357"/>
          <p:cNvSpPr txBox="1"/>
          <p:nvPr/>
        </p:nvSpPr>
        <p:spPr>
          <a:xfrm>
            <a:off x="566737" y="2303462"/>
            <a:ext cx="8001000" cy="3800475"/>
          </a:xfrm>
          <a:prstGeom prst="rect">
            <a:avLst/>
          </a:prstGeom>
          <a:noFill/>
          <a:ln>
            <a:noFill/>
          </a:ln>
        </p:spPr>
        <p:txBody>
          <a:bodyPr anchorCtr="0" anchor="t" bIns="45700" lIns="91425" spcFirstLastPara="1" rIns="91425" wrap="square" tIns="45700">
            <a:noAutofit/>
          </a:bodyPr>
          <a:lstStyle/>
          <a:p>
            <a:pPr indent="0" lvl="0" marL="0" marR="0" rtl="0" algn="l">
              <a:lnSpc>
                <a:spcPct val="95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void QuickSort (int  r[ ], int first, int end )</a:t>
            </a:r>
            <a:endParaRPr/>
          </a:p>
          <a:p>
            <a:pPr indent="0" lvl="0" marL="0" marR="0" rtl="0" algn="l">
              <a:lnSpc>
                <a:spcPct val="95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t>
            </a:r>
            <a:r>
              <a:rPr b="1" i="0" lang="en-US" sz="2800" u="none">
                <a:solidFill>
                  <a:schemeClr val="dk1"/>
                </a:solidFill>
                <a:latin typeface="Times New Roman"/>
                <a:ea typeface="Times New Roman"/>
                <a:cs typeface="Times New Roman"/>
                <a:sym typeface="Times New Roman"/>
              </a:rPr>
              <a:t>//在序列 first~end中递归地进行快速排序</a:t>
            </a:r>
            <a:endParaRPr/>
          </a:p>
          <a:p>
            <a:pPr indent="0" lvl="0" marL="0" marR="0" rtl="0" algn="l">
              <a:lnSpc>
                <a:spcPct val="95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if (first &lt; end) {					</a:t>
            </a:r>
            <a:endParaRPr/>
          </a:p>
          <a:p>
            <a:pPr indent="0" lvl="0" marL="0" marR="0" rtl="0" algn="l">
              <a:lnSpc>
                <a:spcPct val="95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pivotpos = Partition (r, first, end );    </a:t>
            </a:r>
            <a:endParaRPr/>
          </a:p>
          <a:p>
            <a:pPr indent="0" lvl="0" marL="0" marR="0" rtl="0" algn="l">
              <a:lnSpc>
                <a:spcPct val="95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QuickSort (r, first, pivotpos-1);</a:t>
            </a:r>
            <a:endParaRPr/>
          </a:p>
          <a:p>
            <a:pPr indent="0" lvl="0" marL="0" marR="0" rtl="0" algn="l">
              <a:lnSpc>
                <a:spcPct val="95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QuickSort (r, pivotpos+1, end );</a:t>
            </a:r>
            <a:endParaRPr/>
          </a:p>
          <a:p>
            <a:pPr indent="0" lvl="0" marL="0" marR="0" rtl="0" algn="l">
              <a:lnSpc>
                <a:spcPct val="95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   }</a:t>
            </a:r>
            <a:endParaRPr/>
          </a:p>
          <a:p>
            <a:pPr indent="0" lvl="0" marL="0" marR="0" rtl="0" algn="l">
              <a:lnSpc>
                <a:spcPct val="95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t>
            </a:r>
            <a:endParaRPr/>
          </a:p>
        </p:txBody>
      </p:sp>
      <p:sp>
        <p:nvSpPr>
          <p:cNvPr id="1358" name="Shape 1358"/>
          <p:cNvSpPr txBox="1"/>
          <p:nvPr/>
        </p:nvSpPr>
        <p:spPr>
          <a:xfrm>
            <a:off x="296862" y="1719262"/>
            <a:ext cx="80549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算法描述：</a:t>
            </a:r>
            <a:endParaRPr/>
          </a:p>
        </p:txBody>
      </p:sp>
      <p:sp>
        <p:nvSpPr>
          <p:cNvPr id="1359" name="Shape 1359"/>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关键问题⑷：如何判别快速排序的结束？</a:t>
            </a:r>
            <a:r>
              <a:rPr b="0" i="0" lang="en-US" sz="2800" u="none">
                <a:solidFill>
                  <a:schemeClr val="accent2"/>
                </a:solidFill>
                <a:latin typeface="Arial"/>
                <a:ea typeface="Arial"/>
                <a:cs typeface="Arial"/>
                <a:sym typeface="Arial"/>
              </a:rPr>
              <a:t> </a:t>
            </a:r>
            <a:endParaRPr/>
          </a:p>
        </p:txBody>
      </p:sp>
      <p:cxnSp>
        <p:nvCxnSpPr>
          <p:cNvPr id="1360" name="Shape 1360"/>
          <p:cNvCxnSpPr/>
          <p:nvPr/>
        </p:nvCxnSpPr>
        <p:spPr>
          <a:xfrm>
            <a:off x="1422400" y="3743325"/>
            <a:ext cx="2051050" cy="0"/>
          </a:xfrm>
          <a:prstGeom prst="straightConnector1">
            <a:avLst/>
          </a:prstGeom>
          <a:noFill/>
          <a:ln cap="flat" cmpd="sng" w="28575">
            <a:solidFill>
              <a:srgbClr val="FF3300"/>
            </a:solidFill>
            <a:prstDash val="solid"/>
            <a:miter lim="800000"/>
            <a:headEnd len="med" w="med" type="none"/>
            <a:tailEnd len="med" w="med" type="none"/>
          </a:ln>
        </p:spPr>
      </p:cxnSp>
      <p:sp>
        <p:nvSpPr>
          <p:cNvPr id="1361" name="Shape 1361"/>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365" name="Shape 1365"/>
        <p:cNvGrpSpPr/>
        <p:nvPr/>
      </p:nvGrpSpPr>
      <p:grpSpPr>
        <a:xfrm>
          <a:off x="0" y="0"/>
          <a:ext cx="0" cy="0"/>
          <a:chOff x="0" y="0"/>
          <a:chExt cx="0" cy="0"/>
        </a:xfrm>
      </p:grpSpPr>
      <p:sp>
        <p:nvSpPr>
          <p:cNvPr id="1366" name="Shape 1366"/>
          <p:cNvSpPr txBox="1"/>
          <p:nvPr/>
        </p:nvSpPr>
        <p:spPr>
          <a:xfrm>
            <a:off x="341312" y="2398712"/>
            <a:ext cx="88026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例：{38, 27, 55, 50, 13, 49, 65}的快速排序递归树如下：</a:t>
            </a:r>
            <a:endParaRPr/>
          </a:p>
        </p:txBody>
      </p:sp>
      <p:grpSp>
        <p:nvGrpSpPr>
          <p:cNvPr id="1367" name="Shape 1367"/>
          <p:cNvGrpSpPr/>
          <p:nvPr/>
        </p:nvGrpSpPr>
        <p:grpSpPr>
          <a:xfrm>
            <a:off x="3089275" y="3024187"/>
            <a:ext cx="3406774" cy="2936875"/>
            <a:chOff x="5232400" y="2754312"/>
            <a:chExt cx="3406774" cy="2936875"/>
          </a:xfrm>
        </p:grpSpPr>
        <p:sp>
          <p:nvSpPr>
            <p:cNvPr id="1368" name="Shape 1368"/>
            <p:cNvSpPr/>
            <p:nvPr/>
          </p:nvSpPr>
          <p:spPr>
            <a:xfrm>
              <a:off x="6148387" y="2754312"/>
              <a:ext cx="468312" cy="468312"/>
            </a:xfrm>
            <a:prstGeom prst="ellipse">
              <a:avLst/>
            </a:prstGeom>
            <a:gradFill>
              <a:gsLst>
                <a:gs pos="0">
                  <a:schemeClr val="accent1"/>
                </a:gs>
                <a:gs pos="100000">
                  <a:srgbClr val="008F6B"/>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9" name="Shape 1369"/>
            <p:cNvSpPr txBox="1"/>
            <p:nvPr/>
          </p:nvSpPr>
          <p:spPr>
            <a:xfrm>
              <a:off x="6192837" y="2798762"/>
              <a:ext cx="363537" cy="476250"/>
            </a:xfrm>
            <a:prstGeom prst="rect">
              <a:avLst/>
            </a:prstGeom>
            <a:noFill/>
            <a:ln>
              <a:noFill/>
            </a:ln>
          </p:spPr>
          <p:txBody>
            <a:bodyPr anchorCtr="0" anchor="t" bIns="36000" lIns="0" spcFirstLastPara="1" rIns="0" wrap="square" tIns="0">
              <a:no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38</a:t>
              </a:r>
              <a:endParaRPr/>
            </a:p>
          </p:txBody>
        </p:sp>
        <p:sp>
          <p:nvSpPr>
            <p:cNvPr id="1370" name="Shape 1370"/>
            <p:cNvSpPr/>
            <p:nvPr/>
          </p:nvSpPr>
          <p:spPr>
            <a:xfrm>
              <a:off x="5232400" y="3367087"/>
              <a:ext cx="468312" cy="468312"/>
            </a:xfrm>
            <a:prstGeom prst="ellipse">
              <a:avLst/>
            </a:prstGeom>
            <a:gradFill>
              <a:gsLst>
                <a:gs pos="0">
                  <a:schemeClr val="accent1"/>
                </a:gs>
                <a:gs pos="100000">
                  <a:srgbClr val="008F6B"/>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1" name="Shape 1371"/>
            <p:cNvSpPr txBox="1"/>
            <p:nvPr/>
          </p:nvSpPr>
          <p:spPr>
            <a:xfrm>
              <a:off x="5276850" y="3411537"/>
              <a:ext cx="363537" cy="476250"/>
            </a:xfrm>
            <a:prstGeom prst="rect">
              <a:avLst/>
            </a:prstGeom>
            <a:noFill/>
            <a:ln>
              <a:noFill/>
            </a:ln>
          </p:spPr>
          <p:txBody>
            <a:bodyPr anchorCtr="0" anchor="t" bIns="36000" lIns="0" spcFirstLastPara="1" rIns="0" wrap="square" tIns="0">
              <a:no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13</a:t>
              </a:r>
              <a:endParaRPr/>
            </a:p>
          </p:txBody>
        </p:sp>
        <p:sp>
          <p:nvSpPr>
            <p:cNvPr id="1372" name="Shape 1372"/>
            <p:cNvSpPr/>
            <p:nvPr/>
          </p:nvSpPr>
          <p:spPr>
            <a:xfrm>
              <a:off x="7037387" y="3351212"/>
              <a:ext cx="468312" cy="468312"/>
            </a:xfrm>
            <a:prstGeom prst="ellipse">
              <a:avLst/>
            </a:prstGeom>
            <a:gradFill>
              <a:gsLst>
                <a:gs pos="0">
                  <a:schemeClr val="accent1"/>
                </a:gs>
                <a:gs pos="100000">
                  <a:srgbClr val="008F6B"/>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3" name="Shape 1373"/>
            <p:cNvSpPr txBox="1"/>
            <p:nvPr/>
          </p:nvSpPr>
          <p:spPr>
            <a:xfrm>
              <a:off x="7088187" y="3382962"/>
              <a:ext cx="363537" cy="476250"/>
            </a:xfrm>
            <a:prstGeom prst="rect">
              <a:avLst/>
            </a:prstGeom>
            <a:noFill/>
            <a:ln>
              <a:noFill/>
            </a:ln>
          </p:spPr>
          <p:txBody>
            <a:bodyPr anchorCtr="0" anchor="t" bIns="36000" lIns="0" spcFirstLastPara="1" rIns="0" wrap="square" tIns="0">
              <a:no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50</a:t>
              </a:r>
              <a:endParaRPr/>
            </a:p>
          </p:txBody>
        </p:sp>
        <p:sp>
          <p:nvSpPr>
            <p:cNvPr id="1374" name="Shape 1374"/>
            <p:cNvSpPr/>
            <p:nvPr/>
          </p:nvSpPr>
          <p:spPr>
            <a:xfrm>
              <a:off x="7699375" y="4235450"/>
              <a:ext cx="468312" cy="468312"/>
            </a:xfrm>
            <a:prstGeom prst="ellipse">
              <a:avLst/>
            </a:prstGeom>
            <a:gradFill>
              <a:gsLst>
                <a:gs pos="0">
                  <a:schemeClr val="accent1"/>
                </a:gs>
                <a:gs pos="100000">
                  <a:srgbClr val="008F6B"/>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5" name="Shape 1375"/>
            <p:cNvSpPr txBox="1"/>
            <p:nvPr/>
          </p:nvSpPr>
          <p:spPr>
            <a:xfrm>
              <a:off x="7743825" y="4279900"/>
              <a:ext cx="363537" cy="476250"/>
            </a:xfrm>
            <a:prstGeom prst="rect">
              <a:avLst/>
            </a:prstGeom>
            <a:noFill/>
            <a:ln>
              <a:noFill/>
            </a:ln>
          </p:spPr>
          <p:txBody>
            <a:bodyPr anchorCtr="0" anchor="t" bIns="36000" lIns="0" spcFirstLastPara="1" rIns="0" wrap="square" tIns="0">
              <a:no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55</a:t>
              </a:r>
              <a:endParaRPr/>
            </a:p>
          </p:txBody>
        </p:sp>
        <p:sp>
          <p:nvSpPr>
            <p:cNvPr id="1376" name="Shape 1376"/>
            <p:cNvSpPr/>
            <p:nvPr/>
          </p:nvSpPr>
          <p:spPr>
            <a:xfrm>
              <a:off x="6567487" y="4257675"/>
              <a:ext cx="468312" cy="468312"/>
            </a:xfrm>
            <a:prstGeom prst="ellipse">
              <a:avLst/>
            </a:prstGeom>
            <a:gradFill>
              <a:gsLst>
                <a:gs pos="0">
                  <a:schemeClr val="accent1"/>
                </a:gs>
                <a:gs pos="100000">
                  <a:srgbClr val="008F6B"/>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7" name="Shape 1377"/>
            <p:cNvSpPr txBox="1"/>
            <p:nvPr/>
          </p:nvSpPr>
          <p:spPr>
            <a:xfrm>
              <a:off x="6611937" y="4302125"/>
              <a:ext cx="363537" cy="476250"/>
            </a:xfrm>
            <a:prstGeom prst="rect">
              <a:avLst/>
            </a:prstGeom>
            <a:noFill/>
            <a:ln>
              <a:noFill/>
            </a:ln>
          </p:spPr>
          <p:txBody>
            <a:bodyPr anchorCtr="0" anchor="t" bIns="36000" lIns="0" spcFirstLastPara="1" rIns="0" wrap="square" tIns="0">
              <a:no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49</a:t>
              </a:r>
              <a:endParaRPr/>
            </a:p>
          </p:txBody>
        </p:sp>
        <p:sp>
          <p:nvSpPr>
            <p:cNvPr id="1378" name="Shape 1378"/>
            <p:cNvSpPr/>
            <p:nvPr/>
          </p:nvSpPr>
          <p:spPr>
            <a:xfrm>
              <a:off x="8170862" y="5170487"/>
              <a:ext cx="468312" cy="468312"/>
            </a:xfrm>
            <a:prstGeom prst="ellipse">
              <a:avLst/>
            </a:prstGeom>
            <a:gradFill>
              <a:gsLst>
                <a:gs pos="0">
                  <a:schemeClr val="accent1"/>
                </a:gs>
                <a:gs pos="100000">
                  <a:srgbClr val="008F6B"/>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9" name="Shape 1379"/>
            <p:cNvSpPr txBox="1"/>
            <p:nvPr/>
          </p:nvSpPr>
          <p:spPr>
            <a:xfrm>
              <a:off x="8215312" y="5214937"/>
              <a:ext cx="363537" cy="476250"/>
            </a:xfrm>
            <a:prstGeom prst="rect">
              <a:avLst/>
            </a:prstGeom>
            <a:noFill/>
            <a:ln>
              <a:noFill/>
            </a:ln>
          </p:spPr>
          <p:txBody>
            <a:bodyPr anchorCtr="0" anchor="t" bIns="36000" lIns="0" spcFirstLastPara="1" rIns="0" wrap="square" tIns="0">
              <a:no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65</a:t>
              </a:r>
              <a:endParaRPr/>
            </a:p>
          </p:txBody>
        </p:sp>
        <p:sp>
          <p:nvSpPr>
            <p:cNvPr id="1380" name="Shape 1380"/>
            <p:cNvSpPr/>
            <p:nvPr/>
          </p:nvSpPr>
          <p:spPr>
            <a:xfrm>
              <a:off x="5830887" y="4251325"/>
              <a:ext cx="468312" cy="468312"/>
            </a:xfrm>
            <a:prstGeom prst="ellipse">
              <a:avLst/>
            </a:prstGeom>
            <a:gradFill>
              <a:gsLst>
                <a:gs pos="0">
                  <a:schemeClr val="accent1"/>
                </a:gs>
                <a:gs pos="100000">
                  <a:srgbClr val="008F6B"/>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1" name="Shape 1381"/>
            <p:cNvSpPr txBox="1"/>
            <p:nvPr/>
          </p:nvSpPr>
          <p:spPr>
            <a:xfrm>
              <a:off x="5875337" y="4295775"/>
              <a:ext cx="363537" cy="476250"/>
            </a:xfrm>
            <a:prstGeom prst="rect">
              <a:avLst/>
            </a:prstGeom>
            <a:noFill/>
            <a:ln>
              <a:noFill/>
            </a:ln>
          </p:spPr>
          <p:txBody>
            <a:bodyPr anchorCtr="0" anchor="t" bIns="36000" lIns="0" spcFirstLastPara="1" rIns="0" wrap="square" tIns="0">
              <a:no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27</a:t>
              </a:r>
              <a:endParaRPr/>
            </a:p>
          </p:txBody>
        </p:sp>
        <p:cxnSp>
          <p:nvCxnSpPr>
            <p:cNvPr id="1382" name="Shape 1382"/>
            <p:cNvCxnSpPr/>
            <p:nvPr/>
          </p:nvCxnSpPr>
          <p:spPr>
            <a:xfrm flipH="1">
              <a:off x="5649912" y="3068637"/>
              <a:ext cx="522287" cy="358775"/>
            </a:xfrm>
            <a:prstGeom prst="straightConnector1">
              <a:avLst/>
            </a:prstGeom>
            <a:noFill/>
            <a:ln cap="flat" cmpd="sng" w="38100">
              <a:solidFill>
                <a:srgbClr val="336699"/>
              </a:solidFill>
              <a:prstDash val="solid"/>
              <a:miter lim="800000"/>
              <a:headEnd len="med" w="med" type="none"/>
              <a:tailEnd len="med" w="med" type="none"/>
            </a:ln>
          </p:spPr>
        </p:cxnSp>
        <p:cxnSp>
          <p:nvCxnSpPr>
            <p:cNvPr id="1383" name="Shape 1383"/>
            <p:cNvCxnSpPr/>
            <p:nvPr/>
          </p:nvCxnSpPr>
          <p:spPr>
            <a:xfrm>
              <a:off x="6596062" y="3068637"/>
              <a:ext cx="504825" cy="355600"/>
            </a:xfrm>
            <a:prstGeom prst="straightConnector1">
              <a:avLst/>
            </a:prstGeom>
            <a:noFill/>
            <a:ln cap="flat" cmpd="sng" w="38100">
              <a:solidFill>
                <a:srgbClr val="336699"/>
              </a:solidFill>
              <a:prstDash val="solid"/>
              <a:miter lim="800000"/>
              <a:headEnd len="med" w="med" type="none"/>
              <a:tailEnd len="med" w="med" type="none"/>
            </a:ln>
          </p:spPr>
        </p:cxnSp>
        <p:cxnSp>
          <p:nvCxnSpPr>
            <p:cNvPr id="1384" name="Shape 1384"/>
            <p:cNvCxnSpPr/>
            <p:nvPr/>
          </p:nvCxnSpPr>
          <p:spPr>
            <a:xfrm>
              <a:off x="5605462" y="3787775"/>
              <a:ext cx="360362" cy="495300"/>
            </a:xfrm>
            <a:prstGeom prst="straightConnector1">
              <a:avLst/>
            </a:prstGeom>
            <a:noFill/>
            <a:ln cap="flat" cmpd="sng" w="38100">
              <a:solidFill>
                <a:srgbClr val="336699"/>
              </a:solidFill>
              <a:prstDash val="solid"/>
              <a:miter lim="800000"/>
              <a:headEnd len="med" w="med" type="none"/>
              <a:tailEnd len="med" w="med" type="none"/>
            </a:ln>
          </p:spPr>
        </p:cxnSp>
        <p:cxnSp>
          <p:nvCxnSpPr>
            <p:cNvPr id="1385" name="Shape 1385"/>
            <p:cNvCxnSpPr/>
            <p:nvPr/>
          </p:nvCxnSpPr>
          <p:spPr>
            <a:xfrm>
              <a:off x="7450137" y="3743325"/>
              <a:ext cx="404812" cy="495300"/>
            </a:xfrm>
            <a:prstGeom prst="straightConnector1">
              <a:avLst/>
            </a:prstGeom>
            <a:noFill/>
            <a:ln cap="flat" cmpd="sng" w="38100">
              <a:solidFill>
                <a:srgbClr val="336699"/>
              </a:solidFill>
              <a:prstDash val="solid"/>
              <a:miter lim="800000"/>
              <a:headEnd len="med" w="med" type="none"/>
              <a:tailEnd len="med" w="med" type="none"/>
            </a:ln>
          </p:spPr>
        </p:cxnSp>
        <p:cxnSp>
          <p:nvCxnSpPr>
            <p:cNvPr id="1386" name="Shape 1386"/>
            <p:cNvCxnSpPr/>
            <p:nvPr/>
          </p:nvCxnSpPr>
          <p:spPr>
            <a:xfrm flipH="1">
              <a:off x="6869112" y="3757612"/>
              <a:ext cx="265112" cy="525462"/>
            </a:xfrm>
            <a:prstGeom prst="straightConnector1">
              <a:avLst/>
            </a:prstGeom>
            <a:noFill/>
            <a:ln cap="flat" cmpd="sng" w="38100">
              <a:solidFill>
                <a:srgbClr val="336699"/>
              </a:solidFill>
              <a:prstDash val="solid"/>
              <a:miter lim="800000"/>
              <a:headEnd len="med" w="med" type="none"/>
              <a:tailEnd len="med" w="med" type="none"/>
            </a:ln>
          </p:spPr>
        </p:cxnSp>
        <p:cxnSp>
          <p:nvCxnSpPr>
            <p:cNvPr id="1387" name="Shape 1387"/>
            <p:cNvCxnSpPr/>
            <p:nvPr/>
          </p:nvCxnSpPr>
          <p:spPr>
            <a:xfrm>
              <a:off x="8059737" y="4659312"/>
              <a:ext cx="293687" cy="523875"/>
            </a:xfrm>
            <a:prstGeom prst="straightConnector1">
              <a:avLst/>
            </a:prstGeom>
            <a:noFill/>
            <a:ln cap="flat" cmpd="sng" w="38100">
              <a:solidFill>
                <a:srgbClr val="336699"/>
              </a:solidFill>
              <a:prstDash val="solid"/>
              <a:miter lim="800000"/>
              <a:headEnd len="med" w="med" type="none"/>
              <a:tailEnd len="med" w="med" type="none"/>
            </a:ln>
          </p:spPr>
        </p:cxnSp>
      </p:grpSp>
      <p:sp>
        <p:nvSpPr>
          <p:cNvPr id="1388" name="Shape 1388"/>
          <p:cNvSpPr txBox="1"/>
          <p:nvPr/>
        </p:nvSpPr>
        <p:spPr>
          <a:xfrm>
            <a:off x="341312" y="1763712"/>
            <a:ext cx="832643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快速排序的递归执行过程可以用递归树描述。</a:t>
            </a:r>
            <a:endParaRPr/>
          </a:p>
        </p:txBody>
      </p:sp>
      <p:sp>
        <p:nvSpPr>
          <p:cNvPr id="1389" name="Shape 1389"/>
          <p:cNvSpPr txBox="1"/>
          <p:nvPr/>
        </p:nvSpPr>
        <p:spPr>
          <a:xfrm>
            <a:off x="341312" y="1089025"/>
            <a:ext cx="5257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快速排序的时间性能分析</a:t>
            </a:r>
            <a:endParaRPr/>
          </a:p>
        </p:txBody>
      </p:sp>
      <p:sp>
        <p:nvSpPr>
          <p:cNvPr id="1390" name="Shape 1390"/>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394" name="Shape 1394"/>
        <p:cNvGrpSpPr/>
        <p:nvPr/>
      </p:nvGrpSpPr>
      <p:grpSpPr>
        <a:xfrm>
          <a:off x="0" y="0"/>
          <a:ext cx="0" cy="0"/>
          <a:chOff x="0" y="0"/>
          <a:chExt cx="0" cy="0"/>
        </a:xfrm>
      </p:grpSpPr>
      <p:sp>
        <p:nvSpPr>
          <p:cNvPr id="1395" name="Shape 1395"/>
          <p:cNvSpPr txBox="1"/>
          <p:nvPr/>
        </p:nvSpPr>
        <p:spPr>
          <a:xfrm>
            <a:off x="341312" y="1089025"/>
            <a:ext cx="5257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快速排序的时间性能分析</a:t>
            </a:r>
            <a:endParaRPr/>
          </a:p>
        </p:txBody>
      </p:sp>
      <p:sp>
        <p:nvSpPr>
          <p:cNvPr id="1396" name="Shape 1396"/>
          <p:cNvSpPr txBox="1"/>
          <p:nvPr/>
        </p:nvSpPr>
        <p:spPr>
          <a:xfrm>
            <a:off x="2305050" y="4870450"/>
            <a:ext cx="3527700" cy="547800"/>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快速排序的时间性能</a:t>
            </a:r>
            <a:endParaRPr/>
          </a:p>
        </p:txBody>
      </p:sp>
      <p:sp>
        <p:nvSpPr>
          <p:cNvPr id="1397" name="Shape 1397"/>
          <p:cNvSpPr/>
          <p:nvPr/>
        </p:nvSpPr>
        <p:spPr>
          <a:xfrm>
            <a:off x="3879850" y="4330700"/>
            <a:ext cx="315912" cy="449262"/>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8" name="Shape 1398"/>
          <p:cNvSpPr txBox="1"/>
          <p:nvPr/>
        </p:nvSpPr>
        <p:spPr>
          <a:xfrm>
            <a:off x="2257425" y="3654425"/>
            <a:ext cx="3600600" cy="547800"/>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快速排序递归的深度</a:t>
            </a:r>
            <a:endParaRPr/>
          </a:p>
        </p:txBody>
      </p:sp>
      <p:sp>
        <p:nvSpPr>
          <p:cNvPr id="1399" name="Shape 1399"/>
          <p:cNvSpPr/>
          <p:nvPr/>
        </p:nvSpPr>
        <p:spPr>
          <a:xfrm>
            <a:off x="3852862" y="3160712"/>
            <a:ext cx="315912" cy="449262"/>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0" name="Shape 1400"/>
          <p:cNvSpPr txBox="1"/>
          <p:nvPr/>
        </p:nvSpPr>
        <p:spPr>
          <a:xfrm>
            <a:off x="2232025" y="2484425"/>
            <a:ext cx="3600600" cy="547800"/>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每次划分轴值的选取</a:t>
            </a:r>
            <a:endParaRPr/>
          </a:p>
        </p:txBody>
      </p:sp>
      <p:sp>
        <p:nvSpPr>
          <p:cNvPr id="1401" name="Shape 1401"/>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7"/>
                                        </p:tgtEl>
                                        <p:attrNameLst>
                                          <p:attrName>style.visibility</p:attrName>
                                        </p:attrNameLst>
                                      </p:cBhvr>
                                      <p:to>
                                        <p:strVal val="visible"/>
                                      </p:to>
                                    </p:set>
                                    <p:animEffect filter="fade" transition="in">
                                      <p:cBhvr>
                                        <p:cTn dur="500"/>
                                        <p:tgtEl>
                                          <p:spTgt spid="1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500"/>
                                        <p:tgtEl>
                                          <p:spTgt spid="1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405" name="Shape 1405"/>
        <p:cNvGrpSpPr/>
        <p:nvPr/>
      </p:nvGrpSpPr>
      <p:grpSpPr>
        <a:xfrm>
          <a:off x="0" y="0"/>
          <a:ext cx="0" cy="0"/>
          <a:chOff x="0" y="0"/>
          <a:chExt cx="0" cy="0"/>
        </a:xfrm>
      </p:grpSpPr>
      <p:sp>
        <p:nvSpPr>
          <p:cNvPr id="1406" name="Shape 1406"/>
          <p:cNvSpPr txBox="1"/>
          <p:nvPr/>
        </p:nvSpPr>
        <p:spPr>
          <a:xfrm>
            <a:off x="341312" y="1854200"/>
            <a:ext cx="8551862" cy="1330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最好情况：</a:t>
            </a:r>
            <a:endParaRPr/>
          </a:p>
          <a:p>
            <a:pPr indent="0" lvl="0" marL="0" marR="0" rtl="0" algn="l">
              <a:lnSpc>
                <a:spcPct val="9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每一次划分对一个记录定位后，该记录的左侧子表与右侧子表的长度相同，为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endParaRPr/>
          </a:p>
        </p:txBody>
      </p:sp>
      <p:sp>
        <p:nvSpPr>
          <p:cNvPr id="1407" name="Shape 1407"/>
          <p:cNvSpPr txBox="1"/>
          <p:nvPr/>
        </p:nvSpPr>
        <p:spPr>
          <a:xfrm>
            <a:off x="341312" y="1089025"/>
            <a:ext cx="5257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快速排序的时间性能分析</a:t>
            </a:r>
            <a:endParaRPr/>
          </a:p>
        </p:txBody>
      </p:sp>
      <p:sp>
        <p:nvSpPr>
          <p:cNvPr id="1408" name="Shape 1408"/>
          <p:cNvSpPr txBox="1"/>
          <p:nvPr/>
        </p:nvSpPr>
        <p:spPr>
          <a:xfrm>
            <a:off x="393700" y="3429000"/>
            <a:ext cx="6443662" cy="22272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T</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≤2(2</a:t>
            </a:r>
            <a:r>
              <a:rPr b="1" i="1" lang="en-US" sz="2800" u="none">
                <a:solidFill>
                  <a:schemeClr val="dk1"/>
                </a:solidFill>
                <a:latin typeface="Times New Roman"/>
                <a:ea typeface="Times New Roman"/>
                <a:cs typeface="Times New Roman"/>
                <a:sym typeface="Times New Roman"/>
              </a:rPr>
              <a:t>T</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/4)＋</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＝4</a:t>
            </a:r>
            <a:r>
              <a:rPr b="1" i="1" lang="en-US" sz="2800" u="none">
                <a:solidFill>
                  <a:schemeClr val="dk1"/>
                </a:solidFill>
                <a:latin typeface="Times New Roman"/>
                <a:ea typeface="Times New Roman"/>
                <a:cs typeface="Times New Roman"/>
                <a:sym typeface="Times New Roman"/>
              </a:rPr>
              <a:t>T</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/4)＋2</a:t>
            </a:r>
            <a:r>
              <a:rPr b="1" i="1" lang="en-US" sz="2800" u="none">
                <a:solidFill>
                  <a:schemeClr val="dk1"/>
                </a:solidFill>
                <a:latin typeface="Times New Roman"/>
                <a:ea typeface="Times New Roman"/>
                <a:cs typeface="Times New Roman"/>
                <a:sym typeface="Times New Roman"/>
              </a:rPr>
              <a:t>n</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≤4(2</a:t>
            </a:r>
            <a:r>
              <a:rPr b="1" i="1" lang="en-US" sz="2800" u="none">
                <a:solidFill>
                  <a:schemeClr val="dk1"/>
                </a:solidFill>
                <a:latin typeface="Times New Roman"/>
                <a:ea typeface="Times New Roman"/>
                <a:cs typeface="Times New Roman"/>
                <a:sym typeface="Times New Roman"/>
              </a:rPr>
              <a:t>T</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/8)＋</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/4)＋2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＝8</a:t>
            </a:r>
            <a:r>
              <a:rPr b="1" i="1" lang="en-US" sz="2800" u="none">
                <a:solidFill>
                  <a:schemeClr val="dk1"/>
                </a:solidFill>
                <a:latin typeface="Times New Roman"/>
                <a:ea typeface="Times New Roman"/>
                <a:cs typeface="Times New Roman"/>
                <a:sym typeface="Times New Roman"/>
              </a:rPr>
              <a:t>T</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/8)＋3</a:t>
            </a:r>
            <a:r>
              <a:rPr b="1" i="1" lang="en-US" sz="2800" u="none">
                <a:solidFill>
                  <a:schemeClr val="dk1"/>
                </a:solidFill>
                <a:latin typeface="Times New Roman"/>
                <a:ea typeface="Times New Roman"/>
                <a:cs typeface="Times New Roman"/>
                <a:sym typeface="Times New Roman"/>
              </a:rPr>
              <a:t>n</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 … …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r>
              <a:rPr b="1" i="1" lang="en-US" sz="2800" u="none">
                <a:solidFill>
                  <a:schemeClr val="dk1"/>
                </a:solidFill>
                <a:latin typeface="Times New Roman"/>
                <a:ea typeface="Times New Roman"/>
                <a:cs typeface="Times New Roman"/>
                <a:sym typeface="Times New Roman"/>
              </a:rPr>
              <a:t>nT</a:t>
            </a:r>
            <a:r>
              <a:rPr b="1" i="0" lang="en-US" sz="2800" u="none">
                <a:solidFill>
                  <a:schemeClr val="dk1"/>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endParaRPr/>
          </a:p>
        </p:txBody>
      </p:sp>
      <p:sp>
        <p:nvSpPr>
          <p:cNvPr id="1409" name="Shape 1409"/>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413" name="Shape 1413"/>
        <p:cNvGrpSpPr/>
        <p:nvPr/>
      </p:nvGrpSpPr>
      <p:grpSpPr>
        <a:xfrm>
          <a:off x="0" y="0"/>
          <a:ext cx="0" cy="0"/>
          <a:chOff x="0" y="0"/>
          <a:chExt cx="0" cy="0"/>
        </a:xfrm>
      </p:grpSpPr>
      <p:sp>
        <p:nvSpPr>
          <p:cNvPr id="1414" name="Shape 1414"/>
          <p:cNvSpPr txBox="1"/>
          <p:nvPr/>
        </p:nvSpPr>
        <p:spPr>
          <a:xfrm>
            <a:off x="344487" y="3294062"/>
            <a:ext cx="8413750" cy="1800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最坏情况：</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每次划分只得到一个比上一次划分少一个记录的子序列（另一个子序列为空），为 </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1" i="0" sz="2800" u="none">
              <a:solidFill>
                <a:schemeClr val="dk1"/>
              </a:solidFill>
              <a:latin typeface="Times New Roman"/>
              <a:ea typeface="Times New Roman"/>
              <a:cs typeface="Times New Roman"/>
              <a:sym typeface="Times New Roman"/>
            </a:endParaRPr>
          </a:p>
        </p:txBody>
      </p:sp>
      <p:sp>
        <p:nvSpPr>
          <p:cNvPr id="1415" name="Shape 1415"/>
          <p:cNvSpPr txBox="1"/>
          <p:nvPr/>
        </p:nvSpPr>
        <p:spPr>
          <a:xfrm>
            <a:off x="341312" y="1854200"/>
            <a:ext cx="8461375" cy="1330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最好情况：</a:t>
            </a:r>
            <a:endParaRPr/>
          </a:p>
          <a:p>
            <a:pPr indent="0" lvl="0" marL="0" marR="0" rtl="0" algn="l">
              <a:lnSpc>
                <a:spcPct val="9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每一次划分对一个记录定位后，该记录的左侧子表与右侧子表的长度相同，为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endParaRPr/>
          </a:p>
        </p:txBody>
      </p:sp>
      <p:sp>
        <p:nvSpPr>
          <p:cNvPr id="1416" name="Shape 1416"/>
          <p:cNvSpPr txBox="1"/>
          <p:nvPr/>
        </p:nvSpPr>
        <p:spPr>
          <a:xfrm>
            <a:off x="341312" y="1089025"/>
            <a:ext cx="5257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快速排序的时间性能分析</a:t>
            </a:r>
            <a:endParaRPr/>
          </a:p>
        </p:txBody>
      </p:sp>
      <p:sp>
        <p:nvSpPr>
          <p:cNvPr id="1417" name="Shape 1417"/>
          <p:cNvSpPr/>
          <p:nvPr/>
        </p:nvSpPr>
        <p:spPr>
          <a:xfrm>
            <a:off x="0" y="32527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8" name="Shape 1418"/>
          <p:cNvSpPr txBox="1"/>
          <p:nvPr/>
        </p:nvSpPr>
        <p:spPr>
          <a:xfrm>
            <a:off x="341299" y="5902325"/>
            <a:ext cx="4346700" cy="51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平均情况：</a:t>
            </a:r>
            <a:r>
              <a:rPr b="1" i="0" lang="en-US" sz="2800" u="none">
                <a:solidFill>
                  <a:schemeClr val="dk1"/>
                </a:solidFill>
                <a:latin typeface="Times New Roman"/>
                <a:ea typeface="Times New Roman"/>
                <a:cs typeface="Times New Roman"/>
                <a:sym typeface="Times New Roman"/>
              </a:rPr>
              <a:t>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endParaRPr/>
          </a:p>
        </p:txBody>
      </p:sp>
      <p:grpSp>
        <p:nvGrpSpPr>
          <p:cNvPr id="1419" name="Shape 1419"/>
          <p:cNvGrpSpPr/>
          <p:nvPr/>
        </p:nvGrpSpPr>
        <p:grpSpPr>
          <a:xfrm>
            <a:off x="1054100" y="4735512"/>
            <a:ext cx="4454524" cy="984250"/>
            <a:chOff x="1054100" y="4735512"/>
            <a:chExt cx="4454524" cy="984250"/>
          </a:xfrm>
        </p:grpSpPr>
        <p:cxnSp>
          <p:nvCxnSpPr>
            <p:cNvPr id="1420" name="Shape 1420"/>
            <p:cNvCxnSpPr/>
            <p:nvPr/>
          </p:nvCxnSpPr>
          <p:spPr>
            <a:xfrm>
              <a:off x="2784475" y="5218112"/>
              <a:ext cx="247650" cy="1587"/>
            </a:xfrm>
            <a:prstGeom prst="straightConnector1">
              <a:avLst/>
            </a:prstGeom>
            <a:solidFill>
              <a:srgbClr val="FFFFFF"/>
            </a:solidFill>
            <a:ln cap="flat" cmpd="sng" w="20625">
              <a:solidFill>
                <a:srgbClr val="000000"/>
              </a:solidFill>
              <a:prstDash val="solid"/>
              <a:miter lim="800000"/>
              <a:headEnd len="med" w="med" type="none"/>
              <a:tailEnd len="med" w="med" type="none"/>
            </a:ln>
          </p:spPr>
        </p:cxnSp>
        <p:sp>
          <p:nvSpPr>
            <p:cNvPr id="1421" name="Shape 1421"/>
            <p:cNvSpPr txBox="1"/>
            <p:nvPr/>
          </p:nvSpPr>
          <p:spPr>
            <a:xfrm>
              <a:off x="5386387" y="4978400"/>
              <a:ext cx="12223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a:t>
              </a:r>
              <a:endParaRPr/>
            </a:p>
          </p:txBody>
        </p:sp>
        <p:sp>
          <p:nvSpPr>
            <p:cNvPr id="1422" name="Shape 1422"/>
            <p:cNvSpPr txBox="1"/>
            <p:nvPr/>
          </p:nvSpPr>
          <p:spPr>
            <a:xfrm>
              <a:off x="4883150" y="4978400"/>
              <a:ext cx="12223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a:t>
              </a:r>
              <a:endParaRPr/>
            </a:p>
          </p:txBody>
        </p:sp>
        <p:sp>
          <p:nvSpPr>
            <p:cNvPr id="1423" name="Shape 1423"/>
            <p:cNvSpPr txBox="1"/>
            <p:nvPr/>
          </p:nvSpPr>
          <p:spPr>
            <a:xfrm>
              <a:off x="4100512" y="4978400"/>
              <a:ext cx="12223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a:t>
              </a:r>
              <a:endParaRPr/>
            </a:p>
          </p:txBody>
        </p:sp>
        <p:sp>
          <p:nvSpPr>
            <p:cNvPr id="1424" name="Shape 1424"/>
            <p:cNvSpPr txBox="1"/>
            <p:nvPr/>
          </p:nvSpPr>
          <p:spPr>
            <a:xfrm>
              <a:off x="3943350" y="4978400"/>
              <a:ext cx="184150"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1</a:t>
              </a:r>
              <a:endParaRPr/>
            </a:p>
          </p:txBody>
        </p:sp>
        <p:sp>
          <p:nvSpPr>
            <p:cNvPr id="1425" name="Shape 1425"/>
            <p:cNvSpPr txBox="1"/>
            <p:nvPr/>
          </p:nvSpPr>
          <p:spPr>
            <a:xfrm>
              <a:off x="3300412" y="4978400"/>
              <a:ext cx="12223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a:t>
              </a:r>
              <a:endParaRPr/>
            </a:p>
          </p:txBody>
        </p:sp>
        <p:sp>
          <p:nvSpPr>
            <p:cNvPr id="1426" name="Shape 1426"/>
            <p:cNvSpPr txBox="1"/>
            <p:nvPr/>
          </p:nvSpPr>
          <p:spPr>
            <a:xfrm>
              <a:off x="2838450" y="5226050"/>
              <a:ext cx="184150"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2</a:t>
              </a:r>
              <a:endParaRPr/>
            </a:p>
          </p:txBody>
        </p:sp>
        <p:sp>
          <p:nvSpPr>
            <p:cNvPr id="1427" name="Shape 1427"/>
            <p:cNvSpPr txBox="1"/>
            <p:nvPr/>
          </p:nvSpPr>
          <p:spPr>
            <a:xfrm>
              <a:off x="2832100" y="4787900"/>
              <a:ext cx="184150"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0" lang="en-US" sz="2900" u="none">
                  <a:solidFill>
                    <a:srgbClr val="000000"/>
                  </a:solidFill>
                  <a:latin typeface="Times New Roman"/>
                  <a:ea typeface="Times New Roman"/>
                  <a:cs typeface="Times New Roman"/>
                  <a:sym typeface="Times New Roman"/>
                </a:rPr>
                <a:t>1</a:t>
              </a:r>
              <a:endParaRPr/>
            </a:p>
          </p:txBody>
        </p:sp>
        <p:sp>
          <p:nvSpPr>
            <p:cNvPr id="1428" name="Shape 1428"/>
            <p:cNvSpPr txBox="1"/>
            <p:nvPr/>
          </p:nvSpPr>
          <p:spPr>
            <a:xfrm>
              <a:off x="5195887" y="4921250"/>
              <a:ext cx="1270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2</a:t>
              </a:r>
              <a:endParaRPr/>
            </a:p>
          </p:txBody>
        </p:sp>
        <p:sp>
          <p:nvSpPr>
            <p:cNvPr id="1429" name="Shape 1429"/>
            <p:cNvSpPr txBox="1"/>
            <p:nvPr/>
          </p:nvSpPr>
          <p:spPr>
            <a:xfrm>
              <a:off x="1382712" y="4762500"/>
              <a:ext cx="1270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1</a:t>
              </a:r>
              <a:endParaRPr/>
            </a:p>
          </p:txBody>
        </p:sp>
        <p:sp>
          <p:nvSpPr>
            <p:cNvPr id="1430" name="Shape 1430"/>
            <p:cNvSpPr txBox="1"/>
            <p:nvPr/>
          </p:nvSpPr>
          <p:spPr>
            <a:xfrm>
              <a:off x="1336675" y="5414962"/>
              <a:ext cx="1270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1</a:t>
              </a:r>
              <a:endParaRPr/>
            </a:p>
          </p:txBody>
        </p:sp>
        <p:sp>
          <p:nvSpPr>
            <p:cNvPr id="1431" name="Shape 1431"/>
            <p:cNvSpPr txBox="1"/>
            <p:nvPr/>
          </p:nvSpPr>
          <p:spPr>
            <a:xfrm>
              <a:off x="5011737" y="4978400"/>
              <a:ext cx="20478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1" lang="en-US" sz="2900" u="none">
                  <a:solidFill>
                    <a:srgbClr val="000000"/>
                  </a:solidFill>
                  <a:latin typeface="Times New Roman"/>
                  <a:ea typeface="Times New Roman"/>
                  <a:cs typeface="Times New Roman"/>
                  <a:sym typeface="Times New Roman"/>
                </a:rPr>
                <a:t>n</a:t>
              </a:r>
              <a:endParaRPr/>
            </a:p>
          </p:txBody>
        </p:sp>
        <p:sp>
          <p:nvSpPr>
            <p:cNvPr id="1432" name="Shape 1432"/>
            <p:cNvSpPr txBox="1"/>
            <p:nvPr/>
          </p:nvSpPr>
          <p:spPr>
            <a:xfrm>
              <a:off x="4603750" y="4978400"/>
              <a:ext cx="266700"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1" lang="en-US" sz="2900" u="none">
                  <a:solidFill>
                    <a:srgbClr val="000000"/>
                  </a:solidFill>
                  <a:latin typeface="Times New Roman"/>
                  <a:ea typeface="Times New Roman"/>
                  <a:cs typeface="Times New Roman"/>
                  <a:sym typeface="Times New Roman"/>
                </a:rPr>
                <a:t>O</a:t>
              </a:r>
              <a:endParaRPr/>
            </a:p>
          </p:txBody>
        </p:sp>
        <p:sp>
          <p:nvSpPr>
            <p:cNvPr id="1433" name="Shape 1433"/>
            <p:cNvSpPr txBox="1"/>
            <p:nvPr/>
          </p:nvSpPr>
          <p:spPr>
            <a:xfrm>
              <a:off x="3427412" y="4978400"/>
              <a:ext cx="20478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1" lang="en-US" sz="2900" u="none">
                  <a:solidFill>
                    <a:srgbClr val="000000"/>
                  </a:solidFill>
                  <a:latin typeface="Times New Roman"/>
                  <a:ea typeface="Times New Roman"/>
                  <a:cs typeface="Times New Roman"/>
                  <a:sym typeface="Times New Roman"/>
                </a:rPr>
                <a:t>n</a:t>
              </a:r>
              <a:endParaRPr/>
            </a:p>
          </p:txBody>
        </p:sp>
        <p:sp>
          <p:nvSpPr>
            <p:cNvPr id="1434" name="Shape 1434"/>
            <p:cNvSpPr txBox="1"/>
            <p:nvPr/>
          </p:nvSpPr>
          <p:spPr>
            <a:xfrm>
              <a:off x="3097212" y="4978400"/>
              <a:ext cx="20478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1" lang="en-US" sz="2900" u="none">
                  <a:solidFill>
                    <a:srgbClr val="000000"/>
                  </a:solidFill>
                  <a:latin typeface="Times New Roman"/>
                  <a:ea typeface="Times New Roman"/>
                  <a:cs typeface="Times New Roman"/>
                  <a:sym typeface="Times New Roman"/>
                </a:rPr>
                <a:t>n</a:t>
              </a:r>
              <a:endParaRPr/>
            </a:p>
          </p:txBody>
        </p:sp>
        <p:sp>
          <p:nvSpPr>
            <p:cNvPr id="1435" name="Shape 1435"/>
            <p:cNvSpPr txBox="1"/>
            <p:nvPr/>
          </p:nvSpPr>
          <p:spPr>
            <a:xfrm>
              <a:off x="2122487" y="4978400"/>
              <a:ext cx="101600"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1" lang="en-US" sz="2900" u="none">
                  <a:solidFill>
                    <a:srgbClr val="000000"/>
                  </a:solidFill>
                  <a:latin typeface="Times New Roman"/>
                  <a:ea typeface="Times New Roman"/>
                  <a:cs typeface="Times New Roman"/>
                  <a:sym typeface="Times New Roman"/>
                </a:rPr>
                <a:t>i</a:t>
              </a:r>
              <a:endParaRPr/>
            </a:p>
          </p:txBody>
        </p:sp>
        <p:sp>
          <p:nvSpPr>
            <p:cNvPr id="1436" name="Shape 1436"/>
            <p:cNvSpPr txBox="1"/>
            <p:nvPr/>
          </p:nvSpPr>
          <p:spPr>
            <a:xfrm>
              <a:off x="1579562" y="4978400"/>
              <a:ext cx="20478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Times New Roman"/>
                <a:buNone/>
              </a:pPr>
              <a:r>
                <a:rPr b="1" i="1" lang="en-US" sz="2900" u="none">
                  <a:solidFill>
                    <a:srgbClr val="000000"/>
                  </a:solidFill>
                  <a:latin typeface="Times New Roman"/>
                  <a:ea typeface="Times New Roman"/>
                  <a:cs typeface="Times New Roman"/>
                  <a:sym typeface="Times New Roman"/>
                </a:rPr>
                <a:t>n</a:t>
              </a:r>
              <a:endParaRPr/>
            </a:p>
          </p:txBody>
        </p:sp>
        <p:sp>
          <p:nvSpPr>
            <p:cNvPr id="1437" name="Shape 1437"/>
            <p:cNvSpPr txBox="1"/>
            <p:nvPr/>
          </p:nvSpPr>
          <p:spPr>
            <a:xfrm>
              <a:off x="1054100" y="4762500"/>
              <a:ext cx="141287"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n</a:t>
              </a:r>
              <a:endParaRPr/>
            </a:p>
          </p:txBody>
        </p:sp>
        <p:sp>
          <p:nvSpPr>
            <p:cNvPr id="1438" name="Shape 1438"/>
            <p:cNvSpPr txBox="1"/>
            <p:nvPr/>
          </p:nvSpPr>
          <p:spPr>
            <a:xfrm>
              <a:off x="1063625" y="5414962"/>
              <a:ext cx="6985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Times New Roman"/>
                <a:buNone/>
              </a:pPr>
              <a:r>
                <a:rPr b="1" i="1" lang="en-US" sz="2000" u="none">
                  <a:solidFill>
                    <a:srgbClr val="000000"/>
                  </a:solidFill>
                  <a:latin typeface="Times New Roman"/>
                  <a:ea typeface="Times New Roman"/>
                  <a:cs typeface="Times New Roman"/>
                  <a:sym typeface="Times New Roman"/>
                </a:rPr>
                <a:t>i</a:t>
              </a:r>
              <a:endParaRPr/>
            </a:p>
          </p:txBody>
        </p:sp>
        <p:sp>
          <p:nvSpPr>
            <p:cNvPr id="1439" name="Shape 1439"/>
            <p:cNvSpPr txBox="1"/>
            <p:nvPr/>
          </p:nvSpPr>
          <p:spPr>
            <a:xfrm>
              <a:off x="4356100" y="4935537"/>
              <a:ext cx="201612"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Noto Sans Symbols"/>
                <a:buNone/>
              </a:pPr>
              <a:r>
                <a:rPr b="1" i="0" lang="en-US" sz="2900" u="none">
                  <a:solidFill>
                    <a:srgbClr val="000000"/>
                  </a:solidFill>
                  <a:latin typeface="Noto Sans Symbols"/>
                  <a:ea typeface="Noto Sans Symbols"/>
                  <a:cs typeface="Noto Sans Symbols"/>
                  <a:sym typeface="Noto Sans Symbols"/>
                </a:rPr>
                <a:t>=</a:t>
              </a:r>
              <a:endParaRPr/>
            </a:p>
          </p:txBody>
        </p:sp>
        <p:sp>
          <p:nvSpPr>
            <p:cNvPr id="1440" name="Shape 1440"/>
            <p:cNvSpPr txBox="1"/>
            <p:nvPr/>
          </p:nvSpPr>
          <p:spPr>
            <a:xfrm>
              <a:off x="3740150" y="4935537"/>
              <a:ext cx="201612"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Noto Sans Symbols"/>
                <a:buNone/>
              </a:pPr>
              <a:r>
                <a:rPr b="1" i="0" lang="en-US" sz="2900" u="none">
                  <a:solidFill>
                    <a:srgbClr val="000000"/>
                  </a:solidFill>
                  <a:latin typeface="Noto Sans Symbols"/>
                  <a:ea typeface="Noto Sans Symbols"/>
                  <a:cs typeface="Noto Sans Symbols"/>
                  <a:sym typeface="Noto Sans Symbols"/>
                </a:rPr>
                <a:t>−</a:t>
              </a:r>
              <a:endParaRPr/>
            </a:p>
          </p:txBody>
        </p:sp>
        <p:sp>
          <p:nvSpPr>
            <p:cNvPr id="1441" name="Shape 1441"/>
            <p:cNvSpPr txBox="1"/>
            <p:nvPr/>
          </p:nvSpPr>
          <p:spPr>
            <a:xfrm>
              <a:off x="2536825" y="4935537"/>
              <a:ext cx="201612"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Noto Sans Symbols"/>
                <a:buNone/>
              </a:pPr>
              <a:r>
                <a:rPr b="1" i="0" lang="en-US" sz="2900" u="none">
                  <a:solidFill>
                    <a:srgbClr val="000000"/>
                  </a:solidFill>
                  <a:latin typeface="Noto Sans Symbols"/>
                  <a:ea typeface="Noto Sans Symbols"/>
                  <a:cs typeface="Noto Sans Symbols"/>
                  <a:sym typeface="Noto Sans Symbols"/>
                </a:rPr>
                <a:t>=</a:t>
              </a:r>
              <a:endParaRPr/>
            </a:p>
          </p:txBody>
        </p:sp>
        <p:sp>
          <p:nvSpPr>
            <p:cNvPr id="1442" name="Shape 1442"/>
            <p:cNvSpPr txBox="1"/>
            <p:nvPr/>
          </p:nvSpPr>
          <p:spPr>
            <a:xfrm>
              <a:off x="1892300" y="4935537"/>
              <a:ext cx="201612"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Noto Sans Symbols"/>
                <a:buNone/>
              </a:pPr>
              <a:r>
                <a:rPr b="1" i="0" lang="en-US" sz="2900" u="none">
                  <a:solidFill>
                    <a:srgbClr val="000000"/>
                  </a:solidFill>
                  <a:latin typeface="Noto Sans Symbols"/>
                  <a:ea typeface="Noto Sans Symbols"/>
                  <a:cs typeface="Noto Sans Symbols"/>
                  <a:sym typeface="Noto Sans Symbols"/>
                </a:rPr>
                <a:t>−</a:t>
              </a:r>
              <a:endParaRPr/>
            </a:p>
          </p:txBody>
        </p:sp>
        <p:sp>
          <p:nvSpPr>
            <p:cNvPr id="1443" name="Shape 1443"/>
            <p:cNvSpPr txBox="1"/>
            <p:nvPr/>
          </p:nvSpPr>
          <p:spPr>
            <a:xfrm>
              <a:off x="1127125" y="4933950"/>
              <a:ext cx="298450" cy="5032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300"/>
                <a:buFont typeface="Noto Sans Symbols"/>
                <a:buNone/>
              </a:pPr>
              <a:r>
                <a:rPr b="1" i="0" lang="en-US" sz="3300" u="none">
                  <a:solidFill>
                    <a:srgbClr val="000000"/>
                  </a:solidFill>
                  <a:latin typeface="Noto Sans Symbols"/>
                  <a:ea typeface="Noto Sans Symbols"/>
                  <a:cs typeface="Noto Sans Symbols"/>
                  <a:sym typeface="Noto Sans Symbols"/>
                </a:rPr>
                <a:t>∑</a:t>
              </a:r>
              <a:endParaRPr/>
            </a:p>
          </p:txBody>
        </p:sp>
        <p:sp>
          <p:nvSpPr>
            <p:cNvPr id="1444" name="Shape 1444"/>
            <p:cNvSpPr txBox="1"/>
            <p:nvPr/>
          </p:nvSpPr>
          <p:spPr>
            <a:xfrm>
              <a:off x="1230312" y="4735512"/>
              <a:ext cx="1397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Noto Sans Symbols"/>
                <a:buNone/>
              </a:pPr>
              <a:r>
                <a:rPr b="1" i="0" lang="en-US" sz="2000" u="none">
                  <a:solidFill>
                    <a:srgbClr val="000000"/>
                  </a:solidFill>
                  <a:latin typeface="Noto Sans Symbols"/>
                  <a:ea typeface="Noto Sans Symbols"/>
                  <a:cs typeface="Noto Sans Symbols"/>
                  <a:sym typeface="Noto Sans Symbols"/>
                </a:rPr>
                <a:t>−</a:t>
              </a:r>
              <a:endParaRPr/>
            </a:p>
          </p:txBody>
        </p:sp>
        <p:sp>
          <p:nvSpPr>
            <p:cNvPr id="1445" name="Shape 1445"/>
            <p:cNvSpPr txBox="1"/>
            <p:nvPr/>
          </p:nvSpPr>
          <p:spPr>
            <a:xfrm>
              <a:off x="1184275" y="5387975"/>
              <a:ext cx="139700" cy="30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Noto Sans Symbols"/>
                <a:buNone/>
              </a:pPr>
              <a:r>
                <a:rPr b="1" i="0" lang="en-US" sz="2000" u="none">
                  <a:solidFill>
                    <a:srgbClr val="000000"/>
                  </a:solidFill>
                  <a:latin typeface="Noto Sans Symbols"/>
                  <a:ea typeface="Noto Sans Symbols"/>
                  <a:cs typeface="Noto Sans Symbols"/>
                  <a:sym typeface="Noto Sans Symbols"/>
                </a:rPr>
                <a:t>=</a:t>
              </a:r>
              <a:endParaRPr/>
            </a:p>
          </p:txBody>
        </p:sp>
        <p:sp>
          <p:nvSpPr>
            <p:cNvPr id="1446" name="Shape 1446"/>
            <p:cNvSpPr txBox="1"/>
            <p:nvPr/>
          </p:nvSpPr>
          <p:spPr>
            <a:xfrm>
              <a:off x="2252662" y="4989512"/>
              <a:ext cx="36988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a:solidFill>
                    <a:srgbClr val="000000"/>
                  </a:solidFill>
                  <a:latin typeface="Arial"/>
                  <a:ea typeface="Arial"/>
                  <a:cs typeface="Arial"/>
                  <a:sym typeface="Arial"/>
                </a:rPr>
                <a:t>）</a:t>
              </a:r>
              <a:endParaRPr/>
            </a:p>
          </p:txBody>
        </p:sp>
        <p:sp>
          <p:nvSpPr>
            <p:cNvPr id="1447" name="Shape 1447"/>
            <p:cNvSpPr txBox="1"/>
            <p:nvPr/>
          </p:nvSpPr>
          <p:spPr>
            <a:xfrm>
              <a:off x="1236662" y="4989512"/>
              <a:ext cx="369887" cy="4413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a:solidFill>
                    <a:srgbClr val="000000"/>
                  </a:solidFill>
                  <a:latin typeface="Arial"/>
                  <a:ea typeface="Arial"/>
                  <a:cs typeface="Arial"/>
                  <a:sym typeface="Arial"/>
                </a:rPr>
                <a:t>（</a:t>
              </a:r>
              <a:endParaRPr/>
            </a:p>
          </p:txBody>
        </p:sp>
      </p:grpSp>
      <p:sp>
        <p:nvSpPr>
          <p:cNvPr id="1448" name="Shape 1448"/>
          <p:cNvSpPr txBox="1"/>
          <p:nvPr/>
        </p:nvSpPr>
        <p:spPr>
          <a:xfrm>
            <a:off x="2540000" y="279400"/>
            <a:ext cx="360045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8.3  交换排序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65" name="Shape 165"/>
        <p:cNvGrpSpPr/>
        <p:nvPr/>
      </p:nvGrpSpPr>
      <p:grpSpPr>
        <a:xfrm>
          <a:off x="0" y="0"/>
          <a:ext cx="0" cy="0"/>
          <a:chOff x="0" y="0"/>
          <a:chExt cx="0" cy="0"/>
        </a:xfrm>
      </p:grpSpPr>
      <p:sp>
        <p:nvSpPr>
          <p:cNvPr id="166" name="Shape 166"/>
          <p:cNvSpPr txBox="1"/>
          <p:nvPr/>
        </p:nvSpPr>
        <p:spPr>
          <a:xfrm>
            <a:off x="385762" y="1898650"/>
            <a:ext cx="8507412" cy="3509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排序的分类</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a:t>
            </a:r>
            <a:r>
              <a:rPr b="1" i="0" lang="en-US" sz="2800" u="none">
                <a:solidFill>
                  <a:srgbClr val="FF3300"/>
                </a:solidFill>
                <a:latin typeface="Times New Roman"/>
                <a:ea typeface="Times New Roman"/>
                <a:cs typeface="Times New Roman"/>
                <a:sym typeface="Times New Roman"/>
              </a:rPr>
              <a:t> </a:t>
            </a:r>
            <a:r>
              <a:rPr b="1" i="0" lang="en-US" sz="2800" u="none">
                <a:solidFill>
                  <a:srgbClr val="F55439"/>
                </a:solidFill>
                <a:latin typeface="Times New Roman"/>
                <a:ea typeface="Times New Roman"/>
                <a:cs typeface="Times New Roman"/>
                <a:sym typeface="Times New Roman"/>
              </a:rPr>
              <a:t>内排序：</a:t>
            </a:r>
            <a:r>
              <a:rPr b="1" i="0" lang="en-US" sz="2800" u="none">
                <a:solidFill>
                  <a:schemeClr val="dk1"/>
                </a:solidFill>
                <a:latin typeface="Times New Roman"/>
                <a:ea typeface="Times New Roman"/>
                <a:cs typeface="Times New Roman"/>
                <a:sym typeface="Times New Roman"/>
              </a:rPr>
              <a:t>在排序的整个过程中，待排序的所有记录全部被放置在内存中</a:t>
            </a:r>
            <a:endParaRPr b="1" i="0" sz="2800" u="none">
              <a:solidFill>
                <a:srgbClr val="F55439"/>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2. </a:t>
            </a:r>
            <a:r>
              <a:rPr b="1" i="0" lang="en-US" sz="2800" u="none">
                <a:solidFill>
                  <a:srgbClr val="F55439"/>
                </a:solidFill>
                <a:latin typeface="Times New Roman"/>
                <a:ea typeface="Times New Roman"/>
                <a:cs typeface="Times New Roman"/>
                <a:sym typeface="Times New Roman"/>
              </a:rPr>
              <a:t>外排序</a:t>
            </a:r>
            <a:r>
              <a:rPr b="1" i="0" lang="en-US" sz="2800" u="none">
                <a:solidFill>
                  <a:srgbClr val="FF3300"/>
                </a:solidFill>
                <a:latin typeface="Times New Roman"/>
                <a:ea typeface="Times New Roman"/>
                <a:cs typeface="Times New Roman"/>
                <a:sym typeface="Times New Roman"/>
              </a:rPr>
              <a:t>：</a:t>
            </a:r>
            <a:r>
              <a:rPr b="1" i="0" lang="en-US" sz="2800" u="none">
                <a:solidFill>
                  <a:schemeClr val="dk1"/>
                </a:solidFill>
                <a:latin typeface="Times New Roman"/>
                <a:ea typeface="Times New Roman"/>
                <a:cs typeface="Times New Roman"/>
                <a:sym typeface="Times New Roman"/>
              </a:rPr>
              <a:t>由于待排序的记录个数太多，不能同时放置在内存，而需要将一部分记录放置在内存，另一部分记录放置在外存上，整个排序过程需要在内外存之间多次交换数据才能得到排序的结果。</a:t>
            </a:r>
            <a:endParaRPr/>
          </a:p>
        </p:txBody>
      </p:sp>
      <p:sp>
        <p:nvSpPr>
          <p:cNvPr id="167" name="Shape 167"/>
          <p:cNvSpPr txBox="1"/>
          <p:nvPr/>
        </p:nvSpPr>
        <p:spPr>
          <a:xfrm>
            <a:off x="250825" y="1179512"/>
            <a:ext cx="3735387"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排序的基本概念</a:t>
            </a:r>
            <a:endParaRPr/>
          </a:p>
        </p:txBody>
      </p:sp>
      <p:sp>
        <p:nvSpPr>
          <p:cNvPr id="168" name="Shape 168"/>
          <p:cNvSpPr txBox="1"/>
          <p:nvPr/>
        </p:nvSpPr>
        <p:spPr>
          <a:xfrm>
            <a:off x="2832100" y="414337"/>
            <a:ext cx="2746375" cy="523875"/>
          </a:xfrm>
          <a:prstGeom prst="rect">
            <a:avLst/>
          </a:prstGeom>
          <a:noFill/>
          <a:ln>
            <a:noFill/>
          </a:ln>
          <a:effectLst>
            <a:outerShdw blurRad="63500" dir="1593903" dist="28398">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6600FF"/>
              </a:buClr>
              <a:buSzPts val="3600"/>
              <a:buFont typeface="Times New Roman"/>
              <a:buNone/>
            </a:pPr>
            <a:r>
              <a:rPr b="1" i="0" lang="en-US" sz="3600" u="none">
                <a:solidFill>
                  <a:srgbClr val="6600FF"/>
                </a:solidFill>
                <a:latin typeface="Times New Roman"/>
                <a:ea typeface="Times New Roman"/>
                <a:cs typeface="Times New Roman"/>
                <a:sym typeface="Times New Roman"/>
              </a:rPr>
              <a:t>8.1  概  述</a:t>
            </a:r>
            <a:r>
              <a:rPr b="1" i="0" lang="en-US" sz="3600" u="none">
                <a:solidFill>
                  <a:schemeClr val="dk2"/>
                </a:solidFill>
                <a:latin typeface="Times New Roman"/>
                <a:ea typeface="Times New Roman"/>
                <a:cs typeface="Times New Roman"/>
                <a:sym typeface="Times New Roman"/>
              </a:rPr>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452" name="Shape 1452"/>
        <p:cNvGrpSpPr/>
        <p:nvPr/>
      </p:nvGrpSpPr>
      <p:grpSpPr>
        <a:xfrm>
          <a:off x="0" y="0"/>
          <a:ext cx="0" cy="0"/>
          <a:chOff x="0" y="0"/>
          <a:chExt cx="0" cy="0"/>
        </a:xfrm>
      </p:grpSpPr>
      <p:sp>
        <p:nvSpPr>
          <p:cNvPr id="1453" name="Shape 1453"/>
          <p:cNvSpPr txBox="1"/>
          <p:nvPr/>
        </p:nvSpPr>
        <p:spPr>
          <a:xfrm>
            <a:off x="296862" y="1449387"/>
            <a:ext cx="8577262" cy="15541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选择排序的主要操作是</a:t>
            </a:r>
            <a:r>
              <a:rPr b="1" i="0" lang="en-US" sz="3200" u="none">
                <a:solidFill>
                  <a:srgbClr val="FF3300"/>
                </a:solidFill>
                <a:latin typeface="Arial"/>
                <a:ea typeface="Arial"/>
                <a:cs typeface="Arial"/>
                <a:sym typeface="Arial"/>
              </a:rPr>
              <a:t>选择</a:t>
            </a:r>
            <a:r>
              <a:rPr b="1" i="0" lang="en-US" sz="3200" u="none">
                <a:solidFill>
                  <a:schemeClr val="dk1"/>
                </a:solidFill>
                <a:latin typeface="Arial"/>
                <a:ea typeface="Arial"/>
                <a:cs typeface="Arial"/>
                <a:sym typeface="Arial"/>
              </a:rPr>
              <a:t>，其主要思想是：每趟排序在当前待排序序列中选出关键码</a:t>
            </a:r>
            <a:r>
              <a:rPr b="1" i="0" lang="en-US" sz="3200" u="none">
                <a:solidFill>
                  <a:srgbClr val="FF3300"/>
                </a:solidFill>
                <a:latin typeface="Arial"/>
                <a:ea typeface="Arial"/>
                <a:cs typeface="Arial"/>
                <a:sym typeface="Arial"/>
              </a:rPr>
              <a:t>最小</a:t>
            </a:r>
            <a:r>
              <a:rPr b="1" i="0" lang="en-US" sz="3200" u="none">
                <a:solidFill>
                  <a:schemeClr val="dk1"/>
                </a:solidFill>
                <a:latin typeface="Arial"/>
                <a:ea typeface="Arial"/>
                <a:cs typeface="Arial"/>
                <a:sym typeface="Arial"/>
              </a:rPr>
              <a:t>的记录，添加到有序序列中。</a:t>
            </a:r>
            <a:r>
              <a:rPr b="1" i="0" lang="en-US" sz="3200" u="none">
                <a:solidFill>
                  <a:schemeClr val="dk1"/>
                </a:solidFill>
                <a:latin typeface="Times New Roman"/>
                <a:ea typeface="Times New Roman"/>
                <a:cs typeface="Times New Roman"/>
                <a:sym typeface="Times New Roman"/>
              </a:rPr>
              <a:t> </a:t>
            </a:r>
            <a:endParaRPr/>
          </a:p>
        </p:txBody>
      </p:sp>
      <p:sp>
        <p:nvSpPr>
          <p:cNvPr id="1454" name="Shape 1454"/>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grpSp>
        <p:nvGrpSpPr>
          <p:cNvPr id="1455" name="Shape 1455"/>
          <p:cNvGrpSpPr/>
          <p:nvPr/>
        </p:nvGrpSpPr>
        <p:grpSpPr>
          <a:xfrm>
            <a:off x="971550" y="2933700"/>
            <a:ext cx="3151187" cy="900112"/>
            <a:chOff x="971550" y="2933700"/>
            <a:chExt cx="3151187" cy="900112"/>
          </a:xfrm>
        </p:grpSpPr>
        <p:sp>
          <p:nvSpPr>
            <p:cNvPr id="1456" name="Shape 1456"/>
            <p:cNvSpPr/>
            <p:nvPr/>
          </p:nvSpPr>
          <p:spPr>
            <a:xfrm rot="5400000">
              <a:off x="2366962" y="2078037"/>
              <a:ext cx="360362" cy="3151187"/>
            </a:xfrm>
            <a:prstGeom prst="leftBrace">
              <a:avLst>
                <a:gd fmla="val 8333" name="adj1"/>
                <a:gd fmla="val 50000" name="adj2"/>
              </a:avLst>
            </a:prstGeom>
            <a:noFill/>
            <a:ln cap="flat" cmpd="sng" w="28575">
              <a:solidFill>
                <a:srgbClr val="00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57" name="Shape 1457"/>
            <p:cNvSpPr txBox="1"/>
            <p:nvPr/>
          </p:nvSpPr>
          <p:spPr>
            <a:xfrm>
              <a:off x="1781175" y="2933700"/>
              <a:ext cx="19812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有序序列</a:t>
              </a:r>
              <a:endParaRPr/>
            </a:p>
          </p:txBody>
        </p:sp>
      </p:grpSp>
      <p:grpSp>
        <p:nvGrpSpPr>
          <p:cNvPr id="1458" name="Shape 1458"/>
          <p:cNvGrpSpPr/>
          <p:nvPr/>
        </p:nvGrpSpPr>
        <p:grpSpPr>
          <a:xfrm>
            <a:off x="667724" y="3940175"/>
            <a:ext cx="7773199" cy="561975"/>
            <a:chOff x="760408" y="3940175"/>
            <a:chExt cx="7678750" cy="561975"/>
          </a:xfrm>
        </p:grpSpPr>
        <p:sp>
          <p:nvSpPr>
            <p:cNvPr id="1459" name="Shape 1459"/>
            <p:cNvSpPr/>
            <p:nvPr/>
          </p:nvSpPr>
          <p:spPr>
            <a:xfrm>
              <a:off x="760408" y="3940175"/>
              <a:ext cx="698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0" lang="en-US" sz="2800" u="none">
                  <a:solidFill>
                    <a:schemeClr val="lt1"/>
                  </a:solidFill>
                  <a:latin typeface="Times New Roman"/>
                  <a:ea typeface="Times New Roman"/>
                  <a:cs typeface="Times New Roman"/>
                  <a:sym typeface="Times New Roman"/>
                </a:rPr>
                <a:t>1</a:t>
              </a:r>
              <a:endParaRPr/>
            </a:p>
          </p:txBody>
        </p:sp>
        <p:sp>
          <p:nvSpPr>
            <p:cNvPr id="1460" name="Shape 1460"/>
            <p:cNvSpPr/>
            <p:nvPr/>
          </p:nvSpPr>
          <p:spPr>
            <a:xfrm>
              <a:off x="1458918" y="3956050"/>
              <a:ext cx="698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0" lang="en-US" sz="2800" u="none">
                  <a:solidFill>
                    <a:schemeClr val="lt1"/>
                  </a:solidFill>
                  <a:latin typeface="Times New Roman"/>
                  <a:ea typeface="Times New Roman"/>
                  <a:cs typeface="Times New Roman"/>
                  <a:sym typeface="Times New Roman"/>
                </a:rPr>
                <a:t>2</a:t>
              </a:r>
              <a:endParaRPr/>
            </a:p>
          </p:txBody>
        </p:sp>
        <p:sp>
          <p:nvSpPr>
            <p:cNvPr id="1461" name="Shape 1461"/>
            <p:cNvSpPr/>
            <p:nvPr/>
          </p:nvSpPr>
          <p:spPr>
            <a:xfrm>
              <a:off x="3897312" y="3956050"/>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r>
                <a:rPr b="1" baseline="-25000" i="0" lang="en-US" sz="2800" u="none">
                  <a:solidFill>
                    <a:schemeClr val="lt1"/>
                  </a:solidFill>
                  <a:latin typeface="Times New Roman"/>
                  <a:ea typeface="Times New Roman"/>
                  <a:cs typeface="Times New Roman"/>
                  <a:sym typeface="Times New Roman"/>
                </a:rPr>
                <a:t>-1</a:t>
              </a:r>
              <a:endParaRPr/>
            </a:p>
          </p:txBody>
        </p:sp>
        <p:sp>
          <p:nvSpPr>
            <p:cNvPr id="1462" name="Shape 1462"/>
            <p:cNvSpPr/>
            <p:nvPr/>
          </p:nvSpPr>
          <p:spPr>
            <a:xfrm>
              <a:off x="4681537" y="3956050"/>
              <a:ext cx="5334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endParaRPr/>
            </a:p>
          </p:txBody>
        </p:sp>
        <p:sp>
          <p:nvSpPr>
            <p:cNvPr id="1463" name="Shape 1463"/>
            <p:cNvSpPr/>
            <p:nvPr/>
          </p:nvSpPr>
          <p:spPr>
            <a:xfrm>
              <a:off x="7764458" y="3956050"/>
              <a:ext cx="6747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n</a:t>
              </a:r>
              <a:endParaRPr/>
            </a:p>
          </p:txBody>
        </p:sp>
        <p:sp>
          <p:nvSpPr>
            <p:cNvPr id="1464" name="Shape 1464"/>
            <p:cNvSpPr/>
            <p:nvPr/>
          </p:nvSpPr>
          <p:spPr>
            <a:xfrm>
              <a:off x="6343662" y="3968750"/>
              <a:ext cx="6747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k</a:t>
              </a:r>
              <a:endParaRPr/>
            </a:p>
          </p:txBody>
        </p:sp>
        <p:sp>
          <p:nvSpPr>
            <p:cNvPr id="1465" name="Shape 1465"/>
            <p:cNvSpPr txBox="1"/>
            <p:nvPr/>
          </p:nvSpPr>
          <p:spPr>
            <a:xfrm>
              <a:off x="2501900" y="4014787"/>
              <a:ext cx="9271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rPr b="1" i="0" lang="en-US" sz="2400" u="none">
                  <a:solidFill>
                    <a:schemeClr val="accent1"/>
                  </a:solidFill>
                  <a:latin typeface="Arial"/>
                  <a:ea typeface="Arial"/>
                  <a:cs typeface="Arial"/>
                  <a:sym typeface="Arial"/>
                </a:rPr>
                <a:t>……</a:t>
              </a:r>
              <a:endParaRPr/>
            </a:p>
          </p:txBody>
        </p:sp>
        <p:sp>
          <p:nvSpPr>
            <p:cNvPr id="1466" name="Shape 1466"/>
            <p:cNvSpPr txBox="1"/>
            <p:nvPr/>
          </p:nvSpPr>
          <p:spPr>
            <a:xfrm>
              <a:off x="7018337" y="3968750"/>
              <a:ext cx="584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66"/>
                </a:buClr>
                <a:buSzPts val="2400"/>
                <a:buFont typeface="Arial"/>
                <a:buNone/>
              </a:pPr>
              <a:r>
                <a:rPr b="1" i="0" lang="en-US" sz="2400" u="none">
                  <a:solidFill>
                    <a:srgbClr val="FF0066"/>
                  </a:solidFill>
                  <a:latin typeface="Arial"/>
                  <a:ea typeface="Arial"/>
                  <a:cs typeface="Arial"/>
                  <a:sym typeface="Arial"/>
                </a:rPr>
                <a:t>…</a:t>
              </a:r>
              <a:endParaRPr/>
            </a:p>
          </p:txBody>
        </p:sp>
        <p:sp>
          <p:nvSpPr>
            <p:cNvPr id="1467" name="Shape 1467"/>
            <p:cNvSpPr txBox="1"/>
            <p:nvPr/>
          </p:nvSpPr>
          <p:spPr>
            <a:xfrm>
              <a:off x="5472112" y="4014787"/>
              <a:ext cx="584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66"/>
                </a:buClr>
                <a:buSzPts val="2400"/>
                <a:buFont typeface="Arial"/>
                <a:buNone/>
              </a:pPr>
              <a:r>
                <a:rPr b="1" i="0" lang="en-US" sz="2400" u="none">
                  <a:solidFill>
                    <a:srgbClr val="FF0066"/>
                  </a:solidFill>
                  <a:latin typeface="Arial"/>
                  <a:ea typeface="Arial"/>
                  <a:cs typeface="Arial"/>
                  <a:sym typeface="Arial"/>
                </a:rPr>
                <a:t>…</a:t>
              </a:r>
              <a:endParaRPr/>
            </a:p>
          </p:txBody>
        </p:sp>
      </p:grpSp>
      <p:grpSp>
        <p:nvGrpSpPr>
          <p:cNvPr id="1468" name="Shape 1468"/>
          <p:cNvGrpSpPr/>
          <p:nvPr/>
        </p:nvGrpSpPr>
        <p:grpSpPr>
          <a:xfrm>
            <a:off x="4887912" y="2963862"/>
            <a:ext cx="3151187" cy="900113"/>
            <a:chOff x="4887912" y="2963862"/>
            <a:chExt cx="3151187" cy="900113"/>
          </a:xfrm>
        </p:grpSpPr>
        <p:sp>
          <p:nvSpPr>
            <p:cNvPr id="1469" name="Shape 1469"/>
            <p:cNvSpPr/>
            <p:nvPr/>
          </p:nvSpPr>
          <p:spPr>
            <a:xfrm rot="5400000">
              <a:off x="6283325" y="2108200"/>
              <a:ext cx="360362" cy="3151187"/>
            </a:xfrm>
            <a:prstGeom prst="leftBrace">
              <a:avLst>
                <a:gd fmla="val 8333" name="adj1"/>
                <a:gd fmla="val 50000" name="adj2"/>
              </a:avLst>
            </a:prstGeom>
            <a:noFill/>
            <a:ln cap="flat" cmpd="sng" w="28575">
              <a:solidFill>
                <a:srgbClr val="00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70" name="Shape 1470"/>
            <p:cNvSpPr txBox="1"/>
            <p:nvPr/>
          </p:nvSpPr>
          <p:spPr>
            <a:xfrm>
              <a:off x="5697537" y="2963862"/>
              <a:ext cx="19812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无序序列</a:t>
              </a:r>
              <a:endParaRPr/>
            </a:p>
          </p:txBody>
        </p:sp>
      </p:grpSp>
      <p:grpSp>
        <p:nvGrpSpPr>
          <p:cNvPr id="1471" name="Shape 1471"/>
          <p:cNvGrpSpPr/>
          <p:nvPr/>
        </p:nvGrpSpPr>
        <p:grpSpPr>
          <a:xfrm>
            <a:off x="768350" y="5529250"/>
            <a:ext cx="7672647" cy="561975"/>
            <a:chOff x="768350" y="5529250"/>
            <a:chExt cx="7672647" cy="561975"/>
          </a:xfrm>
        </p:grpSpPr>
        <p:sp>
          <p:nvSpPr>
            <p:cNvPr id="1472" name="Shape 1472"/>
            <p:cNvSpPr/>
            <p:nvPr/>
          </p:nvSpPr>
          <p:spPr>
            <a:xfrm>
              <a:off x="7732697" y="5557825"/>
              <a:ext cx="7083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n</a:t>
              </a:r>
              <a:endParaRPr/>
            </a:p>
          </p:txBody>
        </p:sp>
        <p:sp>
          <p:nvSpPr>
            <p:cNvPr id="1473" name="Shape 1473"/>
            <p:cNvSpPr/>
            <p:nvPr/>
          </p:nvSpPr>
          <p:spPr>
            <a:xfrm>
              <a:off x="5149850" y="5557825"/>
              <a:ext cx="10065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r>
                <a:rPr b="1" baseline="-25000" i="1" lang="en-US" sz="2800" u="none">
                  <a:solidFill>
                    <a:schemeClr val="lt1"/>
                  </a:solidFill>
                  <a:latin typeface="Times New Roman"/>
                  <a:ea typeface="Times New Roman"/>
                  <a:cs typeface="Times New Roman"/>
                  <a:sym typeface="Times New Roman"/>
                </a:rPr>
                <a:t>+</a:t>
              </a:r>
              <a:r>
                <a:rPr b="1" baseline="-25000" i="0" lang="en-US" sz="2800" u="none">
                  <a:solidFill>
                    <a:schemeClr val="lt1"/>
                  </a:solidFill>
                  <a:latin typeface="Times New Roman"/>
                  <a:ea typeface="Times New Roman"/>
                  <a:cs typeface="Times New Roman"/>
                  <a:sym typeface="Times New Roman"/>
                </a:rPr>
                <a:t>1</a:t>
              </a:r>
              <a:endParaRPr/>
            </a:p>
          </p:txBody>
        </p:sp>
        <p:sp>
          <p:nvSpPr>
            <p:cNvPr id="1474" name="Shape 1474"/>
            <p:cNvSpPr/>
            <p:nvPr/>
          </p:nvSpPr>
          <p:spPr>
            <a:xfrm>
              <a:off x="768350" y="5529250"/>
              <a:ext cx="7083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0" lang="en-US" sz="2800" u="none">
                  <a:solidFill>
                    <a:schemeClr val="lt1"/>
                  </a:solidFill>
                  <a:latin typeface="Times New Roman"/>
                  <a:ea typeface="Times New Roman"/>
                  <a:cs typeface="Times New Roman"/>
                  <a:sym typeface="Times New Roman"/>
                </a:rPr>
                <a:t>1</a:t>
              </a:r>
              <a:endParaRPr/>
            </a:p>
          </p:txBody>
        </p:sp>
        <p:sp>
          <p:nvSpPr>
            <p:cNvPr id="1475" name="Shape 1475"/>
            <p:cNvSpPr/>
            <p:nvPr/>
          </p:nvSpPr>
          <p:spPr>
            <a:xfrm>
              <a:off x="1466850" y="5545125"/>
              <a:ext cx="6477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0" lang="en-US" sz="2800" u="none">
                  <a:solidFill>
                    <a:schemeClr val="lt1"/>
                  </a:solidFill>
                  <a:latin typeface="Times New Roman"/>
                  <a:ea typeface="Times New Roman"/>
                  <a:cs typeface="Times New Roman"/>
                  <a:sym typeface="Times New Roman"/>
                </a:rPr>
                <a:t>2</a:t>
              </a:r>
              <a:endParaRPr/>
            </a:p>
          </p:txBody>
        </p:sp>
        <p:sp>
          <p:nvSpPr>
            <p:cNvPr id="1476" name="Shape 1476"/>
            <p:cNvSpPr/>
            <p:nvPr/>
          </p:nvSpPr>
          <p:spPr>
            <a:xfrm>
              <a:off x="3905250" y="5545137"/>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r>
                <a:rPr b="1" baseline="-25000" i="0" lang="en-US" sz="2800" u="none">
                  <a:solidFill>
                    <a:schemeClr val="lt1"/>
                  </a:solidFill>
                  <a:latin typeface="Times New Roman"/>
                  <a:ea typeface="Times New Roman"/>
                  <a:cs typeface="Times New Roman"/>
                  <a:sym typeface="Times New Roman"/>
                </a:rPr>
                <a:t>-1</a:t>
              </a:r>
              <a:endParaRPr/>
            </a:p>
          </p:txBody>
        </p:sp>
        <p:sp>
          <p:nvSpPr>
            <p:cNvPr id="1477" name="Shape 1477"/>
            <p:cNvSpPr txBox="1"/>
            <p:nvPr/>
          </p:nvSpPr>
          <p:spPr>
            <a:xfrm>
              <a:off x="2509837" y="5603875"/>
              <a:ext cx="9271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rPr b="1" i="0" lang="en-US" sz="2400" u="none">
                  <a:solidFill>
                    <a:schemeClr val="accent1"/>
                  </a:solidFill>
                  <a:latin typeface="Arial"/>
                  <a:ea typeface="Arial"/>
                  <a:cs typeface="Arial"/>
                  <a:sym typeface="Arial"/>
                </a:rPr>
                <a:t>……</a:t>
              </a:r>
              <a:endParaRPr/>
            </a:p>
          </p:txBody>
        </p:sp>
        <p:sp>
          <p:nvSpPr>
            <p:cNvPr id="1478" name="Shape 1478"/>
            <p:cNvSpPr/>
            <p:nvPr/>
          </p:nvSpPr>
          <p:spPr>
            <a:xfrm>
              <a:off x="4616450" y="5545137"/>
              <a:ext cx="533400" cy="533400"/>
            </a:xfrm>
            <a:prstGeom prst="ellipse">
              <a:avLst/>
            </a:prstGeom>
            <a:gradFill>
              <a:gsLst>
                <a:gs pos="0">
                  <a:schemeClr val="accent1"/>
                </a:gs>
                <a:gs pos="100000">
                  <a:srgbClr val="008F6B"/>
                </a:gs>
              </a:gsLst>
              <a:path path="circle">
                <a:fillToRect b="50%" l="50%" r="50%" t="50%"/>
              </a:path>
              <a:tileRect/>
            </a:gradFill>
            <a:ln>
              <a:noFill/>
            </a:ln>
          </p:spPr>
          <p:txBody>
            <a:bodyPr anchorCtr="0" anchor="ctr" bIns="0" lIns="0" spcFirstLastPara="1" rIns="0"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endParaRPr/>
            </a:p>
          </p:txBody>
        </p:sp>
        <p:sp>
          <p:nvSpPr>
            <p:cNvPr id="1479" name="Shape 1479"/>
            <p:cNvSpPr/>
            <p:nvPr/>
          </p:nvSpPr>
          <p:spPr>
            <a:xfrm>
              <a:off x="6435725" y="5545125"/>
              <a:ext cx="584100" cy="533400"/>
            </a:xfrm>
            <a:prstGeom prst="ellipse">
              <a:avLst/>
            </a:prstGeom>
            <a:gradFill>
              <a:gsLst>
                <a:gs pos="0">
                  <a:srgbClr val="FF0066"/>
                </a:gs>
                <a:gs pos="100000">
                  <a:srgbClr val="B30047"/>
                </a:gs>
              </a:gsLst>
              <a:path path="circle">
                <a:fillToRect b="50%" l="50%" r="50%" t="50%"/>
              </a:path>
              <a:tileRect/>
            </a:gradFill>
            <a:ln>
              <a:noFill/>
            </a:ln>
          </p:spPr>
          <p:txBody>
            <a:bodyPr anchorCtr="0" anchor="ctr" bIns="0" lIns="91425" spcFirstLastPara="1" rIns="91425" wrap="square" tIns="0">
              <a:noAutofit/>
            </a:bodyPr>
            <a:lstStyle/>
            <a:p>
              <a:pPr indent="0" lvl="0" marL="0" marR="0" rtl="0" algn="ctr">
                <a:lnSpc>
                  <a:spcPct val="70000"/>
                </a:lnSpc>
                <a:spcBef>
                  <a:spcPts val="0"/>
                </a:spcBef>
                <a:spcAft>
                  <a:spcPts val="0"/>
                </a:spcAft>
                <a:buClr>
                  <a:schemeClr val="lt1"/>
                </a:buClr>
                <a:buSzPts val="2800"/>
                <a:buFont typeface="Times New Roman"/>
                <a:buNone/>
              </a:pPr>
              <a:r>
                <a:rPr b="1" i="1" lang="en-US" sz="2800" u="none">
                  <a:solidFill>
                    <a:schemeClr val="lt1"/>
                  </a:solidFill>
                  <a:latin typeface="Times New Roman"/>
                  <a:ea typeface="Times New Roman"/>
                  <a:cs typeface="Times New Roman"/>
                  <a:sym typeface="Times New Roman"/>
                </a:rPr>
                <a:t>r</a:t>
              </a:r>
              <a:r>
                <a:rPr b="1" baseline="-25000" i="1" lang="en-US" sz="2800" u="none">
                  <a:solidFill>
                    <a:schemeClr val="lt1"/>
                  </a:solidFill>
                  <a:latin typeface="Times New Roman"/>
                  <a:ea typeface="Times New Roman"/>
                  <a:cs typeface="Times New Roman"/>
                  <a:sym typeface="Times New Roman"/>
                </a:rPr>
                <a:t>i</a:t>
              </a:r>
              <a:endParaRPr/>
            </a:p>
          </p:txBody>
        </p:sp>
        <p:sp>
          <p:nvSpPr>
            <p:cNvPr id="1480" name="Shape 1480"/>
            <p:cNvSpPr txBox="1"/>
            <p:nvPr/>
          </p:nvSpPr>
          <p:spPr>
            <a:xfrm>
              <a:off x="7142162" y="5545137"/>
              <a:ext cx="584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66"/>
                </a:buClr>
                <a:buSzPts val="2400"/>
                <a:buFont typeface="Arial"/>
                <a:buNone/>
              </a:pPr>
              <a:r>
                <a:rPr b="1" i="0" lang="en-US" sz="2400" u="none">
                  <a:solidFill>
                    <a:srgbClr val="FF0066"/>
                  </a:solidFill>
                  <a:latin typeface="Arial"/>
                  <a:ea typeface="Arial"/>
                  <a:cs typeface="Arial"/>
                  <a:sym typeface="Arial"/>
                </a:rPr>
                <a:t>…</a:t>
              </a:r>
              <a:endParaRPr/>
            </a:p>
          </p:txBody>
        </p:sp>
        <p:sp>
          <p:nvSpPr>
            <p:cNvPr id="1481" name="Shape 1481"/>
            <p:cNvSpPr txBox="1"/>
            <p:nvPr/>
          </p:nvSpPr>
          <p:spPr>
            <a:xfrm>
              <a:off x="5876925" y="5589587"/>
              <a:ext cx="584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66"/>
                </a:buClr>
                <a:buSzPts val="2400"/>
                <a:buFont typeface="Arial"/>
                <a:buNone/>
              </a:pPr>
              <a:r>
                <a:rPr b="1" i="0" lang="en-US" sz="2400" u="none">
                  <a:solidFill>
                    <a:srgbClr val="FF0066"/>
                  </a:solidFill>
                  <a:latin typeface="Arial"/>
                  <a:ea typeface="Arial"/>
                  <a:cs typeface="Arial"/>
                  <a:sym typeface="Arial"/>
                </a:rPr>
                <a:t>…</a:t>
              </a:r>
              <a:endParaRPr/>
            </a:p>
          </p:txBody>
        </p:sp>
      </p:grpSp>
      <p:grpSp>
        <p:nvGrpSpPr>
          <p:cNvPr id="1482" name="Shape 1482"/>
          <p:cNvGrpSpPr/>
          <p:nvPr/>
        </p:nvGrpSpPr>
        <p:grpSpPr>
          <a:xfrm>
            <a:off x="4992687" y="4373562"/>
            <a:ext cx="1620838" cy="519112"/>
            <a:chOff x="4992687" y="4373562"/>
            <a:chExt cx="1620838" cy="519112"/>
          </a:xfrm>
        </p:grpSpPr>
        <p:grpSp>
          <p:nvGrpSpPr>
            <p:cNvPr id="1483" name="Shape 1483"/>
            <p:cNvGrpSpPr/>
            <p:nvPr/>
          </p:nvGrpSpPr>
          <p:grpSpPr>
            <a:xfrm>
              <a:off x="4992687" y="4506912"/>
              <a:ext cx="1620838" cy="360363"/>
              <a:chOff x="4992687" y="4506912"/>
              <a:chExt cx="1620838" cy="360363"/>
            </a:xfrm>
          </p:grpSpPr>
          <p:cxnSp>
            <p:nvCxnSpPr>
              <p:cNvPr id="1484" name="Shape 1484"/>
              <p:cNvCxnSpPr/>
              <p:nvPr/>
            </p:nvCxnSpPr>
            <p:spPr>
              <a:xfrm>
                <a:off x="4992687" y="4867275"/>
                <a:ext cx="1620837" cy="0"/>
              </a:xfrm>
              <a:prstGeom prst="straightConnector1">
                <a:avLst/>
              </a:prstGeom>
              <a:noFill/>
              <a:ln cap="flat" cmpd="sng" w="38100">
                <a:solidFill>
                  <a:srgbClr val="008080"/>
                </a:solidFill>
                <a:prstDash val="solid"/>
                <a:miter lim="800000"/>
                <a:headEnd len="med" w="med" type="none"/>
                <a:tailEnd len="med" w="med" type="none"/>
              </a:ln>
            </p:spPr>
          </p:cxnSp>
          <p:cxnSp>
            <p:nvCxnSpPr>
              <p:cNvPr id="1485" name="Shape 1485"/>
              <p:cNvCxnSpPr/>
              <p:nvPr/>
            </p:nvCxnSpPr>
            <p:spPr>
              <a:xfrm rot="10800000">
                <a:off x="6613525" y="4506912"/>
                <a:ext cx="0" cy="360362"/>
              </a:xfrm>
              <a:prstGeom prst="straightConnector1">
                <a:avLst/>
              </a:prstGeom>
              <a:noFill/>
              <a:ln cap="flat" cmpd="sng" w="38100">
                <a:solidFill>
                  <a:srgbClr val="008080"/>
                </a:solidFill>
                <a:prstDash val="solid"/>
                <a:miter lim="800000"/>
                <a:headEnd len="med" w="med" type="none"/>
                <a:tailEnd len="med" w="med" type="triangle"/>
              </a:ln>
            </p:spPr>
          </p:cxnSp>
          <p:cxnSp>
            <p:nvCxnSpPr>
              <p:cNvPr id="1486" name="Shape 1486"/>
              <p:cNvCxnSpPr/>
              <p:nvPr/>
            </p:nvCxnSpPr>
            <p:spPr>
              <a:xfrm rot="10800000">
                <a:off x="4995862" y="4506912"/>
                <a:ext cx="0" cy="360362"/>
              </a:xfrm>
              <a:prstGeom prst="straightConnector1">
                <a:avLst/>
              </a:prstGeom>
              <a:noFill/>
              <a:ln cap="flat" cmpd="sng" w="38100">
                <a:solidFill>
                  <a:srgbClr val="008080"/>
                </a:solidFill>
                <a:prstDash val="solid"/>
                <a:miter lim="800000"/>
                <a:headEnd len="med" w="med" type="none"/>
                <a:tailEnd len="med" w="med" type="triangle"/>
              </a:ln>
            </p:spPr>
          </p:cxnSp>
        </p:grpSp>
        <p:sp>
          <p:nvSpPr>
            <p:cNvPr id="1487" name="Shape 1487"/>
            <p:cNvSpPr txBox="1"/>
            <p:nvPr/>
          </p:nvSpPr>
          <p:spPr>
            <a:xfrm>
              <a:off x="5381625" y="4373562"/>
              <a:ext cx="90011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交换</a:t>
              </a:r>
              <a:endParaRPr/>
            </a:p>
          </p:txBody>
        </p:sp>
      </p:grpSp>
      <p:grpSp>
        <p:nvGrpSpPr>
          <p:cNvPr id="1488" name="Shape 1488"/>
          <p:cNvGrpSpPr/>
          <p:nvPr/>
        </p:nvGrpSpPr>
        <p:grpSpPr>
          <a:xfrm>
            <a:off x="5832475" y="4495800"/>
            <a:ext cx="1620837" cy="847724"/>
            <a:chOff x="5832475" y="4495800"/>
            <a:chExt cx="1620837" cy="847724"/>
          </a:xfrm>
        </p:grpSpPr>
        <p:sp>
          <p:nvSpPr>
            <p:cNvPr id="1489" name="Shape 1489"/>
            <p:cNvSpPr txBox="1"/>
            <p:nvPr/>
          </p:nvSpPr>
          <p:spPr>
            <a:xfrm>
              <a:off x="5832475" y="4824412"/>
              <a:ext cx="162083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最小记录</a:t>
              </a:r>
              <a:endParaRPr/>
            </a:p>
          </p:txBody>
        </p:sp>
        <p:cxnSp>
          <p:nvCxnSpPr>
            <p:cNvPr id="1490" name="Shape 1490"/>
            <p:cNvCxnSpPr/>
            <p:nvPr/>
          </p:nvCxnSpPr>
          <p:spPr>
            <a:xfrm rot="10800000">
              <a:off x="6623050" y="4495800"/>
              <a:ext cx="0" cy="360362"/>
            </a:xfrm>
            <a:prstGeom prst="straightConnector1">
              <a:avLst/>
            </a:prstGeom>
            <a:noFill/>
            <a:ln cap="flat" cmpd="sng" w="38100">
              <a:solidFill>
                <a:srgbClr val="008080"/>
              </a:solidFill>
              <a:prstDash val="solid"/>
              <a:miter lim="800000"/>
              <a:headEnd len="med" w="med" type="none"/>
              <a:tailEnd len="med" w="med" type="triangle"/>
            </a:ln>
          </p:spPr>
        </p:cxn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494" name="Shape 1494"/>
        <p:cNvGrpSpPr/>
        <p:nvPr/>
      </p:nvGrpSpPr>
      <p:grpSpPr>
        <a:xfrm>
          <a:off x="0" y="0"/>
          <a:ext cx="0" cy="0"/>
          <a:chOff x="0" y="0"/>
          <a:chExt cx="0" cy="0"/>
        </a:xfrm>
      </p:grpSpPr>
      <p:sp>
        <p:nvSpPr>
          <p:cNvPr id="1495" name="Shape 1495"/>
          <p:cNvSpPr txBox="1"/>
          <p:nvPr/>
        </p:nvSpPr>
        <p:spPr>
          <a:xfrm>
            <a:off x="431800" y="1223962"/>
            <a:ext cx="5867400" cy="579437"/>
          </a:xfrm>
          <a:prstGeom prst="rect">
            <a:avLst/>
          </a:prstGeom>
          <a:noFill/>
          <a:ln>
            <a:noFill/>
          </a:ln>
          <a:effectLst>
            <a:outerShdw blurRad="63500" dir="1593903" dist="28398">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简单选择排序</a:t>
            </a:r>
            <a:endParaRPr/>
          </a:p>
        </p:txBody>
      </p:sp>
      <p:sp>
        <p:nvSpPr>
          <p:cNvPr id="1496" name="Shape 1496"/>
          <p:cNvSpPr txBox="1"/>
          <p:nvPr/>
        </p:nvSpPr>
        <p:spPr>
          <a:xfrm>
            <a:off x="268287" y="1989137"/>
            <a:ext cx="8621712" cy="11176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基本思想：</a:t>
            </a:r>
            <a:r>
              <a:rPr b="1" i="0" lang="en-US" sz="2800" u="none">
                <a:solidFill>
                  <a:schemeClr val="dk1"/>
                </a:solidFill>
                <a:latin typeface="Arial"/>
                <a:ea typeface="Arial"/>
                <a:cs typeface="Arial"/>
                <a:sym typeface="Arial"/>
              </a:rPr>
              <a:t>第</a:t>
            </a:r>
            <a:r>
              <a:rPr b="1" i="1" lang="en-US" sz="2800" u="none">
                <a:solidFill>
                  <a:schemeClr val="dk1"/>
                </a:solidFill>
                <a:latin typeface="Times New Roman"/>
                <a:ea typeface="Times New Roman"/>
                <a:cs typeface="Times New Roman"/>
                <a:sym typeface="Times New Roman"/>
              </a:rPr>
              <a:t>i </a:t>
            </a:r>
            <a:r>
              <a:rPr b="1" i="0" lang="en-US" sz="2800" u="none">
                <a:solidFill>
                  <a:schemeClr val="dk1"/>
                </a:solidFill>
                <a:latin typeface="Arial"/>
                <a:ea typeface="Arial"/>
                <a:cs typeface="Arial"/>
                <a:sym typeface="Arial"/>
              </a:rPr>
              <a:t>趟在</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Arial"/>
                <a:ea typeface="Arial"/>
                <a:cs typeface="Arial"/>
                <a:sym typeface="Arial"/>
              </a:rPr>
              <a:t>-</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Arial"/>
                <a:ea typeface="Arial"/>
                <a:cs typeface="Arial"/>
                <a:sym typeface="Arial"/>
              </a:rPr>
              <a:t>（</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=1,2,</a:t>
            </a:r>
            <a:r>
              <a:rPr b="1" i="0" lang="en-US" sz="2800" u="none">
                <a:solidFill>
                  <a:schemeClr val="dk1"/>
                </a:solidFill>
                <a:latin typeface="Arial"/>
                <a:ea typeface="Arial"/>
                <a:cs typeface="Arial"/>
                <a:sym typeface="Arial"/>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Arial"/>
                <a:ea typeface="Arial"/>
                <a:cs typeface="Arial"/>
                <a:sym typeface="Arial"/>
              </a:rPr>
              <a:t>）个记录中选取关键码最小的记录作为有序序列中的第</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Arial"/>
                <a:ea typeface="Arial"/>
                <a:cs typeface="Arial"/>
                <a:sym typeface="Arial"/>
              </a:rPr>
              <a:t>个记录。</a:t>
            </a:r>
            <a:r>
              <a:rPr b="1" i="0" lang="en-US" sz="2800" u="none">
                <a:solidFill>
                  <a:schemeClr val="dk1"/>
                </a:solidFill>
                <a:latin typeface="Times New Roman"/>
                <a:ea typeface="Times New Roman"/>
                <a:cs typeface="Times New Roman"/>
                <a:sym typeface="Times New Roman"/>
              </a:rPr>
              <a:t> </a:t>
            </a:r>
            <a:endParaRPr/>
          </a:p>
        </p:txBody>
      </p:sp>
      <p:grpSp>
        <p:nvGrpSpPr>
          <p:cNvPr id="1497" name="Shape 1497"/>
          <p:cNvGrpSpPr/>
          <p:nvPr/>
        </p:nvGrpSpPr>
        <p:grpSpPr>
          <a:xfrm>
            <a:off x="385762" y="3294062"/>
            <a:ext cx="6604000" cy="542925"/>
            <a:chOff x="522287" y="3249612"/>
            <a:chExt cx="6604000" cy="542925"/>
          </a:xfrm>
        </p:grpSpPr>
        <p:sp>
          <p:nvSpPr>
            <p:cNvPr id="1498" name="Shape 1498"/>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需解决的关键问题?</a:t>
              </a:r>
              <a:endParaRPr/>
            </a:p>
          </p:txBody>
        </p:sp>
        <p:pic>
          <p:nvPicPr>
            <p:cNvPr id="1499" name="Shape 1499"/>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1500" name="Shape 1500"/>
          <p:cNvSpPr txBox="1"/>
          <p:nvPr/>
        </p:nvSpPr>
        <p:spPr>
          <a:xfrm>
            <a:off x="352425" y="3968750"/>
            <a:ext cx="7924800" cy="1458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⑴如何在待排序序列中选出关键码最小的记录？</a:t>
            </a:r>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⑵如何确定待排序序列中关键码最小的记录在有序序列中的位置？</a:t>
            </a:r>
            <a:r>
              <a:rPr b="1" i="0" lang="en-US" sz="2800" u="none">
                <a:solidFill>
                  <a:schemeClr val="dk1"/>
                </a:solidFill>
                <a:latin typeface="Times New Roman"/>
                <a:ea typeface="Times New Roman"/>
                <a:cs typeface="Times New Roman"/>
                <a:sym typeface="Times New Roman"/>
              </a:rPr>
              <a:t> </a:t>
            </a:r>
            <a:endParaRPr/>
          </a:p>
        </p:txBody>
      </p:sp>
      <p:sp>
        <p:nvSpPr>
          <p:cNvPr id="1501" name="Shape 1501"/>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505" name="Shape 1505"/>
        <p:cNvGrpSpPr/>
        <p:nvPr/>
      </p:nvGrpSpPr>
      <p:grpSpPr>
        <a:xfrm>
          <a:off x="0" y="0"/>
          <a:ext cx="0" cy="0"/>
          <a:chOff x="0" y="0"/>
          <a:chExt cx="0" cy="0"/>
        </a:xfrm>
      </p:grpSpPr>
      <p:sp>
        <p:nvSpPr>
          <p:cNvPr id="1506" name="Shape 1506"/>
          <p:cNvSpPr txBox="1"/>
          <p:nvPr/>
        </p:nvSpPr>
        <p:spPr>
          <a:xfrm>
            <a:off x="296862" y="1089025"/>
            <a:ext cx="487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简单选择排序示例</a:t>
            </a:r>
            <a:endParaRPr/>
          </a:p>
        </p:txBody>
      </p:sp>
      <p:grpSp>
        <p:nvGrpSpPr>
          <p:cNvPr id="1507" name="Shape 1507"/>
          <p:cNvGrpSpPr/>
          <p:nvPr/>
        </p:nvGrpSpPr>
        <p:grpSpPr>
          <a:xfrm>
            <a:off x="1466850" y="3878262"/>
            <a:ext cx="5394325" cy="755650"/>
            <a:chOff x="1466850" y="3878262"/>
            <a:chExt cx="5394325" cy="755650"/>
          </a:xfrm>
        </p:grpSpPr>
        <p:sp>
          <p:nvSpPr>
            <p:cNvPr id="1508" name="Shape 1508"/>
            <p:cNvSpPr/>
            <p:nvPr/>
          </p:nvSpPr>
          <p:spPr>
            <a:xfrm>
              <a:off x="1466850" y="4238625"/>
              <a:ext cx="533400" cy="3810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08</a:t>
              </a:r>
              <a:endParaRPr/>
            </a:p>
          </p:txBody>
        </p:sp>
        <p:sp>
          <p:nvSpPr>
            <p:cNvPr id="1509" name="Shape 1509"/>
            <p:cNvSpPr/>
            <p:nvPr/>
          </p:nvSpPr>
          <p:spPr>
            <a:xfrm>
              <a:off x="6327775" y="3878262"/>
              <a:ext cx="533400" cy="75565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21</a:t>
              </a:r>
              <a:endParaRPr/>
            </a:p>
          </p:txBody>
        </p:sp>
      </p:grpSp>
      <p:sp>
        <p:nvSpPr>
          <p:cNvPr id="1510" name="Shape 1510"/>
          <p:cNvSpPr txBox="1"/>
          <p:nvPr/>
        </p:nvSpPr>
        <p:spPr>
          <a:xfrm>
            <a:off x="250825" y="4014787"/>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 </a:t>
            </a:r>
            <a:r>
              <a:rPr b="1" i="0" lang="en-US" sz="2800" u="none">
                <a:solidFill>
                  <a:schemeClr val="dk1"/>
                </a:solidFill>
                <a:latin typeface="Times New Roman"/>
                <a:ea typeface="Times New Roman"/>
                <a:cs typeface="Times New Roman"/>
                <a:sym typeface="Times New Roman"/>
              </a:rPr>
              <a:t>= 2</a:t>
            </a:r>
            <a:endParaRPr/>
          </a:p>
        </p:txBody>
      </p:sp>
      <p:sp>
        <p:nvSpPr>
          <p:cNvPr id="1511" name="Shape 1511"/>
          <p:cNvSpPr txBox="1"/>
          <p:nvPr/>
        </p:nvSpPr>
        <p:spPr>
          <a:xfrm>
            <a:off x="7316787" y="2006600"/>
            <a:ext cx="1484312" cy="74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最小者 08</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交换21,08</a:t>
            </a:r>
            <a:endParaRPr/>
          </a:p>
        </p:txBody>
      </p:sp>
      <p:sp>
        <p:nvSpPr>
          <p:cNvPr id="1512" name="Shape 1512"/>
          <p:cNvSpPr txBox="1"/>
          <p:nvPr/>
        </p:nvSpPr>
        <p:spPr>
          <a:xfrm>
            <a:off x="7286625" y="3451225"/>
            <a:ext cx="1484312" cy="74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最小者 16</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交换25,16</a:t>
            </a:r>
            <a:endParaRPr/>
          </a:p>
        </p:txBody>
      </p:sp>
      <p:sp>
        <p:nvSpPr>
          <p:cNvPr id="1513" name="Shape 1513"/>
          <p:cNvSpPr txBox="1"/>
          <p:nvPr/>
        </p:nvSpPr>
        <p:spPr>
          <a:xfrm>
            <a:off x="7315200" y="4899025"/>
            <a:ext cx="1484312" cy="74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最小者 21</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交换49,21</a:t>
            </a:r>
            <a:endParaRPr/>
          </a:p>
        </p:txBody>
      </p:sp>
      <p:sp>
        <p:nvSpPr>
          <p:cNvPr id="1514" name="Shape 1514"/>
          <p:cNvSpPr/>
          <p:nvPr/>
        </p:nvSpPr>
        <p:spPr>
          <a:xfrm>
            <a:off x="1450975" y="2362200"/>
            <a:ext cx="533400" cy="75565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21</a:t>
            </a:r>
            <a:endParaRPr/>
          </a:p>
        </p:txBody>
      </p:sp>
      <p:sp>
        <p:nvSpPr>
          <p:cNvPr id="1515" name="Shape 1515"/>
          <p:cNvSpPr/>
          <p:nvPr/>
        </p:nvSpPr>
        <p:spPr>
          <a:xfrm>
            <a:off x="4422775" y="2286000"/>
            <a:ext cx="533400" cy="900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28</a:t>
            </a:r>
            <a:endParaRPr/>
          </a:p>
        </p:txBody>
      </p:sp>
      <p:sp>
        <p:nvSpPr>
          <p:cNvPr id="1516" name="Shape 1516"/>
          <p:cNvSpPr txBox="1"/>
          <p:nvPr/>
        </p:nvSpPr>
        <p:spPr>
          <a:xfrm>
            <a:off x="206375" y="2484437"/>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 </a:t>
            </a:r>
            <a:r>
              <a:rPr b="1" i="0" lang="en-US" sz="2800" u="none">
                <a:solidFill>
                  <a:schemeClr val="dk1"/>
                </a:solidFill>
                <a:latin typeface="Times New Roman"/>
                <a:ea typeface="Times New Roman"/>
                <a:cs typeface="Times New Roman"/>
                <a:sym typeface="Times New Roman"/>
              </a:rPr>
              <a:t>= 1</a:t>
            </a:r>
            <a:endParaRPr/>
          </a:p>
        </p:txBody>
      </p:sp>
      <p:sp>
        <p:nvSpPr>
          <p:cNvPr id="1517" name="Shape 1517"/>
          <p:cNvSpPr/>
          <p:nvPr/>
        </p:nvSpPr>
        <p:spPr>
          <a:xfrm>
            <a:off x="2441575" y="2286000"/>
            <a:ext cx="533400" cy="8382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25</a:t>
            </a:r>
            <a:endParaRPr/>
          </a:p>
        </p:txBody>
      </p:sp>
      <p:sp>
        <p:nvSpPr>
          <p:cNvPr id="1518" name="Shape 1518"/>
          <p:cNvSpPr/>
          <p:nvPr/>
        </p:nvSpPr>
        <p:spPr>
          <a:xfrm>
            <a:off x="5413375" y="2438400"/>
            <a:ext cx="533400" cy="6842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16</a:t>
            </a:r>
            <a:endParaRPr/>
          </a:p>
        </p:txBody>
      </p:sp>
      <p:sp>
        <p:nvSpPr>
          <p:cNvPr id="1519" name="Shape 1519"/>
          <p:cNvSpPr/>
          <p:nvPr/>
        </p:nvSpPr>
        <p:spPr>
          <a:xfrm>
            <a:off x="3432175" y="1981200"/>
            <a:ext cx="533400" cy="11430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49</a:t>
            </a:r>
            <a:endParaRPr/>
          </a:p>
        </p:txBody>
      </p:sp>
      <p:sp>
        <p:nvSpPr>
          <p:cNvPr id="1520" name="Shape 1520"/>
          <p:cNvSpPr/>
          <p:nvPr/>
        </p:nvSpPr>
        <p:spPr>
          <a:xfrm>
            <a:off x="6327775" y="2754312"/>
            <a:ext cx="533400" cy="381000"/>
          </a:xfrm>
          <a:prstGeom prst="can">
            <a:avLst>
              <a:gd fmla="val 25000" name="adj"/>
            </a:avLst>
          </a:prstGeom>
          <a:gradFill>
            <a:gsLst>
              <a:gs pos="0">
                <a:srgbClr val="8FA6B3"/>
              </a:gs>
              <a:gs pos="100000">
                <a:srgbClr val="CCECFF"/>
              </a:gs>
            </a:gsLst>
            <a:lin ang="135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08</a:t>
            </a:r>
            <a:endParaRPr/>
          </a:p>
        </p:txBody>
      </p:sp>
      <p:sp>
        <p:nvSpPr>
          <p:cNvPr id="1521" name="Shape 1521"/>
          <p:cNvSpPr/>
          <p:nvPr/>
        </p:nvSpPr>
        <p:spPr>
          <a:xfrm>
            <a:off x="6327775" y="2751137"/>
            <a:ext cx="533400" cy="3810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08</a:t>
            </a:r>
            <a:endParaRPr/>
          </a:p>
        </p:txBody>
      </p:sp>
      <p:sp>
        <p:nvSpPr>
          <p:cNvPr id="1522" name="Shape 1522"/>
          <p:cNvSpPr txBox="1"/>
          <p:nvPr/>
        </p:nvSpPr>
        <p:spPr>
          <a:xfrm>
            <a:off x="231775" y="5229225"/>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 </a:t>
            </a:r>
            <a:r>
              <a:rPr b="1" i="0" lang="en-US" sz="2800" u="none">
                <a:solidFill>
                  <a:schemeClr val="dk1"/>
                </a:solidFill>
                <a:latin typeface="Times New Roman"/>
                <a:ea typeface="Times New Roman"/>
                <a:cs typeface="Times New Roman"/>
                <a:sym typeface="Times New Roman"/>
              </a:rPr>
              <a:t>= 3</a:t>
            </a:r>
            <a:endParaRPr/>
          </a:p>
        </p:txBody>
      </p:sp>
      <p:grpSp>
        <p:nvGrpSpPr>
          <p:cNvPr id="1523" name="Shape 1523"/>
          <p:cNvGrpSpPr/>
          <p:nvPr/>
        </p:nvGrpSpPr>
        <p:grpSpPr>
          <a:xfrm>
            <a:off x="1450975" y="4876800"/>
            <a:ext cx="5410200" cy="1241425"/>
            <a:chOff x="1450975" y="4876800"/>
            <a:chExt cx="5410200" cy="1241425"/>
          </a:xfrm>
        </p:grpSpPr>
        <p:sp>
          <p:nvSpPr>
            <p:cNvPr id="1524" name="Shape 1524"/>
            <p:cNvSpPr/>
            <p:nvPr/>
          </p:nvSpPr>
          <p:spPr>
            <a:xfrm>
              <a:off x="6327775" y="5362575"/>
              <a:ext cx="533400" cy="75565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21</a:t>
              </a:r>
              <a:endParaRPr/>
            </a:p>
          </p:txBody>
        </p:sp>
        <p:sp>
          <p:nvSpPr>
            <p:cNvPr id="1525" name="Shape 1525"/>
            <p:cNvSpPr/>
            <p:nvPr/>
          </p:nvSpPr>
          <p:spPr>
            <a:xfrm>
              <a:off x="1450975" y="5638800"/>
              <a:ext cx="533400" cy="3810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08</a:t>
              </a:r>
              <a:endParaRPr/>
            </a:p>
          </p:txBody>
        </p:sp>
        <p:sp>
          <p:nvSpPr>
            <p:cNvPr id="1526" name="Shape 1526"/>
            <p:cNvSpPr/>
            <p:nvPr/>
          </p:nvSpPr>
          <p:spPr>
            <a:xfrm>
              <a:off x="4405312" y="5184775"/>
              <a:ext cx="533400" cy="900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28</a:t>
              </a:r>
              <a:endParaRPr/>
            </a:p>
          </p:txBody>
        </p:sp>
        <p:sp>
          <p:nvSpPr>
            <p:cNvPr id="1527" name="Shape 1527"/>
            <p:cNvSpPr/>
            <p:nvPr/>
          </p:nvSpPr>
          <p:spPr>
            <a:xfrm>
              <a:off x="3432175" y="4876800"/>
              <a:ext cx="533400" cy="11430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49</a:t>
              </a:r>
              <a:endParaRPr/>
            </a:p>
          </p:txBody>
        </p:sp>
      </p:grpSp>
      <p:sp>
        <p:nvSpPr>
          <p:cNvPr id="1528" name="Shape 1528"/>
          <p:cNvSpPr/>
          <p:nvPr/>
        </p:nvSpPr>
        <p:spPr>
          <a:xfrm>
            <a:off x="6327775" y="5367337"/>
            <a:ext cx="533400" cy="755650"/>
          </a:xfrm>
          <a:prstGeom prst="can">
            <a:avLst>
              <a:gd fmla="val 25000" name="adj"/>
            </a:avLst>
          </a:prstGeom>
          <a:gradFill>
            <a:gsLst>
              <a:gs pos="0">
                <a:srgbClr val="00BE8E"/>
              </a:gs>
              <a:gs pos="100000">
                <a:schemeClr val="accent1"/>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21</a:t>
            </a:r>
            <a:endParaRPr/>
          </a:p>
        </p:txBody>
      </p:sp>
      <p:grpSp>
        <p:nvGrpSpPr>
          <p:cNvPr id="1529" name="Shape 1529"/>
          <p:cNvGrpSpPr/>
          <p:nvPr/>
        </p:nvGrpSpPr>
        <p:grpSpPr>
          <a:xfrm>
            <a:off x="2411412" y="3473450"/>
            <a:ext cx="3503613" cy="1216024"/>
            <a:chOff x="2411412" y="3473450"/>
            <a:chExt cx="3503613" cy="1216024"/>
          </a:xfrm>
        </p:grpSpPr>
        <p:sp>
          <p:nvSpPr>
            <p:cNvPr id="1530" name="Shape 1530"/>
            <p:cNvSpPr/>
            <p:nvPr/>
          </p:nvSpPr>
          <p:spPr>
            <a:xfrm>
              <a:off x="4424362" y="3789362"/>
              <a:ext cx="533400" cy="900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28</a:t>
              </a:r>
              <a:endParaRPr/>
            </a:p>
          </p:txBody>
        </p:sp>
        <p:sp>
          <p:nvSpPr>
            <p:cNvPr id="1531" name="Shape 1531"/>
            <p:cNvSpPr/>
            <p:nvPr/>
          </p:nvSpPr>
          <p:spPr>
            <a:xfrm>
              <a:off x="3446462" y="3473450"/>
              <a:ext cx="533400" cy="11430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49</a:t>
              </a:r>
              <a:endParaRPr/>
            </a:p>
          </p:txBody>
        </p:sp>
        <p:sp>
          <p:nvSpPr>
            <p:cNvPr id="1532" name="Shape 1532"/>
            <p:cNvSpPr/>
            <p:nvPr/>
          </p:nvSpPr>
          <p:spPr>
            <a:xfrm>
              <a:off x="5381625" y="3924300"/>
              <a:ext cx="533400" cy="6842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16</a:t>
              </a:r>
              <a:endParaRPr/>
            </a:p>
          </p:txBody>
        </p:sp>
        <p:sp>
          <p:nvSpPr>
            <p:cNvPr id="1533" name="Shape 1533"/>
            <p:cNvSpPr/>
            <p:nvPr/>
          </p:nvSpPr>
          <p:spPr>
            <a:xfrm>
              <a:off x="2411412" y="3789362"/>
              <a:ext cx="533400" cy="8382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25</a:t>
              </a:r>
              <a:endParaRPr/>
            </a:p>
          </p:txBody>
        </p:sp>
      </p:grpSp>
      <p:sp>
        <p:nvSpPr>
          <p:cNvPr id="1534" name="Shape 1534"/>
          <p:cNvSpPr/>
          <p:nvPr/>
        </p:nvSpPr>
        <p:spPr>
          <a:xfrm>
            <a:off x="5381625" y="3924300"/>
            <a:ext cx="533400" cy="6842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16</a:t>
            </a:r>
            <a:endParaRPr/>
          </a:p>
        </p:txBody>
      </p:sp>
      <p:grpSp>
        <p:nvGrpSpPr>
          <p:cNvPr id="1535" name="Shape 1535"/>
          <p:cNvGrpSpPr/>
          <p:nvPr/>
        </p:nvGrpSpPr>
        <p:grpSpPr>
          <a:xfrm>
            <a:off x="2441575" y="5273675"/>
            <a:ext cx="3473450" cy="838200"/>
            <a:chOff x="2441575" y="5273675"/>
            <a:chExt cx="3473450" cy="838200"/>
          </a:xfrm>
        </p:grpSpPr>
        <p:sp>
          <p:nvSpPr>
            <p:cNvPr id="1536" name="Shape 1536"/>
            <p:cNvSpPr/>
            <p:nvPr/>
          </p:nvSpPr>
          <p:spPr>
            <a:xfrm>
              <a:off x="2441575" y="5334000"/>
              <a:ext cx="533400" cy="6858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16</a:t>
              </a:r>
              <a:endParaRPr/>
            </a:p>
          </p:txBody>
        </p:sp>
        <p:sp>
          <p:nvSpPr>
            <p:cNvPr id="1537" name="Shape 1537"/>
            <p:cNvSpPr/>
            <p:nvPr/>
          </p:nvSpPr>
          <p:spPr>
            <a:xfrm>
              <a:off x="5381625" y="5273675"/>
              <a:ext cx="533400" cy="8382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25</a:t>
              </a:r>
              <a:endParaRPr/>
            </a:p>
          </p:txBody>
        </p:sp>
      </p:grpSp>
      <p:sp>
        <p:nvSpPr>
          <p:cNvPr id="1538" name="Shape 1538"/>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1"/>
                                        </p:tgtEl>
                                        <p:attrNameLst>
                                          <p:attrName>style.visibility</p:attrName>
                                        </p:attrNameLst>
                                      </p:cBhvr>
                                      <p:to>
                                        <p:strVal val="visible"/>
                                      </p:to>
                                    </p:set>
                                    <p:animEffect filter="fade" transition="in">
                                      <p:cBhvr>
                                        <p:cTn dur="500"/>
                                        <p:tgtEl>
                                          <p:spTgt spid="1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4"/>
                                        </p:tgtEl>
                                        <p:attrNameLst>
                                          <p:attrName>style.visibility</p:attrName>
                                        </p:attrNameLst>
                                      </p:cBhvr>
                                      <p:to>
                                        <p:strVal val="visible"/>
                                      </p:to>
                                    </p:set>
                                    <p:animEffect filter="fade" transition="in">
                                      <p:cBhvr>
                                        <p:cTn dur="500"/>
                                        <p:tgtEl>
                                          <p:spTgt spid="1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8"/>
                                        </p:tgtEl>
                                        <p:attrNameLst>
                                          <p:attrName>style.visibility</p:attrName>
                                        </p:attrNameLst>
                                      </p:cBhvr>
                                      <p:to>
                                        <p:strVal val="visible"/>
                                      </p:to>
                                    </p:set>
                                    <p:animEffect filter="fade" transition="in">
                                      <p:cBhvr>
                                        <p:cTn dur="500"/>
                                        <p:tgtEl>
                                          <p:spTgt spid="1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542" name="Shape 1542"/>
        <p:cNvGrpSpPr/>
        <p:nvPr/>
      </p:nvGrpSpPr>
      <p:grpSpPr>
        <a:xfrm>
          <a:off x="0" y="0"/>
          <a:ext cx="0" cy="0"/>
          <a:chOff x="0" y="0"/>
          <a:chExt cx="0" cy="0"/>
        </a:xfrm>
      </p:grpSpPr>
      <p:sp>
        <p:nvSpPr>
          <p:cNvPr id="1543" name="Shape 1543"/>
          <p:cNvSpPr txBox="1"/>
          <p:nvPr/>
        </p:nvSpPr>
        <p:spPr>
          <a:xfrm>
            <a:off x="457200" y="2028825"/>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 </a:t>
            </a:r>
            <a:r>
              <a:rPr b="1" i="0" lang="en-US" sz="2800" u="none">
                <a:solidFill>
                  <a:schemeClr val="dk1"/>
                </a:solidFill>
                <a:latin typeface="Times New Roman"/>
                <a:ea typeface="Times New Roman"/>
                <a:cs typeface="Times New Roman"/>
                <a:sym typeface="Times New Roman"/>
              </a:rPr>
              <a:t>= 4</a:t>
            </a:r>
            <a:endParaRPr/>
          </a:p>
        </p:txBody>
      </p:sp>
      <p:sp>
        <p:nvSpPr>
          <p:cNvPr id="1544" name="Shape 1544"/>
          <p:cNvSpPr txBox="1"/>
          <p:nvPr/>
        </p:nvSpPr>
        <p:spPr>
          <a:xfrm>
            <a:off x="7239000" y="1698625"/>
            <a:ext cx="1484312" cy="74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最小者 25</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交换25,28</a:t>
            </a:r>
            <a:endParaRPr/>
          </a:p>
        </p:txBody>
      </p:sp>
      <p:sp>
        <p:nvSpPr>
          <p:cNvPr id="1545" name="Shape 1545"/>
          <p:cNvSpPr txBox="1"/>
          <p:nvPr/>
        </p:nvSpPr>
        <p:spPr>
          <a:xfrm>
            <a:off x="457200" y="3476625"/>
            <a:ext cx="8413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 </a:t>
            </a:r>
            <a:r>
              <a:rPr b="1" i="0" lang="en-US" sz="2800" u="none">
                <a:solidFill>
                  <a:schemeClr val="dk1"/>
                </a:solidFill>
                <a:latin typeface="Times New Roman"/>
                <a:ea typeface="Times New Roman"/>
                <a:cs typeface="Times New Roman"/>
                <a:sym typeface="Times New Roman"/>
              </a:rPr>
              <a:t>= 5</a:t>
            </a:r>
            <a:endParaRPr/>
          </a:p>
        </p:txBody>
      </p:sp>
      <p:sp>
        <p:nvSpPr>
          <p:cNvPr id="1546" name="Shape 1546"/>
          <p:cNvSpPr txBox="1"/>
          <p:nvPr/>
        </p:nvSpPr>
        <p:spPr>
          <a:xfrm>
            <a:off x="7239000" y="3146425"/>
            <a:ext cx="1484312" cy="74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最小者 28</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不交换</a:t>
            </a:r>
            <a:endParaRPr/>
          </a:p>
        </p:txBody>
      </p:sp>
      <p:sp>
        <p:nvSpPr>
          <p:cNvPr id="1547" name="Shape 1547"/>
          <p:cNvSpPr txBox="1"/>
          <p:nvPr/>
        </p:nvSpPr>
        <p:spPr>
          <a:xfrm>
            <a:off x="296862" y="1089025"/>
            <a:ext cx="487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简单选择排序示例</a:t>
            </a:r>
            <a:endParaRPr/>
          </a:p>
        </p:txBody>
      </p:sp>
      <p:grpSp>
        <p:nvGrpSpPr>
          <p:cNvPr id="1548" name="Shape 1548"/>
          <p:cNvGrpSpPr/>
          <p:nvPr/>
        </p:nvGrpSpPr>
        <p:grpSpPr>
          <a:xfrm>
            <a:off x="3671887" y="1604962"/>
            <a:ext cx="3498850" cy="1143000"/>
            <a:chOff x="3671887" y="1604962"/>
            <a:chExt cx="3498850" cy="1143000"/>
          </a:xfrm>
        </p:grpSpPr>
        <p:sp>
          <p:nvSpPr>
            <p:cNvPr id="1549" name="Shape 1549"/>
            <p:cNvSpPr/>
            <p:nvPr/>
          </p:nvSpPr>
          <p:spPr>
            <a:xfrm>
              <a:off x="6637337" y="1604962"/>
              <a:ext cx="533400" cy="11430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49</a:t>
              </a:r>
              <a:endParaRPr/>
            </a:p>
          </p:txBody>
        </p:sp>
        <p:sp>
          <p:nvSpPr>
            <p:cNvPr id="1550" name="Shape 1550"/>
            <p:cNvSpPr/>
            <p:nvPr/>
          </p:nvSpPr>
          <p:spPr>
            <a:xfrm>
              <a:off x="3671887" y="1989137"/>
              <a:ext cx="533400" cy="755650"/>
            </a:xfrm>
            <a:prstGeom prst="can">
              <a:avLst>
                <a:gd fmla="val 25000" name="adj"/>
              </a:avLst>
            </a:prstGeom>
            <a:gradFill>
              <a:gsLst>
                <a:gs pos="0">
                  <a:srgbClr val="00BE8E"/>
                </a:gs>
                <a:gs pos="100000">
                  <a:schemeClr val="accent1"/>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21</a:t>
              </a:r>
              <a:endParaRPr/>
            </a:p>
          </p:txBody>
        </p:sp>
      </p:grpSp>
      <p:grpSp>
        <p:nvGrpSpPr>
          <p:cNvPr id="1551" name="Shape 1551"/>
          <p:cNvGrpSpPr/>
          <p:nvPr/>
        </p:nvGrpSpPr>
        <p:grpSpPr>
          <a:xfrm>
            <a:off x="1703387" y="1865312"/>
            <a:ext cx="4481513" cy="900112"/>
            <a:chOff x="1703387" y="1865312"/>
            <a:chExt cx="4481513" cy="900112"/>
          </a:xfrm>
        </p:grpSpPr>
        <p:sp>
          <p:nvSpPr>
            <p:cNvPr id="1552" name="Shape 1552"/>
            <p:cNvSpPr/>
            <p:nvPr/>
          </p:nvSpPr>
          <p:spPr>
            <a:xfrm>
              <a:off x="1703387" y="2319337"/>
              <a:ext cx="533400" cy="3810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i="0" lang="en-US" sz="2400" u="none">
                  <a:solidFill>
                    <a:srgbClr val="FFFFCC"/>
                  </a:solidFill>
                  <a:latin typeface="Arial"/>
                  <a:ea typeface="Arial"/>
                  <a:cs typeface="Arial"/>
                  <a:sym typeface="Arial"/>
                </a:rPr>
                <a:t>08</a:t>
              </a:r>
              <a:endParaRPr/>
            </a:p>
          </p:txBody>
        </p:sp>
        <p:sp>
          <p:nvSpPr>
            <p:cNvPr id="1553" name="Shape 1553"/>
            <p:cNvSpPr/>
            <p:nvPr/>
          </p:nvSpPr>
          <p:spPr>
            <a:xfrm>
              <a:off x="4657725" y="1865312"/>
              <a:ext cx="533400" cy="900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28</a:t>
              </a:r>
              <a:endParaRPr/>
            </a:p>
          </p:txBody>
        </p:sp>
        <p:sp>
          <p:nvSpPr>
            <p:cNvPr id="1554" name="Shape 1554"/>
            <p:cNvSpPr/>
            <p:nvPr/>
          </p:nvSpPr>
          <p:spPr>
            <a:xfrm>
              <a:off x="2693987" y="2014537"/>
              <a:ext cx="533400" cy="6858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i="0" lang="en-US" sz="2400" u="none">
                  <a:solidFill>
                    <a:srgbClr val="FFFFCC"/>
                  </a:solidFill>
                  <a:latin typeface="Arial"/>
                  <a:ea typeface="Arial"/>
                  <a:cs typeface="Arial"/>
                  <a:sym typeface="Arial"/>
                </a:rPr>
                <a:t>16</a:t>
              </a:r>
              <a:endParaRPr/>
            </a:p>
          </p:txBody>
        </p:sp>
        <p:sp>
          <p:nvSpPr>
            <p:cNvPr id="1555" name="Shape 1555"/>
            <p:cNvSpPr/>
            <p:nvPr/>
          </p:nvSpPr>
          <p:spPr>
            <a:xfrm>
              <a:off x="5651500" y="1898650"/>
              <a:ext cx="533400" cy="8382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25</a:t>
              </a:r>
              <a:endParaRPr/>
            </a:p>
          </p:txBody>
        </p:sp>
      </p:grpSp>
      <p:sp>
        <p:nvSpPr>
          <p:cNvPr id="1556" name="Shape 1556"/>
          <p:cNvSpPr/>
          <p:nvPr/>
        </p:nvSpPr>
        <p:spPr>
          <a:xfrm>
            <a:off x="5651500" y="1898650"/>
            <a:ext cx="533400" cy="8382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25</a:t>
            </a:r>
            <a:endParaRPr/>
          </a:p>
        </p:txBody>
      </p:sp>
      <p:grpSp>
        <p:nvGrpSpPr>
          <p:cNvPr id="1557" name="Shape 1557"/>
          <p:cNvGrpSpPr/>
          <p:nvPr/>
        </p:nvGrpSpPr>
        <p:grpSpPr>
          <a:xfrm>
            <a:off x="1706562" y="3068637"/>
            <a:ext cx="5467350" cy="1143000"/>
            <a:chOff x="1706562" y="3068637"/>
            <a:chExt cx="5467350" cy="1143000"/>
          </a:xfrm>
        </p:grpSpPr>
        <p:sp>
          <p:nvSpPr>
            <p:cNvPr id="1558" name="Shape 1558"/>
            <p:cNvSpPr/>
            <p:nvPr/>
          </p:nvSpPr>
          <p:spPr>
            <a:xfrm>
              <a:off x="6640512" y="3068637"/>
              <a:ext cx="533400" cy="11430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49</a:t>
              </a:r>
              <a:endParaRPr/>
            </a:p>
          </p:txBody>
        </p:sp>
        <p:sp>
          <p:nvSpPr>
            <p:cNvPr id="1559" name="Shape 1559"/>
            <p:cNvSpPr/>
            <p:nvPr/>
          </p:nvSpPr>
          <p:spPr>
            <a:xfrm>
              <a:off x="3675062" y="3452812"/>
              <a:ext cx="533400" cy="755650"/>
            </a:xfrm>
            <a:prstGeom prst="can">
              <a:avLst>
                <a:gd fmla="val 25000" name="adj"/>
              </a:avLst>
            </a:prstGeom>
            <a:gradFill>
              <a:gsLst>
                <a:gs pos="0">
                  <a:srgbClr val="00BE8E"/>
                </a:gs>
                <a:gs pos="100000">
                  <a:schemeClr val="accent1"/>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21</a:t>
              </a:r>
              <a:endParaRPr/>
            </a:p>
          </p:txBody>
        </p:sp>
        <p:sp>
          <p:nvSpPr>
            <p:cNvPr id="1560" name="Shape 1560"/>
            <p:cNvSpPr/>
            <p:nvPr/>
          </p:nvSpPr>
          <p:spPr>
            <a:xfrm>
              <a:off x="1706562" y="3783012"/>
              <a:ext cx="533400" cy="3810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i="0" lang="en-US" sz="2400" u="none">
                  <a:solidFill>
                    <a:srgbClr val="FFFFCC"/>
                  </a:solidFill>
                  <a:latin typeface="Arial"/>
                  <a:ea typeface="Arial"/>
                  <a:cs typeface="Arial"/>
                  <a:sym typeface="Arial"/>
                </a:rPr>
                <a:t>08</a:t>
              </a:r>
              <a:endParaRPr/>
            </a:p>
          </p:txBody>
        </p:sp>
        <p:sp>
          <p:nvSpPr>
            <p:cNvPr id="1561" name="Shape 1561"/>
            <p:cNvSpPr/>
            <p:nvPr/>
          </p:nvSpPr>
          <p:spPr>
            <a:xfrm>
              <a:off x="2697162" y="3478212"/>
              <a:ext cx="533400" cy="6858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i="0" lang="en-US" sz="2400" u="none">
                  <a:solidFill>
                    <a:srgbClr val="FFFFCC"/>
                  </a:solidFill>
                  <a:latin typeface="Arial"/>
                  <a:ea typeface="Arial"/>
                  <a:cs typeface="Arial"/>
                  <a:sym typeface="Arial"/>
                </a:rPr>
                <a:t>16</a:t>
              </a:r>
              <a:endParaRPr/>
            </a:p>
          </p:txBody>
        </p:sp>
      </p:grpSp>
      <p:grpSp>
        <p:nvGrpSpPr>
          <p:cNvPr id="1562" name="Shape 1562"/>
          <p:cNvGrpSpPr/>
          <p:nvPr/>
        </p:nvGrpSpPr>
        <p:grpSpPr>
          <a:xfrm>
            <a:off x="4654550" y="3321050"/>
            <a:ext cx="1533525" cy="900112"/>
            <a:chOff x="4654550" y="3321050"/>
            <a:chExt cx="1533525" cy="900112"/>
          </a:xfrm>
        </p:grpSpPr>
        <p:sp>
          <p:nvSpPr>
            <p:cNvPr id="1563" name="Shape 1563"/>
            <p:cNvSpPr/>
            <p:nvPr/>
          </p:nvSpPr>
          <p:spPr>
            <a:xfrm>
              <a:off x="5654675" y="3321050"/>
              <a:ext cx="533400" cy="900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28</a:t>
              </a:r>
              <a:endParaRPr/>
            </a:p>
          </p:txBody>
        </p:sp>
        <p:sp>
          <p:nvSpPr>
            <p:cNvPr id="1564" name="Shape 1564"/>
            <p:cNvSpPr/>
            <p:nvPr/>
          </p:nvSpPr>
          <p:spPr>
            <a:xfrm>
              <a:off x="4654550" y="3362325"/>
              <a:ext cx="533400" cy="8382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25</a:t>
              </a:r>
              <a:endParaRPr/>
            </a:p>
          </p:txBody>
        </p:sp>
      </p:grpSp>
      <p:sp>
        <p:nvSpPr>
          <p:cNvPr id="1565" name="Shape 1565"/>
          <p:cNvSpPr/>
          <p:nvPr/>
        </p:nvSpPr>
        <p:spPr>
          <a:xfrm>
            <a:off x="5651500" y="3294062"/>
            <a:ext cx="533400" cy="9001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28</a:t>
            </a:r>
            <a:endParaRPr/>
          </a:p>
        </p:txBody>
      </p:sp>
      <p:grpSp>
        <p:nvGrpSpPr>
          <p:cNvPr id="1566" name="Shape 1566"/>
          <p:cNvGrpSpPr/>
          <p:nvPr/>
        </p:nvGrpSpPr>
        <p:grpSpPr>
          <a:xfrm>
            <a:off x="1692275" y="4419600"/>
            <a:ext cx="5467350" cy="1169987"/>
            <a:chOff x="1692275" y="4419600"/>
            <a:chExt cx="5467350" cy="1169987"/>
          </a:xfrm>
        </p:grpSpPr>
        <p:sp>
          <p:nvSpPr>
            <p:cNvPr id="1567" name="Shape 1567"/>
            <p:cNvSpPr/>
            <p:nvPr/>
          </p:nvSpPr>
          <p:spPr>
            <a:xfrm>
              <a:off x="6626225" y="4419600"/>
              <a:ext cx="533400" cy="11430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49</a:t>
              </a:r>
              <a:endParaRPr/>
            </a:p>
          </p:txBody>
        </p:sp>
        <p:sp>
          <p:nvSpPr>
            <p:cNvPr id="1568" name="Shape 1568"/>
            <p:cNvSpPr/>
            <p:nvPr/>
          </p:nvSpPr>
          <p:spPr>
            <a:xfrm>
              <a:off x="3660775" y="4803775"/>
              <a:ext cx="533400" cy="755650"/>
            </a:xfrm>
            <a:prstGeom prst="can">
              <a:avLst>
                <a:gd fmla="val 25000" name="adj"/>
              </a:avLst>
            </a:prstGeom>
            <a:gradFill>
              <a:gsLst>
                <a:gs pos="0">
                  <a:srgbClr val="00BE8E"/>
                </a:gs>
                <a:gs pos="100000">
                  <a:schemeClr val="accent1"/>
                </a:gs>
              </a:gsLst>
              <a:path path="circle">
                <a:fillToRect b="50%" l="50%" r="50%" t="50%"/>
              </a:path>
              <a:tileRect/>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21</a:t>
              </a:r>
              <a:endParaRPr/>
            </a:p>
          </p:txBody>
        </p:sp>
        <p:sp>
          <p:nvSpPr>
            <p:cNvPr id="1569" name="Shape 1569"/>
            <p:cNvSpPr/>
            <p:nvPr/>
          </p:nvSpPr>
          <p:spPr>
            <a:xfrm>
              <a:off x="1692275" y="5133975"/>
              <a:ext cx="533400" cy="3810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i="0" lang="en-US" sz="2400" u="none">
                  <a:solidFill>
                    <a:srgbClr val="FFFFCC"/>
                  </a:solidFill>
                  <a:latin typeface="Arial"/>
                  <a:ea typeface="Arial"/>
                  <a:cs typeface="Arial"/>
                  <a:sym typeface="Arial"/>
                </a:rPr>
                <a:t>08</a:t>
              </a:r>
              <a:endParaRPr/>
            </a:p>
          </p:txBody>
        </p:sp>
        <p:sp>
          <p:nvSpPr>
            <p:cNvPr id="1570" name="Shape 1570"/>
            <p:cNvSpPr/>
            <p:nvPr/>
          </p:nvSpPr>
          <p:spPr>
            <a:xfrm>
              <a:off x="2682875" y="4829175"/>
              <a:ext cx="533400" cy="6858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2400"/>
                <a:buFont typeface="Arial"/>
                <a:buNone/>
              </a:pPr>
              <a:r>
                <a:rPr b="1" i="0" lang="en-US" sz="2400" u="none">
                  <a:solidFill>
                    <a:srgbClr val="FFFFCC"/>
                  </a:solidFill>
                  <a:latin typeface="Arial"/>
                  <a:ea typeface="Arial"/>
                  <a:cs typeface="Arial"/>
                  <a:sym typeface="Arial"/>
                </a:rPr>
                <a:t>16</a:t>
              </a:r>
              <a:endParaRPr/>
            </a:p>
          </p:txBody>
        </p:sp>
        <p:grpSp>
          <p:nvGrpSpPr>
            <p:cNvPr id="1571" name="Shape 1571"/>
            <p:cNvGrpSpPr/>
            <p:nvPr/>
          </p:nvGrpSpPr>
          <p:grpSpPr>
            <a:xfrm>
              <a:off x="4640262" y="4672012"/>
              <a:ext cx="1533525" cy="900112"/>
              <a:chOff x="4654550" y="3321050"/>
              <a:chExt cx="1533525" cy="900112"/>
            </a:xfrm>
          </p:grpSpPr>
          <p:sp>
            <p:nvSpPr>
              <p:cNvPr id="1572" name="Shape 1572"/>
              <p:cNvSpPr/>
              <p:nvPr/>
            </p:nvSpPr>
            <p:spPr>
              <a:xfrm>
                <a:off x="5654675" y="3321050"/>
                <a:ext cx="533400" cy="900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28</a:t>
                </a:r>
                <a:endParaRPr/>
              </a:p>
            </p:txBody>
          </p:sp>
          <p:sp>
            <p:nvSpPr>
              <p:cNvPr id="1573" name="Shape 1573"/>
              <p:cNvSpPr/>
              <p:nvPr/>
            </p:nvSpPr>
            <p:spPr>
              <a:xfrm>
                <a:off x="4654550" y="3362325"/>
                <a:ext cx="533400" cy="8382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25</a:t>
                </a:r>
                <a:endParaRPr/>
              </a:p>
            </p:txBody>
          </p:sp>
        </p:grpSp>
        <p:sp>
          <p:nvSpPr>
            <p:cNvPr id="1574" name="Shape 1574"/>
            <p:cNvSpPr/>
            <p:nvPr/>
          </p:nvSpPr>
          <p:spPr>
            <a:xfrm>
              <a:off x="5637212" y="4689475"/>
              <a:ext cx="533400" cy="900112"/>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28</a:t>
              </a:r>
              <a:endParaRPr/>
            </a:p>
          </p:txBody>
        </p:sp>
      </p:grpSp>
      <p:sp>
        <p:nvSpPr>
          <p:cNvPr id="1575" name="Shape 1575"/>
          <p:cNvSpPr txBox="1"/>
          <p:nvPr/>
        </p:nvSpPr>
        <p:spPr>
          <a:xfrm>
            <a:off x="7272337" y="4402137"/>
            <a:ext cx="1716087" cy="74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无序区只有</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一个记录</a:t>
            </a:r>
            <a:endParaRPr/>
          </a:p>
        </p:txBody>
      </p:sp>
      <p:sp>
        <p:nvSpPr>
          <p:cNvPr id="1576" name="Shape 1576"/>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6"/>
                                        </p:tgtEl>
                                        <p:attrNameLst>
                                          <p:attrName>style.visibility</p:attrName>
                                        </p:attrNameLst>
                                      </p:cBhvr>
                                      <p:to>
                                        <p:strVal val="visible"/>
                                      </p:to>
                                    </p:set>
                                    <p:animEffect filter="fade" transition="in">
                                      <p:cBhvr>
                                        <p:cTn dur="500"/>
                                        <p:tgtEl>
                                          <p:spTgt spid="1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5"/>
                                        </p:tgtEl>
                                        <p:attrNameLst>
                                          <p:attrName>style.visibility</p:attrName>
                                        </p:attrNameLst>
                                      </p:cBhvr>
                                      <p:to>
                                        <p:strVal val="visible"/>
                                      </p:to>
                                    </p:set>
                                    <p:animEffect filter="fade" transition="in">
                                      <p:cBhvr>
                                        <p:cTn dur="500"/>
                                        <p:tgtEl>
                                          <p:spTgt spid="1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580" name="Shape 1580"/>
        <p:cNvGrpSpPr/>
        <p:nvPr/>
      </p:nvGrpSpPr>
      <p:grpSpPr>
        <a:xfrm>
          <a:off x="0" y="0"/>
          <a:ext cx="0" cy="0"/>
          <a:chOff x="0" y="0"/>
          <a:chExt cx="0" cy="0"/>
        </a:xfrm>
      </p:grpSpPr>
      <p:sp>
        <p:nvSpPr>
          <p:cNvPr id="1581" name="Shape 1581"/>
          <p:cNvSpPr txBox="1"/>
          <p:nvPr/>
        </p:nvSpPr>
        <p:spPr>
          <a:xfrm>
            <a:off x="341312" y="1854200"/>
            <a:ext cx="8640762" cy="158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设置一个整型变量index，用于记录在一趟比较的过程中关键码</a:t>
            </a:r>
            <a:r>
              <a:rPr b="1" i="0" lang="en-US" sz="2800" u="none">
                <a:solidFill>
                  <a:schemeClr val="dk1"/>
                </a:solidFill>
                <a:latin typeface="Arial"/>
                <a:ea typeface="Arial"/>
                <a:cs typeface="Arial"/>
                <a:sym typeface="Arial"/>
              </a:rPr>
              <a:t>最小的记录位置。</a:t>
            </a:r>
            <a:r>
              <a:rPr b="1" i="0" lang="en-US" sz="2800" u="none">
                <a:solidFill>
                  <a:schemeClr val="dk1"/>
                </a:solidFill>
                <a:latin typeface="Times New Roman"/>
                <a:ea typeface="Times New Roman"/>
                <a:cs typeface="Times New Roman"/>
                <a:sym typeface="Times New Roman"/>
              </a:rPr>
              <a:t> </a:t>
            </a:r>
            <a:endParaRPr/>
          </a:p>
        </p:txBody>
      </p:sp>
      <p:sp>
        <p:nvSpPr>
          <p:cNvPr id="1582" name="Shape 1582"/>
          <p:cNvSpPr txBox="1"/>
          <p:nvPr/>
        </p:nvSpPr>
        <p:spPr>
          <a:xfrm>
            <a:off x="103175" y="1112825"/>
            <a:ext cx="8878800" cy="51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关键问题⑴：如何在无序区中选出关键码最小的记录？</a:t>
            </a:r>
            <a:endParaRPr/>
          </a:p>
        </p:txBody>
      </p:sp>
      <p:sp>
        <p:nvSpPr>
          <p:cNvPr id="1583" name="Shape 1583"/>
          <p:cNvSpPr/>
          <p:nvPr/>
        </p:nvSpPr>
        <p:spPr>
          <a:xfrm>
            <a:off x="1500187" y="4308475"/>
            <a:ext cx="533400" cy="75565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21</a:t>
            </a:r>
            <a:endParaRPr/>
          </a:p>
        </p:txBody>
      </p:sp>
      <p:sp>
        <p:nvSpPr>
          <p:cNvPr id="1584" name="Shape 1584"/>
          <p:cNvSpPr/>
          <p:nvPr/>
        </p:nvSpPr>
        <p:spPr>
          <a:xfrm>
            <a:off x="4471987" y="4184650"/>
            <a:ext cx="533400" cy="9001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28</a:t>
            </a:r>
            <a:endParaRPr/>
          </a:p>
        </p:txBody>
      </p:sp>
      <p:sp>
        <p:nvSpPr>
          <p:cNvPr id="1585" name="Shape 1585"/>
          <p:cNvSpPr/>
          <p:nvPr/>
        </p:nvSpPr>
        <p:spPr>
          <a:xfrm>
            <a:off x="2490787" y="4232275"/>
            <a:ext cx="533400" cy="8382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25</a:t>
            </a:r>
            <a:endParaRPr/>
          </a:p>
        </p:txBody>
      </p:sp>
      <p:sp>
        <p:nvSpPr>
          <p:cNvPr id="1586" name="Shape 1586"/>
          <p:cNvSpPr/>
          <p:nvPr/>
        </p:nvSpPr>
        <p:spPr>
          <a:xfrm>
            <a:off x="5462587" y="4384675"/>
            <a:ext cx="533400" cy="684212"/>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16</a:t>
            </a:r>
            <a:endParaRPr/>
          </a:p>
        </p:txBody>
      </p:sp>
      <p:sp>
        <p:nvSpPr>
          <p:cNvPr id="1587" name="Shape 1587"/>
          <p:cNvSpPr/>
          <p:nvPr/>
        </p:nvSpPr>
        <p:spPr>
          <a:xfrm>
            <a:off x="3481387" y="3927475"/>
            <a:ext cx="533400" cy="1143000"/>
          </a:xfrm>
          <a:prstGeom prst="can">
            <a:avLst>
              <a:gd fmla="val 25000" name="adj"/>
            </a:avLst>
          </a:prstGeom>
          <a:gradFill>
            <a:gsLst>
              <a:gs pos="0">
                <a:srgbClr val="8FA6B3"/>
              </a:gs>
              <a:gs pos="50000">
                <a:srgbClr val="CCECFF"/>
              </a:gs>
              <a:gs pos="100000">
                <a:srgbClr val="8FA6B3"/>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49</a:t>
            </a:r>
            <a:endParaRPr/>
          </a:p>
        </p:txBody>
      </p:sp>
      <p:sp>
        <p:nvSpPr>
          <p:cNvPr id="1588" name="Shape 1588"/>
          <p:cNvSpPr/>
          <p:nvPr/>
        </p:nvSpPr>
        <p:spPr>
          <a:xfrm>
            <a:off x="6376987" y="4700587"/>
            <a:ext cx="533400" cy="381000"/>
          </a:xfrm>
          <a:prstGeom prst="can">
            <a:avLst>
              <a:gd fmla="val 25000" name="adj"/>
            </a:avLst>
          </a:prstGeom>
          <a:gradFill>
            <a:gsLst>
              <a:gs pos="0">
                <a:srgbClr val="8FA6B3"/>
              </a:gs>
              <a:gs pos="100000">
                <a:srgbClr val="CCECFF"/>
              </a:gs>
            </a:gsLst>
            <a:lin ang="135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08</a:t>
            </a:r>
            <a:endParaRPr/>
          </a:p>
        </p:txBody>
      </p:sp>
      <p:grpSp>
        <p:nvGrpSpPr>
          <p:cNvPr id="1589" name="Shape 1589"/>
          <p:cNvGrpSpPr/>
          <p:nvPr/>
        </p:nvGrpSpPr>
        <p:grpSpPr>
          <a:xfrm>
            <a:off x="1244600" y="5113337"/>
            <a:ext cx="1035050" cy="909637"/>
            <a:chOff x="1196975" y="5272087"/>
            <a:chExt cx="1035050" cy="909637"/>
          </a:xfrm>
        </p:grpSpPr>
        <p:cxnSp>
          <p:nvCxnSpPr>
            <p:cNvPr id="1590" name="Shape 1590"/>
            <p:cNvCxnSpPr/>
            <p:nvPr/>
          </p:nvCxnSpPr>
          <p:spPr>
            <a:xfrm rot="10800000">
              <a:off x="1692275" y="5272087"/>
              <a:ext cx="0" cy="404812"/>
            </a:xfrm>
            <a:prstGeom prst="straightConnector1">
              <a:avLst/>
            </a:prstGeom>
            <a:noFill/>
            <a:ln cap="flat" cmpd="sng" w="38100">
              <a:solidFill>
                <a:srgbClr val="008080"/>
              </a:solidFill>
              <a:prstDash val="solid"/>
              <a:miter lim="800000"/>
              <a:headEnd len="med" w="med" type="none"/>
              <a:tailEnd len="lg" w="lg" type="stealth"/>
            </a:ln>
          </p:spPr>
        </p:cxnSp>
        <p:sp>
          <p:nvSpPr>
            <p:cNvPr id="1591" name="Shape 1591"/>
            <p:cNvSpPr txBox="1"/>
            <p:nvPr/>
          </p:nvSpPr>
          <p:spPr>
            <a:xfrm>
              <a:off x="1196975" y="5662612"/>
              <a:ext cx="10350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index</a:t>
              </a:r>
              <a:endParaRPr/>
            </a:p>
          </p:txBody>
        </p:sp>
      </p:grpSp>
      <p:cxnSp>
        <p:nvCxnSpPr>
          <p:cNvPr id="1592" name="Shape 1592"/>
          <p:cNvCxnSpPr/>
          <p:nvPr/>
        </p:nvCxnSpPr>
        <p:spPr>
          <a:xfrm rot="10800000">
            <a:off x="2774950" y="5113337"/>
            <a:ext cx="0" cy="404812"/>
          </a:xfrm>
          <a:prstGeom prst="straightConnector1">
            <a:avLst/>
          </a:prstGeom>
          <a:noFill/>
          <a:ln cap="flat" cmpd="sng" w="38100">
            <a:solidFill>
              <a:schemeClr val="accent2"/>
            </a:solidFill>
            <a:prstDash val="solid"/>
            <a:miter lim="800000"/>
            <a:headEnd len="med" w="med" type="none"/>
            <a:tailEnd len="lg" w="lg" type="stealth"/>
          </a:ln>
        </p:spPr>
      </p:cxnSp>
      <p:cxnSp>
        <p:nvCxnSpPr>
          <p:cNvPr id="1593" name="Shape 1593"/>
          <p:cNvCxnSpPr/>
          <p:nvPr/>
        </p:nvCxnSpPr>
        <p:spPr>
          <a:xfrm rot="10800000">
            <a:off x="3719512" y="5114925"/>
            <a:ext cx="0" cy="404812"/>
          </a:xfrm>
          <a:prstGeom prst="straightConnector1">
            <a:avLst/>
          </a:prstGeom>
          <a:noFill/>
          <a:ln cap="flat" cmpd="sng" w="38100">
            <a:solidFill>
              <a:schemeClr val="accent2"/>
            </a:solidFill>
            <a:prstDash val="solid"/>
            <a:miter lim="800000"/>
            <a:headEnd len="med" w="med" type="none"/>
            <a:tailEnd len="lg" w="lg" type="stealth"/>
          </a:ln>
        </p:spPr>
      </p:cxnSp>
      <p:cxnSp>
        <p:nvCxnSpPr>
          <p:cNvPr id="1594" name="Shape 1594"/>
          <p:cNvCxnSpPr/>
          <p:nvPr/>
        </p:nvCxnSpPr>
        <p:spPr>
          <a:xfrm rot="10800000">
            <a:off x="4754562" y="5114925"/>
            <a:ext cx="0" cy="404812"/>
          </a:xfrm>
          <a:prstGeom prst="straightConnector1">
            <a:avLst/>
          </a:prstGeom>
          <a:noFill/>
          <a:ln cap="flat" cmpd="sng" w="38100">
            <a:solidFill>
              <a:schemeClr val="accent2"/>
            </a:solidFill>
            <a:prstDash val="solid"/>
            <a:miter lim="800000"/>
            <a:headEnd len="med" w="med" type="none"/>
            <a:tailEnd len="lg" w="lg" type="stealth"/>
          </a:ln>
        </p:spPr>
      </p:cxnSp>
      <p:cxnSp>
        <p:nvCxnSpPr>
          <p:cNvPr id="1595" name="Shape 1595"/>
          <p:cNvCxnSpPr/>
          <p:nvPr/>
        </p:nvCxnSpPr>
        <p:spPr>
          <a:xfrm rot="10800000">
            <a:off x="5745162" y="5114925"/>
            <a:ext cx="0" cy="404812"/>
          </a:xfrm>
          <a:prstGeom prst="straightConnector1">
            <a:avLst/>
          </a:prstGeom>
          <a:noFill/>
          <a:ln cap="flat" cmpd="sng" w="38100">
            <a:solidFill>
              <a:schemeClr val="accent2"/>
            </a:solidFill>
            <a:prstDash val="solid"/>
            <a:miter lim="800000"/>
            <a:headEnd len="med" w="med" type="none"/>
            <a:tailEnd len="lg" w="lg" type="stealth"/>
          </a:ln>
        </p:spPr>
      </p:cxnSp>
      <p:sp>
        <p:nvSpPr>
          <p:cNvPr id="1596" name="Shape 1596"/>
          <p:cNvSpPr txBox="1"/>
          <p:nvPr/>
        </p:nvSpPr>
        <p:spPr>
          <a:xfrm>
            <a:off x="5249862" y="5503862"/>
            <a:ext cx="10350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index</a:t>
            </a:r>
            <a:endParaRPr/>
          </a:p>
        </p:txBody>
      </p:sp>
      <p:cxnSp>
        <p:nvCxnSpPr>
          <p:cNvPr id="1597" name="Shape 1597"/>
          <p:cNvCxnSpPr/>
          <p:nvPr/>
        </p:nvCxnSpPr>
        <p:spPr>
          <a:xfrm rot="10800000">
            <a:off x="6645275" y="5113337"/>
            <a:ext cx="0" cy="404812"/>
          </a:xfrm>
          <a:prstGeom prst="straightConnector1">
            <a:avLst/>
          </a:prstGeom>
          <a:noFill/>
          <a:ln cap="flat" cmpd="sng" w="38100">
            <a:solidFill>
              <a:schemeClr val="accent2"/>
            </a:solidFill>
            <a:prstDash val="solid"/>
            <a:miter lim="800000"/>
            <a:headEnd len="med" w="med" type="none"/>
            <a:tailEnd len="lg" w="lg" type="stealth"/>
          </a:ln>
        </p:spPr>
      </p:cxnSp>
      <p:sp>
        <p:nvSpPr>
          <p:cNvPr id="1598" name="Shape 1598"/>
          <p:cNvSpPr txBox="1"/>
          <p:nvPr/>
        </p:nvSpPr>
        <p:spPr>
          <a:xfrm>
            <a:off x="6226175" y="5503862"/>
            <a:ext cx="104933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index</a:t>
            </a:r>
            <a:endParaRPr/>
          </a:p>
        </p:txBody>
      </p:sp>
      <p:sp>
        <p:nvSpPr>
          <p:cNvPr id="1599" name="Shape 1599"/>
          <p:cNvSpPr/>
          <p:nvPr/>
        </p:nvSpPr>
        <p:spPr>
          <a:xfrm>
            <a:off x="6375400" y="4710112"/>
            <a:ext cx="533400" cy="381000"/>
          </a:xfrm>
          <a:prstGeom prst="can">
            <a:avLst>
              <a:gd fmla="val 25000" name="adj"/>
            </a:avLst>
          </a:prstGeom>
          <a:gradFill>
            <a:gsLst>
              <a:gs pos="0">
                <a:srgbClr val="008F6B"/>
              </a:gs>
              <a:gs pos="50000">
                <a:schemeClr val="accent1"/>
              </a:gs>
              <a:gs pos="100000">
                <a:srgbClr val="008F6B"/>
              </a:gs>
            </a:gsLst>
            <a:lin ang="108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08</a:t>
            </a:r>
            <a:endParaRPr/>
          </a:p>
        </p:txBody>
      </p:sp>
      <p:sp>
        <p:nvSpPr>
          <p:cNvPr id="1600" name="Shape 1600"/>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2"/>
                                        </p:tgtEl>
                                        <p:attrNameLst>
                                          <p:attrName>style.visibility</p:attrName>
                                        </p:attrNameLst>
                                      </p:cBhvr>
                                      <p:to>
                                        <p:strVal val="visible"/>
                                      </p:to>
                                    </p:set>
                                    <p:animEffect filter="fade" transition="in">
                                      <p:cBhvr>
                                        <p:cTn dur="500"/>
                                        <p:tgtEl>
                                          <p:spTgt spid="1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3"/>
                                        </p:tgtEl>
                                        <p:attrNameLst>
                                          <p:attrName>style.visibility</p:attrName>
                                        </p:attrNameLst>
                                      </p:cBhvr>
                                      <p:to>
                                        <p:strVal val="visible"/>
                                      </p:to>
                                    </p:set>
                                    <p:animEffect filter="fade" transition="in">
                                      <p:cBhvr>
                                        <p:cTn dur="500"/>
                                        <p:tgtEl>
                                          <p:spTgt spid="1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4"/>
                                        </p:tgtEl>
                                        <p:attrNameLst>
                                          <p:attrName>style.visibility</p:attrName>
                                        </p:attrNameLst>
                                      </p:cBhvr>
                                      <p:to>
                                        <p:strVal val="visible"/>
                                      </p:to>
                                    </p:set>
                                    <p:animEffect filter="fade" transition="in">
                                      <p:cBhvr>
                                        <p:cTn dur="500"/>
                                        <p:tgtEl>
                                          <p:spTgt spid="1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5"/>
                                        </p:tgtEl>
                                        <p:attrNameLst>
                                          <p:attrName>style.visibility</p:attrName>
                                        </p:attrNameLst>
                                      </p:cBhvr>
                                      <p:to>
                                        <p:strVal val="visible"/>
                                      </p:to>
                                    </p:set>
                                    <p:animEffect filter="fade" transition="in">
                                      <p:cBhvr>
                                        <p:cTn dur="500"/>
                                        <p:tgtEl>
                                          <p:spTgt spid="1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7"/>
                                        </p:tgtEl>
                                        <p:attrNameLst>
                                          <p:attrName>style.visibility</p:attrName>
                                        </p:attrNameLst>
                                      </p:cBhvr>
                                      <p:to>
                                        <p:strVal val="visible"/>
                                      </p:to>
                                    </p:set>
                                    <p:animEffect filter="fade" transition="in">
                                      <p:cBhvr>
                                        <p:cTn dur="500"/>
                                        <p:tgtEl>
                                          <p:spTgt spid="1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9"/>
                                        </p:tgtEl>
                                        <p:attrNameLst>
                                          <p:attrName>style.visibility</p:attrName>
                                        </p:attrNameLst>
                                      </p:cBhvr>
                                      <p:to>
                                        <p:strVal val="visible"/>
                                      </p:to>
                                    </p:set>
                                    <p:animEffect filter="fade" transition="in">
                                      <p:cBhvr>
                                        <p:cTn dur="500"/>
                                        <p:tgtEl>
                                          <p:spTgt spid="15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604" name="Shape 1604"/>
        <p:cNvGrpSpPr/>
        <p:nvPr/>
      </p:nvGrpSpPr>
      <p:grpSpPr>
        <a:xfrm>
          <a:off x="0" y="0"/>
          <a:ext cx="0" cy="0"/>
          <a:chOff x="0" y="0"/>
          <a:chExt cx="0" cy="0"/>
        </a:xfrm>
      </p:grpSpPr>
      <p:sp>
        <p:nvSpPr>
          <p:cNvPr id="1605" name="Shape 1605"/>
          <p:cNvSpPr txBox="1"/>
          <p:nvPr/>
        </p:nvSpPr>
        <p:spPr>
          <a:xfrm>
            <a:off x="312737" y="3473450"/>
            <a:ext cx="7772400" cy="21431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just">
              <a:lnSpc>
                <a:spcPct val="11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index=i; 		 </a:t>
            </a:r>
            <a:endParaRPr/>
          </a:p>
          <a:p>
            <a:pPr indent="0" lvl="0" marL="0" marR="0" rtl="0" algn="just">
              <a:lnSpc>
                <a:spcPct val="11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for </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j=i+1; j&lt;=n; j++</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 </a:t>
            </a:r>
            <a:endParaRPr/>
          </a:p>
          <a:p>
            <a:pPr indent="0" lvl="0" marL="0" marR="0" rtl="0" algn="just">
              <a:lnSpc>
                <a:spcPct val="11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if </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r[j]&lt;r[index]</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   index=j;</a:t>
            </a:r>
            <a:endParaRPr/>
          </a:p>
        </p:txBody>
      </p:sp>
      <p:sp>
        <p:nvSpPr>
          <p:cNvPr id="1606" name="Shape 1606"/>
          <p:cNvSpPr txBox="1"/>
          <p:nvPr/>
        </p:nvSpPr>
        <p:spPr>
          <a:xfrm>
            <a:off x="341312" y="1854200"/>
            <a:ext cx="8640762" cy="158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设置一个整型变量index，用于记录在一趟比较的过程中关键码</a:t>
            </a:r>
            <a:r>
              <a:rPr b="1" i="0" lang="en-US" sz="2800" u="none">
                <a:solidFill>
                  <a:schemeClr val="dk1"/>
                </a:solidFill>
                <a:latin typeface="Arial"/>
                <a:ea typeface="Arial"/>
                <a:cs typeface="Arial"/>
                <a:sym typeface="Arial"/>
              </a:rPr>
              <a:t>最小的记录位置。</a:t>
            </a:r>
            <a:r>
              <a:rPr b="1" i="0" lang="en-US" sz="2800" u="none">
                <a:solidFill>
                  <a:schemeClr val="dk1"/>
                </a:solidFill>
                <a:latin typeface="Times New Roman"/>
                <a:ea typeface="Times New Roman"/>
                <a:cs typeface="Times New Roman"/>
                <a:sym typeface="Times New Roman"/>
              </a:rPr>
              <a:t> </a:t>
            </a:r>
            <a:endParaRPr/>
          </a:p>
        </p:txBody>
      </p:sp>
      <p:sp>
        <p:nvSpPr>
          <p:cNvPr id="1607" name="Shape 1607"/>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关键问题⑴：如何在无序区中选出关键码最小的记录？</a:t>
            </a:r>
            <a:endParaRPr/>
          </a:p>
        </p:txBody>
      </p:sp>
      <p:sp>
        <p:nvSpPr>
          <p:cNvPr id="1608" name="Shape 1608"/>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612" name="Shape 1612"/>
        <p:cNvGrpSpPr/>
        <p:nvPr/>
      </p:nvGrpSpPr>
      <p:grpSpPr>
        <a:xfrm>
          <a:off x="0" y="0"/>
          <a:ext cx="0" cy="0"/>
          <a:chOff x="0" y="0"/>
          <a:chExt cx="0" cy="0"/>
        </a:xfrm>
      </p:grpSpPr>
      <p:sp>
        <p:nvSpPr>
          <p:cNvPr id="1613" name="Shape 1613"/>
          <p:cNvSpPr txBox="1"/>
          <p:nvPr/>
        </p:nvSpPr>
        <p:spPr>
          <a:xfrm>
            <a:off x="206375" y="1763712"/>
            <a:ext cx="8505825" cy="2014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第</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趟简单选择排序的待排序区间是r[i] ~ r[n]，则r[i]是无序</a:t>
            </a:r>
            <a:r>
              <a:rPr b="1" i="0" lang="en-US" sz="2800" u="none">
                <a:solidFill>
                  <a:schemeClr val="dk1"/>
                </a:solidFill>
                <a:latin typeface="Arial"/>
                <a:ea typeface="Arial"/>
                <a:cs typeface="Arial"/>
                <a:sym typeface="Arial"/>
              </a:rPr>
              <a:t>区第一个记录，所以，将</a:t>
            </a:r>
            <a:r>
              <a:rPr b="1" i="0" lang="en-US" sz="2800" u="none">
                <a:solidFill>
                  <a:schemeClr val="dk1"/>
                </a:solidFill>
                <a:latin typeface="Times New Roman"/>
                <a:ea typeface="Times New Roman"/>
                <a:cs typeface="Times New Roman"/>
                <a:sym typeface="Times New Roman"/>
              </a:rPr>
              <a:t>index</a:t>
            </a:r>
            <a:r>
              <a:rPr b="1" i="0" lang="en-US" sz="2800" u="none">
                <a:solidFill>
                  <a:schemeClr val="dk1"/>
                </a:solidFill>
                <a:latin typeface="Arial"/>
                <a:ea typeface="Arial"/>
                <a:cs typeface="Arial"/>
                <a:sym typeface="Arial"/>
              </a:rPr>
              <a:t>所记载的关键码最小的记录与</a:t>
            </a:r>
            <a:r>
              <a:rPr b="1" i="0" lang="en-US" sz="2800" u="none">
                <a:solidFill>
                  <a:schemeClr val="dk1"/>
                </a:solidFill>
                <a:latin typeface="Times New Roman"/>
                <a:ea typeface="Times New Roman"/>
                <a:cs typeface="Times New Roman"/>
                <a:sym typeface="Times New Roman"/>
              </a:rPr>
              <a:t>r[i]</a:t>
            </a:r>
            <a:r>
              <a:rPr b="1" i="0" lang="en-US" sz="2800" u="none">
                <a:solidFill>
                  <a:schemeClr val="dk1"/>
                </a:solidFill>
                <a:latin typeface="Arial"/>
                <a:ea typeface="Arial"/>
                <a:cs typeface="Arial"/>
                <a:sym typeface="Arial"/>
              </a:rPr>
              <a:t>交换</a:t>
            </a:r>
            <a:r>
              <a:rPr b="1" i="0" lang="en-US" sz="2800" u="none">
                <a:solidFill>
                  <a:schemeClr val="dk1"/>
                </a:solidFill>
                <a:latin typeface="Times New Roman"/>
                <a:ea typeface="Times New Roman"/>
                <a:cs typeface="Times New Roman"/>
                <a:sym typeface="Times New Roman"/>
              </a:rPr>
              <a:t>。</a:t>
            </a:r>
            <a:endParaRPr/>
          </a:p>
        </p:txBody>
      </p:sp>
      <p:sp>
        <p:nvSpPr>
          <p:cNvPr id="1614" name="Shape 1614"/>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关键问题⑵：如何确定最小记录的最终位置？</a:t>
            </a:r>
            <a:endParaRPr/>
          </a:p>
        </p:txBody>
      </p:sp>
      <p:sp>
        <p:nvSpPr>
          <p:cNvPr id="1615" name="Shape 1615"/>
          <p:cNvSpPr txBox="1"/>
          <p:nvPr/>
        </p:nvSpPr>
        <p:spPr>
          <a:xfrm>
            <a:off x="206375" y="3878262"/>
            <a:ext cx="6400800" cy="154463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if </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index!=i</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r[i]←→r[index];  	 </a:t>
            </a:r>
            <a:endParaRPr/>
          </a:p>
        </p:txBody>
      </p:sp>
      <p:sp>
        <p:nvSpPr>
          <p:cNvPr id="1616" name="Shape 1616"/>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620" name="Shape 1620"/>
        <p:cNvGrpSpPr/>
        <p:nvPr/>
      </p:nvGrpSpPr>
      <p:grpSpPr>
        <a:xfrm>
          <a:off x="0" y="0"/>
          <a:ext cx="0" cy="0"/>
          <a:chOff x="0" y="0"/>
          <a:chExt cx="0" cy="0"/>
        </a:xfrm>
      </p:grpSpPr>
      <p:sp>
        <p:nvSpPr>
          <p:cNvPr id="1621" name="Shape 1621"/>
          <p:cNvSpPr txBox="1"/>
          <p:nvPr/>
        </p:nvSpPr>
        <p:spPr>
          <a:xfrm>
            <a:off x="701675" y="1763712"/>
            <a:ext cx="7848600" cy="3933825"/>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void  selectSort ( int  r[ ], int n)</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for ( i=1; i&lt;n; i++) </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  </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index=i; 		</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for (j=i+1; j&lt;=n; j++) </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if  (r[j]&lt;r[index])  index=j;</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if (index!=i)   r[i] </a:t>
            </a:r>
            <a:r>
              <a:rPr b="1" i="0" lang="en-US" sz="1800" u="none">
                <a:solidFill>
                  <a:schemeClr val="dk1"/>
                </a:solidFill>
                <a:latin typeface="Arial"/>
                <a:ea typeface="Arial"/>
                <a:cs typeface="Arial"/>
                <a:sym typeface="Arial"/>
              </a:rPr>
              <a:t>←→</a:t>
            </a:r>
            <a:r>
              <a:rPr b="0" i="0" lang="en-US" sz="1800" u="none">
                <a:solidFill>
                  <a:schemeClr val="accent2"/>
                </a:solidFill>
                <a:latin typeface="Arial"/>
                <a:ea typeface="Arial"/>
                <a:cs typeface="Arial"/>
                <a:sym typeface="Arial"/>
              </a:rPr>
              <a:t> </a:t>
            </a:r>
            <a:r>
              <a:rPr b="1" i="0" lang="en-US" sz="2800" u="none">
                <a:solidFill>
                  <a:schemeClr val="dk1"/>
                </a:solidFill>
                <a:latin typeface="Times New Roman"/>
                <a:ea typeface="Times New Roman"/>
                <a:cs typeface="Times New Roman"/>
                <a:sym typeface="Times New Roman"/>
              </a:rPr>
              <a:t>r[index]; 	 </a:t>
            </a:r>
            <a:endParaRPr/>
          </a:p>
          <a:p>
            <a:pPr indent="0" lvl="0" marL="0" marR="0" rtl="0" algn="just">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p:txBody>
      </p:sp>
      <p:sp>
        <p:nvSpPr>
          <p:cNvPr id="1622" name="Shape 1622"/>
          <p:cNvSpPr txBox="1"/>
          <p:nvPr/>
        </p:nvSpPr>
        <p:spPr>
          <a:xfrm>
            <a:off x="341312" y="1089025"/>
            <a:ext cx="51816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简单选择排序算法</a:t>
            </a:r>
            <a:endParaRPr/>
          </a:p>
        </p:txBody>
      </p:sp>
      <p:sp>
        <p:nvSpPr>
          <p:cNvPr id="1623" name="Shape 1623"/>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627" name="Shape 1627"/>
        <p:cNvGrpSpPr/>
        <p:nvPr/>
      </p:nvGrpSpPr>
      <p:grpSpPr>
        <a:xfrm>
          <a:off x="0" y="0"/>
          <a:ext cx="0" cy="0"/>
          <a:chOff x="0" y="0"/>
          <a:chExt cx="0" cy="0"/>
        </a:xfrm>
      </p:grpSpPr>
      <p:sp>
        <p:nvSpPr>
          <p:cNvPr id="1628" name="Shape 1628"/>
          <p:cNvSpPr txBox="1"/>
          <p:nvPr/>
        </p:nvSpPr>
        <p:spPr>
          <a:xfrm>
            <a:off x="317500" y="1042987"/>
            <a:ext cx="61722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简单选择排序算法的性能分析</a:t>
            </a:r>
            <a:endParaRPr/>
          </a:p>
        </p:txBody>
      </p:sp>
      <p:sp>
        <p:nvSpPr>
          <p:cNvPr id="1629" name="Shape 1629"/>
          <p:cNvSpPr txBox="1"/>
          <p:nvPr/>
        </p:nvSpPr>
        <p:spPr>
          <a:xfrm>
            <a:off x="347662" y="1808162"/>
            <a:ext cx="4945062" cy="94615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移动次数：</a:t>
            </a:r>
            <a:endParaRPr/>
          </a:p>
          <a:p>
            <a:pPr indent="0" lvl="0" marL="0" marR="0" rtl="0" algn="just">
              <a:lnSpc>
                <a:spcPct val="90000"/>
              </a:lnSpc>
              <a:spcBef>
                <a:spcPts val="56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最好情况（正序）：</a:t>
            </a:r>
            <a:r>
              <a:rPr b="1" i="0" lang="en-US" sz="2800" u="none">
                <a:solidFill>
                  <a:schemeClr val="dk1"/>
                </a:solidFill>
                <a:latin typeface="Times New Roman"/>
                <a:ea typeface="Times New Roman"/>
                <a:cs typeface="Times New Roman"/>
                <a:sym typeface="Times New Roman"/>
              </a:rPr>
              <a:t>0次</a:t>
            </a:r>
            <a:endParaRPr/>
          </a:p>
        </p:txBody>
      </p:sp>
      <p:grpSp>
        <p:nvGrpSpPr>
          <p:cNvPr id="1630" name="Shape 1630"/>
          <p:cNvGrpSpPr/>
          <p:nvPr/>
        </p:nvGrpSpPr>
        <p:grpSpPr>
          <a:xfrm>
            <a:off x="5594350" y="2009775"/>
            <a:ext cx="3225800" cy="431800"/>
            <a:chOff x="5594350" y="2009775"/>
            <a:chExt cx="3225800" cy="431800"/>
          </a:xfrm>
        </p:grpSpPr>
        <p:sp>
          <p:nvSpPr>
            <p:cNvPr id="1631" name="Shape 1631"/>
            <p:cNvSpPr/>
            <p:nvPr/>
          </p:nvSpPr>
          <p:spPr>
            <a:xfrm>
              <a:off x="5594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632" name="Shape 1632"/>
            <p:cNvSpPr/>
            <p:nvPr/>
          </p:nvSpPr>
          <p:spPr>
            <a:xfrm>
              <a:off x="62801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633" name="Shape 1633"/>
            <p:cNvSpPr/>
            <p:nvPr/>
          </p:nvSpPr>
          <p:spPr>
            <a:xfrm>
              <a:off x="6991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634" name="Shape 1634"/>
            <p:cNvSpPr/>
            <p:nvPr/>
          </p:nvSpPr>
          <p:spPr>
            <a:xfrm>
              <a:off x="7686675"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635" name="Shape 1635"/>
            <p:cNvSpPr/>
            <p:nvPr/>
          </p:nvSpPr>
          <p:spPr>
            <a:xfrm>
              <a:off x="8388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grpSp>
        <p:nvGrpSpPr>
          <p:cNvPr id="1636" name="Shape 1636"/>
          <p:cNvGrpSpPr/>
          <p:nvPr/>
        </p:nvGrpSpPr>
        <p:grpSpPr>
          <a:xfrm>
            <a:off x="5594350" y="2552700"/>
            <a:ext cx="3225800" cy="431800"/>
            <a:chOff x="5594350" y="2009775"/>
            <a:chExt cx="3225800" cy="431800"/>
          </a:xfrm>
        </p:grpSpPr>
        <p:sp>
          <p:nvSpPr>
            <p:cNvPr id="1637" name="Shape 1637"/>
            <p:cNvSpPr/>
            <p:nvPr/>
          </p:nvSpPr>
          <p:spPr>
            <a:xfrm>
              <a:off x="55943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638" name="Shape 1638"/>
            <p:cNvSpPr/>
            <p:nvPr/>
          </p:nvSpPr>
          <p:spPr>
            <a:xfrm>
              <a:off x="62801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639" name="Shape 1639"/>
            <p:cNvSpPr/>
            <p:nvPr/>
          </p:nvSpPr>
          <p:spPr>
            <a:xfrm>
              <a:off x="6991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640" name="Shape 1640"/>
            <p:cNvSpPr/>
            <p:nvPr/>
          </p:nvSpPr>
          <p:spPr>
            <a:xfrm>
              <a:off x="7686675"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641" name="Shape 1641"/>
            <p:cNvSpPr/>
            <p:nvPr/>
          </p:nvSpPr>
          <p:spPr>
            <a:xfrm>
              <a:off x="8388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grpSp>
        <p:nvGrpSpPr>
          <p:cNvPr id="1642" name="Shape 1642"/>
          <p:cNvGrpSpPr/>
          <p:nvPr/>
        </p:nvGrpSpPr>
        <p:grpSpPr>
          <a:xfrm>
            <a:off x="5607050" y="3103562"/>
            <a:ext cx="3225800" cy="431800"/>
            <a:chOff x="5594350" y="2009775"/>
            <a:chExt cx="3225800" cy="431800"/>
          </a:xfrm>
        </p:grpSpPr>
        <p:sp>
          <p:nvSpPr>
            <p:cNvPr id="1643" name="Shape 1643"/>
            <p:cNvSpPr/>
            <p:nvPr/>
          </p:nvSpPr>
          <p:spPr>
            <a:xfrm>
              <a:off x="55943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644" name="Shape 1644"/>
            <p:cNvSpPr/>
            <p:nvPr/>
          </p:nvSpPr>
          <p:spPr>
            <a:xfrm>
              <a:off x="62801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645" name="Shape 1645"/>
            <p:cNvSpPr/>
            <p:nvPr/>
          </p:nvSpPr>
          <p:spPr>
            <a:xfrm>
              <a:off x="6991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646" name="Shape 1646"/>
            <p:cNvSpPr/>
            <p:nvPr/>
          </p:nvSpPr>
          <p:spPr>
            <a:xfrm>
              <a:off x="7686675"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647" name="Shape 1647"/>
            <p:cNvSpPr/>
            <p:nvPr/>
          </p:nvSpPr>
          <p:spPr>
            <a:xfrm>
              <a:off x="8388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grpSp>
        <p:nvGrpSpPr>
          <p:cNvPr id="1648" name="Shape 1648"/>
          <p:cNvGrpSpPr/>
          <p:nvPr/>
        </p:nvGrpSpPr>
        <p:grpSpPr>
          <a:xfrm>
            <a:off x="5619750" y="3654425"/>
            <a:ext cx="3225800" cy="431800"/>
            <a:chOff x="5594350" y="2009775"/>
            <a:chExt cx="3225800" cy="431800"/>
          </a:xfrm>
        </p:grpSpPr>
        <p:sp>
          <p:nvSpPr>
            <p:cNvPr id="1649" name="Shape 1649"/>
            <p:cNvSpPr/>
            <p:nvPr/>
          </p:nvSpPr>
          <p:spPr>
            <a:xfrm>
              <a:off x="55943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650" name="Shape 1650"/>
            <p:cNvSpPr/>
            <p:nvPr/>
          </p:nvSpPr>
          <p:spPr>
            <a:xfrm>
              <a:off x="62801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651" name="Shape 1651"/>
            <p:cNvSpPr/>
            <p:nvPr/>
          </p:nvSpPr>
          <p:spPr>
            <a:xfrm>
              <a:off x="69913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652" name="Shape 1652"/>
            <p:cNvSpPr/>
            <p:nvPr/>
          </p:nvSpPr>
          <p:spPr>
            <a:xfrm>
              <a:off x="7686675"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653" name="Shape 1653"/>
            <p:cNvSpPr/>
            <p:nvPr/>
          </p:nvSpPr>
          <p:spPr>
            <a:xfrm>
              <a:off x="8388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grpSp>
        <p:nvGrpSpPr>
          <p:cNvPr id="1654" name="Shape 1654"/>
          <p:cNvGrpSpPr/>
          <p:nvPr/>
        </p:nvGrpSpPr>
        <p:grpSpPr>
          <a:xfrm>
            <a:off x="5622925" y="4225925"/>
            <a:ext cx="3225800" cy="431800"/>
            <a:chOff x="5594350" y="2009775"/>
            <a:chExt cx="3225800" cy="431800"/>
          </a:xfrm>
        </p:grpSpPr>
        <p:sp>
          <p:nvSpPr>
            <p:cNvPr id="1655" name="Shape 1655"/>
            <p:cNvSpPr/>
            <p:nvPr/>
          </p:nvSpPr>
          <p:spPr>
            <a:xfrm>
              <a:off x="55943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sp>
          <p:nvSpPr>
            <p:cNvPr id="1656" name="Shape 1656"/>
            <p:cNvSpPr/>
            <p:nvPr/>
          </p:nvSpPr>
          <p:spPr>
            <a:xfrm>
              <a:off x="62801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657" name="Shape 1657"/>
            <p:cNvSpPr/>
            <p:nvPr/>
          </p:nvSpPr>
          <p:spPr>
            <a:xfrm>
              <a:off x="69913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658" name="Shape 1658"/>
            <p:cNvSpPr/>
            <p:nvPr/>
          </p:nvSpPr>
          <p:spPr>
            <a:xfrm>
              <a:off x="7686675"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659" name="Shape 1659"/>
            <p:cNvSpPr/>
            <p:nvPr/>
          </p:nvSpPr>
          <p:spPr>
            <a:xfrm>
              <a:off x="8388350" y="20097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grpSp>
      <p:sp>
        <p:nvSpPr>
          <p:cNvPr id="1660" name="Shape 1660"/>
          <p:cNvSpPr/>
          <p:nvPr/>
        </p:nvSpPr>
        <p:spPr>
          <a:xfrm>
            <a:off x="5591175" y="20177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1</a:t>
            </a:r>
            <a:endParaRPr/>
          </a:p>
        </p:txBody>
      </p:sp>
      <p:sp>
        <p:nvSpPr>
          <p:cNvPr id="1661" name="Shape 1661"/>
          <p:cNvSpPr/>
          <p:nvPr/>
        </p:nvSpPr>
        <p:spPr>
          <a:xfrm>
            <a:off x="6281737" y="25574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a:t>
            </a:r>
            <a:endParaRPr/>
          </a:p>
        </p:txBody>
      </p:sp>
      <p:sp>
        <p:nvSpPr>
          <p:cNvPr id="1662" name="Shape 1662"/>
          <p:cNvSpPr/>
          <p:nvPr/>
        </p:nvSpPr>
        <p:spPr>
          <a:xfrm>
            <a:off x="7002462" y="3098800"/>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3</a:t>
            </a:r>
            <a:endParaRPr/>
          </a:p>
        </p:txBody>
      </p:sp>
      <p:sp>
        <p:nvSpPr>
          <p:cNvPr id="1663" name="Shape 1663"/>
          <p:cNvSpPr/>
          <p:nvPr/>
        </p:nvSpPr>
        <p:spPr>
          <a:xfrm>
            <a:off x="7708900" y="36544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4</a:t>
            </a:r>
            <a:endParaRPr/>
          </a:p>
        </p:txBody>
      </p:sp>
      <p:sp>
        <p:nvSpPr>
          <p:cNvPr id="1664" name="Shape 1664"/>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0"/>
                                        </p:tgtEl>
                                        <p:attrNameLst>
                                          <p:attrName>style.visibility</p:attrName>
                                        </p:attrNameLst>
                                      </p:cBhvr>
                                      <p:to>
                                        <p:strVal val="visible"/>
                                      </p:to>
                                    </p:set>
                                    <p:animEffect filter="fade" transition="in">
                                      <p:cBhvr>
                                        <p:cTn dur="500"/>
                                        <p:tgtEl>
                                          <p:spTgt spid="1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1"/>
                                        </p:tgtEl>
                                        <p:attrNameLst>
                                          <p:attrName>style.visibility</p:attrName>
                                        </p:attrNameLst>
                                      </p:cBhvr>
                                      <p:to>
                                        <p:strVal val="visible"/>
                                      </p:to>
                                    </p:set>
                                    <p:animEffect filter="fade" transition="in">
                                      <p:cBhvr>
                                        <p:cTn dur="500"/>
                                        <p:tgtEl>
                                          <p:spTgt spid="1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2"/>
                                        </p:tgtEl>
                                        <p:attrNameLst>
                                          <p:attrName>style.visibility</p:attrName>
                                        </p:attrNameLst>
                                      </p:cBhvr>
                                      <p:to>
                                        <p:strVal val="visible"/>
                                      </p:to>
                                    </p:set>
                                    <p:animEffect filter="fade" transition="in">
                                      <p:cBhvr>
                                        <p:cTn dur="500"/>
                                        <p:tgtEl>
                                          <p:spTgt spid="1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3"/>
                                        </p:tgtEl>
                                        <p:attrNameLst>
                                          <p:attrName>style.visibility</p:attrName>
                                        </p:attrNameLst>
                                      </p:cBhvr>
                                      <p:to>
                                        <p:strVal val="visible"/>
                                      </p:to>
                                    </p:set>
                                    <p:animEffect filter="fade" transition="in">
                                      <p:cBhvr>
                                        <p:cTn dur="500"/>
                                        <p:tgtEl>
                                          <p:spTgt spid="16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668" name="Shape 1668"/>
        <p:cNvGrpSpPr/>
        <p:nvPr/>
      </p:nvGrpSpPr>
      <p:grpSpPr>
        <a:xfrm>
          <a:off x="0" y="0"/>
          <a:ext cx="0" cy="0"/>
          <a:chOff x="0" y="0"/>
          <a:chExt cx="0" cy="0"/>
        </a:xfrm>
      </p:grpSpPr>
      <p:sp>
        <p:nvSpPr>
          <p:cNvPr id="1669" name="Shape 1669"/>
          <p:cNvSpPr txBox="1"/>
          <p:nvPr/>
        </p:nvSpPr>
        <p:spPr>
          <a:xfrm>
            <a:off x="333375" y="2809875"/>
            <a:ext cx="4710112"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最坏情况：</a:t>
            </a:r>
            <a:r>
              <a:rPr b="1" i="0" lang="en-US" sz="2800" u="none">
                <a:solidFill>
                  <a:schemeClr val="dk1"/>
                </a:solidFill>
                <a:latin typeface="Times New Roman"/>
                <a:ea typeface="Times New Roman"/>
                <a:cs typeface="Times New Roman"/>
                <a:sym typeface="Times New Roman"/>
              </a:rPr>
              <a:t>3(</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-1)次</a:t>
            </a:r>
            <a:endParaRPr/>
          </a:p>
        </p:txBody>
      </p:sp>
      <p:sp>
        <p:nvSpPr>
          <p:cNvPr id="1670" name="Shape 1670"/>
          <p:cNvSpPr txBox="1"/>
          <p:nvPr/>
        </p:nvSpPr>
        <p:spPr>
          <a:xfrm>
            <a:off x="317500" y="1042987"/>
            <a:ext cx="61722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简单选择排序算法的性能分析</a:t>
            </a:r>
            <a:endParaRPr/>
          </a:p>
        </p:txBody>
      </p:sp>
      <p:sp>
        <p:nvSpPr>
          <p:cNvPr id="1671" name="Shape 1671"/>
          <p:cNvSpPr txBox="1"/>
          <p:nvPr/>
        </p:nvSpPr>
        <p:spPr>
          <a:xfrm>
            <a:off x="347662" y="1808162"/>
            <a:ext cx="4945062" cy="94615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移动次数：</a:t>
            </a:r>
            <a:endParaRPr/>
          </a:p>
          <a:p>
            <a:pPr indent="0" lvl="0" marL="0" marR="0" rtl="0" algn="just">
              <a:lnSpc>
                <a:spcPct val="90000"/>
              </a:lnSpc>
              <a:spcBef>
                <a:spcPts val="56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最好情况（正序）：</a:t>
            </a:r>
            <a:r>
              <a:rPr b="1" i="0" lang="en-US" sz="2800" u="none">
                <a:solidFill>
                  <a:schemeClr val="dk1"/>
                </a:solidFill>
                <a:latin typeface="Times New Roman"/>
                <a:ea typeface="Times New Roman"/>
                <a:cs typeface="Times New Roman"/>
                <a:sym typeface="Times New Roman"/>
              </a:rPr>
              <a:t>0次</a:t>
            </a:r>
            <a:endParaRPr/>
          </a:p>
        </p:txBody>
      </p:sp>
      <p:sp>
        <p:nvSpPr>
          <p:cNvPr id="1672" name="Shape 1672"/>
          <p:cNvSpPr txBox="1"/>
          <p:nvPr/>
        </p:nvSpPr>
        <p:spPr>
          <a:xfrm>
            <a:off x="357187" y="5589587"/>
            <a:ext cx="8077200" cy="1031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空间性能：</a:t>
            </a:r>
            <a:r>
              <a:rPr b="1" i="0" lang="en-US" sz="2800" u="none">
                <a:solidFill>
                  <a:schemeClr val="dk1"/>
                </a:solidFill>
                <a:latin typeface="Times New Roman"/>
                <a:ea typeface="Times New Roman"/>
                <a:cs typeface="Times New Roman"/>
                <a:sym typeface="Times New Roman"/>
              </a:rPr>
              <a:t>需一个辅助空间。</a:t>
            </a:r>
            <a:endParaRPr/>
          </a:p>
          <a:p>
            <a:pPr indent="0" lvl="0" marL="0" marR="0" rtl="0" algn="l">
              <a:lnSpc>
                <a:spcPct val="100000"/>
              </a:lnSpc>
              <a:spcBef>
                <a:spcPts val="56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稳定性：</a:t>
            </a:r>
            <a:r>
              <a:rPr b="1" i="0" lang="en-US" sz="2800" u="none">
                <a:solidFill>
                  <a:schemeClr val="dk1"/>
                </a:solidFill>
                <a:latin typeface="Times New Roman"/>
                <a:ea typeface="Times New Roman"/>
                <a:cs typeface="Times New Roman"/>
                <a:sym typeface="Times New Roman"/>
              </a:rPr>
              <a:t>是一种稳定的排序算法。</a:t>
            </a:r>
            <a:endParaRPr/>
          </a:p>
        </p:txBody>
      </p:sp>
      <p:grpSp>
        <p:nvGrpSpPr>
          <p:cNvPr id="1673" name="Shape 1673"/>
          <p:cNvGrpSpPr/>
          <p:nvPr/>
        </p:nvGrpSpPr>
        <p:grpSpPr>
          <a:xfrm>
            <a:off x="5594350" y="2009775"/>
            <a:ext cx="3225800" cy="431800"/>
            <a:chOff x="5594350" y="2009775"/>
            <a:chExt cx="3225800" cy="431800"/>
          </a:xfrm>
        </p:grpSpPr>
        <p:sp>
          <p:nvSpPr>
            <p:cNvPr id="1674" name="Shape 1674"/>
            <p:cNvSpPr/>
            <p:nvPr/>
          </p:nvSpPr>
          <p:spPr>
            <a:xfrm>
              <a:off x="5594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675" name="Shape 1675"/>
            <p:cNvSpPr/>
            <p:nvPr/>
          </p:nvSpPr>
          <p:spPr>
            <a:xfrm>
              <a:off x="62801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1676" name="Shape 1676"/>
            <p:cNvSpPr/>
            <p:nvPr/>
          </p:nvSpPr>
          <p:spPr>
            <a:xfrm>
              <a:off x="6991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677" name="Shape 1677"/>
            <p:cNvSpPr/>
            <p:nvPr/>
          </p:nvSpPr>
          <p:spPr>
            <a:xfrm>
              <a:off x="7686675"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678" name="Shape 1678"/>
            <p:cNvSpPr/>
            <p:nvPr/>
          </p:nvSpPr>
          <p:spPr>
            <a:xfrm>
              <a:off x="8388350" y="20097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1</a:t>
              </a:r>
              <a:endParaRPr/>
            </a:p>
          </p:txBody>
        </p:sp>
      </p:grpSp>
      <p:sp>
        <p:nvSpPr>
          <p:cNvPr id="1679" name="Shape 1679"/>
          <p:cNvSpPr/>
          <p:nvPr/>
        </p:nvSpPr>
        <p:spPr>
          <a:xfrm>
            <a:off x="8382000" y="2006600"/>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1</a:t>
            </a:r>
            <a:endParaRPr/>
          </a:p>
        </p:txBody>
      </p:sp>
      <p:grpSp>
        <p:nvGrpSpPr>
          <p:cNvPr id="1680" name="Shape 1680"/>
          <p:cNvGrpSpPr/>
          <p:nvPr/>
        </p:nvGrpSpPr>
        <p:grpSpPr>
          <a:xfrm>
            <a:off x="5622925" y="2565400"/>
            <a:ext cx="3209925" cy="431800"/>
            <a:chOff x="5622925" y="2708275"/>
            <a:chExt cx="3209925" cy="431800"/>
          </a:xfrm>
        </p:grpSpPr>
        <p:sp>
          <p:nvSpPr>
            <p:cNvPr id="1681" name="Shape 1681"/>
            <p:cNvSpPr/>
            <p:nvPr/>
          </p:nvSpPr>
          <p:spPr>
            <a:xfrm>
              <a:off x="6292850" y="27082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1682" name="Shape 1682"/>
            <p:cNvSpPr/>
            <p:nvPr/>
          </p:nvSpPr>
          <p:spPr>
            <a:xfrm>
              <a:off x="7004050" y="27082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2</a:t>
              </a:r>
              <a:endParaRPr/>
            </a:p>
          </p:txBody>
        </p:sp>
        <p:sp>
          <p:nvSpPr>
            <p:cNvPr id="1683" name="Shape 1683"/>
            <p:cNvSpPr/>
            <p:nvPr/>
          </p:nvSpPr>
          <p:spPr>
            <a:xfrm>
              <a:off x="7699375" y="27082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684" name="Shape 1684"/>
            <p:cNvSpPr/>
            <p:nvPr/>
          </p:nvSpPr>
          <p:spPr>
            <a:xfrm>
              <a:off x="8401050" y="2708275"/>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685" name="Shape 1685"/>
            <p:cNvSpPr/>
            <p:nvPr/>
          </p:nvSpPr>
          <p:spPr>
            <a:xfrm>
              <a:off x="5622925" y="27082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1</a:t>
              </a:r>
              <a:endParaRPr/>
            </a:p>
          </p:txBody>
        </p:sp>
      </p:grpSp>
      <p:sp>
        <p:nvSpPr>
          <p:cNvPr id="1686" name="Shape 1686"/>
          <p:cNvSpPr/>
          <p:nvPr/>
        </p:nvSpPr>
        <p:spPr>
          <a:xfrm>
            <a:off x="7002462" y="2565400"/>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a:t>
            </a:r>
            <a:endParaRPr/>
          </a:p>
        </p:txBody>
      </p:sp>
      <p:grpSp>
        <p:nvGrpSpPr>
          <p:cNvPr id="1687" name="Shape 1687"/>
          <p:cNvGrpSpPr/>
          <p:nvPr/>
        </p:nvGrpSpPr>
        <p:grpSpPr>
          <a:xfrm>
            <a:off x="5641975" y="3122612"/>
            <a:ext cx="3209925" cy="431800"/>
            <a:chOff x="5641975" y="3440112"/>
            <a:chExt cx="3209925" cy="431800"/>
          </a:xfrm>
        </p:grpSpPr>
        <p:sp>
          <p:nvSpPr>
            <p:cNvPr id="1688" name="Shape 1688"/>
            <p:cNvSpPr/>
            <p:nvPr/>
          </p:nvSpPr>
          <p:spPr>
            <a:xfrm>
              <a:off x="7070725" y="34401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1689" name="Shape 1689"/>
            <p:cNvSpPr/>
            <p:nvPr/>
          </p:nvSpPr>
          <p:spPr>
            <a:xfrm>
              <a:off x="7718425" y="34401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3</a:t>
              </a:r>
              <a:endParaRPr/>
            </a:p>
          </p:txBody>
        </p:sp>
        <p:sp>
          <p:nvSpPr>
            <p:cNvPr id="1690" name="Shape 1690"/>
            <p:cNvSpPr/>
            <p:nvPr/>
          </p:nvSpPr>
          <p:spPr>
            <a:xfrm>
              <a:off x="8420100" y="3440112"/>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691" name="Shape 1691"/>
            <p:cNvSpPr/>
            <p:nvPr/>
          </p:nvSpPr>
          <p:spPr>
            <a:xfrm>
              <a:off x="5641975" y="34401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1</a:t>
              </a:r>
              <a:endParaRPr/>
            </a:p>
          </p:txBody>
        </p:sp>
        <p:sp>
          <p:nvSpPr>
            <p:cNvPr id="1692" name="Shape 1692"/>
            <p:cNvSpPr/>
            <p:nvPr/>
          </p:nvSpPr>
          <p:spPr>
            <a:xfrm>
              <a:off x="6375400" y="344011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a:t>
              </a:r>
              <a:endParaRPr/>
            </a:p>
          </p:txBody>
        </p:sp>
      </p:grpSp>
      <p:sp>
        <p:nvSpPr>
          <p:cNvPr id="1693" name="Shape 1693"/>
          <p:cNvSpPr/>
          <p:nvPr/>
        </p:nvSpPr>
        <p:spPr>
          <a:xfrm>
            <a:off x="7721600" y="312737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3</a:t>
            </a:r>
            <a:endParaRPr/>
          </a:p>
        </p:txBody>
      </p:sp>
      <p:grpSp>
        <p:nvGrpSpPr>
          <p:cNvPr id="1694" name="Shape 1694"/>
          <p:cNvGrpSpPr/>
          <p:nvPr/>
        </p:nvGrpSpPr>
        <p:grpSpPr>
          <a:xfrm>
            <a:off x="5651500" y="3675062"/>
            <a:ext cx="3209925" cy="431800"/>
            <a:chOff x="5651500" y="4103687"/>
            <a:chExt cx="3209925" cy="431800"/>
          </a:xfrm>
        </p:grpSpPr>
        <p:sp>
          <p:nvSpPr>
            <p:cNvPr id="1695" name="Shape 1695"/>
            <p:cNvSpPr/>
            <p:nvPr/>
          </p:nvSpPr>
          <p:spPr>
            <a:xfrm>
              <a:off x="7727950" y="4103687"/>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1696" name="Shape 1696"/>
            <p:cNvSpPr/>
            <p:nvPr/>
          </p:nvSpPr>
          <p:spPr>
            <a:xfrm>
              <a:off x="8429625" y="4103687"/>
              <a:ext cx="431800" cy="431800"/>
            </a:xfrm>
            <a:prstGeom prst="ellipse">
              <a:avLst/>
            </a:prstGeom>
            <a:gradFill>
              <a:gsLst>
                <a:gs pos="0">
                  <a:srgbClr val="B30047"/>
                </a:gs>
                <a:gs pos="100000">
                  <a:srgbClr val="FF0066"/>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4</a:t>
              </a:r>
              <a:endParaRPr/>
            </a:p>
          </p:txBody>
        </p:sp>
        <p:sp>
          <p:nvSpPr>
            <p:cNvPr id="1697" name="Shape 1697"/>
            <p:cNvSpPr/>
            <p:nvPr/>
          </p:nvSpPr>
          <p:spPr>
            <a:xfrm>
              <a:off x="5651500" y="4103687"/>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1</a:t>
              </a:r>
              <a:endParaRPr/>
            </a:p>
          </p:txBody>
        </p:sp>
        <p:sp>
          <p:nvSpPr>
            <p:cNvPr id="1698" name="Shape 1698"/>
            <p:cNvSpPr/>
            <p:nvPr/>
          </p:nvSpPr>
          <p:spPr>
            <a:xfrm>
              <a:off x="6384925" y="4103687"/>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a:t>
              </a:r>
              <a:endParaRPr/>
            </a:p>
          </p:txBody>
        </p:sp>
        <p:sp>
          <p:nvSpPr>
            <p:cNvPr id="1699" name="Shape 1699"/>
            <p:cNvSpPr/>
            <p:nvPr/>
          </p:nvSpPr>
          <p:spPr>
            <a:xfrm>
              <a:off x="7105650" y="4103687"/>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3</a:t>
              </a:r>
              <a:endParaRPr/>
            </a:p>
          </p:txBody>
        </p:sp>
      </p:grpSp>
      <p:sp>
        <p:nvSpPr>
          <p:cNvPr id="1700" name="Shape 1700"/>
          <p:cNvSpPr/>
          <p:nvPr/>
        </p:nvSpPr>
        <p:spPr>
          <a:xfrm>
            <a:off x="8426450" y="3675062"/>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4</a:t>
            </a:r>
            <a:endParaRPr/>
          </a:p>
        </p:txBody>
      </p:sp>
      <p:grpSp>
        <p:nvGrpSpPr>
          <p:cNvPr id="1701" name="Shape 1701"/>
          <p:cNvGrpSpPr/>
          <p:nvPr/>
        </p:nvGrpSpPr>
        <p:grpSpPr>
          <a:xfrm>
            <a:off x="5659437" y="4210050"/>
            <a:ext cx="3209925" cy="444500"/>
            <a:chOff x="5659437" y="4733925"/>
            <a:chExt cx="3209925" cy="444500"/>
          </a:xfrm>
        </p:grpSpPr>
        <p:sp>
          <p:nvSpPr>
            <p:cNvPr id="1702" name="Shape 1702"/>
            <p:cNvSpPr/>
            <p:nvPr/>
          </p:nvSpPr>
          <p:spPr>
            <a:xfrm>
              <a:off x="8437562" y="47466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5</a:t>
              </a:r>
              <a:endParaRPr/>
            </a:p>
          </p:txBody>
        </p:sp>
        <p:sp>
          <p:nvSpPr>
            <p:cNvPr id="1703" name="Shape 1703"/>
            <p:cNvSpPr/>
            <p:nvPr/>
          </p:nvSpPr>
          <p:spPr>
            <a:xfrm>
              <a:off x="5659437" y="47466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1</a:t>
              </a:r>
              <a:endParaRPr/>
            </a:p>
          </p:txBody>
        </p:sp>
        <p:sp>
          <p:nvSpPr>
            <p:cNvPr id="1704" name="Shape 1704"/>
            <p:cNvSpPr/>
            <p:nvPr/>
          </p:nvSpPr>
          <p:spPr>
            <a:xfrm>
              <a:off x="6392862" y="47466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2</a:t>
              </a:r>
              <a:endParaRPr/>
            </a:p>
          </p:txBody>
        </p:sp>
        <p:sp>
          <p:nvSpPr>
            <p:cNvPr id="1705" name="Shape 1705"/>
            <p:cNvSpPr/>
            <p:nvPr/>
          </p:nvSpPr>
          <p:spPr>
            <a:xfrm>
              <a:off x="7113587" y="47466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3</a:t>
              </a:r>
              <a:endParaRPr/>
            </a:p>
          </p:txBody>
        </p:sp>
        <p:sp>
          <p:nvSpPr>
            <p:cNvPr id="1706" name="Shape 1706"/>
            <p:cNvSpPr/>
            <p:nvPr/>
          </p:nvSpPr>
          <p:spPr>
            <a:xfrm>
              <a:off x="7799387" y="4733925"/>
              <a:ext cx="431800" cy="431800"/>
            </a:xfrm>
            <a:prstGeom prst="ellipse">
              <a:avLst/>
            </a:prstGeom>
            <a:gradFill>
              <a:gsLst>
                <a:gs pos="0">
                  <a:srgbClr val="008F6B"/>
                </a:gs>
                <a:gs pos="100000">
                  <a:schemeClr val="accen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9"/>
                </a:buClr>
                <a:buSzPts val="2400"/>
                <a:buFont typeface="Arial"/>
                <a:buNone/>
              </a:pPr>
              <a:r>
                <a:rPr b="1" i="0" lang="en-US" sz="2400" u="none">
                  <a:solidFill>
                    <a:srgbClr val="FFFF99"/>
                  </a:solidFill>
                  <a:latin typeface="Arial"/>
                  <a:ea typeface="Arial"/>
                  <a:cs typeface="Arial"/>
                  <a:sym typeface="Arial"/>
                </a:rPr>
                <a:t>4</a:t>
              </a:r>
              <a:endParaRPr/>
            </a:p>
          </p:txBody>
        </p:sp>
      </p:grpSp>
      <p:sp>
        <p:nvSpPr>
          <p:cNvPr id="1707" name="Shape 1707"/>
          <p:cNvSpPr txBox="1"/>
          <p:nvPr/>
        </p:nvSpPr>
        <p:spPr>
          <a:xfrm>
            <a:off x="349250" y="3260725"/>
            <a:ext cx="2087400" cy="51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比较次数：</a:t>
            </a:r>
            <a:endParaRPr/>
          </a:p>
        </p:txBody>
      </p:sp>
      <p:sp>
        <p:nvSpPr>
          <p:cNvPr id="1708" name="Shape 1708"/>
          <p:cNvSpPr/>
          <p:nvPr/>
        </p:nvSpPr>
        <p:spPr>
          <a:xfrm>
            <a:off x="0" y="32527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709" name="Shape 1709"/>
          <p:cNvGrpSpPr/>
          <p:nvPr/>
        </p:nvGrpSpPr>
        <p:grpSpPr>
          <a:xfrm>
            <a:off x="846137" y="3951287"/>
            <a:ext cx="3803650" cy="957263"/>
            <a:chOff x="846137" y="4176712"/>
            <a:chExt cx="3803650" cy="957263"/>
          </a:xfrm>
        </p:grpSpPr>
        <p:cxnSp>
          <p:nvCxnSpPr>
            <p:cNvPr id="1710" name="Shape 1710"/>
            <p:cNvCxnSpPr/>
            <p:nvPr/>
          </p:nvCxnSpPr>
          <p:spPr>
            <a:xfrm>
              <a:off x="2349500" y="4654550"/>
              <a:ext cx="215900" cy="1587"/>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sp>
          <p:nvSpPr>
            <p:cNvPr id="1711" name="Shape 1711"/>
            <p:cNvSpPr txBox="1"/>
            <p:nvPr/>
          </p:nvSpPr>
          <p:spPr>
            <a:xfrm>
              <a:off x="4530725" y="4425950"/>
              <a:ext cx="119062"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a:t>
              </a:r>
              <a:endParaRPr/>
            </a:p>
          </p:txBody>
        </p:sp>
        <p:sp>
          <p:nvSpPr>
            <p:cNvPr id="1712" name="Shape 1712"/>
            <p:cNvSpPr txBox="1"/>
            <p:nvPr/>
          </p:nvSpPr>
          <p:spPr>
            <a:xfrm>
              <a:off x="4119562" y="4425950"/>
              <a:ext cx="119062"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a:t>
              </a:r>
              <a:endParaRPr/>
            </a:p>
          </p:txBody>
        </p:sp>
        <p:sp>
          <p:nvSpPr>
            <p:cNvPr id="1713" name="Shape 1713"/>
            <p:cNvSpPr txBox="1"/>
            <p:nvPr/>
          </p:nvSpPr>
          <p:spPr>
            <a:xfrm>
              <a:off x="3471862" y="4425950"/>
              <a:ext cx="119062"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a:t>
              </a:r>
              <a:endParaRPr/>
            </a:p>
          </p:txBody>
        </p:sp>
        <p:sp>
          <p:nvSpPr>
            <p:cNvPr id="1714" name="Shape 1714"/>
            <p:cNvSpPr txBox="1"/>
            <p:nvPr/>
          </p:nvSpPr>
          <p:spPr>
            <a:xfrm>
              <a:off x="3341687" y="4425950"/>
              <a:ext cx="177800"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1</a:t>
              </a:r>
              <a:endParaRPr/>
            </a:p>
          </p:txBody>
        </p:sp>
        <p:sp>
          <p:nvSpPr>
            <p:cNvPr id="1715" name="Shape 1715"/>
            <p:cNvSpPr txBox="1"/>
            <p:nvPr/>
          </p:nvSpPr>
          <p:spPr>
            <a:xfrm>
              <a:off x="2763837" y="4425950"/>
              <a:ext cx="119062"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a:t>
              </a:r>
              <a:endParaRPr/>
            </a:p>
          </p:txBody>
        </p:sp>
        <p:sp>
          <p:nvSpPr>
            <p:cNvPr id="1716" name="Shape 1716"/>
            <p:cNvSpPr txBox="1"/>
            <p:nvPr/>
          </p:nvSpPr>
          <p:spPr>
            <a:xfrm>
              <a:off x="2379662" y="4660900"/>
              <a:ext cx="177800"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2</a:t>
              </a:r>
              <a:endParaRPr/>
            </a:p>
          </p:txBody>
        </p:sp>
        <p:sp>
          <p:nvSpPr>
            <p:cNvPr id="1717" name="Shape 1717"/>
            <p:cNvSpPr txBox="1"/>
            <p:nvPr/>
          </p:nvSpPr>
          <p:spPr>
            <a:xfrm>
              <a:off x="2373312" y="4230687"/>
              <a:ext cx="177800"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1</a:t>
              </a:r>
              <a:endParaRPr/>
            </a:p>
          </p:txBody>
        </p:sp>
        <p:sp>
          <p:nvSpPr>
            <p:cNvPr id="1718" name="Shape 1718"/>
            <p:cNvSpPr txBox="1"/>
            <p:nvPr/>
          </p:nvSpPr>
          <p:spPr>
            <a:xfrm>
              <a:off x="4379912" y="4371975"/>
              <a:ext cx="120650" cy="2889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2</a:t>
              </a:r>
              <a:endParaRPr/>
            </a:p>
          </p:txBody>
        </p:sp>
        <p:sp>
          <p:nvSpPr>
            <p:cNvPr id="1719" name="Shape 1719"/>
            <p:cNvSpPr txBox="1"/>
            <p:nvPr/>
          </p:nvSpPr>
          <p:spPr>
            <a:xfrm>
              <a:off x="1131887" y="4203700"/>
              <a:ext cx="120650" cy="2889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1</a:t>
              </a:r>
              <a:endParaRPr/>
            </a:p>
          </p:txBody>
        </p:sp>
        <p:sp>
          <p:nvSpPr>
            <p:cNvPr id="1720" name="Shape 1720"/>
            <p:cNvSpPr txBox="1"/>
            <p:nvPr/>
          </p:nvSpPr>
          <p:spPr>
            <a:xfrm>
              <a:off x="1076325" y="4845050"/>
              <a:ext cx="120650" cy="2889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1</a:t>
              </a:r>
              <a:endParaRPr/>
            </a:p>
          </p:txBody>
        </p:sp>
        <p:sp>
          <p:nvSpPr>
            <p:cNvPr id="1721" name="Shape 1721"/>
            <p:cNvSpPr txBox="1"/>
            <p:nvPr/>
          </p:nvSpPr>
          <p:spPr>
            <a:xfrm>
              <a:off x="4227512" y="4425950"/>
              <a:ext cx="198437"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n</a:t>
              </a:r>
              <a:endParaRPr/>
            </a:p>
          </p:txBody>
        </p:sp>
        <p:sp>
          <p:nvSpPr>
            <p:cNvPr id="1722" name="Shape 1722"/>
            <p:cNvSpPr txBox="1"/>
            <p:nvPr/>
          </p:nvSpPr>
          <p:spPr>
            <a:xfrm>
              <a:off x="3870325" y="4425950"/>
              <a:ext cx="257175"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O</a:t>
              </a:r>
              <a:endParaRPr/>
            </a:p>
          </p:txBody>
        </p:sp>
        <p:sp>
          <p:nvSpPr>
            <p:cNvPr id="1723" name="Shape 1723"/>
            <p:cNvSpPr txBox="1"/>
            <p:nvPr/>
          </p:nvSpPr>
          <p:spPr>
            <a:xfrm>
              <a:off x="2887662" y="4425950"/>
              <a:ext cx="198437"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n</a:t>
              </a:r>
              <a:endParaRPr/>
            </a:p>
          </p:txBody>
        </p:sp>
        <p:sp>
          <p:nvSpPr>
            <p:cNvPr id="1724" name="Shape 1724"/>
            <p:cNvSpPr txBox="1"/>
            <p:nvPr/>
          </p:nvSpPr>
          <p:spPr>
            <a:xfrm>
              <a:off x="2581275" y="4425950"/>
              <a:ext cx="198437"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n</a:t>
              </a:r>
              <a:endParaRPr/>
            </a:p>
          </p:txBody>
        </p:sp>
        <p:sp>
          <p:nvSpPr>
            <p:cNvPr id="1725" name="Shape 1725"/>
            <p:cNvSpPr txBox="1"/>
            <p:nvPr/>
          </p:nvSpPr>
          <p:spPr>
            <a:xfrm>
              <a:off x="1760537" y="4425950"/>
              <a:ext cx="98425"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i</a:t>
              </a:r>
              <a:endParaRPr/>
            </a:p>
          </p:txBody>
        </p:sp>
        <p:sp>
          <p:nvSpPr>
            <p:cNvPr id="1726" name="Shape 1726"/>
            <p:cNvSpPr txBox="1"/>
            <p:nvPr/>
          </p:nvSpPr>
          <p:spPr>
            <a:xfrm>
              <a:off x="1323975" y="4425950"/>
              <a:ext cx="198437"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n</a:t>
              </a:r>
              <a:endParaRPr/>
            </a:p>
          </p:txBody>
        </p:sp>
        <p:sp>
          <p:nvSpPr>
            <p:cNvPr id="1727" name="Shape 1727"/>
            <p:cNvSpPr txBox="1"/>
            <p:nvPr/>
          </p:nvSpPr>
          <p:spPr>
            <a:xfrm>
              <a:off x="846137" y="4203700"/>
              <a:ext cx="134937" cy="2889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900"/>
                <a:buFont typeface="Times New Roman"/>
                <a:buNone/>
              </a:pPr>
              <a:r>
                <a:rPr b="1" i="1" lang="en-US" sz="1900" u="none">
                  <a:solidFill>
                    <a:srgbClr val="000000"/>
                  </a:solidFill>
                  <a:latin typeface="Times New Roman"/>
                  <a:ea typeface="Times New Roman"/>
                  <a:cs typeface="Times New Roman"/>
                  <a:sym typeface="Times New Roman"/>
                </a:rPr>
                <a:t>n</a:t>
              </a:r>
              <a:endParaRPr/>
            </a:p>
          </p:txBody>
        </p:sp>
        <p:sp>
          <p:nvSpPr>
            <p:cNvPr id="1728" name="Shape 1728"/>
            <p:cNvSpPr txBox="1"/>
            <p:nvPr/>
          </p:nvSpPr>
          <p:spPr>
            <a:xfrm>
              <a:off x="857250" y="4845050"/>
              <a:ext cx="66675" cy="2889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900"/>
                <a:buFont typeface="Times New Roman"/>
                <a:buNone/>
              </a:pPr>
              <a:r>
                <a:rPr b="1" i="1" lang="en-US" sz="1900" u="none">
                  <a:solidFill>
                    <a:srgbClr val="000000"/>
                  </a:solidFill>
                  <a:latin typeface="Times New Roman"/>
                  <a:ea typeface="Times New Roman"/>
                  <a:cs typeface="Times New Roman"/>
                  <a:sym typeface="Times New Roman"/>
                </a:rPr>
                <a:t>i</a:t>
              </a:r>
              <a:endParaRPr/>
            </a:p>
          </p:txBody>
        </p:sp>
        <p:sp>
          <p:nvSpPr>
            <p:cNvPr id="1729" name="Shape 1729"/>
            <p:cNvSpPr txBox="1"/>
            <p:nvPr/>
          </p:nvSpPr>
          <p:spPr>
            <a:xfrm>
              <a:off x="3665537" y="4384675"/>
              <a:ext cx="195262"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1730" name="Shape 1730"/>
            <p:cNvSpPr txBox="1"/>
            <p:nvPr/>
          </p:nvSpPr>
          <p:spPr>
            <a:xfrm>
              <a:off x="3133725" y="4384675"/>
              <a:ext cx="195262"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1731" name="Shape 1731"/>
            <p:cNvSpPr txBox="1"/>
            <p:nvPr/>
          </p:nvSpPr>
          <p:spPr>
            <a:xfrm>
              <a:off x="2076450" y="4384675"/>
              <a:ext cx="195262"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1732" name="Shape 1732"/>
            <p:cNvSpPr txBox="1"/>
            <p:nvPr/>
          </p:nvSpPr>
          <p:spPr>
            <a:xfrm>
              <a:off x="1570037" y="4384675"/>
              <a:ext cx="195262"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Noto Sans Symbols"/>
                <a:buNone/>
              </a:pPr>
              <a:r>
                <a:rPr b="1" i="0" lang="en-US" sz="2800" u="none">
                  <a:solidFill>
                    <a:srgbClr val="000000"/>
                  </a:solidFill>
                  <a:latin typeface="Noto Sans Symbols"/>
                  <a:ea typeface="Noto Sans Symbols"/>
                  <a:cs typeface="Noto Sans Symbols"/>
                  <a:sym typeface="Noto Sans Symbols"/>
                </a:rPr>
                <a:t>−</a:t>
              </a:r>
              <a:endParaRPr/>
            </a:p>
          </p:txBody>
        </p:sp>
        <p:sp>
          <p:nvSpPr>
            <p:cNvPr id="1733" name="Shape 1733"/>
            <p:cNvSpPr txBox="1"/>
            <p:nvPr/>
          </p:nvSpPr>
          <p:spPr>
            <a:xfrm>
              <a:off x="919162" y="4384675"/>
              <a:ext cx="280987" cy="4730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100"/>
                <a:buFont typeface="Noto Sans Symbols"/>
                <a:buNone/>
              </a:pPr>
              <a:r>
                <a:rPr b="1" i="0" lang="en-US" sz="3100" u="none">
                  <a:solidFill>
                    <a:srgbClr val="000000"/>
                  </a:solidFill>
                  <a:latin typeface="Noto Sans Symbols"/>
                  <a:ea typeface="Noto Sans Symbols"/>
                  <a:cs typeface="Noto Sans Symbols"/>
                  <a:sym typeface="Noto Sans Symbols"/>
                </a:rPr>
                <a:t>∑</a:t>
              </a:r>
              <a:endParaRPr/>
            </a:p>
          </p:txBody>
        </p:sp>
        <p:sp>
          <p:nvSpPr>
            <p:cNvPr id="1734" name="Shape 1734"/>
            <p:cNvSpPr txBox="1"/>
            <p:nvPr/>
          </p:nvSpPr>
          <p:spPr>
            <a:xfrm>
              <a:off x="985837" y="4176712"/>
              <a:ext cx="131762" cy="2889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900"/>
                <a:buFont typeface="Noto Sans Symbols"/>
                <a:buNone/>
              </a:pPr>
              <a:r>
                <a:rPr b="1" i="0" lang="en-US" sz="1900" u="none">
                  <a:solidFill>
                    <a:srgbClr val="000000"/>
                  </a:solidFill>
                  <a:latin typeface="Noto Sans Symbols"/>
                  <a:ea typeface="Noto Sans Symbols"/>
                  <a:cs typeface="Noto Sans Symbols"/>
                  <a:sym typeface="Noto Sans Symbols"/>
                </a:rPr>
                <a:t>−</a:t>
              </a:r>
              <a:endParaRPr/>
            </a:p>
          </p:txBody>
        </p:sp>
        <p:sp>
          <p:nvSpPr>
            <p:cNvPr id="1735" name="Shape 1735"/>
            <p:cNvSpPr txBox="1"/>
            <p:nvPr/>
          </p:nvSpPr>
          <p:spPr>
            <a:xfrm>
              <a:off x="946150" y="4818062"/>
              <a:ext cx="131762" cy="28892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900"/>
                <a:buFont typeface="Noto Sans Symbols"/>
                <a:buNone/>
              </a:pPr>
              <a:r>
                <a:rPr b="1" i="0" lang="en-US" sz="1900" u="none">
                  <a:solidFill>
                    <a:srgbClr val="000000"/>
                  </a:solidFill>
                  <a:latin typeface="Noto Sans Symbols"/>
                  <a:ea typeface="Noto Sans Symbols"/>
                  <a:cs typeface="Noto Sans Symbols"/>
                  <a:sym typeface="Noto Sans Symbols"/>
                </a:rPr>
                <a:t>=</a:t>
              </a:r>
              <a:endParaRPr/>
            </a:p>
          </p:txBody>
        </p:sp>
        <p:sp>
          <p:nvSpPr>
            <p:cNvPr id="1736" name="Shape 1736"/>
            <p:cNvSpPr txBox="1"/>
            <p:nvPr/>
          </p:nvSpPr>
          <p:spPr>
            <a:xfrm>
              <a:off x="1839912" y="4437062"/>
              <a:ext cx="357187"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a:t>
              </a:r>
              <a:endParaRPr/>
            </a:p>
          </p:txBody>
        </p:sp>
        <p:sp>
          <p:nvSpPr>
            <p:cNvPr id="1737" name="Shape 1737"/>
            <p:cNvSpPr txBox="1"/>
            <p:nvPr/>
          </p:nvSpPr>
          <p:spPr>
            <a:xfrm>
              <a:off x="1041400" y="4437062"/>
              <a:ext cx="357187" cy="4270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a:solidFill>
                    <a:srgbClr val="000000"/>
                  </a:solidFill>
                  <a:latin typeface="Arial"/>
                  <a:ea typeface="Arial"/>
                  <a:cs typeface="Arial"/>
                  <a:sym typeface="Arial"/>
                </a:rPr>
                <a:t>（</a:t>
              </a:r>
              <a:endParaRPr/>
            </a:p>
          </p:txBody>
        </p:sp>
      </p:grpSp>
      <p:sp>
        <p:nvSpPr>
          <p:cNvPr id="1738" name="Shape 1738"/>
          <p:cNvSpPr txBox="1"/>
          <p:nvPr/>
        </p:nvSpPr>
        <p:spPr>
          <a:xfrm>
            <a:off x="357175" y="5003800"/>
            <a:ext cx="6172200" cy="51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简单选择排序的时间复杂度为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baseline="30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endParaRPr/>
          </a:p>
        </p:txBody>
      </p:sp>
      <p:sp>
        <p:nvSpPr>
          <p:cNvPr id="1739" name="Shape 1739"/>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9"/>
                                        </p:tgtEl>
                                        <p:attrNameLst>
                                          <p:attrName>style.visibility</p:attrName>
                                        </p:attrNameLst>
                                      </p:cBhvr>
                                      <p:to>
                                        <p:strVal val="visible"/>
                                      </p:to>
                                    </p:set>
                                    <p:animEffect filter="fade" transition="in">
                                      <p:cBhvr>
                                        <p:cTn dur="500"/>
                                        <p:tgtEl>
                                          <p:spTgt spid="1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6"/>
                                        </p:tgtEl>
                                        <p:attrNameLst>
                                          <p:attrName>style.visibility</p:attrName>
                                        </p:attrNameLst>
                                      </p:cBhvr>
                                      <p:to>
                                        <p:strVal val="visible"/>
                                      </p:to>
                                    </p:set>
                                    <p:animEffect filter="fade" transition="in">
                                      <p:cBhvr>
                                        <p:cTn dur="500"/>
                                        <p:tgtEl>
                                          <p:spTgt spid="16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3"/>
                                        </p:tgtEl>
                                        <p:attrNameLst>
                                          <p:attrName>style.visibility</p:attrName>
                                        </p:attrNameLst>
                                      </p:cBhvr>
                                      <p:to>
                                        <p:strVal val="visible"/>
                                      </p:to>
                                    </p:set>
                                    <p:animEffect filter="fade" transition="in">
                                      <p:cBhvr>
                                        <p:cTn dur="500"/>
                                        <p:tgtEl>
                                          <p:spTgt spid="16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0"/>
                                        </p:tgtEl>
                                        <p:attrNameLst>
                                          <p:attrName>style.visibility</p:attrName>
                                        </p:attrNameLst>
                                      </p:cBhvr>
                                      <p:to>
                                        <p:strVal val="visible"/>
                                      </p:to>
                                    </p:set>
                                    <p:animEffect filter="fade" transition="in">
                                      <p:cBhvr>
                                        <p:cTn dur="500"/>
                                        <p:tgtEl>
                                          <p:spTgt spid="1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72" name="Shape 172"/>
        <p:cNvGrpSpPr/>
        <p:nvPr/>
      </p:nvGrpSpPr>
      <p:grpSpPr>
        <a:xfrm>
          <a:off x="0" y="0"/>
          <a:ext cx="0" cy="0"/>
          <a:chOff x="0" y="0"/>
          <a:chExt cx="0" cy="0"/>
        </a:xfrm>
      </p:grpSpPr>
      <p:sp>
        <p:nvSpPr>
          <p:cNvPr id="173" name="Shape 173"/>
          <p:cNvSpPr txBox="1"/>
          <p:nvPr>
            <p:ph idx="1" type="body"/>
          </p:nvPr>
        </p:nvSpPr>
        <p:spPr>
          <a:xfrm>
            <a:off x="250825" y="1854200"/>
            <a:ext cx="8893175"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3300"/>
              </a:buClr>
              <a:buSzPts val="2800"/>
              <a:buFont typeface="Times New Roman"/>
              <a:buNone/>
            </a:pPr>
            <a:r>
              <a:rPr b="1" i="0" lang="en-US" sz="2800" u="none" cap="none" strike="noStrike">
                <a:solidFill>
                  <a:srgbClr val="FF3300"/>
                </a:solidFill>
                <a:latin typeface="Times New Roman"/>
                <a:ea typeface="Times New Roman"/>
                <a:cs typeface="Times New Roman"/>
                <a:sym typeface="Times New Roman"/>
              </a:rPr>
              <a:t>排序的分类</a:t>
            </a:r>
            <a:endParaRPr/>
          </a:p>
          <a:p>
            <a:pPr indent="-342900" lvl="0" marL="342900" marR="0" rtl="0" algn="l">
              <a:lnSpc>
                <a:spcPct val="100000"/>
              </a:lnSpc>
              <a:spcBef>
                <a:spcPts val="140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1. </a:t>
            </a:r>
            <a:r>
              <a:rPr b="1" i="0" lang="en-US" sz="2800" u="none" cap="none" strike="noStrike">
                <a:solidFill>
                  <a:srgbClr val="F55439"/>
                </a:solidFill>
                <a:latin typeface="Times New Roman"/>
                <a:ea typeface="Times New Roman"/>
                <a:cs typeface="Times New Roman"/>
                <a:sym typeface="Times New Roman"/>
              </a:rPr>
              <a:t>基于比较：</a:t>
            </a:r>
            <a:r>
              <a:rPr b="1" i="0" lang="en-US" sz="2800" u="none" cap="none" strike="noStrike">
                <a:solidFill>
                  <a:schemeClr val="dk1"/>
                </a:solidFill>
                <a:latin typeface="Times New Roman"/>
                <a:ea typeface="Times New Roman"/>
                <a:cs typeface="Times New Roman"/>
                <a:sym typeface="Times New Roman"/>
              </a:rPr>
              <a:t>基本操作——关键码的比较和记录的移动，其最差时间下限已经被证明为</a:t>
            </a:r>
            <a:r>
              <a:rPr b="1" i="1" lang="en-US" sz="2800" u="none" cap="none" strike="noStrike">
                <a:solidFill>
                  <a:schemeClr val="dk1"/>
                </a:solidFill>
                <a:latin typeface="Times New Roman"/>
                <a:ea typeface="Times New Roman"/>
                <a:cs typeface="Times New Roman"/>
                <a:sym typeface="Times New Roman"/>
              </a:rPr>
              <a:t>Ω</a:t>
            </a:r>
            <a:r>
              <a:rPr b="1" i="0" lang="en-US" sz="2800" u="none" cap="none" strike="noStrike">
                <a:solidFill>
                  <a:schemeClr val="dk1"/>
                </a:solidFill>
                <a:latin typeface="Times New Roman"/>
                <a:ea typeface="Times New Roman"/>
                <a:cs typeface="Times New Roman"/>
                <a:sym typeface="Times New Roman"/>
              </a:rPr>
              <a:t>（</a:t>
            </a:r>
            <a:r>
              <a:rPr b="1" i="1" lang="en-US" sz="2800" u="none" cap="none" strike="noStrike">
                <a:solidFill>
                  <a:schemeClr val="dk1"/>
                </a:solidFill>
                <a:latin typeface="Times New Roman"/>
                <a:ea typeface="Times New Roman"/>
                <a:cs typeface="Times New Roman"/>
                <a:sym typeface="Times New Roman"/>
              </a:rPr>
              <a:t>n</a:t>
            </a:r>
            <a:r>
              <a:rPr b="1" i="0" lang="en-US" sz="2800" u="none" cap="none" strike="noStrike">
                <a:solidFill>
                  <a:schemeClr val="dk1"/>
                </a:solidFill>
                <a:latin typeface="Times New Roman"/>
                <a:ea typeface="Times New Roman"/>
                <a:cs typeface="Times New Roman"/>
                <a:sym typeface="Times New Roman"/>
              </a:rPr>
              <a:t>log</a:t>
            </a:r>
            <a:r>
              <a:rPr b="1" baseline="-25000" i="0" lang="en-US" sz="2800" u="none" cap="none" strike="noStrike">
                <a:solidFill>
                  <a:schemeClr val="dk1"/>
                </a:solidFill>
                <a:latin typeface="Times New Roman"/>
                <a:ea typeface="Times New Roman"/>
                <a:cs typeface="Times New Roman"/>
                <a:sym typeface="Times New Roman"/>
              </a:rPr>
              <a:t>2</a:t>
            </a:r>
            <a:r>
              <a:rPr b="1" i="1" lang="en-US" sz="2800" u="none" cap="none" strike="noStrike">
                <a:solidFill>
                  <a:schemeClr val="dk1"/>
                </a:solidFill>
                <a:latin typeface="Times New Roman"/>
                <a:ea typeface="Times New Roman"/>
                <a:cs typeface="Times New Roman"/>
                <a:sym typeface="Times New Roman"/>
              </a:rPr>
              <a:t>n</a:t>
            </a:r>
            <a:r>
              <a:rPr b="1" i="0" lang="en-US" sz="28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56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（1）插入排序</a:t>
            </a:r>
            <a:endParaRPr/>
          </a:p>
          <a:p>
            <a:pPr indent="-342900" lvl="0" marL="342900" marR="0" rtl="0" algn="l">
              <a:lnSpc>
                <a:spcPct val="100000"/>
              </a:lnSpc>
              <a:spcBef>
                <a:spcPts val="56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（2）交换排序</a:t>
            </a:r>
            <a:endParaRPr/>
          </a:p>
          <a:p>
            <a:pPr indent="-342900" lvl="0" marL="342900" marR="0" rtl="0" algn="l">
              <a:lnSpc>
                <a:spcPct val="100000"/>
              </a:lnSpc>
              <a:spcBef>
                <a:spcPts val="56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（3）选择排序</a:t>
            </a:r>
            <a:endParaRPr/>
          </a:p>
          <a:p>
            <a:pPr indent="-342900" lvl="0" marL="342900" marR="0" rtl="0" algn="l">
              <a:lnSpc>
                <a:spcPct val="100000"/>
              </a:lnSpc>
              <a:spcBef>
                <a:spcPts val="56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（4）归并排序</a:t>
            </a:r>
            <a:endParaRPr/>
          </a:p>
          <a:p>
            <a:pPr indent="-342900" lvl="0" marL="342900" marR="0" rtl="0" algn="l">
              <a:lnSpc>
                <a:spcPct val="100000"/>
              </a:lnSpc>
              <a:spcBef>
                <a:spcPts val="56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 </a:t>
            </a:r>
            <a:r>
              <a:rPr b="1" i="0" lang="en-US" sz="2800" u="none" cap="none" strike="noStrike">
                <a:solidFill>
                  <a:srgbClr val="F55439"/>
                </a:solidFill>
                <a:latin typeface="Times New Roman"/>
                <a:ea typeface="Times New Roman"/>
                <a:cs typeface="Times New Roman"/>
                <a:sym typeface="Times New Roman"/>
              </a:rPr>
              <a:t>不基于比较</a:t>
            </a:r>
            <a:r>
              <a:rPr b="1" i="0" lang="en-US" sz="2800" u="none" cap="none" strike="noStrike">
                <a:solidFill>
                  <a:schemeClr val="dk1"/>
                </a:solidFill>
                <a:latin typeface="Times New Roman"/>
                <a:ea typeface="Times New Roman"/>
                <a:cs typeface="Times New Roman"/>
                <a:sym typeface="Times New Roman"/>
              </a:rPr>
              <a:t>：根据关键码的分布特征。</a:t>
            </a:r>
            <a:endParaRPr/>
          </a:p>
        </p:txBody>
      </p:sp>
      <p:sp>
        <p:nvSpPr>
          <p:cNvPr id="174" name="Shape 174"/>
          <p:cNvSpPr txBox="1"/>
          <p:nvPr/>
        </p:nvSpPr>
        <p:spPr>
          <a:xfrm>
            <a:off x="250825" y="1179512"/>
            <a:ext cx="3735387"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排序的基本概念</a:t>
            </a:r>
            <a:endParaRPr/>
          </a:p>
        </p:txBody>
      </p:sp>
      <p:sp>
        <p:nvSpPr>
          <p:cNvPr id="175" name="Shape 175"/>
          <p:cNvSpPr txBox="1"/>
          <p:nvPr/>
        </p:nvSpPr>
        <p:spPr>
          <a:xfrm>
            <a:off x="2832100" y="414337"/>
            <a:ext cx="2746375" cy="523875"/>
          </a:xfrm>
          <a:prstGeom prst="rect">
            <a:avLst/>
          </a:prstGeom>
          <a:noFill/>
          <a:ln>
            <a:noFill/>
          </a:ln>
          <a:effectLst>
            <a:outerShdw blurRad="63500" dir="1593903" dist="28398">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6600FF"/>
              </a:buClr>
              <a:buSzPts val="3600"/>
              <a:buFont typeface="Times New Roman"/>
              <a:buNone/>
            </a:pPr>
            <a:r>
              <a:rPr b="1" i="0" lang="en-US" sz="3600" u="none">
                <a:solidFill>
                  <a:srgbClr val="6600FF"/>
                </a:solidFill>
                <a:latin typeface="Times New Roman"/>
                <a:ea typeface="Times New Roman"/>
                <a:cs typeface="Times New Roman"/>
                <a:sym typeface="Times New Roman"/>
              </a:rPr>
              <a:t>8.1  概  述</a:t>
            </a:r>
            <a:r>
              <a:rPr b="1" i="0" lang="en-US" sz="3600" u="none">
                <a:solidFill>
                  <a:schemeClr val="dk2"/>
                </a:solidFill>
                <a:latin typeface="Times New Roman"/>
                <a:ea typeface="Times New Roman"/>
                <a:cs typeface="Times New Roman"/>
                <a:sym typeface="Times New Roman"/>
              </a:rPr>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743" name="Shape 1743"/>
        <p:cNvGrpSpPr/>
        <p:nvPr/>
      </p:nvGrpSpPr>
      <p:grpSpPr>
        <a:xfrm>
          <a:off x="0" y="0"/>
          <a:ext cx="0" cy="0"/>
          <a:chOff x="0" y="0"/>
          <a:chExt cx="0" cy="0"/>
        </a:xfrm>
      </p:grpSpPr>
      <p:sp>
        <p:nvSpPr>
          <p:cNvPr id="1744" name="Shape 1744"/>
          <p:cNvSpPr txBox="1"/>
          <p:nvPr/>
        </p:nvSpPr>
        <p:spPr>
          <a:xfrm>
            <a:off x="341312" y="1089025"/>
            <a:ext cx="53340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堆排序</a:t>
            </a:r>
            <a:endParaRPr/>
          </a:p>
        </p:txBody>
      </p:sp>
      <p:sp>
        <p:nvSpPr>
          <p:cNvPr id="1745" name="Shape 1745"/>
          <p:cNvSpPr txBox="1"/>
          <p:nvPr/>
        </p:nvSpPr>
        <p:spPr>
          <a:xfrm>
            <a:off x="433387" y="1898650"/>
            <a:ext cx="8147050" cy="2227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改进的着眼点：</a:t>
            </a:r>
            <a:r>
              <a:rPr b="1" i="0" lang="en-US" sz="2800" u="none">
                <a:solidFill>
                  <a:schemeClr val="dk1"/>
                </a:solidFill>
                <a:latin typeface="Times New Roman"/>
                <a:ea typeface="Times New Roman"/>
                <a:cs typeface="Times New Roman"/>
                <a:sym typeface="Times New Roman"/>
              </a:rPr>
              <a:t>如何</a:t>
            </a:r>
            <a:r>
              <a:rPr b="1" i="0" lang="en-US" sz="2800" u="none">
                <a:solidFill>
                  <a:srgbClr val="DC3A49"/>
                </a:solidFill>
                <a:latin typeface="Times New Roman"/>
                <a:ea typeface="Times New Roman"/>
                <a:cs typeface="Times New Roman"/>
                <a:sym typeface="Times New Roman"/>
              </a:rPr>
              <a:t>减少</a:t>
            </a:r>
            <a:r>
              <a:rPr b="1" i="0" lang="en-US" sz="2800" u="none">
                <a:solidFill>
                  <a:schemeClr val="dk1"/>
                </a:solidFill>
                <a:latin typeface="Times New Roman"/>
                <a:ea typeface="Times New Roman"/>
                <a:cs typeface="Times New Roman"/>
                <a:sym typeface="Times New Roman"/>
              </a:rPr>
              <a:t>关键码间的</a:t>
            </a:r>
            <a:r>
              <a:rPr b="1" i="0" lang="en-US" sz="2800" u="none">
                <a:solidFill>
                  <a:srgbClr val="DC3A49"/>
                </a:solidFill>
                <a:latin typeface="Times New Roman"/>
                <a:ea typeface="Times New Roman"/>
                <a:cs typeface="Times New Roman"/>
                <a:sym typeface="Times New Roman"/>
              </a:rPr>
              <a:t>比较</a:t>
            </a:r>
            <a:r>
              <a:rPr b="1" i="0" lang="en-US" sz="2800" u="none">
                <a:solidFill>
                  <a:schemeClr val="dk1"/>
                </a:solidFill>
                <a:latin typeface="Times New Roman"/>
                <a:ea typeface="Times New Roman"/>
                <a:cs typeface="Times New Roman"/>
                <a:sym typeface="Times New Roman"/>
              </a:rPr>
              <a:t>次数。若能利用每趟比较后的结果，也就是在找出键值最小记录的同时，也找出键值较小的记录，则可减少后面的选择中所用的比较次数，从而提高整个排序过程的效率。</a:t>
            </a:r>
            <a:endParaRPr/>
          </a:p>
        </p:txBody>
      </p:sp>
      <p:sp>
        <p:nvSpPr>
          <p:cNvPr id="1746" name="Shape 1746"/>
          <p:cNvSpPr txBox="1"/>
          <p:nvPr/>
        </p:nvSpPr>
        <p:spPr>
          <a:xfrm>
            <a:off x="2411412" y="4238625"/>
            <a:ext cx="4186237" cy="547687"/>
          </a:xfrm>
          <a:prstGeom prst="rect">
            <a:avLst/>
          </a:prstGeom>
          <a:noFill/>
          <a:ln cap="flat" cmpd="sng" w="28575">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减少关键码间的比较次数</a:t>
            </a:r>
            <a:endParaRPr/>
          </a:p>
        </p:txBody>
      </p:sp>
      <p:sp>
        <p:nvSpPr>
          <p:cNvPr id="1747" name="Shape 1747"/>
          <p:cNvSpPr/>
          <p:nvPr/>
        </p:nvSpPr>
        <p:spPr>
          <a:xfrm>
            <a:off x="4302125" y="4868862"/>
            <a:ext cx="314325" cy="495300"/>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48" name="Shape 1748"/>
          <p:cNvSpPr txBox="1"/>
          <p:nvPr/>
        </p:nvSpPr>
        <p:spPr>
          <a:xfrm>
            <a:off x="1985950" y="5454650"/>
            <a:ext cx="5334000" cy="547800"/>
          </a:xfrm>
          <a:prstGeom prst="rect">
            <a:avLst/>
          </a:prstGeom>
          <a:noFill/>
          <a:ln cap="flat" cmpd="sng" w="28575">
            <a:solidFill>
              <a:srgbClr val="00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查找最小值的同时，找出较小值</a:t>
            </a:r>
            <a:endParaRPr/>
          </a:p>
        </p:txBody>
      </p:sp>
      <p:sp>
        <p:nvSpPr>
          <p:cNvPr id="1749" name="Shape 1749"/>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7"/>
                                        </p:tgtEl>
                                        <p:attrNameLst>
                                          <p:attrName>style.visibility</p:attrName>
                                        </p:attrNameLst>
                                      </p:cBhvr>
                                      <p:to>
                                        <p:strVal val="visible"/>
                                      </p:to>
                                    </p:set>
                                    <p:animEffect filter="fade" transition="in">
                                      <p:cBhvr>
                                        <p:cTn dur="500"/>
                                        <p:tgtEl>
                                          <p:spTgt spid="17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753" name="Shape 1753"/>
        <p:cNvGrpSpPr/>
        <p:nvPr/>
      </p:nvGrpSpPr>
      <p:grpSpPr>
        <a:xfrm>
          <a:off x="0" y="0"/>
          <a:ext cx="0" cy="0"/>
          <a:chOff x="0" y="0"/>
          <a:chExt cx="0" cy="0"/>
        </a:xfrm>
      </p:grpSpPr>
      <p:sp>
        <p:nvSpPr>
          <p:cNvPr id="1754" name="Shape 1754"/>
          <p:cNvSpPr txBox="1"/>
          <p:nvPr/>
        </p:nvSpPr>
        <p:spPr>
          <a:xfrm>
            <a:off x="296862" y="1042987"/>
            <a:ext cx="32004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堆的定义</a:t>
            </a:r>
            <a:endParaRPr/>
          </a:p>
        </p:txBody>
      </p:sp>
      <p:sp>
        <p:nvSpPr>
          <p:cNvPr id="1755" name="Shape 1755"/>
          <p:cNvSpPr txBox="1"/>
          <p:nvPr/>
        </p:nvSpPr>
        <p:spPr>
          <a:xfrm>
            <a:off x="431800" y="1763712"/>
            <a:ext cx="8189912" cy="1800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堆是具有下列性质的</a:t>
            </a:r>
            <a:r>
              <a:rPr b="1" i="0" lang="en-US" sz="2800" u="none">
                <a:solidFill>
                  <a:srgbClr val="FF3300"/>
                </a:solidFill>
                <a:latin typeface="Arial"/>
                <a:ea typeface="Arial"/>
                <a:cs typeface="Arial"/>
                <a:sym typeface="Arial"/>
              </a:rPr>
              <a:t>完全二叉树</a:t>
            </a:r>
            <a:r>
              <a:rPr b="1" i="0" lang="en-US" sz="2800" u="none">
                <a:solidFill>
                  <a:schemeClr val="dk1"/>
                </a:solidFill>
                <a:latin typeface="Arial"/>
                <a:ea typeface="Arial"/>
                <a:cs typeface="Arial"/>
                <a:sym typeface="Arial"/>
              </a:rPr>
              <a:t>：每个结点的值都小于或等于其左右孩子结点的值（称为</a:t>
            </a:r>
            <a:r>
              <a:rPr b="1" i="0" lang="en-US" sz="2800" u="none">
                <a:solidFill>
                  <a:srgbClr val="FF3300"/>
                </a:solidFill>
                <a:latin typeface="Arial"/>
                <a:ea typeface="Arial"/>
                <a:cs typeface="Arial"/>
                <a:sym typeface="Arial"/>
              </a:rPr>
              <a:t>小根堆</a:t>
            </a:r>
            <a:r>
              <a:rPr b="1" i="0" lang="en-US" sz="2800" u="none">
                <a:solidFill>
                  <a:schemeClr val="dk1"/>
                </a:solidFill>
                <a:latin typeface="Arial"/>
                <a:ea typeface="Arial"/>
                <a:cs typeface="Arial"/>
                <a:sym typeface="Arial"/>
              </a:rPr>
              <a:t>），或每个结点的值都大于或等于其左右孩子结点的值（称为</a:t>
            </a:r>
            <a:r>
              <a:rPr b="1" i="0" lang="en-US" sz="2800" u="none">
                <a:solidFill>
                  <a:srgbClr val="FF3300"/>
                </a:solidFill>
                <a:latin typeface="Arial"/>
                <a:ea typeface="Arial"/>
                <a:cs typeface="Arial"/>
                <a:sym typeface="Arial"/>
              </a:rPr>
              <a:t>大根堆</a:t>
            </a:r>
            <a:r>
              <a:rPr b="1" i="0" lang="en-US" sz="2800" u="none">
                <a:solidFill>
                  <a:schemeClr val="dk1"/>
                </a:solidFill>
                <a:latin typeface="Arial"/>
                <a:ea typeface="Arial"/>
                <a:cs typeface="Arial"/>
                <a:sym typeface="Arial"/>
              </a:rPr>
              <a:t>）。</a:t>
            </a:r>
            <a:endParaRPr/>
          </a:p>
        </p:txBody>
      </p:sp>
      <p:grpSp>
        <p:nvGrpSpPr>
          <p:cNvPr id="1756" name="Shape 1756"/>
          <p:cNvGrpSpPr/>
          <p:nvPr/>
        </p:nvGrpSpPr>
        <p:grpSpPr>
          <a:xfrm>
            <a:off x="442912" y="3654425"/>
            <a:ext cx="3910013" cy="2973387"/>
            <a:chOff x="442912" y="3654425"/>
            <a:chExt cx="3910013" cy="2973387"/>
          </a:xfrm>
        </p:grpSpPr>
        <p:sp>
          <p:nvSpPr>
            <p:cNvPr id="1757" name="Shape 1757"/>
            <p:cNvSpPr/>
            <p:nvPr/>
          </p:nvSpPr>
          <p:spPr>
            <a:xfrm>
              <a:off x="2492375" y="36544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58" name="Shape 1758"/>
            <p:cNvSpPr txBox="1"/>
            <p:nvPr/>
          </p:nvSpPr>
          <p:spPr>
            <a:xfrm>
              <a:off x="2452687" y="368617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1759" name="Shape 1759"/>
            <p:cNvSpPr/>
            <p:nvPr/>
          </p:nvSpPr>
          <p:spPr>
            <a:xfrm>
              <a:off x="2001837" y="4000500"/>
              <a:ext cx="539750" cy="427037"/>
            </a:xfrm>
            <a:custGeom>
              <a:pathLst>
                <a:path extrusionOk="0" h="302" w="406">
                  <a:moveTo>
                    <a:pt x="406" y="0"/>
                  </a:moveTo>
                  <a:lnTo>
                    <a:pt x="0" y="302"/>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0" name="Shape 1760"/>
            <p:cNvSpPr/>
            <p:nvPr/>
          </p:nvSpPr>
          <p:spPr>
            <a:xfrm>
              <a:off x="1217612" y="4749800"/>
              <a:ext cx="476250" cy="511175"/>
            </a:xfrm>
            <a:custGeom>
              <a:pathLst>
                <a:path extrusionOk="0" h="288" w="318">
                  <a:moveTo>
                    <a:pt x="318" y="0"/>
                  </a:moveTo>
                  <a:lnTo>
                    <a:pt x="0" y="288"/>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761" name="Shape 1761"/>
            <p:cNvCxnSpPr/>
            <p:nvPr/>
          </p:nvCxnSpPr>
          <p:spPr>
            <a:xfrm>
              <a:off x="2001837" y="4749800"/>
              <a:ext cx="431800" cy="466725"/>
            </a:xfrm>
            <a:prstGeom prst="straightConnector1">
              <a:avLst/>
            </a:prstGeom>
            <a:noFill/>
            <a:ln cap="flat" cmpd="sng" w="38100">
              <a:solidFill>
                <a:srgbClr val="008080"/>
              </a:solidFill>
              <a:prstDash val="solid"/>
              <a:miter lim="800000"/>
              <a:headEnd len="med" w="med" type="none"/>
              <a:tailEnd len="med" w="med" type="none"/>
            </a:ln>
          </p:spPr>
        </p:cxnSp>
        <p:sp>
          <p:nvSpPr>
            <p:cNvPr id="1762" name="Shape 1762"/>
            <p:cNvSpPr/>
            <p:nvPr/>
          </p:nvSpPr>
          <p:spPr>
            <a:xfrm>
              <a:off x="741362" y="5576887"/>
              <a:ext cx="301625" cy="584200"/>
            </a:xfrm>
            <a:custGeom>
              <a:pathLst>
                <a:path extrusionOk="0" h="357" w="159">
                  <a:moveTo>
                    <a:pt x="159" y="0"/>
                  </a:moveTo>
                  <a:lnTo>
                    <a:pt x="0" y="357"/>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3" name="Shape 1763"/>
            <p:cNvSpPr/>
            <p:nvPr/>
          </p:nvSpPr>
          <p:spPr>
            <a:xfrm>
              <a:off x="2117725" y="5634037"/>
              <a:ext cx="255587" cy="661987"/>
            </a:xfrm>
            <a:custGeom>
              <a:pathLst>
                <a:path extrusionOk="0" h="297" w="133">
                  <a:moveTo>
                    <a:pt x="133" y="0"/>
                  </a:moveTo>
                  <a:lnTo>
                    <a:pt x="0" y="297"/>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4" name="Shape 1764"/>
            <p:cNvSpPr/>
            <p:nvPr/>
          </p:nvSpPr>
          <p:spPr>
            <a:xfrm>
              <a:off x="1344612" y="5618162"/>
              <a:ext cx="149225" cy="511175"/>
            </a:xfrm>
            <a:custGeom>
              <a:pathLst>
                <a:path extrusionOk="0" h="327" w="140">
                  <a:moveTo>
                    <a:pt x="0" y="0"/>
                  </a:moveTo>
                  <a:lnTo>
                    <a:pt x="140" y="327"/>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5" name="Shape 1765"/>
            <p:cNvSpPr/>
            <p:nvPr/>
          </p:nvSpPr>
          <p:spPr>
            <a:xfrm>
              <a:off x="2901950" y="4000500"/>
              <a:ext cx="544512" cy="419100"/>
            </a:xfrm>
            <a:custGeom>
              <a:pathLst>
                <a:path extrusionOk="0" h="288" w="325">
                  <a:moveTo>
                    <a:pt x="0" y="0"/>
                  </a:moveTo>
                  <a:lnTo>
                    <a:pt x="325" y="288"/>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6" name="Shape 1766"/>
            <p:cNvSpPr/>
            <p:nvPr/>
          </p:nvSpPr>
          <p:spPr>
            <a:xfrm>
              <a:off x="1606550" y="435927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7" name="Shape 1767"/>
            <p:cNvSpPr txBox="1"/>
            <p:nvPr/>
          </p:nvSpPr>
          <p:spPr>
            <a:xfrm>
              <a:off x="1566862" y="439102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20</a:t>
              </a:r>
              <a:endParaRPr/>
            </a:p>
          </p:txBody>
        </p:sp>
        <p:sp>
          <p:nvSpPr>
            <p:cNvPr id="1768" name="Shape 1768"/>
            <p:cNvSpPr/>
            <p:nvPr/>
          </p:nvSpPr>
          <p:spPr>
            <a:xfrm>
              <a:off x="3378200" y="43561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9" name="Shape 1769"/>
            <p:cNvSpPr txBox="1"/>
            <p:nvPr/>
          </p:nvSpPr>
          <p:spPr>
            <a:xfrm>
              <a:off x="3338512" y="4387850"/>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1770" name="Shape 1770"/>
            <p:cNvSpPr/>
            <p:nvPr/>
          </p:nvSpPr>
          <p:spPr>
            <a:xfrm>
              <a:off x="2994025" y="52212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1" name="Shape 1771"/>
            <p:cNvSpPr txBox="1"/>
            <p:nvPr/>
          </p:nvSpPr>
          <p:spPr>
            <a:xfrm>
              <a:off x="2954337" y="5253037"/>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sp>
          <p:nvSpPr>
            <p:cNvPr id="1772" name="Shape 1772"/>
            <p:cNvSpPr/>
            <p:nvPr/>
          </p:nvSpPr>
          <p:spPr>
            <a:xfrm>
              <a:off x="3852862" y="523557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3" name="Shape 1773"/>
            <p:cNvSpPr txBox="1"/>
            <p:nvPr/>
          </p:nvSpPr>
          <p:spPr>
            <a:xfrm>
              <a:off x="3813175" y="526732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45</a:t>
              </a:r>
              <a:endParaRPr/>
            </a:p>
          </p:txBody>
        </p:sp>
        <p:sp>
          <p:nvSpPr>
            <p:cNvPr id="1774" name="Shape 1774"/>
            <p:cNvSpPr/>
            <p:nvPr/>
          </p:nvSpPr>
          <p:spPr>
            <a:xfrm>
              <a:off x="2247900" y="52197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5" name="Shape 1775"/>
            <p:cNvSpPr txBox="1"/>
            <p:nvPr/>
          </p:nvSpPr>
          <p:spPr>
            <a:xfrm>
              <a:off x="2208212" y="5251450"/>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sp>
          <p:nvSpPr>
            <p:cNvPr id="1776" name="Shape 1776"/>
            <p:cNvSpPr/>
            <p:nvPr/>
          </p:nvSpPr>
          <p:spPr>
            <a:xfrm>
              <a:off x="966787" y="52085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7" name="Shape 1777"/>
            <p:cNvSpPr txBox="1"/>
            <p:nvPr/>
          </p:nvSpPr>
          <p:spPr>
            <a:xfrm>
              <a:off x="927100" y="5240337"/>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38</a:t>
              </a:r>
              <a:endParaRPr/>
            </a:p>
          </p:txBody>
        </p:sp>
        <p:sp>
          <p:nvSpPr>
            <p:cNvPr id="1778" name="Shape 1778"/>
            <p:cNvSpPr/>
            <p:nvPr/>
          </p:nvSpPr>
          <p:spPr>
            <a:xfrm>
              <a:off x="482600" y="612933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9" name="Shape 1779"/>
            <p:cNvSpPr txBox="1"/>
            <p:nvPr/>
          </p:nvSpPr>
          <p:spPr>
            <a:xfrm>
              <a:off x="442912" y="6161087"/>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50</a:t>
              </a:r>
              <a:endParaRPr/>
            </a:p>
          </p:txBody>
        </p:sp>
        <p:sp>
          <p:nvSpPr>
            <p:cNvPr id="1780" name="Shape 1780"/>
            <p:cNvSpPr/>
            <p:nvPr/>
          </p:nvSpPr>
          <p:spPr>
            <a:xfrm>
              <a:off x="1244600" y="61436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81" name="Shape 1781"/>
            <p:cNvSpPr txBox="1"/>
            <p:nvPr/>
          </p:nvSpPr>
          <p:spPr>
            <a:xfrm>
              <a:off x="1204912" y="617537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40</a:t>
              </a:r>
              <a:endParaRPr/>
            </a:p>
          </p:txBody>
        </p:sp>
        <p:sp>
          <p:nvSpPr>
            <p:cNvPr id="1782" name="Shape 1782"/>
            <p:cNvSpPr/>
            <p:nvPr/>
          </p:nvSpPr>
          <p:spPr>
            <a:xfrm>
              <a:off x="1862137" y="61595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83" name="Shape 1783"/>
            <p:cNvSpPr txBox="1"/>
            <p:nvPr/>
          </p:nvSpPr>
          <p:spPr>
            <a:xfrm>
              <a:off x="1822450" y="6191250"/>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1784" name="Shape 1784"/>
            <p:cNvSpPr/>
            <p:nvPr/>
          </p:nvSpPr>
          <p:spPr>
            <a:xfrm>
              <a:off x="3243262" y="4733925"/>
              <a:ext cx="215900" cy="527050"/>
            </a:xfrm>
            <a:custGeom>
              <a:pathLst>
                <a:path extrusionOk="0" h="288" w="318">
                  <a:moveTo>
                    <a:pt x="318" y="0"/>
                  </a:moveTo>
                  <a:lnTo>
                    <a:pt x="0" y="288"/>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785" name="Shape 1785"/>
            <p:cNvCxnSpPr/>
            <p:nvPr/>
          </p:nvCxnSpPr>
          <p:spPr>
            <a:xfrm>
              <a:off x="3783012" y="4749800"/>
              <a:ext cx="225425" cy="511175"/>
            </a:xfrm>
            <a:prstGeom prst="straightConnector1">
              <a:avLst/>
            </a:prstGeom>
            <a:noFill/>
            <a:ln cap="flat" cmpd="sng" w="38100">
              <a:solidFill>
                <a:srgbClr val="008080"/>
              </a:solidFill>
              <a:prstDash val="solid"/>
              <a:miter lim="800000"/>
              <a:headEnd len="med" w="med" type="none"/>
              <a:tailEnd len="med" w="med" type="none"/>
            </a:ln>
          </p:spPr>
        </p:cxnSp>
      </p:grpSp>
      <p:sp>
        <p:nvSpPr>
          <p:cNvPr id="1786" name="Shape 1786"/>
          <p:cNvSpPr txBox="1"/>
          <p:nvPr/>
        </p:nvSpPr>
        <p:spPr>
          <a:xfrm>
            <a:off x="5381625" y="4059225"/>
            <a:ext cx="3645000" cy="1828800"/>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 小根堆的根结点是所有结点的最小者。</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2. 较小结点靠近根结点，但不绝对。</a:t>
            </a:r>
            <a:endParaRPr/>
          </a:p>
        </p:txBody>
      </p:sp>
      <p:sp>
        <p:nvSpPr>
          <p:cNvPr id="1787" name="Shape 1787"/>
          <p:cNvSpPr/>
          <p:nvPr/>
        </p:nvSpPr>
        <p:spPr>
          <a:xfrm>
            <a:off x="4576762" y="4733925"/>
            <a:ext cx="630237" cy="45085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88" name="Shape 1788"/>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7"/>
                                        </p:tgtEl>
                                        <p:attrNameLst>
                                          <p:attrName>style.visibility</p:attrName>
                                        </p:attrNameLst>
                                      </p:cBhvr>
                                      <p:to>
                                        <p:strVal val="visible"/>
                                      </p:to>
                                    </p:set>
                                    <p:animEffect filter="fade" transition="in">
                                      <p:cBhvr>
                                        <p:cTn dur="500"/>
                                        <p:tgtEl>
                                          <p:spTgt spid="17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792" name="Shape 1792"/>
        <p:cNvGrpSpPr/>
        <p:nvPr/>
      </p:nvGrpSpPr>
      <p:grpSpPr>
        <a:xfrm>
          <a:off x="0" y="0"/>
          <a:ext cx="0" cy="0"/>
          <a:chOff x="0" y="0"/>
          <a:chExt cx="0" cy="0"/>
        </a:xfrm>
      </p:grpSpPr>
      <p:sp>
        <p:nvSpPr>
          <p:cNvPr id="1793" name="Shape 1793"/>
          <p:cNvSpPr txBox="1"/>
          <p:nvPr/>
        </p:nvSpPr>
        <p:spPr>
          <a:xfrm>
            <a:off x="296862" y="1042987"/>
            <a:ext cx="32004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堆的定义</a:t>
            </a:r>
            <a:endParaRPr/>
          </a:p>
        </p:txBody>
      </p:sp>
      <p:sp>
        <p:nvSpPr>
          <p:cNvPr id="1794" name="Shape 1794"/>
          <p:cNvSpPr txBox="1"/>
          <p:nvPr/>
        </p:nvSpPr>
        <p:spPr>
          <a:xfrm>
            <a:off x="431800" y="1763712"/>
            <a:ext cx="8189912" cy="1800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堆是具有下列性质的</a:t>
            </a:r>
            <a:r>
              <a:rPr b="1" i="0" lang="en-US" sz="2800" u="none">
                <a:solidFill>
                  <a:srgbClr val="FF3300"/>
                </a:solidFill>
                <a:latin typeface="Arial"/>
                <a:ea typeface="Arial"/>
                <a:cs typeface="Arial"/>
                <a:sym typeface="Arial"/>
              </a:rPr>
              <a:t>完全二叉树</a:t>
            </a:r>
            <a:r>
              <a:rPr b="1" i="0" lang="en-US" sz="2800" u="none">
                <a:solidFill>
                  <a:schemeClr val="dk1"/>
                </a:solidFill>
                <a:latin typeface="Arial"/>
                <a:ea typeface="Arial"/>
                <a:cs typeface="Arial"/>
                <a:sym typeface="Arial"/>
              </a:rPr>
              <a:t>：每个结点的值都小于或等于其左右孩子结点的值（称为</a:t>
            </a:r>
            <a:r>
              <a:rPr b="1" i="0" lang="en-US" sz="2800" u="none">
                <a:solidFill>
                  <a:srgbClr val="FF3300"/>
                </a:solidFill>
                <a:latin typeface="Arial"/>
                <a:ea typeface="Arial"/>
                <a:cs typeface="Arial"/>
                <a:sym typeface="Arial"/>
              </a:rPr>
              <a:t>小根堆</a:t>
            </a:r>
            <a:r>
              <a:rPr b="1" i="0" lang="en-US" sz="2800" u="none">
                <a:solidFill>
                  <a:schemeClr val="dk1"/>
                </a:solidFill>
                <a:latin typeface="Arial"/>
                <a:ea typeface="Arial"/>
                <a:cs typeface="Arial"/>
                <a:sym typeface="Arial"/>
              </a:rPr>
              <a:t>），或每个结点的值都大于或等于其左右孩子结点的值（称为</a:t>
            </a:r>
            <a:r>
              <a:rPr b="1" i="0" lang="en-US" sz="2800" u="none">
                <a:solidFill>
                  <a:srgbClr val="FF3300"/>
                </a:solidFill>
                <a:latin typeface="Arial"/>
                <a:ea typeface="Arial"/>
                <a:cs typeface="Arial"/>
                <a:sym typeface="Arial"/>
              </a:rPr>
              <a:t>大根堆</a:t>
            </a:r>
            <a:r>
              <a:rPr b="1" i="0" lang="en-US" sz="2800" u="none">
                <a:solidFill>
                  <a:schemeClr val="dk1"/>
                </a:solidFill>
                <a:latin typeface="Arial"/>
                <a:ea typeface="Arial"/>
                <a:cs typeface="Arial"/>
                <a:sym typeface="Arial"/>
              </a:rPr>
              <a:t>）。</a:t>
            </a:r>
            <a:endParaRPr/>
          </a:p>
        </p:txBody>
      </p:sp>
      <p:grpSp>
        <p:nvGrpSpPr>
          <p:cNvPr id="1795" name="Shape 1795"/>
          <p:cNvGrpSpPr/>
          <p:nvPr/>
        </p:nvGrpSpPr>
        <p:grpSpPr>
          <a:xfrm>
            <a:off x="4818062" y="3698875"/>
            <a:ext cx="3878263" cy="2973387"/>
            <a:chOff x="4706937" y="3698875"/>
            <a:chExt cx="3878263" cy="2973387"/>
          </a:xfrm>
        </p:grpSpPr>
        <p:sp>
          <p:nvSpPr>
            <p:cNvPr id="1796" name="Shape 1796"/>
            <p:cNvSpPr/>
            <p:nvPr/>
          </p:nvSpPr>
          <p:spPr>
            <a:xfrm>
              <a:off x="6756400" y="369887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97" name="Shape 1797"/>
            <p:cNvSpPr txBox="1"/>
            <p:nvPr/>
          </p:nvSpPr>
          <p:spPr>
            <a:xfrm>
              <a:off x="6716712" y="373062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50</a:t>
              </a:r>
              <a:endParaRPr/>
            </a:p>
          </p:txBody>
        </p:sp>
        <p:sp>
          <p:nvSpPr>
            <p:cNvPr id="1798" name="Shape 1798"/>
            <p:cNvSpPr/>
            <p:nvPr/>
          </p:nvSpPr>
          <p:spPr>
            <a:xfrm>
              <a:off x="6265862" y="4044950"/>
              <a:ext cx="539750" cy="427037"/>
            </a:xfrm>
            <a:custGeom>
              <a:pathLst>
                <a:path extrusionOk="0" h="302" w="406">
                  <a:moveTo>
                    <a:pt x="406" y="0"/>
                  </a:moveTo>
                  <a:lnTo>
                    <a:pt x="0" y="302"/>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99" name="Shape 1799"/>
            <p:cNvSpPr/>
            <p:nvPr/>
          </p:nvSpPr>
          <p:spPr>
            <a:xfrm>
              <a:off x="5481637" y="4794250"/>
              <a:ext cx="476250" cy="511175"/>
            </a:xfrm>
            <a:custGeom>
              <a:pathLst>
                <a:path extrusionOk="0" h="288" w="318">
                  <a:moveTo>
                    <a:pt x="318" y="0"/>
                  </a:moveTo>
                  <a:lnTo>
                    <a:pt x="0" y="288"/>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800" name="Shape 1800"/>
            <p:cNvCxnSpPr/>
            <p:nvPr/>
          </p:nvCxnSpPr>
          <p:spPr>
            <a:xfrm>
              <a:off x="6265862" y="4794250"/>
              <a:ext cx="431800" cy="466725"/>
            </a:xfrm>
            <a:prstGeom prst="straightConnector1">
              <a:avLst/>
            </a:prstGeom>
            <a:noFill/>
            <a:ln cap="flat" cmpd="sng" w="38100">
              <a:solidFill>
                <a:srgbClr val="008080"/>
              </a:solidFill>
              <a:prstDash val="solid"/>
              <a:miter lim="800000"/>
              <a:headEnd len="med" w="med" type="none"/>
              <a:tailEnd len="med" w="med" type="none"/>
            </a:ln>
          </p:spPr>
        </p:cxnSp>
        <p:sp>
          <p:nvSpPr>
            <p:cNvPr id="1801" name="Shape 1801"/>
            <p:cNvSpPr/>
            <p:nvPr/>
          </p:nvSpPr>
          <p:spPr>
            <a:xfrm>
              <a:off x="5005387" y="5621337"/>
              <a:ext cx="301625" cy="584200"/>
            </a:xfrm>
            <a:custGeom>
              <a:pathLst>
                <a:path extrusionOk="0" h="357" w="159">
                  <a:moveTo>
                    <a:pt x="159" y="0"/>
                  </a:moveTo>
                  <a:lnTo>
                    <a:pt x="0" y="357"/>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2" name="Shape 1802"/>
            <p:cNvSpPr/>
            <p:nvPr/>
          </p:nvSpPr>
          <p:spPr>
            <a:xfrm>
              <a:off x="6381750" y="5678487"/>
              <a:ext cx="255587" cy="661987"/>
            </a:xfrm>
            <a:custGeom>
              <a:pathLst>
                <a:path extrusionOk="0" h="297" w="133">
                  <a:moveTo>
                    <a:pt x="133" y="0"/>
                  </a:moveTo>
                  <a:lnTo>
                    <a:pt x="0" y="297"/>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3" name="Shape 1803"/>
            <p:cNvSpPr/>
            <p:nvPr/>
          </p:nvSpPr>
          <p:spPr>
            <a:xfrm>
              <a:off x="5608637" y="5662612"/>
              <a:ext cx="149225" cy="511175"/>
            </a:xfrm>
            <a:custGeom>
              <a:pathLst>
                <a:path extrusionOk="0" h="327" w="140">
                  <a:moveTo>
                    <a:pt x="0" y="0"/>
                  </a:moveTo>
                  <a:lnTo>
                    <a:pt x="140" y="327"/>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4" name="Shape 1804"/>
            <p:cNvSpPr/>
            <p:nvPr/>
          </p:nvSpPr>
          <p:spPr>
            <a:xfrm>
              <a:off x="7165975" y="4044950"/>
              <a:ext cx="511175" cy="419100"/>
            </a:xfrm>
            <a:custGeom>
              <a:pathLst>
                <a:path extrusionOk="0" h="288" w="325">
                  <a:moveTo>
                    <a:pt x="0" y="0"/>
                  </a:moveTo>
                  <a:lnTo>
                    <a:pt x="325" y="288"/>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5" name="Shape 1805"/>
            <p:cNvSpPr/>
            <p:nvPr/>
          </p:nvSpPr>
          <p:spPr>
            <a:xfrm>
              <a:off x="5870575" y="44037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6" name="Shape 1806"/>
            <p:cNvSpPr txBox="1"/>
            <p:nvPr/>
          </p:nvSpPr>
          <p:spPr>
            <a:xfrm>
              <a:off x="5830887" y="443547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38</a:t>
              </a:r>
              <a:endParaRPr/>
            </a:p>
          </p:txBody>
        </p:sp>
        <p:sp>
          <p:nvSpPr>
            <p:cNvPr id="1807" name="Shape 1807"/>
            <p:cNvSpPr/>
            <p:nvPr/>
          </p:nvSpPr>
          <p:spPr>
            <a:xfrm>
              <a:off x="7610475" y="440055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8" name="Shape 1808"/>
            <p:cNvSpPr txBox="1"/>
            <p:nvPr/>
          </p:nvSpPr>
          <p:spPr>
            <a:xfrm>
              <a:off x="7570787" y="4432300"/>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45</a:t>
              </a:r>
              <a:endParaRPr/>
            </a:p>
          </p:txBody>
        </p:sp>
        <p:sp>
          <p:nvSpPr>
            <p:cNvPr id="1809" name="Shape 1809"/>
            <p:cNvSpPr/>
            <p:nvPr/>
          </p:nvSpPr>
          <p:spPr>
            <a:xfrm>
              <a:off x="7226300" y="526573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0" name="Shape 1810"/>
            <p:cNvSpPr txBox="1"/>
            <p:nvPr/>
          </p:nvSpPr>
          <p:spPr>
            <a:xfrm>
              <a:off x="7202487" y="5297487"/>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40</a:t>
              </a:r>
              <a:endParaRPr/>
            </a:p>
          </p:txBody>
        </p:sp>
        <p:sp>
          <p:nvSpPr>
            <p:cNvPr id="1811" name="Shape 1811"/>
            <p:cNvSpPr/>
            <p:nvPr/>
          </p:nvSpPr>
          <p:spPr>
            <a:xfrm>
              <a:off x="8085137" y="52800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2" name="Shape 1812"/>
            <p:cNvSpPr txBox="1"/>
            <p:nvPr/>
          </p:nvSpPr>
          <p:spPr>
            <a:xfrm>
              <a:off x="8045450" y="531177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1813" name="Shape 1813"/>
            <p:cNvSpPr/>
            <p:nvPr/>
          </p:nvSpPr>
          <p:spPr>
            <a:xfrm>
              <a:off x="6511925" y="526415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4" name="Shape 1814"/>
            <p:cNvSpPr txBox="1"/>
            <p:nvPr/>
          </p:nvSpPr>
          <p:spPr>
            <a:xfrm>
              <a:off x="6472237" y="5295900"/>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sp>
          <p:nvSpPr>
            <p:cNvPr id="1815" name="Shape 1815"/>
            <p:cNvSpPr/>
            <p:nvPr/>
          </p:nvSpPr>
          <p:spPr>
            <a:xfrm>
              <a:off x="5230812" y="525303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6" name="Shape 1816"/>
            <p:cNvSpPr txBox="1"/>
            <p:nvPr/>
          </p:nvSpPr>
          <p:spPr>
            <a:xfrm>
              <a:off x="5191125" y="5284787"/>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1817" name="Shape 1817"/>
            <p:cNvSpPr/>
            <p:nvPr/>
          </p:nvSpPr>
          <p:spPr>
            <a:xfrm>
              <a:off x="4746625" y="61737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8" name="Shape 1818"/>
            <p:cNvSpPr txBox="1"/>
            <p:nvPr/>
          </p:nvSpPr>
          <p:spPr>
            <a:xfrm>
              <a:off x="4706937" y="6205537"/>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20</a:t>
              </a:r>
              <a:endParaRPr/>
            </a:p>
          </p:txBody>
        </p:sp>
        <p:sp>
          <p:nvSpPr>
            <p:cNvPr id="1819" name="Shape 1819"/>
            <p:cNvSpPr/>
            <p:nvPr/>
          </p:nvSpPr>
          <p:spPr>
            <a:xfrm>
              <a:off x="5508625" y="618807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20" name="Shape 1820"/>
            <p:cNvSpPr txBox="1"/>
            <p:nvPr/>
          </p:nvSpPr>
          <p:spPr>
            <a:xfrm>
              <a:off x="5468937" y="621982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1821" name="Shape 1821"/>
            <p:cNvSpPr/>
            <p:nvPr/>
          </p:nvSpPr>
          <p:spPr>
            <a:xfrm>
              <a:off x="6126162" y="620395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22" name="Shape 1822"/>
            <p:cNvSpPr txBox="1"/>
            <p:nvPr/>
          </p:nvSpPr>
          <p:spPr>
            <a:xfrm>
              <a:off x="6086475" y="6235700"/>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1823" name="Shape 1823"/>
            <p:cNvSpPr/>
            <p:nvPr/>
          </p:nvSpPr>
          <p:spPr>
            <a:xfrm>
              <a:off x="7475537" y="4778375"/>
              <a:ext cx="215900" cy="527050"/>
            </a:xfrm>
            <a:custGeom>
              <a:pathLst>
                <a:path extrusionOk="0" h="288" w="318">
                  <a:moveTo>
                    <a:pt x="318" y="0"/>
                  </a:moveTo>
                  <a:lnTo>
                    <a:pt x="0" y="288"/>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824" name="Shape 1824"/>
            <p:cNvCxnSpPr/>
            <p:nvPr/>
          </p:nvCxnSpPr>
          <p:spPr>
            <a:xfrm>
              <a:off x="8015287" y="4794250"/>
              <a:ext cx="225425" cy="511175"/>
            </a:xfrm>
            <a:prstGeom prst="straightConnector1">
              <a:avLst/>
            </a:prstGeom>
            <a:noFill/>
            <a:ln cap="flat" cmpd="sng" w="38100">
              <a:solidFill>
                <a:srgbClr val="008080"/>
              </a:solidFill>
              <a:prstDash val="solid"/>
              <a:miter lim="800000"/>
              <a:headEnd len="med" w="med" type="none"/>
              <a:tailEnd len="med" w="med" type="none"/>
            </a:ln>
          </p:spPr>
        </p:cxnSp>
      </p:grpSp>
      <p:sp>
        <p:nvSpPr>
          <p:cNvPr id="1825" name="Shape 1825"/>
          <p:cNvSpPr txBox="1"/>
          <p:nvPr/>
        </p:nvSpPr>
        <p:spPr>
          <a:xfrm>
            <a:off x="836599" y="4014775"/>
            <a:ext cx="3645000" cy="1828800"/>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 大根堆的根结点是所有结点的最大者。</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2. 较大结点靠近根结点，但不绝对。</a:t>
            </a:r>
            <a:endParaRPr/>
          </a:p>
        </p:txBody>
      </p:sp>
      <p:sp>
        <p:nvSpPr>
          <p:cNvPr id="1826" name="Shape 1826"/>
          <p:cNvSpPr/>
          <p:nvPr/>
        </p:nvSpPr>
        <p:spPr>
          <a:xfrm>
            <a:off x="4751387" y="4733925"/>
            <a:ext cx="584200" cy="360362"/>
          </a:xfrm>
          <a:prstGeom prst="lef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27" name="Shape 1827"/>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6"/>
                                        </p:tgtEl>
                                        <p:attrNameLst>
                                          <p:attrName>style.visibility</p:attrName>
                                        </p:attrNameLst>
                                      </p:cBhvr>
                                      <p:to>
                                        <p:strVal val="visible"/>
                                      </p:to>
                                    </p:set>
                                    <p:animEffect filter="fade" transition="in">
                                      <p:cBhvr>
                                        <p:cTn dur="500"/>
                                        <p:tgtEl>
                                          <p:spTgt spid="18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831" name="Shape 1831"/>
        <p:cNvGrpSpPr/>
        <p:nvPr/>
      </p:nvGrpSpPr>
      <p:grpSpPr>
        <a:xfrm>
          <a:off x="0" y="0"/>
          <a:ext cx="0" cy="0"/>
          <a:chOff x="0" y="0"/>
          <a:chExt cx="0" cy="0"/>
        </a:xfrm>
      </p:grpSpPr>
      <p:sp>
        <p:nvSpPr>
          <p:cNvPr id="1832" name="Shape 1832"/>
          <p:cNvSpPr txBox="1"/>
          <p:nvPr/>
        </p:nvSpPr>
        <p:spPr>
          <a:xfrm>
            <a:off x="296862" y="1089025"/>
            <a:ext cx="36449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堆和序列的关系</a:t>
            </a:r>
            <a:endParaRPr/>
          </a:p>
        </p:txBody>
      </p:sp>
      <p:sp>
        <p:nvSpPr>
          <p:cNvPr id="1833" name="Shape 1833"/>
          <p:cNvSpPr txBox="1"/>
          <p:nvPr/>
        </p:nvSpPr>
        <p:spPr>
          <a:xfrm>
            <a:off x="522287" y="6038850"/>
            <a:ext cx="83248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将堆用顺序存储结构来存储，则堆对应一组序列。</a:t>
            </a:r>
            <a:endParaRPr/>
          </a:p>
        </p:txBody>
      </p:sp>
      <p:grpSp>
        <p:nvGrpSpPr>
          <p:cNvPr id="1834" name="Shape 1834"/>
          <p:cNvGrpSpPr/>
          <p:nvPr/>
        </p:nvGrpSpPr>
        <p:grpSpPr>
          <a:xfrm>
            <a:off x="820737" y="1673225"/>
            <a:ext cx="3875088" cy="2957512"/>
            <a:chOff x="820737" y="1673225"/>
            <a:chExt cx="3875088" cy="2957512"/>
          </a:xfrm>
        </p:grpSpPr>
        <p:sp>
          <p:nvSpPr>
            <p:cNvPr id="1835" name="Shape 1835"/>
            <p:cNvSpPr/>
            <p:nvPr/>
          </p:nvSpPr>
          <p:spPr>
            <a:xfrm>
              <a:off x="2870200" y="16732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6" name="Shape 1836"/>
            <p:cNvSpPr txBox="1"/>
            <p:nvPr/>
          </p:nvSpPr>
          <p:spPr>
            <a:xfrm>
              <a:off x="2830512" y="170497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50</a:t>
              </a:r>
              <a:endParaRPr/>
            </a:p>
          </p:txBody>
        </p:sp>
        <p:sp>
          <p:nvSpPr>
            <p:cNvPr id="1837" name="Shape 1837"/>
            <p:cNvSpPr/>
            <p:nvPr/>
          </p:nvSpPr>
          <p:spPr>
            <a:xfrm>
              <a:off x="2379662" y="2019300"/>
              <a:ext cx="539750" cy="427037"/>
            </a:xfrm>
            <a:custGeom>
              <a:pathLst>
                <a:path extrusionOk="0" h="302" w="406">
                  <a:moveTo>
                    <a:pt x="406" y="0"/>
                  </a:moveTo>
                  <a:lnTo>
                    <a:pt x="0" y="302"/>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8" name="Shape 1838"/>
            <p:cNvSpPr/>
            <p:nvPr/>
          </p:nvSpPr>
          <p:spPr>
            <a:xfrm>
              <a:off x="1595437" y="2768600"/>
              <a:ext cx="476250" cy="511175"/>
            </a:xfrm>
            <a:custGeom>
              <a:pathLst>
                <a:path extrusionOk="0" h="288" w="318">
                  <a:moveTo>
                    <a:pt x="318" y="0"/>
                  </a:moveTo>
                  <a:lnTo>
                    <a:pt x="0" y="288"/>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839" name="Shape 1839"/>
            <p:cNvCxnSpPr/>
            <p:nvPr/>
          </p:nvCxnSpPr>
          <p:spPr>
            <a:xfrm>
              <a:off x="2379662" y="2768600"/>
              <a:ext cx="431800" cy="466725"/>
            </a:xfrm>
            <a:prstGeom prst="straightConnector1">
              <a:avLst/>
            </a:prstGeom>
            <a:noFill/>
            <a:ln cap="flat" cmpd="sng" w="38100">
              <a:solidFill>
                <a:srgbClr val="008080"/>
              </a:solidFill>
              <a:prstDash val="solid"/>
              <a:miter lim="800000"/>
              <a:headEnd len="med" w="med" type="none"/>
              <a:tailEnd len="med" w="med" type="none"/>
            </a:ln>
          </p:spPr>
        </p:cxnSp>
        <p:sp>
          <p:nvSpPr>
            <p:cNvPr id="1840" name="Shape 1840"/>
            <p:cNvSpPr/>
            <p:nvPr/>
          </p:nvSpPr>
          <p:spPr>
            <a:xfrm>
              <a:off x="1119187" y="3595687"/>
              <a:ext cx="301625" cy="584200"/>
            </a:xfrm>
            <a:custGeom>
              <a:pathLst>
                <a:path extrusionOk="0" h="357" w="159">
                  <a:moveTo>
                    <a:pt x="159" y="0"/>
                  </a:moveTo>
                  <a:lnTo>
                    <a:pt x="0" y="357"/>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1" name="Shape 1841"/>
            <p:cNvSpPr/>
            <p:nvPr/>
          </p:nvSpPr>
          <p:spPr>
            <a:xfrm>
              <a:off x="2495550" y="3652837"/>
              <a:ext cx="255587" cy="661987"/>
            </a:xfrm>
            <a:custGeom>
              <a:pathLst>
                <a:path extrusionOk="0" h="297" w="133">
                  <a:moveTo>
                    <a:pt x="133" y="0"/>
                  </a:moveTo>
                  <a:lnTo>
                    <a:pt x="0" y="297"/>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2" name="Shape 1842"/>
            <p:cNvSpPr/>
            <p:nvPr/>
          </p:nvSpPr>
          <p:spPr>
            <a:xfrm>
              <a:off x="1722437" y="3636962"/>
              <a:ext cx="149225" cy="511175"/>
            </a:xfrm>
            <a:custGeom>
              <a:pathLst>
                <a:path extrusionOk="0" h="327" w="140">
                  <a:moveTo>
                    <a:pt x="0" y="0"/>
                  </a:moveTo>
                  <a:lnTo>
                    <a:pt x="140" y="327"/>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3" name="Shape 1843"/>
            <p:cNvSpPr/>
            <p:nvPr/>
          </p:nvSpPr>
          <p:spPr>
            <a:xfrm>
              <a:off x="3279775" y="2003425"/>
              <a:ext cx="555625" cy="438150"/>
            </a:xfrm>
            <a:custGeom>
              <a:pathLst>
                <a:path extrusionOk="0" h="288" w="325">
                  <a:moveTo>
                    <a:pt x="0" y="0"/>
                  </a:moveTo>
                  <a:lnTo>
                    <a:pt x="325" y="288"/>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4" name="Shape 1844"/>
            <p:cNvSpPr/>
            <p:nvPr/>
          </p:nvSpPr>
          <p:spPr>
            <a:xfrm>
              <a:off x="1984375" y="237807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5" name="Shape 1845"/>
            <p:cNvSpPr txBox="1"/>
            <p:nvPr/>
          </p:nvSpPr>
          <p:spPr>
            <a:xfrm>
              <a:off x="1944687" y="240982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38</a:t>
              </a:r>
              <a:endParaRPr/>
            </a:p>
          </p:txBody>
        </p:sp>
        <p:sp>
          <p:nvSpPr>
            <p:cNvPr id="1846" name="Shape 1846"/>
            <p:cNvSpPr/>
            <p:nvPr/>
          </p:nvSpPr>
          <p:spPr>
            <a:xfrm>
              <a:off x="3721100" y="237807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7" name="Shape 1847"/>
            <p:cNvSpPr txBox="1"/>
            <p:nvPr/>
          </p:nvSpPr>
          <p:spPr>
            <a:xfrm>
              <a:off x="3681412" y="240982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45</a:t>
              </a:r>
              <a:endParaRPr/>
            </a:p>
          </p:txBody>
        </p:sp>
        <p:sp>
          <p:nvSpPr>
            <p:cNvPr id="1848" name="Shape 1848"/>
            <p:cNvSpPr/>
            <p:nvPr/>
          </p:nvSpPr>
          <p:spPr>
            <a:xfrm>
              <a:off x="3336925" y="32432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49" name="Shape 1849"/>
            <p:cNvSpPr txBox="1"/>
            <p:nvPr/>
          </p:nvSpPr>
          <p:spPr>
            <a:xfrm>
              <a:off x="3297237" y="3275012"/>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40</a:t>
              </a:r>
              <a:endParaRPr/>
            </a:p>
          </p:txBody>
        </p:sp>
        <p:sp>
          <p:nvSpPr>
            <p:cNvPr id="1850" name="Shape 1850"/>
            <p:cNvSpPr/>
            <p:nvPr/>
          </p:nvSpPr>
          <p:spPr>
            <a:xfrm>
              <a:off x="4195762" y="324167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1" name="Shape 1851"/>
            <p:cNvSpPr txBox="1"/>
            <p:nvPr/>
          </p:nvSpPr>
          <p:spPr>
            <a:xfrm>
              <a:off x="4156075" y="327342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1852" name="Shape 1852"/>
            <p:cNvSpPr/>
            <p:nvPr/>
          </p:nvSpPr>
          <p:spPr>
            <a:xfrm>
              <a:off x="2625725" y="32385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3" name="Shape 1853"/>
            <p:cNvSpPr txBox="1"/>
            <p:nvPr/>
          </p:nvSpPr>
          <p:spPr>
            <a:xfrm>
              <a:off x="2586037" y="3270250"/>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sp>
          <p:nvSpPr>
            <p:cNvPr id="1854" name="Shape 1854"/>
            <p:cNvSpPr/>
            <p:nvPr/>
          </p:nvSpPr>
          <p:spPr>
            <a:xfrm>
              <a:off x="1344612" y="32273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5" name="Shape 1855"/>
            <p:cNvSpPr txBox="1"/>
            <p:nvPr/>
          </p:nvSpPr>
          <p:spPr>
            <a:xfrm>
              <a:off x="1304925" y="3259137"/>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1856" name="Shape 1856"/>
            <p:cNvSpPr/>
            <p:nvPr/>
          </p:nvSpPr>
          <p:spPr>
            <a:xfrm>
              <a:off x="860425" y="414813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7" name="Shape 1857"/>
            <p:cNvSpPr txBox="1"/>
            <p:nvPr/>
          </p:nvSpPr>
          <p:spPr>
            <a:xfrm>
              <a:off x="820737" y="4179887"/>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20</a:t>
              </a:r>
              <a:endParaRPr/>
            </a:p>
          </p:txBody>
        </p:sp>
        <p:sp>
          <p:nvSpPr>
            <p:cNvPr id="1858" name="Shape 1858"/>
            <p:cNvSpPr/>
            <p:nvPr/>
          </p:nvSpPr>
          <p:spPr>
            <a:xfrm>
              <a:off x="1622425" y="41624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9" name="Shape 1859"/>
            <p:cNvSpPr txBox="1"/>
            <p:nvPr/>
          </p:nvSpPr>
          <p:spPr>
            <a:xfrm>
              <a:off x="1582737" y="419417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1860" name="Shape 1860"/>
            <p:cNvSpPr/>
            <p:nvPr/>
          </p:nvSpPr>
          <p:spPr>
            <a:xfrm>
              <a:off x="2255837" y="41624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61" name="Shape 1861"/>
            <p:cNvSpPr txBox="1"/>
            <p:nvPr/>
          </p:nvSpPr>
          <p:spPr>
            <a:xfrm>
              <a:off x="2216150" y="4194175"/>
              <a:ext cx="539750" cy="404812"/>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1862" name="Shape 1862"/>
            <p:cNvSpPr/>
            <p:nvPr/>
          </p:nvSpPr>
          <p:spPr>
            <a:xfrm>
              <a:off x="3586162" y="2755900"/>
              <a:ext cx="215900" cy="527050"/>
            </a:xfrm>
            <a:custGeom>
              <a:pathLst>
                <a:path extrusionOk="0" h="288" w="318">
                  <a:moveTo>
                    <a:pt x="318" y="0"/>
                  </a:moveTo>
                  <a:lnTo>
                    <a:pt x="0" y="288"/>
                  </a:lnTo>
                </a:path>
              </a:pathLst>
            </a:custGeom>
            <a:noFill/>
            <a:ln cap="flat" cmpd="sng" w="38100">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863" name="Shape 1863"/>
            <p:cNvCxnSpPr/>
            <p:nvPr/>
          </p:nvCxnSpPr>
          <p:spPr>
            <a:xfrm>
              <a:off x="4125912" y="2771775"/>
              <a:ext cx="225425" cy="511175"/>
            </a:xfrm>
            <a:prstGeom prst="straightConnector1">
              <a:avLst/>
            </a:prstGeom>
            <a:noFill/>
            <a:ln cap="flat" cmpd="sng" w="38100">
              <a:solidFill>
                <a:srgbClr val="008080"/>
              </a:solidFill>
              <a:prstDash val="solid"/>
              <a:miter lim="800000"/>
              <a:headEnd len="med" w="med" type="none"/>
              <a:tailEnd len="med" w="med" type="none"/>
            </a:ln>
          </p:spPr>
        </p:cxnSp>
      </p:grpSp>
      <p:grpSp>
        <p:nvGrpSpPr>
          <p:cNvPr id="1864" name="Shape 1864"/>
          <p:cNvGrpSpPr/>
          <p:nvPr/>
        </p:nvGrpSpPr>
        <p:grpSpPr>
          <a:xfrm>
            <a:off x="1166812" y="4840287"/>
            <a:ext cx="7112000" cy="919163"/>
            <a:chOff x="1166812" y="4840287"/>
            <a:chExt cx="7112000" cy="919163"/>
          </a:xfrm>
        </p:grpSpPr>
        <p:grpSp>
          <p:nvGrpSpPr>
            <p:cNvPr id="1865" name="Shape 1865"/>
            <p:cNvGrpSpPr/>
            <p:nvPr/>
          </p:nvGrpSpPr>
          <p:grpSpPr>
            <a:xfrm>
              <a:off x="1166812" y="5289550"/>
              <a:ext cx="7021512" cy="469900"/>
              <a:chOff x="836612" y="5043487"/>
              <a:chExt cx="7021512" cy="469900"/>
            </a:xfrm>
          </p:grpSpPr>
          <p:sp>
            <p:nvSpPr>
              <p:cNvPr id="1866" name="Shape 1866"/>
              <p:cNvSpPr txBox="1"/>
              <p:nvPr/>
            </p:nvSpPr>
            <p:spPr>
              <a:xfrm>
                <a:off x="836612" y="5049837"/>
                <a:ext cx="7021512" cy="463550"/>
              </a:xfrm>
              <a:prstGeom prst="rect">
                <a:avLst/>
              </a:prstGeom>
              <a:solidFill>
                <a:schemeClr val="hlink"/>
              </a:solidFill>
              <a:ln cap="flat" cmpd="sng" w="28575">
                <a:solidFill>
                  <a:schemeClr val="accent1"/>
                </a:solidFill>
                <a:prstDash val="solid"/>
                <a:miter lim="800000"/>
                <a:headEnd len="sm" w="sm" type="none"/>
                <a:tailEnd len="sm" w="sm" type="none"/>
              </a:ln>
            </p:spPr>
            <p:txBody>
              <a:bodyPr anchorCtr="0" anchor="t" bIns="0" lIns="90000" spcFirstLastPara="1" rIns="0" wrap="square" tIns="0">
                <a:noAutofit/>
              </a:bodyPr>
              <a:lstStyle/>
              <a:p>
                <a:pPr indent="0" lvl="0" marL="0" marR="0" rtl="0" algn="just">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50   38   45   32   36   40   28   20   18   28</a:t>
                </a:r>
                <a:endParaRPr/>
              </a:p>
            </p:txBody>
          </p:sp>
          <p:cxnSp>
            <p:nvCxnSpPr>
              <p:cNvPr id="1867" name="Shape 1867"/>
              <p:cNvCxnSpPr/>
              <p:nvPr/>
            </p:nvCxnSpPr>
            <p:spPr>
              <a:xfrm>
                <a:off x="1543050" y="5049837"/>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1868" name="Shape 1868"/>
              <p:cNvCxnSpPr/>
              <p:nvPr/>
            </p:nvCxnSpPr>
            <p:spPr>
              <a:xfrm>
                <a:off x="2233612" y="5062537"/>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1869" name="Shape 1869"/>
              <p:cNvCxnSpPr/>
              <p:nvPr/>
            </p:nvCxnSpPr>
            <p:spPr>
              <a:xfrm>
                <a:off x="2922587" y="5049837"/>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1870" name="Shape 1870"/>
              <p:cNvCxnSpPr/>
              <p:nvPr/>
            </p:nvCxnSpPr>
            <p:spPr>
              <a:xfrm>
                <a:off x="3660775" y="5062537"/>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1871" name="Shape 1871"/>
              <p:cNvCxnSpPr/>
              <p:nvPr/>
            </p:nvCxnSpPr>
            <p:spPr>
              <a:xfrm>
                <a:off x="4362450" y="5046662"/>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1872" name="Shape 1872"/>
              <p:cNvCxnSpPr/>
              <p:nvPr/>
            </p:nvCxnSpPr>
            <p:spPr>
              <a:xfrm>
                <a:off x="5068887" y="5049837"/>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1873" name="Shape 1873"/>
              <p:cNvCxnSpPr/>
              <p:nvPr/>
            </p:nvCxnSpPr>
            <p:spPr>
              <a:xfrm>
                <a:off x="5773737" y="5049837"/>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1874" name="Shape 1874"/>
              <p:cNvCxnSpPr/>
              <p:nvPr/>
            </p:nvCxnSpPr>
            <p:spPr>
              <a:xfrm>
                <a:off x="6496050" y="5049837"/>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1875" name="Shape 1875"/>
              <p:cNvCxnSpPr/>
              <p:nvPr/>
            </p:nvCxnSpPr>
            <p:spPr>
              <a:xfrm>
                <a:off x="7196137" y="5043487"/>
                <a:ext cx="0" cy="449262"/>
              </a:xfrm>
              <a:prstGeom prst="straightConnector1">
                <a:avLst/>
              </a:prstGeom>
              <a:noFill/>
              <a:ln cap="flat" cmpd="sng" w="28575">
                <a:solidFill>
                  <a:schemeClr val="accent1"/>
                </a:solidFill>
                <a:prstDash val="solid"/>
                <a:miter lim="800000"/>
                <a:headEnd len="med" w="med" type="none"/>
                <a:tailEnd len="med" w="med" type="none"/>
              </a:ln>
            </p:spPr>
          </p:cxnSp>
        </p:grpSp>
        <p:sp>
          <p:nvSpPr>
            <p:cNvPr id="1876" name="Shape 1876"/>
            <p:cNvSpPr txBox="1"/>
            <p:nvPr/>
          </p:nvSpPr>
          <p:spPr>
            <a:xfrm>
              <a:off x="1365250" y="4840287"/>
              <a:ext cx="6913562" cy="427037"/>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1      2      3     4      5      6      7      8      9     10</a:t>
              </a:r>
              <a:endParaRPr/>
            </a:p>
          </p:txBody>
        </p:sp>
      </p:grpSp>
      <p:grpSp>
        <p:nvGrpSpPr>
          <p:cNvPr id="1877" name="Shape 1877"/>
          <p:cNvGrpSpPr/>
          <p:nvPr/>
        </p:nvGrpSpPr>
        <p:grpSpPr>
          <a:xfrm>
            <a:off x="5249862" y="3384550"/>
            <a:ext cx="2384425" cy="1169987"/>
            <a:chOff x="5249862" y="3384550"/>
            <a:chExt cx="2384425" cy="1169987"/>
          </a:xfrm>
        </p:grpSpPr>
        <p:sp>
          <p:nvSpPr>
            <p:cNvPr id="1878" name="Shape 1878"/>
            <p:cNvSpPr txBox="1"/>
            <p:nvPr/>
          </p:nvSpPr>
          <p:spPr>
            <a:xfrm>
              <a:off x="5249862" y="3384550"/>
              <a:ext cx="2384425" cy="547687"/>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采用顺序存储</a:t>
              </a:r>
              <a:endParaRPr/>
            </a:p>
          </p:txBody>
        </p:sp>
        <p:sp>
          <p:nvSpPr>
            <p:cNvPr id="1879" name="Shape 1879"/>
            <p:cNvSpPr/>
            <p:nvPr/>
          </p:nvSpPr>
          <p:spPr>
            <a:xfrm>
              <a:off x="6213475" y="4059237"/>
              <a:ext cx="404812" cy="495300"/>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880" name="Shape 1880"/>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3"/>
                                        </p:tgtEl>
                                        <p:attrNameLst>
                                          <p:attrName>style.visibility</p:attrName>
                                        </p:attrNameLst>
                                      </p:cBhvr>
                                      <p:to>
                                        <p:strVal val="visible"/>
                                      </p:to>
                                    </p:set>
                                    <p:animEffect filter="fade" transition="in">
                                      <p:cBhvr>
                                        <p:cTn dur="500"/>
                                        <p:tgtEl>
                                          <p:spTgt spid="18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884" name="Shape 1884"/>
        <p:cNvGrpSpPr/>
        <p:nvPr/>
      </p:nvGrpSpPr>
      <p:grpSpPr>
        <a:xfrm>
          <a:off x="0" y="0"/>
          <a:ext cx="0" cy="0"/>
          <a:chOff x="0" y="0"/>
          <a:chExt cx="0" cy="0"/>
        </a:xfrm>
      </p:grpSpPr>
      <p:sp>
        <p:nvSpPr>
          <p:cNvPr id="1885" name="Shape 1885"/>
          <p:cNvSpPr txBox="1"/>
          <p:nvPr/>
        </p:nvSpPr>
        <p:spPr>
          <a:xfrm>
            <a:off x="296862" y="1808162"/>
            <a:ext cx="8621712" cy="1800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基本思想：</a:t>
            </a:r>
            <a:r>
              <a:rPr b="1" i="0" lang="en-US" sz="2800" u="none">
                <a:solidFill>
                  <a:schemeClr val="dk1"/>
                </a:solidFill>
                <a:latin typeface="Arial"/>
                <a:ea typeface="Arial"/>
                <a:cs typeface="Arial"/>
                <a:sym typeface="Arial"/>
              </a:rPr>
              <a:t>首先将待排序的记录序列构造成一个堆，此时，选出了堆中所有记录的最大者，然后将它从堆中移走，并将剩余的记录再调整成堆，这样又找出了次小的记录，以此类推，直到堆中只有一个记录。</a:t>
            </a:r>
            <a:r>
              <a:rPr b="1" i="0" lang="en-US" sz="2800" u="none">
                <a:solidFill>
                  <a:schemeClr val="dk1"/>
                </a:solidFill>
                <a:latin typeface="Times New Roman"/>
                <a:ea typeface="Times New Roman"/>
                <a:cs typeface="Times New Roman"/>
                <a:sym typeface="Times New Roman"/>
              </a:rPr>
              <a:t> </a:t>
            </a:r>
            <a:endParaRPr/>
          </a:p>
        </p:txBody>
      </p:sp>
      <p:sp>
        <p:nvSpPr>
          <p:cNvPr id="1886" name="Shape 1886"/>
          <p:cNvSpPr txBox="1"/>
          <p:nvPr/>
        </p:nvSpPr>
        <p:spPr>
          <a:xfrm>
            <a:off x="341312" y="1089025"/>
            <a:ext cx="53340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堆排序</a:t>
            </a:r>
            <a:endParaRPr/>
          </a:p>
        </p:txBody>
      </p:sp>
      <p:grpSp>
        <p:nvGrpSpPr>
          <p:cNvPr id="1887" name="Shape 1887"/>
          <p:cNvGrpSpPr/>
          <p:nvPr/>
        </p:nvGrpSpPr>
        <p:grpSpPr>
          <a:xfrm>
            <a:off x="431800" y="3789362"/>
            <a:ext cx="6604000" cy="542925"/>
            <a:chOff x="522287" y="3249612"/>
            <a:chExt cx="6604000" cy="542925"/>
          </a:xfrm>
        </p:grpSpPr>
        <p:sp>
          <p:nvSpPr>
            <p:cNvPr id="1888" name="Shape 1888"/>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需解决的关键问题?</a:t>
              </a:r>
              <a:endParaRPr/>
            </a:p>
          </p:txBody>
        </p:sp>
        <p:pic>
          <p:nvPicPr>
            <p:cNvPr id="1889" name="Shape 1889"/>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1890" name="Shape 1890"/>
          <p:cNvSpPr txBox="1"/>
          <p:nvPr/>
        </p:nvSpPr>
        <p:spPr>
          <a:xfrm>
            <a:off x="296862" y="4554537"/>
            <a:ext cx="8640762" cy="154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⑴如何由一个无序序列建成一个堆（即初始建堆）？</a:t>
            </a:r>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⑵如何处理堆顶记录？</a:t>
            </a:r>
            <a:endParaRPr/>
          </a:p>
          <a:p>
            <a:pPr indent="0" lvl="0" marL="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⑶如何调整剩余记录，成为一个新堆（即重建堆）？</a:t>
            </a:r>
            <a:r>
              <a:rPr b="1" i="0" lang="en-US" sz="2800" u="none">
                <a:solidFill>
                  <a:schemeClr val="dk1"/>
                </a:solidFill>
                <a:latin typeface="Times New Roman"/>
                <a:ea typeface="Times New Roman"/>
                <a:cs typeface="Times New Roman"/>
                <a:sym typeface="Times New Roman"/>
              </a:rPr>
              <a:t> </a:t>
            </a:r>
            <a:endParaRPr/>
          </a:p>
        </p:txBody>
      </p:sp>
      <p:sp>
        <p:nvSpPr>
          <p:cNvPr id="1891" name="Shape 1891"/>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895" name="Shape 1895"/>
        <p:cNvGrpSpPr/>
        <p:nvPr/>
      </p:nvGrpSpPr>
      <p:grpSpPr>
        <a:xfrm>
          <a:off x="0" y="0"/>
          <a:ext cx="0" cy="0"/>
          <a:chOff x="0" y="0"/>
          <a:chExt cx="0" cy="0"/>
        </a:xfrm>
      </p:grpSpPr>
      <p:sp>
        <p:nvSpPr>
          <p:cNvPr id="1896" name="Shape 1896"/>
          <p:cNvSpPr txBox="1"/>
          <p:nvPr/>
        </p:nvSpPr>
        <p:spPr>
          <a:xfrm>
            <a:off x="250825" y="1089025"/>
            <a:ext cx="42672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堆调整</a:t>
            </a:r>
            <a:endParaRPr/>
          </a:p>
        </p:txBody>
      </p:sp>
      <p:sp>
        <p:nvSpPr>
          <p:cNvPr id="1897" name="Shape 1897"/>
          <p:cNvSpPr txBox="1"/>
          <p:nvPr/>
        </p:nvSpPr>
        <p:spPr>
          <a:xfrm>
            <a:off x="273050" y="1719262"/>
            <a:ext cx="8870950"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堆调整：</a:t>
            </a:r>
            <a:r>
              <a:rPr b="1" i="0" lang="en-US" sz="2800" u="none">
                <a:solidFill>
                  <a:schemeClr val="dk1"/>
                </a:solidFill>
                <a:latin typeface="Arial"/>
                <a:ea typeface="Arial"/>
                <a:cs typeface="Arial"/>
                <a:sym typeface="Arial"/>
              </a:rPr>
              <a:t>在一棵完全二叉树中，根结点的左右子树均是堆，如何调整根结点，使整个完全二叉树成为一个堆？</a:t>
            </a:r>
            <a:endParaRPr/>
          </a:p>
        </p:txBody>
      </p:sp>
      <p:grpSp>
        <p:nvGrpSpPr>
          <p:cNvPr id="1898" name="Shape 1898"/>
          <p:cNvGrpSpPr/>
          <p:nvPr/>
        </p:nvGrpSpPr>
        <p:grpSpPr>
          <a:xfrm>
            <a:off x="1233487" y="3149600"/>
            <a:ext cx="2541587" cy="2216149"/>
            <a:chOff x="1233487" y="3149600"/>
            <a:chExt cx="2541587" cy="2216149"/>
          </a:xfrm>
        </p:grpSpPr>
        <p:sp>
          <p:nvSpPr>
            <p:cNvPr id="1899" name="Shape 1899"/>
            <p:cNvSpPr/>
            <p:nvPr/>
          </p:nvSpPr>
          <p:spPr>
            <a:xfrm>
              <a:off x="2541587" y="3149600"/>
              <a:ext cx="468312" cy="468312"/>
            </a:xfrm>
            <a:prstGeom prst="ellipse">
              <a:avLst/>
            </a:prstGeom>
            <a:gradFill>
              <a:gsLst>
                <a:gs pos="0">
                  <a:srgbClr val="960067"/>
                </a:gs>
                <a:gs pos="100000">
                  <a:srgbClr val="D60093"/>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0" name="Shape 1900"/>
            <p:cNvSpPr txBox="1"/>
            <p:nvPr/>
          </p:nvSpPr>
          <p:spPr>
            <a:xfrm>
              <a:off x="2586037" y="315912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1901" name="Shape 1901"/>
            <p:cNvSpPr/>
            <p:nvPr/>
          </p:nvSpPr>
          <p:spPr>
            <a:xfrm>
              <a:off x="2952750" y="3482975"/>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2" name="Shape 1902"/>
            <p:cNvSpPr/>
            <p:nvPr/>
          </p:nvSpPr>
          <p:spPr>
            <a:xfrm>
              <a:off x="2116137" y="4276725"/>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3" name="Shape 1903"/>
            <p:cNvSpPr/>
            <p:nvPr/>
          </p:nvSpPr>
          <p:spPr>
            <a:xfrm>
              <a:off x="1506537" y="4287837"/>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904" name="Shape 1904"/>
            <p:cNvCxnSpPr/>
            <p:nvPr/>
          </p:nvCxnSpPr>
          <p:spPr>
            <a:xfrm flipH="1">
              <a:off x="2136775" y="3498850"/>
              <a:ext cx="439737" cy="457200"/>
            </a:xfrm>
            <a:prstGeom prst="straightConnector1">
              <a:avLst/>
            </a:prstGeom>
            <a:noFill/>
            <a:ln cap="flat" cmpd="sng" w="28575">
              <a:solidFill>
                <a:srgbClr val="008080"/>
              </a:solidFill>
              <a:prstDash val="solid"/>
              <a:miter lim="800000"/>
              <a:headEnd len="med" w="med" type="none"/>
              <a:tailEnd len="med" w="med" type="none"/>
            </a:ln>
          </p:spPr>
        </p:cxnSp>
        <p:sp>
          <p:nvSpPr>
            <p:cNvPr id="1905" name="Shape 1905"/>
            <p:cNvSpPr/>
            <p:nvPr/>
          </p:nvSpPr>
          <p:spPr>
            <a:xfrm>
              <a:off x="3171825" y="4271962"/>
              <a:ext cx="225425" cy="584200"/>
            </a:xfrm>
            <a:custGeom>
              <a:pathLst>
                <a:path extrusionOk="0" h="329" w="188">
                  <a:moveTo>
                    <a:pt x="188" y="0"/>
                  </a:moveTo>
                  <a:lnTo>
                    <a:pt x="0" y="329"/>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6" name="Shape 1906"/>
            <p:cNvSpPr/>
            <p:nvPr/>
          </p:nvSpPr>
          <p:spPr>
            <a:xfrm>
              <a:off x="1751012" y="38703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7" name="Shape 1907"/>
            <p:cNvSpPr txBox="1"/>
            <p:nvPr/>
          </p:nvSpPr>
          <p:spPr>
            <a:xfrm>
              <a:off x="1795462" y="39116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sp>
          <p:nvSpPr>
            <p:cNvPr id="1908" name="Shape 1908"/>
            <p:cNvSpPr/>
            <p:nvPr/>
          </p:nvSpPr>
          <p:spPr>
            <a:xfrm>
              <a:off x="3306762" y="386715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9" name="Shape 1909"/>
            <p:cNvSpPr txBox="1"/>
            <p:nvPr/>
          </p:nvSpPr>
          <p:spPr>
            <a:xfrm>
              <a:off x="3351212" y="390842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1910" name="Shape 1910"/>
            <p:cNvSpPr/>
            <p:nvPr/>
          </p:nvSpPr>
          <p:spPr>
            <a:xfrm>
              <a:off x="2882900" y="481965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1" name="Shape 1911"/>
            <p:cNvSpPr txBox="1"/>
            <p:nvPr/>
          </p:nvSpPr>
          <p:spPr>
            <a:xfrm>
              <a:off x="2930525" y="481171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sp>
          <p:nvSpPr>
            <p:cNvPr id="1912" name="Shape 1912"/>
            <p:cNvSpPr/>
            <p:nvPr/>
          </p:nvSpPr>
          <p:spPr>
            <a:xfrm>
              <a:off x="2244725" y="48148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3" name="Shape 1913"/>
            <p:cNvSpPr txBox="1"/>
            <p:nvPr/>
          </p:nvSpPr>
          <p:spPr>
            <a:xfrm>
              <a:off x="2289175" y="485616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1914" name="Shape 1914"/>
            <p:cNvSpPr/>
            <p:nvPr/>
          </p:nvSpPr>
          <p:spPr>
            <a:xfrm>
              <a:off x="1233487" y="48148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5" name="Shape 1915"/>
            <p:cNvSpPr txBox="1"/>
            <p:nvPr/>
          </p:nvSpPr>
          <p:spPr>
            <a:xfrm>
              <a:off x="1277937" y="485616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grpSp>
      <p:sp>
        <p:nvSpPr>
          <p:cNvPr id="1916" name="Shape 1916"/>
          <p:cNvSpPr/>
          <p:nvPr/>
        </p:nvSpPr>
        <p:spPr>
          <a:xfrm>
            <a:off x="4167187" y="3968750"/>
            <a:ext cx="495300" cy="31432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917" name="Shape 1917"/>
          <p:cNvGrpSpPr/>
          <p:nvPr/>
        </p:nvGrpSpPr>
        <p:grpSpPr>
          <a:xfrm>
            <a:off x="4729162" y="3508375"/>
            <a:ext cx="2541587" cy="1882774"/>
            <a:chOff x="4729162" y="3508375"/>
            <a:chExt cx="2541587" cy="1882774"/>
          </a:xfrm>
        </p:grpSpPr>
        <p:sp>
          <p:nvSpPr>
            <p:cNvPr id="1918" name="Shape 1918"/>
            <p:cNvSpPr/>
            <p:nvPr/>
          </p:nvSpPr>
          <p:spPr>
            <a:xfrm>
              <a:off x="6448425" y="3508375"/>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9" name="Shape 1919"/>
            <p:cNvSpPr/>
            <p:nvPr/>
          </p:nvSpPr>
          <p:spPr>
            <a:xfrm>
              <a:off x="5611812" y="4302125"/>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0" name="Shape 1920"/>
            <p:cNvSpPr/>
            <p:nvPr/>
          </p:nvSpPr>
          <p:spPr>
            <a:xfrm>
              <a:off x="5002212" y="4313237"/>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1" name="Shape 1921"/>
            <p:cNvSpPr/>
            <p:nvPr/>
          </p:nvSpPr>
          <p:spPr>
            <a:xfrm>
              <a:off x="6667500" y="4297362"/>
              <a:ext cx="225425" cy="584200"/>
            </a:xfrm>
            <a:custGeom>
              <a:pathLst>
                <a:path extrusionOk="0" h="329" w="188">
                  <a:moveTo>
                    <a:pt x="188" y="0"/>
                  </a:moveTo>
                  <a:lnTo>
                    <a:pt x="0" y="329"/>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2" name="Shape 1922"/>
            <p:cNvSpPr/>
            <p:nvPr/>
          </p:nvSpPr>
          <p:spPr>
            <a:xfrm>
              <a:off x="6802437" y="389255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3" name="Shape 1923"/>
            <p:cNvSpPr txBox="1"/>
            <p:nvPr/>
          </p:nvSpPr>
          <p:spPr>
            <a:xfrm>
              <a:off x="6846887" y="393382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1924" name="Shape 1924"/>
            <p:cNvSpPr/>
            <p:nvPr/>
          </p:nvSpPr>
          <p:spPr>
            <a:xfrm>
              <a:off x="6378575" y="484505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5" name="Shape 1925"/>
            <p:cNvSpPr txBox="1"/>
            <p:nvPr/>
          </p:nvSpPr>
          <p:spPr>
            <a:xfrm>
              <a:off x="6426200" y="483711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sp>
          <p:nvSpPr>
            <p:cNvPr id="1926" name="Shape 1926"/>
            <p:cNvSpPr/>
            <p:nvPr/>
          </p:nvSpPr>
          <p:spPr>
            <a:xfrm>
              <a:off x="5740400" y="48402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7" name="Shape 1927"/>
            <p:cNvSpPr txBox="1"/>
            <p:nvPr/>
          </p:nvSpPr>
          <p:spPr>
            <a:xfrm>
              <a:off x="5784850" y="488156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1928" name="Shape 1928"/>
            <p:cNvSpPr/>
            <p:nvPr/>
          </p:nvSpPr>
          <p:spPr>
            <a:xfrm>
              <a:off x="4729162" y="48402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9" name="Shape 1929"/>
            <p:cNvSpPr txBox="1"/>
            <p:nvPr/>
          </p:nvSpPr>
          <p:spPr>
            <a:xfrm>
              <a:off x="4773612" y="488156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grpSp>
      <p:grpSp>
        <p:nvGrpSpPr>
          <p:cNvPr id="1930" name="Shape 1930"/>
          <p:cNvGrpSpPr/>
          <p:nvPr/>
        </p:nvGrpSpPr>
        <p:grpSpPr>
          <a:xfrm>
            <a:off x="5276850" y="3179762"/>
            <a:ext cx="1203324" cy="1241425"/>
            <a:chOff x="5276850" y="3179762"/>
            <a:chExt cx="1203324" cy="1241425"/>
          </a:xfrm>
        </p:grpSpPr>
        <p:cxnSp>
          <p:nvCxnSpPr>
            <p:cNvPr id="1931" name="Shape 1931"/>
            <p:cNvCxnSpPr/>
            <p:nvPr/>
          </p:nvCxnSpPr>
          <p:spPr>
            <a:xfrm flipH="1">
              <a:off x="5632450" y="3524250"/>
              <a:ext cx="439737" cy="457200"/>
            </a:xfrm>
            <a:prstGeom prst="straightConnector1">
              <a:avLst/>
            </a:prstGeom>
            <a:noFill/>
            <a:ln cap="flat" cmpd="sng" w="28575">
              <a:solidFill>
                <a:srgbClr val="008080"/>
              </a:solidFill>
              <a:prstDash val="solid"/>
              <a:miter lim="800000"/>
              <a:headEnd len="med" w="med" type="none"/>
              <a:tailEnd len="med" w="med" type="none"/>
            </a:ln>
          </p:spPr>
        </p:cxnSp>
        <p:sp>
          <p:nvSpPr>
            <p:cNvPr id="1932" name="Shape 1932"/>
            <p:cNvSpPr/>
            <p:nvPr/>
          </p:nvSpPr>
          <p:spPr>
            <a:xfrm>
              <a:off x="6011862" y="31797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33" name="Shape 1933"/>
            <p:cNvSpPr txBox="1"/>
            <p:nvPr/>
          </p:nvSpPr>
          <p:spPr>
            <a:xfrm>
              <a:off x="6056312" y="32210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sp>
          <p:nvSpPr>
            <p:cNvPr id="1934" name="Shape 1934"/>
            <p:cNvSpPr/>
            <p:nvPr/>
          </p:nvSpPr>
          <p:spPr>
            <a:xfrm>
              <a:off x="5276850" y="3902075"/>
              <a:ext cx="468312" cy="468312"/>
            </a:xfrm>
            <a:prstGeom prst="ellipse">
              <a:avLst/>
            </a:prstGeom>
            <a:gradFill>
              <a:gsLst>
                <a:gs pos="0">
                  <a:srgbClr val="960067"/>
                </a:gs>
                <a:gs pos="100000">
                  <a:srgbClr val="D60093"/>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35" name="Shape 1935"/>
            <p:cNvSpPr txBox="1"/>
            <p:nvPr/>
          </p:nvSpPr>
          <p:spPr>
            <a:xfrm>
              <a:off x="5321300" y="39116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grpSp>
      <p:sp>
        <p:nvSpPr>
          <p:cNvPr id="1936" name="Shape 1936"/>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6"/>
                                        </p:tgtEl>
                                        <p:attrNameLst>
                                          <p:attrName>style.visibility</p:attrName>
                                        </p:attrNameLst>
                                      </p:cBhvr>
                                      <p:to>
                                        <p:strVal val="visible"/>
                                      </p:to>
                                    </p:set>
                                    <p:animEffect filter="fade" transition="in">
                                      <p:cBhvr>
                                        <p:cTn dur="500"/>
                                        <p:tgtEl>
                                          <p:spTgt spid="19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940" name="Shape 1940"/>
        <p:cNvGrpSpPr/>
        <p:nvPr/>
      </p:nvGrpSpPr>
      <p:grpSpPr>
        <a:xfrm>
          <a:off x="0" y="0"/>
          <a:ext cx="0" cy="0"/>
          <a:chOff x="0" y="0"/>
          <a:chExt cx="0" cy="0"/>
        </a:xfrm>
      </p:grpSpPr>
      <p:sp>
        <p:nvSpPr>
          <p:cNvPr id="1941" name="Shape 1941"/>
          <p:cNvSpPr txBox="1"/>
          <p:nvPr/>
        </p:nvSpPr>
        <p:spPr>
          <a:xfrm>
            <a:off x="412750" y="1719262"/>
            <a:ext cx="8731250" cy="4625975"/>
          </a:xfrm>
          <a:prstGeom prst="rect">
            <a:avLst/>
          </a:prstGeom>
          <a:noFill/>
          <a:ln>
            <a:noFill/>
          </a:ln>
        </p:spPr>
        <p:txBody>
          <a:bodyPr anchorCtr="0" anchor="t" bIns="45700" lIns="91425" spcFirstLastPara="1" rIns="91425" wrap="square" tIns="45700">
            <a:noAutofit/>
          </a:bodyPr>
          <a:lstStyle/>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void sift ( int r[ ], int k, int m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a:t>
            </a:r>
            <a:r>
              <a:rPr b="1" i="0" lang="en-US" sz="2600" u="none">
                <a:solidFill>
                  <a:schemeClr val="dk1"/>
                </a:solidFill>
                <a:latin typeface="Arial"/>
                <a:ea typeface="Arial"/>
                <a:cs typeface="Arial"/>
                <a:sym typeface="Arial"/>
              </a:rPr>
              <a:t>要筛选结点的编号为</a:t>
            </a:r>
            <a:r>
              <a:rPr b="1" i="0" lang="en-US" sz="2600" u="none">
                <a:solidFill>
                  <a:schemeClr val="dk1"/>
                </a:solidFill>
                <a:latin typeface="Times New Roman"/>
                <a:ea typeface="Times New Roman"/>
                <a:cs typeface="Times New Roman"/>
                <a:sym typeface="Times New Roman"/>
              </a:rPr>
              <a:t>k</a:t>
            </a:r>
            <a:r>
              <a:rPr b="1" i="0" lang="en-US" sz="2600" u="none">
                <a:solidFill>
                  <a:schemeClr val="dk1"/>
                </a:solidFill>
                <a:latin typeface="Arial"/>
                <a:ea typeface="Arial"/>
                <a:cs typeface="Arial"/>
                <a:sym typeface="Arial"/>
              </a:rPr>
              <a:t>，堆中最后一个结点的编号为</a:t>
            </a:r>
            <a:r>
              <a:rPr b="1" i="0" lang="en-US" sz="2600" u="none">
                <a:solidFill>
                  <a:schemeClr val="dk1"/>
                </a:solidFill>
                <a:latin typeface="Times New Roman"/>
                <a:ea typeface="Times New Roman"/>
                <a:cs typeface="Times New Roman"/>
                <a:sym typeface="Times New Roman"/>
              </a:rPr>
              <a:t>m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i=k;  j=2*i;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while (j&lt;=m )           //筛选还没有进行到叶子</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if (j&lt;m &amp;&amp; r[j]&lt;r[j+1]) j++;  //左右孩子中取较大者</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if (r[i]&gt;r[j]) break;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else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r[i] </a:t>
            </a:r>
            <a:r>
              <a:rPr b="1" i="0" lang="en-US" sz="1800" u="none">
                <a:solidFill>
                  <a:schemeClr val="dk1"/>
                </a:solidFill>
                <a:latin typeface="Arial"/>
                <a:ea typeface="Arial"/>
                <a:cs typeface="Arial"/>
                <a:sym typeface="Arial"/>
              </a:rPr>
              <a:t>←→</a:t>
            </a:r>
            <a:r>
              <a:rPr b="0" i="0" lang="en-US" sz="1800" u="none">
                <a:solidFill>
                  <a:schemeClr val="accent2"/>
                </a:solidFill>
                <a:latin typeface="Arial"/>
                <a:ea typeface="Arial"/>
                <a:cs typeface="Arial"/>
                <a:sym typeface="Arial"/>
              </a:rPr>
              <a:t> </a:t>
            </a:r>
            <a:r>
              <a:rPr b="1" i="0" lang="en-US" sz="2600" u="none">
                <a:solidFill>
                  <a:schemeClr val="dk1"/>
                </a:solidFill>
                <a:latin typeface="Times New Roman"/>
                <a:ea typeface="Times New Roman"/>
                <a:cs typeface="Times New Roman"/>
                <a:sym typeface="Times New Roman"/>
              </a:rPr>
              <a:t>r[j];   i=j;   j=2*i;</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5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a:t>
            </a:r>
            <a:endParaRPr/>
          </a:p>
        </p:txBody>
      </p:sp>
      <p:sp>
        <p:nvSpPr>
          <p:cNvPr id="1942" name="Shape 1942"/>
          <p:cNvSpPr txBox="1"/>
          <p:nvPr/>
        </p:nvSpPr>
        <p:spPr>
          <a:xfrm>
            <a:off x="250825" y="1089025"/>
            <a:ext cx="4423200" cy="57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堆调整——</a:t>
            </a:r>
            <a:r>
              <a:rPr b="1" i="0" lang="en-US" sz="3200" u="none">
                <a:solidFill>
                  <a:schemeClr val="accent2"/>
                </a:solidFill>
                <a:latin typeface="Arial"/>
                <a:ea typeface="Arial"/>
                <a:cs typeface="Arial"/>
                <a:sym typeface="Arial"/>
              </a:rPr>
              <a:t>算法描述：</a:t>
            </a:r>
            <a:endParaRPr/>
          </a:p>
        </p:txBody>
      </p:sp>
      <p:sp>
        <p:nvSpPr>
          <p:cNvPr id="1943" name="Shape 1943"/>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947" name="Shape 1947"/>
        <p:cNvGrpSpPr/>
        <p:nvPr/>
      </p:nvGrpSpPr>
      <p:grpSpPr>
        <a:xfrm>
          <a:off x="0" y="0"/>
          <a:ext cx="0" cy="0"/>
          <a:chOff x="0" y="0"/>
          <a:chExt cx="0" cy="0"/>
        </a:xfrm>
      </p:grpSpPr>
      <p:sp>
        <p:nvSpPr>
          <p:cNvPr id="1948" name="Shape 1948"/>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关键问题⑴：如何由一个无序序列建成一个堆？</a:t>
            </a:r>
            <a:endParaRPr/>
          </a:p>
        </p:txBody>
      </p:sp>
      <p:grpSp>
        <p:nvGrpSpPr>
          <p:cNvPr id="1949" name="Shape 1949"/>
          <p:cNvGrpSpPr/>
          <p:nvPr/>
        </p:nvGrpSpPr>
        <p:grpSpPr>
          <a:xfrm>
            <a:off x="690562" y="1808162"/>
            <a:ext cx="2541587" cy="2216150"/>
            <a:chOff x="341312" y="1808162"/>
            <a:chExt cx="2541587" cy="2216150"/>
          </a:xfrm>
        </p:grpSpPr>
        <p:sp>
          <p:nvSpPr>
            <p:cNvPr id="1950" name="Shape 1950"/>
            <p:cNvSpPr/>
            <p:nvPr/>
          </p:nvSpPr>
          <p:spPr>
            <a:xfrm>
              <a:off x="1649412" y="1808162"/>
              <a:ext cx="468312" cy="468312"/>
            </a:xfrm>
            <a:prstGeom prst="ellipse">
              <a:avLst/>
            </a:prstGeom>
            <a:gradFill>
              <a:gsLst>
                <a:gs pos="0">
                  <a:srgbClr val="008F6B"/>
                </a:gs>
                <a:gs pos="100000">
                  <a:schemeClr val="accent1"/>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1" name="Shape 1951"/>
            <p:cNvSpPr txBox="1"/>
            <p:nvPr/>
          </p:nvSpPr>
          <p:spPr>
            <a:xfrm>
              <a:off x="1693862" y="181768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1952" name="Shape 1952"/>
            <p:cNvSpPr/>
            <p:nvPr/>
          </p:nvSpPr>
          <p:spPr>
            <a:xfrm>
              <a:off x="2060575" y="2141537"/>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3" name="Shape 1953"/>
            <p:cNvSpPr/>
            <p:nvPr/>
          </p:nvSpPr>
          <p:spPr>
            <a:xfrm>
              <a:off x="1223962" y="2935287"/>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4" name="Shape 1954"/>
            <p:cNvSpPr/>
            <p:nvPr/>
          </p:nvSpPr>
          <p:spPr>
            <a:xfrm>
              <a:off x="614362" y="2946400"/>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955" name="Shape 1955"/>
            <p:cNvCxnSpPr/>
            <p:nvPr/>
          </p:nvCxnSpPr>
          <p:spPr>
            <a:xfrm flipH="1">
              <a:off x="1244600" y="2157412"/>
              <a:ext cx="439737" cy="457200"/>
            </a:xfrm>
            <a:prstGeom prst="straightConnector1">
              <a:avLst/>
            </a:prstGeom>
            <a:noFill/>
            <a:ln cap="flat" cmpd="sng" w="28575">
              <a:solidFill>
                <a:srgbClr val="008080"/>
              </a:solidFill>
              <a:prstDash val="solid"/>
              <a:miter lim="800000"/>
              <a:headEnd len="med" w="med" type="none"/>
              <a:tailEnd len="med" w="med" type="none"/>
            </a:ln>
          </p:spPr>
        </p:cxnSp>
        <p:sp>
          <p:nvSpPr>
            <p:cNvPr id="1956" name="Shape 1956"/>
            <p:cNvSpPr/>
            <p:nvPr/>
          </p:nvSpPr>
          <p:spPr>
            <a:xfrm>
              <a:off x="2232025" y="2933700"/>
              <a:ext cx="269875" cy="539750"/>
            </a:xfrm>
            <a:custGeom>
              <a:pathLst>
                <a:path extrusionOk="0" h="329" w="188">
                  <a:moveTo>
                    <a:pt x="188" y="0"/>
                  </a:moveTo>
                  <a:lnTo>
                    <a:pt x="0" y="329"/>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7" name="Shape 1957"/>
            <p:cNvSpPr/>
            <p:nvPr/>
          </p:nvSpPr>
          <p:spPr>
            <a:xfrm>
              <a:off x="858837" y="25288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8" name="Shape 1958"/>
            <p:cNvSpPr txBox="1"/>
            <p:nvPr/>
          </p:nvSpPr>
          <p:spPr>
            <a:xfrm>
              <a:off x="903287" y="257016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sp>
          <p:nvSpPr>
            <p:cNvPr id="1959" name="Shape 1959"/>
            <p:cNvSpPr/>
            <p:nvPr/>
          </p:nvSpPr>
          <p:spPr>
            <a:xfrm>
              <a:off x="2414587" y="252571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0" name="Shape 1960"/>
            <p:cNvSpPr txBox="1"/>
            <p:nvPr/>
          </p:nvSpPr>
          <p:spPr>
            <a:xfrm>
              <a:off x="2459037" y="256698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sp>
          <p:nvSpPr>
            <p:cNvPr id="1961" name="Shape 1961"/>
            <p:cNvSpPr/>
            <p:nvPr/>
          </p:nvSpPr>
          <p:spPr>
            <a:xfrm>
              <a:off x="1943100" y="347821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2" name="Shape 1962"/>
            <p:cNvSpPr txBox="1"/>
            <p:nvPr/>
          </p:nvSpPr>
          <p:spPr>
            <a:xfrm>
              <a:off x="1990725" y="34702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1963" name="Shape 1963"/>
            <p:cNvSpPr/>
            <p:nvPr/>
          </p:nvSpPr>
          <p:spPr>
            <a:xfrm>
              <a:off x="1352550" y="347345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4" name="Shape 1964"/>
            <p:cNvSpPr txBox="1"/>
            <p:nvPr/>
          </p:nvSpPr>
          <p:spPr>
            <a:xfrm>
              <a:off x="1397000" y="351472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1965" name="Shape 1965"/>
            <p:cNvSpPr/>
            <p:nvPr/>
          </p:nvSpPr>
          <p:spPr>
            <a:xfrm>
              <a:off x="341312" y="347345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66" name="Shape 1966"/>
            <p:cNvSpPr txBox="1"/>
            <p:nvPr/>
          </p:nvSpPr>
          <p:spPr>
            <a:xfrm>
              <a:off x="385762" y="351472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grpSp>
      <p:sp>
        <p:nvSpPr>
          <p:cNvPr id="1967" name="Shape 1967"/>
          <p:cNvSpPr/>
          <p:nvPr/>
        </p:nvSpPr>
        <p:spPr>
          <a:xfrm>
            <a:off x="3706812" y="2619375"/>
            <a:ext cx="495300" cy="31432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968" name="Shape 1968"/>
          <p:cNvGrpSpPr/>
          <p:nvPr/>
        </p:nvGrpSpPr>
        <p:grpSpPr>
          <a:xfrm>
            <a:off x="2760662" y="2532062"/>
            <a:ext cx="468312" cy="550862"/>
            <a:chOff x="2997200" y="3343275"/>
            <a:chExt cx="468312" cy="550862"/>
          </a:xfrm>
        </p:grpSpPr>
        <p:sp>
          <p:nvSpPr>
            <p:cNvPr id="1969" name="Shape 1969"/>
            <p:cNvSpPr/>
            <p:nvPr/>
          </p:nvSpPr>
          <p:spPr>
            <a:xfrm>
              <a:off x="2997200" y="3343275"/>
              <a:ext cx="468312" cy="468312"/>
            </a:xfrm>
            <a:prstGeom prst="ellipse">
              <a:avLst/>
            </a:prstGeom>
            <a:gradFill>
              <a:gsLst>
                <a:gs pos="0">
                  <a:srgbClr val="960067"/>
                </a:gs>
                <a:gs pos="100000">
                  <a:srgbClr val="D60093"/>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0" name="Shape 1970"/>
            <p:cNvSpPr txBox="1"/>
            <p:nvPr/>
          </p:nvSpPr>
          <p:spPr>
            <a:xfrm>
              <a:off x="3041650" y="338455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grpSp>
      <p:grpSp>
        <p:nvGrpSpPr>
          <p:cNvPr id="1971" name="Shape 1971"/>
          <p:cNvGrpSpPr/>
          <p:nvPr/>
        </p:nvGrpSpPr>
        <p:grpSpPr>
          <a:xfrm>
            <a:off x="6073775" y="2532062"/>
            <a:ext cx="939799" cy="1485900"/>
            <a:chOff x="5724525" y="2706687"/>
            <a:chExt cx="939799" cy="1485900"/>
          </a:xfrm>
        </p:grpSpPr>
        <p:sp>
          <p:nvSpPr>
            <p:cNvPr id="1972" name="Shape 1972"/>
            <p:cNvSpPr/>
            <p:nvPr/>
          </p:nvSpPr>
          <p:spPr>
            <a:xfrm>
              <a:off x="6013450" y="3114675"/>
              <a:ext cx="269875" cy="539750"/>
            </a:xfrm>
            <a:custGeom>
              <a:pathLst>
                <a:path extrusionOk="0" h="329" w="188">
                  <a:moveTo>
                    <a:pt x="188" y="0"/>
                  </a:moveTo>
                  <a:lnTo>
                    <a:pt x="0" y="329"/>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3" name="Shape 1973"/>
            <p:cNvSpPr/>
            <p:nvPr/>
          </p:nvSpPr>
          <p:spPr>
            <a:xfrm>
              <a:off x="6196012" y="27066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4" name="Shape 1974"/>
            <p:cNvSpPr txBox="1"/>
            <p:nvPr/>
          </p:nvSpPr>
          <p:spPr>
            <a:xfrm>
              <a:off x="6240462" y="274796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1975" name="Shape 1975"/>
            <p:cNvSpPr/>
            <p:nvPr/>
          </p:nvSpPr>
          <p:spPr>
            <a:xfrm>
              <a:off x="5724525" y="36591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76" name="Shape 1976"/>
            <p:cNvSpPr txBox="1"/>
            <p:nvPr/>
          </p:nvSpPr>
          <p:spPr>
            <a:xfrm>
              <a:off x="5772150" y="36830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grpSp>
      <p:grpSp>
        <p:nvGrpSpPr>
          <p:cNvPr id="1977" name="Shape 1977"/>
          <p:cNvGrpSpPr/>
          <p:nvPr/>
        </p:nvGrpSpPr>
        <p:grpSpPr>
          <a:xfrm>
            <a:off x="4471987" y="1814512"/>
            <a:ext cx="2163763" cy="2216150"/>
            <a:chOff x="4122737" y="1989137"/>
            <a:chExt cx="2163763" cy="2216150"/>
          </a:xfrm>
        </p:grpSpPr>
        <p:sp>
          <p:nvSpPr>
            <p:cNvPr id="1978" name="Shape 1978"/>
            <p:cNvSpPr/>
            <p:nvPr/>
          </p:nvSpPr>
          <p:spPr>
            <a:xfrm>
              <a:off x="5842000" y="2322512"/>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979" name="Shape 1979"/>
            <p:cNvGrpSpPr/>
            <p:nvPr/>
          </p:nvGrpSpPr>
          <p:grpSpPr>
            <a:xfrm>
              <a:off x="4122737" y="1989137"/>
              <a:ext cx="1776412" cy="2216150"/>
              <a:chOff x="4122737" y="1989137"/>
              <a:chExt cx="1776412" cy="2216150"/>
            </a:xfrm>
          </p:grpSpPr>
          <p:sp>
            <p:nvSpPr>
              <p:cNvPr id="1980" name="Shape 1980"/>
              <p:cNvSpPr/>
              <p:nvPr/>
            </p:nvSpPr>
            <p:spPr>
              <a:xfrm>
                <a:off x="5430837" y="1989137"/>
                <a:ext cx="468312" cy="468312"/>
              </a:xfrm>
              <a:prstGeom prst="ellipse">
                <a:avLst/>
              </a:prstGeom>
              <a:gradFill>
                <a:gsLst>
                  <a:gs pos="0">
                    <a:srgbClr val="008F6B"/>
                  </a:gs>
                  <a:gs pos="100000">
                    <a:schemeClr val="accent1"/>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1" name="Shape 1981"/>
              <p:cNvSpPr txBox="1"/>
              <p:nvPr/>
            </p:nvSpPr>
            <p:spPr>
              <a:xfrm>
                <a:off x="5475287" y="199866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1982" name="Shape 1982"/>
              <p:cNvSpPr/>
              <p:nvPr/>
            </p:nvSpPr>
            <p:spPr>
              <a:xfrm>
                <a:off x="5005387" y="3116262"/>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3" name="Shape 1983"/>
              <p:cNvSpPr/>
              <p:nvPr/>
            </p:nvSpPr>
            <p:spPr>
              <a:xfrm>
                <a:off x="4395787" y="3127375"/>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984" name="Shape 1984"/>
              <p:cNvCxnSpPr/>
              <p:nvPr/>
            </p:nvCxnSpPr>
            <p:spPr>
              <a:xfrm flipH="1">
                <a:off x="5026025" y="2338387"/>
                <a:ext cx="439737" cy="457200"/>
              </a:xfrm>
              <a:prstGeom prst="straightConnector1">
                <a:avLst/>
              </a:prstGeom>
              <a:noFill/>
              <a:ln cap="flat" cmpd="sng" w="28575">
                <a:solidFill>
                  <a:srgbClr val="008080"/>
                </a:solidFill>
                <a:prstDash val="solid"/>
                <a:miter lim="800000"/>
                <a:headEnd len="med" w="med" type="none"/>
                <a:tailEnd len="med" w="med" type="none"/>
              </a:ln>
            </p:spPr>
          </p:cxnSp>
          <p:sp>
            <p:nvSpPr>
              <p:cNvPr id="1985" name="Shape 1985"/>
              <p:cNvSpPr/>
              <p:nvPr/>
            </p:nvSpPr>
            <p:spPr>
              <a:xfrm>
                <a:off x="4640262" y="27098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6" name="Shape 1986"/>
              <p:cNvSpPr txBox="1"/>
              <p:nvPr/>
            </p:nvSpPr>
            <p:spPr>
              <a:xfrm>
                <a:off x="4684712" y="27511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sp>
            <p:nvSpPr>
              <p:cNvPr id="1987" name="Shape 1987"/>
              <p:cNvSpPr/>
              <p:nvPr/>
            </p:nvSpPr>
            <p:spPr>
              <a:xfrm>
                <a:off x="5133975" y="36544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8" name="Shape 1988"/>
              <p:cNvSpPr txBox="1"/>
              <p:nvPr/>
            </p:nvSpPr>
            <p:spPr>
              <a:xfrm>
                <a:off x="5178425" y="36957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1989" name="Shape 1989"/>
              <p:cNvSpPr/>
              <p:nvPr/>
            </p:nvSpPr>
            <p:spPr>
              <a:xfrm>
                <a:off x="4122737" y="36544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0" name="Shape 1990"/>
              <p:cNvSpPr txBox="1"/>
              <p:nvPr/>
            </p:nvSpPr>
            <p:spPr>
              <a:xfrm>
                <a:off x="4167187" y="36957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grpSp>
      </p:grpSp>
      <p:grpSp>
        <p:nvGrpSpPr>
          <p:cNvPr id="1991" name="Shape 1991"/>
          <p:cNvGrpSpPr/>
          <p:nvPr/>
        </p:nvGrpSpPr>
        <p:grpSpPr>
          <a:xfrm>
            <a:off x="4997450" y="2533650"/>
            <a:ext cx="468312" cy="550862"/>
            <a:chOff x="2997200" y="3343275"/>
            <a:chExt cx="468312" cy="550862"/>
          </a:xfrm>
        </p:grpSpPr>
        <p:sp>
          <p:nvSpPr>
            <p:cNvPr id="1992" name="Shape 1992"/>
            <p:cNvSpPr/>
            <p:nvPr/>
          </p:nvSpPr>
          <p:spPr>
            <a:xfrm>
              <a:off x="2997200" y="3343275"/>
              <a:ext cx="468312" cy="468312"/>
            </a:xfrm>
            <a:prstGeom prst="ellipse">
              <a:avLst/>
            </a:prstGeom>
            <a:gradFill>
              <a:gsLst>
                <a:gs pos="0">
                  <a:srgbClr val="960067"/>
                </a:gs>
                <a:gs pos="100000">
                  <a:srgbClr val="D60093"/>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3" name="Shape 1993"/>
            <p:cNvSpPr txBox="1"/>
            <p:nvPr/>
          </p:nvSpPr>
          <p:spPr>
            <a:xfrm>
              <a:off x="3041650" y="338455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grpSp>
      <p:sp>
        <p:nvSpPr>
          <p:cNvPr id="1994" name="Shape 1994"/>
          <p:cNvSpPr/>
          <p:nvPr/>
        </p:nvSpPr>
        <p:spPr>
          <a:xfrm>
            <a:off x="7586662" y="2619375"/>
            <a:ext cx="495300" cy="31432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995" name="Shape 1995"/>
          <p:cNvGrpSpPr/>
          <p:nvPr/>
        </p:nvGrpSpPr>
        <p:grpSpPr>
          <a:xfrm>
            <a:off x="1593850" y="4194175"/>
            <a:ext cx="1638299" cy="2203449"/>
            <a:chOff x="1244600" y="4194175"/>
            <a:chExt cx="1638299" cy="2203449"/>
          </a:xfrm>
        </p:grpSpPr>
        <p:sp>
          <p:nvSpPr>
            <p:cNvPr id="1996" name="Shape 1996"/>
            <p:cNvSpPr/>
            <p:nvPr/>
          </p:nvSpPr>
          <p:spPr>
            <a:xfrm>
              <a:off x="2232025" y="5319712"/>
              <a:ext cx="269875" cy="539750"/>
            </a:xfrm>
            <a:custGeom>
              <a:pathLst>
                <a:path extrusionOk="0" h="329" w="188">
                  <a:moveTo>
                    <a:pt x="188" y="0"/>
                  </a:moveTo>
                  <a:lnTo>
                    <a:pt x="0" y="329"/>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7" name="Shape 1997"/>
            <p:cNvSpPr/>
            <p:nvPr/>
          </p:nvSpPr>
          <p:spPr>
            <a:xfrm>
              <a:off x="2414587" y="49117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8" name="Shape 1998"/>
            <p:cNvSpPr txBox="1"/>
            <p:nvPr/>
          </p:nvSpPr>
          <p:spPr>
            <a:xfrm>
              <a:off x="2459037" y="49530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1999" name="Shape 1999"/>
            <p:cNvSpPr/>
            <p:nvPr/>
          </p:nvSpPr>
          <p:spPr>
            <a:xfrm>
              <a:off x="1943100" y="58642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0" name="Shape 2000"/>
            <p:cNvSpPr txBox="1"/>
            <p:nvPr/>
          </p:nvSpPr>
          <p:spPr>
            <a:xfrm>
              <a:off x="1990725" y="58880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sp>
          <p:nvSpPr>
            <p:cNvPr id="2001" name="Shape 2001"/>
            <p:cNvSpPr/>
            <p:nvPr/>
          </p:nvSpPr>
          <p:spPr>
            <a:xfrm>
              <a:off x="2060575" y="4527550"/>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2" name="Shape 2002"/>
            <p:cNvSpPr/>
            <p:nvPr/>
          </p:nvSpPr>
          <p:spPr>
            <a:xfrm>
              <a:off x="1649412" y="4194175"/>
              <a:ext cx="468312" cy="468312"/>
            </a:xfrm>
            <a:prstGeom prst="ellipse">
              <a:avLst/>
            </a:prstGeom>
            <a:gradFill>
              <a:gsLst>
                <a:gs pos="0">
                  <a:srgbClr val="008F6B"/>
                </a:gs>
                <a:gs pos="100000">
                  <a:schemeClr val="accent1"/>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3" name="Shape 2003"/>
            <p:cNvSpPr txBox="1"/>
            <p:nvPr/>
          </p:nvSpPr>
          <p:spPr>
            <a:xfrm>
              <a:off x="1693862" y="42037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cxnSp>
          <p:nvCxnSpPr>
            <p:cNvPr id="2004" name="Shape 2004"/>
            <p:cNvCxnSpPr/>
            <p:nvPr/>
          </p:nvCxnSpPr>
          <p:spPr>
            <a:xfrm flipH="1">
              <a:off x="1244600" y="4543425"/>
              <a:ext cx="439737" cy="457200"/>
            </a:xfrm>
            <a:prstGeom prst="straightConnector1">
              <a:avLst/>
            </a:prstGeom>
            <a:noFill/>
            <a:ln cap="flat" cmpd="sng" w="28575">
              <a:solidFill>
                <a:srgbClr val="008080"/>
              </a:solidFill>
              <a:prstDash val="solid"/>
              <a:miter lim="800000"/>
              <a:headEnd len="med" w="med" type="none"/>
              <a:tailEnd len="med" w="med" type="none"/>
            </a:ln>
          </p:spPr>
        </p:cxnSp>
      </p:grpSp>
      <p:grpSp>
        <p:nvGrpSpPr>
          <p:cNvPr id="2005" name="Shape 2005"/>
          <p:cNvGrpSpPr/>
          <p:nvPr/>
        </p:nvGrpSpPr>
        <p:grpSpPr>
          <a:xfrm>
            <a:off x="690562" y="4914900"/>
            <a:ext cx="1479550" cy="1495424"/>
            <a:chOff x="341312" y="4914900"/>
            <a:chExt cx="1479550" cy="1495424"/>
          </a:xfrm>
        </p:grpSpPr>
        <p:sp>
          <p:nvSpPr>
            <p:cNvPr id="2006" name="Shape 2006"/>
            <p:cNvSpPr/>
            <p:nvPr/>
          </p:nvSpPr>
          <p:spPr>
            <a:xfrm>
              <a:off x="1223962" y="5321300"/>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7" name="Shape 2007"/>
            <p:cNvSpPr/>
            <p:nvPr/>
          </p:nvSpPr>
          <p:spPr>
            <a:xfrm>
              <a:off x="1352550" y="58594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8" name="Shape 2008"/>
            <p:cNvSpPr txBox="1"/>
            <p:nvPr/>
          </p:nvSpPr>
          <p:spPr>
            <a:xfrm>
              <a:off x="1397000" y="59007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grpSp>
          <p:nvGrpSpPr>
            <p:cNvPr id="2009" name="Shape 2009"/>
            <p:cNvGrpSpPr/>
            <p:nvPr/>
          </p:nvGrpSpPr>
          <p:grpSpPr>
            <a:xfrm>
              <a:off x="341312" y="4914900"/>
              <a:ext cx="985837" cy="1495424"/>
              <a:chOff x="341312" y="4914900"/>
              <a:chExt cx="985837" cy="1495424"/>
            </a:xfrm>
          </p:grpSpPr>
          <p:sp>
            <p:nvSpPr>
              <p:cNvPr id="2010" name="Shape 2010"/>
              <p:cNvSpPr/>
              <p:nvPr/>
            </p:nvSpPr>
            <p:spPr>
              <a:xfrm>
                <a:off x="614362" y="5332412"/>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1" name="Shape 2011"/>
              <p:cNvSpPr/>
              <p:nvPr/>
            </p:nvSpPr>
            <p:spPr>
              <a:xfrm>
                <a:off x="858837" y="49149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2" name="Shape 2012"/>
              <p:cNvSpPr txBox="1"/>
              <p:nvPr/>
            </p:nvSpPr>
            <p:spPr>
              <a:xfrm>
                <a:off x="903287" y="49561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sp>
            <p:nvSpPr>
              <p:cNvPr id="2013" name="Shape 2013"/>
              <p:cNvSpPr/>
              <p:nvPr/>
            </p:nvSpPr>
            <p:spPr>
              <a:xfrm>
                <a:off x="341312" y="58594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4" name="Shape 2014"/>
              <p:cNvSpPr txBox="1"/>
              <p:nvPr/>
            </p:nvSpPr>
            <p:spPr>
              <a:xfrm>
                <a:off x="385762" y="59007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grpSp>
      </p:grpSp>
      <p:grpSp>
        <p:nvGrpSpPr>
          <p:cNvPr id="2015" name="Shape 2015"/>
          <p:cNvGrpSpPr/>
          <p:nvPr/>
        </p:nvGrpSpPr>
        <p:grpSpPr>
          <a:xfrm>
            <a:off x="1995487" y="4194175"/>
            <a:ext cx="468312" cy="550862"/>
            <a:chOff x="2997200" y="3343275"/>
            <a:chExt cx="468312" cy="550862"/>
          </a:xfrm>
        </p:grpSpPr>
        <p:sp>
          <p:nvSpPr>
            <p:cNvPr id="2016" name="Shape 2016"/>
            <p:cNvSpPr/>
            <p:nvPr/>
          </p:nvSpPr>
          <p:spPr>
            <a:xfrm>
              <a:off x="2997200" y="3343275"/>
              <a:ext cx="468312" cy="468312"/>
            </a:xfrm>
            <a:prstGeom prst="ellipse">
              <a:avLst/>
            </a:prstGeom>
            <a:gradFill>
              <a:gsLst>
                <a:gs pos="0">
                  <a:srgbClr val="960067"/>
                </a:gs>
                <a:gs pos="100000">
                  <a:srgbClr val="D60093"/>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7" name="Shape 2017"/>
            <p:cNvSpPr txBox="1"/>
            <p:nvPr/>
          </p:nvSpPr>
          <p:spPr>
            <a:xfrm>
              <a:off x="3041650" y="338455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grpSp>
      <p:sp>
        <p:nvSpPr>
          <p:cNvPr id="2018" name="Shape 2018"/>
          <p:cNvSpPr/>
          <p:nvPr/>
        </p:nvSpPr>
        <p:spPr>
          <a:xfrm>
            <a:off x="3660775" y="5049837"/>
            <a:ext cx="495300" cy="31432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019" name="Shape 2019"/>
          <p:cNvGrpSpPr/>
          <p:nvPr/>
        </p:nvGrpSpPr>
        <p:grpSpPr>
          <a:xfrm>
            <a:off x="5303837" y="4181475"/>
            <a:ext cx="2024062" cy="1271587"/>
            <a:chOff x="4954587" y="4308475"/>
            <a:chExt cx="2024062" cy="1271587"/>
          </a:xfrm>
        </p:grpSpPr>
        <p:sp>
          <p:nvSpPr>
            <p:cNvPr id="2020" name="Shape 2020"/>
            <p:cNvSpPr/>
            <p:nvPr/>
          </p:nvSpPr>
          <p:spPr>
            <a:xfrm>
              <a:off x="6510337" y="50260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1" name="Shape 2021"/>
            <p:cNvSpPr txBox="1"/>
            <p:nvPr/>
          </p:nvSpPr>
          <p:spPr>
            <a:xfrm>
              <a:off x="6554787" y="50673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2022" name="Shape 2022"/>
            <p:cNvSpPr/>
            <p:nvPr/>
          </p:nvSpPr>
          <p:spPr>
            <a:xfrm>
              <a:off x="6156325" y="4641850"/>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3" name="Shape 2023"/>
            <p:cNvSpPr/>
            <p:nvPr/>
          </p:nvSpPr>
          <p:spPr>
            <a:xfrm>
              <a:off x="5745162" y="4308475"/>
              <a:ext cx="468312" cy="468312"/>
            </a:xfrm>
            <a:prstGeom prst="ellipse">
              <a:avLst/>
            </a:prstGeom>
            <a:gradFill>
              <a:gsLst>
                <a:gs pos="0">
                  <a:srgbClr val="008F6B"/>
                </a:gs>
                <a:gs pos="100000">
                  <a:schemeClr val="accent1"/>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4" name="Shape 2024"/>
            <p:cNvSpPr txBox="1"/>
            <p:nvPr/>
          </p:nvSpPr>
          <p:spPr>
            <a:xfrm>
              <a:off x="5789612" y="43180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cxnSp>
          <p:nvCxnSpPr>
            <p:cNvPr id="2025" name="Shape 2025"/>
            <p:cNvCxnSpPr/>
            <p:nvPr/>
          </p:nvCxnSpPr>
          <p:spPr>
            <a:xfrm flipH="1">
              <a:off x="5340350" y="4657725"/>
              <a:ext cx="439737" cy="457200"/>
            </a:xfrm>
            <a:prstGeom prst="straightConnector1">
              <a:avLst/>
            </a:prstGeom>
            <a:noFill/>
            <a:ln cap="flat" cmpd="sng" w="28575">
              <a:solidFill>
                <a:srgbClr val="008080"/>
              </a:solidFill>
              <a:prstDash val="solid"/>
              <a:miter lim="800000"/>
              <a:headEnd len="med" w="med" type="none"/>
              <a:tailEnd len="med" w="med" type="none"/>
            </a:ln>
          </p:spPr>
        </p:cxnSp>
        <p:sp>
          <p:nvSpPr>
            <p:cNvPr id="2026" name="Shape 2026"/>
            <p:cNvSpPr/>
            <p:nvPr/>
          </p:nvSpPr>
          <p:spPr>
            <a:xfrm>
              <a:off x="4954587" y="50292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7" name="Shape 2027"/>
            <p:cNvSpPr txBox="1"/>
            <p:nvPr/>
          </p:nvSpPr>
          <p:spPr>
            <a:xfrm>
              <a:off x="4999037" y="50704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grpSp>
      <p:grpSp>
        <p:nvGrpSpPr>
          <p:cNvPr id="2028" name="Shape 2028"/>
          <p:cNvGrpSpPr/>
          <p:nvPr/>
        </p:nvGrpSpPr>
        <p:grpSpPr>
          <a:xfrm>
            <a:off x="4786312" y="5307012"/>
            <a:ext cx="2160588" cy="1090612"/>
            <a:chOff x="4437062" y="5434012"/>
            <a:chExt cx="2160588" cy="1090612"/>
          </a:xfrm>
        </p:grpSpPr>
        <p:sp>
          <p:nvSpPr>
            <p:cNvPr id="2029" name="Shape 2029"/>
            <p:cNvSpPr/>
            <p:nvPr/>
          </p:nvSpPr>
          <p:spPr>
            <a:xfrm>
              <a:off x="6327775" y="5434012"/>
              <a:ext cx="269875" cy="539750"/>
            </a:xfrm>
            <a:custGeom>
              <a:pathLst>
                <a:path extrusionOk="0" h="329" w="188">
                  <a:moveTo>
                    <a:pt x="188" y="0"/>
                  </a:moveTo>
                  <a:lnTo>
                    <a:pt x="0" y="329"/>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0" name="Shape 2030"/>
            <p:cNvSpPr/>
            <p:nvPr/>
          </p:nvSpPr>
          <p:spPr>
            <a:xfrm>
              <a:off x="6038850" y="59785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1" name="Shape 2031"/>
            <p:cNvSpPr txBox="1"/>
            <p:nvPr/>
          </p:nvSpPr>
          <p:spPr>
            <a:xfrm>
              <a:off x="6086475" y="60023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sp>
          <p:nvSpPr>
            <p:cNvPr id="2032" name="Shape 2032"/>
            <p:cNvSpPr/>
            <p:nvPr/>
          </p:nvSpPr>
          <p:spPr>
            <a:xfrm>
              <a:off x="5319712" y="5435600"/>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3" name="Shape 2033"/>
            <p:cNvSpPr/>
            <p:nvPr/>
          </p:nvSpPr>
          <p:spPr>
            <a:xfrm>
              <a:off x="5448300" y="59737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4" name="Shape 2034"/>
            <p:cNvSpPr txBox="1"/>
            <p:nvPr/>
          </p:nvSpPr>
          <p:spPr>
            <a:xfrm>
              <a:off x="5492750" y="60150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2035" name="Shape 2035"/>
            <p:cNvSpPr/>
            <p:nvPr/>
          </p:nvSpPr>
          <p:spPr>
            <a:xfrm>
              <a:off x="4710112" y="5446712"/>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6" name="Shape 2036"/>
            <p:cNvSpPr/>
            <p:nvPr/>
          </p:nvSpPr>
          <p:spPr>
            <a:xfrm>
              <a:off x="4437062" y="59737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7" name="Shape 2037"/>
            <p:cNvSpPr txBox="1"/>
            <p:nvPr/>
          </p:nvSpPr>
          <p:spPr>
            <a:xfrm>
              <a:off x="4481512" y="60150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grpSp>
      <p:sp>
        <p:nvSpPr>
          <p:cNvPr id="2038" name="Shape 2038"/>
          <p:cNvSpPr txBox="1"/>
          <p:nvPr/>
        </p:nvSpPr>
        <p:spPr>
          <a:xfrm>
            <a:off x="2228850" y="2438400"/>
            <a:ext cx="1217612" cy="1624012"/>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ctr">
              <a:lnSpc>
                <a:spcPct val="100000"/>
              </a:lnSpc>
              <a:spcBef>
                <a:spcPts val="90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ctr">
              <a:lnSpc>
                <a:spcPct val="100000"/>
              </a:lnSpc>
              <a:spcBef>
                <a:spcPts val="90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accent2"/>
              </a:solidFill>
              <a:latin typeface="Arial"/>
              <a:ea typeface="Arial"/>
              <a:cs typeface="Arial"/>
              <a:sym typeface="Arial"/>
            </a:endParaRPr>
          </a:p>
        </p:txBody>
      </p:sp>
      <p:sp>
        <p:nvSpPr>
          <p:cNvPr id="2039" name="Shape 2039"/>
          <p:cNvSpPr txBox="1"/>
          <p:nvPr/>
        </p:nvSpPr>
        <p:spPr>
          <a:xfrm>
            <a:off x="4392612" y="2438400"/>
            <a:ext cx="1619250" cy="1624012"/>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ctr">
              <a:lnSpc>
                <a:spcPct val="100000"/>
              </a:lnSpc>
              <a:spcBef>
                <a:spcPts val="90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ctr">
              <a:lnSpc>
                <a:spcPct val="100000"/>
              </a:lnSpc>
              <a:spcBef>
                <a:spcPts val="90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accent2"/>
              </a:solidFill>
              <a:latin typeface="Arial"/>
              <a:ea typeface="Arial"/>
              <a:cs typeface="Arial"/>
              <a:sym typeface="Arial"/>
            </a:endParaRPr>
          </a:p>
        </p:txBody>
      </p:sp>
      <p:sp>
        <p:nvSpPr>
          <p:cNvPr id="2040" name="Shape 2040"/>
          <p:cNvSpPr txBox="1"/>
          <p:nvPr/>
        </p:nvSpPr>
        <p:spPr>
          <a:xfrm>
            <a:off x="657225" y="4149725"/>
            <a:ext cx="2654300" cy="2449512"/>
          </a:xfrm>
          <a:prstGeom prst="rect">
            <a:avLst/>
          </a:pr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ctr">
              <a:lnSpc>
                <a:spcPct val="100000"/>
              </a:lnSpc>
              <a:spcBef>
                <a:spcPts val="90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ctr">
              <a:lnSpc>
                <a:spcPct val="100000"/>
              </a:lnSpc>
              <a:spcBef>
                <a:spcPts val="90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ctr">
              <a:lnSpc>
                <a:spcPct val="100000"/>
              </a:lnSpc>
              <a:spcBef>
                <a:spcPts val="90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ctr">
              <a:lnSpc>
                <a:spcPct val="100000"/>
              </a:lnSpc>
              <a:spcBef>
                <a:spcPts val="900"/>
              </a:spcBef>
              <a:spcAft>
                <a:spcPts val="0"/>
              </a:spcAft>
              <a:buClr>
                <a:schemeClr val="dk1"/>
              </a:buClr>
              <a:buSzPts val="1800"/>
              <a:buFont typeface="Times New Roman"/>
              <a:buNone/>
            </a:pPr>
            <a:r>
              <a:t/>
            </a:r>
            <a:endParaRPr b="0" i="0" sz="1800" u="none">
              <a:solidFill>
                <a:schemeClr val="accent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accent2"/>
              </a:solidFill>
              <a:latin typeface="Arial"/>
              <a:ea typeface="Arial"/>
              <a:cs typeface="Arial"/>
              <a:sym typeface="Arial"/>
            </a:endParaRPr>
          </a:p>
        </p:txBody>
      </p:sp>
      <p:sp>
        <p:nvSpPr>
          <p:cNvPr id="2041" name="Shape 2041"/>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8"/>
                                        </p:tgtEl>
                                        <p:attrNameLst>
                                          <p:attrName>style.visibility</p:attrName>
                                        </p:attrNameLst>
                                      </p:cBhvr>
                                      <p:to>
                                        <p:strVal val="visible"/>
                                      </p:to>
                                    </p:set>
                                    <p:animEffect filter="fade" transition="in">
                                      <p:cBhvr>
                                        <p:cTn dur="500"/>
                                        <p:tgtEl>
                                          <p:spTgt spid="20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7"/>
                                        </p:tgtEl>
                                        <p:attrNameLst>
                                          <p:attrName>style.visibility</p:attrName>
                                        </p:attrNameLst>
                                      </p:cBhvr>
                                      <p:to>
                                        <p:strVal val="visible"/>
                                      </p:to>
                                    </p:set>
                                    <p:animEffect filter="fade" transition="in">
                                      <p:cBhvr>
                                        <p:cTn dur="500"/>
                                        <p:tgtEl>
                                          <p:spTgt spid="1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9"/>
                                        </p:tgtEl>
                                        <p:attrNameLst>
                                          <p:attrName>style.visibility</p:attrName>
                                        </p:attrNameLst>
                                      </p:cBhvr>
                                      <p:to>
                                        <p:strVal val="visible"/>
                                      </p:to>
                                    </p:set>
                                    <p:animEffect filter="fade" transition="in">
                                      <p:cBhvr>
                                        <p:cTn dur="500"/>
                                        <p:tgtEl>
                                          <p:spTgt spid="20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4"/>
                                        </p:tgtEl>
                                        <p:attrNameLst>
                                          <p:attrName>style.visibility</p:attrName>
                                        </p:attrNameLst>
                                      </p:cBhvr>
                                      <p:to>
                                        <p:strVal val="visible"/>
                                      </p:to>
                                    </p:set>
                                    <p:animEffect filter="fade" transition="in">
                                      <p:cBhvr>
                                        <p:cTn dur="500"/>
                                        <p:tgtEl>
                                          <p:spTgt spid="19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0"/>
                                        </p:tgtEl>
                                        <p:attrNameLst>
                                          <p:attrName>style.visibility</p:attrName>
                                        </p:attrNameLst>
                                      </p:cBhvr>
                                      <p:to>
                                        <p:strVal val="visible"/>
                                      </p:to>
                                    </p:set>
                                    <p:animEffect filter="fade" transition="in">
                                      <p:cBhvr>
                                        <p:cTn dur="500"/>
                                        <p:tgtEl>
                                          <p:spTgt spid="20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8"/>
                                        </p:tgtEl>
                                        <p:attrNameLst>
                                          <p:attrName>style.visibility</p:attrName>
                                        </p:attrNameLst>
                                      </p:cBhvr>
                                      <p:to>
                                        <p:strVal val="visible"/>
                                      </p:to>
                                    </p:set>
                                    <p:animEffect filter="fade" transition="in">
                                      <p:cBhvr>
                                        <p:cTn dur="500"/>
                                        <p:tgtEl>
                                          <p:spTgt spid="20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045" name="Shape 2045"/>
        <p:cNvGrpSpPr/>
        <p:nvPr/>
      </p:nvGrpSpPr>
      <p:grpSpPr>
        <a:xfrm>
          <a:off x="0" y="0"/>
          <a:ext cx="0" cy="0"/>
          <a:chOff x="0" y="0"/>
          <a:chExt cx="0" cy="0"/>
        </a:xfrm>
      </p:grpSpPr>
      <p:sp>
        <p:nvSpPr>
          <p:cNvPr id="2046" name="Shape 2046"/>
          <p:cNvSpPr txBox="1"/>
          <p:nvPr/>
        </p:nvSpPr>
        <p:spPr>
          <a:xfrm>
            <a:off x="385762" y="1989137"/>
            <a:ext cx="5984875" cy="158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for (i=n/2; i&gt;=1; i--)</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sift(r, i, n) ;</a:t>
            </a:r>
            <a:r>
              <a:rPr b="0" i="0" lang="en-US" sz="2800" u="none">
                <a:solidFill>
                  <a:schemeClr val="accent2"/>
                </a:solidFill>
                <a:latin typeface="Times New Roman"/>
                <a:ea typeface="Times New Roman"/>
                <a:cs typeface="Times New Roman"/>
                <a:sym typeface="Times New Roman"/>
              </a:rPr>
              <a:t>     </a:t>
            </a:r>
            <a:endParaRPr/>
          </a:p>
        </p:txBody>
      </p:sp>
      <p:sp>
        <p:nvSpPr>
          <p:cNvPr id="2047" name="Shape 2047"/>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关键问题⑴：如何由一个无序序列建成一个堆？</a:t>
            </a:r>
            <a:endParaRPr/>
          </a:p>
        </p:txBody>
      </p:sp>
      <p:sp>
        <p:nvSpPr>
          <p:cNvPr id="2048" name="Shape 2048"/>
          <p:cNvSpPr txBox="1"/>
          <p:nvPr/>
        </p:nvSpPr>
        <p:spPr>
          <a:xfrm>
            <a:off x="476250" y="3878262"/>
            <a:ext cx="8253412" cy="974725"/>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最后一个结点（叶子）的序号是</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，则最后一个分支结点即为结点</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的双亲，其序号是</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/2。</a:t>
            </a:r>
            <a:endParaRPr/>
          </a:p>
        </p:txBody>
      </p:sp>
      <p:sp>
        <p:nvSpPr>
          <p:cNvPr id="2049" name="Shape 2049"/>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053" name="Shape 2053"/>
        <p:cNvGrpSpPr/>
        <p:nvPr/>
      </p:nvGrpSpPr>
      <p:grpSpPr>
        <a:xfrm>
          <a:off x="0" y="0"/>
          <a:ext cx="0" cy="0"/>
          <a:chOff x="0" y="0"/>
          <a:chExt cx="0" cy="0"/>
        </a:xfrm>
      </p:grpSpPr>
      <p:sp>
        <p:nvSpPr>
          <p:cNvPr id="2054" name="Shape 2054"/>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关键问题⑵：如何处理堆顶记录？</a:t>
            </a:r>
            <a:endParaRPr/>
          </a:p>
        </p:txBody>
      </p:sp>
      <p:grpSp>
        <p:nvGrpSpPr>
          <p:cNvPr id="2055" name="Shape 2055"/>
          <p:cNvGrpSpPr/>
          <p:nvPr/>
        </p:nvGrpSpPr>
        <p:grpSpPr>
          <a:xfrm>
            <a:off x="809625" y="1700212"/>
            <a:ext cx="2541587" cy="2216150"/>
            <a:chOff x="809625" y="1700212"/>
            <a:chExt cx="2541587" cy="2216150"/>
          </a:xfrm>
        </p:grpSpPr>
        <p:grpSp>
          <p:nvGrpSpPr>
            <p:cNvPr id="2056" name="Shape 2056"/>
            <p:cNvGrpSpPr/>
            <p:nvPr/>
          </p:nvGrpSpPr>
          <p:grpSpPr>
            <a:xfrm>
              <a:off x="1327150" y="1700212"/>
              <a:ext cx="2024062" cy="1271587"/>
              <a:chOff x="4954587" y="4308475"/>
              <a:chExt cx="2024062" cy="1271587"/>
            </a:xfrm>
          </p:grpSpPr>
          <p:sp>
            <p:nvSpPr>
              <p:cNvPr id="2057" name="Shape 2057"/>
              <p:cNvSpPr/>
              <p:nvPr/>
            </p:nvSpPr>
            <p:spPr>
              <a:xfrm>
                <a:off x="6510337" y="50260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58" name="Shape 2058"/>
              <p:cNvSpPr txBox="1"/>
              <p:nvPr/>
            </p:nvSpPr>
            <p:spPr>
              <a:xfrm>
                <a:off x="6554787" y="50673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2059" name="Shape 2059"/>
              <p:cNvSpPr/>
              <p:nvPr/>
            </p:nvSpPr>
            <p:spPr>
              <a:xfrm>
                <a:off x="6156325" y="4641850"/>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0" name="Shape 2060"/>
              <p:cNvSpPr/>
              <p:nvPr/>
            </p:nvSpPr>
            <p:spPr>
              <a:xfrm>
                <a:off x="5745162" y="4308475"/>
                <a:ext cx="468312" cy="468312"/>
              </a:xfrm>
              <a:prstGeom prst="ellipse">
                <a:avLst/>
              </a:prstGeom>
              <a:gradFill>
                <a:gsLst>
                  <a:gs pos="0">
                    <a:srgbClr val="008F6B"/>
                  </a:gs>
                  <a:gs pos="100000">
                    <a:schemeClr val="accent1"/>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1" name="Shape 2061"/>
              <p:cNvSpPr txBox="1"/>
              <p:nvPr/>
            </p:nvSpPr>
            <p:spPr>
              <a:xfrm>
                <a:off x="5789612" y="43180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36</a:t>
                </a:r>
                <a:endParaRPr/>
              </a:p>
            </p:txBody>
          </p:sp>
          <p:cxnSp>
            <p:nvCxnSpPr>
              <p:cNvPr id="2062" name="Shape 2062"/>
              <p:cNvCxnSpPr/>
              <p:nvPr/>
            </p:nvCxnSpPr>
            <p:spPr>
              <a:xfrm flipH="1">
                <a:off x="5340350" y="4657725"/>
                <a:ext cx="439737" cy="457200"/>
              </a:xfrm>
              <a:prstGeom prst="straightConnector1">
                <a:avLst/>
              </a:prstGeom>
              <a:noFill/>
              <a:ln cap="flat" cmpd="sng" w="28575">
                <a:solidFill>
                  <a:srgbClr val="008080"/>
                </a:solidFill>
                <a:prstDash val="solid"/>
                <a:miter lim="800000"/>
                <a:headEnd len="med" w="med" type="none"/>
                <a:tailEnd len="med" w="med" type="none"/>
              </a:ln>
            </p:spPr>
          </p:cxnSp>
          <p:sp>
            <p:nvSpPr>
              <p:cNvPr id="2063" name="Shape 2063"/>
              <p:cNvSpPr/>
              <p:nvPr/>
            </p:nvSpPr>
            <p:spPr>
              <a:xfrm>
                <a:off x="4954587" y="50292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4" name="Shape 2064"/>
              <p:cNvSpPr txBox="1"/>
              <p:nvPr/>
            </p:nvSpPr>
            <p:spPr>
              <a:xfrm>
                <a:off x="4999037" y="50704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grpSp>
        <p:grpSp>
          <p:nvGrpSpPr>
            <p:cNvPr id="2065" name="Shape 2065"/>
            <p:cNvGrpSpPr/>
            <p:nvPr/>
          </p:nvGrpSpPr>
          <p:grpSpPr>
            <a:xfrm>
              <a:off x="809625" y="2825750"/>
              <a:ext cx="2160588" cy="1090612"/>
              <a:chOff x="4437062" y="5434012"/>
              <a:chExt cx="2160588" cy="1090612"/>
            </a:xfrm>
          </p:grpSpPr>
          <p:sp>
            <p:nvSpPr>
              <p:cNvPr id="2066" name="Shape 2066"/>
              <p:cNvSpPr/>
              <p:nvPr/>
            </p:nvSpPr>
            <p:spPr>
              <a:xfrm>
                <a:off x="6327775" y="5434012"/>
                <a:ext cx="269875" cy="539750"/>
              </a:xfrm>
              <a:custGeom>
                <a:pathLst>
                  <a:path extrusionOk="0" h="329" w="188">
                    <a:moveTo>
                      <a:pt x="188" y="0"/>
                    </a:moveTo>
                    <a:lnTo>
                      <a:pt x="0" y="329"/>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7" name="Shape 2067"/>
              <p:cNvSpPr/>
              <p:nvPr/>
            </p:nvSpPr>
            <p:spPr>
              <a:xfrm>
                <a:off x="6038850" y="597852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68" name="Shape 2068"/>
              <p:cNvSpPr txBox="1"/>
              <p:nvPr/>
            </p:nvSpPr>
            <p:spPr>
              <a:xfrm>
                <a:off x="6086475" y="60023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sp>
            <p:nvSpPr>
              <p:cNvPr id="2069" name="Shape 2069"/>
              <p:cNvSpPr/>
              <p:nvPr/>
            </p:nvSpPr>
            <p:spPr>
              <a:xfrm>
                <a:off x="5319712" y="5435600"/>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0" name="Shape 2070"/>
              <p:cNvSpPr/>
              <p:nvPr/>
            </p:nvSpPr>
            <p:spPr>
              <a:xfrm>
                <a:off x="5448300" y="59737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1" name="Shape 2071"/>
              <p:cNvSpPr txBox="1"/>
              <p:nvPr/>
            </p:nvSpPr>
            <p:spPr>
              <a:xfrm>
                <a:off x="5492750" y="60150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2072" name="Shape 2072"/>
              <p:cNvSpPr/>
              <p:nvPr/>
            </p:nvSpPr>
            <p:spPr>
              <a:xfrm>
                <a:off x="4710112" y="5446712"/>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3" name="Shape 2073"/>
              <p:cNvSpPr/>
              <p:nvPr/>
            </p:nvSpPr>
            <p:spPr>
              <a:xfrm>
                <a:off x="4437062" y="59737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74" name="Shape 2074"/>
              <p:cNvSpPr txBox="1"/>
              <p:nvPr/>
            </p:nvSpPr>
            <p:spPr>
              <a:xfrm>
                <a:off x="4481512" y="60150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grpSp>
      </p:grpSp>
      <p:grpSp>
        <p:nvGrpSpPr>
          <p:cNvPr id="2075" name="Shape 2075"/>
          <p:cNvGrpSpPr/>
          <p:nvPr/>
        </p:nvGrpSpPr>
        <p:grpSpPr>
          <a:xfrm>
            <a:off x="328612" y="5145087"/>
            <a:ext cx="3689350" cy="919163"/>
            <a:chOff x="296862" y="4643437"/>
            <a:chExt cx="3689350" cy="919163"/>
          </a:xfrm>
        </p:grpSpPr>
        <p:sp>
          <p:nvSpPr>
            <p:cNvPr id="2076" name="Shape 2076"/>
            <p:cNvSpPr txBox="1"/>
            <p:nvPr/>
          </p:nvSpPr>
          <p:spPr>
            <a:xfrm>
              <a:off x="296862" y="5099050"/>
              <a:ext cx="3689350" cy="463550"/>
            </a:xfrm>
            <a:prstGeom prst="rect">
              <a:avLst/>
            </a:prstGeom>
            <a:solidFill>
              <a:schemeClr val="hlink"/>
            </a:solidFill>
            <a:ln cap="flat" cmpd="sng" w="28575">
              <a:solidFill>
                <a:schemeClr val="accent1"/>
              </a:solidFill>
              <a:prstDash val="solid"/>
              <a:miter lim="800000"/>
              <a:headEnd len="sm" w="sm" type="none"/>
              <a:tailEnd len="sm" w="sm" type="none"/>
            </a:ln>
          </p:spPr>
          <p:txBody>
            <a:bodyPr anchorCtr="0" anchor="t" bIns="0" lIns="90000" spcFirstLastPara="1" rIns="0" wrap="square" tIns="0">
              <a:noAutofit/>
            </a:bodyPr>
            <a:lstStyle/>
            <a:p>
              <a:pPr indent="0" lvl="0" marL="0" marR="0" rtl="0" algn="just">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36</a:t>
              </a:r>
              <a:r>
                <a:rPr b="1" i="0" lang="en-US" sz="2800" u="none">
                  <a:solidFill>
                    <a:schemeClr val="dk1"/>
                  </a:solidFill>
                  <a:latin typeface="Times New Roman"/>
                  <a:ea typeface="Times New Roman"/>
                  <a:cs typeface="Times New Roman"/>
                  <a:sym typeface="Times New Roman"/>
                </a:rPr>
                <a:t>   28   32   25   18   16</a:t>
              </a:r>
              <a:endParaRPr/>
            </a:p>
          </p:txBody>
        </p:sp>
        <p:cxnSp>
          <p:nvCxnSpPr>
            <p:cNvPr id="2077" name="Shape 2077"/>
            <p:cNvCxnSpPr/>
            <p:nvPr/>
          </p:nvCxnSpPr>
          <p:spPr>
            <a:xfrm>
              <a:off x="892175" y="5099050"/>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2078" name="Shape 2078"/>
            <p:cNvCxnSpPr/>
            <p:nvPr/>
          </p:nvCxnSpPr>
          <p:spPr>
            <a:xfrm>
              <a:off x="1519237" y="5111750"/>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2079" name="Shape 2079"/>
            <p:cNvCxnSpPr/>
            <p:nvPr/>
          </p:nvCxnSpPr>
          <p:spPr>
            <a:xfrm>
              <a:off x="2144712" y="5099050"/>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2080" name="Shape 2080"/>
            <p:cNvCxnSpPr/>
            <p:nvPr/>
          </p:nvCxnSpPr>
          <p:spPr>
            <a:xfrm>
              <a:off x="2755900" y="5111750"/>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2081" name="Shape 2081"/>
            <p:cNvCxnSpPr/>
            <p:nvPr/>
          </p:nvCxnSpPr>
          <p:spPr>
            <a:xfrm>
              <a:off x="3394075" y="5095875"/>
              <a:ext cx="0" cy="449262"/>
            </a:xfrm>
            <a:prstGeom prst="straightConnector1">
              <a:avLst/>
            </a:prstGeom>
            <a:noFill/>
            <a:ln cap="flat" cmpd="sng" w="28575">
              <a:solidFill>
                <a:schemeClr val="accent1"/>
              </a:solidFill>
              <a:prstDash val="solid"/>
              <a:miter lim="800000"/>
              <a:headEnd len="med" w="med" type="none"/>
              <a:tailEnd len="med" w="med" type="none"/>
            </a:ln>
          </p:spPr>
        </p:cxnSp>
        <p:sp>
          <p:nvSpPr>
            <p:cNvPr id="2082" name="Shape 2082"/>
            <p:cNvSpPr txBox="1"/>
            <p:nvPr/>
          </p:nvSpPr>
          <p:spPr>
            <a:xfrm>
              <a:off x="476250" y="4643437"/>
              <a:ext cx="3446462" cy="365125"/>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1      2      3     4      5      6</a:t>
              </a:r>
              <a:endParaRPr/>
            </a:p>
          </p:txBody>
        </p:sp>
      </p:grpSp>
      <p:sp>
        <p:nvSpPr>
          <p:cNvPr id="2083" name="Shape 2083"/>
          <p:cNvSpPr/>
          <p:nvPr/>
        </p:nvSpPr>
        <p:spPr>
          <a:xfrm>
            <a:off x="1825625" y="4048125"/>
            <a:ext cx="855662" cy="1081087"/>
          </a:xfrm>
          <a:prstGeom prst="upDownArrow">
            <a:avLst>
              <a:gd fmla="val 50000" name="adj1"/>
              <a:gd fmla="val 50000" name="adj2"/>
            </a:avLst>
          </a:prstGeom>
          <a:solidFill>
            <a:schemeClr val="hlink"/>
          </a:solidFill>
          <a:ln cap="flat" cmpd="sng" w="28575">
            <a:solidFill>
              <a:schemeClr val="accent1"/>
            </a:solidFill>
            <a:prstDash val="solid"/>
            <a:miter lim="800000"/>
            <a:headEnd len="sm" w="sm" type="none"/>
            <a:tailEnd len="sm" w="sm" type="none"/>
          </a:ln>
        </p:spPr>
        <p:txBody>
          <a:bodyPr anchorCtr="0" anchor="ctr" bIns="45700" lIns="54000" spcFirstLastPara="1" rIns="0"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对</a:t>
            </a:r>
            <a:endParaRPr/>
          </a:p>
          <a:p>
            <a:pPr indent="0" lvl="0" marL="0" marR="0" rtl="0" algn="l">
              <a:lnSpc>
                <a:spcPct val="9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应</a:t>
            </a:r>
            <a:endParaRPr/>
          </a:p>
        </p:txBody>
      </p:sp>
      <p:grpSp>
        <p:nvGrpSpPr>
          <p:cNvPr id="2084" name="Shape 2084"/>
          <p:cNvGrpSpPr/>
          <p:nvPr/>
        </p:nvGrpSpPr>
        <p:grpSpPr>
          <a:xfrm>
            <a:off x="630237" y="6097587"/>
            <a:ext cx="3100388" cy="495300"/>
            <a:chOff x="630237" y="6097587"/>
            <a:chExt cx="3100388" cy="495300"/>
          </a:xfrm>
        </p:grpSpPr>
        <p:cxnSp>
          <p:nvCxnSpPr>
            <p:cNvPr id="2085" name="Shape 2085"/>
            <p:cNvCxnSpPr/>
            <p:nvPr/>
          </p:nvCxnSpPr>
          <p:spPr>
            <a:xfrm rot="10800000">
              <a:off x="630237" y="6097587"/>
              <a:ext cx="0" cy="495300"/>
            </a:xfrm>
            <a:prstGeom prst="straightConnector1">
              <a:avLst/>
            </a:prstGeom>
            <a:noFill/>
            <a:ln cap="flat" cmpd="sng" w="38100">
              <a:solidFill>
                <a:schemeClr val="dk1"/>
              </a:solidFill>
              <a:prstDash val="solid"/>
              <a:miter lim="800000"/>
              <a:headEnd len="med" w="med" type="none"/>
              <a:tailEnd len="lg" w="lg" type="stealth"/>
            </a:ln>
          </p:spPr>
        </p:cxnSp>
        <p:cxnSp>
          <p:nvCxnSpPr>
            <p:cNvPr id="2086" name="Shape 2086"/>
            <p:cNvCxnSpPr/>
            <p:nvPr/>
          </p:nvCxnSpPr>
          <p:spPr>
            <a:xfrm rot="10800000">
              <a:off x="3730625" y="6097587"/>
              <a:ext cx="0" cy="495300"/>
            </a:xfrm>
            <a:prstGeom prst="straightConnector1">
              <a:avLst/>
            </a:prstGeom>
            <a:noFill/>
            <a:ln cap="flat" cmpd="sng" w="38100">
              <a:solidFill>
                <a:schemeClr val="dk1"/>
              </a:solidFill>
              <a:prstDash val="solid"/>
              <a:miter lim="800000"/>
              <a:headEnd len="med" w="med" type="none"/>
              <a:tailEnd len="lg" w="lg" type="stealth"/>
            </a:ln>
          </p:spPr>
        </p:cxnSp>
        <p:cxnSp>
          <p:nvCxnSpPr>
            <p:cNvPr id="2087" name="Shape 2087"/>
            <p:cNvCxnSpPr/>
            <p:nvPr/>
          </p:nvCxnSpPr>
          <p:spPr>
            <a:xfrm>
              <a:off x="630237" y="6578600"/>
              <a:ext cx="3086100" cy="0"/>
            </a:xfrm>
            <a:prstGeom prst="straightConnector1">
              <a:avLst/>
            </a:prstGeom>
            <a:noFill/>
            <a:ln cap="flat" cmpd="sng" w="28575">
              <a:solidFill>
                <a:schemeClr val="dk1"/>
              </a:solidFill>
              <a:prstDash val="solid"/>
              <a:miter lim="800000"/>
              <a:headEnd len="med" w="med" type="none"/>
              <a:tailEnd len="med" w="med" type="none"/>
            </a:ln>
          </p:spPr>
        </p:cxnSp>
        <p:sp>
          <p:nvSpPr>
            <p:cNvPr id="2088" name="Shape 2088"/>
            <p:cNvSpPr txBox="1"/>
            <p:nvPr/>
          </p:nvSpPr>
          <p:spPr>
            <a:xfrm>
              <a:off x="1739900" y="6129337"/>
              <a:ext cx="8112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交换</a:t>
              </a:r>
              <a:endParaRPr/>
            </a:p>
          </p:txBody>
        </p:sp>
      </p:grpSp>
      <p:grpSp>
        <p:nvGrpSpPr>
          <p:cNvPr id="2089" name="Shape 2089"/>
          <p:cNvGrpSpPr/>
          <p:nvPr/>
        </p:nvGrpSpPr>
        <p:grpSpPr>
          <a:xfrm>
            <a:off x="5095875" y="5153025"/>
            <a:ext cx="3689350" cy="919163"/>
            <a:chOff x="296862" y="4643437"/>
            <a:chExt cx="3689350" cy="919163"/>
          </a:xfrm>
        </p:grpSpPr>
        <p:sp>
          <p:nvSpPr>
            <p:cNvPr id="2090" name="Shape 2090"/>
            <p:cNvSpPr txBox="1"/>
            <p:nvPr/>
          </p:nvSpPr>
          <p:spPr>
            <a:xfrm>
              <a:off x="296862" y="5099050"/>
              <a:ext cx="3689350" cy="463550"/>
            </a:xfrm>
            <a:prstGeom prst="rect">
              <a:avLst/>
            </a:prstGeom>
            <a:solidFill>
              <a:schemeClr val="hlink"/>
            </a:solidFill>
            <a:ln cap="flat" cmpd="sng" w="28575">
              <a:solidFill>
                <a:schemeClr val="accent1"/>
              </a:solidFill>
              <a:prstDash val="solid"/>
              <a:miter lim="800000"/>
              <a:headEnd len="sm" w="sm" type="none"/>
              <a:tailEnd len="sm" w="sm" type="none"/>
            </a:ln>
          </p:spPr>
          <p:txBody>
            <a:bodyPr anchorCtr="0" anchor="t" bIns="0" lIns="90000" spcFirstLastPara="1" rIns="0" wrap="square" tIns="0">
              <a:noAutofit/>
            </a:bodyPr>
            <a:lstStyle/>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16   28   32   25   18   </a:t>
              </a:r>
              <a:r>
                <a:rPr b="1" i="0" lang="en-US" sz="2800" u="none">
                  <a:solidFill>
                    <a:srgbClr val="FF3300"/>
                  </a:solidFill>
                  <a:latin typeface="Times New Roman"/>
                  <a:ea typeface="Times New Roman"/>
                  <a:cs typeface="Times New Roman"/>
                  <a:sym typeface="Times New Roman"/>
                </a:rPr>
                <a:t>36</a:t>
              </a:r>
              <a:endParaRPr/>
            </a:p>
          </p:txBody>
        </p:sp>
        <p:cxnSp>
          <p:nvCxnSpPr>
            <p:cNvPr id="2091" name="Shape 2091"/>
            <p:cNvCxnSpPr/>
            <p:nvPr/>
          </p:nvCxnSpPr>
          <p:spPr>
            <a:xfrm>
              <a:off x="892175" y="5099050"/>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2092" name="Shape 2092"/>
            <p:cNvCxnSpPr/>
            <p:nvPr/>
          </p:nvCxnSpPr>
          <p:spPr>
            <a:xfrm>
              <a:off x="1519237" y="5111750"/>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2093" name="Shape 2093"/>
            <p:cNvCxnSpPr/>
            <p:nvPr/>
          </p:nvCxnSpPr>
          <p:spPr>
            <a:xfrm>
              <a:off x="2144712" y="5099050"/>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2094" name="Shape 2094"/>
            <p:cNvCxnSpPr/>
            <p:nvPr/>
          </p:nvCxnSpPr>
          <p:spPr>
            <a:xfrm>
              <a:off x="2755900" y="5111750"/>
              <a:ext cx="0" cy="449262"/>
            </a:xfrm>
            <a:prstGeom prst="straightConnector1">
              <a:avLst/>
            </a:prstGeom>
            <a:noFill/>
            <a:ln cap="flat" cmpd="sng" w="28575">
              <a:solidFill>
                <a:schemeClr val="accent1"/>
              </a:solidFill>
              <a:prstDash val="solid"/>
              <a:miter lim="800000"/>
              <a:headEnd len="med" w="med" type="none"/>
              <a:tailEnd len="med" w="med" type="none"/>
            </a:ln>
          </p:spPr>
        </p:cxnSp>
        <p:cxnSp>
          <p:nvCxnSpPr>
            <p:cNvPr id="2095" name="Shape 2095"/>
            <p:cNvCxnSpPr/>
            <p:nvPr/>
          </p:nvCxnSpPr>
          <p:spPr>
            <a:xfrm>
              <a:off x="3394075" y="5095875"/>
              <a:ext cx="0" cy="449262"/>
            </a:xfrm>
            <a:prstGeom prst="straightConnector1">
              <a:avLst/>
            </a:prstGeom>
            <a:noFill/>
            <a:ln cap="flat" cmpd="sng" w="28575">
              <a:solidFill>
                <a:schemeClr val="accent1"/>
              </a:solidFill>
              <a:prstDash val="solid"/>
              <a:miter lim="800000"/>
              <a:headEnd len="med" w="med" type="none"/>
              <a:tailEnd len="med" w="med" type="none"/>
            </a:ln>
          </p:spPr>
        </p:cxnSp>
        <p:sp>
          <p:nvSpPr>
            <p:cNvPr id="2096" name="Shape 2096"/>
            <p:cNvSpPr txBox="1"/>
            <p:nvPr/>
          </p:nvSpPr>
          <p:spPr>
            <a:xfrm>
              <a:off x="476250" y="4643437"/>
              <a:ext cx="3446462" cy="365125"/>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1      2      3     4      5      6</a:t>
              </a:r>
              <a:endParaRPr/>
            </a:p>
          </p:txBody>
        </p:sp>
      </p:grpSp>
      <p:sp>
        <p:nvSpPr>
          <p:cNvPr id="2097" name="Shape 2097"/>
          <p:cNvSpPr/>
          <p:nvPr/>
        </p:nvSpPr>
        <p:spPr>
          <a:xfrm>
            <a:off x="6518275" y="4048125"/>
            <a:ext cx="855662" cy="1081087"/>
          </a:xfrm>
          <a:prstGeom prst="upDownArrow">
            <a:avLst>
              <a:gd fmla="val 50000" name="adj1"/>
              <a:gd fmla="val 50000" name="adj2"/>
            </a:avLst>
          </a:prstGeom>
          <a:solidFill>
            <a:schemeClr val="hlink"/>
          </a:solidFill>
          <a:ln cap="flat" cmpd="sng" w="28575">
            <a:solidFill>
              <a:schemeClr val="accent1"/>
            </a:solidFill>
            <a:prstDash val="solid"/>
            <a:miter lim="800000"/>
            <a:headEnd len="sm" w="sm" type="none"/>
            <a:tailEnd len="sm" w="sm" type="none"/>
          </a:ln>
        </p:spPr>
        <p:txBody>
          <a:bodyPr anchorCtr="0" anchor="ctr" bIns="45700" lIns="54000" spcFirstLastPara="1" rIns="0"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对</a:t>
            </a:r>
            <a:endParaRPr/>
          </a:p>
          <a:p>
            <a:pPr indent="0" lvl="0" marL="0" marR="0" rtl="0" algn="l">
              <a:lnSpc>
                <a:spcPct val="9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应</a:t>
            </a:r>
            <a:endParaRPr/>
          </a:p>
        </p:txBody>
      </p:sp>
      <p:grpSp>
        <p:nvGrpSpPr>
          <p:cNvPr id="2098" name="Shape 2098"/>
          <p:cNvGrpSpPr/>
          <p:nvPr/>
        </p:nvGrpSpPr>
        <p:grpSpPr>
          <a:xfrm>
            <a:off x="5418137" y="1700212"/>
            <a:ext cx="2541587" cy="2216150"/>
            <a:chOff x="5180012" y="1763712"/>
            <a:chExt cx="2541587" cy="2216150"/>
          </a:xfrm>
        </p:grpSpPr>
        <p:sp>
          <p:nvSpPr>
            <p:cNvPr id="2099" name="Shape 2099"/>
            <p:cNvSpPr/>
            <p:nvPr/>
          </p:nvSpPr>
          <p:spPr>
            <a:xfrm>
              <a:off x="7253287" y="24812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0" name="Shape 2100"/>
            <p:cNvSpPr txBox="1"/>
            <p:nvPr/>
          </p:nvSpPr>
          <p:spPr>
            <a:xfrm>
              <a:off x="7297737" y="25225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2101" name="Shape 2101"/>
            <p:cNvSpPr/>
            <p:nvPr/>
          </p:nvSpPr>
          <p:spPr>
            <a:xfrm>
              <a:off x="6899275" y="2097087"/>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2" name="Shape 2102"/>
            <p:cNvSpPr/>
            <p:nvPr/>
          </p:nvSpPr>
          <p:spPr>
            <a:xfrm>
              <a:off x="6488112" y="1763712"/>
              <a:ext cx="468312" cy="468312"/>
            </a:xfrm>
            <a:prstGeom prst="ellipse">
              <a:avLst/>
            </a:prstGeom>
            <a:gradFill>
              <a:gsLst>
                <a:gs pos="0">
                  <a:srgbClr val="008F6B"/>
                </a:gs>
                <a:gs pos="100000">
                  <a:schemeClr val="accent1"/>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3" name="Shape 2103"/>
            <p:cNvSpPr txBox="1"/>
            <p:nvPr/>
          </p:nvSpPr>
          <p:spPr>
            <a:xfrm>
              <a:off x="6532562" y="17732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cxnSp>
          <p:nvCxnSpPr>
            <p:cNvPr id="2104" name="Shape 2104"/>
            <p:cNvCxnSpPr/>
            <p:nvPr/>
          </p:nvCxnSpPr>
          <p:spPr>
            <a:xfrm flipH="1">
              <a:off x="6083300" y="2112962"/>
              <a:ext cx="439737" cy="457200"/>
            </a:xfrm>
            <a:prstGeom prst="straightConnector1">
              <a:avLst/>
            </a:prstGeom>
            <a:noFill/>
            <a:ln cap="flat" cmpd="sng" w="28575">
              <a:solidFill>
                <a:srgbClr val="008080"/>
              </a:solidFill>
              <a:prstDash val="solid"/>
              <a:miter lim="800000"/>
              <a:headEnd len="med" w="med" type="none"/>
              <a:tailEnd len="med" w="med" type="none"/>
            </a:ln>
          </p:spPr>
        </p:cxnSp>
        <p:sp>
          <p:nvSpPr>
            <p:cNvPr id="2105" name="Shape 2105"/>
            <p:cNvSpPr/>
            <p:nvPr/>
          </p:nvSpPr>
          <p:spPr>
            <a:xfrm>
              <a:off x="5697537" y="248443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6" name="Shape 2106"/>
            <p:cNvSpPr txBox="1"/>
            <p:nvPr/>
          </p:nvSpPr>
          <p:spPr>
            <a:xfrm>
              <a:off x="5741987" y="252571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2107" name="Shape 2107"/>
            <p:cNvSpPr/>
            <p:nvPr/>
          </p:nvSpPr>
          <p:spPr>
            <a:xfrm>
              <a:off x="6781800" y="3433762"/>
              <a:ext cx="468312" cy="468312"/>
            </a:xfrm>
            <a:prstGeom prst="ellipse">
              <a:avLst/>
            </a:prstGeom>
            <a:gradFill>
              <a:gsLst>
                <a:gs pos="0">
                  <a:srgbClr val="9A80B3"/>
                </a:gs>
                <a:gs pos="100000">
                  <a:srgbClr val="DBB7FF"/>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8" name="Shape 2108"/>
            <p:cNvSpPr txBox="1"/>
            <p:nvPr/>
          </p:nvSpPr>
          <p:spPr>
            <a:xfrm>
              <a:off x="6829425" y="34575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F3300"/>
                </a:buClr>
                <a:buSzPts val="2400"/>
                <a:buFont typeface="Times New Roman"/>
                <a:buNone/>
              </a:pPr>
              <a:r>
                <a:rPr b="1" i="0" lang="en-US" sz="2400" u="none">
                  <a:solidFill>
                    <a:srgbClr val="FF3300"/>
                  </a:solidFill>
                  <a:latin typeface="Times New Roman"/>
                  <a:ea typeface="Times New Roman"/>
                  <a:cs typeface="Times New Roman"/>
                  <a:sym typeface="Times New Roman"/>
                </a:rPr>
                <a:t>36</a:t>
              </a:r>
              <a:endParaRPr/>
            </a:p>
          </p:txBody>
        </p:sp>
        <p:sp>
          <p:nvSpPr>
            <p:cNvPr id="2109" name="Shape 2109"/>
            <p:cNvSpPr/>
            <p:nvPr/>
          </p:nvSpPr>
          <p:spPr>
            <a:xfrm>
              <a:off x="6062662" y="2890837"/>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0" name="Shape 2110"/>
            <p:cNvSpPr/>
            <p:nvPr/>
          </p:nvSpPr>
          <p:spPr>
            <a:xfrm>
              <a:off x="6191250" y="34290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1" name="Shape 2111"/>
            <p:cNvSpPr txBox="1"/>
            <p:nvPr/>
          </p:nvSpPr>
          <p:spPr>
            <a:xfrm>
              <a:off x="6235700" y="34702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2112" name="Shape 2112"/>
            <p:cNvSpPr/>
            <p:nvPr/>
          </p:nvSpPr>
          <p:spPr>
            <a:xfrm>
              <a:off x="5453062" y="2901950"/>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3" name="Shape 2113"/>
            <p:cNvSpPr/>
            <p:nvPr/>
          </p:nvSpPr>
          <p:spPr>
            <a:xfrm>
              <a:off x="5180012" y="34290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4" name="Shape 2114"/>
            <p:cNvSpPr txBox="1"/>
            <p:nvPr/>
          </p:nvSpPr>
          <p:spPr>
            <a:xfrm>
              <a:off x="5224462" y="34702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grpSp>
      <p:sp>
        <p:nvSpPr>
          <p:cNvPr id="2115" name="Shape 2115"/>
          <p:cNvSpPr/>
          <p:nvPr/>
        </p:nvSpPr>
        <p:spPr>
          <a:xfrm>
            <a:off x="4346575" y="5678487"/>
            <a:ext cx="495300" cy="31432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6" name="Shape 2116"/>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3"/>
                                        </p:tgtEl>
                                        <p:attrNameLst>
                                          <p:attrName>style.visibility</p:attrName>
                                        </p:attrNameLst>
                                      </p:cBhvr>
                                      <p:to>
                                        <p:strVal val="visible"/>
                                      </p:to>
                                    </p:set>
                                    <p:animEffect filter="fade" transition="in">
                                      <p:cBhvr>
                                        <p:cTn dur="500"/>
                                        <p:tgtEl>
                                          <p:spTgt spid="20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5"/>
                                        </p:tgtEl>
                                        <p:attrNameLst>
                                          <p:attrName>style.visibility</p:attrName>
                                        </p:attrNameLst>
                                      </p:cBhvr>
                                      <p:to>
                                        <p:strVal val="visible"/>
                                      </p:to>
                                    </p:set>
                                    <p:animEffect filter="fade" transition="in">
                                      <p:cBhvr>
                                        <p:cTn dur="500"/>
                                        <p:tgtEl>
                                          <p:spTgt spid="2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7"/>
                                        </p:tgtEl>
                                        <p:attrNameLst>
                                          <p:attrName>style.visibility</p:attrName>
                                        </p:attrNameLst>
                                      </p:cBhvr>
                                      <p:to>
                                        <p:strVal val="visible"/>
                                      </p:to>
                                    </p:set>
                                    <p:animEffect filter="fade" transition="in">
                                      <p:cBhvr>
                                        <p:cTn dur="500"/>
                                        <p:tgtEl>
                                          <p:spTgt spid="20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79" name="Shape 179"/>
        <p:cNvGrpSpPr/>
        <p:nvPr/>
      </p:nvGrpSpPr>
      <p:grpSpPr>
        <a:xfrm>
          <a:off x="0" y="0"/>
          <a:ext cx="0" cy="0"/>
          <a:chOff x="0" y="0"/>
          <a:chExt cx="0" cy="0"/>
        </a:xfrm>
      </p:grpSpPr>
      <p:sp>
        <p:nvSpPr>
          <p:cNvPr id="180" name="Shape 180"/>
          <p:cNvSpPr txBox="1"/>
          <p:nvPr/>
        </p:nvSpPr>
        <p:spPr>
          <a:xfrm>
            <a:off x="457200" y="2133600"/>
            <a:ext cx="8686800" cy="393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1.  </a:t>
            </a:r>
            <a:r>
              <a:rPr b="1" i="0" lang="en-US" sz="2800" u="none">
                <a:solidFill>
                  <a:srgbClr val="FF3300"/>
                </a:solidFill>
                <a:latin typeface="Times New Roman"/>
                <a:ea typeface="Times New Roman"/>
                <a:cs typeface="Times New Roman"/>
                <a:sym typeface="Times New Roman"/>
              </a:rPr>
              <a:t>基本操作</a:t>
            </a:r>
            <a:r>
              <a:rPr b="1" i="0" lang="en-US" sz="2800" u="none">
                <a:solidFill>
                  <a:schemeClr val="dk1"/>
                </a:solidFill>
                <a:latin typeface="Times New Roman"/>
                <a:ea typeface="Times New Roman"/>
                <a:cs typeface="Times New Roman"/>
                <a:sym typeface="Times New Roman"/>
              </a:rPr>
              <a:t>。内排序在排序过程中的基本操作：</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⑴</a:t>
            </a:r>
            <a:r>
              <a:rPr b="1" i="0" lang="en-US" sz="2800" u="none">
                <a:solidFill>
                  <a:srgbClr val="FF3300"/>
                </a:solidFill>
                <a:latin typeface="Times New Roman"/>
                <a:ea typeface="Times New Roman"/>
                <a:cs typeface="Times New Roman"/>
                <a:sym typeface="Times New Roman"/>
              </a:rPr>
              <a:t>比较</a:t>
            </a:r>
            <a:r>
              <a:rPr b="1" i="0" lang="en-US" sz="2800" u="none">
                <a:solidFill>
                  <a:schemeClr val="dk1"/>
                </a:solidFill>
                <a:latin typeface="Times New Roman"/>
                <a:ea typeface="Times New Roman"/>
                <a:cs typeface="Times New Roman"/>
                <a:sym typeface="Times New Roman"/>
              </a:rPr>
              <a:t>：关键码之间的比较；</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⑵</a:t>
            </a:r>
            <a:r>
              <a:rPr b="1" i="0" lang="en-US" sz="2800" u="none">
                <a:solidFill>
                  <a:srgbClr val="FF3300"/>
                </a:solidFill>
                <a:latin typeface="Times New Roman"/>
                <a:ea typeface="Times New Roman"/>
                <a:cs typeface="Times New Roman"/>
                <a:sym typeface="Times New Roman"/>
              </a:rPr>
              <a:t>移动</a:t>
            </a:r>
            <a:r>
              <a:rPr b="1" i="0" lang="en-US" sz="2800" u="none">
                <a:solidFill>
                  <a:schemeClr val="dk1"/>
                </a:solidFill>
                <a:latin typeface="Times New Roman"/>
                <a:ea typeface="Times New Roman"/>
                <a:cs typeface="Times New Roman"/>
                <a:sym typeface="Times New Roman"/>
              </a:rPr>
              <a:t>：记录从一个位置移动到另一个位置。 </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2.  </a:t>
            </a:r>
            <a:r>
              <a:rPr b="1" i="0" lang="en-US" sz="2800" u="none">
                <a:solidFill>
                  <a:srgbClr val="FF3300"/>
                </a:solidFill>
                <a:latin typeface="Times New Roman"/>
                <a:ea typeface="Times New Roman"/>
                <a:cs typeface="Times New Roman"/>
                <a:sym typeface="Times New Roman"/>
              </a:rPr>
              <a:t>辅助存储空间</a:t>
            </a: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辅助存储空间是指在数据规模一定的条件下，除了存放待排序记录占用的存储空间之外，执行算法所需要的其他存储空间。</a:t>
            </a:r>
            <a:endParaRPr/>
          </a:p>
          <a:p>
            <a:pPr indent="0" lvl="0" marL="0" marR="0" rtl="0" algn="l">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3. </a:t>
            </a:r>
            <a:r>
              <a:rPr b="1" i="0" lang="en-US" sz="2800" u="none">
                <a:solidFill>
                  <a:srgbClr val="FF3300"/>
                </a:solidFill>
                <a:latin typeface="Arial"/>
                <a:ea typeface="Arial"/>
                <a:cs typeface="Arial"/>
                <a:sym typeface="Arial"/>
              </a:rPr>
              <a:t>算法本身的复杂程度</a:t>
            </a:r>
            <a:r>
              <a:rPr b="1" i="0" lang="en-US" sz="2800" u="none">
                <a:solidFill>
                  <a:schemeClr val="dk1"/>
                </a:solidFill>
                <a:latin typeface="Arial"/>
                <a:ea typeface="Arial"/>
                <a:cs typeface="Arial"/>
                <a:sym typeface="Arial"/>
              </a:rPr>
              <a:t>。</a:t>
            </a:r>
            <a:r>
              <a:rPr b="0" i="0" lang="en-US" sz="2800" u="none">
                <a:solidFill>
                  <a:srgbClr val="FF3300"/>
                </a:solidFill>
                <a:latin typeface="Arial"/>
                <a:ea typeface="Arial"/>
                <a:cs typeface="Arial"/>
                <a:sym typeface="Arial"/>
              </a:rPr>
              <a:t> </a:t>
            </a:r>
            <a:r>
              <a:rPr b="1" i="0" lang="en-US" sz="2800" u="none">
                <a:solidFill>
                  <a:srgbClr val="FF3300"/>
                </a:solidFill>
                <a:latin typeface="Arial"/>
                <a:ea typeface="Arial"/>
                <a:cs typeface="Arial"/>
                <a:sym typeface="Arial"/>
              </a:rPr>
              <a:t> </a:t>
            </a:r>
            <a:endParaRPr/>
          </a:p>
        </p:txBody>
      </p:sp>
      <p:sp>
        <p:nvSpPr>
          <p:cNvPr id="181" name="Shape 181"/>
          <p:cNvSpPr txBox="1"/>
          <p:nvPr/>
        </p:nvSpPr>
        <p:spPr>
          <a:xfrm>
            <a:off x="341312" y="1268412"/>
            <a:ext cx="74676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排序算法的性能</a:t>
            </a:r>
            <a:endParaRPr/>
          </a:p>
        </p:txBody>
      </p:sp>
      <p:sp>
        <p:nvSpPr>
          <p:cNvPr id="182" name="Shape 182"/>
          <p:cNvSpPr txBox="1"/>
          <p:nvPr/>
        </p:nvSpPr>
        <p:spPr>
          <a:xfrm>
            <a:off x="2832100" y="414337"/>
            <a:ext cx="2746375" cy="523875"/>
          </a:xfrm>
          <a:prstGeom prst="rect">
            <a:avLst/>
          </a:prstGeom>
          <a:noFill/>
          <a:ln>
            <a:noFill/>
          </a:ln>
          <a:effectLst>
            <a:outerShdw blurRad="63500" dir="1593903" dist="28398">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6600FF"/>
              </a:buClr>
              <a:buSzPts val="3600"/>
              <a:buFont typeface="Times New Roman"/>
              <a:buNone/>
            </a:pPr>
            <a:r>
              <a:rPr b="1" i="0" lang="en-US" sz="3600" u="none">
                <a:solidFill>
                  <a:srgbClr val="6600FF"/>
                </a:solidFill>
                <a:latin typeface="Times New Roman"/>
                <a:ea typeface="Times New Roman"/>
                <a:cs typeface="Times New Roman"/>
                <a:sym typeface="Times New Roman"/>
              </a:rPr>
              <a:t>8.1  概  述</a:t>
            </a:r>
            <a:r>
              <a:rPr b="1" i="0" lang="en-US" sz="3600" u="none">
                <a:solidFill>
                  <a:schemeClr val="dk2"/>
                </a:solidFill>
                <a:latin typeface="Times New Roman"/>
                <a:ea typeface="Times New Roman"/>
                <a:cs typeface="Times New Roman"/>
                <a:sym typeface="Times New Roman"/>
              </a:rPr>
              <a:t>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120" name="Shape 2120"/>
        <p:cNvGrpSpPr/>
        <p:nvPr/>
      </p:nvGrpSpPr>
      <p:grpSpPr>
        <a:xfrm>
          <a:off x="0" y="0"/>
          <a:ext cx="0" cy="0"/>
          <a:chOff x="0" y="0"/>
          <a:chExt cx="0" cy="0"/>
        </a:xfrm>
      </p:grpSpPr>
      <p:sp>
        <p:nvSpPr>
          <p:cNvPr id="2121" name="Shape 2121"/>
          <p:cNvSpPr txBox="1"/>
          <p:nvPr/>
        </p:nvSpPr>
        <p:spPr>
          <a:xfrm>
            <a:off x="385762" y="3833812"/>
            <a:ext cx="7065962" cy="1117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r[1]←→r[n-i+1];</a:t>
            </a:r>
            <a:r>
              <a:rPr b="1" i="0" lang="en-US" sz="2800" u="none">
                <a:solidFill>
                  <a:schemeClr val="accent2"/>
                </a:solidFill>
                <a:latin typeface="Times New Roman"/>
                <a:ea typeface="Times New Roman"/>
                <a:cs typeface="Times New Roman"/>
                <a:sym typeface="Times New Roman"/>
              </a:rPr>
              <a:t> </a:t>
            </a:r>
            <a:endParaRPr/>
          </a:p>
        </p:txBody>
      </p:sp>
      <p:sp>
        <p:nvSpPr>
          <p:cNvPr id="2122" name="Shape 2122"/>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关键问题⑵：如何处理堆顶记录？</a:t>
            </a:r>
            <a:endParaRPr/>
          </a:p>
        </p:txBody>
      </p:sp>
      <p:sp>
        <p:nvSpPr>
          <p:cNvPr id="2123" name="Shape 2123"/>
          <p:cNvSpPr txBox="1"/>
          <p:nvPr/>
        </p:nvSpPr>
        <p:spPr>
          <a:xfrm>
            <a:off x="354012" y="1898650"/>
            <a:ext cx="8448675" cy="158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第 i 次处理堆顶是将堆顶记录r[1]与序列中第n-i+1个记录r[n-i+1]交换。</a:t>
            </a:r>
            <a:endParaRPr/>
          </a:p>
        </p:txBody>
      </p:sp>
      <p:sp>
        <p:nvSpPr>
          <p:cNvPr id="2124" name="Shape 2124"/>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128" name="Shape 2128"/>
        <p:cNvGrpSpPr/>
        <p:nvPr/>
      </p:nvGrpSpPr>
      <p:grpSpPr>
        <a:xfrm>
          <a:off x="0" y="0"/>
          <a:ext cx="0" cy="0"/>
          <a:chOff x="0" y="0"/>
          <a:chExt cx="0" cy="0"/>
        </a:xfrm>
      </p:grpSpPr>
      <p:grpSp>
        <p:nvGrpSpPr>
          <p:cNvPr id="2129" name="Shape 2129"/>
          <p:cNvGrpSpPr/>
          <p:nvPr/>
        </p:nvGrpSpPr>
        <p:grpSpPr>
          <a:xfrm>
            <a:off x="1325562" y="2532062"/>
            <a:ext cx="2541587" cy="2216150"/>
            <a:chOff x="5180012" y="1763712"/>
            <a:chExt cx="2541587" cy="2216150"/>
          </a:xfrm>
        </p:grpSpPr>
        <p:sp>
          <p:nvSpPr>
            <p:cNvPr id="2130" name="Shape 2130"/>
            <p:cNvSpPr/>
            <p:nvPr/>
          </p:nvSpPr>
          <p:spPr>
            <a:xfrm>
              <a:off x="7253287" y="2481262"/>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1" name="Shape 2131"/>
            <p:cNvSpPr txBox="1"/>
            <p:nvPr/>
          </p:nvSpPr>
          <p:spPr>
            <a:xfrm>
              <a:off x="7297737" y="25225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2132" name="Shape 2132"/>
            <p:cNvSpPr/>
            <p:nvPr/>
          </p:nvSpPr>
          <p:spPr>
            <a:xfrm>
              <a:off x="6899275" y="2097087"/>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3" name="Shape 2133"/>
            <p:cNvSpPr/>
            <p:nvPr/>
          </p:nvSpPr>
          <p:spPr>
            <a:xfrm>
              <a:off x="6488112" y="1763712"/>
              <a:ext cx="468312" cy="468312"/>
            </a:xfrm>
            <a:prstGeom prst="ellipse">
              <a:avLst/>
            </a:prstGeom>
            <a:gradFill>
              <a:gsLst>
                <a:gs pos="0">
                  <a:srgbClr val="008F6B"/>
                </a:gs>
                <a:gs pos="100000">
                  <a:schemeClr val="accent1"/>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4" name="Shape 2134"/>
            <p:cNvSpPr txBox="1"/>
            <p:nvPr/>
          </p:nvSpPr>
          <p:spPr>
            <a:xfrm>
              <a:off x="6532562" y="1773237"/>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cxnSp>
          <p:nvCxnSpPr>
            <p:cNvPr id="2135" name="Shape 2135"/>
            <p:cNvCxnSpPr/>
            <p:nvPr/>
          </p:nvCxnSpPr>
          <p:spPr>
            <a:xfrm flipH="1">
              <a:off x="6083300" y="2112962"/>
              <a:ext cx="439737" cy="457200"/>
            </a:xfrm>
            <a:prstGeom prst="straightConnector1">
              <a:avLst/>
            </a:prstGeom>
            <a:noFill/>
            <a:ln cap="flat" cmpd="sng" w="28575">
              <a:solidFill>
                <a:srgbClr val="008080"/>
              </a:solidFill>
              <a:prstDash val="solid"/>
              <a:miter lim="800000"/>
              <a:headEnd len="med" w="med" type="none"/>
              <a:tailEnd len="med" w="med" type="none"/>
            </a:ln>
          </p:spPr>
        </p:cxnSp>
        <p:sp>
          <p:nvSpPr>
            <p:cNvPr id="2136" name="Shape 2136"/>
            <p:cNvSpPr/>
            <p:nvPr/>
          </p:nvSpPr>
          <p:spPr>
            <a:xfrm>
              <a:off x="5697537" y="248443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7" name="Shape 2137"/>
            <p:cNvSpPr txBox="1"/>
            <p:nvPr/>
          </p:nvSpPr>
          <p:spPr>
            <a:xfrm>
              <a:off x="5741987" y="252571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28</a:t>
              </a:r>
              <a:endParaRPr/>
            </a:p>
          </p:txBody>
        </p:sp>
        <p:sp>
          <p:nvSpPr>
            <p:cNvPr id="2138" name="Shape 2138"/>
            <p:cNvSpPr/>
            <p:nvPr/>
          </p:nvSpPr>
          <p:spPr>
            <a:xfrm>
              <a:off x="6781800" y="3433762"/>
              <a:ext cx="468312" cy="468312"/>
            </a:xfrm>
            <a:prstGeom prst="ellipse">
              <a:avLst/>
            </a:prstGeom>
            <a:gradFill>
              <a:gsLst>
                <a:gs pos="0">
                  <a:srgbClr val="9A80B3"/>
                </a:gs>
                <a:gs pos="100000">
                  <a:srgbClr val="DBB7FF"/>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9" name="Shape 2139"/>
            <p:cNvSpPr txBox="1"/>
            <p:nvPr/>
          </p:nvSpPr>
          <p:spPr>
            <a:xfrm>
              <a:off x="6829425" y="34575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F3300"/>
                </a:buClr>
                <a:buSzPts val="2400"/>
                <a:buFont typeface="Times New Roman"/>
                <a:buNone/>
              </a:pPr>
              <a:r>
                <a:rPr b="1" i="0" lang="en-US" sz="2400" u="none">
                  <a:solidFill>
                    <a:srgbClr val="FF3300"/>
                  </a:solidFill>
                  <a:latin typeface="Times New Roman"/>
                  <a:ea typeface="Times New Roman"/>
                  <a:cs typeface="Times New Roman"/>
                  <a:sym typeface="Times New Roman"/>
                </a:rPr>
                <a:t>36</a:t>
              </a:r>
              <a:endParaRPr/>
            </a:p>
          </p:txBody>
        </p:sp>
        <p:sp>
          <p:nvSpPr>
            <p:cNvPr id="2140" name="Shape 2140"/>
            <p:cNvSpPr/>
            <p:nvPr/>
          </p:nvSpPr>
          <p:spPr>
            <a:xfrm>
              <a:off x="6062662" y="2890837"/>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1" name="Shape 2141"/>
            <p:cNvSpPr/>
            <p:nvPr/>
          </p:nvSpPr>
          <p:spPr>
            <a:xfrm>
              <a:off x="6191250" y="34290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2" name="Shape 2142"/>
            <p:cNvSpPr txBox="1"/>
            <p:nvPr/>
          </p:nvSpPr>
          <p:spPr>
            <a:xfrm>
              <a:off x="6235700" y="34702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2143" name="Shape 2143"/>
            <p:cNvSpPr/>
            <p:nvPr/>
          </p:nvSpPr>
          <p:spPr>
            <a:xfrm>
              <a:off x="5453062" y="2901950"/>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4" name="Shape 2144"/>
            <p:cNvSpPr/>
            <p:nvPr/>
          </p:nvSpPr>
          <p:spPr>
            <a:xfrm>
              <a:off x="5180012" y="3429000"/>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5" name="Shape 2145"/>
            <p:cNvSpPr txBox="1"/>
            <p:nvPr/>
          </p:nvSpPr>
          <p:spPr>
            <a:xfrm>
              <a:off x="5224462" y="3470275"/>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grpSp>
      <p:sp>
        <p:nvSpPr>
          <p:cNvPr id="2146" name="Shape 2146"/>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关键问题⑶：如何调整剩余记录，成为一个新堆？</a:t>
            </a:r>
            <a:endParaRPr/>
          </a:p>
        </p:txBody>
      </p:sp>
      <p:grpSp>
        <p:nvGrpSpPr>
          <p:cNvPr id="2147" name="Shape 2147"/>
          <p:cNvGrpSpPr/>
          <p:nvPr/>
        </p:nvGrpSpPr>
        <p:grpSpPr>
          <a:xfrm>
            <a:off x="2630487" y="2532062"/>
            <a:ext cx="468312" cy="550862"/>
            <a:chOff x="2997200" y="3343275"/>
            <a:chExt cx="468312" cy="550862"/>
          </a:xfrm>
        </p:grpSpPr>
        <p:sp>
          <p:nvSpPr>
            <p:cNvPr id="2148" name="Shape 2148"/>
            <p:cNvSpPr/>
            <p:nvPr/>
          </p:nvSpPr>
          <p:spPr>
            <a:xfrm>
              <a:off x="2997200" y="3343275"/>
              <a:ext cx="468312" cy="468312"/>
            </a:xfrm>
            <a:prstGeom prst="ellipse">
              <a:avLst/>
            </a:prstGeom>
            <a:gradFill>
              <a:gsLst>
                <a:gs pos="0">
                  <a:srgbClr val="960067"/>
                </a:gs>
                <a:gs pos="100000">
                  <a:srgbClr val="D60093"/>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9" name="Shape 2149"/>
            <p:cNvSpPr txBox="1"/>
            <p:nvPr/>
          </p:nvSpPr>
          <p:spPr>
            <a:xfrm>
              <a:off x="3041650" y="338455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grpSp>
      <p:sp>
        <p:nvSpPr>
          <p:cNvPr id="2150" name="Shape 2150"/>
          <p:cNvSpPr/>
          <p:nvPr/>
        </p:nvSpPr>
        <p:spPr>
          <a:xfrm>
            <a:off x="4141787" y="3341687"/>
            <a:ext cx="495300" cy="31432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151" name="Shape 2151"/>
          <p:cNvGrpSpPr/>
          <p:nvPr/>
        </p:nvGrpSpPr>
        <p:grpSpPr>
          <a:xfrm>
            <a:off x="4419600" y="2196760"/>
            <a:ext cx="2762498" cy="2573677"/>
            <a:chOff x="3305175" y="2196760"/>
            <a:chExt cx="2762498" cy="2573677"/>
          </a:xfrm>
        </p:grpSpPr>
        <p:sp>
          <p:nvSpPr>
            <p:cNvPr id="2152" name="Shape 2152"/>
            <p:cNvSpPr/>
            <p:nvPr/>
          </p:nvSpPr>
          <p:spPr>
            <a:xfrm>
              <a:off x="4597400" y="2528887"/>
              <a:ext cx="468312" cy="468312"/>
            </a:xfrm>
            <a:prstGeom prst="ellipse">
              <a:avLst/>
            </a:prstGeom>
            <a:gradFill>
              <a:gsLst>
                <a:gs pos="0">
                  <a:srgbClr val="008F6B"/>
                </a:gs>
                <a:gs pos="100000">
                  <a:schemeClr val="accent1"/>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53" name="Shape 2153"/>
            <p:cNvSpPr txBox="1"/>
            <p:nvPr/>
          </p:nvSpPr>
          <p:spPr>
            <a:xfrm>
              <a:off x="4641850" y="253841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cxnSp>
          <p:nvCxnSpPr>
            <p:cNvPr id="2154" name="Shape 2154"/>
            <p:cNvCxnSpPr/>
            <p:nvPr/>
          </p:nvCxnSpPr>
          <p:spPr>
            <a:xfrm flipH="1">
              <a:off x="4192587" y="2878137"/>
              <a:ext cx="439737" cy="457200"/>
            </a:xfrm>
            <a:prstGeom prst="straightConnector1">
              <a:avLst/>
            </a:prstGeom>
            <a:noFill/>
            <a:ln cap="flat" cmpd="sng" w="28575">
              <a:solidFill>
                <a:srgbClr val="008080"/>
              </a:solidFill>
              <a:prstDash val="solid"/>
              <a:miter lim="800000"/>
              <a:headEnd len="med" w="med" type="none"/>
              <a:tailEnd len="med" w="med" type="none"/>
            </a:ln>
          </p:spPr>
        </p:cxnSp>
        <p:sp>
          <p:nvSpPr>
            <p:cNvPr id="2155" name="Shape 2155"/>
            <p:cNvSpPr/>
            <p:nvPr/>
          </p:nvSpPr>
          <p:spPr>
            <a:xfrm>
              <a:off x="5262562" y="3311525"/>
              <a:ext cx="468312" cy="468312"/>
            </a:xfrm>
            <a:prstGeom prst="ellipse">
              <a:avLst/>
            </a:prstGeom>
            <a:gradFill>
              <a:gsLst>
                <a:gs pos="0">
                  <a:srgbClr val="960067"/>
                </a:gs>
                <a:gs pos="100000">
                  <a:srgbClr val="D60093"/>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56" name="Shape 2156"/>
            <p:cNvSpPr txBox="1"/>
            <p:nvPr/>
          </p:nvSpPr>
          <p:spPr>
            <a:xfrm>
              <a:off x="5307012" y="335280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16</a:t>
              </a:r>
              <a:endParaRPr/>
            </a:p>
          </p:txBody>
        </p:sp>
        <p:sp>
          <p:nvSpPr>
            <p:cNvPr id="2157" name="Shape 2157"/>
            <p:cNvSpPr/>
            <p:nvPr/>
          </p:nvSpPr>
          <p:spPr>
            <a:xfrm>
              <a:off x="3821112" y="3252787"/>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58" name="Shape 2158"/>
            <p:cNvSpPr txBox="1"/>
            <p:nvPr/>
          </p:nvSpPr>
          <p:spPr>
            <a:xfrm>
              <a:off x="3865562" y="3294062"/>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32</a:t>
              </a:r>
              <a:endParaRPr/>
            </a:p>
          </p:txBody>
        </p:sp>
        <p:sp>
          <p:nvSpPr>
            <p:cNvPr id="2159" name="Shape 2159"/>
            <p:cNvSpPr/>
            <p:nvPr/>
          </p:nvSpPr>
          <p:spPr>
            <a:xfrm>
              <a:off x="5024437" y="2887662"/>
              <a:ext cx="444500" cy="428625"/>
            </a:xfrm>
            <a:custGeom>
              <a:pathLst>
                <a:path extrusionOk="0" h="384" w="353">
                  <a:moveTo>
                    <a:pt x="0" y="0"/>
                  </a:moveTo>
                  <a:lnTo>
                    <a:pt x="353" y="384"/>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0" name="Shape 2160"/>
            <p:cNvSpPr/>
            <p:nvPr/>
          </p:nvSpPr>
          <p:spPr>
            <a:xfrm>
              <a:off x="4906962" y="4224337"/>
              <a:ext cx="468312" cy="468312"/>
            </a:xfrm>
            <a:prstGeom prst="ellipse">
              <a:avLst/>
            </a:prstGeom>
            <a:gradFill>
              <a:gsLst>
                <a:gs pos="0">
                  <a:srgbClr val="9A80B3"/>
                </a:gs>
                <a:gs pos="100000">
                  <a:srgbClr val="DBB7FF"/>
                </a:gs>
              </a:gsLst>
              <a:path path="circle">
                <a:fillToRect b="50%" l="50%" r="50%" t="50%"/>
              </a:path>
              <a:tileRect/>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1" name="Shape 2161"/>
            <p:cNvSpPr txBox="1"/>
            <p:nvPr/>
          </p:nvSpPr>
          <p:spPr>
            <a:xfrm>
              <a:off x="4954587" y="424815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F3300"/>
                </a:buClr>
                <a:buSzPts val="2400"/>
                <a:buFont typeface="Times New Roman"/>
                <a:buNone/>
              </a:pPr>
              <a:r>
                <a:rPr b="1" i="0" lang="en-US" sz="2400" u="none">
                  <a:solidFill>
                    <a:srgbClr val="FF3300"/>
                  </a:solidFill>
                  <a:latin typeface="Times New Roman"/>
                  <a:ea typeface="Times New Roman"/>
                  <a:cs typeface="Times New Roman"/>
                  <a:sym typeface="Times New Roman"/>
                </a:rPr>
                <a:t>36</a:t>
              </a:r>
              <a:endParaRPr/>
            </a:p>
          </p:txBody>
        </p:sp>
        <p:sp>
          <p:nvSpPr>
            <p:cNvPr id="2162" name="Shape 2162"/>
            <p:cNvSpPr/>
            <p:nvPr/>
          </p:nvSpPr>
          <p:spPr>
            <a:xfrm>
              <a:off x="4187825" y="3681412"/>
              <a:ext cx="290512" cy="579437"/>
            </a:xfrm>
            <a:custGeom>
              <a:pathLst>
                <a:path extrusionOk="0" h="365" w="249">
                  <a:moveTo>
                    <a:pt x="0" y="0"/>
                  </a:moveTo>
                  <a:lnTo>
                    <a:pt x="249" y="365"/>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3" name="Shape 2163"/>
            <p:cNvSpPr/>
            <p:nvPr/>
          </p:nvSpPr>
          <p:spPr>
            <a:xfrm>
              <a:off x="4316412" y="421957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4" name="Shape 2164"/>
            <p:cNvSpPr txBox="1"/>
            <p:nvPr/>
          </p:nvSpPr>
          <p:spPr>
            <a:xfrm>
              <a:off x="4360862" y="426085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18</a:t>
              </a:r>
              <a:endParaRPr/>
            </a:p>
          </p:txBody>
        </p:sp>
        <p:sp>
          <p:nvSpPr>
            <p:cNvPr id="2165" name="Shape 2165"/>
            <p:cNvSpPr/>
            <p:nvPr/>
          </p:nvSpPr>
          <p:spPr>
            <a:xfrm>
              <a:off x="3578225" y="3692525"/>
              <a:ext cx="358775" cy="568325"/>
            </a:xfrm>
            <a:custGeom>
              <a:pathLst>
                <a:path extrusionOk="0" h="350" w="236">
                  <a:moveTo>
                    <a:pt x="236" y="0"/>
                  </a:moveTo>
                  <a:lnTo>
                    <a:pt x="0" y="350"/>
                  </a:lnTo>
                </a:path>
              </a:pathLst>
            </a:custGeom>
            <a:noFill/>
            <a:ln cap="flat" cmpd="sng" w="28575">
              <a:solidFill>
                <a:srgbClr val="008080"/>
              </a:solidFill>
              <a:prstDash val="solid"/>
              <a:miter lim="800000"/>
              <a:headEnd len="med" w="med" type="none"/>
              <a:tailEnd len="med" w="med" type="none"/>
            </a:ln>
          </p:spPr>
          <p:txBody>
            <a:bodyPr anchorCtr="0" anchor="t" bIns="10800" lIns="1080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6" name="Shape 2166"/>
            <p:cNvSpPr/>
            <p:nvPr/>
          </p:nvSpPr>
          <p:spPr>
            <a:xfrm>
              <a:off x="3305175" y="4219575"/>
              <a:ext cx="468312" cy="468312"/>
            </a:xfrm>
            <a:prstGeom prst="ellipse">
              <a:avLst/>
            </a:prstGeom>
            <a:gradFill>
              <a:gsLst>
                <a:gs pos="0">
                  <a:srgbClr val="008F6B"/>
                </a:gs>
                <a:gs pos="100000">
                  <a:schemeClr val="accent1"/>
                </a:gs>
              </a:gsLst>
              <a:lin ang="13500000" scaled="0"/>
            </a:gradFill>
            <a:ln>
              <a:noFill/>
            </a:ln>
          </p:spPr>
          <p:txBody>
            <a:bodyPr anchorCtr="0" anchor="t" bIns="10800" lIns="10800" spcFirstLastPara="1" rIns="0" wrap="square" tIns="288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7" name="Shape 2167"/>
            <p:cNvSpPr txBox="1"/>
            <p:nvPr/>
          </p:nvSpPr>
          <p:spPr>
            <a:xfrm>
              <a:off x="3349625" y="4260850"/>
              <a:ext cx="360362" cy="509587"/>
            </a:xfrm>
            <a:prstGeom prst="rect">
              <a:avLst/>
            </a:prstGeom>
            <a:noFill/>
            <a:ln>
              <a:noFill/>
            </a:ln>
          </p:spPr>
          <p:txBody>
            <a:bodyPr anchorCtr="0" anchor="t" bIns="10800" lIns="10800" spcFirstLastPara="1" rIns="0" wrap="square" tIns="28800">
              <a:noAutofit/>
            </a:bodyPr>
            <a:lstStyle/>
            <a:p>
              <a:pPr indent="0" lvl="0" marL="0" marR="0" rtl="0" algn="ctr">
                <a:lnSpc>
                  <a:spcPct val="100000"/>
                </a:lnSpc>
                <a:spcBef>
                  <a:spcPts val="0"/>
                </a:spcBef>
                <a:spcAft>
                  <a:spcPts val="0"/>
                </a:spcAft>
                <a:buClr>
                  <a:srgbClr val="F4F999"/>
                </a:buClr>
                <a:buSzPts val="2400"/>
                <a:buFont typeface="Times New Roman"/>
                <a:buNone/>
              </a:pPr>
              <a:r>
                <a:rPr b="1" i="0" lang="en-US" sz="2400" u="none">
                  <a:solidFill>
                    <a:srgbClr val="F4F999"/>
                  </a:solidFill>
                  <a:latin typeface="Times New Roman"/>
                  <a:ea typeface="Times New Roman"/>
                  <a:cs typeface="Times New Roman"/>
                  <a:sym typeface="Times New Roman"/>
                </a:rPr>
                <a:t>25</a:t>
              </a:r>
              <a:endParaRPr/>
            </a:p>
          </p:txBody>
        </p:sp>
        <p:sp>
          <p:nvSpPr>
            <p:cNvPr id="2168" name="Shape 2168"/>
            <p:cNvSpPr/>
            <p:nvPr/>
          </p:nvSpPr>
          <p:spPr>
            <a:xfrm rot="-2220000">
              <a:off x="4662487" y="2349500"/>
              <a:ext cx="1035050" cy="1576387"/>
            </a:xfrm>
            <a:prstGeom prst="ellipse">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169" name="Shape 2169"/>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0"/>
                                        </p:tgtEl>
                                        <p:attrNameLst>
                                          <p:attrName>style.visibility</p:attrName>
                                        </p:attrNameLst>
                                      </p:cBhvr>
                                      <p:to>
                                        <p:strVal val="visible"/>
                                      </p:to>
                                    </p:set>
                                    <p:animEffect filter="fade" transition="in">
                                      <p:cBhvr>
                                        <p:cTn dur="500"/>
                                        <p:tgtEl>
                                          <p:spTgt spid="2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173" name="Shape 2173"/>
        <p:cNvGrpSpPr/>
        <p:nvPr/>
      </p:nvGrpSpPr>
      <p:grpSpPr>
        <a:xfrm>
          <a:off x="0" y="0"/>
          <a:ext cx="0" cy="0"/>
          <a:chOff x="0" y="0"/>
          <a:chExt cx="0" cy="0"/>
        </a:xfrm>
      </p:grpSpPr>
      <p:sp>
        <p:nvSpPr>
          <p:cNvPr id="2174" name="Shape 2174"/>
          <p:cNvSpPr txBox="1"/>
          <p:nvPr/>
        </p:nvSpPr>
        <p:spPr>
          <a:xfrm>
            <a:off x="354012" y="1898650"/>
            <a:ext cx="8448675" cy="158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解决方法：</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第</a:t>
            </a:r>
            <a:r>
              <a:rPr b="1" i="1" lang="en-US" sz="2800" u="none">
                <a:solidFill>
                  <a:schemeClr val="dk1"/>
                </a:solidFill>
                <a:latin typeface="Times New Roman"/>
                <a:ea typeface="Times New Roman"/>
                <a:cs typeface="Times New Roman"/>
                <a:sym typeface="Times New Roman"/>
              </a:rPr>
              <a:t> i </a:t>
            </a:r>
            <a:r>
              <a:rPr b="1" i="0" lang="en-US" sz="2800" u="none">
                <a:solidFill>
                  <a:schemeClr val="dk1"/>
                </a:solidFill>
                <a:latin typeface="Times New Roman"/>
                <a:ea typeface="Times New Roman"/>
                <a:cs typeface="Times New Roman"/>
                <a:sym typeface="Times New Roman"/>
              </a:rPr>
              <a:t>次调整剩余记录，此时，剩余记录有</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个，调整根结点至第</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个记录。</a:t>
            </a:r>
            <a:endParaRPr/>
          </a:p>
        </p:txBody>
      </p:sp>
      <p:sp>
        <p:nvSpPr>
          <p:cNvPr id="2175" name="Shape 2175"/>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关键问题⑶：如何调整剩余记录，成为一个新堆？</a:t>
            </a:r>
            <a:endParaRPr/>
          </a:p>
        </p:txBody>
      </p:sp>
      <p:sp>
        <p:nvSpPr>
          <p:cNvPr id="2176" name="Shape 2176"/>
          <p:cNvSpPr txBox="1"/>
          <p:nvPr/>
        </p:nvSpPr>
        <p:spPr>
          <a:xfrm>
            <a:off x="385762" y="3789362"/>
            <a:ext cx="2122487" cy="1160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sift(r, 1, n-i);</a:t>
            </a:r>
            <a:endParaRPr/>
          </a:p>
        </p:txBody>
      </p:sp>
      <p:sp>
        <p:nvSpPr>
          <p:cNvPr id="2177" name="Shape 2177"/>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181" name="Shape 2181"/>
        <p:cNvGrpSpPr/>
        <p:nvPr/>
      </p:nvGrpSpPr>
      <p:grpSpPr>
        <a:xfrm>
          <a:off x="0" y="0"/>
          <a:ext cx="0" cy="0"/>
          <a:chOff x="0" y="0"/>
          <a:chExt cx="0" cy="0"/>
        </a:xfrm>
      </p:grpSpPr>
      <p:sp>
        <p:nvSpPr>
          <p:cNvPr id="2182" name="Shape 2182"/>
          <p:cNvSpPr txBox="1"/>
          <p:nvPr/>
        </p:nvSpPr>
        <p:spPr>
          <a:xfrm>
            <a:off x="385762" y="1042987"/>
            <a:ext cx="38862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Times New Roman"/>
              <a:buNone/>
            </a:pPr>
            <a:r>
              <a:rPr b="1" i="0" lang="en-US" sz="3200" u="none">
                <a:solidFill>
                  <a:srgbClr val="171CEF"/>
                </a:solidFill>
                <a:latin typeface="Times New Roman"/>
                <a:ea typeface="Times New Roman"/>
                <a:cs typeface="Times New Roman"/>
                <a:sym typeface="Times New Roman"/>
              </a:rPr>
              <a:t>堆排序算法</a:t>
            </a:r>
            <a:endParaRPr/>
          </a:p>
        </p:txBody>
      </p:sp>
      <p:sp>
        <p:nvSpPr>
          <p:cNvPr id="2183" name="Shape 2183"/>
          <p:cNvSpPr txBox="1"/>
          <p:nvPr/>
        </p:nvSpPr>
        <p:spPr>
          <a:xfrm>
            <a:off x="657225" y="1808162"/>
            <a:ext cx="7848600" cy="43624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void  HeapSort ( int  r[], int n)</a:t>
            </a:r>
            <a:endParaRPr/>
          </a:p>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for (i=n/2; i&gt;=1; i</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      //初建堆</a:t>
            </a:r>
            <a:endParaRPr/>
          </a:p>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sift(r, i, n) ;     </a:t>
            </a:r>
            <a:endParaRPr/>
          </a:p>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for (i=1; i&gt;n; i++ )</a:t>
            </a:r>
            <a:endParaRPr/>
          </a:p>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r[1]←→r[n</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i+1];        //移走堆顶</a:t>
            </a:r>
            <a:endParaRPr/>
          </a:p>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sift(r, 1, n</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i);               //重建堆</a:t>
            </a:r>
            <a:endParaRPr/>
          </a:p>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2184" name="Shape 2184"/>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188" name="Shape 2188"/>
        <p:cNvGrpSpPr/>
        <p:nvPr/>
      </p:nvGrpSpPr>
      <p:grpSpPr>
        <a:xfrm>
          <a:off x="0" y="0"/>
          <a:ext cx="0" cy="0"/>
          <a:chOff x="0" y="0"/>
          <a:chExt cx="0" cy="0"/>
        </a:xfrm>
      </p:grpSpPr>
      <p:sp>
        <p:nvSpPr>
          <p:cNvPr id="2189" name="Shape 2189"/>
          <p:cNvSpPr txBox="1"/>
          <p:nvPr/>
        </p:nvSpPr>
        <p:spPr>
          <a:xfrm>
            <a:off x="317500" y="1042987"/>
            <a:ext cx="553561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堆排序算法的性能分析</a:t>
            </a:r>
            <a:endParaRPr/>
          </a:p>
        </p:txBody>
      </p:sp>
      <p:sp>
        <p:nvSpPr>
          <p:cNvPr id="2190" name="Shape 2190"/>
          <p:cNvSpPr txBox="1"/>
          <p:nvPr/>
        </p:nvSpPr>
        <p:spPr>
          <a:xfrm>
            <a:off x="250825" y="2124075"/>
            <a:ext cx="8551862" cy="3082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第1个for循环是初始建堆，需要</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)时间；</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第2个for循环是输出堆顶重建堆，共需要取</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-1次堆顶记录，第 </a:t>
            </a:r>
            <a:r>
              <a:rPr b="1" i="1" lang="en-US" sz="2800" u="none">
                <a:solidFill>
                  <a:schemeClr val="dk1"/>
                </a:solidFill>
                <a:latin typeface="Times New Roman"/>
                <a:ea typeface="Times New Roman"/>
                <a:cs typeface="Times New Roman"/>
                <a:sym typeface="Times New Roman"/>
              </a:rPr>
              <a:t>i </a:t>
            </a:r>
            <a:r>
              <a:rPr b="1" i="0" lang="en-US" sz="2800" u="none">
                <a:solidFill>
                  <a:schemeClr val="dk1"/>
                </a:solidFill>
                <a:latin typeface="Times New Roman"/>
                <a:ea typeface="Times New Roman"/>
                <a:cs typeface="Times New Roman"/>
                <a:sym typeface="Times New Roman"/>
              </a:rPr>
              <a:t>次取堆顶记录重建堆需要</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)时间，需要</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)时间；</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因此整个时间复杂度为</a:t>
            </a:r>
            <a:r>
              <a:rPr b="1" i="1" lang="en-US" sz="2800" u="none">
                <a:solidFill>
                  <a:schemeClr val="dk1"/>
                </a:solidFill>
                <a:latin typeface="Times New Roman"/>
                <a:ea typeface="Times New Roman"/>
                <a:cs typeface="Times New Roman"/>
                <a:sym typeface="Times New Roman"/>
              </a:rPr>
              <a:t>O</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log</a:t>
            </a:r>
            <a:r>
              <a:rPr b="1" baseline="-25000"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)，这是堆排序的</a:t>
            </a:r>
            <a:r>
              <a:rPr b="1" i="0" lang="en-US" sz="2800" u="none">
                <a:solidFill>
                  <a:srgbClr val="FF3300"/>
                </a:solidFill>
                <a:latin typeface="Times New Roman"/>
                <a:ea typeface="Times New Roman"/>
                <a:cs typeface="Times New Roman"/>
                <a:sym typeface="Times New Roman"/>
              </a:rPr>
              <a:t>最好</a:t>
            </a:r>
            <a:r>
              <a:rPr b="1" i="0" lang="en-US" sz="2800" u="none">
                <a:solidFill>
                  <a:schemeClr val="dk1"/>
                </a:solidFill>
                <a:latin typeface="Times New Roman"/>
                <a:ea typeface="Times New Roman"/>
                <a:cs typeface="Times New Roman"/>
                <a:sym typeface="Times New Roman"/>
              </a:rPr>
              <a:t>、</a:t>
            </a:r>
            <a:r>
              <a:rPr b="1" i="0" lang="en-US" sz="2800" u="none">
                <a:solidFill>
                  <a:srgbClr val="FF3300"/>
                </a:solidFill>
                <a:latin typeface="Times New Roman"/>
                <a:ea typeface="Times New Roman"/>
                <a:cs typeface="Times New Roman"/>
                <a:sym typeface="Times New Roman"/>
              </a:rPr>
              <a:t>最坏</a:t>
            </a:r>
            <a:r>
              <a:rPr b="1" i="0" lang="en-US" sz="2800" u="none">
                <a:solidFill>
                  <a:schemeClr val="dk1"/>
                </a:solidFill>
                <a:latin typeface="Times New Roman"/>
                <a:ea typeface="Times New Roman"/>
                <a:cs typeface="Times New Roman"/>
                <a:sym typeface="Times New Roman"/>
              </a:rPr>
              <a:t>和</a:t>
            </a:r>
            <a:r>
              <a:rPr b="1" i="0" lang="en-US" sz="2800" u="none">
                <a:solidFill>
                  <a:srgbClr val="FF3300"/>
                </a:solidFill>
                <a:latin typeface="Times New Roman"/>
                <a:ea typeface="Times New Roman"/>
                <a:cs typeface="Times New Roman"/>
                <a:sym typeface="Times New Roman"/>
              </a:rPr>
              <a:t>平均</a:t>
            </a:r>
            <a:r>
              <a:rPr b="1" i="0" lang="en-US" sz="2800" u="none">
                <a:solidFill>
                  <a:schemeClr val="dk1"/>
                </a:solidFill>
                <a:latin typeface="Times New Roman"/>
                <a:ea typeface="Times New Roman"/>
                <a:cs typeface="Times New Roman"/>
                <a:sym typeface="Times New Roman"/>
              </a:rPr>
              <a:t>的时间代价。</a:t>
            </a:r>
            <a:endParaRPr/>
          </a:p>
        </p:txBody>
      </p:sp>
      <p:sp>
        <p:nvSpPr>
          <p:cNvPr id="2191" name="Shape 2191"/>
          <p:cNvSpPr txBox="1"/>
          <p:nvPr/>
        </p:nvSpPr>
        <p:spPr>
          <a:xfrm>
            <a:off x="2511425"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8.4  选择排序</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195" name="Shape 2195"/>
        <p:cNvGrpSpPr/>
        <p:nvPr/>
      </p:nvGrpSpPr>
      <p:grpSpPr>
        <a:xfrm>
          <a:off x="0" y="0"/>
          <a:ext cx="0" cy="0"/>
          <a:chOff x="0" y="0"/>
          <a:chExt cx="0" cy="0"/>
        </a:xfrm>
      </p:grpSpPr>
      <p:sp>
        <p:nvSpPr>
          <p:cNvPr id="2196" name="Shape 2196"/>
          <p:cNvSpPr txBox="1"/>
          <p:nvPr/>
        </p:nvSpPr>
        <p:spPr>
          <a:xfrm>
            <a:off x="385762" y="1042987"/>
            <a:ext cx="3733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归并排序</a:t>
            </a:r>
            <a:endParaRPr/>
          </a:p>
        </p:txBody>
      </p:sp>
      <p:sp>
        <p:nvSpPr>
          <p:cNvPr id="2197" name="Shape 2197"/>
          <p:cNvSpPr txBox="1"/>
          <p:nvPr/>
        </p:nvSpPr>
        <p:spPr>
          <a:xfrm>
            <a:off x="442912" y="1935162"/>
            <a:ext cx="8621712" cy="15541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归并排序的主要操作是</a:t>
            </a:r>
            <a:r>
              <a:rPr b="1" i="0" lang="en-US" sz="3200" u="none">
                <a:solidFill>
                  <a:srgbClr val="FF3300"/>
                </a:solidFill>
                <a:latin typeface="Arial"/>
                <a:ea typeface="Arial"/>
                <a:cs typeface="Arial"/>
                <a:sym typeface="Arial"/>
              </a:rPr>
              <a:t>归并</a:t>
            </a:r>
            <a:r>
              <a:rPr b="1" i="0" lang="en-US" sz="3200" u="none">
                <a:solidFill>
                  <a:schemeClr val="dk1"/>
                </a:solidFill>
                <a:latin typeface="Arial"/>
                <a:ea typeface="Arial"/>
                <a:cs typeface="Arial"/>
                <a:sym typeface="Arial"/>
              </a:rPr>
              <a:t>，其主要思想是：将若干有序序列逐步归并，最终得到一个有序序列。</a:t>
            </a:r>
            <a:r>
              <a:rPr b="1" i="0" lang="en-US" sz="3200" u="none">
                <a:solidFill>
                  <a:schemeClr val="dk1"/>
                </a:solidFill>
                <a:latin typeface="Times New Roman"/>
                <a:ea typeface="Times New Roman"/>
                <a:cs typeface="Times New Roman"/>
                <a:sym typeface="Times New Roman"/>
              </a:rPr>
              <a:t> </a:t>
            </a:r>
            <a:endParaRPr/>
          </a:p>
        </p:txBody>
      </p:sp>
      <p:sp>
        <p:nvSpPr>
          <p:cNvPr id="2198" name="Shape 2198"/>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
        <p:nvSpPr>
          <p:cNvPr id="2199" name="Shape 2199"/>
          <p:cNvSpPr txBox="1"/>
          <p:nvPr/>
        </p:nvSpPr>
        <p:spPr>
          <a:xfrm>
            <a:off x="434975" y="3916362"/>
            <a:ext cx="8629650" cy="946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归并：</a:t>
            </a:r>
            <a:r>
              <a:rPr b="1" i="0" lang="en-US" sz="2800" u="none">
                <a:solidFill>
                  <a:schemeClr val="dk1"/>
                </a:solidFill>
                <a:latin typeface="Arial"/>
                <a:ea typeface="Arial"/>
                <a:cs typeface="Arial"/>
                <a:sym typeface="Arial"/>
              </a:rPr>
              <a:t>将两个或两个以上的有序序列合并成一个有序序列的过程。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203" name="Shape 2203"/>
        <p:cNvGrpSpPr/>
        <p:nvPr/>
      </p:nvGrpSpPr>
      <p:grpSpPr>
        <a:xfrm>
          <a:off x="0" y="0"/>
          <a:ext cx="0" cy="0"/>
          <a:chOff x="0" y="0"/>
          <a:chExt cx="0" cy="0"/>
        </a:xfrm>
      </p:grpSpPr>
      <p:sp>
        <p:nvSpPr>
          <p:cNvPr id="2204" name="Shape 2204"/>
          <p:cNvSpPr txBox="1"/>
          <p:nvPr/>
        </p:nvSpPr>
        <p:spPr>
          <a:xfrm>
            <a:off x="522287" y="1763712"/>
            <a:ext cx="8101012" cy="2227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基本思想：</a:t>
            </a:r>
            <a:r>
              <a:rPr b="1" i="0" lang="en-US" sz="2800" u="none">
                <a:solidFill>
                  <a:schemeClr val="dk1"/>
                </a:solidFill>
                <a:latin typeface="Times New Roman"/>
                <a:ea typeface="Times New Roman"/>
                <a:cs typeface="Times New Roman"/>
                <a:sym typeface="Times New Roman"/>
              </a:rPr>
              <a:t>将一个具有</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个待排序记录的序列看成是</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个长度为1的有序序列，然后进行两两归并，得到</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/2个长度为2的有序序列，再进行两两归并，得到</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/4个长度为4的有序序列，……，直至得到一个长度为</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的有序序列为止。</a:t>
            </a:r>
            <a:endParaRPr/>
          </a:p>
        </p:txBody>
      </p:sp>
      <p:sp>
        <p:nvSpPr>
          <p:cNvPr id="2205" name="Shape 2205"/>
          <p:cNvSpPr txBox="1"/>
          <p:nvPr/>
        </p:nvSpPr>
        <p:spPr>
          <a:xfrm>
            <a:off x="385762" y="1042987"/>
            <a:ext cx="3733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3200"/>
              <a:buFont typeface="Arial"/>
              <a:buNone/>
            </a:pPr>
            <a:r>
              <a:rPr b="1" i="0" lang="en-US" sz="3200" u="none">
                <a:solidFill>
                  <a:srgbClr val="171CEF"/>
                </a:solidFill>
                <a:latin typeface="Arial"/>
                <a:ea typeface="Arial"/>
                <a:cs typeface="Arial"/>
                <a:sym typeface="Arial"/>
              </a:rPr>
              <a:t>二路归并排序</a:t>
            </a:r>
            <a:endParaRPr/>
          </a:p>
        </p:txBody>
      </p:sp>
      <p:grpSp>
        <p:nvGrpSpPr>
          <p:cNvPr id="2206" name="Shape 2206"/>
          <p:cNvGrpSpPr/>
          <p:nvPr/>
        </p:nvGrpSpPr>
        <p:grpSpPr>
          <a:xfrm>
            <a:off x="476250" y="4103687"/>
            <a:ext cx="6604000" cy="542925"/>
            <a:chOff x="522287" y="3249612"/>
            <a:chExt cx="6604000" cy="542925"/>
          </a:xfrm>
        </p:grpSpPr>
        <p:sp>
          <p:nvSpPr>
            <p:cNvPr id="2207" name="Shape 2207"/>
            <p:cNvSpPr txBox="1"/>
            <p:nvPr/>
          </p:nvSpPr>
          <p:spPr>
            <a:xfrm>
              <a:off x="1106487" y="3249612"/>
              <a:ext cx="6019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需解决的关键问题?</a:t>
              </a:r>
              <a:endParaRPr/>
            </a:p>
          </p:txBody>
        </p:sp>
        <p:pic>
          <p:nvPicPr>
            <p:cNvPr id="2208" name="Shape 2208"/>
            <p:cNvPicPr preferRelativeResize="0"/>
            <p:nvPr/>
          </p:nvPicPr>
          <p:blipFill rotWithShape="1">
            <a:blip r:embed="rId3">
              <a:alphaModFix/>
            </a:blip>
            <a:srcRect b="0" l="0" r="0" t="0"/>
            <a:stretch/>
          </p:blipFill>
          <p:spPr>
            <a:xfrm>
              <a:off x="522287" y="3249612"/>
              <a:ext cx="584200" cy="542925"/>
            </a:xfrm>
            <a:prstGeom prst="rect">
              <a:avLst/>
            </a:prstGeom>
            <a:noFill/>
            <a:ln>
              <a:noFill/>
            </a:ln>
          </p:spPr>
        </p:pic>
      </p:grpSp>
      <p:sp>
        <p:nvSpPr>
          <p:cNvPr id="2209" name="Shape 2209"/>
          <p:cNvSpPr txBox="1"/>
          <p:nvPr/>
        </p:nvSpPr>
        <p:spPr>
          <a:xfrm>
            <a:off x="522287" y="4824412"/>
            <a:ext cx="7010400" cy="154463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⑴如何将两个有序序列合成一个有序序列？</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⑵怎样完成一趟归并？</a:t>
            </a:r>
            <a:endParaRPr/>
          </a:p>
          <a:p>
            <a:pPr indent="0" lvl="0" marL="0" marR="0" rtl="0" algn="just">
              <a:lnSpc>
                <a:spcPct val="100000"/>
              </a:lnSpc>
              <a:spcBef>
                <a:spcPts val="56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⑶如何控制二路归并的结束？</a:t>
            </a:r>
            <a:endParaRPr/>
          </a:p>
        </p:txBody>
      </p:sp>
      <p:sp>
        <p:nvSpPr>
          <p:cNvPr id="2210" name="Shape 2210"/>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214" name="Shape 2214"/>
        <p:cNvGrpSpPr/>
        <p:nvPr/>
      </p:nvGrpSpPr>
      <p:grpSpPr>
        <a:xfrm>
          <a:off x="0" y="0"/>
          <a:ext cx="0" cy="0"/>
          <a:chOff x="0" y="0"/>
          <a:chExt cx="0" cy="0"/>
        </a:xfrm>
      </p:grpSpPr>
      <p:sp>
        <p:nvSpPr>
          <p:cNvPr id="2215" name="Shape 2215"/>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关键问题⑴：如何将两个有序序列合成一个有序序列？</a:t>
            </a:r>
            <a:endParaRPr/>
          </a:p>
        </p:txBody>
      </p:sp>
      <p:grpSp>
        <p:nvGrpSpPr>
          <p:cNvPr id="2216" name="Shape 2216"/>
          <p:cNvGrpSpPr/>
          <p:nvPr/>
        </p:nvGrpSpPr>
        <p:grpSpPr>
          <a:xfrm>
            <a:off x="765098" y="2628900"/>
            <a:ext cx="6129399" cy="538150"/>
            <a:chOff x="1304848" y="2486025"/>
            <a:chExt cx="6129399" cy="538150"/>
          </a:xfrm>
        </p:grpSpPr>
        <p:sp>
          <p:nvSpPr>
            <p:cNvPr id="2217" name="Shape 2217"/>
            <p:cNvSpPr/>
            <p:nvPr/>
          </p:nvSpPr>
          <p:spPr>
            <a:xfrm>
              <a:off x="1304848" y="2490775"/>
              <a:ext cx="6081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sp>
          <p:nvSpPr>
            <p:cNvPr id="2218" name="Shape 2218"/>
            <p:cNvSpPr/>
            <p:nvPr/>
          </p:nvSpPr>
          <p:spPr>
            <a:xfrm>
              <a:off x="2219225" y="2490775"/>
              <a:ext cx="6081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sp>
          <p:nvSpPr>
            <p:cNvPr id="2219" name="Shape 2219"/>
            <p:cNvSpPr/>
            <p:nvPr/>
          </p:nvSpPr>
          <p:spPr>
            <a:xfrm>
              <a:off x="3133624" y="2490775"/>
              <a:ext cx="6081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sp>
          <p:nvSpPr>
            <p:cNvPr id="2220" name="Shape 2220"/>
            <p:cNvSpPr/>
            <p:nvPr/>
          </p:nvSpPr>
          <p:spPr>
            <a:xfrm>
              <a:off x="4063898" y="2486025"/>
              <a:ext cx="6081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sp>
          <p:nvSpPr>
            <p:cNvPr id="2221" name="Shape 2221"/>
            <p:cNvSpPr/>
            <p:nvPr/>
          </p:nvSpPr>
          <p:spPr>
            <a:xfrm>
              <a:off x="4990998" y="2486025"/>
              <a:ext cx="6081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a:t>
              </a:r>
              <a:endParaRPr/>
            </a:p>
          </p:txBody>
        </p:sp>
        <p:sp>
          <p:nvSpPr>
            <p:cNvPr id="2222" name="Shape 2222"/>
            <p:cNvSpPr/>
            <p:nvPr/>
          </p:nvSpPr>
          <p:spPr>
            <a:xfrm>
              <a:off x="5913350" y="2486025"/>
              <a:ext cx="6081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55</a:t>
              </a:r>
              <a:endParaRPr/>
            </a:p>
          </p:txBody>
        </p:sp>
        <p:sp>
          <p:nvSpPr>
            <p:cNvPr id="2223" name="Shape 2223"/>
            <p:cNvSpPr/>
            <p:nvPr/>
          </p:nvSpPr>
          <p:spPr>
            <a:xfrm>
              <a:off x="6826148" y="2486025"/>
              <a:ext cx="6081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grpSp>
        <p:nvGrpSpPr>
          <p:cNvPr id="2224" name="Shape 2224"/>
          <p:cNvGrpSpPr/>
          <p:nvPr/>
        </p:nvGrpSpPr>
        <p:grpSpPr>
          <a:xfrm>
            <a:off x="935037" y="3167062"/>
            <a:ext cx="1219200" cy="990600"/>
            <a:chOff x="1474787" y="3024187"/>
            <a:chExt cx="1219200" cy="990600"/>
          </a:xfrm>
        </p:grpSpPr>
        <p:cxnSp>
          <p:nvCxnSpPr>
            <p:cNvPr id="2225" name="Shape 2225"/>
            <p:cNvCxnSpPr/>
            <p:nvPr/>
          </p:nvCxnSpPr>
          <p:spPr>
            <a:xfrm>
              <a:off x="15636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226" name="Shape 2226"/>
            <p:cNvCxnSpPr/>
            <p:nvPr/>
          </p:nvCxnSpPr>
          <p:spPr>
            <a:xfrm flipH="1">
              <a:off x="22494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227" name="Shape 2227"/>
            <p:cNvSpPr/>
            <p:nvPr/>
          </p:nvSpPr>
          <p:spPr>
            <a:xfrm>
              <a:off x="1474787"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20  60</a:t>
              </a:r>
              <a:endParaRPr/>
            </a:p>
          </p:txBody>
        </p:sp>
      </p:grpSp>
      <p:grpSp>
        <p:nvGrpSpPr>
          <p:cNvPr id="2228" name="Shape 2228"/>
          <p:cNvGrpSpPr/>
          <p:nvPr/>
        </p:nvGrpSpPr>
        <p:grpSpPr>
          <a:xfrm>
            <a:off x="2728912" y="3167062"/>
            <a:ext cx="1219200" cy="990600"/>
            <a:chOff x="3268662" y="3024187"/>
            <a:chExt cx="1219200" cy="990600"/>
          </a:xfrm>
        </p:grpSpPr>
        <p:cxnSp>
          <p:nvCxnSpPr>
            <p:cNvPr id="2229" name="Shape 2229"/>
            <p:cNvCxnSpPr/>
            <p:nvPr/>
          </p:nvCxnSpPr>
          <p:spPr>
            <a:xfrm>
              <a:off x="34051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230" name="Shape 2230"/>
            <p:cNvCxnSpPr/>
            <p:nvPr/>
          </p:nvCxnSpPr>
          <p:spPr>
            <a:xfrm flipH="1">
              <a:off x="40909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231" name="Shape 2231"/>
            <p:cNvSpPr/>
            <p:nvPr/>
          </p:nvSpPr>
          <p:spPr>
            <a:xfrm>
              <a:off x="3268662"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5   31</a:t>
              </a:r>
              <a:endParaRPr/>
            </a:p>
          </p:txBody>
        </p:sp>
      </p:grpSp>
      <p:grpSp>
        <p:nvGrpSpPr>
          <p:cNvPr id="2232" name="Shape 2232"/>
          <p:cNvGrpSpPr/>
          <p:nvPr/>
        </p:nvGrpSpPr>
        <p:grpSpPr>
          <a:xfrm>
            <a:off x="4605337" y="3160712"/>
            <a:ext cx="1219200" cy="990600"/>
            <a:chOff x="5145087" y="3017837"/>
            <a:chExt cx="1219200" cy="990600"/>
          </a:xfrm>
        </p:grpSpPr>
        <p:cxnSp>
          <p:nvCxnSpPr>
            <p:cNvPr id="2233" name="Shape 2233"/>
            <p:cNvCxnSpPr/>
            <p:nvPr/>
          </p:nvCxnSpPr>
          <p:spPr>
            <a:xfrm>
              <a:off x="52498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234" name="Shape 2234"/>
            <p:cNvCxnSpPr/>
            <p:nvPr/>
          </p:nvCxnSpPr>
          <p:spPr>
            <a:xfrm flipH="1">
              <a:off x="59356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235" name="Shape 2235"/>
            <p:cNvSpPr/>
            <p:nvPr/>
          </p:nvSpPr>
          <p:spPr>
            <a:xfrm>
              <a:off x="5145087" y="347503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44   55</a:t>
              </a:r>
              <a:endParaRPr/>
            </a:p>
          </p:txBody>
        </p:sp>
      </p:grpSp>
      <p:grpSp>
        <p:nvGrpSpPr>
          <p:cNvPr id="2236" name="Shape 2236"/>
          <p:cNvGrpSpPr/>
          <p:nvPr/>
        </p:nvGrpSpPr>
        <p:grpSpPr>
          <a:xfrm>
            <a:off x="6287649" y="3167062"/>
            <a:ext cx="594300" cy="990588"/>
            <a:chOff x="6827399" y="3024187"/>
            <a:chExt cx="594300" cy="990588"/>
          </a:xfrm>
        </p:grpSpPr>
        <p:cxnSp>
          <p:nvCxnSpPr>
            <p:cNvPr id="2237" name="Shape 2237"/>
            <p:cNvCxnSpPr/>
            <p:nvPr/>
          </p:nvCxnSpPr>
          <p:spPr>
            <a:xfrm>
              <a:off x="7177087" y="3024187"/>
              <a:ext cx="0" cy="457200"/>
            </a:xfrm>
            <a:prstGeom prst="straightConnector1">
              <a:avLst/>
            </a:prstGeom>
            <a:noFill/>
            <a:ln cap="flat" cmpd="sng" w="28575">
              <a:solidFill>
                <a:srgbClr val="008080"/>
              </a:solidFill>
              <a:prstDash val="solid"/>
              <a:miter lim="800000"/>
              <a:headEnd len="med" w="med" type="none"/>
              <a:tailEnd len="med" w="med" type="none"/>
            </a:ln>
          </p:spPr>
        </p:cxnSp>
        <p:sp>
          <p:nvSpPr>
            <p:cNvPr id="2238" name="Shape 2238"/>
            <p:cNvSpPr/>
            <p:nvPr/>
          </p:nvSpPr>
          <p:spPr>
            <a:xfrm>
              <a:off x="6827399" y="3481375"/>
              <a:ext cx="5943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sp>
        <p:nvSpPr>
          <p:cNvPr id="2239" name="Shape 2239"/>
          <p:cNvSpPr/>
          <p:nvPr/>
        </p:nvSpPr>
        <p:spPr>
          <a:xfrm>
            <a:off x="1284287" y="4832350"/>
            <a:ext cx="2208212"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 </a:t>
            </a:r>
            <a:endParaRPr/>
          </a:p>
        </p:txBody>
      </p:sp>
      <p:sp>
        <p:nvSpPr>
          <p:cNvPr id="2240" name="Shape 2240"/>
          <p:cNvSpPr/>
          <p:nvPr/>
        </p:nvSpPr>
        <p:spPr>
          <a:xfrm>
            <a:off x="927100" y="1862137"/>
            <a:ext cx="5940425"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60      20      31       5      44      55      65</a:t>
            </a:r>
            <a:endParaRPr/>
          </a:p>
        </p:txBody>
      </p:sp>
      <p:grpSp>
        <p:nvGrpSpPr>
          <p:cNvPr id="2241" name="Shape 2241"/>
          <p:cNvGrpSpPr/>
          <p:nvPr/>
        </p:nvGrpSpPr>
        <p:grpSpPr>
          <a:xfrm>
            <a:off x="1022350" y="4157662"/>
            <a:ext cx="219075" cy="454025"/>
            <a:chOff x="1562100" y="4014787"/>
            <a:chExt cx="219075" cy="454025"/>
          </a:xfrm>
        </p:grpSpPr>
        <p:cxnSp>
          <p:nvCxnSpPr>
            <p:cNvPr id="2242" name="Shape 2242"/>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243" name="Shape 2243"/>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grpSp>
        <p:nvGrpSpPr>
          <p:cNvPr id="2244" name="Shape 2244"/>
          <p:cNvGrpSpPr/>
          <p:nvPr/>
        </p:nvGrpSpPr>
        <p:grpSpPr>
          <a:xfrm>
            <a:off x="2978150" y="4157662"/>
            <a:ext cx="277812" cy="454025"/>
            <a:chOff x="3517900" y="4014787"/>
            <a:chExt cx="277812" cy="454025"/>
          </a:xfrm>
        </p:grpSpPr>
        <p:cxnSp>
          <p:nvCxnSpPr>
            <p:cNvPr id="2245" name="Shape 2245"/>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246" name="Shape 2246"/>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247" name="Shape 2247"/>
          <p:cNvSpPr txBox="1"/>
          <p:nvPr/>
        </p:nvSpPr>
        <p:spPr>
          <a:xfrm>
            <a:off x="1439862" y="4938712"/>
            <a:ext cx="2968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grpSp>
        <p:nvGrpSpPr>
          <p:cNvPr id="2248" name="Shape 2248"/>
          <p:cNvGrpSpPr/>
          <p:nvPr/>
        </p:nvGrpSpPr>
        <p:grpSpPr>
          <a:xfrm>
            <a:off x="1527175" y="5359400"/>
            <a:ext cx="277812" cy="454025"/>
            <a:chOff x="3517900" y="4014787"/>
            <a:chExt cx="277812" cy="454025"/>
          </a:xfrm>
        </p:grpSpPr>
        <p:cxnSp>
          <p:nvCxnSpPr>
            <p:cNvPr id="2249" name="Shape 2249"/>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250" name="Shape 2250"/>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k</a:t>
              </a:r>
              <a:endParaRPr/>
            </a:p>
          </p:txBody>
        </p:sp>
      </p:grpSp>
      <p:grpSp>
        <p:nvGrpSpPr>
          <p:cNvPr id="2251" name="Shape 2251"/>
          <p:cNvGrpSpPr/>
          <p:nvPr/>
        </p:nvGrpSpPr>
        <p:grpSpPr>
          <a:xfrm>
            <a:off x="3524250" y="4141787"/>
            <a:ext cx="277812" cy="454025"/>
            <a:chOff x="3517900" y="4014787"/>
            <a:chExt cx="277812" cy="454025"/>
          </a:xfrm>
        </p:grpSpPr>
        <p:cxnSp>
          <p:nvCxnSpPr>
            <p:cNvPr id="2252" name="Shape 2252"/>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253" name="Shape 2253"/>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254" name="Shape 2254"/>
          <p:cNvSpPr txBox="1"/>
          <p:nvPr/>
        </p:nvSpPr>
        <p:spPr>
          <a:xfrm>
            <a:off x="189071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grpSp>
        <p:nvGrpSpPr>
          <p:cNvPr id="2255" name="Shape 2255"/>
          <p:cNvGrpSpPr/>
          <p:nvPr/>
        </p:nvGrpSpPr>
        <p:grpSpPr>
          <a:xfrm>
            <a:off x="1582737" y="4159250"/>
            <a:ext cx="219075" cy="454025"/>
            <a:chOff x="1562100" y="4014787"/>
            <a:chExt cx="219075" cy="454025"/>
          </a:xfrm>
        </p:grpSpPr>
        <p:cxnSp>
          <p:nvCxnSpPr>
            <p:cNvPr id="2256" name="Shape 2256"/>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257" name="Shape 2257"/>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sp>
        <p:nvSpPr>
          <p:cNvPr id="2258" name="Shape 2258"/>
          <p:cNvSpPr txBox="1"/>
          <p:nvPr/>
        </p:nvSpPr>
        <p:spPr>
          <a:xfrm>
            <a:off x="243046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grpSp>
        <p:nvGrpSpPr>
          <p:cNvPr id="2259" name="Shape 2259"/>
          <p:cNvGrpSpPr/>
          <p:nvPr/>
        </p:nvGrpSpPr>
        <p:grpSpPr>
          <a:xfrm>
            <a:off x="4032250" y="4130675"/>
            <a:ext cx="277812" cy="454025"/>
            <a:chOff x="3517900" y="4014787"/>
            <a:chExt cx="277812" cy="454025"/>
          </a:xfrm>
        </p:grpSpPr>
        <p:cxnSp>
          <p:nvCxnSpPr>
            <p:cNvPr id="2260" name="Shape 2260"/>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261" name="Shape 2261"/>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262" name="Shape 2262"/>
          <p:cNvSpPr txBox="1"/>
          <p:nvPr/>
        </p:nvSpPr>
        <p:spPr>
          <a:xfrm>
            <a:off x="2968625" y="4954587"/>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sp>
        <p:nvSpPr>
          <p:cNvPr id="2263" name="Shape 2263"/>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7"/>
                                        </p:tgtEl>
                                        <p:attrNameLst>
                                          <p:attrName>style.visibility</p:attrName>
                                        </p:attrNameLst>
                                      </p:cBhvr>
                                      <p:to>
                                        <p:strVal val="visible"/>
                                      </p:to>
                                    </p:set>
                                    <p:animEffect filter="fade" transition="in">
                                      <p:cBhvr>
                                        <p:cTn dur="500"/>
                                        <p:tgtEl>
                                          <p:spTgt spid="2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4"/>
                                        </p:tgtEl>
                                        <p:attrNameLst>
                                          <p:attrName>style.visibility</p:attrName>
                                        </p:attrNameLst>
                                      </p:cBhvr>
                                      <p:to>
                                        <p:strVal val="visible"/>
                                      </p:to>
                                    </p:set>
                                    <p:animEffect filter="fade" transition="in">
                                      <p:cBhvr>
                                        <p:cTn dur="500"/>
                                        <p:tgtEl>
                                          <p:spTgt spid="2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8"/>
                                        </p:tgtEl>
                                        <p:attrNameLst>
                                          <p:attrName>style.visibility</p:attrName>
                                        </p:attrNameLst>
                                      </p:cBhvr>
                                      <p:to>
                                        <p:strVal val="visible"/>
                                      </p:to>
                                    </p:set>
                                    <p:animEffect filter="fade" transition="in">
                                      <p:cBhvr>
                                        <p:cTn dur="500"/>
                                        <p:tgtEl>
                                          <p:spTgt spid="2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2"/>
                                        </p:tgtEl>
                                        <p:attrNameLst>
                                          <p:attrName>style.visibility</p:attrName>
                                        </p:attrNameLst>
                                      </p:cBhvr>
                                      <p:to>
                                        <p:strVal val="visible"/>
                                      </p:to>
                                    </p:set>
                                    <p:animEffect filter="fade" transition="in">
                                      <p:cBhvr>
                                        <p:cTn dur="500"/>
                                        <p:tgtEl>
                                          <p:spTgt spid="2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267" name="Shape 2267"/>
        <p:cNvGrpSpPr/>
        <p:nvPr/>
      </p:nvGrpSpPr>
      <p:grpSpPr>
        <a:xfrm>
          <a:off x="0" y="0"/>
          <a:ext cx="0" cy="0"/>
          <a:chOff x="0" y="0"/>
          <a:chExt cx="0" cy="0"/>
        </a:xfrm>
      </p:grpSpPr>
      <p:sp>
        <p:nvSpPr>
          <p:cNvPr id="2268" name="Shape 2268"/>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关键问题⑴：如何将两个有序序列合成一个有序序列？</a:t>
            </a:r>
            <a:endParaRPr/>
          </a:p>
        </p:txBody>
      </p:sp>
      <p:grpSp>
        <p:nvGrpSpPr>
          <p:cNvPr id="2269" name="Shape 2269"/>
          <p:cNvGrpSpPr/>
          <p:nvPr/>
        </p:nvGrpSpPr>
        <p:grpSpPr>
          <a:xfrm>
            <a:off x="741399" y="2628100"/>
            <a:ext cx="6237254" cy="539025"/>
            <a:chOff x="1379527" y="2485173"/>
            <a:chExt cx="6140843" cy="539025"/>
          </a:xfrm>
        </p:grpSpPr>
        <p:sp>
          <p:nvSpPr>
            <p:cNvPr id="2270" name="Shape 2270"/>
            <p:cNvSpPr/>
            <p:nvPr/>
          </p:nvSpPr>
          <p:spPr>
            <a:xfrm>
              <a:off x="1379527" y="2490798"/>
              <a:ext cx="6195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sp>
          <p:nvSpPr>
            <p:cNvPr id="2271" name="Shape 2271"/>
            <p:cNvSpPr/>
            <p:nvPr/>
          </p:nvSpPr>
          <p:spPr>
            <a:xfrm>
              <a:off x="2207850" y="2490798"/>
              <a:ext cx="6195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sp>
          <p:nvSpPr>
            <p:cNvPr id="2272" name="Shape 2272"/>
            <p:cNvSpPr/>
            <p:nvPr/>
          </p:nvSpPr>
          <p:spPr>
            <a:xfrm>
              <a:off x="3093495" y="2485173"/>
              <a:ext cx="6195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sp>
          <p:nvSpPr>
            <p:cNvPr id="2273" name="Shape 2273"/>
            <p:cNvSpPr/>
            <p:nvPr/>
          </p:nvSpPr>
          <p:spPr>
            <a:xfrm>
              <a:off x="4138612" y="2486025"/>
              <a:ext cx="5334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sp>
          <p:nvSpPr>
            <p:cNvPr id="2274" name="Shape 2274"/>
            <p:cNvSpPr/>
            <p:nvPr/>
          </p:nvSpPr>
          <p:spPr>
            <a:xfrm>
              <a:off x="5065704" y="2486023"/>
              <a:ext cx="6195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a:t>
              </a:r>
              <a:endParaRPr/>
            </a:p>
          </p:txBody>
        </p:sp>
        <p:sp>
          <p:nvSpPr>
            <p:cNvPr id="2275" name="Shape 2275"/>
            <p:cNvSpPr/>
            <p:nvPr/>
          </p:nvSpPr>
          <p:spPr>
            <a:xfrm>
              <a:off x="5988049" y="2486023"/>
              <a:ext cx="6195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55</a:t>
              </a:r>
              <a:endParaRPr/>
            </a:p>
          </p:txBody>
        </p:sp>
        <p:sp>
          <p:nvSpPr>
            <p:cNvPr id="2276" name="Shape 2276"/>
            <p:cNvSpPr/>
            <p:nvPr/>
          </p:nvSpPr>
          <p:spPr>
            <a:xfrm>
              <a:off x="6900869" y="2486023"/>
              <a:ext cx="6195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grpSp>
        <p:nvGrpSpPr>
          <p:cNvPr id="2277" name="Shape 2277"/>
          <p:cNvGrpSpPr/>
          <p:nvPr/>
        </p:nvGrpSpPr>
        <p:grpSpPr>
          <a:xfrm>
            <a:off x="935037" y="3167062"/>
            <a:ext cx="1219200" cy="990600"/>
            <a:chOff x="1474787" y="3024187"/>
            <a:chExt cx="1219200" cy="990600"/>
          </a:xfrm>
        </p:grpSpPr>
        <p:cxnSp>
          <p:nvCxnSpPr>
            <p:cNvPr id="2278" name="Shape 2278"/>
            <p:cNvCxnSpPr/>
            <p:nvPr/>
          </p:nvCxnSpPr>
          <p:spPr>
            <a:xfrm>
              <a:off x="15636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279" name="Shape 2279"/>
            <p:cNvCxnSpPr/>
            <p:nvPr/>
          </p:nvCxnSpPr>
          <p:spPr>
            <a:xfrm flipH="1">
              <a:off x="22494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280" name="Shape 2280"/>
            <p:cNvSpPr/>
            <p:nvPr/>
          </p:nvSpPr>
          <p:spPr>
            <a:xfrm>
              <a:off x="1474787"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20  60</a:t>
              </a:r>
              <a:endParaRPr/>
            </a:p>
          </p:txBody>
        </p:sp>
      </p:grpSp>
      <p:grpSp>
        <p:nvGrpSpPr>
          <p:cNvPr id="2281" name="Shape 2281"/>
          <p:cNvGrpSpPr/>
          <p:nvPr/>
        </p:nvGrpSpPr>
        <p:grpSpPr>
          <a:xfrm>
            <a:off x="2728912" y="3167062"/>
            <a:ext cx="1219200" cy="990600"/>
            <a:chOff x="3268662" y="3024187"/>
            <a:chExt cx="1219200" cy="990600"/>
          </a:xfrm>
        </p:grpSpPr>
        <p:cxnSp>
          <p:nvCxnSpPr>
            <p:cNvPr id="2282" name="Shape 2282"/>
            <p:cNvCxnSpPr/>
            <p:nvPr/>
          </p:nvCxnSpPr>
          <p:spPr>
            <a:xfrm>
              <a:off x="34051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283" name="Shape 2283"/>
            <p:cNvCxnSpPr/>
            <p:nvPr/>
          </p:nvCxnSpPr>
          <p:spPr>
            <a:xfrm flipH="1">
              <a:off x="40909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284" name="Shape 2284"/>
            <p:cNvSpPr/>
            <p:nvPr/>
          </p:nvSpPr>
          <p:spPr>
            <a:xfrm>
              <a:off x="3268662"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5   31</a:t>
              </a:r>
              <a:endParaRPr/>
            </a:p>
          </p:txBody>
        </p:sp>
      </p:grpSp>
      <p:grpSp>
        <p:nvGrpSpPr>
          <p:cNvPr id="2285" name="Shape 2285"/>
          <p:cNvGrpSpPr/>
          <p:nvPr/>
        </p:nvGrpSpPr>
        <p:grpSpPr>
          <a:xfrm>
            <a:off x="4605337" y="3160712"/>
            <a:ext cx="1219200" cy="990600"/>
            <a:chOff x="5145087" y="3017837"/>
            <a:chExt cx="1219200" cy="990600"/>
          </a:xfrm>
        </p:grpSpPr>
        <p:cxnSp>
          <p:nvCxnSpPr>
            <p:cNvPr id="2286" name="Shape 2286"/>
            <p:cNvCxnSpPr/>
            <p:nvPr/>
          </p:nvCxnSpPr>
          <p:spPr>
            <a:xfrm>
              <a:off x="52498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287" name="Shape 2287"/>
            <p:cNvCxnSpPr/>
            <p:nvPr/>
          </p:nvCxnSpPr>
          <p:spPr>
            <a:xfrm flipH="1">
              <a:off x="59356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288" name="Shape 2288"/>
            <p:cNvSpPr/>
            <p:nvPr/>
          </p:nvSpPr>
          <p:spPr>
            <a:xfrm>
              <a:off x="5145087" y="347503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44   55</a:t>
              </a:r>
              <a:endParaRPr/>
            </a:p>
          </p:txBody>
        </p:sp>
      </p:grpSp>
      <p:grpSp>
        <p:nvGrpSpPr>
          <p:cNvPr id="2289" name="Shape 2289"/>
          <p:cNvGrpSpPr/>
          <p:nvPr/>
        </p:nvGrpSpPr>
        <p:grpSpPr>
          <a:xfrm>
            <a:off x="6348398" y="3167062"/>
            <a:ext cx="630300" cy="990588"/>
            <a:chOff x="6888148" y="3024187"/>
            <a:chExt cx="630300" cy="990588"/>
          </a:xfrm>
        </p:grpSpPr>
        <p:cxnSp>
          <p:nvCxnSpPr>
            <p:cNvPr id="2290" name="Shape 2290"/>
            <p:cNvCxnSpPr/>
            <p:nvPr/>
          </p:nvCxnSpPr>
          <p:spPr>
            <a:xfrm>
              <a:off x="7177087" y="3024187"/>
              <a:ext cx="0" cy="457200"/>
            </a:xfrm>
            <a:prstGeom prst="straightConnector1">
              <a:avLst/>
            </a:prstGeom>
            <a:noFill/>
            <a:ln cap="flat" cmpd="sng" w="28575">
              <a:solidFill>
                <a:srgbClr val="008080"/>
              </a:solidFill>
              <a:prstDash val="solid"/>
              <a:miter lim="800000"/>
              <a:headEnd len="med" w="med" type="none"/>
              <a:tailEnd len="med" w="med" type="none"/>
            </a:ln>
          </p:spPr>
        </p:cxnSp>
        <p:sp>
          <p:nvSpPr>
            <p:cNvPr id="2291" name="Shape 2291"/>
            <p:cNvSpPr/>
            <p:nvPr/>
          </p:nvSpPr>
          <p:spPr>
            <a:xfrm>
              <a:off x="6888148" y="3481375"/>
              <a:ext cx="6303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sp>
        <p:nvSpPr>
          <p:cNvPr id="2292" name="Shape 2292"/>
          <p:cNvSpPr/>
          <p:nvPr/>
        </p:nvSpPr>
        <p:spPr>
          <a:xfrm>
            <a:off x="1284287" y="4832350"/>
            <a:ext cx="2208212"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 </a:t>
            </a:r>
            <a:endParaRPr/>
          </a:p>
        </p:txBody>
      </p:sp>
      <p:sp>
        <p:nvSpPr>
          <p:cNvPr id="2293" name="Shape 2293"/>
          <p:cNvSpPr/>
          <p:nvPr/>
        </p:nvSpPr>
        <p:spPr>
          <a:xfrm>
            <a:off x="927100" y="1862137"/>
            <a:ext cx="5940425"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60      20      31       5      44      55      65</a:t>
            </a:r>
            <a:endParaRPr/>
          </a:p>
        </p:txBody>
      </p:sp>
      <p:grpSp>
        <p:nvGrpSpPr>
          <p:cNvPr id="2294" name="Shape 2294"/>
          <p:cNvGrpSpPr/>
          <p:nvPr/>
        </p:nvGrpSpPr>
        <p:grpSpPr>
          <a:xfrm>
            <a:off x="1022350" y="4157662"/>
            <a:ext cx="219075" cy="454025"/>
            <a:chOff x="1562100" y="4014787"/>
            <a:chExt cx="219075" cy="454025"/>
          </a:xfrm>
        </p:grpSpPr>
        <p:cxnSp>
          <p:nvCxnSpPr>
            <p:cNvPr id="2295" name="Shape 2295"/>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296" name="Shape 2296"/>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grpSp>
        <p:nvGrpSpPr>
          <p:cNvPr id="2297" name="Shape 2297"/>
          <p:cNvGrpSpPr/>
          <p:nvPr/>
        </p:nvGrpSpPr>
        <p:grpSpPr>
          <a:xfrm>
            <a:off x="2978150" y="4157662"/>
            <a:ext cx="277812" cy="454025"/>
            <a:chOff x="3517900" y="4014787"/>
            <a:chExt cx="277812" cy="454025"/>
          </a:xfrm>
        </p:grpSpPr>
        <p:cxnSp>
          <p:nvCxnSpPr>
            <p:cNvPr id="2298" name="Shape 2298"/>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299" name="Shape 2299"/>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300" name="Shape 2300"/>
          <p:cNvSpPr txBox="1"/>
          <p:nvPr/>
        </p:nvSpPr>
        <p:spPr>
          <a:xfrm>
            <a:off x="1439862" y="4938712"/>
            <a:ext cx="2968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grpSp>
        <p:nvGrpSpPr>
          <p:cNvPr id="2301" name="Shape 2301"/>
          <p:cNvGrpSpPr/>
          <p:nvPr/>
        </p:nvGrpSpPr>
        <p:grpSpPr>
          <a:xfrm>
            <a:off x="1527175" y="5359400"/>
            <a:ext cx="277812" cy="454025"/>
            <a:chOff x="3517900" y="4014787"/>
            <a:chExt cx="277812" cy="454025"/>
          </a:xfrm>
        </p:grpSpPr>
        <p:cxnSp>
          <p:nvCxnSpPr>
            <p:cNvPr id="2302" name="Shape 2302"/>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03" name="Shape 2303"/>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k</a:t>
              </a:r>
              <a:endParaRPr/>
            </a:p>
          </p:txBody>
        </p:sp>
      </p:grpSp>
      <p:grpSp>
        <p:nvGrpSpPr>
          <p:cNvPr id="2304" name="Shape 2304"/>
          <p:cNvGrpSpPr/>
          <p:nvPr/>
        </p:nvGrpSpPr>
        <p:grpSpPr>
          <a:xfrm>
            <a:off x="3524250" y="4141787"/>
            <a:ext cx="277812" cy="454025"/>
            <a:chOff x="3517900" y="4014787"/>
            <a:chExt cx="277812" cy="454025"/>
          </a:xfrm>
        </p:grpSpPr>
        <p:cxnSp>
          <p:nvCxnSpPr>
            <p:cNvPr id="2305" name="Shape 2305"/>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06" name="Shape 2306"/>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307" name="Shape 2307"/>
          <p:cNvSpPr txBox="1"/>
          <p:nvPr/>
        </p:nvSpPr>
        <p:spPr>
          <a:xfrm>
            <a:off x="189071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grpSp>
        <p:nvGrpSpPr>
          <p:cNvPr id="2308" name="Shape 2308"/>
          <p:cNvGrpSpPr/>
          <p:nvPr/>
        </p:nvGrpSpPr>
        <p:grpSpPr>
          <a:xfrm>
            <a:off x="1582737" y="4159250"/>
            <a:ext cx="219075" cy="454025"/>
            <a:chOff x="1562100" y="4014787"/>
            <a:chExt cx="219075" cy="454025"/>
          </a:xfrm>
        </p:grpSpPr>
        <p:cxnSp>
          <p:nvCxnSpPr>
            <p:cNvPr id="2309" name="Shape 2309"/>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10" name="Shape 2310"/>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sp>
        <p:nvSpPr>
          <p:cNvPr id="2311" name="Shape 2311"/>
          <p:cNvSpPr txBox="1"/>
          <p:nvPr/>
        </p:nvSpPr>
        <p:spPr>
          <a:xfrm>
            <a:off x="243046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grpSp>
        <p:nvGrpSpPr>
          <p:cNvPr id="2312" name="Shape 2312"/>
          <p:cNvGrpSpPr/>
          <p:nvPr/>
        </p:nvGrpSpPr>
        <p:grpSpPr>
          <a:xfrm>
            <a:off x="4032250" y="4130675"/>
            <a:ext cx="277812" cy="454025"/>
            <a:chOff x="3517900" y="4014787"/>
            <a:chExt cx="277812" cy="454025"/>
          </a:xfrm>
        </p:grpSpPr>
        <p:cxnSp>
          <p:nvCxnSpPr>
            <p:cNvPr id="2313" name="Shape 2313"/>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14" name="Shape 2314"/>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315" name="Shape 2315"/>
          <p:cNvSpPr txBox="1"/>
          <p:nvPr/>
        </p:nvSpPr>
        <p:spPr>
          <a:xfrm>
            <a:off x="2968625" y="4954587"/>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grpSp>
        <p:nvGrpSpPr>
          <p:cNvPr id="2316" name="Shape 2316"/>
          <p:cNvGrpSpPr/>
          <p:nvPr/>
        </p:nvGrpSpPr>
        <p:grpSpPr>
          <a:xfrm>
            <a:off x="4257675" y="4857750"/>
            <a:ext cx="4454525" cy="542925"/>
            <a:chOff x="4257675" y="4824412"/>
            <a:chExt cx="4454525" cy="542925"/>
          </a:xfrm>
        </p:grpSpPr>
        <p:sp>
          <p:nvSpPr>
            <p:cNvPr id="2317" name="Shape 2317"/>
            <p:cNvSpPr txBox="1"/>
            <p:nvPr/>
          </p:nvSpPr>
          <p:spPr>
            <a:xfrm>
              <a:off x="4841875" y="4824412"/>
              <a:ext cx="387032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归并可以就地进行吗?</a:t>
              </a:r>
              <a:endParaRPr/>
            </a:p>
          </p:txBody>
        </p:sp>
        <p:pic>
          <p:nvPicPr>
            <p:cNvPr id="2318" name="Shape 2318"/>
            <p:cNvPicPr preferRelativeResize="0"/>
            <p:nvPr/>
          </p:nvPicPr>
          <p:blipFill rotWithShape="1">
            <a:blip r:embed="rId3">
              <a:alphaModFix/>
            </a:blip>
            <a:srcRect b="0" l="0" r="0" t="0"/>
            <a:stretch/>
          </p:blipFill>
          <p:spPr>
            <a:xfrm>
              <a:off x="4257675" y="4824412"/>
              <a:ext cx="584200" cy="542925"/>
            </a:xfrm>
            <a:prstGeom prst="rect">
              <a:avLst/>
            </a:prstGeom>
            <a:noFill/>
            <a:ln>
              <a:noFill/>
            </a:ln>
          </p:spPr>
        </p:pic>
      </p:grpSp>
      <p:sp>
        <p:nvSpPr>
          <p:cNvPr id="2319" name="Shape 2319"/>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323" name="Shape 2323"/>
        <p:cNvGrpSpPr/>
        <p:nvPr/>
      </p:nvGrpSpPr>
      <p:grpSpPr>
        <a:xfrm>
          <a:off x="0" y="0"/>
          <a:ext cx="0" cy="0"/>
          <a:chOff x="0" y="0"/>
          <a:chExt cx="0" cy="0"/>
        </a:xfrm>
      </p:grpSpPr>
      <p:sp>
        <p:nvSpPr>
          <p:cNvPr id="2324" name="Shape 2324"/>
          <p:cNvSpPr txBox="1"/>
          <p:nvPr/>
        </p:nvSpPr>
        <p:spPr>
          <a:xfrm>
            <a:off x="4032250" y="4708525"/>
            <a:ext cx="4841875" cy="1382712"/>
          </a:xfrm>
          <a:prstGeom prst="rect">
            <a:avLst/>
          </a:prstGeom>
          <a:noFill/>
          <a:ln cap="flat" cmpd="sng" w="28575">
            <a:solidFill>
              <a:schemeClr val="accent1"/>
            </a:solidFill>
            <a:prstDash val="solid"/>
            <a:miter lim="800000"/>
            <a:headEnd len="sm" w="sm" type="none"/>
            <a:tailEnd len="sm" w="sm" type="none"/>
          </a:ln>
        </p:spPr>
        <p:txBody>
          <a:bodyPr anchorCtr="0" anchor="ctr" bIns="36000" lIns="54000" spcFirstLastPara="1" rIns="18000" wrap="square" tIns="360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在归并过程中，可能会破坏原来的有序序列，所以，将归并的结果存入另外一个数组中。 </a:t>
            </a:r>
            <a:endParaRPr/>
          </a:p>
        </p:txBody>
      </p:sp>
      <p:sp>
        <p:nvSpPr>
          <p:cNvPr id="2325" name="Shape 2325"/>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关键问题⑴：如何将两个有序序列合成一个有序序列？</a:t>
            </a:r>
            <a:endParaRPr/>
          </a:p>
        </p:txBody>
      </p:sp>
      <p:grpSp>
        <p:nvGrpSpPr>
          <p:cNvPr id="2326" name="Shape 2326"/>
          <p:cNvGrpSpPr/>
          <p:nvPr/>
        </p:nvGrpSpPr>
        <p:grpSpPr>
          <a:xfrm>
            <a:off x="778999" y="2628900"/>
            <a:ext cx="6258298" cy="538150"/>
            <a:chOff x="1318749" y="2486025"/>
            <a:chExt cx="6258298" cy="538150"/>
          </a:xfrm>
        </p:grpSpPr>
        <p:sp>
          <p:nvSpPr>
            <p:cNvPr id="2327" name="Shape 2327"/>
            <p:cNvSpPr/>
            <p:nvPr/>
          </p:nvSpPr>
          <p:spPr>
            <a:xfrm>
              <a:off x="1318749" y="2490775"/>
              <a:ext cx="5943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sp>
          <p:nvSpPr>
            <p:cNvPr id="2328" name="Shape 2328"/>
            <p:cNvSpPr/>
            <p:nvPr/>
          </p:nvSpPr>
          <p:spPr>
            <a:xfrm>
              <a:off x="2293922" y="2490775"/>
              <a:ext cx="676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sp>
          <p:nvSpPr>
            <p:cNvPr id="2329" name="Shape 2329"/>
            <p:cNvSpPr/>
            <p:nvPr/>
          </p:nvSpPr>
          <p:spPr>
            <a:xfrm>
              <a:off x="3208322" y="2490775"/>
              <a:ext cx="676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sp>
          <p:nvSpPr>
            <p:cNvPr id="2330" name="Shape 2330"/>
            <p:cNvSpPr/>
            <p:nvPr/>
          </p:nvSpPr>
          <p:spPr>
            <a:xfrm>
              <a:off x="4138612" y="2486025"/>
              <a:ext cx="5334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sp>
          <p:nvSpPr>
            <p:cNvPr id="2331" name="Shape 2331"/>
            <p:cNvSpPr/>
            <p:nvPr/>
          </p:nvSpPr>
          <p:spPr>
            <a:xfrm>
              <a:off x="5065698" y="2486025"/>
              <a:ext cx="5943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a:t>
              </a:r>
              <a:endParaRPr/>
            </a:p>
          </p:txBody>
        </p:sp>
        <p:sp>
          <p:nvSpPr>
            <p:cNvPr id="2332" name="Shape 2332"/>
            <p:cNvSpPr/>
            <p:nvPr/>
          </p:nvSpPr>
          <p:spPr>
            <a:xfrm>
              <a:off x="5988050" y="2486025"/>
              <a:ext cx="676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55</a:t>
              </a:r>
              <a:endParaRPr/>
            </a:p>
          </p:txBody>
        </p:sp>
        <p:sp>
          <p:nvSpPr>
            <p:cNvPr id="2333" name="Shape 2333"/>
            <p:cNvSpPr/>
            <p:nvPr/>
          </p:nvSpPr>
          <p:spPr>
            <a:xfrm>
              <a:off x="6900847" y="2486025"/>
              <a:ext cx="676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grpSp>
        <p:nvGrpSpPr>
          <p:cNvPr id="2334" name="Shape 2334"/>
          <p:cNvGrpSpPr/>
          <p:nvPr/>
        </p:nvGrpSpPr>
        <p:grpSpPr>
          <a:xfrm>
            <a:off x="935037" y="3167062"/>
            <a:ext cx="1219200" cy="990600"/>
            <a:chOff x="1474787" y="3024187"/>
            <a:chExt cx="1219200" cy="990600"/>
          </a:xfrm>
        </p:grpSpPr>
        <p:cxnSp>
          <p:nvCxnSpPr>
            <p:cNvPr id="2335" name="Shape 2335"/>
            <p:cNvCxnSpPr/>
            <p:nvPr/>
          </p:nvCxnSpPr>
          <p:spPr>
            <a:xfrm>
              <a:off x="15636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336" name="Shape 2336"/>
            <p:cNvCxnSpPr/>
            <p:nvPr/>
          </p:nvCxnSpPr>
          <p:spPr>
            <a:xfrm flipH="1">
              <a:off x="22494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337" name="Shape 2337"/>
            <p:cNvSpPr/>
            <p:nvPr/>
          </p:nvSpPr>
          <p:spPr>
            <a:xfrm>
              <a:off x="1474787"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20  60</a:t>
              </a:r>
              <a:endParaRPr/>
            </a:p>
          </p:txBody>
        </p:sp>
      </p:grpSp>
      <p:grpSp>
        <p:nvGrpSpPr>
          <p:cNvPr id="2338" name="Shape 2338"/>
          <p:cNvGrpSpPr/>
          <p:nvPr/>
        </p:nvGrpSpPr>
        <p:grpSpPr>
          <a:xfrm>
            <a:off x="2728912" y="3167062"/>
            <a:ext cx="1219200" cy="990600"/>
            <a:chOff x="3268662" y="3024187"/>
            <a:chExt cx="1219200" cy="990600"/>
          </a:xfrm>
        </p:grpSpPr>
        <p:cxnSp>
          <p:nvCxnSpPr>
            <p:cNvPr id="2339" name="Shape 2339"/>
            <p:cNvCxnSpPr/>
            <p:nvPr/>
          </p:nvCxnSpPr>
          <p:spPr>
            <a:xfrm>
              <a:off x="34051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340" name="Shape 2340"/>
            <p:cNvCxnSpPr/>
            <p:nvPr/>
          </p:nvCxnSpPr>
          <p:spPr>
            <a:xfrm flipH="1">
              <a:off x="40909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341" name="Shape 2341"/>
            <p:cNvSpPr/>
            <p:nvPr/>
          </p:nvSpPr>
          <p:spPr>
            <a:xfrm>
              <a:off x="3268662"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5   31</a:t>
              </a:r>
              <a:endParaRPr/>
            </a:p>
          </p:txBody>
        </p:sp>
      </p:grpSp>
      <p:grpSp>
        <p:nvGrpSpPr>
          <p:cNvPr id="2342" name="Shape 2342"/>
          <p:cNvGrpSpPr/>
          <p:nvPr/>
        </p:nvGrpSpPr>
        <p:grpSpPr>
          <a:xfrm>
            <a:off x="4605337" y="3160712"/>
            <a:ext cx="1219200" cy="990600"/>
            <a:chOff x="5145087" y="3017837"/>
            <a:chExt cx="1219200" cy="990600"/>
          </a:xfrm>
        </p:grpSpPr>
        <p:cxnSp>
          <p:nvCxnSpPr>
            <p:cNvPr id="2343" name="Shape 2343"/>
            <p:cNvCxnSpPr/>
            <p:nvPr/>
          </p:nvCxnSpPr>
          <p:spPr>
            <a:xfrm>
              <a:off x="52498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344" name="Shape 2344"/>
            <p:cNvCxnSpPr/>
            <p:nvPr/>
          </p:nvCxnSpPr>
          <p:spPr>
            <a:xfrm flipH="1">
              <a:off x="59356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345" name="Shape 2345"/>
            <p:cNvSpPr/>
            <p:nvPr/>
          </p:nvSpPr>
          <p:spPr>
            <a:xfrm>
              <a:off x="5145087" y="347503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44   55</a:t>
              </a:r>
              <a:endParaRPr/>
            </a:p>
          </p:txBody>
        </p:sp>
      </p:grpSp>
      <p:grpSp>
        <p:nvGrpSpPr>
          <p:cNvPr id="2346" name="Shape 2346"/>
          <p:cNvGrpSpPr/>
          <p:nvPr/>
        </p:nvGrpSpPr>
        <p:grpSpPr>
          <a:xfrm>
            <a:off x="6348398" y="3167062"/>
            <a:ext cx="606900" cy="990588"/>
            <a:chOff x="6888148" y="3024187"/>
            <a:chExt cx="606900" cy="990588"/>
          </a:xfrm>
        </p:grpSpPr>
        <p:cxnSp>
          <p:nvCxnSpPr>
            <p:cNvPr id="2347" name="Shape 2347"/>
            <p:cNvCxnSpPr/>
            <p:nvPr/>
          </p:nvCxnSpPr>
          <p:spPr>
            <a:xfrm>
              <a:off x="7177087" y="3024187"/>
              <a:ext cx="0" cy="457200"/>
            </a:xfrm>
            <a:prstGeom prst="straightConnector1">
              <a:avLst/>
            </a:prstGeom>
            <a:noFill/>
            <a:ln cap="flat" cmpd="sng" w="28575">
              <a:solidFill>
                <a:srgbClr val="008080"/>
              </a:solidFill>
              <a:prstDash val="solid"/>
              <a:miter lim="800000"/>
              <a:headEnd len="med" w="med" type="none"/>
              <a:tailEnd len="med" w="med" type="none"/>
            </a:ln>
          </p:spPr>
        </p:cxnSp>
        <p:sp>
          <p:nvSpPr>
            <p:cNvPr id="2348" name="Shape 2348"/>
            <p:cNvSpPr/>
            <p:nvPr/>
          </p:nvSpPr>
          <p:spPr>
            <a:xfrm>
              <a:off x="6888148" y="3481375"/>
              <a:ext cx="6069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sp>
        <p:nvSpPr>
          <p:cNvPr id="2349" name="Shape 2349"/>
          <p:cNvSpPr/>
          <p:nvPr/>
        </p:nvSpPr>
        <p:spPr>
          <a:xfrm>
            <a:off x="1284287" y="4832350"/>
            <a:ext cx="2208212"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 </a:t>
            </a:r>
            <a:endParaRPr/>
          </a:p>
        </p:txBody>
      </p:sp>
      <p:sp>
        <p:nvSpPr>
          <p:cNvPr id="2350" name="Shape 2350"/>
          <p:cNvSpPr/>
          <p:nvPr/>
        </p:nvSpPr>
        <p:spPr>
          <a:xfrm>
            <a:off x="927100" y="1862137"/>
            <a:ext cx="5940425"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60      20      31       5      44      55      65</a:t>
            </a:r>
            <a:endParaRPr/>
          </a:p>
        </p:txBody>
      </p:sp>
      <p:grpSp>
        <p:nvGrpSpPr>
          <p:cNvPr id="2351" name="Shape 2351"/>
          <p:cNvGrpSpPr/>
          <p:nvPr/>
        </p:nvGrpSpPr>
        <p:grpSpPr>
          <a:xfrm>
            <a:off x="1022350" y="4157662"/>
            <a:ext cx="219075" cy="454025"/>
            <a:chOff x="1562100" y="4014787"/>
            <a:chExt cx="219075" cy="454025"/>
          </a:xfrm>
        </p:grpSpPr>
        <p:cxnSp>
          <p:nvCxnSpPr>
            <p:cNvPr id="2352" name="Shape 2352"/>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53" name="Shape 2353"/>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grpSp>
        <p:nvGrpSpPr>
          <p:cNvPr id="2354" name="Shape 2354"/>
          <p:cNvGrpSpPr/>
          <p:nvPr/>
        </p:nvGrpSpPr>
        <p:grpSpPr>
          <a:xfrm>
            <a:off x="2978150" y="4157662"/>
            <a:ext cx="277812" cy="454025"/>
            <a:chOff x="3517900" y="4014787"/>
            <a:chExt cx="277812" cy="454025"/>
          </a:xfrm>
        </p:grpSpPr>
        <p:cxnSp>
          <p:nvCxnSpPr>
            <p:cNvPr id="2355" name="Shape 2355"/>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56" name="Shape 2356"/>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357" name="Shape 2357"/>
          <p:cNvSpPr txBox="1"/>
          <p:nvPr/>
        </p:nvSpPr>
        <p:spPr>
          <a:xfrm>
            <a:off x="1439862" y="4938712"/>
            <a:ext cx="2968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grpSp>
        <p:nvGrpSpPr>
          <p:cNvPr id="2358" name="Shape 2358"/>
          <p:cNvGrpSpPr/>
          <p:nvPr/>
        </p:nvGrpSpPr>
        <p:grpSpPr>
          <a:xfrm>
            <a:off x="1527175" y="5359400"/>
            <a:ext cx="277812" cy="454025"/>
            <a:chOff x="3517900" y="4014787"/>
            <a:chExt cx="277812" cy="454025"/>
          </a:xfrm>
        </p:grpSpPr>
        <p:cxnSp>
          <p:nvCxnSpPr>
            <p:cNvPr id="2359" name="Shape 2359"/>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60" name="Shape 2360"/>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k</a:t>
              </a:r>
              <a:endParaRPr/>
            </a:p>
          </p:txBody>
        </p:sp>
      </p:grpSp>
      <p:grpSp>
        <p:nvGrpSpPr>
          <p:cNvPr id="2361" name="Shape 2361"/>
          <p:cNvGrpSpPr/>
          <p:nvPr/>
        </p:nvGrpSpPr>
        <p:grpSpPr>
          <a:xfrm>
            <a:off x="3524250" y="4141787"/>
            <a:ext cx="277812" cy="454025"/>
            <a:chOff x="3517900" y="4014787"/>
            <a:chExt cx="277812" cy="454025"/>
          </a:xfrm>
        </p:grpSpPr>
        <p:cxnSp>
          <p:nvCxnSpPr>
            <p:cNvPr id="2362" name="Shape 2362"/>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63" name="Shape 2363"/>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364" name="Shape 2364"/>
          <p:cNvSpPr txBox="1"/>
          <p:nvPr/>
        </p:nvSpPr>
        <p:spPr>
          <a:xfrm>
            <a:off x="189071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grpSp>
        <p:nvGrpSpPr>
          <p:cNvPr id="2365" name="Shape 2365"/>
          <p:cNvGrpSpPr/>
          <p:nvPr/>
        </p:nvGrpSpPr>
        <p:grpSpPr>
          <a:xfrm>
            <a:off x="1582737" y="4159250"/>
            <a:ext cx="219075" cy="454025"/>
            <a:chOff x="1562100" y="4014787"/>
            <a:chExt cx="219075" cy="454025"/>
          </a:xfrm>
        </p:grpSpPr>
        <p:cxnSp>
          <p:nvCxnSpPr>
            <p:cNvPr id="2366" name="Shape 2366"/>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67" name="Shape 2367"/>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sp>
        <p:nvSpPr>
          <p:cNvPr id="2368" name="Shape 2368"/>
          <p:cNvSpPr txBox="1"/>
          <p:nvPr/>
        </p:nvSpPr>
        <p:spPr>
          <a:xfrm>
            <a:off x="243046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grpSp>
        <p:nvGrpSpPr>
          <p:cNvPr id="2369" name="Shape 2369"/>
          <p:cNvGrpSpPr/>
          <p:nvPr/>
        </p:nvGrpSpPr>
        <p:grpSpPr>
          <a:xfrm>
            <a:off x="4032250" y="4130675"/>
            <a:ext cx="277812" cy="454025"/>
            <a:chOff x="3517900" y="4014787"/>
            <a:chExt cx="277812" cy="454025"/>
          </a:xfrm>
        </p:grpSpPr>
        <p:cxnSp>
          <p:nvCxnSpPr>
            <p:cNvPr id="2370" name="Shape 2370"/>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371" name="Shape 2371"/>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372" name="Shape 2372"/>
          <p:cNvSpPr txBox="1"/>
          <p:nvPr/>
        </p:nvSpPr>
        <p:spPr>
          <a:xfrm>
            <a:off x="2968625" y="4954587"/>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sp>
        <p:nvSpPr>
          <p:cNvPr id="2373" name="Shape 2373"/>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186" name="Shape 186"/>
        <p:cNvGrpSpPr/>
        <p:nvPr/>
      </p:nvGrpSpPr>
      <p:grpSpPr>
        <a:xfrm>
          <a:off x="0" y="0"/>
          <a:ext cx="0" cy="0"/>
          <a:chOff x="0" y="0"/>
          <a:chExt cx="0" cy="0"/>
        </a:xfrm>
      </p:grpSpPr>
      <p:sp>
        <p:nvSpPr>
          <p:cNvPr id="187" name="Shape 187"/>
          <p:cNvSpPr txBox="1"/>
          <p:nvPr/>
        </p:nvSpPr>
        <p:spPr>
          <a:xfrm>
            <a:off x="341312" y="1268412"/>
            <a:ext cx="7467600" cy="579437"/>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排序算法的存储结构</a:t>
            </a:r>
            <a:endParaRPr/>
          </a:p>
        </p:txBody>
      </p:sp>
      <p:sp>
        <p:nvSpPr>
          <p:cNvPr id="188" name="Shape 188"/>
          <p:cNvSpPr txBox="1"/>
          <p:nvPr/>
        </p:nvSpPr>
        <p:spPr>
          <a:xfrm>
            <a:off x="296862" y="2033587"/>
            <a:ext cx="8551862" cy="946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从操作角度看，排序是线性结构的一种操作，待排序记录可以用</a:t>
            </a:r>
            <a:r>
              <a:rPr b="1" i="0" lang="en-US" sz="2800" u="none">
                <a:solidFill>
                  <a:srgbClr val="FF3300"/>
                </a:solidFill>
                <a:latin typeface="Times New Roman"/>
                <a:ea typeface="Times New Roman"/>
                <a:cs typeface="Times New Roman"/>
                <a:sym typeface="Times New Roman"/>
              </a:rPr>
              <a:t>顺序</a:t>
            </a:r>
            <a:r>
              <a:rPr b="1" i="0" lang="en-US" sz="2800" u="none">
                <a:solidFill>
                  <a:schemeClr val="dk1"/>
                </a:solidFill>
                <a:latin typeface="Times New Roman"/>
                <a:ea typeface="Times New Roman"/>
                <a:cs typeface="Times New Roman"/>
                <a:sym typeface="Times New Roman"/>
              </a:rPr>
              <a:t>存储结构或</a:t>
            </a:r>
            <a:r>
              <a:rPr b="1" i="0" lang="en-US" sz="2800" u="none">
                <a:solidFill>
                  <a:srgbClr val="FF3300"/>
                </a:solidFill>
                <a:latin typeface="Times New Roman"/>
                <a:ea typeface="Times New Roman"/>
                <a:cs typeface="Times New Roman"/>
                <a:sym typeface="Times New Roman"/>
              </a:rPr>
              <a:t>链接</a:t>
            </a:r>
            <a:r>
              <a:rPr b="1" i="0" lang="en-US" sz="2800" u="none">
                <a:solidFill>
                  <a:schemeClr val="dk1"/>
                </a:solidFill>
                <a:latin typeface="Times New Roman"/>
                <a:ea typeface="Times New Roman"/>
                <a:cs typeface="Times New Roman"/>
                <a:sym typeface="Times New Roman"/>
              </a:rPr>
              <a:t>存储结构存储。</a:t>
            </a:r>
            <a:endParaRPr/>
          </a:p>
        </p:txBody>
      </p:sp>
      <p:sp>
        <p:nvSpPr>
          <p:cNvPr id="189" name="Shape 189"/>
          <p:cNvSpPr txBox="1"/>
          <p:nvPr/>
        </p:nvSpPr>
        <p:spPr>
          <a:xfrm>
            <a:off x="415925" y="5454650"/>
            <a:ext cx="768350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800"/>
              <a:buFont typeface="Times New Roman"/>
              <a:buNone/>
            </a:pPr>
            <a:r>
              <a:rPr b="1" i="0" lang="en-US" sz="2800" u="none">
                <a:solidFill>
                  <a:schemeClr val="accent2"/>
                </a:solidFill>
                <a:latin typeface="Times New Roman"/>
                <a:ea typeface="Times New Roman"/>
                <a:cs typeface="Times New Roman"/>
                <a:sym typeface="Times New Roman"/>
              </a:rPr>
              <a:t>假定2：</a:t>
            </a:r>
            <a:r>
              <a:rPr b="1" i="0" lang="en-US" sz="2800" u="none">
                <a:solidFill>
                  <a:schemeClr val="dk1"/>
                </a:solidFill>
                <a:latin typeface="Arial"/>
                <a:ea typeface="Arial"/>
                <a:cs typeface="Arial"/>
                <a:sym typeface="Arial"/>
              </a:rPr>
              <a:t>将待排序的记录序列排序为</a:t>
            </a:r>
            <a:r>
              <a:rPr b="1" i="0" lang="en-US" sz="2800" u="none">
                <a:solidFill>
                  <a:schemeClr val="accent2"/>
                </a:solidFill>
                <a:latin typeface="Arial"/>
                <a:ea typeface="Arial"/>
                <a:cs typeface="Arial"/>
                <a:sym typeface="Arial"/>
              </a:rPr>
              <a:t>升序</a:t>
            </a:r>
            <a:r>
              <a:rPr b="1" i="0" lang="en-US" sz="2800" u="none">
                <a:solidFill>
                  <a:schemeClr val="dk1"/>
                </a:solidFill>
                <a:latin typeface="Arial"/>
                <a:ea typeface="Arial"/>
                <a:cs typeface="Arial"/>
                <a:sym typeface="Arial"/>
              </a:rPr>
              <a:t>序列。</a:t>
            </a:r>
            <a:r>
              <a:rPr b="0" i="0" lang="en-US" sz="2800" u="none">
                <a:solidFill>
                  <a:schemeClr val="accent2"/>
                </a:solidFill>
                <a:latin typeface="Arial"/>
                <a:ea typeface="Arial"/>
                <a:cs typeface="Arial"/>
                <a:sym typeface="Arial"/>
              </a:rPr>
              <a:t> </a:t>
            </a:r>
            <a:endParaRPr/>
          </a:p>
        </p:txBody>
      </p:sp>
      <p:sp>
        <p:nvSpPr>
          <p:cNvPr id="190" name="Shape 190"/>
          <p:cNvSpPr txBox="1"/>
          <p:nvPr/>
        </p:nvSpPr>
        <p:spPr>
          <a:xfrm>
            <a:off x="492125" y="4284662"/>
            <a:ext cx="7112000"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int  r[n+1];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//待排序记录存储在r[1]~r[n]，r[0]留做他用</a:t>
            </a:r>
            <a:endParaRPr/>
          </a:p>
        </p:txBody>
      </p:sp>
      <p:sp>
        <p:nvSpPr>
          <p:cNvPr id="191" name="Shape 191"/>
          <p:cNvSpPr txBox="1"/>
          <p:nvPr/>
        </p:nvSpPr>
        <p:spPr>
          <a:xfrm>
            <a:off x="369887" y="3159125"/>
            <a:ext cx="8404225"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假定1：</a:t>
            </a:r>
            <a:r>
              <a:rPr b="1" i="0" lang="en-US" sz="2800" u="none">
                <a:solidFill>
                  <a:schemeClr val="dk1"/>
                </a:solidFill>
                <a:latin typeface="Arial"/>
                <a:ea typeface="Arial"/>
                <a:cs typeface="Arial"/>
                <a:sym typeface="Arial"/>
              </a:rPr>
              <a:t>采用</a:t>
            </a:r>
            <a:r>
              <a:rPr b="1" i="0" lang="en-US" sz="2800" u="none">
                <a:solidFill>
                  <a:schemeClr val="accent2"/>
                </a:solidFill>
                <a:latin typeface="Arial"/>
                <a:ea typeface="Arial"/>
                <a:cs typeface="Arial"/>
                <a:sym typeface="Arial"/>
              </a:rPr>
              <a:t>顺序</a:t>
            </a:r>
            <a:r>
              <a:rPr b="1" i="0" lang="en-US" sz="2800" u="none">
                <a:solidFill>
                  <a:schemeClr val="dk1"/>
                </a:solidFill>
                <a:latin typeface="Arial"/>
                <a:ea typeface="Arial"/>
                <a:cs typeface="Arial"/>
                <a:sym typeface="Arial"/>
              </a:rPr>
              <a:t>存储结构，关键码为</a:t>
            </a:r>
            <a:r>
              <a:rPr b="1" i="0" lang="en-US" sz="2800" u="none">
                <a:solidFill>
                  <a:schemeClr val="accent2"/>
                </a:solidFill>
                <a:latin typeface="Arial"/>
                <a:ea typeface="Arial"/>
                <a:cs typeface="Arial"/>
                <a:sym typeface="Arial"/>
              </a:rPr>
              <a:t>整型</a:t>
            </a:r>
            <a:r>
              <a:rPr b="1" i="0" lang="en-US" sz="2800" u="none">
                <a:solidFill>
                  <a:schemeClr val="dk1"/>
                </a:solidFill>
                <a:latin typeface="Arial"/>
                <a:ea typeface="Arial"/>
                <a:cs typeface="Arial"/>
                <a:sym typeface="Arial"/>
              </a:rPr>
              <a:t>，且记录只有关键码</a:t>
            </a:r>
            <a:r>
              <a:rPr b="1" i="0" lang="en-US" sz="2800" u="none">
                <a:solidFill>
                  <a:schemeClr val="accent2"/>
                </a:solidFill>
                <a:latin typeface="Arial"/>
                <a:ea typeface="Arial"/>
                <a:cs typeface="Arial"/>
                <a:sym typeface="Arial"/>
              </a:rPr>
              <a:t>一个</a:t>
            </a:r>
            <a:r>
              <a:rPr b="1" i="0" lang="en-US" sz="2800" u="none">
                <a:solidFill>
                  <a:schemeClr val="dk1"/>
                </a:solidFill>
                <a:latin typeface="Arial"/>
                <a:ea typeface="Arial"/>
                <a:cs typeface="Arial"/>
                <a:sym typeface="Arial"/>
              </a:rPr>
              <a:t>数据项。</a:t>
            </a:r>
            <a:endParaRPr/>
          </a:p>
        </p:txBody>
      </p:sp>
      <p:sp>
        <p:nvSpPr>
          <p:cNvPr id="192" name="Shape 192"/>
          <p:cNvSpPr txBox="1"/>
          <p:nvPr/>
        </p:nvSpPr>
        <p:spPr>
          <a:xfrm>
            <a:off x="2832100" y="414337"/>
            <a:ext cx="2746375" cy="523875"/>
          </a:xfrm>
          <a:prstGeom prst="rect">
            <a:avLst/>
          </a:prstGeom>
          <a:noFill/>
          <a:ln>
            <a:noFill/>
          </a:ln>
          <a:effectLst>
            <a:outerShdw blurRad="63500" dir="1593903" dist="28398">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6600FF"/>
              </a:buClr>
              <a:buSzPts val="3600"/>
              <a:buFont typeface="Times New Roman"/>
              <a:buNone/>
            </a:pPr>
            <a:r>
              <a:rPr b="1" i="0" lang="en-US" sz="3600" u="none">
                <a:solidFill>
                  <a:srgbClr val="6600FF"/>
                </a:solidFill>
                <a:latin typeface="Times New Roman"/>
                <a:ea typeface="Times New Roman"/>
                <a:cs typeface="Times New Roman"/>
                <a:sym typeface="Times New Roman"/>
              </a:rPr>
              <a:t>8.1  概  述</a:t>
            </a:r>
            <a:r>
              <a:rPr b="1" i="0" lang="en-US" sz="3600" u="none">
                <a:solidFill>
                  <a:schemeClr val="dk2"/>
                </a:solidFill>
                <a:latin typeface="Times New Roman"/>
                <a:ea typeface="Times New Roman"/>
                <a:cs typeface="Times New Roman"/>
                <a:sym typeface="Times New Roman"/>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377" name="Shape 2377"/>
        <p:cNvGrpSpPr/>
        <p:nvPr/>
      </p:nvGrpSpPr>
      <p:grpSpPr>
        <a:xfrm>
          <a:off x="0" y="0"/>
          <a:ext cx="0" cy="0"/>
          <a:chOff x="0" y="0"/>
          <a:chExt cx="0" cy="0"/>
        </a:xfrm>
      </p:grpSpPr>
      <p:sp>
        <p:nvSpPr>
          <p:cNvPr id="2378" name="Shape 2378"/>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关键问题⑴：如何将两个有序序列合成一个有序序列？</a:t>
            </a:r>
            <a:endParaRPr/>
          </a:p>
        </p:txBody>
      </p:sp>
      <p:grpSp>
        <p:nvGrpSpPr>
          <p:cNvPr id="2379" name="Shape 2379"/>
          <p:cNvGrpSpPr/>
          <p:nvPr/>
        </p:nvGrpSpPr>
        <p:grpSpPr>
          <a:xfrm>
            <a:off x="751175" y="2628900"/>
            <a:ext cx="6143323" cy="538150"/>
            <a:chOff x="1290925" y="2486025"/>
            <a:chExt cx="6143323" cy="538150"/>
          </a:xfrm>
        </p:grpSpPr>
        <p:sp>
          <p:nvSpPr>
            <p:cNvPr id="2380" name="Shape 2380"/>
            <p:cNvSpPr/>
            <p:nvPr/>
          </p:nvSpPr>
          <p:spPr>
            <a:xfrm>
              <a:off x="1290925" y="2490775"/>
              <a:ext cx="6219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sp>
          <p:nvSpPr>
            <p:cNvPr id="2381" name="Shape 2381"/>
            <p:cNvSpPr/>
            <p:nvPr/>
          </p:nvSpPr>
          <p:spPr>
            <a:xfrm>
              <a:off x="2205423" y="2490775"/>
              <a:ext cx="6219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sp>
          <p:nvSpPr>
            <p:cNvPr id="2382" name="Shape 2382"/>
            <p:cNvSpPr/>
            <p:nvPr/>
          </p:nvSpPr>
          <p:spPr>
            <a:xfrm>
              <a:off x="3208323" y="2490775"/>
              <a:ext cx="6219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sp>
          <p:nvSpPr>
            <p:cNvPr id="2383" name="Shape 2383"/>
            <p:cNvSpPr/>
            <p:nvPr/>
          </p:nvSpPr>
          <p:spPr>
            <a:xfrm>
              <a:off x="4138612" y="2486025"/>
              <a:ext cx="5334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sp>
          <p:nvSpPr>
            <p:cNvPr id="2384" name="Shape 2384"/>
            <p:cNvSpPr/>
            <p:nvPr/>
          </p:nvSpPr>
          <p:spPr>
            <a:xfrm>
              <a:off x="5065698" y="2486025"/>
              <a:ext cx="6219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a:t>
              </a:r>
              <a:endParaRPr/>
            </a:p>
          </p:txBody>
        </p:sp>
        <p:sp>
          <p:nvSpPr>
            <p:cNvPr id="2385" name="Shape 2385"/>
            <p:cNvSpPr/>
            <p:nvPr/>
          </p:nvSpPr>
          <p:spPr>
            <a:xfrm>
              <a:off x="5899550" y="2486025"/>
              <a:ext cx="6219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55</a:t>
              </a:r>
              <a:endParaRPr/>
            </a:p>
          </p:txBody>
        </p:sp>
        <p:sp>
          <p:nvSpPr>
            <p:cNvPr id="2386" name="Shape 2386"/>
            <p:cNvSpPr/>
            <p:nvPr/>
          </p:nvSpPr>
          <p:spPr>
            <a:xfrm>
              <a:off x="6812348" y="2486025"/>
              <a:ext cx="6219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grpSp>
        <p:nvGrpSpPr>
          <p:cNvPr id="2387" name="Shape 2387"/>
          <p:cNvGrpSpPr/>
          <p:nvPr/>
        </p:nvGrpSpPr>
        <p:grpSpPr>
          <a:xfrm>
            <a:off x="935037" y="3167062"/>
            <a:ext cx="1219200" cy="990600"/>
            <a:chOff x="1474787" y="3024187"/>
            <a:chExt cx="1219200" cy="990600"/>
          </a:xfrm>
        </p:grpSpPr>
        <p:cxnSp>
          <p:nvCxnSpPr>
            <p:cNvPr id="2388" name="Shape 2388"/>
            <p:cNvCxnSpPr/>
            <p:nvPr/>
          </p:nvCxnSpPr>
          <p:spPr>
            <a:xfrm>
              <a:off x="15636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389" name="Shape 2389"/>
            <p:cNvCxnSpPr/>
            <p:nvPr/>
          </p:nvCxnSpPr>
          <p:spPr>
            <a:xfrm flipH="1">
              <a:off x="22494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390" name="Shape 2390"/>
            <p:cNvSpPr/>
            <p:nvPr/>
          </p:nvSpPr>
          <p:spPr>
            <a:xfrm>
              <a:off x="1474787"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20  60</a:t>
              </a:r>
              <a:endParaRPr/>
            </a:p>
          </p:txBody>
        </p:sp>
      </p:grpSp>
      <p:grpSp>
        <p:nvGrpSpPr>
          <p:cNvPr id="2391" name="Shape 2391"/>
          <p:cNvGrpSpPr/>
          <p:nvPr/>
        </p:nvGrpSpPr>
        <p:grpSpPr>
          <a:xfrm>
            <a:off x="2728912" y="3167062"/>
            <a:ext cx="1219200" cy="990600"/>
            <a:chOff x="3268662" y="3024187"/>
            <a:chExt cx="1219200" cy="990600"/>
          </a:xfrm>
        </p:grpSpPr>
        <p:cxnSp>
          <p:nvCxnSpPr>
            <p:cNvPr id="2392" name="Shape 2392"/>
            <p:cNvCxnSpPr/>
            <p:nvPr/>
          </p:nvCxnSpPr>
          <p:spPr>
            <a:xfrm>
              <a:off x="34051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393" name="Shape 2393"/>
            <p:cNvCxnSpPr/>
            <p:nvPr/>
          </p:nvCxnSpPr>
          <p:spPr>
            <a:xfrm flipH="1">
              <a:off x="40909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394" name="Shape 2394"/>
            <p:cNvSpPr/>
            <p:nvPr/>
          </p:nvSpPr>
          <p:spPr>
            <a:xfrm>
              <a:off x="3268662"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5   31</a:t>
              </a:r>
              <a:endParaRPr/>
            </a:p>
          </p:txBody>
        </p:sp>
      </p:grpSp>
      <p:grpSp>
        <p:nvGrpSpPr>
          <p:cNvPr id="2395" name="Shape 2395"/>
          <p:cNvGrpSpPr/>
          <p:nvPr/>
        </p:nvGrpSpPr>
        <p:grpSpPr>
          <a:xfrm>
            <a:off x="4605337" y="3160712"/>
            <a:ext cx="1219200" cy="990600"/>
            <a:chOff x="5145087" y="3017837"/>
            <a:chExt cx="1219200" cy="990600"/>
          </a:xfrm>
        </p:grpSpPr>
        <p:cxnSp>
          <p:nvCxnSpPr>
            <p:cNvPr id="2396" name="Shape 2396"/>
            <p:cNvCxnSpPr/>
            <p:nvPr/>
          </p:nvCxnSpPr>
          <p:spPr>
            <a:xfrm>
              <a:off x="52498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397" name="Shape 2397"/>
            <p:cNvCxnSpPr/>
            <p:nvPr/>
          </p:nvCxnSpPr>
          <p:spPr>
            <a:xfrm flipH="1">
              <a:off x="59356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398" name="Shape 2398"/>
            <p:cNvSpPr/>
            <p:nvPr/>
          </p:nvSpPr>
          <p:spPr>
            <a:xfrm>
              <a:off x="5145087" y="347503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44   55</a:t>
              </a:r>
              <a:endParaRPr/>
            </a:p>
          </p:txBody>
        </p:sp>
      </p:grpSp>
      <p:grpSp>
        <p:nvGrpSpPr>
          <p:cNvPr id="2399" name="Shape 2399"/>
          <p:cNvGrpSpPr/>
          <p:nvPr/>
        </p:nvGrpSpPr>
        <p:grpSpPr>
          <a:xfrm>
            <a:off x="6287650" y="3167062"/>
            <a:ext cx="594300" cy="990588"/>
            <a:chOff x="6827400" y="3024187"/>
            <a:chExt cx="594300" cy="990588"/>
          </a:xfrm>
        </p:grpSpPr>
        <p:cxnSp>
          <p:nvCxnSpPr>
            <p:cNvPr id="2400" name="Shape 2400"/>
            <p:cNvCxnSpPr/>
            <p:nvPr/>
          </p:nvCxnSpPr>
          <p:spPr>
            <a:xfrm>
              <a:off x="7177087" y="3024187"/>
              <a:ext cx="0" cy="457200"/>
            </a:xfrm>
            <a:prstGeom prst="straightConnector1">
              <a:avLst/>
            </a:prstGeom>
            <a:noFill/>
            <a:ln cap="flat" cmpd="sng" w="28575">
              <a:solidFill>
                <a:srgbClr val="008080"/>
              </a:solidFill>
              <a:prstDash val="solid"/>
              <a:miter lim="800000"/>
              <a:headEnd len="med" w="med" type="none"/>
              <a:tailEnd len="med" w="med" type="none"/>
            </a:ln>
          </p:spPr>
        </p:cxnSp>
        <p:sp>
          <p:nvSpPr>
            <p:cNvPr id="2401" name="Shape 2401"/>
            <p:cNvSpPr/>
            <p:nvPr/>
          </p:nvSpPr>
          <p:spPr>
            <a:xfrm>
              <a:off x="6827400" y="3481375"/>
              <a:ext cx="5943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sp>
        <p:nvSpPr>
          <p:cNvPr id="2402" name="Shape 2402"/>
          <p:cNvSpPr/>
          <p:nvPr/>
        </p:nvSpPr>
        <p:spPr>
          <a:xfrm>
            <a:off x="1284287" y="4832350"/>
            <a:ext cx="2208212"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 </a:t>
            </a:r>
            <a:endParaRPr/>
          </a:p>
        </p:txBody>
      </p:sp>
      <p:sp>
        <p:nvSpPr>
          <p:cNvPr id="2403" name="Shape 2403"/>
          <p:cNvSpPr/>
          <p:nvPr/>
        </p:nvSpPr>
        <p:spPr>
          <a:xfrm>
            <a:off x="927100" y="1862137"/>
            <a:ext cx="5940425"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60      20      31       5      44      55      65</a:t>
            </a:r>
            <a:endParaRPr/>
          </a:p>
        </p:txBody>
      </p:sp>
      <p:grpSp>
        <p:nvGrpSpPr>
          <p:cNvPr id="2404" name="Shape 2404"/>
          <p:cNvGrpSpPr/>
          <p:nvPr/>
        </p:nvGrpSpPr>
        <p:grpSpPr>
          <a:xfrm>
            <a:off x="1022350" y="4157662"/>
            <a:ext cx="219075" cy="454025"/>
            <a:chOff x="1562100" y="4014787"/>
            <a:chExt cx="219075" cy="454025"/>
          </a:xfrm>
        </p:grpSpPr>
        <p:cxnSp>
          <p:nvCxnSpPr>
            <p:cNvPr id="2405" name="Shape 2405"/>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06" name="Shape 2406"/>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grpSp>
        <p:nvGrpSpPr>
          <p:cNvPr id="2407" name="Shape 2407"/>
          <p:cNvGrpSpPr/>
          <p:nvPr/>
        </p:nvGrpSpPr>
        <p:grpSpPr>
          <a:xfrm>
            <a:off x="2978150" y="4157662"/>
            <a:ext cx="277812" cy="454025"/>
            <a:chOff x="3517900" y="4014787"/>
            <a:chExt cx="277812" cy="454025"/>
          </a:xfrm>
        </p:grpSpPr>
        <p:cxnSp>
          <p:nvCxnSpPr>
            <p:cNvPr id="2408" name="Shape 2408"/>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09" name="Shape 2409"/>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410" name="Shape 2410"/>
          <p:cNvSpPr txBox="1"/>
          <p:nvPr/>
        </p:nvSpPr>
        <p:spPr>
          <a:xfrm>
            <a:off x="1439862" y="4938712"/>
            <a:ext cx="2968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grpSp>
        <p:nvGrpSpPr>
          <p:cNvPr id="2411" name="Shape 2411"/>
          <p:cNvGrpSpPr/>
          <p:nvPr/>
        </p:nvGrpSpPr>
        <p:grpSpPr>
          <a:xfrm>
            <a:off x="1527175" y="5359400"/>
            <a:ext cx="277812" cy="454025"/>
            <a:chOff x="3517900" y="4014787"/>
            <a:chExt cx="277812" cy="454025"/>
          </a:xfrm>
        </p:grpSpPr>
        <p:cxnSp>
          <p:nvCxnSpPr>
            <p:cNvPr id="2412" name="Shape 2412"/>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13" name="Shape 2413"/>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k</a:t>
              </a:r>
              <a:endParaRPr/>
            </a:p>
          </p:txBody>
        </p:sp>
      </p:grpSp>
      <p:grpSp>
        <p:nvGrpSpPr>
          <p:cNvPr id="2414" name="Shape 2414"/>
          <p:cNvGrpSpPr/>
          <p:nvPr/>
        </p:nvGrpSpPr>
        <p:grpSpPr>
          <a:xfrm>
            <a:off x="3524250" y="4141787"/>
            <a:ext cx="277812" cy="454025"/>
            <a:chOff x="3517900" y="4014787"/>
            <a:chExt cx="277812" cy="454025"/>
          </a:xfrm>
        </p:grpSpPr>
        <p:cxnSp>
          <p:nvCxnSpPr>
            <p:cNvPr id="2415" name="Shape 2415"/>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16" name="Shape 2416"/>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417" name="Shape 2417"/>
          <p:cNvSpPr txBox="1"/>
          <p:nvPr/>
        </p:nvSpPr>
        <p:spPr>
          <a:xfrm>
            <a:off x="189071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grpSp>
        <p:nvGrpSpPr>
          <p:cNvPr id="2418" name="Shape 2418"/>
          <p:cNvGrpSpPr/>
          <p:nvPr/>
        </p:nvGrpSpPr>
        <p:grpSpPr>
          <a:xfrm>
            <a:off x="1582737" y="4159250"/>
            <a:ext cx="219075" cy="454025"/>
            <a:chOff x="1562100" y="4014787"/>
            <a:chExt cx="219075" cy="454025"/>
          </a:xfrm>
        </p:grpSpPr>
        <p:cxnSp>
          <p:nvCxnSpPr>
            <p:cNvPr id="2419" name="Shape 2419"/>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20" name="Shape 2420"/>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sp>
        <p:nvSpPr>
          <p:cNvPr id="2421" name="Shape 2421"/>
          <p:cNvSpPr txBox="1"/>
          <p:nvPr/>
        </p:nvSpPr>
        <p:spPr>
          <a:xfrm>
            <a:off x="243046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grpSp>
        <p:nvGrpSpPr>
          <p:cNvPr id="2422" name="Shape 2422"/>
          <p:cNvGrpSpPr/>
          <p:nvPr/>
        </p:nvGrpSpPr>
        <p:grpSpPr>
          <a:xfrm>
            <a:off x="4032250" y="4130675"/>
            <a:ext cx="277812" cy="454025"/>
            <a:chOff x="3517900" y="4014787"/>
            <a:chExt cx="277812" cy="454025"/>
          </a:xfrm>
        </p:grpSpPr>
        <p:cxnSp>
          <p:nvCxnSpPr>
            <p:cNvPr id="2423" name="Shape 2423"/>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24" name="Shape 2424"/>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425" name="Shape 2425"/>
          <p:cNvSpPr txBox="1"/>
          <p:nvPr/>
        </p:nvSpPr>
        <p:spPr>
          <a:xfrm>
            <a:off x="2968625" y="4954587"/>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grpSp>
        <p:nvGrpSpPr>
          <p:cNvPr id="2426" name="Shape 2426"/>
          <p:cNvGrpSpPr/>
          <p:nvPr/>
        </p:nvGrpSpPr>
        <p:grpSpPr>
          <a:xfrm>
            <a:off x="4130675" y="4857750"/>
            <a:ext cx="5175250" cy="542925"/>
            <a:chOff x="4257675" y="4778375"/>
            <a:chExt cx="5175250" cy="542925"/>
          </a:xfrm>
        </p:grpSpPr>
        <p:sp>
          <p:nvSpPr>
            <p:cNvPr id="2427" name="Shape 2427"/>
            <p:cNvSpPr txBox="1"/>
            <p:nvPr/>
          </p:nvSpPr>
          <p:spPr>
            <a:xfrm>
              <a:off x="4841875" y="4778375"/>
              <a:ext cx="459105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子序列的长度一定相等吗?</a:t>
              </a:r>
              <a:endParaRPr/>
            </a:p>
          </p:txBody>
        </p:sp>
        <p:pic>
          <p:nvPicPr>
            <p:cNvPr id="2428" name="Shape 2428"/>
            <p:cNvPicPr preferRelativeResize="0"/>
            <p:nvPr/>
          </p:nvPicPr>
          <p:blipFill rotWithShape="1">
            <a:blip r:embed="rId3">
              <a:alphaModFix/>
            </a:blip>
            <a:srcRect b="0" l="0" r="0" t="0"/>
            <a:stretch/>
          </p:blipFill>
          <p:spPr>
            <a:xfrm>
              <a:off x="4257675" y="4778375"/>
              <a:ext cx="584200" cy="542925"/>
            </a:xfrm>
            <a:prstGeom prst="rect">
              <a:avLst/>
            </a:prstGeom>
            <a:noFill/>
            <a:ln>
              <a:noFill/>
            </a:ln>
          </p:spPr>
        </p:pic>
      </p:grpSp>
      <p:sp>
        <p:nvSpPr>
          <p:cNvPr id="2429" name="Shape 2429"/>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433" name="Shape 2433"/>
        <p:cNvGrpSpPr/>
        <p:nvPr/>
      </p:nvGrpSpPr>
      <p:grpSpPr>
        <a:xfrm>
          <a:off x="0" y="0"/>
          <a:ext cx="0" cy="0"/>
          <a:chOff x="0" y="0"/>
          <a:chExt cx="0" cy="0"/>
        </a:xfrm>
      </p:grpSpPr>
      <p:sp>
        <p:nvSpPr>
          <p:cNvPr id="2434" name="Shape 2434"/>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关键问题⑴：如何将两个有序序列合成一个有序序列？</a:t>
            </a:r>
            <a:endParaRPr/>
          </a:p>
        </p:txBody>
      </p:sp>
      <p:grpSp>
        <p:nvGrpSpPr>
          <p:cNvPr id="2435" name="Shape 2435"/>
          <p:cNvGrpSpPr/>
          <p:nvPr/>
        </p:nvGrpSpPr>
        <p:grpSpPr>
          <a:xfrm>
            <a:off x="839773" y="2628900"/>
            <a:ext cx="6054726" cy="538150"/>
            <a:chOff x="1379523" y="2486025"/>
            <a:chExt cx="6054726" cy="538150"/>
          </a:xfrm>
        </p:grpSpPr>
        <p:sp>
          <p:nvSpPr>
            <p:cNvPr id="2436" name="Shape 2436"/>
            <p:cNvSpPr/>
            <p:nvPr/>
          </p:nvSpPr>
          <p:spPr>
            <a:xfrm>
              <a:off x="1379523" y="2490775"/>
              <a:ext cx="6000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sp>
          <p:nvSpPr>
            <p:cNvPr id="2437" name="Shape 2437"/>
            <p:cNvSpPr/>
            <p:nvPr/>
          </p:nvSpPr>
          <p:spPr>
            <a:xfrm>
              <a:off x="2293923" y="2490775"/>
              <a:ext cx="6000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sp>
          <p:nvSpPr>
            <p:cNvPr id="2438" name="Shape 2438"/>
            <p:cNvSpPr/>
            <p:nvPr/>
          </p:nvSpPr>
          <p:spPr>
            <a:xfrm>
              <a:off x="3208323" y="2490775"/>
              <a:ext cx="6000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sp>
          <p:nvSpPr>
            <p:cNvPr id="2439" name="Shape 2439"/>
            <p:cNvSpPr/>
            <p:nvPr/>
          </p:nvSpPr>
          <p:spPr>
            <a:xfrm>
              <a:off x="4138612" y="2486025"/>
              <a:ext cx="5334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sp>
          <p:nvSpPr>
            <p:cNvPr id="2440" name="Shape 2440"/>
            <p:cNvSpPr/>
            <p:nvPr/>
          </p:nvSpPr>
          <p:spPr>
            <a:xfrm>
              <a:off x="5065698" y="2486025"/>
              <a:ext cx="6000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a:t>
              </a:r>
              <a:endParaRPr/>
            </a:p>
          </p:txBody>
        </p:sp>
        <p:sp>
          <p:nvSpPr>
            <p:cNvPr id="2441" name="Shape 2441"/>
            <p:cNvSpPr/>
            <p:nvPr/>
          </p:nvSpPr>
          <p:spPr>
            <a:xfrm>
              <a:off x="5988050" y="2486025"/>
              <a:ext cx="6000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55</a:t>
              </a:r>
              <a:endParaRPr/>
            </a:p>
          </p:txBody>
        </p:sp>
        <p:sp>
          <p:nvSpPr>
            <p:cNvPr id="2442" name="Shape 2442"/>
            <p:cNvSpPr/>
            <p:nvPr/>
          </p:nvSpPr>
          <p:spPr>
            <a:xfrm>
              <a:off x="6834249" y="2486025"/>
              <a:ext cx="6000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grpSp>
        <p:nvGrpSpPr>
          <p:cNvPr id="2443" name="Shape 2443"/>
          <p:cNvGrpSpPr/>
          <p:nvPr/>
        </p:nvGrpSpPr>
        <p:grpSpPr>
          <a:xfrm>
            <a:off x="935037" y="3167062"/>
            <a:ext cx="1219200" cy="990600"/>
            <a:chOff x="1474787" y="3024187"/>
            <a:chExt cx="1219200" cy="990600"/>
          </a:xfrm>
        </p:grpSpPr>
        <p:cxnSp>
          <p:nvCxnSpPr>
            <p:cNvPr id="2444" name="Shape 2444"/>
            <p:cNvCxnSpPr/>
            <p:nvPr/>
          </p:nvCxnSpPr>
          <p:spPr>
            <a:xfrm>
              <a:off x="15636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445" name="Shape 2445"/>
            <p:cNvCxnSpPr/>
            <p:nvPr/>
          </p:nvCxnSpPr>
          <p:spPr>
            <a:xfrm flipH="1">
              <a:off x="22494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446" name="Shape 2446"/>
            <p:cNvSpPr/>
            <p:nvPr/>
          </p:nvSpPr>
          <p:spPr>
            <a:xfrm>
              <a:off x="1474787"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20  60</a:t>
              </a:r>
              <a:endParaRPr/>
            </a:p>
          </p:txBody>
        </p:sp>
      </p:grpSp>
      <p:grpSp>
        <p:nvGrpSpPr>
          <p:cNvPr id="2447" name="Shape 2447"/>
          <p:cNvGrpSpPr/>
          <p:nvPr/>
        </p:nvGrpSpPr>
        <p:grpSpPr>
          <a:xfrm>
            <a:off x="2728912" y="3167062"/>
            <a:ext cx="1219200" cy="990600"/>
            <a:chOff x="3268662" y="3024187"/>
            <a:chExt cx="1219200" cy="990600"/>
          </a:xfrm>
        </p:grpSpPr>
        <p:cxnSp>
          <p:nvCxnSpPr>
            <p:cNvPr id="2448" name="Shape 2448"/>
            <p:cNvCxnSpPr/>
            <p:nvPr/>
          </p:nvCxnSpPr>
          <p:spPr>
            <a:xfrm>
              <a:off x="34051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449" name="Shape 2449"/>
            <p:cNvCxnSpPr/>
            <p:nvPr/>
          </p:nvCxnSpPr>
          <p:spPr>
            <a:xfrm flipH="1">
              <a:off x="40909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450" name="Shape 2450"/>
            <p:cNvSpPr/>
            <p:nvPr/>
          </p:nvSpPr>
          <p:spPr>
            <a:xfrm>
              <a:off x="3268662"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5   31</a:t>
              </a:r>
              <a:endParaRPr/>
            </a:p>
          </p:txBody>
        </p:sp>
      </p:grpSp>
      <p:grpSp>
        <p:nvGrpSpPr>
          <p:cNvPr id="2451" name="Shape 2451"/>
          <p:cNvGrpSpPr/>
          <p:nvPr/>
        </p:nvGrpSpPr>
        <p:grpSpPr>
          <a:xfrm>
            <a:off x="4605337" y="3160712"/>
            <a:ext cx="1219200" cy="990600"/>
            <a:chOff x="5145087" y="3017837"/>
            <a:chExt cx="1219200" cy="990600"/>
          </a:xfrm>
        </p:grpSpPr>
        <p:cxnSp>
          <p:nvCxnSpPr>
            <p:cNvPr id="2452" name="Shape 2452"/>
            <p:cNvCxnSpPr/>
            <p:nvPr/>
          </p:nvCxnSpPr>
          <p:spPr>
            <a:xfrm>
              <a:off x="52498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453" name="Shape 2453"/>
            <p:cNvCxnSpPr/>
            <p:nvPr/>
          </p:nvCxnSpPr>
          <p:spPr>
            <a:xfrm flipH="1">
              <a:off x="59356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454" name="Shape 2454"/>
            <p:cNvSpPr/>
            <p:nvPr/>
          </p:nvSpPr>
          <p:spPr>
            <a:xfrm>
              <a:off x="5145087" y="347503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44   55</a:t>
              </a:r>
              <a:endParaRPr/>
            </a:p>
          </p:txBody>
        </p:sp>
      </p:grpSp>
      <p:grpSp>
        <p:nvGrpSpPr>
          <p:cNvPr id="2455" name="Shape 2455"/>
          <p:cNvGrpSpPr/>
          <p:nvPr/>
        </p:nvGrpSpPr>
        <p:grpSpPr>
          <a:xfrm>
            <a:off x="6227748" y="3167062"/>
            <a:ext cx="654000" cy="990588"/>
            <a:chOff x="6767498" y="3024187"/>
            <a:chExt cx="654000" cy="990588"/>
          </a:xfrm>
        </p:grpSpPr>
        <p:cxnSp>
          <p:nvCxnSpPr>
            <p:cNvPr id="2456" name="Shape 2456"/>
            <p:cNvCxnSpPr/>
            <p:nvPr/>
          </p:nvCxnSpPr>
          <p:spPr>
            <a:xfrm>
              <a:off x="7177087" y="3024187"/>
              <a:ext cx="0" cy="457200"/>
            </a:xfrm>
            <a:prstGeom prst="straightConnector1">
              <a:avLst/>
            </a:prstGeom>
            <a:noFill/>
            <a:ln cap="flat" cmpd="sng" w="28575">
              <a:solidFill>
                <a:srgbClr val="008080"/>
              </a:solidFill>
              <a:prstDash val="solid"/>
              <a:miter lim="800000"/>
              <a:headEnd len="med" w="med" type="none"/>
              <a:tailEnd len="med" w="med" type="none"/>
            </a:ln>
          </p:spPr>
        </p:cxnSp>
        <p:sp>
          <p:nvSpPr>
            <p:cNvPr id="2457" name="Shape 2457"/>
            <p:cNvSpPr/>
            <p:nvPr/>
          </p:nvSpPr>
          <p:spPr>
            <a:xfrm>
              <a:off x="6767498" y="3481375"/>
              <a:ext cx="6540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sp>
        <p:nvSpPr>
          <p:cNvPr id="2458" name="Shape 2458"/>
          <p:cNvSpPr/>
          <p:nvPr/>
        </p:nvSpPr>
        <p:spPr>
          <a:xfrm>
            <a:off x="1284287" y="4832350"/>
            <a:ext cx="2208212"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 </a:t>
            </a:r>
            <a:endParaRPr/>
          </a:p>
        </p:txBody>
      </p:sp>
      <p:sp>
        <p:nvSpPr>
          <p:cNvPr id="2459" name="Shape 2459"/>
          <p:cNvSpPr/>
          <p:nvPr/>
        </p:nvSpPr>
        <p:spPr>
          <a:xfrm>
            <a:off x="927100" y="1862137"/>
            <a:ext cx="5940425"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60      20      31       5      44      55      65</a:t>
            </a:r>
            <a:endParaRPr/>
          </a:p>
        </p:txBody>
      </p:sp>
      <p:grpSp>
        <p:nvGrpSpPr>
          <p:cNvPr id="2460" name="Shape 2460"/>
          <p:cNvGrpSpPr/>
          <p:nvPr/>
        </p:nvGrpSpPr>
        <p:grpSpPr>
          <a:xfrm>
            <a:off x="1022350" y="4157662"/>
            <a:ext cx="219075" cy="454025"/>
            <a:chOff x="1562100" y="4014787"/>
            <a:chExt cx="219075" cy="454025"/>
          </a:xfrm>
        </p:grpSpPr>
        <p:cxnSp>
          <p:nvCxnSpPr>
            <p:cNvPr id="2461" name="Shape 2461"/>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62" name="Shape 2462"/>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grpSp>
        <p:nvGrpSpPr>
          <p:cNvPr id="2463" name="Shape 2463"/>
          <p:cNvGrpSpPr/>
          <p:nvPr/>
        </p:nvGrpSpPr>
        <p:grpSpPr>
          <a:xfrm>
            <a:off x="2978150" y="4157662"/>
            <a:ext cx="277812" cy="454025"/>
            <a:chOff x="3517900" y="4014787"/>
            <a:chExt cx="277812" cy="454025"/>
          </a:xfrm>
        </p:grpSpPr>
        <p:cxnSp>
          <p:nvCxnSpPr>
            <p:cNvPr id="2464" name="Shape 2464"/>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65" name="Shape 2465"/>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466" name="Shape 2466"/>
          <p:cNvSpPr txBox="1"/>
          <p:nvPr/>
        </p:nvSpPr>
        <p:spPr>
          <a:xfrm>
            <a:off x="1439862" y="4938712"/>
            <a:ext cx="2968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grpSp>
        <p:nvGrpSpPr>
          <p:cNvPr id="2467" name="Shape 2467"/>
          <p:cNvGrpSpPr/>
          <p:nvPr/>
        </p:nvGrpSpPr>
        <p:grpSpPr>
          <a:xfrm>
            <a:off x="1527175" y="5359400"/>
            <a:ext cx="277812" cy="454025"/>
            <a:chOff x="3517900" y="4014787"/>
            <a:chExt cx="277812" cy="454025"/>
          </a:xfrm>
        </p:grpSpPr>
        <p:cxnSp>
          <p:nvCxnSpPr>
            <p:cNvPr id="2468" name="Shape 2468"/>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69" name="Shape 2469"/>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k</a:t>
              </a:r>
              <a:endParaRPr/>
            </a:p>
          </p:txBody>
        </p:sp>
      </p:grpSp>
      <p:grpSp>
        <p:nvGrpSpPr>
          <p:cNvPr id="2470" name="Shape 2470"/>
          <p:cNvGrpSpPr/>
          <p:nvPr/>
        </p:nvGrpSpPr>
        <p:grpSpPr>
          <a:xfrm>
            <a:off x="3524250" y="4141787"/>
            <a:ext cx="277812" cy="454025"/>
            <a:chOff x="3517900" y="4014787"/>
            <a:chExt cx="277812" cy="454025"/>
          </a:xfrm>
        </p:grpSpPr>
        <p:cxnSp>
          <p:nvCxnSpPr>
            <p:cNvPr id="2471" name="Shape 2471"/>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72" name="Shape 2472"/>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473" name="Shape 2473"/>
          <p:cNvSpPr txBox="1"/>
          <p:nvPr/>
        </p:nvSpPr>
        <p:spPr>
          <a:xfrm>
            <a:off x="189071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grpSp>
        <p:nvGrpSpPr>
          <p:cNvPr id="2474" name="Shape 2474"/>
          <p:cNvGrpSpPr/>
          <p:nvPr/>
        </p:nvGrpSpPr>
        <p:grpSpPr>
          <a:xfrm>
            <a:off x="1582737" y="4159250"/>
            <a:ext cx="219075" cy="454025"/>
            <a:chOff x="1562100" y="4014787"/>
            <a:chExt cx="219075" cy="454025"/>
          </a:xfrm>
        </p:grpSpPr>
        <p:cxnSp>
          <p:nvCxnSpPr>
            <p:cNvPr id="2475" name="Shape 2475"/>
            <p:cNvCxnSpPr/>
            <p:nvPr/>
          </p:nvCxnSpPr>
          <p:spPr>
            <a:xfrm rot="10800000">
              <a:off x="1781175"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76" name="Shape 2476"/>
            <p:cNvSpPr txBox="1"/>
            <p:nvPr/>
          </p:nvSpPr>
          <p:spPr>
            <a:xfrm>
              <a:off x="1562100"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sp>
        <p:nvSpPr>
          <p:cNvPr id="2477" name="Shape 2477"/>
          <p:cNvSpPr txBox="1"/>
          <p:nvPr/>
        </p:nvSpPr>
        <p:spPr>
          <a:xfrm>
            <a:off x="2430462" y="4938712"/>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grpSp>
        <p:nvGrpSpPr>
          <p:cNvPr id="2478" name="Shape 2478"/>
          <p:cNvGrpSpPr/>
          <p:nvPr/>
        </p:nvGrpSpPr>
        <p:grpSpPr>
          <a:xfrm>
            <a:off x="4032250" y="4130675"/>
            <a:ext cx="277812" cy="454025"/>
            <a:chOff x="3517900" y="4014787"/>
            <a:chExt cx="277812" cy="454025"/>
          </a:xfrm>
        </p:grpSpPr>
        <p:cxnSp>
          <p:nvCxnSpPr>
            <p:cNvPr id="2479" name="Shape 2479"/>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480" name="Shape 2480"/>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sp>
        <p:nvSpPr>
          <p:cNvPr id="2481" name="Shape 2481"/>
          <p:cNvSpPr txBox="1"/>
          <p:nvPr/>
        </p:nvSpPr>
        <p:spPr>
          <a:xfrm>
            <a:off x="2968625" y="4954587"/>
            <a:ext cx="3857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sp>
        <p:nvSpPr>
          <p:cNvPr id="2482" name="Shape 2482"/>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486" name="Shape 2486"/>
        <p:cNvGrpSpPr/>
        <p:nvPr/>
      </p:nvGrpSpPr>
      <p:grpSpPr>
        <a:xfrm>
          <a:off x="0" y="0"/>
          <a:ext cx="0" cy="0"/>
          <a:chOff x="0" y="0"/>
          <a:chExt cx="0" cy="0"/>
        </a:xfrm>
      </p:grpSpPr>
      <p:sp>
        <p:nvSpPr>
          <p:cNvPr id="2487" name="Shape 2487"/>
          <p:cNvSpPr txBox="1"/>
          <p:nvPr/>
        </p:nvSpPr>
        <p:spPr>
          <a:xfrm>
            <a:off x="103175" y="1112825"/>
            <a:ext cx="8910900" cy="51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关键问题⑴：如何将两个有序序列合成一个有序序列？</a:t>
            </a:r>
            <a:endParaRPr/>
          </a:p>
        </p:txBody>
      </p:sp>
      <p:sp>
        <p:nvSpPr>
          <p:cNvPr id="2488" name="Shape 2488"/>
          <p:cNvSpPr txBox="1"/>
          <p:nvPr/>
        </p:nvSpPr>
        <p:spPr>
          <a:xfrm>
            <a:off x="293687" y="1719262"/>
            <a:ext cx="8397875"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设相邻的有序序列为r[s] ~ r[m]和r[m+1] ~ r[t]，归并成一个有序序列r1[s] ~ r1[t] </a:t>
            </a:r>
            <a:endParaRPr/>
          </a:p>
        </p:txBody>
      </p:sp>
      <p:grpSp>
        <p:nvGrpSpPr>
          <p:cNvPr id="2489" name="Shape 2489"/>
          <p:cNvGrpSpPr/>
          <p:nvPr/>
        </p:nvGrpSpPr>
        <p:grpSpPr>
          <a:xfrm>
            <a:off x="792162" y="2979737"/>
            <a:ext cx="5708650" cy="3068638"/>
            <a:chOff x="719137" y="3182937"/>
            <a:chExt cx="5708650" cy="3068638"/>
          </a:xfrm>
        </p:grpSpPr>
        <p:sp>
          <p:nvSpPr>
            <p:cNvPr id="2490" name="Shape 2490"/>
            <p:cNvSpPr/>
            <p:nvPr/>
          </p:nvSpPr>
          <p:spPr>
            <a:xfrm>
              <a:off x="1601787" y="3654425"/>
              <a:ext cx="2924175"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1" name="Shape 2491"/>
            <p:cNvSpPr/>
            <p:nvPr/>
          </p:nvSpPr>
          <p:spPr>
            <a:xfrm>
              <a:off x="4751387" y="3654425"/>
              <a:ext cx="1665287"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2" name="Shape 2492"/>
            <p:cNvSpPr txBox="1"/>
            <p:nvPr/>
          </p:nvSpPr>
          <p:spPr>
            <a:xfrm>
              <a:off x="1736725" y="3203575"/>
              <a:ext cx="179387"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 </a:t>
              </a:r>
              <a:endParaRPr/>
            </a:p>
          </p:txBody>
        </p:sp>
        <p:sp>
          <p:nvSpPr>
            <p:cNvPr id="2493" name="Shape 2493"/>
            <p:cNvSpPr txBox="1"/>
            <p:nvPr/>
          </p:nvSpPr>
          <p:spPr>
            <a:xfrm>
              <a:off x="4206875" y="3182937"/>
              <a:ext cx="36036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m </a:t>
              </a:r>
              <a:endParaRPr/>
            </a:p>
          </p:txBody>
        </p:sp>
        <p:sp>
          <p:nvSpPr>
            <p:cNvPr id="2494" name="Shape 2494"/>
            <p:cNvSpPr txBox="1"/>
            <p:nvPr/>
          </p:nvSpPr>
          <p:spPr>
            <a:xfrm>
              <a:off x="4797425" y="3186112"/>
              <a:ext cx="765175"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m+1 </a:t>
              </a:r>
              <a:endParaRPr/>
            </a:p>
          </p:txBody>
        </p:sp>
        <p:sp>
          <p:nvSpPr>
            <p:cNvPr id="2495" name="Shape 2495"/>
            <p:cNvSpPr txBox="1"/>
            <p:nvPr/>
          </p:nvSpPr>
          <p:spPr>
            <a:xfrm>
              <a:off x="6202362" y="3182937"/>
              <a:ext cx="225425"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t </a:t>
              </a:r>
              <a:endParaRPr/>
            </a:p>
          </p:txBody>
        </p:sp>
        <p:sp>
          <p:nvSpPr>
            <p:cNvPr id="2496" name="Shape 2496"/>
            <p:cNvSpPr txBox="1"/>
            <p:nvPr/>
          </p:nvSpPr>
          <p:spPr>
            <a:xfrm>
              <a:off x="746125" y="3741737"/>
              <a:ext cx="539750"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r[ ] </a:t>
              </a:r>
              <a:endParaRPr/>
            </a:p>
          </p:txBody>
        </p:sp>
        <p:sp>
          <p:nvSpPr>
            <p:cNvPr id="2497" name="Shape 2497"/>
            <p:cNvSpPr/>
            <p:nvPr/>
          </p:nvSpPr>
          <p:spPr>
            <a:xfrm>
              <a:off x="1606550" y="5184775"/>
              <a:ext cx="2924175"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8" name="Shape 2498"/>
            <p:cNvSpPr/>
            <p:nvPr/>
          </p:nvSpPr>
          <p:spPr>
            <a:xfrm>
              <a:off x="4454525" y="5184775"/>
              <a:ext cx="1665287"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9" name="Shape 2499"/>
            <p:cNvSpPr txBox="1"/>
            <p:nvPr/>
          </p:nvSpPr>
          <p:spPr>
            <a:xfrm>
              <a:off x="1744662" y="4768850"/>
              <a:ext cx="179387"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 </a:t>
              </a:r>
              <a:endParaRPr/>
            </a:p>
          </p:txBody>
        </p:sp>
        <p:sp>
          <p:nvSpPr>
            <p:cNvPr id="2500" name="Shape 2500"/>
            <p:cNvSpPr txBox="1"/>
            <p:nvPr/>
          </p:nvSpPr>
          <p:spPr>
            <a:xfrm>
              <a:off x="5892800" y="4748212"/>
              <a:ext cx="225425"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t </a:t>
              </a:r>
              <a:endParaRPr/>
            </a:p>
          </p:txBody>
        </p:sp>
        <p:sp>
          <p:nvSpPr>
            <p:cNvPr id="2501" name="Shape 2501"/>
            <p:cNvSpPr txBox="1"/>
            <p:nvPr/>
          </p:nvSpPr>
          <p:spPr>
            <a:xfrm>
              <a:off x="719137" y="5272087"/>
              <a:ext cx="671512" cy="4270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r1[ ] </a:t>
              </a:r>
              <a:endParaRPr/>
            </a:p>
          </p:txBody>
        </p:sp>
        <p:cxnSp>
          <p:nvCxnSpPr>
            <p:cNvPr id="2502" name="Shape 2502"/>
            <p:cNvCxnSpPr/>
            <p:nvPr/>
          </p:nvCxnSpPr>
          <p:spPr>
            <a:xfrm>
              <a:off x="1617662" y="4254500"/>
              <a:ext cx="0" cy="1035050"/>
            </a:xfrm>
            <a:prstGeom prst="straightConnector1">
              <a:avLst/>
            </a:prstGeom>
            <a:noFill/>
            <a:ln cap="flat" cmpd="sng" w="28575">
              <a:solidFill>
                <a:srgbClr val="CC3300"/>
              </a:solidFill>
              <a:prstDash val="solid"/>
              <a:miter lim="800000"/>
              <a:headEnd len="med" w="med" type="none"/>
              <a:tailEnd len="med" w="med" type="none"/>
            </a:ln>
          </p:spPr>
        </p:cxnSp>
        <p:sp>
          <p:nvSpPr>
            <p:cNvPr id="2503" name="Shape 2503"/>
            <p:cNvSpPr/>
            <p:nvPr/>
          </p:nvSpPr>
          <p:spPr>
            <a:xfrm>
              <a:off x="6035675" y="4238625"/>
              <a:ext cx="293687" cy="1049337"/>
            </a:xfrm>
            <a:custGeom>
              <a:pathLst>
                <a:path extrusionOk="0" h="661" w="185">
                  <a:moveTo>
                    <a:pt x="185" y="0"/>
                  </a:moveTo>
                  <a:lnTo>
                    <a:pt x="0" y="661"/>
                  </a:lnTo>
                </a:path>
              </a:pathLst>
            </a:custGeom>
            <a:noFill/>
            <a:ln cap="flat" cmpd="sng" w="28575">
              <a:solidFill>
                <a:srgbClr val="CC3300"/>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504" name="Shape 2504"/>
            <p:cNvGrpSpPr/>
            <p:nvPr/>
          </p:nvGrpSpPr>
          <p:grpSpPr>
            <a:xfrm>
              <a:off x="1717675" y="4294187"/>
              <a:ext cx="293687" cy="454025"/>
              <a:chOff x="1892300" y="4294187"/>
              <a:chExt cx="293687" cy="454025"/>
            </a:xfrm>
          </p:grpSpPr>
          <p:cxnSp>
            <p:nvCxnSpPr>
              <p:cNvPr id="2505" name="Shape 2505"/>
              <p:cNvCxnSpPr/>
              <p:nvPr/>
            </p:nvCxnSpPr>
            <p:spPr>
              <a:xfrm rot="10800000">
                <a:off x="1892300" y="42941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506" name="Shape 2506"/>
              <p:cNvSpPr txBox="1"/>
              <p:nvPr/>
            </p:nvSpPr>
            <p:spPr>
              <a:xfrm>
                <a:off x="2006600" y="43830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grpSp>
          <p:nvGrpSpPr>
            <p:cNvPr id="2507" name="Shape 2507"/>
            <p:cNvGrpSpPr/>
            <p:nvPr/>
          </p:nvGrpSpPr>
          <p:grpSpPr>
            <a:xfrm>
              <a:off x="4883150" y="4294187"/>
              <a:ext cx="277812" cy="454025"/>
              <a:chOff x="3517900" y="4014787"/>
              <a:chExt cx="277812" cy="454025"/>
            </a:xfrm>
          </p:grpSpPr>
          <p:cxnSp>
            <p:nvCxnSpPr>
              <p:cNvPr id="2508" name="Shape 2508"/>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509" name="Shape 2509"/>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j</a:t>
                </a:r>
                <a:endParaRPr/>
              </a:p>
            </p:txBody>
          </p:sp>
        </p:grpSp>
        <p:grpSp>
          <p:nvGrpSpPr>
            <p:cNvPr id="2510" name="Shape 2510"/>
            <p:cNvGrpSpPr/>
            <p:nvPr/>
          </p:nvGrpSpPr>
          <p:grpSpPr>
            <a:xfrm>
              <a:off x="1733550" y="5797550"/>
              <a:ext cx="277812" cy="454025"/>
              <a:chOff x="3517900" y="4014787"/>
              <a:chExt cx="277812" cy="454025"/>
            </a:xfrm>
          </p:grpSpPr>
          <p:cxnSp>
            <p:nvCxnSpPr>
              <p:cNvPr id="2511" name="Shape 2511"/>
              <p:cNvCxnSpPr/>
              <p:nvPr/>
            </p:nvCxnSpPr>
            <p:spPr>
              <a:xfrm rot="10800000">
                <a:off x="3517900" y="4014787"/>
                <a:ext cx="0" cy="358775"/>
              </a:xfrm>
              <a:prstGeom prst="straightConnector1">
                <a:avLst/>
              </a:prstGeom>
              <a:noFill/>
              <a:ln cap="flat" cmpd="sng" w="28575">
                <a:solidFill>
                  <a:schemeClr val="dk1"/>
                </a:solidFill>
                <a:prstDash val="solid"/>
                <a:miter lim="800000"/>
                <a:headEnd len="med" w="med" type="none"/>
                <a:tailEnd len="med" w="med" type="triangle"/>
              </a:ln>
            </p:spPr>
          </p:cxnSp>
          <p:sp>
            <p:nvSpPr>
              <p:cNvPr id="2512" name="Shape 2512"/>
              <p:cNvSpPr txBox="1"/>
              <p:nvPr/>
            </p:nvSpPr>
            <p:spPr>
              <a:xfrm>
                <a:off x="3616325" y="4103687"/>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k</a:t>
                </a:r>
                <a:endParaRPr/>
              </a:p>
            </p:txBody>
          </p:sp>
        </p:grpSp>
      </p:grpSp>
      <p:sp>
        <p:nvSpPr>
          <p:cNvPr id="2513" name="Shape 2513"/>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517" name="Shape 2517"/>
        <p:cNvGrpSpPr/>
        <p:nvPr/>
      </p:nvGrpSpPr>
      <p:grpSpPr>
        <a:xfrm>
          <a:off x="0" y="0"/>
          <a:ext cx="0" cy="0"/>
          <a:chOff x="0" y="0"/>
          <a:chExt cx="0" cy="0"/>
        </a:xfrm>
      </p:grpSpPr>
      <p:sp>
        <p:nvSpPr>
          <p:cNvPr id="2518" name="Shape 2518"/>
          <p:cNvSpPr txBox="1"/>
          <p:nvPr/>
        </p:nvSpPr>
        <p:spPr>
          <a:xfrm>
            <a:off x="476250" y="2058987"/>
            <a:ext cx="7924800" cy="4735512"/>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void Merge (int r[ ], int r1[ ], int s, int m, int t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i=s;   j=m+1;   k=s;</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while (i&lt;=m &amp;&amp; j&lt;=t)</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if (r[i]&lt;=r[j])  r1[k++]=r[i++];</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else  r1[k++]=r[j++];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if (i&lt;=m)  while (i&lt;=m)              //收尾处理</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r1[k++]=r[i++];    //前一个子序列</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else  while (j&lt;=t)</a:t>
            </a:r>
            <a:endParaRPr/>
          </a:p>
          <a:p>
            <a:pPr indent="0" lvl="0" marL="0" marR="0" rtl="0" algn="just">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r1[k++]=r[j++];             //后一个子序列</a:t>
            </a:r>
            <a:endParaRPr/>
          </a:p>
          <a:p>
            <a:pPr indent="0" lvl="0" marL="0" marR="0" rtl="0" algn="l">
              <a:lnSpc>
                <a:spcPct val="90000"/>
              </a:lnSpc>
              <a:spcBef>
                <a:spcPts val="0"/>
              </a:spcBef>
              <a:spcAft>
                <a:spcPts val="0"/>
              </a:spcAft>
              <a:buClr>
                <a:schemeClr val="dk1"/>
              </a:buClr>
              <a:buSzPts val="2600"/>
              <a:buFont typeface="Times New Roman"/>
              <a:buNone/>
            </a:pPr>
            <a:r>
              <a:rPr b="1" i="0" lang="en-US" sz="2600" u="none">
                <a:solidFill>
                  <a:schemeClr val="dk1"/>
                </a:solidFill>
                <a:latin typeface="Times New Roman"/>
                <a:ea typeface="Times New Roman"/>
                <a:cs typeface="Times New Roman"/>
                <a:sym typeface="Times New Roman"/>
              </a:rPr>
              <a:t>} </a:t>
            </a:r>
            <a:endParaRPr/>
          </a:p>
        </p:txBody>
      </p:sp>
      <p:sp>
        <p:nvSpPr>
          <p:cNvPr id="2519" name="Shape 2519"/>
          <p:cNvSpPr txBox="1"/>
          <p:nvPr/>
        </p:nvSpPr>
        <p:spPr>
          <a:xfrm>
            <a:off x="103175" y="1112825"/>
            <a:ext cx="8938800" cy="51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关键问题⑴：如何将两个有序序列合成一个有序序列？</a:t>
            </a:r>
            <a:endParaRPr/>
          </a:p>
        </p:txBody>
      </p:sp>
      <p:sp>
        <p:nvSpPr>
          <p:cNvPr id="2520" name="Shape 2520"/>
          <p:cNvSpPr txBox="1"/>
          <p:nvPr/>
        </p:nvSpPr>
        <p:spPr>
          <a:xfrm>
            <a:off x="341312" y="1584325"/>
            <a:ext cx="219233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Arial"/>
              <a:buNone/>
            </a:pPr>
            <a:r>
              <a:rPr b="1" i="0" lang="en-US" sz="2800" u="none">
                <a:solidFill>
                  <a:srgbClr val="FF3300"/>
                </a:solidFill>
                <a:latin typeface="Arial"/>
                <a:ea typeface="Arial"/>
                <a:cs typeface="Arial"/>
                <a:sym typeface="Arial"/>
              </a:rPr>
              <a:t>算法描述：</a:t>
            </a:r>
            <a:endParaRPr/>
          </a:p>
        </p:txBody>
      </p:sp>
      <p:sp>
        <p:nvSpPr>
          <p:cNvPr id="2521" name="Shape 2521"/>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525" name="Shape 2525"/>
        <p:cNvGrpSpPr/>
        <p:nvPr/>
      </p:nvGrpSpPr>
      <p:grpSpPr>
        <a:xfrm>
          <a:off x="0" y="0"/>
          <a:ext cx="0" cy="0"/>
          <a:chOff x="0" y="0"/>
          <a:chExt cx="0" cy="0"/>
        </a:xfrm>
      </p:grpSpPr>
      <p:sp>
        <p:nvSpPr>
          <p:cNvPr id="2526" name="Shape 2526"/>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关键问题⑵：怎样完成一趟归并？</a:t>
            </a:r>
            <a:endParaRPr/>
          </a:p>
        </p:txBody>
      </p:sp>
      <p:grpSp>
        <p:nvGrpSpPr>
          <p:cNvPr id="2527" name="Shape 2527"/>
          <p:cNvGrpSpPr/>
          <p:nvPr/>
        </p:nvGrpSpPr>
        <p:grpSpPr>
          <a:xfrm>
            <a:off x="1019175" y="2728900"/>
            <a:ext cx="6054725" cy="538175"/>
            <a:chOff x="1379537" y="2486013"/>
            <a:chExt cx="6054725" cy="538175"/>
          </a:xfrm>
        </p:grpSpPr>
        <p:sp>
          <p:nvSpPr>
            <p:cNvPr id="2528" name="Shape 2528"/>
            <p:cNvSpPr/>
            <p:nvPr/>
          </p:nvSpPr>
          <p:spPr>
            <a:xfrm>
              <a:off x="1379537" y="2490788"/>
              <a:ext cx="622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a:t>
              </a:r>
              <a:endParaRPr/>
            </a:p>
          </p:txBody>
        </p:sp>
        <p:sp>
          <p:nvSpPr>
            <p:cNvPr id="2529" name="Shape 2529"/>
            <p:cNvSpPr/>
            <p:nvPr/>
          </p:nvSpPr>
          <p:spPr>
            <a:xfrm>
              <a:off x="2293937" y="2490788"/>
              <a:ext cx="622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a:t>
              </a:r>
              <a:endParaRPr/>
            </a:p>
          </p:txBody>
        </p:sp>
        <p:sp>
          <p:nvSpPr>
            <p:cNvPr id="2530" name="Shape 2530"/>
            <p:cNvSpPr/>
            <p:nvPr/>
          </p:nvSpPr>
          <p:spPr>
            <a:xfrm>
              <a:off x="3208337" y="2490788"/>
              <a:ext cx="622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31</a:t>
              </a:r>
              <a:endParaRPr/>
            </a:p>
          </p:txBody>
        </p:sp>
        <p:sp>
          <p:nvSpPr>
            <p:cNvPr id="2531" name="Shape 2531"/>
            <p:cNvSpPr/>
            <p:nvPr/>
          </p:nvSpPr>
          <p:spPr>
            <a:xfrm>
              <a:off x="4138612" y="2486025"/>
              <a:ext cx="5334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a:t>
              </a:r>
              <a:endParaRPr/>
            </a:p>
          </p:txBody>
        </p:sp>
        <p:sp>
          <p:nvSpPr>
            <p:cNvPr id="2532" name="Shape 2532"/>
            <p:cNvSpPr/>
            <p:nvPr/>
          </p:nvSpPr>
          <p:spPr>
            <a:xfrm>
              <a:off x="4976912" y="2486013"/>
              <a:ext cx="622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a:t>
              </a:r>
              <a:endParaRPr/>
            </a:p>
          </p:txBody>
        </p:sp>
        <p:sp>
          <p:nvSpPr>
            <p:cNvPr id="2533" name="Shape 2533"/>
            <p:cNvSpPr/>
            <p:nvPr/>
          </p:nvSpPr>
          <p:spPr>
            <a:xfrm>
              <a:off x="5899264" y="2486013"/>
              <a:ext cx="622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55</a:t>
              </a:r>
              <a:endParaRPr/>
            </a:p>
          </p:txBody>
        </p:sp>
        <p:sp>
          <p:nvSpPr>
            <p:cNvPr id="2534" name="Shape 2534"/>
            <p:cNvSpPr/>
            <p:nvPr/>
          </p:nvSpPr>
          <p:spPr>
            <a:xfrm>
              <a:off x="6812062" y="2486013"/>
              <a:ext cx="622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grpSp>
        <p:nvGrpSpPr>
          <p:cNvPr id="2535" name="Shape 2535"/>
          <p:cNvGrpSpPr/>
          <p:nvPr/>
        </p:nvGrpSpPr>
        <p:grpSpPr>
          <a:xfrm>
            <a:off x="1114425" y="3267075"/>
            <a:ext cx="1219200" cy="990600"/>
            <a:chOff x="1474787" y="3024187"/>
            <a:chExt cx="1219200" cy="990600"/>
          </a:xfrm>
        </p:grpSpPr>
        <p:cxnSp>
          <p:nvCxnSpPr>
            <p:cNvPr id="2536" name="Shape 2536"/>
            <p:cNvCxnSpPr/>
            <p:nvPr/>
          </p:nvCxnSpPr>
          <p:spPr>
            <a:xfrm>
              <a:off x="15636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537" name="Shape 2537"/>
            <p:cNvCxnSpPr/>
            <p:nvPr/>
          </p:nvCxnSpPr>
          <p:spPr>
            <a:xfrm flipH="1">
              <a:off x="22494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538" name="Shape 2538"/>
            <p:cNvSpPr/>
            <p:nvPr/>
          </p:nvSpPr>
          <p:spPr>
            <a:xfrm>
              <a:off x="1474787"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20  60</a:t>
              </a:r>
              <a:endParaRPr/>
            </a:p>
          </p:txBody>
        </p:sp>
      </p:grpSp>
      <p:grpSp>
        <p:nvGrpSpPr>
          <p:cNvPr id="2539" name="Shape 2539"/>
          <p:cNvGrpSpPr/>
          <p:nvPr/>
        </p:nvGrpSpPr>
        <p:grpSpPr>
          <a:xfrm>
            <a:off x="2908300" y="3267075"/>
            <a:ext cx="1219200" cy="990600"/>
            <a:chOff x="3268662" y="3024187"/>
            <a:chExt cx="1219200" cy="990600"/>
          </a:xfrm>
        </p:grpSpPr>
        <p:cxnSp>
          <p:nvCxnSpPr>
            <p:cNvPr id="2540" name="Shape 2540"/>
            <p:cNvCxnSpPr/>
            <p:nvPr/>
          </p:nvCxnSpPr>
          <p:spPr>
            <a:xfrm>
              <a:off x="34051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541" name="Shape 2541"/>
            <p:cNvCxnSpPr/>
            <p:nvPr/>
          </p:nvCxnSpPr>
          <p:spPr>
            <a:xfrm flipH="1">
              <a:off x="4090987" y="302418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542" name="Shape 2542"/>
            <p:cNvSpPr/>
            <p:nvPr/>
          </p:nvSpPr>
          <p:spPr>
            <a:xfrm>
              <a:off x="3268662" y="348138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5   31</a:t>
              </a:r>
              <a:endParaRPr/>
            </a:p>
          </p:txBody>
        </p:sp>
      </p:grpSp>
      <p:grpSp>
        <p:nvGrpSpPr>
          <p:cNvPr id="2543" name="Shape 2543"/>
          <p:cNvGrpSpPr/>
          <p:nvPr/>
        </p:nvGrpSpPr>
        <p:grpSpPr>
          <a:xfrm>
            <a:off x="4784725" y="3260725"/>
            <a:ext cx="1219200" cy="990600"/>
            <a:chOff x="5145087" y="3017837"/>
            <a:chExt cx="1219200" cy="990600"/>
          </a:xfrm>
        </p:grpSpPr>
        <p:cxnSp>
          <p:nvCxnSpPr>
            <p:cNvPr id="2544" name="Shape 2544"/>
            <p:cNvCxnSpPr/>
            <p:nvPr/>
          </p:nvCxnSpPr>
          <p:spPr>
            <a:xfrm>
              <a:off x="52498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cxnSp>
          <p:nvCxnSpPr>
            <p:cNvPr id="2545" name="Shape 2545"/>
            <p:cNvCxnSpPr/>
            <p:nvPr/>
          </p:nvCxnSpPr>
          <p:spPr>
            <a:xfrm flipH="1">
              <a:off x="5935662" y="3017837"/>
              <a:ext cx="304800" cy="457200"/>
            </a:xfrm>
            <a:prstGeom prst="straightConnector1">
              <a:avLst/>
            </a:prstGeom>
            <a:noFill/>
            <a:ln cap="flat" cmpd="sng" w="28575">
              <a:solidFill>
                <a:srgbClr val="008080"/>
              </a:solidFill>
              <a:prstDash val="solid"/>
              <a:miter lim="800000"/>
              <a:headEnd len="med" w="med" type="none"/>
              <a:tailEnd len="med" w="med" type="none"/>
            </a:ln>
          </p:spPr>
        </p:cxnSp>
        <p:sp>
          <p:nvSpPr>
            <p:cNvPr id="2546" name="Shape 2546"/>
            <p:cNvSpPr/>
            <p:nvPr/>
          </p:nvSpPr>
          <p:spPr>
            <a:xfrm>
              <a:off x="5145087" y="3475037"/>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44   55</a:t>
              </a:r>
              <a:endParaRPr/>
            </a:p>
          </p:txBody>
        </p:sp>
      </p:grpSp>
      <p:grpSp>
        <p:nvGrpSpPr>
          <p:cNvPr id="2547" name="Shape 2547"/>
          <p:cNvGrpSpPr/>
          <p:nvPr/>
        </p:nvGrpSpPr>
        <p:grpSpPr>
          <a:xfrm>
            <a:off x="6454600" y="3267075"/>
            <a:ext cx="606600" cy="990600"/>
            <a:chOff x="6814962" y="3024187"/>
            <a:chExt cx="606600" cy="990600"/>
          </a:xfrm>
        </p:grpSpPr>
        <p:cxnSp>
          <p:nvCxnSpPr>
            <p:cNvPr id="2548" name="Shape 2548"/>
            <p:cNvCxnSpPr/>
            <p:nvPr/>
          </p:nvCxnSpPr>
          <p:spPr>
            <a:xfrm>
              <a:off x="7177087" y="3024187"/>
              <a:ext cx="0" cy="457200"/>
            </a:xfrm>
            <a:prstGeom prst="straightConnector1">
              <a:avLst/>
            </a:prstGeom>
            <a:noFill/>
            <a:ln cap="flat" cmpd="sng" w="28575">
              <a:solidFill>
                <a:srgbClr val="008080"/>
              </a:solidFill>
              <a:prstDash val="solid"/>
              <a:miter lim="800000"/>
              <a:headEnd len="med" w="med" type="none"/>
              <a:tailEnd len="med" w="med" type="none"/>
            </a:ln>
          </p:spPr>
        </p:cxnSp>
        <p:sp>
          <p:nvSpPr>
            <p:cNvPr id="2549" name="Shape 2549"/>
            <p:cNvSpPr/>
            <p:nvPr/>
          </p:nvSpPr>
          <p:spPr>
            <a:xfrm>
              <a:off x="6814962" y="3481387"/>
              <a:ext cx="6066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sp>
        <p:nvSpPr>
          <p:cNvPr id="2550" name="Shape 2550"/>
          <p:cNvSpPr/>
          <p:nvPr/>
        </p:nvSpPr>
        <p:spPr>
          <a:xfrm>
            <a:off x="1106487" y="1962150"/>
            <a:ext cx="5940425" cy="600075"/>
          </a:xfrm>
          <a:prstGeom prst="cube">
            <a:avLst>
              <a:gd fmla="val 3094" name="adj"/>
            </a:avLst>
          </a:prstGeom>
          <a:gradFill>
            <a:gsLst>
              <a:gs pos="0">
                <a:srgbClr val="CDEDDF"/>
              </a:gs>
              <a:gs pos="100000">
                <a:schemeClr val="accent1"/>
              </a:gs>
            </a:gsLst>
            <a:path path="circle">
              <a:fillToRect b="50%" l="50%" r="50%" t="50%"/>
            </a:path>
            <a:tileRect/>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60      20      31       5      44      55      65</a:t>
            </a:r>
            <a:endParaRPr/>
          </a:p>
        </p:txBody>
      </p:sp>
      <p:grpSp>
        <p:nvGrpSpPr>
          <p:cNvPr id="2551" name="Shape 2551"/>
          <p:cNvGrpSpPr/>
          <p:nvPr/>
        </p:nvGrpSpPr>
        <p:grpSpPr>
          <a:xfrm>
            <a:off x="1463675" y="4238625"/>
            <a:ext cx="2208212" cy="1227137"/>
            <a:chOff x="1463675" y="4238625"/>
            <a:chExt cx="2208212" cy="1227137"/>
          </a:xfrm>
        </p:grpSpPr>
        <p:sp>
          <p:nvSpPr>
            <p:cNvPr id="2552" name="Shape 2552"/>
            <p:cNvSpPr/>
            <p:nvPr/>
          </p:nvSpPr>
          <p:spPr>
            <a:xfrm>
              <a:off x="1463675" y="4932362"/>
              <a:ext cx="2208212"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  5  20  31  60</a:t>
              </a:r>
              <a:endParaRPr/>
            </a:p>
          </p:txBody>
        </p:sp>
        <p:cxnSp>
          <p:nvCxnSpPr>
            <p:cNvPr id="2553" name="Shape 2553"/>
            <p:cNvCxnSpPr/>
            <p:nvPr/>
          </p:nvCxnSpPr>
          <p:spPr>
            <a:xfrm>
              <a:off x="1692275" y="4238625"/>
              <a:ext cx="539750" cy="720725"/>
            </a:xfrm>
            <a:prstGeom prst="straightConnector1">
              <a:avLst/>
            </a:prstGeom>
            <a:noFill/>
            <a:ln cap="flat" cmpd="sng" w="28575">
              <a:solidFill>
                <a:srgbClr val="008080"/>
              </a:solidFill>
              <a:prstDash val="solid"/>
              <a:miter lim="800000"/>
              <a:headEnd len="med" w="med" type="none"/>
              <a:tailEnd len="med" w="med" type="none"/>
            </a:ln>
          </p:spPr>
        </p:cxnSp>
        <p:cxnSp>
          <p:nvCxnSpPr>
            <p:cNvPr id="2554" name="Shape 2554"/>
            <p:cNvCxnSpPr/>
            <p:nvPr/>
          </p:nvCxnSpPr>
          <p:spPr>
            <a:xfrm flipH="1">
              <a:off x="2906712" y="4238625"/>
              <a:ext cx="539750" cy="720725"/>
            </a:xfrm>
            <a:prstGeom prst="straightConnector1">
              <a:avLst/>
            </a:prstGeom>
            <a:noFill/>
            <a:ln cap="flat" cmpd="sng" w="28575">
              <a:solidFill>
                <a:srgbClr val="008080"/>
              </a:solidFill>
              <a:prstDash val="solid"/>
              <a:miter lim="800000"/>
              <a:headEnd len="med" w="med" type="none"/>
              <a:tailEnd len="med" w="med" type="none"/>
            </a:ln>
          </p:spPr>
        </p:cxnSp>
      </p:grpSp>
      <p:grpSp>
        <p:nvGrpSpPr>
          <p:cNvPr id="2555" name="Shape 2555"/>
          <p:cNvGrpSpPr/>
          <p:nvPr/>
        </p:nvGrpSpPr>
        <p:grpSpPr>
          <a:xfrm>
            <a:off x="5072062" y="4238625"/>
            <a:ext cx="1803400" cy="1227137"/>
            <a:chOff x="5072062" y="4238625"/>
            <a:chExt cx="1803400" cy="1227137"/>
          </a:xfrm>
        </p:grpSpPr>
        <p:sp>
          <p:nvSpPr>
            <p:cNvPr id="2556" name="Shape 2556"/>
            <p:cNvSpPr/>
            <p:nvPr/>
          </p:nvSpPr>
          <p:spPr>
            <a:xfrm>
              <a:off x="5072062" y="4932362"/>
              <a:ext cx="18034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 44  55  65</a:t>
              </a:r>
              <a:endParaRPr/>
            </a:p>
          </p:txBody>
        </p:sp>
        <p:cxnSp>
          <p:nvCxnSpPr>
            <p:cNvPr id="2557" name="Shape 2557"/>
            <p:cNvCxnSpPr/>
            <p:nvPr/>
          </p:nvCxnSpPr>
          <p:spPr>
            <a:xfrm>
              <a:off x="5173662" y="4238625"/>
              <a:ext cx="592137" cy="720725"/>
            </a:xfrm>
            <a:prstGeom prst="straightConnector1">
              <a:avLst/>
            </a:prstGeom>
            <a:noFill/>
            <a:ln cap="flat" cmpd="sng" w="28575">
              <a:solidFill>
                <a:srgbClr val="008080"/>
              </a:solidFill>
              <a:prstDash val="solid"/>
              <a:miter lim="800000"/>
              <a:headEnd len="med" w="med" type="none"/>
              <a:tailEnd len="med" w="med" type="none"/>
            </a:ln>
          </p:spPr>
        </p:cxnSp>
        <p:cxnSp>
          <p:nvCxnSpPr>
            <p:cNvPr id="2558" name="Shape 2558"/>
            <p:cNvCxnSpPr/>
            <p:nvPr/>
          </p:nvCxnSpPr>
          <p:spPr>
            <a:xfrm flipH="1">
              <a:off x="6237287" y="4252912"/>
              <a:ext cx="539750" cy="706437"/>
            </a:xfrm>
            <a:prstGeom prst="straightConnector1">
              <a:avLst/>
            </a:prstGeom>
            <a:noFill/>
            <a:ln cap="flat" cmpd="sng" w="28575">
              <a:solidFill>
                <a:srgbClr val="008080"/>
              </a:solidFill>
              <a:prstDash val="solid"/>
              <a:miter lim="800000"/>
              <a:headEnd len="med" w="med" type="none"/>
              <a:tailEnd len="med" w="med" type="none"/>
            </a:ln>
          </p:spPr>
        </p:cxnSp>
      </p:grpSp>
      <p:sp>
        <p:nvSpPr>
          <p:cNvPr id="2559" name="Shape 2559"/>
          <p:cNvSpPr txBox="1"/>
          <p:nvPr/>
        </p:nvSpPr>
        <p:spPr>
          <a:xfrm>
            <a:off x="431800" y="5678487"/>
            <a:ext cx="8145462" cy="974725"/>
          </a:xfrm>
          <a:prstGeom prst="rect">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在一趟归并中，除最后一个有序序列外，其它有序序列中记录的个数相同，用长度</a:t>
            </a:r>
            <a:r>
              <a:rPr b="1" i="1" lang="en-US" sz="2800" u="none">
                <a:solidFill>
                  <a:srgbClr val="F62044"/>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表示。</a:t>
            </a:r>
            <a:endParaRPr/>
          </a:p>
        </p:txBody>
      </p:sp>
      <p:sp>
        <p:nvSpPr>
          <p:cNvPr id="2560" name="Shape 2560"/>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9"/>
                                        </p:tgtEl>
                                        <p:attrNameLst>
                                          <p:attrName>style.visibility</p:attrName>
                                        </p:attrNameLst>
                                      </p:cBhvr>
                                      <p:to>
                                        <p:strVal val="visible"/>
                                      </p:to>
                                    </p:set>
                                    <p:animEffect filter="fade" transition="in">
                                      <p:cBhvr>
                                        <p:cTn dur="500"/>
                                        <p:tgtEl>
                                          <p:spTgt spid="2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564" name="Shape 2564"/>
        <p:cNvGrpSpPr/>
        <p:nvPr/>
      </p:nvGrpSpPr>
      <p:grpSpPr>
        <a:xfrm>
          <a:off x="0" y="0"/>
          <a:ext cx="0" cy="0"/>
          <a:chOff x="0" y="0"/>
          <a:chExt cx="0" cy="0"/>
        </a:xfrm>
      </p:grpSpPr>
      <p:sp>
        <p:nvSpPr>
          <p:cNvPr id="2565" name="Shape 2565"/>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关键问题⑵：怎样完成一趟归并？</a:t>
            </a:r>
            <a:endParaRPr/>
          </a:p>
        </p:txBody>
      </p:sp>
      <p:sp>
        <p:nvSpPr>
          <p:cNvPr id="2566" name="Shape 2566"/>
          <p:cNvSpPr txBox="1"/>
          <p:nvPr/>
        </p:nvSpPr>
        <p:spPr>
          <a:xfrm>
            <a:off x="79375" y="1719250"/>
            <a:ext cx="9366000" cy="9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设参数</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指向待归并序列的第一个记录，归并的步长是2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在归并过程中，有以下三种情况：</a:t>
            </a:r>
            <a:endParaRPr/>
          </a:p>
        </p:txBody>
      </p:sp>
      <p:sp>
        <p:nvSpPr>
          <p:cNvPr id="2567" name="Shape 2567"/>
          <p:cNvSpPr txBox="1"/>
          <p:nvPr/>
        </p:nvSpPr>
        <p:spPr>
          <a:xfrm>
            <a:off x="190500" y="2798762"/>
            <a:ext cx="8567737"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①若</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+1，则相邻两个有序表的长度均为</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，执行一次归并，完成后</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加2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，准备进行下一次归并；</a:t>
            </a:r>
            <a:endParaRPr/>
          </a:p>
        </p:txBody>
      </p:sp>
      <p:grpSp>
        <p:nvGrpSpPr>
          <p:cNvPr id="2568" name="Shape 2568"/>
          <p:cNvGrpSpPr/>
          <p:nvPr/>
        </p:nvGrpSpPr>
        <p:grpSpPr>
          <a:xfrm>
            <a:off x="752475" y="4689475"/>
            <a:ext cx="6022075" cy="539750"/>
            <a:chOff x="752475" y="4689475"/>
            <a:chExt cx="6022075" cy="539750"/>
          </a:xfrm>
        </p:grpSpPr>
        <p:sp>
          <p:nvSpPr>
            <p:cNvPr id="2569" name="Shape 2569"/>
            <p:cNvSpPr/>
            <p:nvPr/>
          </p:nvSpPr>
          <p:spPr>
            <a:xfrm>
              <a:off x="752475" y="4695825"/>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20  60</a:t>
              </a:r>
              <a:endParaRPr/>
            </a:p>
          </p:txBody>
        </p:sp>
        <p:sp>
          <p:nvSpPr>
            <p:cNvPr id="2570" name="Shape 2570"/>
            <p:cNvSpPr/>
            <p:nvPr/>
          </p:nvSpPr>
          <p:spPr>
            <a:xfrm>
              <a:off x="2546350" y="4695825"/>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5   31</a:t>
              </a:r>
              <a:endParaRPr/>
            </a:p>
          </p:txBody>
        </p:sp>
        <p:sp>
          <p:nvSpPr>
            <p:cNvPr id="2571" name="Shape 2571"/>
            <p:cNvSpPr/>
            <p:nvPr/>
          </p:nvSpPr>
          <p:spPr>
            <a:xfrm>
              <a:off x="4422775" y="4689475"/>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44   55</a:t>
              </a:r>
              <a:endParaRPr/>
            </a:p>
          </p:txBody>
        </p:sp>
        <p:sp>
          <p:nvSpPr>
            <p:cNvPr id="2572" name="Shape 2572"/>
            <p:cNvSpPr/>
            <p:nvPr/>
          </p:nvSpPr>
          <p:spPr>
            <a:xfrm>
              <a:off x="6165850" y="4695825"/>
              <a:ext cx="6087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grpSp>
        <p:nvGrpSpPr>
          <p:cNvPr id="2573" name="Shape 2573"/>
          <p:cNvGrpSpPr/>
          <p:nvPr/>
        </p:nvGrpSpPr>
        <p:grpSpPr>
          <a:xfrm>
            <a:off x="952500" y="5241925"/>
            <a:ext cx="179387" cy="812800"/>
            <a:chOff x="952500" y="5241925"/>
            <a:chExt cx="179387" cy="812800"/>
          </a:xfrm>
        </p:grpSpPr>
        <p:cxnSp>
          <p:nvCxnSpPr>
            <p:cNvPr id="2574" name="Shape 2574"/>
            <p:cNvCxnSpPr/>
            <p:nvPr/>
          </p:nvCxnSpPr>
          <p:spPr>
            <a:xfrm rot="10800000">
              <a:off x="1038225" y="5241925"/>
              <a:ext cx="0" cy="404812"/>
            </a:xfrm>
            <a:prstGeom prst="straightConnector1">
              <a:avLst/>
            </a:prstGeom>
            <a:noFill/>
            <a:ln cap="flat" cmpd="sng" w="28575">
              <a:solidFill>
                <a:schemeClr val="dk1"/>
              </a:solidFill>
              <a:prstDash val="solid"/>
              <a:miter lim="800000"/>
              <a:headEnd len="med" w="med" type="none"/>
              <a:tailEnd len="lg" w="lg" type="stealth"/>
            </a:ln>
          </p:spPr>
        </p:cxnSp>
        <p:sp>
          <p:nvSpPr>
            <p:cNvPr id="2575" name="Shape 2575"/>
            <p:cNvSpPr txBox="1"/>
            <p:nvPr/>
          </p:nvSpPr>
          <p:spPr>
            <a:xfrm>
              <a:off x="952500" y="5689600"/>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grpSp>
        <p:nvGrpSpPr>
          <p:cNvPr id="2576" name="Shape 2576"/>
          <p:cNvGrpSpPr/>
          <p:nvPr/>
        </p:nvGrpSpPr>
        <p:grpSpPr>
          <a:xfrm>
            <a:off x="796925" y="4068762"/>
            <a:ext cx="1125537" cy="677862"/>
            <a:chOff x="796925" y="4068762"/>
            <a:chExt cx="1125537" cy="677862"/>
          </a:xfrm>
        </p:grpSpPr>
        <p:sp>
          <p:nvSpPr>
            <p:cNvPr id="2577" name="Shape 2577"/>
            <p:cNvSpPr/>
            <p:nvPr/>
          </p:nvSpPr>
          <p:spPr>
            <a:xfrm rot="5400000">
              <a:off x="1202531" y="4026693"/>
              <a:ext cx="314325" cy="1125537"/>
            </a:xfrm>
            <a:prstGeom prst="leftBrace">
              <a:avLst>
                <a:gd fmla="val 8333" name="adj1"/>
                <a:gd fmla="val 5000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78" name="Shape 2578"/>
            <p:cNvSpPr txBox="1"/>
            <p:nvPr/>
          </p:nvSpPr>
          <p:spPr>
            <a:xfrm>
              <a:off x="1295400" y="4068762"/>
              <a:ext cx="269875"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h</a:t>
              </a:r>
              <a:endParaRPr/>
            </a:p>
          </p:txBody>
        </p:sp>
      </p:grpSp>
      <p:sp>
        <p:nvSpPr>
          <p:cNvPr id="2579" name="Shape 2579"/>
          <p:cNvSpPr txBox="1"/>
          <p:nvPr/>
        </p:nvSpPr>
        <p:spPr>
          <a:xfrm>
            <a:off x="7037387" y="4508500"/>
            <a:ext cx="1709737" cy="8540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+1=4</a:t>
            </a:r>
            <a:endParaRPr/>
          </a:p>
        </p:txBody>
      </p:sp>
      <p:grpSp>
        <p:nvGrpSpPr>
          <p:cNvPr id="2580" name="Shape 2580"/>
          <p:cNvGrpSpPr/>
          <p:nvPr/>
        </p:nvGrpSpPr>
        <p:grpSpPr>
          <a:xfrm>
            <a:off x="2981325" y="5226050"/>
            <a:ext cx="1035050" cy="828675"/>
            <a:chOff x="2981325" y="5226050"/>
            <a:chExt cx="1035050" cy="828675"/>
          </a:xfrm>
        </p:grpSpPr>
        <p:cxnSp>
          <p:nvCxnSpPr>
            <p:cNvPr id="2581" name="Shape 2581"/>
            <p:cNvCxnSpPr/>
            <p:nvPr/>
          </p:nvCxnSpPr>
          <p:spPr>
            <a:xfrm rot="10800000">
              <a:off x="3367087" y="5226050"/>
              <a:ext cx="0" cy="404812"/>
            </a:xfrm>
            <a:prstGeom prst="straightConnector1">
              <a:avLst/>
            </a:prstGeom>
            <a:noFill/>
            <a:ln cap="flat" cmpd="sng" w="28575">
              <a:solidFill>
                <a:schemeClr val="dk1"/>
              </a:solidFill>
              <a:prstDash val="solid"/>
              <a:miter lim="800000"/>
              <a:headEnd len="med" w="med" type="none"/>
              <a:tailEnd len="lg" w="lg" type="stealth"/>
            </a:ln>
          </p:spPr>
        </p:cxnSp>
        <p:sp>
          <p:nvSpPr>
            <p:cNvPr id="2582" name="Shape 2582"/>
            <p:cNvSpPr txBox="1"/>
            <p:nvPr/>
          </p:nvSpPr>
          <p:spPr>
            <a:xfrm>
              <a:off x="2981325" y="5689600"/>
              <a:ext cx="1035050"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-2</a:t>
              </a:r>
              <a:r>
                <a:rPr b="1" i="1" lang="en-US" sz="2400" u="none">
                  <a:solidFill>
                    <a:schemeClr val="dk1"/>
                  </a:solidFill>
                  <a:latin typeface="Times New Roman"/>
                  <a:ea typeface="Times New Roman"/>
                  <a:cs typeface="Times New Roman"/>
                  <a:sym typeface="Times New Roman"/>
                </a:rPr>
                <a:t>h</a:t>
              </a:r>
              <a:r>
                <a:rPr b="1" i="0" lang="en-US" sz="2400" u="none">
                  <a:solidFill>
                    <a:schemeClr val="dk1"/>
                  </a:solidFill>
                  <a:latin typeface="Times New Roman"/>
                  <a:ea typeface="Times New Roman"/>
                  <a:cs typeface="Times New Roman"/>
                  <a:sym typeface="Times New Roman"/>
                </a:rPr>
                <a:t>+1</a:t>
              </a:r>
              <a:endParaRPr/>
            </a:p>
          </p:txBody>
        </p:sp>
      </p:grpSp>
      <p:sp>
        <p:nvSpPr>
          <p:cNvPr id="2583" name="Shape 2583"/>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587" name="Shape 2587"/>
        <p:cNvGrpSpPr/>
        <p:nvPr/>
      </p:nvGrpSpPr>
      <p:grpSpPr>
        <a:xfrm>
          <a:off x="0" y="0"/>
          <a:ext cx="0" cy="0"/>
          <a:chOff x="0" y="0"/>
          <a:chExt cx="0" cy="0"/>
        </a:xfrm>
      </p:grpSpPr>
      <p:sp>
        <p:nvSpPr>
          <p:cNvPr id="2588" name="Shape 2588"/>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关键问题⑵：怎样完成一趟归并？</a:t>
            </a:r>
            <a:endParaRPr/>
          </a:p>
        </p:txBody>
      </p:sp>
      <p:sp>
        <p:nvSpPr>
          <p:cNvPr id="2589" name="Shape 2589"/>
          <p:cNvSpPr txBox="1"/>
          <p:nvPr/>
        </p:nvSpPr>
        <p:spPr>
          <a:xfrm>
            <a:off x="190500" y="1719262"/>
            <a:ext cx="8702675"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设参数</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指向待归并序列的第一个记录，归并的步长是2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，在归并过程中，有以下三种情况：</a:t>
            </a:r>
            <a:endParaRPr/>
          </a:p>
        </p:txBody>
      </p:sp>
      <p:sp>
        <p:nvSpPr>
          <p:cNvPr id="2590" name="Shape 2590"/>
          <p:cNvSpPr txBox="1"/>
          <p:nvPr/>
        </p:nvSpPr>
        <p:spPr>
          <a:xfrm>
            <a:off x="301625" y="2798762"/>
            <a:ext cx="8567737"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①若</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+1，则相邻两个有序表的长度均为</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，执行一次归并，完成后</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加2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，准备进行下一次归并；</a:t>
            </a:r>
            <a:endParaRPr/>
          </a:p>
        </p:txBody>
      </p:sp>
      <p:sp>
        <p:nvSpPr>
          <p:cNvPr id="2591" name="Shape 2591"/>
          <p:cNvSpPr txBox="1"/>
          <p:nvPr/>
        </p:nvSpPr>
        <p:spPr>
          <a:xfrm>
            <a:off x="250825" y="3743325"/>
            <a:ext cx="7291387" cy="28686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l">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while (i≤n-2h+1) </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Merge (r, r1, i, i+h-1, i+2*h-1);</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i+=2*h;</a:t>
            </a:r>
            <a:endParaRPr/>
          </a:p>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t>
            </a:r>
            <a:endParaRPr/>
          </a:p>
        </p:txBody>
      </p:sp>
      <p:sp>
        <p:nvSpPr>
          <p:cNvPr id="2592" name="Shape 2592"/>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596" name="Shape 2596"/>
        <p:cNvGrpSpPr/>
        <p:nvPr/>
      </p:nvGrpSpPr>
      <p:grpSpPr>
        <a:xfrm>
          <a:off x="0" y="0"/>
          <a:ext cx="0" cy="0"/>
          <a:chOff x="0" y="0"/>
          <a:chExt cx="0" cy="0"/>
        </a:xfrm>
      </p:grpSpPr>
      <p:sp>
        <p:nvSpPr>
          <p:cNvPr id="2597" name="Shape 2597"/>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关键问题⑵：怎样完成一趟归并？</a:t>
            </a:r>
            <a:endParaRPr/>
          </a:p>
        </p:txBody>
      </p:sp>
      <p:sp>
        <p:nvSpPr>
          <p:cNvPr id="2598" name="Shape 2598"/>
          <p:cNvSpPr txBox="1"/>
          <p:nvPr/>
        </p:nvSpPr>
        <p:spPr>
          <a:xfrm>
            <a:off x="190500" y="1719262"/>
            <a:ext cx="8702675"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设参数</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指向待归并序列的第一个记录，归并的步长是2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，在归并过程中，有以下三种情况：</a:t>
            </a:r>
            <a:endParaRPr/>
          </a:p>
        </p:txBody>
      </p:sp>
      <p:sp>
        <p:nvSpPr>
          <p:cNvPr id="2599" name="Shape 2599"/>
          <p:cNvSpPr txBox="1"/>
          <p:nvPr/>
        </p:nvSpPr>
        <p:spPr>
          <a:xfrm>
            <a:off x="301625" y="2798762"/>
            <a:ext cx="8567737" cy="1373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②若</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+1，则表示仍有两个相邻有序表，一个长度为</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，另一个长度小于</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，则执行两个有序表的归并，完成后退出一趟归并。</a:t>
            </a:r>
            <a:endParaRPr/>
          </a:p>
        </p:txBody>
      </p:sp>
      <p:grpSp>
        <p:nvGrpSpPr>
          <p:cNvPr id="2600" name="Shape 2600"/>
          <p:cNvGrpSpPr/>
          <p:nvPr/>
        </p:nvGrpSpPr>
        <p:grpSpPr>
          <a:xfrm>
            <a:off x="752475" y="4689475"/>
            <a:ext cx="5981575" cy="539750"/>
            <a:chOff x="752475" y="4689475"/>
            <a:chExt cx="5981575" cy="539750"/>
          </a:xfrm>
        </p:grpSpPr>
        <p:sp>
          <p:nvSpPr>
            <p:cNvPr id="2601" name="Shape 2601"/>
            <p:cNvSpPr/>
            <p:nvPr/>
          </p:nvSpPr>
          <p:spPr>
            <a:xfrm>
              <a:off x="752475" y="4695825"/>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20  60</a:t>
              </a:r>
              <a:endParaRPr/>
            </a:p>
          </p:txBody>
        </p:sp>
        <p:sp>
          <p:nvSpPr>
            <p:cNvPr id="2602" name="Shape 2602"/>
            <p:cNvSpPr/>
            <p:nvPr/>
          </p:nvSpPr>
          <p:spPr>
            <a:xfrm>
              <a:off x="2546350" y="4695825"/>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5   31</a:t>
              </a:r>
              <a:endParaRPr/>
            </a:p>
          </p:txBody>
        </p:sp>
        <p:sp>
          <p:nvSpPr>
            <p:cNvPr id="2603" name="Shape 2603"/>
            <p:cNvSpPr/>
            <p:nvPr/>
          </p:nvSpPr>
          <p:spPr>
            <a:xfrm>
              <a:off x="4422775" y="4689475"/>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44   55</a:t>
              </a:r>
              <a:endParaRPr/>
            </a:p>
          </p:txBody>
        </p:sp>
        <p:sp>
          <p:nvSpPr>
            <p:cNvPr id="2604" name="Shape 2604"/>
            <p:cNvSpPr/>
            <p:nvPr/>
          </p:nvSpPr>
          <p:spPr>
            <a:xfrm>
              <a:off x="6165850" y="4695825"/>
              <a:ext cx="568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grpSp>
      <p:grpSp>
        <p:nvGrpSpPr>
          <p:cNvPr id="2605" name="Shape 2605"/>
          <p:cNvGrpSpPr/>
          <p:nvPr/>
        </p:nvGrpSpPr>
        <p:grpSpPr>
          <a:xfrm>
            <a:off x="4667250" y="5210175"/>
            <a:ext cx="179387" cy="812800"/>
            <a:chOff x="952500" y="5241925"/>
            <a:chExt cx="179387" cy="812800"/>
          </a:xfrm>
        </p:grpSpPr>
        <p:cxnSp>
          <p:nvCxnSpPr>
            <p:cNvPr id="2606" name="Shape 2606"/>
            <p:cNvCxnSpPr/>
            <p:nvPr/>
          </p:nvCxnSpPr>
          <p:spPr>
            <a:xfrm rot="10800000">
              <a:off x="1038225" y="5241925"/>
              <a:ext cx="0" cy="404812"/>
            </a:xfrm>
            <a:prstGeom prst="straightConnector1">
              <a:avLst/>
            </a:prstGeom>
            <a:noFill/>
            <a:ln cap="flat" cmpd="sng" w="28575">
              <a:solidFill>
                <a:schemeClr val="dk1"/>
              </a:solidFill>
              <a:prstDash val="solid"/>
              <a:miter lim="800000"/>
              <a:headEnd len="med" w="med" type="none"/>
              <a:tailEnd len="lg" w="lg" type="stealth"/>
            </a:ln>
          </p:spPr>
        </p:cxnSp>
        <p:sp>
          <p:nvSpPr>
            <p:cNvPr id="2607" name="Shape 2607"/>
            <p:cNvSpPr txBox="1"/>
            <p:nvPr/>
          </p:nvSpPr>
          <p:spPr>
            <a:xfrm>
              <a:off x="952500" y="5689600"/>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grpSp>
        <p:nvGrpSpPr>
          <p:cNvPr id="2608" name="Shape 2608"/>
          <p:cNvGrpSpPr/>
          <p:nvPr/>
        </p:nvGrpSpPr>
        <p:grpSpPr>
          <a:xfrm>
            <a:off x="4464050" y="4068762"/>
            <a:ext cx="1125537" cy="677862"/>
            <a:chOff x="796925" y="4068762"/>
            <a:chExt cx="1125537" cy="677862"/>
          </a:xfrm>
        </p:grpSpPr>
        <p:sp>
          <p:nvSpPr>
            <p:cNvPr id="2609" name="Shape 2609"/>
            <p:cNvSpPr/>
            <p:nvPr/>
          </p:nvSpPr>
          <p:spPr>
            <a:xfrm rot="5400000">
              <a:off x="1202531" y="4026693"/>
              <a:ext cx="314325" cy="1125537"/>
            </a:xfrm>
            <a:prstGeom prst="leftBrace">
              <a:avLst>
                <a:gd fmla="val 8333" name="adj1"/>
                <a:gd fmla="val 5000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10" name="Shape 2610"/>
            <p:cNvSpPr txBox="1"/>
            <p:nvPr/>
          </p:nvSpPr>
          <p:spPr>
            <a:xfrm>
              <a:off x="1295400" y="4068762"/>
              <a:ext cx="269875"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h</a:t>
              </a:r>
              <a:endParaRPr/>
            </a:p>
          </p:txBody>
        </p:sp>
      </p:grpSp>
      <p:sp>
        <p:nvSpPr>
          <p:cNvPr id="2611" name="Shape 2611"/>
          <p:cNvSpPr txBox="1"/>
          <p:nvPr/>
        </p:nvSpPr>
        <p:spPr>
          <a:xfrm>
            <a:off x="7037387" y="4508500"/>
            <a:ext cx="1709737" cy="12811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+1=4</a:t>
            </a:r>
            <a:endParaRPr/>
          </a:p>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+1=6</a:t>
            </a:r>
            <a:endParaRPr/>
          </a:p>
        </p:txBody>
      </p:sp>
      <p:grpSp>
        <p:nvGrpSpPr>
          <p:cNvPr id="2612" name="Shape 2612"/>
          <p:cNvGrpSpPr/>
          <p:nvPr/>
        </p:nvGrpSpPr>
        <p:grpSpPr>
          <a:xfrm>
            <a:off x="2981325" y="5226050"/>
            <a:ext cx="1035050" cy="828675"/>
            <a:chOff x="2981325" y="5226050"/>
            <a:chExt cx="1035050" cy="828675"/>
          </a:xfrm>
        </p:grpSpPr>
        <p:cxnSp>
          <p:nvCxnSpPr>
            <p:cNvPr id="2613" name="Shape 2613"/>
            <p:cNvCxnSpPr/>
            <p:nvPr/>
          </p:nvCxnSpPr>
          <p:spPr>
            <a:xfrm rot="10800000">
              <a:off x="3367087" y="5226050"/>
              <a:ext cx="0" cy="404812"/>
            </a:xfrm>
            <a:prstGeom prst="straightConnector1">
              <a:avLst/>
            </a:prstGeom>
            <a:noFill/>
            <a:ln cap="flat" cmpd="sng" w="28575">
              <a:solidFill>
                <a:schemeClr val="dk1"/>
              </a:solidFill>
              <a:prstDash val="solid"/>
              <a:miter lim="800000"/>
              <a:headEnd len="med" w="med" type="none"/>
              <a:tailEnd len="lg" w="lg" type="stealth"/>
            </a:ln>
          </p:spPr>
        </p:cxnSp>
        <p:sp>
          <p:nvSpPr>
            <p:cNvPr id="2614" name="Shape 2614"/>
            <p:cNvSpPr txBox="1"/>
            <p:nvPr/>
          </p:nvSpPr>
          <p:spPr>
            <a:xfrm>
              <a:off x="2981325" y="5689600"/>
              <a:ext cx="1035050"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-2</a:t>
              </a:r>
              <a:r>
                <a:rPr b="1" i="1" lang="en-US" sz="2400" u="none">
                  <a:solidFill>
                    <a:schemeClr val="dk1"/>
                  </a:solidFill>
                  <a:latin typeface="Times New Roman"/>
                  <a:ea typeface="Times New Roman"/>
                  <a:cs typeface="Times New Roman"/>
                  <a:sym typeface="Times New Roman"/>
                </a:rPr>
                <a:t>h</a:t>
              </a:r>
              <a:r>
                <a:rPr b="1" i="0" lang="en-US" sz="2400" u="none">
                  <a:solidFill>
                    <a:schemeClr val="dk1"/>
                  </a:solidFill>
                  <a:latin typeface="Times New Roman"/>
                  <a:ea typeface="Times New Roman"/>
                  <a:cs typeface="Times New Roman"/>
                  <a:sym typeface="Times New Roman"/>
                </a:rPr>
                <a:t>+1</a:t>
              </a:r>
              <a:endParaRPr/>
            </a:p>
          </p:txBody>
        </p:sp>
      </p:grpSp>
      <p:grpSp>
        <p:nvGrpSpPr>
          <p:cNvPr id="2615" name="Shape 2615"/>
          <p:cNvGrpSpPr/>
          <p:nvPr/>
        </p:nvGrpSpPr>
        <p:grpSpPr>
          <a:xfrm>
            <a:off x="4948237" y="5213350"/>
            <a:ext cx="1035050" cy="828675"/>
            <a:chOff x="2981325" y="5226050"/>
            <a:chExt cx="1035050" cy="828675"/>
          </a:xfrm>
        </p:grpSpPr>
        <p:cxnSp>
          <p:nvCxnSpPr>
            <p:cNvPr id="2616" name="Shape 2616"/>
            <p:cNvCxnSpPr/>
            <p:nvPr/>
          </p:nvCxnSpPr>
          <p:spPr>
            <a:xfrm rot="10800000">
              <a:off x="3367087" y="5226050"/>
              <a:ext cx="0" cy="404812"/>
            </a:xfrm>
            <a:prstGeom prst="straightConnector1">
              <a:avLst/>
            </a:prstGeom>
            <a:noFill/>
            <a:ln cap="flat" cmpd="sng" w="28575">
              <a:solidFill>
                <a:schemeClr val="dk1"/>
              </a:solidFill>
              <a:prstDash val="solid"/>
              <a:miter lim="800000"/>
              <a:headEnd len="med" w="med" type="none"/>
              <a:tailEnd len="lg" w="lg" type="stealth"/>
            </a:ln>
          </p:spPr>
        </p:cxnSp>
        <p:sp>
          <p:nvSpPr>
            <p:cNvPr id="2617" name="Shape 2617"/>
            <p:cNvSpPr txBox="1"/>
            <p:nvPr/>
          </p:nvSpPr>
          <p:spPr>
            <a:xfrm>
              <a:off x="2981325" y="5689600"/>
              <a:ext cx="1035050"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h</a:t>
              </a:r>
              <a:r>
                <a:rPr b="1" i="0" lang="en-US" sz="2400" u="none">
                  <a:solidFill>
                    <a:schemeClr val="dk1"/>
                  </a:solidFill>
                  <a:latin typeface="Times New Roman"/>
                  <a:ea typeface="Times New Roman"/>
                  <a:cs typeface="Times New Roman"/>
                  <a:sym typeface="Times New Roman"/>
                </a:rPr>
                <a:t>+1</a:t>
              </a:r>
              <a:endParaRPr/>
            </a:p>
          </p:txBody>
        </p:sp>
      </p:grpSp>
      <p:grpSp>
        <p:nvGrpSpPr>
          <p:cNvPr id="2618" name="Shape 2618"/>
          <p:cNvGrpSpPr/>
          <p:nvPr/>
        </p:nvGrpSpPr>
        <p:grpSpPr>
          <a:xfrm>
            <a:off x="6205537" y="4103687"/>
            <a:ext cx="568325" cy="630237"/>
            <a:chOff x="6205537" y="4103687"/>
            <a:chExt cx="568325" cy="630237"/>
          </a:xfrm>
        </p:grpSpPr>
        <p:sp>
          <p:nvSpPr>
            <p:cNvPr id="2619" name="Shape 2619"/>
            <p:cNvSpPr/>
            <p:nvPr/>
          </p:nvSpPr>
          <p:spPr>
            <a:xfrm rot="5400000">
              <a:off x="6314281" y="4355306"/>
              <a:ext cx="269875" cy="487362"/>
            </a:xfrm>
            <a:prstGeom prst="leftBrace">
              <a:avLst>
                <a:gd fmla="val 8333" name="adj1"/>
                <a:gd fmla="val 5000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20" name="Shape 2620"/>
            <p:cNvSpPr txBox="1"/>
            <p:nvPr/>
          </p:nvSpPr>
          <p:spPr>
            <a:xfrm>
              <a:off x="6324600" y="4103687"/>
              <a:ext cx="449262"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&lt;</a:t>
              </a:r>
              <a:r>
                <a:rPr b="1" i="1" lang="en-US" sz="2400" u="none">
                  <a:solidFill>
                    <a:schemeClr val="dk1"/>
                  </a:solidFill>
                  <a:latin typeface="Times New Roman"/>
                  <a:ea typeface="Times New Roman"/>
                  <a:cs typeface="Times New Roman"/>
                  <a:sym typeface="Times New Roman"/>
                </a:rPr>
                <a:t>h</a:t>
              </a:r>
              <a:endParaRPr/>
            </a:p>
          </p:txBody>
        </p:sp>
      </p:grpSp>
      <p:sp>
        <p:nvSpPr>
          <p:cNvPr id="2621" name="Shape 2621"/>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625" name="Shape 2625"/>
        <p:cNvGrpSpPr/>
        <p:nvPr/>
      </p:nvGrpSpPr>
      <p:grpSpPr>
        <a:xfrm>
          <a:off x="0" y="0"/>
          <a:ext cx="0" cy="0"/>
          <a:chOff x="0" y="0"/>
          <a:chExt cx="0" cy="0"/>
        </a:xfrm>
      </p:grpSpPr>
      <p:sp>
        <p:nvSpPr>
          <p:cNvPr id="2626" name="Shape 2626"/>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关键问题⑵：怎样完成一趟归并？</a:t>
            </a:r>
            <a:endParaRPr/>
          </a:p>
        </p:txBody>
      </p:sp>
      <p:sp>
        <p:nvSpPr>
          <p:cNvPr id="2627" name="Shape 2627"/>
          <p:cNvSpPr txBox="1"/>
          <p:nvPr/>
        </p:nvSpPr>
        <p:spPr>
          <a:xfrm>
            <a:off x="190500" y="1719262"/>
            <a:ext cx="8702675"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设参数</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指向待归并序列的第一个记录，归并的步长是2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，在归并过程中，有以下三种情况：</a:t>
            </a:r>
            <a:endParaRPr/>
          </a:p>
        </p:txBody>
      </p:sp>
      <p:sp>
        <p:nvSpPr>
          <p:cNvPr id="2628" name="Shape 2628"/>
          <p:cNvSpPr txBox="1"/>
          <p:nvPr/>
        </p:nvSpPr>
        <p:spPr>
          <a:xfrm>
            <a:off x="301625" y="2798762"/>
            <a:ext cx="8567737" cy="1373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②若</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+1，则表示仍有两个相邻有序表，一个长度为</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，另一个长度小于</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，则执行两个有序表的归并，完成后退出一趟归并。</a:t>
            </a:r>
            <a:endParaRPr/>
          </a:p>
        </p:txBody>
      </p:sp>
      <p:sp>
        <p:nvSpPr>
          <p:cNvPr id="2629" name="Shape 2629"/>
          <p:cNvSpPr txBox="1"/>
          <p:nvPr/>
        </p:nvSpPr>
        <p:spPr>
          <a:xfrm>
            <a:off x="341312" y="4284662"/>
            <a:ext cx="7291387" cy="1160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a:solidFill>
                  <a:srgbClr val="FF3300"/>
                </a:solidFill>
                <a:latin typeface="Times New Roman"/>
                <a:ea typeface="Times New Roman"/>
                <a:cs typeface="Times New Roman"/>
                <a:sym typeface="Times New Roman"/>
              </a:rPr>
              <a:t>算法描述：</a:t>
            </a:r>
            <a:endParaRPr/>
          </a:p>
          <a:p>
            <a:pPr indent="0" lvl="0" marL="0" marR="0" rtl="0" algn="just">
              <a:lnSpc>
                <a:spcPct val="100000"/>
              </a:lnSpc>
              <a:spcBef>
                <a:spcPts val="14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if (i＜n-h+1) Merge (r, r1, i, i+h-1, n);</a:t>
            </a:r>
            <a:endParaRPr/>
          </a:p>
        </p:txBody>
      </p:sp>
      <p:sp>
        <p:nvSpPr>
          <p:cNvPr id="2630" name="Shape 2630"/>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hlink"/>
            </a:gs>
            <a:gs pos="100000">
              <a:srgbClr val="FFFFFF"/>
            </a:gs>
          </a:gsLst>
          <a:lin ang="5400000" scaled="0"/>
        </a:gradFill>
      </p:bgPr>
    </p:bg>
    <p:spTree>
      <p:nvGrpSpPr>
        <p:cNvPr id="2634" name="Shape 2634"/>
        <p:cNvGrpSpPr/>
        <p:nvPr/>
      </p:nvGrpSpPr>
      <p:grpSpPr>
        <a:xfrm>
          <a:off x="0" y="0"/>
          <a:ext cx="0" cy="0"/>
          <a:chOff x="0" y="0"/>
          <a:chExt cx="0" cy="0"/>
        </a:xfrm>
      </p:grpSpPr>
      <p:sp>
        <p:nvSpPr>
          <p:cNvPr id="2635" name="Shape 2635"/>
          <p:cNvSpPr txBox="1"/>
          <p:nvPr/>
        </p:nvSpPr>
        <p:spPr>
          <a:xfrm>
            <a:off x="103187" y="1112837"/>
            <a:ext cx="8789987"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Arial"/>
              <a:buNone/>
            </a:pPr>
            <a:r>
              <a:rPr b="1" i="0" lang="en-US" sz="2800" u="none">
                <a:solidFill>
                  <a:schemeClr val="accent2"/>
                </a:solidFill>
                <a:latin typeface="Arial"/>
                <a:ea typeface="Arial"/>
                <a:cs typeface="Arial"/>
                <a:sym typeface="Arial"/>
              </a:rPr>
              <a:t>关键问题⑵：怎样完成一趟归并？</a:t>
            </a:r>
            <a:endParaRPr/>
          </a:p>
        </p:txBody>
      </p:sp>
      <p:sp>
        <p:nvSpPr>
          <p:cNvPr id="2636" name="Shape 2636"/>
          <p:cNvSpPr txBox="1"/>
          <p:nvPr/>
        </p:nvSpPr>
        <p:spPr>
          <a:xfrm>
            <a:off x="190500" y="1719262"/>
            <a:ext cx="8702675"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设参数</a:t>
            </a: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指向待归并序列的第一个记录，归并的步长是2</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，在归并过程中，有以下三种情况：</a:t>
            </a:r>
            <a:endParaRPr/>
          </a:p>
        </p:txBody>
      </p:sp>
      <p:sp>
        <p:nvSpPr>
          <p:cNvPr id="2637" name="Shape 2637"/>
          <p:cNvSpPr txBox="1"/>
          <p:nvPr/>
        </p:nvSpPr>
        <p:spPr>
          <a:xfrm>
            <a:off x="250825" y="2708275"/>
            <a:ext cx="8416925" cy="9461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③</a:t>
            </a:r>
            <a:r>
              <a:rPr b="1" i="0" lang="en-US" sz="2800" u="none">
                <a:solidFill>
                  <a:schemeClr val="dk1"/>
                </a:solidFill>
                <a:latin typeface="Arial"/>
                <a:ea typeface="Arial"/>
                <a:cs typeface="Arial"/>
                <a:sym typeface="Arial"/>
              </a:rPr>
              <a:t>若</a:t>
            </a:r>
            <a:r>
              <a:rPr b="1" i="0"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Arial"/>
                <a:ea typeface="Arial"/>
                <a:cs typeface="Arial"/>
                <a:sym typeface="Arial"/>
              </a:rPr>
              <a:t>≥</a:t>
            </a:r>
            <a:r>
              <a:rPr b="1" i="0" lang="en-US" sz="2800" u="none">
                <a:solidFill>
                  <a:schemeClr val="dk1"/>
                </a:solidFill>
                <a:latin typeface="Times New Roman"/>
                <a:ea typeface="Times New Roman"/>
                <a:cs typeface="Times New Roman"/>
                <a:sym typeface="Times New Roman"/>
              </a:rPr>
              <a:t>n-h+1</a:t>
            </a:r>
            <a:r>
              <a:rPr b="1" i="0" lang="en-US" sz="2800" u="none">
                <a:solidFill>
                  <a:schemeClr val="dk1"/>
                </a:solidFill>
                <a:latin typeface="Arial"/>
                <a:ea typeface="Arial"/>
                <a:cs typeface="Arial"/>
                <a:sym typeface="Arial"/>
              </a:rPr>
              <a:t>，则表明只剩下一个有序表，直接将该有序表送到</a:t>
            </a:r>
            <a:r>
              <a:rPr b="1" i="0" lang="en-US" sz="2800" u="none">
                <a:solidFill>
                  <a:schemeClr val="dk1"/>
                </a:solidFill>
                <a:latin typeface="Times New Roman"/>
                <a:ea typeface="Times New Roman"/>
                <a:cs typeface="Times New Roman"/>
                <a:sym typeface="Times New Roman"/>
              </a:rPr>
              <a:t>r1</a:t>
            </a:r>
            <a:r>
              <a:rPr b="1" i="0" lang="en-US" sz="2800" u="none">
                <a:solidFill>
                  <a:schemeClr val="dk1"/>
                </a:solidFill>
                <a:latin typeface="Arial"/>
                <a:ea typeface="Arial"/>
                <a:cs typeface="Arial"/>
                <a:sym typeface="Arial"/>
              </a:rPr>
              <a:t>的相应位置，完成后退出一趟归并。</a:t>
            </a:r>
            <a:r>
              <a:rPr b="1" i="0" lang="en-US" sz="2800" u="none">
                <a:solidFill>
                  <a:schemeClr val="dk1"/>
                </a:solidFill>
                <a:latin typeface="Times New Roman"/>
                <a:ea typeface="Times New Roman"/>
                <a:cs typeface="Times New Roman"/>
                <a:sym typeface="Times New Roman"/>
              </a:rPr>
              <a:t> </a:t>
            </a:r>
            <a:endParaRPr/>
          </a:p>
        </p:txBody>
      </p:sp>
      <p:grpSp>
        <p:nvGrpSpPr>
          <p:cNvPr id="2638" name="Shape 2638"/>
          <p:cNvGrpSpPr/>
          <p:nvPr/>
        </p:nvGrpSpPr>
        <p:grpSpPr>
          <a:xfrm>
            <a:off x="6403975" y="5149850"/>
            <a:ext cx="179387" cy="812800"/>
            <a:chOff x="952500" y="5241925"/>
            <a:chExt cx="179387" cy="812800"/>
          </a:xfrm>
        </p:grpSpPr>
        <p:cxnSp>
          <p:nvCxnSpPr>
            <p:cNvPr id="2639" name="Shape 2639"/>
            <p:cNvCxnSpPr/>
            <p:nvPr/>
          </p:nvCxnSpPr>
          <p:spPr>
            <a:xfrm rot="10800000">
              <a:off x="1038225" y="5241925"/>
              <a:ext cx="0" cy="404812"/>
            </a:xfrm>
            <a:prstGeom prst="straightConnector1">
              <a:avLst/>
            </a:prstGeom>
            <a:noFill/>
            <a:ln cap="flat" cmpd="sng" w="28575">
              <a:solidFill>
                <a:schemeClr val="dk1"/>
              </a:solidFill>
              <a:prstDash val="solid"/>
              <a:miter lim="800000"/>
              <a:headEnd len="med" w="med" type="none"/>
              <a:tailEnd len="lg" w="lg" type="stealth"/>
            </a:ln>
          </p:spPr>
        </p:cxnSp>
        <p:sp>
          <p:nvSpPr>
            <p:cNvPr id="2640" name="Shape 2640"/>
            <p:cNvSpPr txBox="1"/>
            <p:nvPr/>
          </p:nvSpPr>
          <p:spPr>
            <a:xfrm>
              <a:off x="952500" y="5689600"/>
              <a:ext cx="179387"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i</a:t>
              </a:r>
              <a:endParaRPr/>
            </a:p>
          </p:txBody>
        </p:sp>
      </p:grpSp>
      <p:sp>
        <p:nvSpPr>
          <p:cNvPr id="2641" name="Shape 2641"/>
          <p:cNvSpPr txBox="1"/>
          <p:nvPr/>
        </p:nvSpPr>
        <p:spPr>
          <a:xfrm>
            <a:off x="7085012" y="4429125"/>
            <a:ext cx="1709737" cy="8540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=9</a:t>
            </a:r>
            <a:endParaRPr/>
          </a:p>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a:t>
            </a:r>
            <a:r>
              <a:rPr b="1" i="1" lang="en-US" sz="2800" u="none">
                <a:solidFill>
                  <a:schemeClr val="dk1"/>
                </a:solidFill>
                <a:latin typeface="Times New Roman"/>
                <a:ea typeface="Times New Roman"/>
                <a:cs typeface="Times New Roman"/>
                <a:sym typeface="Times New Roman"/>
              </a:rPr>
              <a:t>h</a:t>
            </a:r>
            <a:r>
              <a:rPr b="1" i="0" lang="en-US" sz="2800" u="none">
                <a:solidFill>
                  <a:schemeClr val="dk1"/>
                </a:solidFill>
                <a:latin typeface="Times New Roman"/>
                <a:ea typeface="Times New Roman"/>
                <a:cs typeface="Times New Roman"/>
                <a:sym typeface="Times New Roman"/>
              </a:rPr>
              <a:t>+1=8</a:t>
            </a:r>
            <a:endParaRPr/>
          </a:p>
        </p:txBody>
      </p:sp>
      <p:grpSp>
        <p:nvGrpSpPr>
          <p:cNvPr id="2642" name="Shape 2642"/>
          <p:cNvGrpSpPr/>
          <p:nvPr/>
        </p:nvGrpSpPr>
        <p:grpSpPr>
          <a:xfrm>
            <a:off x="5221287" y="5149850"/>
            <a:ext cx="1035050" cy="828675"/>
            <a:chOff x="2981325" y="5226050"/>
            <a:chExt cx="1035050" cy="828675"/>
          </a:xfrm>
        </p:grpSpPr>
        <p:cxnSp>
          <p:nvCxnSpPr>
            <p:cNvPr id="2643" name="Shape 2643"/>
            <p:cNvCxnSpPr/>
            <p:nvPr/>
          </p:nvCxnSpPr>
          <p:spPr>
            <a:xfrm rot="10800000">
              <a:off x="3367087" y="5226050"/>
              <a:ext cx="0" cy="404812"/>
            </a:xfrm>
            <a:prstGeom prst="straightConnector1">
              <a:avLst/>
            </a:prstGeom>
            <a:noFill/>
            <a:ln cap="flat" cmpd="sng" w="28575">
              <a:solidFill>
                <a:schemeClr val="dk1"/>
              </a:solidFill>
              <a:prstDash val="solid"/>
              <a:miter lim="800000"/>
              <a:headEnd len="med" w="med" type="none"/>
              <a:tailEnd len="lg" w="lg" type="stealth"/>
            </a:ln>
          </p:spPr>
        </p:cxnSp>
        <p:sp>
          <p:nvSpPr>
            <p:cNvPr id="2644" name="Shape 2644"/>
            <p:cNvSpPr txBox="1"/>
            <p:nvPr/>
          </p:nvSpPr>
          <p:spPr>
            <a:xfrm>
              <a:off x="2981325" y="5689600"/>
              <a:ext cx="1035050"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a:t>
              </a:r>
              <a:r>
                <a:rPr b="1" i="1" lang="en-US" sz="2400" u="none">
                  <a:solidFill>
                    <a:schemeClr val="dk1"/>
                  </a:solidFill>
                  <a:latin typeface="Times New Roman"/>
                  <a:ea typeface="Times New Roman"/>
                  <a:cs typeface="Times New Roman"/>
                  <a:sym typeface="Times New Roman"/>
                </a:rPr>
                <a:t>h</a:t>
              </a:r>
              <a:r>
                <a:rPr b="1" i="0" lang="en-US" sz="2400" u="none">
                  <a:solidFill>
                    <a:schemeClr val="dk1"/>
                  </a:solidFill>
                  <a:latin typeface="Times New Roman"/>
                  <a:ea typeface="Times New Roman"/>
                  <a:cs typeface="Times New Roman"/>
                  <a:sym typeface="Times New Roman"/>
                </a:rPr>
                <a:t>+1</a:t>
              </a:r>
              <a:endParaRPr/>
            </a:p>
          </p:txBody>
        </p:sp>
      </p:grpSp>
      <p:grpSp>
        <p:nvGrpSpPr>
          <p:cNvPr id="2645" name="Shape 2645"/>
          <p:cNvGrpSpPr/>
          <p:nvPr/>
        </p:nvGrpSpPr>
        <p:grpSpPr>
          <a:xfrm>
            <a:off x="292100" y="3979862"/>
            <a:ext cx="6544475" cy="1169988"/>
            <a:chOff x="292100" y="3979862"/>
            <a:chExt cx="6544475" cy="1169988"/>
          </a:xfrm>
        </p:grpSpPr>
        <p:grpSp>
          <p:nvGrpSpPr>
            <p:cNvPr id="2646" name="Shape 2646"/>
            <p:cNvGrpSpPr/>
            <p:nvPr/>
          </p:nvGrpSpPr>
          <p:grpSpPr>
            <a:xfrm>
              <a:off x="344487" y="3979862"/>
              <a:ext cx="1125537" cy="677862"/>
              <a:chOff x="796925" y="4068762"/>
              <a:chExt cx="1125537" cy="677862"/>
            </a:xfrm>
          </p:grpSpPr>
          <p:sp>
            <p:nvSpPr>
              <p:cNvPr id="2647" name="Shape 2647"/>
              <p:cNvSpPr/>
              <p:nvPr/>
            </p:nvSpPr>
            <p:spPr>
              <a:xfrm rot="5400000">
                <a:off x="1202531" y="4026693"/>
                <a:ext cx="314325" cy="1125537"/>
              </a:xfrm>
              <a:prstGeom prst="leftBrace">
                <a:avLst>
                  <a:gd fmla="val 8333" name="adj1"/>
                  <a:gd fmla="val 5000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48" name="Shape 2648"/>
              <p:cNvSpPr txBox="1"/>
              <p:nvPr/>
            </p:nvSpPr>
            <p:spPr>
              <a:xfrm>
                <a:off x="1295400" y="4068762"/>
                <a:ext cx="269875"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h</a:t>
                </a:r>
                <a:endParaRPr/>
              </a:p>
            </p:txBody>
          </p:sp>
        </p:grpSp>
        <p:grpSp>
          <p:nvGrpSpPr>
            <p:cNvPr id="2649" name="Shape 2649"/>
            <p:cNvGrpSpPr/>
            <p:nvPr/>
          </p:nvGrpSpPr>
          <p:grpSpPr>
            <a:xfrm>
              <a:off x="292100" y="4610100"/>
              <a:ext cx="6544475" cy="539750"/>
              <a:chOff x="292100" y="4610100"/>
              <a:chExt cx="6544475" cy="539750"/>
            </a:xfrm>
          </p:grpSpPr>
          <p:sp>
            <p:nvSpPr>
              <p:cNvPr id="2650" name="Shape 2650"/>
              <p:cNvSpPr/>
              <p:nvPr/>
            </p:nvSpPr>
            <p:spPr>
              <a:xfrm>
                <a:off x="292100" y="4616450"/>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20  60</a:t>
                </a:r>
                <a:endParaRPr/>
              </a:p>
            </p:txBody>
          </p:sp>
          <p:sp>
            <p:nvSpPr>
              <p:cNvPr id="2651" name="Shape 2651"/>
              <p:cNvSpPr/>
              <p:nvPr/>
            </p:nvSpPr>
            <p:spPr>
              <a:xfrm>
                <a:off x="1768475" y="4616450"/>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5   31</a:t>
                </a:r>
                <a:endParaRPr/>
              </a:p>
            </p:txBody>
          </p:sp>
          <p:sp>
            <p:nvSpPr>
              <p:cNvPr id="2652" name="Shape 2652"/>
              <p:cNvSpPr/>
              <p:nvPr/>
            </p:nvSpPr>
            <p:spPr>
              <a:xfrm>
                <a:off x="4724400" y="4610100"/>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44   55</a:t>
                </a:r>
                <a:endParaRPr/>
              </a:p>
            </p:txBody>
          </p:sp>
          <p:sp>
            <p:nvSpPr>
              <p:cNvPr id="2653" name="Shape 2653"/>
              <p:cNvSpPr/>
              <p:nvPr/>
            </p:nvSpPr>
            <p:spPr>
              <a:xfrm>
                <a:off x="6213475" y="4616450"/>
                <a:ext cx="6231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65</a:t>
                </a:r>
                <a:endParaRPr/>
              </a:p>
            </p:txBody>
          </p:sp>
          <p:sp>
            <p:nvSpPr>
              <p:cNvPr id="2654" name="Shape 2654"/>
              <p:cNvSpPr/>
              <p:nvPr/>
            </p:nvSpPr>
            <p:spPr>
              <a:xfrm>
                <a:off x="3246437" y="4610100"/>
                <a:ext cx="1219200" cy="533400"/>
              </a:xfrm>
              <a:prstGeom prst="cube">
                <a:avLst>
                  <a:gd fmla="val 3729"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97"/>
                  </a:buClr>
                  <a:buSzPts val="2800"/>
                  <a:buFont typeface="Times New Roman"/>
                  <a:buNone/>
                </a:pPr>
                <a:r>
                  <a:rPr b="1" i="0" lang="en-US" sz="2800" u="none">
                    <a:solidFill>
                      <a:srgbClr val="FFFF97"/>
                    </a:solidFill>
                    <a:latin typeface="Times New Roman"/>
                    <a:ea typeface="Times New Roman"/>
                    <a:cs typeface="Times New Roman"/>
                    <a:sym typeface="Times New Roman"/>
                  </a:rPr>
                  <a:t>15   28</a:t>
                </a:r>
                <a:endParaRPr/>
              </a:p>
            </p:txBody>
          </p:sp>
        </p:grpSp>
      </p:grpSp>
      <p:sp>
        <p:nvSpPr>
          <p:cNvPr id="2655" name="Shape 2655"/>
          <p:cNvSpPr txBox="1"/>
          <p:nvPr/>
        </p:nvSpPr>
        <p:spPr>
          <a:xfrm>
            <a:off x="2582862" y="279400"/>
            <a:ext cx="3644900" cy="701675"/>
          </a:xfrm>
          <a:prstGeom prst="rect">
            <a:avLst/>
          </a:prstGeom>
          <a:noFill/>
          <a:ln>
            <a:noFill/>
          </a:ln>
          <a:effectLst>
            <a:outerShdw blurRad="63500" dir="1593903" dist="28398">
              <a:schemeClr val="lt2"/>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1CEF"/>
              </a:buClr>
              <a:buSzPts val="4000"/>
              <a:buFont typeface="Times New Roman"/>
              <a:buNone/>
            </a:pPr>
            <a:r>
              <a:rPr b="1" i="0" lang="en-US" sz="4000" u="none">
                <a:solidFill>
                  <a:srgbClr val="171CEF"/>
                </a:solidFill>
                <a:latin typeface="Times New Roman"/>
                <a:ea typeface="Times New Roman"/>
                <a:cs typeface="Times New Roman"/>
                <a:sym typeface="Times New Roman"/>
              </a:rPr>
              <a:t>8.5  归并排序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清华版教材展示">
  <a:themeElements>
    <a:clrScheme name="清华版教材展示">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