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slide" Target="slides/slide90.xml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Shape 9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Shape 10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Shape 10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Shape 1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Shape 1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Shape 1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Shape 1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Shape 1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Shape 1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Shape 1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Shape 1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Shape 1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Shape 14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Shape 15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Shape 1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Shape 16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Shape 1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Shape 17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Shape 1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Shape 17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Shape 1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Shape 18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Shape 18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Shape 18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Shape 1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Shape 18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Shape 19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Shape 19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Shape 19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Shape 19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hape 1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Shape 19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Shape 19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Shape 19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Shape 2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Shape 20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Shape 2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Shape 20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Shape 20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Shape 20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Shape 20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Shape 20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Shape 20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Shape 20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Shape 20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Shape 20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Shape 2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Shape 2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Shape 2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Shape 2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Shape 2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Shape 2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Shape 2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Shape 2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Shape 2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Shape 2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Shape 2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Shape 2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Shape 2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Shape 2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Shape 2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Shape 2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Shape 2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Shape 2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Shape 2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Shape 2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Shape 2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Shape 2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Shape 2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Shape 2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Shape 2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Shape 2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Shape 2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Shape 2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Shape 2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Shape 2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Shape 24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Shape 2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Shape 24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Shape 2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Shape 24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Shape 2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Shape 24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Shape 2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Shape 24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Shape 2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Shape 24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  only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6237287" y="42862"/>
            <a:ext cx="285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数据结构（C++版）第2版</a:t>
            </a:r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0" y="0"/>
            <a:ext cx="2474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清华大学出版社</a:t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977900"/>
            <a:ext cx="8991600" cy="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1752600" y="2286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 7 章  查找技术</a:t>
            </a:r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1557337" y="1493837"/>
            <a:ext cx="58070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本章的主要内容是:</a:t>
            </a:r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1736725" y="2393950"/>
            <a:ext cx="5807075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查找的基本概念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线性表的查找技术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树表的查找技术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散列表的查找技术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顺序查找</a:t>
            </a:r>
            <a:r>
              <a:rPr b="1" i="0" lang="en-US" sz="32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（线性查找）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431800" y="2033587"/>
            <a:ext cx="8189912" cy="38242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SeqSearch1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r[ ], int n, int k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//数组r[1] ~ r[n]存放查找集合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 = n;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while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&gt; 0 &amp;&amp; r[i] != k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i--;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i;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273050" y="1943100"/>
            <a:ext cx="86268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：设置“哨兵”。哨兵就是待查值，将它放在查找方向的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尽头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处，免去了在查找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过程中每一次比较后都要判断查找位置是否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越界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，从而提高查找速度。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改进的顺序查找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920750" y="4648200"/>
            <a:ext cx="6938962" cy="668337"/>
          </a:xfrm>
          <a:prstGeom prst="rect">
            <a:avLst/>
          </a:prstGeom>
          <a:solidFill>
            <a:schemeClr val="hlink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90000" spcFirstLastPara="1" rIns="91425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10   15   24    6   12   35   40   98   55</a:t>
            </a:r>
            <a:endParaRPr/>
          </a:p>
        </p:txBody>
      </p:sp>
      <p:cxnSp>
        <p:nvCxnSpPr>
          <p:cNvPr id="229" name="Shape 229"/>
          <p:cNvCxnSpPr/>
          <p:nvPr/>
        </p:nvCxnSpPr>
        <p:spPr>
          <a:xfrm>
            <a:off x="1581150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0" name="Shape 230"/>
          <p:cNvCxnSpPr/>
          <p:nvPr/>
        </p:nvCxnSpPr>
        <p:spPr>
          <a:xfrm>
            <a:off x="2270125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2990850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" name="Shape 232"/>
          <p:cNvCxnSpPr/>
          <p:nvPr/>
        </p:nvCxnSpPr>
        <p:spPr>
          <a:xfrm>
            <a:off x="3724275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4341812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5014912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" name="Shape 235"/>
          <p:cNvCxnSpPr/>
          <p:nvPr/>
        </p:nvCxnSpPr>
        <p:spPr>
          <a:xfrm>
            <a:off x="5746750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" name="Shape 236"/>
          <p:cNvCxnSpPr/>
          <p:nvPr/>
        </p:nvCxnSpPr>
        <p:spPr>
          <a:xfrm>
            <a:off x="7159625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" name="Shape 237"/>
          <p:cNvCxnSpPr/>
          <p:nvPr/>
        </p:nvCxnSpPr>
        <p:spPr>
          <a:xfrm>
            <a:off x="6459537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8" name="Shape 238"/>
          <p:cNvSpPr txBox="1"/>
          <p:nvPr/>
        </p:nvSpPr>
        <p:spPr>
          <a:xfrm>
            <a:off x="1062037" y="4173537"/>
            <a:ext cx="69056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91425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0     1      2      3      4      5      6      7      8      9   </a:t>
            </a:r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7512050" y="5343525"/>
            <a:ext cx="474662" cy="568324"/>
            <a:chOff x="7588250" y="5184775"/>
            <a:chExt cx="474662" cy="568324"/>
          </a:xfrm>
        </p:grpSpPr>
        <p:sp>
          <p:nvSpPr>
            <p:cNvPr id="240" name="Shape 240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41" name="Shape 241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sp>
        <p:nvSpPr>
          <p:cNvPr id="242" name="Shape 242"/>
          <p:cNvSpPr txBox="1"/>
          <p:nvPr/>
        </p:nvSpPr>
        <p:spPr>
          <a:xfrm>
            <a:off x="296862" y="3362325"/>
            <a:ext cx="32400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例：查找k＝35</a:t>
            </a: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6777037" y="5343525"/>
            <a:ext cx="474662" cy="568324"/>
            <a:chOff x="7588250" y="5184775"/>
            <a:chExt cx="474662" cy="568324"/>
          </a:xfrm>
        </p:grpSpPr>
        <p:sp>
          <p:nvSpPr>
            <p:cNvPr id="244" name="Shape 244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45" name="Shape 245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246" name="Shape 246"/>
          <p:cNvGrpSpPr/>
          <p:nvPr/>
        </p:nvGrpSpPr>
        <p:grpSpPr>
          <a:xfrm>
            <a:off x="6011862" y="5343525"/>
            <a:ext cx="474662" cy="568324"/>
            <a:chOff x="7588250" y="5184775"/>
            <a:chExt cx="474662" cy="568324"/>
          </a:xfrm>
        </p:grpSpPr>
        <p:sp>
          <p:nvSpPr>
            <p:cNvPr id="247" name="Shape 247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48" name="Shape 248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249" name="Shape 249"/>
          <p:cNvGrpSpPr/>
          <p:nvPr/>
        </p:nvGrpSpPr>
        <p:grpSpPr>
          <a:xfrm>
            <a:off x="5381625" y="5343525"/>
            <a:ext cx="474662" cy="568324"/>
            <a:chOff x="7588250" y="5184775"/>
            <a:chExt cx="474662" cy="568324"/>
          </a:xfrm>
        </p:grpSpPr>
        <p:sp>
          <p:nvSpPr>
            <p:cNvPr id="250" name="Shape 250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51" name="Shape 251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sp>
        <p:nvSpPr>
          <p:cNvPr id="252" name="Shape 252"/>
          <p:cNvSpPr/>
          <p:nvPr/>
        </p:nvSpPr>
        <p:spPr>
          <a:xfrm>
            <a:off x="341312" y="5522912"/>
            <a:ext cx="944562" cy="450850"/>
          </a:xfrm>
          <a:prstGeom prst="wedgeRoundRectCallout">
            <a:avLst>
              <a:gd fmla="val 19349" name="adj1"/>
              <a:gd fmla="val -14907" name="adj2"/>
              <a:gd fmla="val 0" name="adj3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哨兵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927100" y="4668837"/>
            <a:ext cx="6762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grpSp>
        <p:nvGrpSpPr>
          <p:cNvPr id="254" name="Shape 254"/>
          <p:cNvGrpSpPr/>
          <p:nvPr/>
        </p:nvGrpSpPr>
        <p:grpSpPr>
          <a:xfrm>
            <a:off x="2457450" y="5903912"/>
            <a:ext cx="4410075" cy="539750"/>
            <a:chOff x="2457450" y="5903912"/>
            <a:chExt cx="4410075" cy="539750"/>
          </a:xfrm>
        </p:grpSpPr>
        <p:cxnSp>
          <p:nvCxnSpPr>
            <p:cNvPr id="255" name="Shape 255"/>
            <p:cNvCxnSpPr/>
            <p:nvPr/>
          </p:nvCxnSpPr>
          <p:spPr>
            <a:xfrm rot="10800000">
              <a:off x="2457450" y="6443662"/>
              <a:ext cx="4410075" cy="0"/>
            </a:xfrm>
            <a:prstGeom prst="straightConnector1">
              <a:avLst/>
            </a:prstGeom>
            <a:noFill/>
            <a:ln cap="flat" cmpd="sng" w="38100">
              <a:solidFill>
                <a:srgbClr val="FF33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56" name="Shape 256"/>
            <p:cNvSpPr txBox="1"/>
            <p:nvPr/>
          </p:nvSpPr>
          <p:spPr>
            <a:xfrm>
              <a:off x="3671887" y="5903912"/>
              <a:ext cx="1890712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查找方向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273050" y="1943100"/>
            <a:ext cx="87000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：设置“哨兵”。哨兵就是待查值，将它放在查找方向的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尽头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处，免去了在查找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过程中每一次比较后都要判断查找位置是否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越界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，从而提高查找速度。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改进的顺序查找</a:t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920750" y="4648200"/>
            <a:ext cx="6938962" cy="668337"/>
          </a:xfrm>
          <a:prstGeom prst="rect">
            <a:avLst/>
          </a:prstGeom>
          <a:solidFill>
            <a:schemeClr val="hlink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90000" spcFirstLastPara="1" rIns="91425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10   15   24    6   12   35   40   98   55</a:t>
            </a:r>
            <a:endParaRPr/>
          </a:p>
        </p:txBody>
      </p:sp>
      <p:cxnSp>
        <p:nvCxnSpPr>
          <p:cNvPr id="265" name="Shape 265"/>
          <p:cNvCxnSpPr/>
          <p:nvPr/>
        </p:nvCxnSpPr>
        <p:spPr>
          <a:xfrm>
            <a:off x="1581150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2270125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2990850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" name="Shape 268"/>
          <p:cNvCxnSpPr/>
          <p:nvPr/>
        </p:nvCxnSpPr>
        <p:spPr>
          <a:xfrm>
            <a:off x="3724275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" name="Shape 269"/>
          <p:cNvCxnSpPr/>
          <p:nvPr/>
        </p:nvCxnSpPr>
        <p:spPr>
          <a:xfrm>
            <a:off x="4341812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5014912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5746750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7159625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Shape 273"/>
          <p:cNvCxnSpPr/>
          <p:nvPr/>
        </p:nvCxnSpPr>
        <p:spPr>
          <a:xfrm>
            <a:off x="6459537" y="4648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" name="Shape 274"/>
          <p:cNvSpPr txBox="1"/>
          <p:nvPr/>
        </p:nvSpPr>
        <p:spPr>
          <a:xfrm>
            <a:off x="1062037" y="4173537"/>
            <a:ext cx="69056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91425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0     1      2      3      4      5      6      7      8      9   </a:t>
            </a:r>
            <a:endParaRPr/>
          </a:p>
        </p:txBody>
      </p:sp>
      <p:grpSp>
        <p:nvGrpSpPr>
          <p:cNvPr id="275" name="Shape 275"/>
          <p:cNvGrpSpPr/>
          <p:nvPr/>
        </p:nvGrpSpPr>
        <p:grpSpPr>
          <a:xfrm>
            <a:off x="7512050" y="5343525"/>
            <a:ext cx="474662" cy="568324"/>
            <a:chOff x="7588250" y="5184775"/>
            <a:chExt cx="474662" cy="568324"/>
          </a:xfrm>
        </p:grpSpPr>
        <p:sp>
          <p:nvSpPr>
            <p:cNvPr id="276" name="Shape 276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77" name="Shape 277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sp>
        <p:nvSpPr>
          <p:cNvPr id="278" name="Shape 278"/>
          <p:cNvSpPr txBox="1"/>
          <p:nvPr/>
        </p:nvSpPr>
        <p:spPr>
          <a:xfrm>
            <a:off x="296862" y="3362325"/>
            <a:ext cx="32400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例：查找k＝25</a:t>
            </a:r>
            <a:endParaRPr/>
          </a:p>
        </p:txBody>
      </p:sp>
      <p:grpSp>
        <p:nvGrpSpPr>
          <p:cNvPr id="279" name="Shape 279"/>
          <p:cNvGrpSpPr/>
          <p:nvPr/>
        </p:nvGrpSpPr>
        <p:grpSpPr>
          <a:xfrm>
            <a:off x="6777037" y="5343525"/>
            <a:ext cx="474662" cy="568324"/>
            <a:chOff x="7588250" y="5184775"/>
            <a:chExt cx="474662" cy="568324"/>
          </a:xfrm>
        </p:grpSpPr>
        <p:sp>
          <p:nvSpPr>
            <p:cNvPr id="280" name="Shape 280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81" name="Shape 281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282" name="Shape 282"/>
          <p:cNvGrpSpPr/>
          <p:nvPr/>
        </p:nvGrpSpPr>
        <p:grpSpPr>
          <a:xfrm>
            <a:off x="6011862" y="5343525"/>
            <a:ext cx="474662" cy="568324"/>
            <a:chOff x="7588250" y="5184775"/>
            <a:chExt cx="474662" cy="568324"/>
          </a:xfrm>
        </p:grpSpPr>
        <p:sp>
          <p:nvSpPr>
            <p:cNvPr id="283" name="Shape 283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sp>
        <p:nvSpPr>
          <p:cNvPr id="285" name="Shape 285"/>
          <p:cNvSpPr txBox="1"/>
          <p:nvPr/>
        </p:nvSpPr>
        <p:spPr>
          <a:xfrm>
            <a:off x="927100" y="4668837"/>
            <a:ext cx="6762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grpSp>
        <p:nvGrpSpPr>
          <p:cNvPr id="286" name="Shape 286"/>
          <p:cNvGrpSpPr/>
          <p:nvPr/>
        </p:nvGrpSpPr>
        <p:grpSpPr>
          <a:xfrm>
            <a:off x="2457450" y="5903912"/>
            <a:ext cx="4410075" cy="539750"/>
            <a:chOff x="2457450" y="5903912"/>
            <a:chExt cx="4410075" cy="539750"/>
          </a:xfrm>
        </p:grpSpPr>
        <p:cxnSp>
          <p:nvCxnSpPr>
            <p:cNvPr id="287" name="Shape 287"/>
            <p:cNvCxnSpPr/>
            <p:nvPr/>
          </p:nvCxnSpPr>
          <p:spPr>
            <a:xfrm rot="10800000">
              <a:off x="2457450" y="6443662"/>
              <a:ext cx="4410075" cy="0"/>
            </a:xfrm>
            <a:prstGeom prst="straightConnector1">
              <a:avLst/>
            </a:prstGeom>
            <a:noFill/>
            <a:ln cap="flat" cmpd="sng" w="38100">
              <a:solidFill>
                <a:srgbClr val="FF33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88" name="Shape 288"/>
            <p:cNvSpPr txBox="1"/>
            <p:nvPr/>
          </p:nvSpPr>
          <p:spPr>
            <a:xfrm>
              <a:off x="3671887" y="5903912"/>
              <a:ext cx="1890712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查找方向</a:t>
              </a:r>
              <a:endParaRPr/>
            </a:p>
          </p:txBody>
        </p:sp>
      </p:grpSp>
      <p:grpSp>
        <p:nvGrpSpPr>
          <p:cNvPr id="289" name="Shape 289"/>
          <p:cNvGrpSpPr/>
          <p:nvPr/>
        </p:nvGrpSpPr>
        <p:grpSpPr>
          <a:xfrm>
            <a:off x="5318125" y="5319712"/>
            <a:ext cx="474662" cy="568324"/>
            <a:chOff x="7588250" y="5184775"/>
            <a:chExt cx="474662" cy="568324"/>
          </a:xfrm>
        </p:grpSpPr>
        <p:sp>
          <p:nvSpPr>
            <p:cNvPr id="290" name="Shape 290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91" name="Shape 291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292" name="Shape 292"/>
          <p:cNvGrpSpPr/>
          <p:nvPr/>
        </p:nvGrpSpPr>
        <p:grpSpPr>
          <a:xfrm>
            <a:off x="4616450" y="5335587"/>
            <a:ext cx="474662" cy="568324"/>
            <a:chOff x="7588250" y="5184775"/>
            <a:chExt cx="474662" cy="568324"/>
          </a:xfrm>
        </p:grpSpPr>
        <p:sp>
          <p:nvSpPr>
            <p:cNvPr id="293" name="Shape 293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94" name="Shape 294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295" name="Shape 295"/>
          <p:cNvGrpSpPr/>
          <p:nvPr/>
        </p:nvGrpSpPr>
        <p:grpSpPr>
          <a:xfrm>
            <a:off x="4032250" y="5332412"/>
            <a:ext cx="474662" cy="568324"/>
            <a:chOff x="7588250" y="5184775"/>
            <a:chExt cx="474662" cy="568324"/>
          </a:xfrm>
        </p:grpSpPr>
        <p:sp>
          <p:nvSpPr>
            <p:cNvPr id="296" name="Shape 296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97" name="Shape 297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3357562" y="5319712"/>
            <a:ext cx="474662" cy="568324"/>
            <a:chOff x="7588250" y="5184775"/>
            <a:chExt cx="474662" cy="568324"/>
          </a:xfrm>
        </p:grpSpPr>
        <p:sp>
          <p:nvSpPr>
            <p:cNvPr id="299" name="Shape 299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300" name="Shape 300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301" name="Shape 301"/>
          <p:cNvGrpSpPr/>
          <p:nvPr/>
        </p:nvGrpSpPr>
        <p:grpSpPr>
          <a:xfrm>
            <a:off x="2636837" y="5319712"/>
            <a:ext cx="474662" cy="568324"/>
            <a:chOff x="7588250" y="5184775"/>
            <a:chExt cx="474662" cy="568324"/>
          </a:xfrm>
        </p:grpSpPr>
        <p:sp>
          <p:nvSpPr>
            <p:cNvPr id="302" name="Shape 302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303" name="Shape 303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304" name="Shape 304"/>
          <p:cNvGrpSpPr/>
          <p:nvPr/>
        </p:nvGrpSpPr>
        <p:grpSpPr>
          <a:xfrm>
            <a:off x="1962150" y="5319712"/>
            <a:ext cx="474662" cy="568324"/>
            <a:chOff x="7588250" y="5184775"/>
            <a:chExt cx="474662" cy="568324"/>
          </a:xfrm>
        </p:grpSpPr>
        <p:sp>
          <p:nvSpPr>
            <p:cNvPr id="305" name="Shape 305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306" name="Shape 306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307" name="Shape 307"/>
          <p:cNvGrpSpPr/>
          <p:nvPr/>
        </p:nvGrpSpPr>
        <p:grpSpPr>
          <a:xfrm>
            <a:off x="1241425" y="5319712"/>
            <a:ext cx="474662" cy="568324"/>
            <a:chOff x="7588250" y="5184775"/>
            <a:chExt cx="474662" cy="568324"/>
          </a:xfrm>
        </p:grpSpPr>
        <p:sp>
          <p:nvSpPr>
            <p:cNvPr id="308" name="Shape 308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309" name="Shape 309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476250" y="1763712"/>
            <a:ext cx="8101012" cy="38179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SeqSearch2(int r[ ], int n, int k) 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//数组r[1] ~ r[n]存放查找集合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r[0] = k; i = n;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while (r[i] != k)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i--;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i;</a:t>
            </a:r>
            <a:endParaRPr/>
          </a:p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改进的顺序查找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1196975" y="7008812"/>
            <a:ext cx="2190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318" name="Shape 318"/>
          <p:cNvGrpSpPr/>
          <p:nvPr/>
        </p:nvGrpSpPr>
        <p:grpSpPr>
          <a:xfrm>
            <a:off x="657225" y="5614987"/>
            <a:ext cx="7496175" cy="990600"/>
            <a:chOff x="657225" y="5614987"/>
            <a:chExt cx="7496175" cy="990600"/>
          </a:xfrm>
        </p:grpSpPr>
        <p:sp>
          <p:nvSpPr>
            <p:cNvPr id="319" name="Shape 319"/>
            <p:cNvSpPr txBox="1"/>
            <p:nvPr/>
          </p:nvSpPr>
          <p:spPr>
            <a:xfrm>
              <a:off x="657225" y="5859462"/>
              <a:ext cx="9779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ASL</a:t>
              </a: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2906712" y="5903912"/>
              <a:ext cx="35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1689100" y="5907087"/>
              <a:ext cx="254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Noto Sans Symbols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1755775" y="6156325"/>
              <a:ext cx="1698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1755775" y="5614987"/>
              <a:ext cx="16986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1566862" y="6186487"/>
              <a:ext cx="825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2287587" y="6010275"/>
              <a:ext cx="8413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2493962" y="5889625"/>
              <a:ext cx="157162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2130425" y="5889625"/>
              <a:ext cx="1778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1917700" y="6183312"/>
              <a:ext cx="1539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271837" y="5902325"/>
              <a:ext cx="254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Noto Sans Symbols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4821237" y="5911850"/>
              <a:ext cx="195262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Noto Sans Symbols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4376737" y="5911850"/>
              <a:ext cx="195262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Noto Sans Symbols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3322637" y="6218237"/>
              <a:ext cx="16668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3317875" y="5630862"/>
              <a:ext cx="1698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3205162" y="6240462"/>
              <a:ext cx="8413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87775" y="6116637"/>
              <a:ext cx="8413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4598987" y="5942012"/>
              <a:ext cx="98425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4076700" y="5942012"/>
              <a:ext cx="198437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3632200" y="5902325"/>
              <a:ext cx="1778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476625" y="6237287"/>
              <a:ext cx="152400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5172075" y="5942012"/>
              <a:ext cx="119062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5024437" y="5942012"/>
              <a:ext cx="1778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3946525" y="5942012"/>
              <a:ext cx="119062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/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2671762" y="6021387"/>
              <a:ext cx="8413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5273675" y="5870575"/>
              <a:ext cx="28797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(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+1)/2=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444500" y="1857375"/>
            <a:ext cx="8358187" cy="11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平均查找长度较大，特别是当待查找集合中元素较多时，查找效率较低。</a:t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206375" y="1179512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顺序查找的缺点：</a:t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457200" y="3743325"/>
            <a:ext cx="84804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对表中记录的存储没有任何要求，顺序存储和链接存储均可；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对表中记录的有序性也没有要求，无论记录是否按关键码有序均可。</a:t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190500" y="3068637"/>
            <a:ext cx="8116887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顺序查找的优点：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算法简单而且使用面广。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折半查找</a:t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304800" y="1752600"/>
            <a:ext cx="8229600" cy="154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使用条件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线性表中的记录必须按关键码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有序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；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必须采用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顺序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存储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354012" y="3473450"/>
            <a:ext cx="82296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：在有序表中，取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中间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记录作为比较对象，若给定值与中间记录的关键码相等，则查找成功；若给定值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小于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中间记录的关键码，则在中间记录的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左半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区继续查找；若给定值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大于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中间记录的关键码，则在中间记录的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右半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区继续查找。不断重复上述过程，直到查找成功，或所查找的区域无记录，查找失败。</a:t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折半查找的基本思想</a:t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grpSp>
        <p:nvGrpSpPr>
          <p:cNvPr id="368" name="Shape 368"/>
          <p:cNvGrpSpPr/>
          <p:nvPr/>
        </p:nvGrpSpPr>
        <p:grpSpPr>
          <a:xfrm>
            <a:off x="836612" y="2484437"/>
            <a:ext cx="6796087" cy="2633662"/>
            <a:chOff x="385762" y="2663825"/>
            <a:chExt cx="6796087" cy="2633662"/>
          </a:xfrm>
        </p:grpSpPr>
        <p:sp>
          <p:nvSpPr>
            <p:cNvPr id="369" name="Shape 369"/>
            <p:cNvSpPr txBox="1"/>
            <p:nvPr/>
          </p:nvSpPr>
          <p:spPr>
            <a:xfrm>
              <a:off x="385762" y="3416300"/>
              <a:ext cx="6796087" cy="1881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</a:t>
              </a:r>
              <a:r>
                <a:rPr b="1" baseline="-2500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… … … 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</a:t>
              </a:r>
              <a:r>
                <a:rPr b="1" baseline="-2500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b="1" baseline="-2500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 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 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</a:t>
              </a:r>
              <a:r>
                <a:rPr b="1" baseline="-2500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+1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… … … 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如果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                                 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如果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1" baseline="-2500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查找左半区                     查找右半区</a:t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 rot="-5400000">
              <a:off x="5368925" y="3082925"/>
              <a:ext cx="250825" cy="211455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 rot="-5400000">
              <a:off x="1938337" y="2965450"/>
              <a:ext cx="234950" cy="2333625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3671887" y="2798762"/>
              <a:ext cx="2047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cxnSp>
          <p:nvCxnSpPr>
            <p:cNvPr id="373" name="Shape 373"/>
            <p:cNvCxnSpPr/>
            <p:nvPr/>
          </p:nvCxnSpPr>
          <p:spPr>
            <a:xfrm>
              <a:off x="3762375" y="3203575"/>
              <a:ext cx="0" cy="390525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sp>
          <p:nvSpPr>
            <p:cNvPr id="374" name="Shape 374"/>
            <p:cNvSpPr txBox="1"/>
            <p:nvPr/>
          </p:nvSpPr>
          <p:spPr>
            <a:xfrm>
              <a:off x="522287" y="2663825"/>
              <a:ext cx="2747962" cy="5191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（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=(1+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)/2）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341312" y="1042987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例：查找值为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的记录的过程：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754062" y="1463675"/>
            <a:ext cx="80184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0    1     2     3      4     5     6     7     8      9     10    11    12    13</a:t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563562" y="1908175"/>
            <a:ext cx="7921625" cy="576262"/>
          </a:xfrm>
          <a:prstGeom prst="rect">
            <a:avLst/>
          </a:prstGeom>
          <a:solidFill>
            <a:schemeClr val="hlink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7   14  18  21  23  29  31  35   38   42   46   49  52</a:t>
            </a:r>
            <a:endParaRPr/>
          </a:p>
        </p:txBody>
      </p:sp>
      <p:grpSp>
        <p:nvGrpSpPr>
          <p:cNvPr id="382" name="Shape 382"/>
          <p:cNvGrpSpPr/>
          <p:nvPr/>
        </p:nvGrpSpPr>
        <p:grpSpPr>
          <a:xfrm>
            <a:off x="1058862" y="2484437"/>
            <a:ext cx="1219200" cy="720725"/>
            <a:chOff x="1058862" y="2484437"/>
            <a:chExt cx="1219200" cy="720725"/>
          </a:xfrm>
        </p:grpSpPr>
        <p:sp>
          <p:nvSpPr>
            <p:cNvPr id="383" name="Shape 383"/>
            <p:cNvSpPr txBox="1"/>
            <p:nvPr/>
          </p:nvSpPr>
          <p:spPr>
            <a:xfrm>
              <a:off x="1058862" y="2900362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low=1</a:t>
              </a:r>
              <a:endParaRPr/>
            </a:p>
          </p:txBody>
        </p:sp>
        <p:cxnSp>
          <p:nvCxnSpPr>
            <p:cNvPr id="384" name="Shape 384"/>
            <p:cNvCxnSpPr/>
            <p:nvPr/>
          </p:nvCxnSpPr>
          <p:spPr>
            <a:xfrm rot="10800000">
              <a:off x="1347787" y="2484437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385" name="Shape 385"/>
          <p:cNvGrpSpPr/>
          <p:nvPr/>
        </p:nvGrpSpPr>
        <p:grpSpPr>
          <a:xfrm>
            <a:off x="7724775" y="2528887"/>
            <a:ext cx="1371600" cy="873125"/>
            <a:chOff x="7724775" y="2528887"/>
            <a:chExt cx="1371600" cy="873125"/>
          </a:xfrm>
        </p:grpSpPr>
        <p:sp>
          <p:nvSpPr>
            <p:cNvPr id="386" name="Shape 386"/>
            <p:cNvSpPr txBox="1"/>
            <p:nvPr/>
          </p:nvSpPr>
          <p:spPr>
            <a:xfrm>
              <a:off x="7724775" y="2944812"/>
              <a:ext cx="1371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high=13</a:t>
              </a:r>
              <a:endParaRPr/>
            </a:p>
          </p:txBody>
        </p:sp>
        <p:cxnSp>
          <p:nvCxnSpPr>
            <p:cNvPr id="387" name="Shape 387"/>
            <p:cNvCxnSpPr/>
            <p:nvPr/>
          </p:nvCxnSpPr>
          <p:spPr>
            <a:xfrm rot="10800000">
              <a:off x="8216900" y="2528887"/>
              <a:ext cx="0" cy="404812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388" name="Shape 388"/>
          <p:cNvGrpSpPr/>
          <p:nvPr/>
        </p:nvGrpSpPr>
        <p:grpSpPr>
          <a:xfrm>
            <a:off x="4344987" y="2498725"/>
            <a:ext cx="1103312" cy="735012"/>
            <a:chOff x="4344987" y="2498725"/>
            <a:chExt cx="1103312" cy="735012"/>
          </a:xfrm>
        </p:grpSpPr>
        <p:sp>
          <p:nvSpPr>
            <p:cNvPr id="389" name="Shape 389"/>
            <p:cNvSpPr txBox="1"/>
            <p:nvPr/>
          </p:nvSpPr>
          <p:spPr>
            <a:xfrm>
              <a:off x="4344987" y="2906712"/>
              <a:ext cx="1103312" cy="327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mid=7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</a:t>
              </a:r>
              <a:endParaRPr/>
            </a:p>
          </p:txBody>
        </p:sp>
        <p:cxnSp>
          <p:nvCxnSpPr>
            <p:cNvPr id="390" name="Shape 390"/>
            <p:cNvCxnSpPr/>
            <p:nvPr/>
          </p:nvCxnSpPr>
          <p:spPr>
            <a:xfrm rot="10800000">
              <a:off x="4675187" y="2498725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339966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391" name="Shape 391"/>
          <p:cNvGrpSpPr/>
          <p:nvPr/>
        </p:nvGrpSpPr>
        <p:grpSpPr>
          <a:xfrm>
            <a:off x="3806825" y="3100387"/>
            <a:ext cx="1295400" cy="889000"/>
            <a:chOff x="3806825" y="3100387"/>
            <a:chExt cx="1295400" cy="889000"/>
          </a:xfrm>
        </p:grpSpPr>
        <p:sp>
          <p:nvSpPr>
            <p:cNvPr id="392" name="Shape 392"/>
            <p:cNvSpPr txBox="1"/>
            <p:nvPr/>
          </p:nvSpPr>
          <p:spPr>
            <a:xfrm>
              <a:off x="3806825" y="3608387"/>
              <a:ext cx="12954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high=6 </a:t>
              </a:r>
              <a:endParaRPr/>
            </a:p>
          </p:txBody>
        </p:sp>
        <p:cxnSp>
          <p:nvCxnSpPr>
            <p:cNvPr id="393" name="Shape 393"/>
            <p:cNvCxnSpPr/>
            <p:nvPr/>
          </p:nvCxnSpPr>
          <p:spPr>
            <a:xfrm rot="10800000">
              <a:off x="4164012" y="3100387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394" name="Shape 394"/>
          <p:cNvGrpSpPr/>
          <p:nvPr/>
        </p:nvGrpSpPr>
        <p:grpSpPr>
          <a:xfrm>
            <a:off x="2078037" y="3109912"/>
            <a:ext cx="990600" cy="919163"/>
            <a:chOff x="2078037" y="3109912"/>
            <a:chExt cx="990600" cy="919163"/>
          </a:xfrm>
        </p:grpSpPr>
        <p:sp>
          <p:nvSpPr>
            <p:cNvPr id="395" name="Shape 395"/>
            <p:cNvSpPr txBox="1"/>
            <p:nvPr/>
          </p:nvSpPr>
          <p:spPr>
            <a:xfrm>
              <a:off x="2078037" y="3571875"/>
              <a:ext cx="99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mid=3 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396" name="Shape 396"/>
            <p:cNvCxnSpPr/>
            <p:nvPr/>
          </p:nvCxnSpPr>
          <p:spPr>
            <a:xfrm rot="10800000">
              <a:off x="2500312" y="3109912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339966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397" name="Shape 397"/>
          <p:cNvGrpSpPr/>
          <p:nvPr/>
        </p:nvGrpSpPr>
        <p:grpSpPr>
          <a:xfrm>
            <a:off x="1500187" y="3792537"/>
            <a:ext cx="1216025" cy="877888"/>
            <a:chOff x="1500187" y="3792537"/>
            <a:chExt cx="1216025" cy="877888"/>
          </a:xfrm>
        </p:grpSpPr>
        <p:sp>
          <p:nvSpPr>
            <p:cNvPr id="398" name="Shape 398"/>
            <p:cNvSpPr txBox="1"/>
            <p:nvPr/>
          </p:nvSpPr>
          <p:spPr>
            <a:xfrm>
              <a:off x="1500187" y="4213225"/>
              <a:ext cx="12160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high=2 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399" name="Shape 399"/>
            <p:cNvCxnSpPr/>
            <p:nvPr/>
          </p:nvCxnSpPr>
          <p:spPr>
            <a:xfrm rot="10800000">
              <a:off x="1885950" y="3792537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400" name="Shape 400"/>
          <p:cNvGrpSpPr/>
          <p:nvPr/>
        </p:nvGrpSpPr>
        <p:grpSpPr>
          <a:xfrm>
            <a:off x="852487" y="4545012"/>
            <a:ext cx="1011237" cy="742950"/>
            <a:chOff x="852487" y="4545012"/>
            <a:chExt cx="1011237" cy="742950"/>
          </a:xfrm>
        </p:grpSpPr>
        <p:sp>
          <p:nvSpPr>
            <p:cNvPr id="401" name="Shape 401"/>
            <p:cNvSpPr txBox="1"/>
            <p:nvPr/>
          </p:nvSpPr>
          <p:spPr>
            <a:xfrm>
              <a:off x="852487" y="4968875"/>
              <a:ext cx="1011237" cy="319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mid=1 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402" name="Shape 402"/>
            <p:cNvCxnSpPr/>
            <p:nvPr/>
          </p:nvCxnSpPr>
          <p:spPr>
            <a:xfrm rot="10800000">
              <a:off x="1330325" y="4545012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cxnSp>
        <p:nvCxnSpPr>
          <p:cNvPr id="403" name="Shape 403"/>
          <p:cNvCxnSpPr/>
          <p:nvPr/>
        </p:nvCxnSpPr>
        <p:spPr>
          <a:xfrm>
            <a:off x="1643062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4" name="Shape 404"/>
          <p:cNvCxnSpPr/>
          <p:nvPr/>
        </p:nvCxnSpPr>
        <p:spPr>
          <a:xfrm>
            <a:off x="1122362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2176462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5532437" y="19304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7" name="Shape 407"/>
          <p:cNvCxnSpPr/>
          <p:nvPr/>
        </p:nvCxnSpPr>
        <p:spPr>
          <a:xfrm>
            <a:off x="6138862" y="19431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8" name="Shape 408"/>
          <p:cNvCxnSpPr/>
          <p:nvPr/>
        </p:nvCxnSpPr>
        <p:spPr>
          <a:xfrm>
            <a:off x="6748462" y="19431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9" name="Shape 409"/>
          <p:cNvCxnSpPr/>
          <p:nvPr/>
        </p:nvCxnSpPr>
        <p:spPr>
          <a:xfrm>
            <a:off x="7367587" y="19304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0" name="Shape 410"/>
          <p:cNvCxnSpPr/>
          <p:nvPr/>
        </p:nvCxnSpPr>
        <p:spPr>
          <a:xfrm>
            <a:off x="7935912" y="19081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4389437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2" name="Shape 412"/>
          <p:cNvCxnSpPr/>
          <p:nvPr/>
        </p:nvCxnSpPr>
        <p:spPr>
          <a:xfrm>
            <a:off x="4919662" y="19177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3" name="Shape 413"/>
          <p:cNvCxnSpPr/>
          <p:nvPr/>
        </p:nvCxnSpPr>
        <p:spPr>
          <a:xfrm>
            <a:off x="2735262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4" name="Shape 414"/>
          <p:cNvCxnSpPr/>
          <p:nvPr/>
        </p:nvCxnSpPr>
        <p:spPr>
          <a:xfrm>
            <a:off x="3294062" y="19208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3856037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6" name="Shape 416"/>
          <p:cNvSpPr txBox="1"/>
          <p:nvPr/>
        </p:nvSpPr>
        <p:spPr>
          <a:xfrm>
            <a:off x="5576887" y="2898775"/>
            <a:ext cx="1196975" cy="51911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31&gt;14</a:t>
            </a: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2633662" y="3043237"/>
            <a:ext cx="1212850" cy="5191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18&gt;14</a:t>
            </a: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2138362" y="4706937"/>
            <a:ext cx="1071562" cy="5191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7&lt;14</a:t>
            </a:r>
            <a:endParaRPr/>
          </a:p>
        </p:txBody>
      </p:sp>
      <p:grpSp>
        <p:nvGrpSpPr>
          <p:cNvPr id="419" name="Shape 419"/>
          <p:cNvGrpSpPr/>
          <p:nvPr/>
        </p:nvGrpSpPr>
        <p:grpSpPr>
          <a:xfrm>
            <a:off x="1571625" y="5162550"/>
            <a:ext cx="1219200" cy="708025"/>
            <a:chOff x="1571625" y="5162550"/>
            <a:chExt cx="1219200" cy="708025"/>
          </a:xfrm>
        </p:grpSpPr>
        <p:sp>
          <p:nvSpPr>
            <p:cNvPr id="420" name="Shape 420"/>
            <p:cNvSpPr txBox="1"/>
            <p:nvPr/>
          </p:nvSpPr>
          <p:spPr>
            <a:xfrm>
              <a:off x="1571625" y="5565775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low=2</a:t>
              </a:r>
              <a:endParaRPr/>
            </a:p>
          </p:txBody>
        </p:sp>
        <p:cxnSp>
          <p:nvCxnSpPr>
            <p:cNvPr id="421" name="Shape 421"/>
            <p:cNvCxnSpPr/>
            <p:nvPr/>
          </p:nvCxnSpPr>
          <p:spPr>
            <a:xfrm rot="10800000">
              <a:off x="1876425" y="5162550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422" name="Shape 422"/>
          <p:cNvGrpSpPr/>
          <p:nvPr/>
        </p:nvGrpSpPr>
        <p:grpSpPr>
          <a:xfrm>
            <a:off x="1420812" y="5940425"/>
            <a:ext cx="1011237" cy="758824"/>
            <a:chOff x="1420812" y="5940425"/>
            <a:chExt cx="1011237" cy="758824"/>
          </a:xfrm>
        </p:grpSpPr>
        <p:sp>
          <p:nvSpPr>
            <p:cNvPr id="423" name="Shape 423"/>
            <p:cNvSpPr txBox="1"/>
            <p:nvPr/>
          </p:nvSpPr>
          <p:spPr>
            <a:xfrm>
              <a:off x="1420812" y="6380162"/>
              <a:ext cx="1011237" cy="319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mid=2 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424" name="Shape 424"/>
            <p:cNvCxnSpPr/>
            <p:nvPr/>
          </p:nvCxnSpPr>
          <p:spPr>
            <a:xfrm rot="10800000">
              <a:off x="1882775" y="5940425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425" name="Shape 425"/>
          <p:cNvSpPr txBox="1"/>
          <p:nvPr/>
        </p:nvSpPr>
        <p:spPr>
          <a:xfrm>
            <a:off x="2633662" y="6148387"/>
            <a:ext cx="1169987" cy="5191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14=14</a:t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341312" y="1042987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例：查找值为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的记录的过程：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54062" y="1463675"/>
            <a:ext cx="80184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0    1     2     3      4     5     6     7     8      9     10    11    12    13</a:t>
            </a: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563562" y="1908175"/>
            <a:ext cx="7921625" cy="576262"/>
          </a:xfrm>
          <a:prstGeom prst="rect">
            <a:avLst/>
          </a:prstGeom>
          <a:solidFill>
            <a:schemeClr val="hlink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7   14  18  21  23  29  31  35   38   42   46   49  52</a:t>
            </a:r>
            <a:endParaRPr/>
          </a:p>
        </p:txBody>
      </p:sp>
      <p:grpSp>
        <p:nvGrpSpPr>
          <p:cNvPr id="434" name="Shape 434"/>
          <p:cNvGrpSpPr/>
          <p:nvPr/>
        </p:nvGrpSpPr>
        <p:grpSpPr>
          <a:xfrm>
            <a:off x="1062037" y="2528887"/>
            <a:ext cx="1219200" cy="720725"/>
            <a:chOff x="1058862" y="2484437"/>
            <a:chExt cx="1219200" cy="720725"/>
          </a:xfrm>
        </p:grpSpPr>
        <p:sp>
          <p:nvSpPr>
            <p:cNvPr id="435" name="Shape 435"/>
            <p:cNvSpPr txBox="1"/>
            <p:nvPr/>
          </p:nvSpPr>
          <p:spPr>
            <a:xfrm>
              <a:off x="1058862" y="2900362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low=1</a:t>
              </a:r>
              <a:endParaRPr/>
            </a:p>
          </p:txBody>
        </p:sp>
        <p:cxnSp>
          <p:nvCxnSpPr>
            <p:cNvPr id="436" name="Shape 436"/>
            <p:cNvCxnSpPr/>
            <p:nvPr/>
          </p:nvCxnSpPr>
          <p:spPr>
            <a:xfrm rot="10800000">
              <a:off x="1347787" y="2484437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437" name="Shape 437"/>
          <p:cNvGrpSpPr/>
          <p:nvPr/>
        </p:nvGrpSpPr>
        <p:grpSpPr>
          <a:xfrm>
            <a:off x="7724775" y="2528887"/>
            <a:ext cx="1371600" cy="873125"/>
            <a:chOff x="7724775" y="2528887"/>
            <a:chExt cx="1371600" cy="873125"/>
          </a:xfrm>
        </p:grpSpPr>
        <p:sp>
          <p:nvSpPr>
            <p:cNvPr id="438" name="Shape 438"/>
            <p:cNvSpPr txBox="1"/>
            <p:nvPr/>
          </p:nvSpPr>
          <p:spPr>
            <a:xfrm>
              <a:off x="7724775" y="2944812"/>
              <a:ext cx="1371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high=13</a:t>
              </a:r>
              <a:endParaRPr/>
            </a:p>
          </p:txBody>
        </p:sp>
        <p:cxnSp>
          <p:nvCxnSpPr>
            <p:cNvPr id="439" name="Shape 439"/>
            <p:cNvCxnSpPr/>
            <p:nvPr/>
          </p:nvCxnSpPr>
          <p:spPr>
            <a:xfrm rot="10800000">
              <a:off x="8216900" y="2528887"/>
              <a:ext cx="0" cy="404812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440" name="Shape 440"/>
          <p:cNvGrpSpPr/>
          <p:nvPr/>
        </p:nvGrpSpPr>
        <p:grpSpPr>
          <a:xfrm>
            <a:off x="4346575" y="2528887"/>
            <a:ext cx="1103312" cy="735012"/>
            <a:chOff x="4344987" y="2498725"/>
            <a:chExt cx="1103312" cy="735012"/>
          </a:xfrm>
        </p:grpSpPr>
        <p:sp>
          <p:nvSpPr>
            <p:cNvPr id="441" name="Shape 441"/>
            <p:cNvSpPr txBox="1"/>
            <p:nvPr/>
          </p:nvSpPr>
          <p:spPr>
            <a:xfrm>
              <a:off x="4344987" y="2906712"/>
              <a:ext cx="1103312" cy="327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mid=7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</a:t>
              </a:r>
              <a:endParaRPr/>
            </a:p>
          </p:txBody>
        </p:sp>
        <p:cxnSp>
          <p:nvCxnSpPr>
            <p:cNvPr id="442" name="Shape 442"/>
            <p:cNvCxnSpPr/>
            <p:nvPr/>
          </p:nvCxnSpPr>
          <p:spPr>
            <a:xfrm rot="10800000">
              <a:off x="4675187" y="2498725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339966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443" name="Shape 443"/>
          <p:cNvGrpSpPr/>
          <p:nvPr/>
        </p:nvGrpSpPr>
        <p:grpSpPr>
          <a:xfrm>
            <a:off x="3806825" y="2989262"/>
            <a:ext cx="1295400" cy="889000"/>
            <a:chOff x="3806825" y="3100387"/>
            <a:chExt cx="1295400" cy="889000"/>
          </a:xfrm>
        </p:grpSpPr>
        <p:sp>
          <p:nvSpPr>
            <p:cNvPr id="444" name="Shape 444"/>
            <p:cNvSpPr txBox="1"/>
            <p:nvPr/>
          </p:nvSpPr>
          <p:spPr>
            <a:xfrm>
              <a:off x="3806825" y="3608387"/>
              <a:ext cx="12954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high=6 </a:t>
              </a:r>
              <a:endParaRPr/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4164012" y="3100387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1982787" y="2998787"/>
            <a:ext cx="990600" cy="919163"/>
            <a:chOff x="2078037" y="3109912"/>
            <a:chExt cx="990600" cy="919163"/>
          </a:xfrm>
        </p:grpSpPr>
        <p:sp>
          <p:nvSpPr>
            <p:cNvPr id="447" name="Shape 447"/>
            <p:cNvSpPr txBox="1"/>
            <p:nvPr/>
          </p:nvSpPr>
          <p:spPr>
            <a:xfrm>
              <a:off x="2078037" y="3571875"/>
              <a:ext cx="99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mid=3 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448" name="Shape 448"/>
            <p:cNvCxnSpPr/>
            <p:nvPr/>
          </p:nvCxnSpPr>
          <p:spPr>
            <a:xfrm rot="10800000">
              <a:off x="2500312" y="3109912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339966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449" name="Shape 449"/>
          <p:cNvGrpSpPr/>
          <p:nvPr/>
        </p:nvGrpSpPr>
        <p:grpSpPr>
          <a:xfrm>
            <a:off x="2554287" y="4554537"/>
            <a:ext cx="1216025" cy="877888"/>
            <a:chOff x="1500187" y="3792537"/>
            <a:chExt cx="1216025" cy="877888"/>
          </a:xfrm>
        </p:grpSpPr>
        <p:sp>
          <p:nvSpPr>
            <p:cNvPr id="450" name="Shape 450"/>
            <p:cNvSpPr txBox="1"/>
            <p:nvPr/>
          </p:nvSpPr>
          <p:spPr>
            <a:xfrm>
              <a:off x="1500187" y="4213225"/>
              <a:ext cx="12160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high=4 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451" name="Shape 451"/>
            <p:cNvCxnSpPr/>
            <p:nvPr/>
          </p:nvCxnSpPr>
          <p:spPr>
            <a:xfrm rot="10800000">
              <a:off x="1885950" y="3792537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452" name="Shape 452"/>
          <p:cNvGrpSpPr/>
          <p:nvPr/>
        </p:nvGrpSpPr>
        <p:grpSpPr>
          <a:xfrm>
            <a:off x="3382962" y="3833812"/>
            <a:ext cx="1011237" cy="666750"/>
            <a:chOff x="3382962" y="3833812"/>
            <a:chExt cx="1011237" cy="666750"/>
          </a:xfrm>
        </p:grpSpPr>
        <p:sp>
          <p:nvSpPr>
            <p:cNvPr id="453" name="Shape 453"/>
            <p:cNvSpPr txBox="1"/>
            <p:nvPr/>
          </p:nvSpPr>
          <p:spPr>
            <a:xfrm>
              <a:off x="3382962" y="4181475"/>
              <a:ext cx="1011237" cy="319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mid=5 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454" name="Shape 454"/>
            <p:cNvCxnSpPr/>
            <p:nvPr/>
          </p:nvCxnSpPr>
          <p:spPr>
            <a:xfrm rot="10800000">
              <a:off x="3627437" y="3833812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cxnSp>
        <p:nvCxnSpPr>
          <p:cNvPr id="455" name="Shape 455"/>
          <p:cNvCxnSpPr/>
          <p:nvPr/>
        </p:nvCxnSpPr>
        <p:spPr>
          <a:xfrm>
            <a:off x="1643062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Shape 456"/>
          <p:cNvCxnSpPr/>
          <p:nvPr/>
        </p:nvCxnSpPr>
        <p:spPr>
          <a:xfrm>
            <a:off x="1122362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Shape 457"/>
          <p:cNvCxnSpPr/>
          <p:nvPr/>
        </p:nvCxnSpPr>
        <p:spPr>
          <a:xfrm>
            <a:off x="2176462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Shape 458"/>
          <p:cNvCxnSpPr/>
          <p:nvPr/>
        </p:nvCxnSpPr>
        <p:spPr>
          <a:xfrm>
            <a:off x="5532437" y="19304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Shape 459"/>
          <p:cNvCxnSpPr/>
          <p:nvPr/>
        </p:nvCxnSpPr>
        <p:spPr>
          <a:xfrm>
            <a:off x="6138862" y="19431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Shape 460"/>
          <p:cNvCxnSpPr/>
          <p:nvPr/>
        </p:nvCxnSpPr>
        <p:spPr>
          <a:xfrm>
            <a:off x="6748462" y="19431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Shape 461"/>
          <p:cNvCxnSpPr/>
          <p:nvPr/>
        </p:nvCxnSpPr>
        <p:spPr>
          <a:xfrm>
            <a:off x="7367587" y="19304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2" name="Shape 462"/>
          <p:cNvCxnSpPr/>
          <p:nvPr/>
        </p:nvCxnSpPr>
        <p:spPr>
          <a:xfrm>
            <a:off x="7935912" y="19081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Shape 463"/>
          <p:cNvCxnSpPr/>
          <p:nvPr/>
        </p:nvCxnSpPr>
        <p:spPr>
          <a:xfrm>
            <a:off x="4389437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>
            <a:off x="4919662" y="19177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5" name="Shape 465"/>
          <p:cNvCxnSpPr/>
          <p:nvPr/>
        </p:nvCxnSpPr>
        <p:spPr>
          <a:xfrm>
            <a:off x="2735262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Shape 466"/>
          <p:cNvCxnSpPr/>
          <p:nvPr/>
        </p:nvCxnSpPr>
        <p:spPr>
          <a:xfrm>
            <a:off x="3294062" y="19208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Shape 467"/>
          <p:cNvCxnSpPr/>
          <p:nvPr/>
        </p:nvCxnSpPr>
        <p:spPr>
          <a:xfrm>
            <a:off x="3856037" y="1933575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8" name="Shape 468"/>
          <p:cNvSpPr txBox="1"/>
          <p:nvPr/>
        </p:nvSpPr>
        <p:spPr>
          <a:xfrm>
            <a:off x="5516562" y="2798762"/>
            <a:ext cx="1196975" cy="51911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31&gt;22</a:t>
            </a: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2592387" y="2933700"/>
            <a:ext cx="1212850" cy="5191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18&lt;22</a:t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4616450" y="4014787"/>
            <a:ext cx="1125537" cy="5191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23&gt;22</a:t>
            </a: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2255837" y="3833812"/>
            <a:ext cx="1219200" cy="708025"/>
            <a:chOff x="2255837" y="3833812"/>
            <a:chExt cx="1219200" cy="708025"/>
          </a:xfrm>
        </p:grpSpPr>
        <p:sp>
          <p:nvSpPr>
            <p:cNvPr id="472" name="Shape 472"/>
            <p:cNvSpPr txBox="1"/>
            <p:nvPr/>
          </p:nvSpPr>
          <p:spPr>
            <a:xfrm>
              <a:off x="2255837" y="4237037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low=4</a:t>
              </a:r>
              <a:endParaRPr/>
            </a:p>
          </p:txBody>
        </p:sp>
        <p:cxnSp>
          <p:nvCxnSpPr>
            <p:cNvPr id="473" name="Shape 473"/>
            <p:cNvCxnSpPr/>
            <p:nvPr/>
          </p:nvCxnSpPr>
          <p:spPr>
            <a:xfrm rot="10800000">
              <a:off x="2941637" y="3833812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474" name="Shape 474"/>
          <p:cNvGrpSpPr/>
          <p:nvPr/>
        </p:nvGrpSpPr>
        <p:grpSpPr>
          <a:xfrm>
            <a:off x="2481262" y="5408612"/>
            <a:ext cx="1011237" cy="758824"/>
            <a:chOff x="1420812" y="5940425"/>
            <a:chExt cx="1011237" cy="758824"/>
          </a:xfrm>
        </p:grpSpPr>
        <p:sp>
          <p:nvSpPr>
            <p:cNvPr id="475" name="Shape 475"/>
            <p:cNvSpPr txBox="1"/>
            <p:nvPr/>
          </p:nvSpPr>
          <p:spPr>
            <a:xfrm>
              <a:off x="1420812" y="6380162"/>
              <a:ext cx="1011237" cy="319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mid=4 </a:t>
              </a: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476" name="Shape 476"/>
            <p:cNvCxnSpPr/>
            <p:nvPr/>
          </p:nvCxnSpPr>
          <p:spPr>
            <a:xfrm rot="10800000">
              <a:off x="1882775" y="5940425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477" name="Shape 477"/>
          <p:cNvSpPr txBox="1"/>
          <p:nvPr/>
        </p:nvSpPr>
        <p:spPr>
          <a:xfrm>
            <a:off x="3627437" y="5364162"/>
            <a:ext cx="1169987" cy="5191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21&lt;22</a:t>
            </a:r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3311525" y="5949950"/>
            <a:ext cx="1219200" cy="708025"/>
            <a:chOff x="1571625" y="5162550"/>
            <a:chExt cx="1219200" cy="708025"/>
          </a:xfrm>
        </p:grpSpPr>
        <p:sp>
          <p:nvSpPr>
            <p:cNvPr id="480" name="Shape 480"/>
            <p:cNvSpPr txBox="1"/>
            <p:nvPr/>
          </p:nvSpPr>
          <p:spPr>
            <a:xfrm>
              <a:off x="1571625" y="5565775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low=5</a:t>
              </a:r>
              <a:endParaRPr/>
            </a:p>
          </p:txBody>
        </p:sp>
        <p:cxnSp>
          <p:nvCxnSpPr>
            <p:cNvPr id="481" name="Shape 481"/>
            <p:cNvCxnSpPr/>
            <p:nvPr/>
          </p:nvCxnSpPr>
          <p:spPr>
            <a:xfrm rot="10800000">
              <a:off x="1876425" y="5162550"/>
              <a:ext cx="0" cy="431800"/>
            </a:xfrm>
            <a:prstGeom prst="straightConnector1">
              <a:avLst/>
            </a:prstGeom>
            <a:noFill/>
            <a:ln cap="flat" cmpd="sng" w="28575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482" name="Shape 482"/>
          <p:cNvSpPr txBox="1"/>
          <p:nvPr/>
        </p:nvSpPr>
        <p:spPr>
          <a:xfrm>
            <a:off x="4386262" y="6227762"/>
            <a:ext cx="1620837" cy="5191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low&gt;high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476250" y="1628775"/>
            <a:ext cx="7924800" cy="463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BinSearch1(int r[ ], int n, int k)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                             //数组r[1] ~ r[n]存放查找集合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low = 1; high = n;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(low &lt;= high)                   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mid = (low + high) / 2;            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 (k &lt; r[mid])  high = mid - 1;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else if (k &gt; r[mid])  low = mid + 1; 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else return mid;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0;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sp>
        <p:nvSpPr>
          <p:cNvPr id="489" name="Shape 489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折半查找——非递归算法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6781800" y="2286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228600" y="1219200"/>
            <a:ext cx="64770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查找的基本概念</a:t>
            </a: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333375" y="1976425"/>
            <a:ext cx="8429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关键码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：可以标识一个记录的某个数据项。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键值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：关键码的值。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主关键码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：可以唯一地标识一个记录的关键码。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次关键码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：不能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唯一地标识一个记录的关键码。</a:t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1692275" y="279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   概述</a:t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1827212" y="4149725"/>
            <a:ext cx="5354638" cy="2366962"/>
            <a:chOff x="1827212" y="4149725"/>
            <a:chExt cx="5354638" cy="2366962"/>
          </a:xfrm>
        </p:grpSpPr>
        <p:sp>
          <p:nvSpPr>
            <p:cNvPr id="50" name="Shape 50"/>
            <p:cNvSpPr txBox="1"/>
            <p:nvPr/>
          </p:nvSpPr>
          <p:spPr>
            <a:xfrm>
              <a:off x="4935537" y="6122987"/>
              <a:ext cx="869950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  <a:endParaRPr/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4064000" y="6122987"/>
              <a:ext cx="871537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女</a:t>
              </a:r>
              <a:endParaRPr/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2946400" y="6122987"/>
              <a:ext cx="1117600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李爽</a:t>
              </a:r>
              <a:endParaRPr/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1827212" y="6122987"/>
              <a:ext cx="1119187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0005</a:t>
              </a:r>
              <a:endParaRPr/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x="4935537" y="5727700"/>
              <a:ext cx="869950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/>
            </a:p>
          </p:txBody>
        </p:sp>
        <p:sp>
          <p:nvSpPr>
            <p:cNvPr id="55" name="Shape 55"/>
            <p:cNvSpPr txBox="1"/>
            <p:nvPr/>
          </p:nvSpPr>
          <p:spPr>
            <a:xfrm>
              <a:off x="4064000" y="5727700"/>
              <a:ext cx="871537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女</a:t>
              </a:r>
              <a:endParaRPr/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2946400" y="5727700"/>
              <a:ext cx="1117600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齐梅</a:t>
              </a:r>
              <a:endParaRPr/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1827212" y="5727700"/>
              <a:ext cx="1119187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0004</a:t>
              </a:r>
              <a:endParaRPr/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4935537" y="5334000"/>
              <a:ext cx="869950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47</a:t>
              </a:r>
              <a:endParaRPr/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4064000" y="5334000"/>
              <a:ext cx="871537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女</a:t>
              </a:r>
              <a:endParaRPr/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2946400" y="5334000"/>
              <a:ext cx="1117600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刘楠</a:t>
              </a:r>
              <a:endParaRPr/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1827212" y="5334000"/>
              <a:ext cx="1119187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0003</a:t>
              </a:r>
              <a:endParaRPr/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4935537" y="4938712"/>
              <a:ext cx="869950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/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4064000" y="4938712"/>
              <a:ext cx="871537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男</a:t>
              </a:r>
              <a:endParaRPr/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2946400" y="4938712"/>
              <a:ext cx="1117600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张亮</a:t>
              </a:r>
              <a:endParaRPr/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1827212" y="4938712"/>
              <a:ext cx="1119187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0002</a:t>
              </a:r>
              <a:endParaRPr/>
            </a:p>
          </p:txBody>
        </p:sp>
        <p:sp>
          <p:nvSpPr>
            <p:cNvPr id="66" name="Shape 66"/>
            <p:cNvSpPr txBox="1"/>
            <p:nvPr/>
          </p:nvSpPr>
          <p:spPr>
            <a:xfrm>
              <a:off x="4935537" y="4545012"/>
              <a:ext cx="869950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38</a:t>
              </a:r>
              <a:endParaRPr/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4064000" y="4545012"/>
              <a:ext cx="871537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男</a:t>
              </a:r>
              <a:endParaRPr/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2946400" y="4545012"/>
              <a:ext cx="1117600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王刚</a:t>
              </a:r>
              <a:endParaRPr/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1827212" y="4545012"/>
              <a:ext cx="1119187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0001</a:t>
              </a:r>
              <a:endParaRPr/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4935537" y="4149725"/>
              <a:ext cx="869950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年龄</a:t>
              </a:r>
              <a:endParaRPr/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4064000" y="4149725"/>
              <a:ext cx="871537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性别</a:t>
              </a:r>
              <a:endParaRPr/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2946400" y="4149725"/>
              <a:ext cx="1117600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姓名</a:t>
              </a:r>
              <a:endParaRPr/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1827212" y="4149725"/>
              <a:ext cx="1119187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职工号</a:t>
              </a:r>
              <a:endParaRPr/>
            </a:p>
          </p:txBody>
        </p:sp>
        <p:cxnSp>
          <p:nvCxnSpPr>
            <p:cNvPr id="74" name="Shape 74"/>
            <p:cNvCxnSpPr/>
            <p:nvPr/>
          </p:nvCxnSpPr>
          <p:spPr>
            <a:xfrm>
              <a:off x="1827212" y="4149725"/>
              <a:ext cx="3978275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1827212" y="4545012"/>
              <a:ext cx="3978275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1827212" y="4149725"/>
              <a:ext cx="0" cy="2339975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2946400" y="4149725"/>
              <a:ext cx="0" cy="2339975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4064000" y="4149725"/>
              <a:ext cx="0" cy="2339975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4935537" y="4149725"/>
              <a:ext cx="0" cy="2339975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1827212" y="4938712"/>
              <a:ext cx="3978275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1827212" y="5334000"/>
              <a:ext cx="3978275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1827212" y="5727700"/>
              <a:ext cx="3978275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1827212" y="6122987"/>
              <a:ext cx="3978275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4" name="Shape 84"/>
            <p:cNvSpPr txBox="1"/>
            <p:nvPr/>
          </p:nvSpPr>
          <p:spPr>
            <a:xfrm>
              <a:off x="5807075" y="6122987"/>
              <a:ext cx="1374775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1972.9</a:t>
              </a:r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5807075" y="5727700"/>
              <a:ext cx="1374775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2003.7</a:t>
              </a:r>
              <a:endParaRPr/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5807075" y="5334000"/>
              <a:ext cx="1374775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1979.9</a:t>
              </a: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5807075" y="4938712"/>
              <a:ext cx="1374775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2003.7</a:t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5807075" y="4545012"/>
              <a:ext cx="1374775" cy="3937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1990.4</a:t>
              </a:r>
              <a:endParaRPr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5807075" y="4149725"/>
              <a:ext cx="1374775" cy="3952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工作时间</a:t>
              </a:r>
              <a:endParaRPr/>
            </a:p>
          </p:txBody>
        </p:sp>
        <p:cxnSp>
          <p:nvCxnSpPr>
            <p:cNvPr id="90" name="Shape 90"/>
            <p:cNvCxnSpPr/>
            <p:nvPr/>
          </p:nvCxnSpPr>
          <p:spPr>
            <a:xfrm>
              <a:off x="2727325" y="4149725"/>
              <a:ext cx="3978275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100" y="1676400"/>
            <a:ext cx="8382000" cy="463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BinSearch2(int r[ ], int low, int high, int k)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                         //数组r[1] ~ r[n]存放查找集合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(low &gt; high) return 0;  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 {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mid = (low + high) / 2;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 (k &lt; r[mid]) 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return BinSearch2(r, low, mid-1, k);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else  if (k &gt; r[mid]) 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return BinSearch2(r, mid+1, high, k); 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else return mid;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</p:txBody>
      </p:sp>
      <p:sp>
        <p:nvSpPr>
          <p:cNvPr id="495" name="Shape 495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折半查找——递归算法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152400" y="1219200"/>
            <a:ext cx="4343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折半查找判定树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341312" y="1943100"/>
            <a:ext cx="8505825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判定树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折半查找的过程可以用二叉树来描述，树中的每个结点对应有序表中的一个记录，结点的值为该记录在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表中的位置。通常称这个描述折半查找过程的二叉树为折半查找判定树，简称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判定树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/>
        </p:nvSpPr>
        <p:spPr>
          <a:xfrm>
            <a:off x="341312" y="1989137"/>
            <a:ext cx="8458200" cy="338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当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=0时，折半查找判定树为空；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当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＞0时，折半查找判定树的根结点是有序表中序号为mid=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/2的记录，根结点的左子树是与有序表r[1] ~ r[mid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1]相对应的折半查找判定树，根结点的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右子树是与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r[mid+1] ~ r[n]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相对应的折半查找判定树。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223824" y="1182675"/>
            <a:ext cx="3603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判定树的构造方法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grpSp>
        <p:nvGrpSpPr>
          <p:cNvPr id="516" name="Shape 516"/>
          <p:cNvGrpSpPr/>
          <p:nvPr/>
        </p:nvGrpSpPr>
        <p:grpSpPr>
          <a:xfrm>
            <a:off x="95250" y="1835150"/>
            <a:ext cx="8991600" cy="4408487"/>
            <a:chOff x="95250" y="1835150"/>
            <a:chExt cx="8991600" cy="4408487"/>
          </a:xfrm>
        </p:grpSpPr>
        <p:sp>
          <p:nvSpPr>
            <p:cNvPr id="517" name="Shape 517"/>
            <p:cNvSpPr/>
            <p:nvPr/>
          </p:nvSpPr>
          <p:spPr>
            <a:xfrm>
              <a:off x="2268537" y="25542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3735387" y="3579812"/>
              <a:ext cx="334962" cy="477837"/>
            </a:xfrm>
            <a:custGeom>
              <a:pathLst>
                <a:path extrusionOk="0" h="344" w="203">
                  <a:moveTo>
                    <a:pt x="0" y="0"/>
                  </a:moveTo>
                  <a:lnTo>
                    <a:pt x="203" y="344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987675" y="3567112"/>
              <a:ext cx="392112" cy="468312"/>
            </a:xfrm>
            <a:custGeom>
              <a:pathLst>
                <a:path extrusionOk="0" h="337" w="257">
                  <a:moveTo>
                    <a:pt x="257" y="0"/>
                  </a:moveTo>
                  <a:lnTo>
                    <a:pt x="0" y="337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5568950" y="3590925"/>
              <a:ext cx="322262" cy="444500"/>
            </a:xfrm>
            <a:custGeom>
              <a:pathLst>
                <a:path extrusionOk="0" h="285" w="210">
                  <a:moveTo>
                    <a:pt x="0" y="0"/>
                  </a:moveTo>
                  <a:lnTo>
                    <a:pt x="210" y="285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6888162" y="3689350"/>
              <a:ext cx="400050" cy="346075"/>
            </a:xfrm>
            <a:custGeom>
              <a:pathLst>
                <a:path extrusionOk="0" h="224" w="307">
                  <a:moveTo>
                    <a:pt x="307" y="0"/>
                  </a:moveTo>
                  <a:lnTo>
                    <a:pt x="0" y="224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7691437" y="3686175"/>
              <a:ext cx="433387" cy="393700"/>
            </a:xfrm>
            <a:custGeom>
              <a:pathLst>
                <a:path extrusionOk="0" h="270" w="30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6519862" y="2965450"/>
              <a:ext cx="790575" cy="469900"/>
            </a:xfrm>
            <a:custGeom>
              <a:pathLst>
                <a:path extrusionOk="0" h="323" w="547">
                  <a:moveTo>
                    <a:pt x="0" y="0"/>
                  </a:moveTo>
                  <a:lnTo>
                    <a:pt x="547" y="323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5503862" y="2943225"/>
              <a:ext cx="604837" cy="419100"/>
            </a:xfrm>
            <a:custGeom>
              <a:pathLst>
                <a:path extrusionOk="0" h="255" w="330">
                  <a:moveTo>
                    <a:pt x="330" y="0"/>
                  </a:moveTo>
                  <a:lnTo>
                    <a:pt x="0" y="255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4630737" y="2124075"/>
              <a:ext cx="1498600" cy="644525"/>
            </a:xfrm>
            <a:custGeom>
              <a:pathLst>
                <a:path extrusionOk="0" h="427" w="1037">
                  <a:moveTo>
                    <a:pt x="0" y="0"/>
                  </a:moveTo>
                  <a:lnTo>
                    <a:pt x="1037" y="427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2682875" y="2135187"/>
              <a:ext cx="1517650" cy="546100"/>
            </a:xfrm>
            <a:custGeom>
              <a:pathLst>
                <a:path extrusionOk="0" h="375" w="1050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490662" y="2867025"/>
              <a:ext cx="811212" cy="469900"/>
            </a:xfrm>
            <a:custGeom>
              <a:pathLst>
                <a:path extrusionOk="0" h="322" w="561">
                  <a:moveTo>
                    <a:pt x="0" y="322"/>
                  </a:moveTo>
                  <a:lnTo>
                    <a:pt x="561" y="0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489075" y="3589337"/>
              <a:ext cx="522287" cy="468312"/>
            </a:xfrm>
            <a:custGeom>
              <a:pathLst>
                <a:path extrusionOk="0" h="322" w="361">
                  <a:moveTo>
                    <a:pt x="0" y="0"/>
                  </a:moveTo>
                  <a:lnTo>
                    <a:pt x="361" y="322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2682875" y="2886075"/>
              <a:ext cx="703262" cy="485775"/>
            </a:xfrm>
            <a:custGeom>
              <a:pathLst>
                <a:path extrusionOk="0" h="333" w="486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617537" y="3590925"/>
              <a:ext cx="539750" cy="358775"/>
            </a:xfrm>
            <a:custGeom>
              <a:pathLst>
                <a:path extrusionOk="0" h="302" w="366">
                  <a:moveTo>
                    <a:pt x="366" y="0"/>
                  </a:moveTo>
                  <a:lnTo>
                    <a:pt x="0" y="302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95250" y="3973512"/>
              <a:ext cx="681037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－ 1</a:t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698625" y="4354512"/>
              <a:ext cx="260350" cy="525462"/>
            </a:xfrm>
            <a:custGeom>
              <a:pathLst>
                <a:path extrusionOk="0" h="360" w="180">
                  <a:moveTo>
                    <a:pt x="180" y="0"/>
                  </a:moveTo>
                  <a:lnTo>
                    <a:pt x="0" y="360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1225550" y="4878387"/>
              <a:ext cx="755650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1－2</a:t>
              </a:r>
              <a:endParaRPr/>
            </a:p>
          </p:txBody>
        </p:sp>
        <p:sp>
          <p:nvSpPr>
            <p:cNvPr id="534" name="Shape 534"/>
            <p:cNvSpPr txBox="1"/>
            <p:nvPr/>
          </p:nvSpPr>
          <p:spPr>
            <a:xfrm>
              <a:off x="2276475" y="4889500"/>
              <a:ext cx="738187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2－3</a:t>
              </a:r>
              <a:endParaRPr/>
            </a:p>
          </p:txBody>
        </p:sp>
        <p:sp>
          <p:nvSpPr>
            <p:cNvPr id="535" name="Shape 535"/>
            <p:cNvSpPr txBox="1"/>
            <p:nvPr/>
          </p:nvSpPr>
          <p:spPr>
            <a:xfrm>
              <a:off x="2652712" y="4025900"/>
              <a:ext cx="858837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3－4</a:t>
              </a:r>
              <a:endParaRPr/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3282950" y="4895850"/>
              <a:ext cx="787400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4－5</a:t>
              </a:r>
              <a:endParaRPr/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7323137" y="4903787"/>
              <a:ext cx="842962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10－11</a:t>
              </a:r>
              <a:endParaRPr/>
            </a:p>
          </p:txBody>
        </p:sp>
        <p:sp>
          <p:nvSpPr>
            <p:cNvPr id="538" name="Shape 538"/>
            <p:cNvSpPr txBox="1"/>
            <p:nvPr/>
          </p:nvSpPr>
          <p:spPr>
            <a:xfrm>
              <a:off x="8375650" y="4903787"/>
              <a:ext cx="711200" cy="36512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11－</a:t>
              </a:r>
              <a:endParaRPr/>
            </a:p>
          </p:txBody>
        </p:sp>
        <p:sp>
          <p:nvSpPr>
            <p:cNvPr id="539" name="Shape 539"/>
            <p:cNvSpPr txBox="1"/>
            <p:nvPr/>
          </p:nvSpPr>
          <p:spPr>
            <a:xfrm>
              <a:off x="6597650" y="4038600"/>
              <a:ext cx="758825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9－10</a:t>
              </a:r>
              <a:endParaRPr/>
            </a:p>
          </p:txBody>
        </p:sp>
        <p:sp>
          <p:nvSpPr>
            <p:cNvPr id="540" name="Shape 540"/>
            <p:cNvSpPr txBox="1"/>
            <p:nvPr/>
          </p:nvSpPr>
          <p:spPr>
            <a:xfrm>
              <a:off x="6054725" y="4887912"/>
              <a:ext cx="787400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8－9</a:t>
              </a:r>
              <a:endParaRPr/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5167312" y="4895850"/>
              <a:ext cx="782637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7－8</a:t>
              </a:r>
              <a:endParaRPr/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4257675" y="4895850"/>
              <a:ext cx="777875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5－6</a:t>
              </a:r>
              <a:endParaRPr/>
            </a:p>
          </p:txBody>
        </p:sp>
        <p:sp>
          <p:nvSpPr>
            <p:cNvPr id="543" name="Shape 543"/>
            <p:cNvSpPr txBox="1"/>
            <p:nvPr/>
          </p:nvSpPr>
          <p:spPr>
            <a:xfrm>
              <a:off x="4560887" y="4025900"/>
              <a:ext cx="855662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6－7</a:t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312987" y="4384675"/>
              <a:ext cx="260350" cy="503237"/>
            </a:xfrm>
            <a:custGeom>
              <a:pathLst>
                <a:path extrusionOk="0" h="345" w="180">
                  <a:moveTo>
                    <a:pt x="0" y="0"/>
                  </a:moveTo>
                  <a:lnTo>
                    <a:pt x="180" y="345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5" name="Shape 545"/>
            <p:cNvCxnSpPr/>
            <p:nvPr/>
          </p:nvCxnSpPr>
          <p:spPr>
            <a:xfrm>
              <a:off x="8375650" y="4449762"/>
              <a:ext cx="303212" cy="45402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" name="Shape 546"/>
            <p:cNvCxnSpPr/>
            <p:nvPr/>
          </p:nvCxnSpPr>
          <p:spPr>
            <a:xfrm flipH="1">
              <a:off x="7769225" y="4449762"/>
              <a:ext cx="303212" cy="45402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7" name="Shape 547"/>
            <p:cNvCxnSpPr/>
            <p:nvPr/>
          </p:nvCxnSpPr>
          <p:spPr>
            <a:xfrm>
              <a:off x="6099175" y="4427537"/>
              <a:ext cx="234950" cy="468312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8" name="Shape 548"/>
            <p:cNvCxnSpPr/>
            <p:nvPr/>
          </p:nvCxnSpPr>
          <p:spPr>
            <a:xfrm flipH="1">
              <a:off x="5600700" y="4400550"/>
              <a:ext cx="238125" cy="482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9" name="Shape 549"/>
            <p:cNvSpPr/>
            <p:nvPr/>
          </p:nvSpPr>
          <p:spPr>
            <a:xfrm>
              <a:off x="4983162" y="3589337"/>
              <a:ext cx="206375" cy="406400"/>
            </a:xfrm>
            <a:custGeom>
              <a:pathLst>
                <a:path extrusionOk="0" h="259" w="174">
                  <a:moveTo>
                    <a:pt x="174" y="0"/>
                  </a:moveTo>
                  <a:lnTo>
                    <a:pt x="0" y="259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4330700" y="4386262"/>
              <a:ext cx="292100" cy="509587"/>
            </a:xfrm>
            <a:custGeom>
              <a:pathLst>
                <a:path extrusionOk="0" h="355" w="219">
                  <a:moveTo>
                    <a:pt x="0" y="0"/>
                  </a:moveTo>
                  <a:lnTo>
                    <a:pt x="219" y="355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768725" y="4400550"/>
              <a:ext cx="288925" cy="496887"/>
            </a:xfrm>
            <a:custGeom>
              <a:pathLst>
                <a:path extrusionOk="0" h="341" w="200">
                  <a:moveTo>
                    <a:pt x="200" y="0"/>
                  </a:moveTo>
                  <a:lnTo>
                    <a:pt x="0" y="341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2" name="Shape 552"/>
            <p:cNvSpPr txBox="1"/>
            <p:nvPr/>
          </p:nvSpPr>
          <p:spPr>
            <a:xfrm>
              <a:off x="4205287" y="5810250"/>
              <a:ext cx="738187" cy="371475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36000" spcFirstLastPara="1" rIns="18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3" name="Shape 553"/>
            <p:cNvSpPr txBox="1"/>
            <p:nvPr/>
          </p:nvSpPr>
          <p:spPr>
            <a:xfrm>
              <a:off x="1422400" y="5678487"/>
              <a:ext cx="18288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内部结点</a:t>
              </a:r>
              <a:endParaRPr/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4976812" y="5724525"/>
              <a:ext cx="2438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外部结点</a:t>
              </a:r>
              <a:endParaRPr/>
            </a:p>
          </p:txBody>
        </p:sp>
        <p:sp>
          <p:nvSpPr>
            <p:cNvPr id="555" name="Shape 555"/>
            <p:cNvSpPr txBox="1"/>
            <p:nvPr/>
          </p:nvSpPr>
          <p:spPr>
            <a:xfrm>
              <a:off x="2328862" y="255428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157662" y="18351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Shape 557"/>
            <p:cNvSpPr txBox="1"/>
            <p:nvPr/>
          </p:nvSpPr>
          <p:spPr>
            <a:xfrm>
              <a:off x="4217987" y="183515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080125" y="26003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Shape 559"/>
            <p:cNvSpPr txBox="1"/>
            <p:nvPr/>
          </p:nvSpPr>
          <p:spPr>
            <a:xfrm>
              <a:off x="6140450" y="26003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218362" y="336550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Shape 561"/>
            <p:cNvSpPr txBox="1"/>
            <p:nvPr/>
          </p:nvSpPr>
          <p:spPr>
            <a:xfrm>
              <a:off x="7278687" y="336550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983537" y="40401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Shape 563"/>
            <p:cNvSpPr txBox="1"/>
            <p:nvPr/>
          </p:nvSpPr>
          <p:spPr>
            <a:xfrm>
              <a:off x="8043862" y="404018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148262" y="32305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5" name="Shape 565"/>
            <p:cNvSpPr txBox="1"/>
            <p:nvPr/>
          </p:nvSpPr>
          <p:spPr>
            <a:xfrm>
              <a:off x="5208587" y="323056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732462" y="39957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Shape 567"/>
            <p:cNvSpPr txBox="1"/>
            <p:nvPr/>
          </p:nvSpPr>
          <p:spPr>
            <a:xfrm>
              <a:off x="5792787" y="399573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303587" y="32305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Shape 569"/>
            <p:cNvSpPr txBox="1"/>
            <p:nvPr/>
          </p:nvSpPr>
          <p:spPr>
            <a:xfrm>
              <a:off x="3363912" y="323056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978275" y="39957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Shape 571"/>
            <p:cNvSpPr txBox="1"/>
            <p:nvPr/>
          </p:nvSpPr>
          <p:spPr>
            <a:xfrm>
              <a:off x="4038600" y="399573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096962" y="32305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Shape 573"/>
            <p:cNvSpPr txBox="1"/>
            <p:nvPr/>
          </p:nvSpPr>
          <p:spPr>
            <a:xfrm>
              <a:off x="1157287" y="323056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908175" y="39957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1968500" y="399573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81062" y="57245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7" name="Shape 577"/>
          <p:cNvSpPr txBox="1"/>
          <p:nvPr/>
        </p:nvSpPr>
        <p:spPr>
          <a:xfrm>
            <a:off x="223824" y="1182675"/>
            <a:ext cx="3603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判定树的构造方法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/>
        </p:nvSpPr>
        <p:spPr>
          <a:xfrm>
            <a:off x="296862" y="2033587"/>
            <a:ext cx="6477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具有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个结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点的折半查找判定树的深度为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x="334962" y="2871787"/>
            <a:ext cx="84582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查找成功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：在表中查找任一记录的过程，即是折半查找判定树中从根结点到该记录结点的路径，和给定值的比较次数等于该记录结点在树中的层数。</a:t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325437" y="4495800"/>
            <a:ext cx="83058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查找不成功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：查找失败的过程就是走了一条从根结点到外部结点的路径，和给定值进行的关键码的比较次数等于该路径上内部结点的个数。</a:t>
            </a: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6735763" y="2033587"/>
            <a:ext cx="1768475" cy="547687"/>
            <a:chOff x="6902450" y="1403350"/>
            <a:chExt cx="1768475" cy="547687"/>
          </a:xfrm>
        </p:grpSpPr>
        <p:sp>
          <p:nvSpPr>
            <p:cNvPr id="587" name="Shape 587"/>
            <p:cNvSpPr txBox="1"/>
            <p:nvPr/>
          </p:nvSpPr>
          <p:spPr>
            <a:xfrm>
              <a:off x="8366125" y="140335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。</a:t>
              </a:r>
              <a:endParaRPr/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6902450" y="1493837"/>
              <a:ext cx="1444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None/>
              </a:pPr>
              <a:r>
                <a:rPr b="1" i="0" lang="en-US" sz="30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/>
            </a:p>
          </p:txBody>
        </p:sp>
        <p:sp>
          <p:nvSpPr>
            <p:cNvPr id="589" name="Shape 589"/>
            <p:cNvSpPr txBox="1"/>
            <p:nvPr/>
          </p:nvSpPr>
          <p:spPr>
            <a:xfrm>
              <a:off x="7707312" y="1493837"/>
              <a:ext cx="1508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None/>
              </a:pPr>
              <a:r>
                <a:rPr b="1" i="0" lang="en-US" sz="30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/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8151812" y="1484312"/>
              <a:ext cx="1587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Times New Roman"/>
                <a:buNone/>
              </a:pPr>
              <a:r>
                <a:rPr b="0" i="0" lang="en-US" sz="25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91" name="Shape 591"/>
            <p:cNvSpPr txBox="1"/>
            <p:nvPr/>
          </p:nvSpPr>
          <p:spPr>
            <a:xfrm>
              <a:off x="7021512" y="1484312"/>
              <a:ext cx="4064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Times New Roman"/>
                <a:buNone/>
              </a:pPr>
              <a:r>
                <a:rPr b="0" i="0" lang="en-US" sz="25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</a:t>
              </a:r>
              <a:endParaRPr/>
            </a:p>
          </p:txBody>
        </p:sp>
        <p:sp>
          <p:nvSpPr>
            <p:cNvPr id="592" name="Shape 592"/>
            <p:cNvSpPr txBox="1"/>
            <p:nvPr/>
          </p:nvSpPr>
          <p:spPr>
            <a:xfrm>
              <a:off x="7461250" y="1681162"/>
              <a:ext cx="952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7974012" y="1447800"/>
              <a:ext cx="174625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Noto Sans Symbols"/>
                <a:buNone/>
              </a:pPr>
              <a:r>
                <a:rPr b="1" i="0" lang="en-US" sz="25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7615237" y="1484312"/>
              <a:ext cx="1587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Times New Roman"/>
                <a:buNone/>
              </a:pPr>
              <a:r>
                <a:rPr b="0" i="1" lang="en-US" sz="25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</p:grpSp>
      <p:sp>
        <p:nvSpPr>
          <p:cNvPr id="595" name="Shape 595"/>
          <p:cNvSpPr txBox="1"/>
          <p:nvPr/>
        </p:nvSpPr>
        <p:spPr>
          <a:xfrm>
            <a:off x="168275" y="1219200"/>
            <a:ext cx="4343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折半查找性能分析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二叉排序树</a:t>
            </a:r>
            <a:endParaRPr/>
          </a:p>
        </p:txBody>
      </p:sp>
      <p:sp>
        <p:nvSpPr>
          <p:cNvPr id="601" name="Shape 601"/>
          <p:cNvSpPr txBox="1"/>
          <p:nvPr/>
        </p:nvSpPr>
        <p:spPr>
          <a:xfrm>
            <a:off x="400050" y="1828800"/>
            <a:ext cx="8272462" cy="393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（也称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二叉查找树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）：或者是一棵空的二叉树，或者是具有下列性质的二叉树：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若它的左子树不空，则左子树上所有结点的值均小于根结点的值；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若它的右子树不空，则右子树上所有结点的值均大于根结点的值；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⑶ 它的左右子树也都是二叉排序树。</a:t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603" name="Shape 603"/>
          <p:cNvSpPr txBox="1"/>
          <p:nvPr/>
        </p:nvSpPr>
        <p:spPr>
          <a:xfrm>
            <a:off x="385762" y="5994400"/>
            <a:ext cx="6750050" cy="55721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二叉排序树的定义采用的是递归方法。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/>
        </p:nvSpPr>
        <p:spPr>
          <a:xfrm>
            <a:off x="1196975" y="5399087"/>
            <a:ext cx="71104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                         非二叉排序树</a:t>
            </a: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二叉排序树</a:t>
            </a:r>
            <a:endParaRPr/>
          </a:p>
        </p:txBody>
      </p:sp>
      <p:sp>
        <p:nvSpPr>
          <p:cNvPr id="610" name="Shape 610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grpSp>
        <p:nvGrpSpPr>
          <p:cNvPr id="611" name="Shape 611"/>
          <p:cNvGrpSpPr/>
          <p:nvPr/>
        </p:nvGrpSpPr>
        <p:grpSpPr>
          <a:xfrm>
            <a:off x="611187" y="1798637"/>
            <a:ext cx="3441700" cy="3314700"/>
            <a:chOff x="611187" y="1989137"/>
            <a:chExt cx="3441700" cy="3314700"/>
          </a:xfrm>
        </p:grpSpPr>
        <p:sp>
          <p:nvSpPr>
            <p:cNvPr id="612" name="Shape 612"/>
            <p:cNvSpPr/>
            <p:nvPr/>
          </p:nvSpPr>
          <p:spPr>
            <a:xfrm>
              <a:off x="2117725" y="3248025"/>
              <a:ext cx="244475" cy="493712"/>
            </a:xfrm>
            <a:custGeom>
              <a:pathLst>
                <a:path extrusionOk="0" h="205" w="77">
                  <a:moveTo>
                    <a:pt x="0" y="0"/>
                  </a:moveTo>
                  <a:lnTo>
                    <a:pt x="77" y="205"/>
                  </a:lnTo>
                </a:path>
              </a:pathLst>
            </a:custGeom>
            <a:noFill/>
            <a:ln cap="flat" cmpd="sng" w="57150">
              <a:solidFill>
                <a:srgbClr val="9900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3" name="Shape 613"/>
            <p:cNvCxnSpPr/>
            <p:nvPr/>
          </p:nvCxnSpPr>
          <p:spPr>
            <a:xfrm flipH="1">
              <a:off x="1398587" y="3159125"/>
              <a:ext cx="404812" cy="539750"/>
            </a:xfrm>
            <a:prstGeom prst="straightConnector1">
              <a:avLst/>
            </a:pr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4" name="Shape 614"/>
            <p:cNvSpPr/>
            <p:nvPr/>
          </p:nvSpPr>
          <p:spPr>
            <a:xfrm>
              <a:off x="3333750" y="3248025"/>
              <a:ext cx="269875" cy="541337"/>
            </a:xfrm>
            <a:custGeom>
              <a:pathLst>
                <a:path extrusionOk="0" h="251" w="156">
                  <a:moveTo>
                    <a:pt x="156" y="0"/>
                  </a:moveTo>
                  <a:lnTo>
                    <a:pt x="0" y="251"/>
                  </a:lnTo>
                </a:path>
              </a:pathLst>
            </a:cu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533525" y="4148137"/>
              <a:ext cx="179387" cy="630237"/>
            </a:xfrm>
            <a:custGeom>
              <a:pathLst>
                <a:path extrusionOk="0" h="225" w="90">
                  <a:moveTo>
                    <a:pt x="0" y="0"/>
                  </a:moveTo>
                  <a:lnTo>
                    <a:pt x="90" y="225"/>
                  </a:lnTo>
                </a:path>
              </a:pathLst>
            </a:custGeom>
            <a:noFill/>
            <a:ln cap="flat" cmpd="sng" w="57150">
              <a:solidFill>
                <a:srgbClr val="9900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2117725" y="2347912"/>
              <a:ext cx="541337" cy="450850"/>
            </a:xfrm>
            <a:custGeom>
              <a:pathLst>
                <a:path extrusionOk="0" h="210" w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3108325" y="2347912"/>
              <a:ext cx="495300" cy="495300"/>
            </a:xfrm>
            <a:custGeom>
              <a:pathLst>
                <a:path extrusionOk="0" h="240" w="195">
                  <a:moveTo>
                    <a:pt x="0" y="0"/>
                  </a:moveTo>
                  <a:lnTo>
                    <a:pt x="195" y="240"/>
                  </a:lnTo>
                </a:path>
              </a:pathLst>
            </a:custGeom>
            <a:noFill/>
            <a:ln cap="flat" cmpd="sng" w="57150">
              <a:solidFill>
                <a:srgbClr val="9900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8" name="Shape 618"/>
            <p:cNvCxnSpPr/>
            <p:nvPr/>
          </p:nvCxnSpPr>
          <p:spPr>
            <a:xfrm>
              <a:off x="3424237" y="4238625"/>
              <a:ext cx="269875" cy="539750"/>
            </a:xfrm>
            <a:prstGeom prst="straightConnector1">
              <a:avLst/>
            </a:prstGeom>
            <a:noFill/>
            <a:ln cap="flat" cmpd="sng" w="57150">
              <a:solidFill>
                <a:srgbClr val="99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9" name="Shape 619"/>
            <p:cNvCxnSpPr/>
            <p:nvPr/>
          </p:nvCxnSpPr>
          <p:spPr>
            <a:xfrm flipH="1">
              <a:off x="2882900" y="4251325"/>
              <a:ext cx="249237" cy="495300"/>
            </a:xfrm>
            <a:prstGeom prst="straightConnector1">
              <a:avLst/>
            </a:pr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0" name="Shape 620"/>
            <p:cNvCxnSpPr/>
            <p:nvPr/>
          </p:nvCxnSpPr>
          <p:spPr>
            <a:xfrm flipH="1">
              <a:off x="903287" y="4148137"/>
              <a:ext cx="247650" cy="541337"/>
            </a:xfrm>
            <a:prstGeom prst="straightConnector1">
              <a:avLst/>
            </a:pr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1" name="Shape 621"/>
            <p:cNvSpPr/>
            <p:nvPr/>
          </p:nvSpPr>
          <p:spPr>
            <a:xfrm>
              <a:off x="2609850" y="198913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2" name="Shape 622"/>
            <p:cNvSpPr txBox="1"/>
            <p:nvPr/>
          </p:nvSpPr>
          <p:spPr>
            <a:xfrm>
              <a:off x="2698750" y="203358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63</a:t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513137" y="279876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4" name="Shape 624"/>
            <p:cNvSpPr txBox="1"/>
            <p:nvPr/>
          </p:nvSpPr>
          <p:spPr>
            <a:xfrm>
              <a:off x="3602037" y="284321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90</a:t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728787" y="27543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1817687" y="279876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55</a:t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063625" y="36988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Shape 628"/>
            <p:cNvSpPr txBox="1"/>
            <p:nvPr/>
          </p:nvSpPr>
          <p:spPr>
            <a:xfrm>
              <a:off x="1152525" y="37433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42</a:t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2149475" y="371475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Shape 630"/>
            <p:cNvSpPr txBox="1"/>
            <p:nvPr/>
          </p:nvSpPr>
          <p:spPr>
            <a:xfrm>
              <a:off x="2238375" y="375920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58</a:t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11187" y="46894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700087" y="47339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516062" y="47339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Shape 634"/>
            <p:cNvSpPr txBox="1"/>
            <p:nvPr/>
          </p:nvSpPr>
          <p:spPr>
            <a:xfrm>
              <a:off x="1604962" y="477837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45</a:t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2609850" y="474503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Shape 636"/>
            <p:cNvSpPr txBox="1"/>
            <p:nvPr/>
          </p:nvSpPr>
          <p:spPr>
            <a:xfrm>
              <a:off x="2698750" y="478948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67</a:t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3462337" y="476408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3551237" y="480853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83</a:t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3013075" y="37576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Shape 640"/>
            <p:cNvSpPr txBox="1"/>
            <p:nvPr/>
          </p:nvSpPr>
          <p:spPr>
            <a:xfrm>
              <a:off x="3101975" y="380206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70</a:t>
              </a: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4729162" y="1843087"/>
            <a:ext cx="3441700" cy="3314700"/>
            <a:chOff x="4729162" y="2033587"/>
            <a:chExt cx="3441700" cy="3314700"/>
          </a:xfrm>
        </p:grpSpPr>
        <p:sp>
          <p:nvSpPr>
            <p:cNvPr id="642" name="Shape 642"/>
            <p:cNvSpPr/>
            <p:nvPr/>
          </p:nvSpPr>
          <p:spPr>
            <a:xfrm>
              <a:off x="6235700" y="3292475"/>
              <a:ext cx="244475" cy="493712"/>
            </a:xfrm>
            <a:custGeom>
              <a:pathLst>
                <a:path extrusionOk="0" h="205" w="77">
                  <a:moveTo>
                    <a:pt x="0" y="0"/>
                  </a:moveTo>
                  <a:lnTo>
                    <a:pt x="77" y="205"/>
                  </a:lnTo>
                </a:path>
              </a:pathLst>
            </a:custGeom>
            <a:noFill/>
            <a:ln cap="flat" cmpd="sng" w="57150">
              <a:solidFill>
                <a:srgbClr val="9900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3" name="Shape 643"/>
            <p:cNvCxnSpPr/>
            <p:nvPr/>
          </p:nvCxnSpPr>
          <p:spPr>
            <a:xfrm flipH="1">
              <a:off x="5516562" y="3203575"/>
              <a:ext cx="404812" cy="539750"/>
            </a:xfrm>
            <a:prstGeom prst="straightConnector1">
              <a:avLst/>
            </a:pr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4" name="Shape 644"/>
            <p:cNvSpPr/>
            <p:nvPr/>
          </p:nvSpPr>
          <p:spPr>
            <a:xfrm>
              <a:off x="7451725" y="3292475"/>
              <a:ext cx="269875" cy="541337"/>
            </a:xfrm>
            <a:custGeom>
              <a:pathLst>
                <a:path extrusionOk="0" h="251" w="156">
                  <a:moveTo>
                    <a:pt x="156" y="0"/>
                  </a:moveTo>
                  <a:lnTo>
                    <a:pt x="0" y="251"/>
                  </a:lnTo>
                </a:path>
              </a:pathLst>
            </a:cu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651500" y="4192587"/>
              <a:ext cx="179387" cy="630237"/>
            </a:xfrm>
            <a:custGeom>
              <a:pathLst>
                <a:path extrusionOk="0" h="225" w="90">
                  <a:moveTo>
                    <a:pt x="0" y="0"/>
                  </a:moveTo>
                  <a:lnTo>
                    <a:pt x="90" y="225"/>
                  </a:lnTo>
                </a:path>
              </a:pathLst>
            </a:custGeom>
            <a:noFill/>
            <a:ln cap="flat" cmpd="sng" w="57150">
              <a:solidFill>
                <a:srgbClr val="9900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235700" y="2392362"/>
              <a:ext cx="541337" cy="450850"/>
            </a:xfrm>
            <a:custGeom>
              <a:pathLst>
                <a:path extrusionOk="0" h="210" w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7226300" y="2392362"/>
              <a:ext cx="495300" cy="495300"/>
            </a:xfrm>
            <a:custGeom>
              <a:pathLst>
                <a:path extrusionOk="0" h="240" w="195">
                  <a:moveTo>
                    <a:pt x="0" y="0"/>
                  </a:moveTo>
                  <a:lnTo>
                    <a:pt x="195" y="240"/>
                  </a:lnTo>
                </a:path>
              </a:pathLst>
            </a:custGeom>
            <a:noFill/>
            <a:ln cap="flat" cmpd="sng" w="57150">
              <a:solidFill>
                <a:srgbClr val="9900F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8" name="Shape 648"/>
            <p:cNvCxnSpPr/>
            <p:nvPr/>
          </p:nvCxnSpPr>
          <p:spPr>
            <a:xfrm>
              <a:off x="7542212" y="4283075"/>
              <a:ext cx="269875" cy="539750"/>
            </a:xfrm>
            <a:prstGeom prst="straightConnector1">
              <a:avLst/>
            </a:prstGeom>
            <a:noFill/>
            <a:ln cap="flat" cmpd="sng" w="57150">
              <a:solidFill>
                <a:srgbClr val="99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9" name="Shape 649"/>
            <p:cNvCxnSpPr/>
            <p:nvPr/>
          </p:nvCxnSpPr>
          <p:spPr>
            <a:xfrm flipH="1">
              <a:off x="7000875" y="4295775"/>
              <a:ext cx="249237" cy="495300"/>
            </a:xfrm>
            <a:prstGeom prst="straightConnector1">
              <a:avLst/>
            </a:pr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0" name="Shape 650"/>
            <p:cNvCxnSpPr/>
            <p:nvPr/>
          </p:nvCxnSpPr>
          <p:spPr>
            <a:xfrm flipH="1">
              <a:off x="5021262" y="4192587"/>
              <a:ext cx="247650" cy="541337"/>
            </a:xfrm>
            <a:prstGeom prst="straightConnector1">
              <a:avLst/>
            </a:prstGeom>
            <a:noFill/>
            <a:ln cap="flat" cmpd="sng" w="38100">
              <a:solidFill>
                <a:srgbClr val="9900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1" name="Shape 651"/>
            <p:cNvSpPr/>
            <p:nvPr/>
          </p:nvSpPr>
          <p:spPr>
            <a:xfrm>
              <a:off x="6727825" y="203358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6816725" y="207803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63</a:t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31112" y="28432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Shape 654"/>
            <p:cNvSpPr txBox="1"/>
            <p:nvPr/>
          </p:nvSpPr>
          <p:spPr>
            <a:xfrm>
              <a:off x="7720012" y="288766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60</a:t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846762" y="279876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5935662" y="284321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55</a:t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181600" y="37433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5270500" y="378777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82</a:t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267450" y="375920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Shape 660"/>
            <p:cNvSpPr txBox="1"/>
            <p:nvPr/>
          </p:nvSpPr>
          <p:spPr>
            <a:xfrm>
              <a:off x="6356350" y="380365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58</a:t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729162" y="47339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4818062" y="477837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634037" y="47783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Shape 664"/>
            <p:cNvSpPr txBox="1"/>
            <p:nvPr/>
          </p:nvSpPr>
          <p:spPr>
            <a:xfrm>
              <a:off x="5722937" y="48228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45</a:t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727825" y="478948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6" name="Shape 666"/>
            <p:cNvSpPr txBox="1"/>
            <p:nvPr/>
          </p:nvSpPr>
          <p:spPr>
            <a:xfrm>
              <a:off x="6816725" y="483393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67</a:t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7580312" y="480853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7669212" y="485298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83</a:t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7131050" y="380206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0" name="Shape 670"/>
            <p:cNvSpPr txBox="1"/>
            <p:nvPr/>
          </p:nvSpPr>
          <p:spPr>
            <a:xfrm>
              <a:off x="7219950" y="384651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70</a:t>
              </a:r>
              <a:endParaRPr/>
            </a:p>
          </p:txBody>
        </p:sp>
      </p:grpSp>
      <p:sp>
        <p:nvSpPr>
          <p:cNvPr id="671" name="Shape 671"/>
          <p:cNvSpPr txBox="1"/>
          <p:nvPr/>
        </p:nvSpPr>
        <p:spPr>
          <a:xfrm>
            <a:off x="206375" y="6110287"/>
            <a:ext cx="8883650" cy="55721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中序遍历二叉排序树可以得到一个按关键码有序的序列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304800" y="1219200"/>
            <a:ext cx="5486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二叉排序树的存储结构</a:t>
            </a:r>
            <a:endParaRPr/>
          </a:p>
        </p:txBody>
      </p:sp>
      <p:sp>
        <p:nvSpPr>
          <p:cNvPr id="677" name="Shape 677"/>
          <p:cNvSpPr txBox="1"/>
          <p:nvPr/>
        </p:nvSpPr>
        <p:spPr>
          <a:xfrm>
            <a:off x="158750" y="1719262"/>
            <a:ext cx="6661150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以二叉链表形式存储，类声明如下：</a:t>
            </a:r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x="177800" y="2349500"/>
            <a:ext cx="904557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BiSortTree</a:t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public:</a:t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BiSortTree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 ], int n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~ BiSortTree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void InsertBST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BiNode&lt;int&gt; *root , BiNode&lt;int&gt; *s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void DeleteBST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BiNode&lt;int&gt; *p, BiNode&lt;int&gt; *f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BiNode&lt;int&gt; *SearchBST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BiNode&lt;int&gt; *root, int k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private:</a:t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BiNode&lt;int&gt;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*root;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679" name="Shape 679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228600" y="1219200"/>
            <a:ext cx="4114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二叉排序树的插入</a:t>
            </a:r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296862" y="2619375"/>
            <a:ext cx="82296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分析：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若二叉排序树为空树，则新插入的结点为新的根结点；否则，新插入的结点必为一个新的叶子结点，其插入位置由查找过程得到。</a:t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687" name="Shape 687"/>
          <p:cNvSpPr txBox="1"/>
          <p:nvPr/>
        </p:nvSpPr>
        <p:spPr>
          <a:xfrm>
            <a:off x="315912" y="1924050"/>
            <a:ext cx="8328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InsertBST(BiNode&lt;int&gt; *root , BiNode&lt;int&gt; *s);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/>
        </p:nvSpPr>
        <p:spPr>
          <a:xfrm>
            <a:off x="4071937" y="5086350"/>
            <a:ext cx="1439862" cy="39528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3" name="Shape 693"/>
          <p:cNvCxnSpPr/>
          <p:nvPr/>
        </p:nvCxnSpPr>
        <p:spPr>
          <a:xfrm flipH="1">
            <a:off x="730250" y="2925762"/>
            <a:ext cx="557212" cy="7969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4" name="Shape 694"/>
          <p:cNvCxnSpPr/>
          <p:nvPr/>
        </p:nvCxnSpPr>
        <p:spPr>
          <a:xfrm>
            <a:off x="1644650" y="2928937"/>
            <a:ext cx="571500" cy="839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5" name="Shape 695"/>
          <p:cNvSpPr txBox="1"/>
          <p:nvPr/>
        </p:nvSpPr>
        <p:spPr>
          <a:xfrm>
            <a:off x="304800" y="1371600"/>
            <a:ext cx="3997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例：插入值为98的结点</a:t>
            </a:r>
            <a:endParaRPr/>
          </a:p>
        </p:txBody>
      </p:sp>
      <p:sp>
        <p:nvSpPr>
          <p:cNvPr id="696" name="Shape 696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1181100" y="2463800"/>
            <a:ext cx="539750" cy="5397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270000" y="25082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417512" y="3724275"/>
            <a:ext cx="539750" cy="5397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506412" y="376872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1997075" y="3708400"/>
            <a:ext cx="539750" cy="5397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2085975" y="37528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893762" y="4938712"/>
            <a:ext cx="539750" cy="5397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982662" y="498316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493837" y="4951412"/>
            <a:ext cx="539750" cy="5397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582737" y="499586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endParaRPr/>
          </a:p>
        </p:txBody>
      </p:sp>
      <p:cxnSp>
        <p:nvCxnSpPr>
          <p:cNvPr id="707" name="Shape 707"/>
          <p:cNvCxnSpPr/>
          <p:nvPr/>
        </p:nvCxnSpPr>
        <p:spPr>
          <a:xfrm>
            <a:off x="820737" y="4217987"/>
            <a:ext cx="269875" cy="720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8" name="Shape 708"/>
          <p:cNvCxnSpPr/>
          <p:nvPr/>
        </p:nvCxnSpPr>
        <p:spPr>
          <a:xfrm flipH="1">
            <a:off x="1765300" y="4173537"/>
            <a:ext cx="330200" cy="8096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09" name="Shape 709"/>
          <p:cNvGrpSpPr/>
          <p:nvPr/>
        </p:nvGrpSpPr>
        <p:grpSpPr>
          <a:xfrm>
            <a:off x="2441575" y="4173537"/>
            <a:ext cx="641350" cy="1331913"/>
            <a:chOff x="2441575" y="4173537"/>
            <a:chExt cx="641350" cy="1331913"/>
          </a:xfrm>
        </p:grpSpPr>
        <p:sp>
          <p:nvSpPr>
            <p:cNvPr id="710" name="Shape 710"/>
            <p:cNvSpPr/>
            <p:nvPr/>
          </p:nvSpPr>
          <p:spPr>
            <a:xfrm>
              <a:off x="2543175" y="496570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632075" y="501015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98</a:t>
              </a:r>
              <a:endParaRPr/>
            </a:p>
          </p:txBody>
        </p:sp>
        <p:cxnSp>
          <p:nvCxnSpPr>
            <p:cNvPr id="712" name="Shape 712"/>
            <p:cNvCxnSpPr/>
            <p:nvPr/>
          </p:nvCxnSpPr>
          <p:spPr>
            <a:xfrm>
              <a:off x="2441575" y="4173537"/>
              <a:ext cx="314325" cy="80962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713" name="Shape 713"/>
          <p:cNvCxnSpPr/>
          <p:nvPr/>
        </p:nvCxnSpPr>
        <p:spPr>
          <a:xfrm flipH="1">
            <a:off x="1601787" y="2168525"/>
            <a:ext cx="179387" cy="3603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714" name="Shape 714"/>
          <p:cNvCxnSpPr/>
          <p:nvPr/>
        </p:nvCxnSpPr>
        <p:spPr>
          <a:xfrm flipH="1">
            <a:off x="2322512" y="3352800"/>
            <a:ext cx="223837" cy="3587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715" name="Shape 715"/>
          <p:cNvSpPr txBox="1"/>
          <p:nvPr/>
        </p:nvSpPr>
        <p:spPr>
          <a:xfrm>
            <a:off x="3570287" y="4111625"/>
            <a:ext cx="1439862" cy="39528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4064000" y="4111625"/>
            <a:ext cx="450850" cy="39528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90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/>
          </a:p>
        </p:txBody>
      </p:sp>
      <p:sp>
        <p:nvSpPr>
          <p:cNvPr id="717" name="Shape 717"/>
          <p:cNvSpPr txBox="1"/>
          <p:nvPr/>
        </p:nvSpPr>
        <p:spPr>
          <a:xfrm>
            <a:off x="5106987" y="3068637"/>
            <a:ext cx="1439862" cy="39528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Shape 718"/>
          <p:cNvSpPr txBox="1"/>
          <p:nvPr/>
        </p:nvSpPr>
        <p:spPr>
          <a:xfrm>
            <a:off x="5600700" y="3068637"/>
            <a:ext cx="450850" cy="39528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90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/>
          </a:p>
        </p:txBody>
      </p:sp>
      <p:cxnSp>
        <p:nvCxnSpPr>
          <p:cNvPr id="719" name="Shape 719"/>
          <p:cNvCxnSpPr/>
          <p:nvPr/>
        </p:nvCxnSpPr>
        <p:spPr>
          <a:xfrm>
            <a:off x="5807075" y="2595562"/>
            <a:ext cx="0" cy="442912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720" name="Shape 720"/>
          <p:cNvSpPr txBox="1"/>
          <p:nvPr/>
        </p:nvSpPr>
        <p:spPr>
          <a:xfrm>
            <a:off x="5546725" y="2235200"/>
            <a:ext cx="584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sp>
        <p:nvSpPr>
          <p:cNvPr id="721" name="Shape 721"/>
          <p:cNvSpPr txBox="1"/>
          <p:nvPr/>
        </p:nvSpPr>
        <p:spPr>
          <a:xfrm>
            <a:off x="3560762" y="4065587"/>
            <a:ext cx="422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224587" y="3405187"/>
            <a:ext cx="536575" cy="635000"/>
          </a:xfrm>
          <a:custGeom>
            <a:pathLst>
              <a:path extrusionOk="0" h="544" w="469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Shape 723"/>
          <p:cNvSpPr txBox="1"/>
          <p:nvPr/>
        </p:nvSpPr>
        <p:spPr>
          <a:xfrm>
            <a:off x="6369050" y="4097337"/>
            <a:ext cx="1439862" cy="39528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6862762" y="4097337"/>
            <a:ext cx="450850" cy="39528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90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4668837" y="3405187"/>
            <a:ext cx="628650" cy="635000"/>
          </a:xfrm>
          <a:custGeom>
            <a:pathLst>
              <a:path extrusionOk="0" h="544" w="550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762500" y="4395787"/>
            <a:ext cx="360362" cy="628650"/>
          </a:xfrm>
          <a:custGeom>
            <a:pathLst>
              <a:path extrusionOk="0" h="544" w="469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4575175" y="5072062"/>
            <a:ext cx="450850" cy="39528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90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r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4079875" y="5054600"/>
            <a:ext cx="422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sp>
        <p:nvSpPr>
          <p:cNvPr id="729" name="Shape 729"/>
          <p:cNvSpPr txBox="1"/>
          <p:nvPr/>
        </p:nvSpPr>
        <p:spPr>
          <a:xfrm>
            <a:off x="5086350" y="5067300"/>
            <a:ext cx="422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5622925" y="5083175"/>
            <a:ext cx="1439862" cy="39528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6116637" y="5083175"/>
            <a:ext cx="450850" cy="39528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90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endParaRPr/>
          </a:p>
        </p:txBody>
      </p:sp>
      <p:sp>
        <p:nvSpPr>
          <p:cNvPr id="732" name="Shape 732"/>
          <p:cNvSpPr txBox="1"/>
          <p:nvPr/>
        </p:nvSpPr>
        <p:spPr>
          <a:xfrm>
            <a:off x="5607050" y="5070475"/>
            <a:ext cx="422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6367462" y="4395787"/>
            <a:ext cx="312737" cy="628650"/>
          </a:xfrm>
          <a:custGeom>
            <a:pathLst>
              <a:path extrusionOk="0" h="544" w="550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6613525" y="5083175"/>
            <a:ext cx="422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sp>
        <p:nvSpPr>
          <p:cNvPr id="735" name="Shape 735"/>
          <p:cNvSpPr txBox="1"/>
          <p:nvPr/>
        </p:nvSpPr>
        <p:spPr>
          <a:xfrm>
            <a:off x="7208837" y="5086350"/>
            <a:ext cx="1439862" cy="39528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7702550" y="5086350"/>
            <a:ext cx="450850" cy="39528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90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98</a:t>
            </a:r>
            <a:endParaRPr/>
          </a:p>
        </p:txBody>
      </p:sp>
      <p:sp>
        <p:nvSpPr>
          <p:cNvPr id="737" name="Shape 737"/>
          <p:cNvSpPr txBox="1"/>
          <p:nvPr/>
        </p:nvSpPr>
        <p:spPr>
          <a:xfrm>
            <a:off x="7192962" y="5073650"/>
            <a:ext cx="422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sp>
        <p:nvSpPr>
          <p:cNvPr id="738" name="Shape 738"/>
          <p:cNvSpPr txBox="1"/>
          <p:nvPr/>
        </p:nvSpPr>
        <p:spPr>
          <a:xfrm>
            <a:off x="8199437" y="5086350"/>
            <a:ext cx="422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cxnSp>
        <p:nvCxnSpPr>
          <p:cNvPr id="739" name="Shape 739"/>
          <p:cNvCxnSpPr/>
          <p:nvPr/>
        </p:nvCxnSpPr>
        <p:spPr>
          <a:xfrm flipH="1" rot="10800000">
            <a:off x="7767637" y="5475287"/>
            <a:ext cx="179387" cy="360362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740" name="Shape 740"/>
          <p:cNvSpPr txBox="1"/>
          <p:nvPr/>
        </p:nvSpPr>
        <p:spPr>
          <a:xfrm>
            <a:off x="7685087" y="5740400"/>
            <a:ext cx="26987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741" name="Shape 741"/>
          <p:cNvCxnSpPr/>
          <p:nvPr/>
        </p:nvCxnSpPr>
        <p:spPr>
          <a:xfrm>
            <a:off x="7194550" y="3514725"/>
            <a:ext cx="0" cy="52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742" name="Shape 742"/>
          <p:cNvSpPr txBox="1"/>
          <p:nvPr/>
        </p:nvSpPr>
        <p:spPr>
          <a:xfrm>
            <a:off x="6926262" y="3135312"/>
            <a:ext cx="584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sp>
        <p:nvSpPr>
          <p:cNvPr id="743" name="Shape 743"/>
          <p:cNvSpPr txBox="1"/>
          <p:nvPr/>
        </p:nvSpPr>
        <p:spPr>
          <a:xfrm>
            <a:off x="7362825" y="4079875"/>
            <a:ext cx="422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7586662" y="4395787"/>
            <a:ext cx="271462" cy="628650"/>
          </a:xfrm>
          <a:custGeom>
            <a:pathLst>
              <a:path extrusionOk="0" h="544" w="469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781800" y="2286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1219200"/>
            <a:ext cx="64770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查找的基本概念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85762" y="1763712"/>
            <a:ext cx="8596312" cy="2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查找</a:t>
            </a: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：在具有相同类型的记录构成的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集合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中找出满足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给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定条件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的记录。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给定的查找条件可能是多种多样的，为便于讨论，把查找条件限制为“匹配”，即查找关键码等于给定值的记录。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692275" y="279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   概述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88950" y="4778375"/>
            <a:ext cx="840105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查找的结果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：若在查找集合中找到了与给定值相匹配的记录，则称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查找成功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；否则，称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失败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/>
        </p:nvSpPr>
        <p:spPr>
          <a:xfrm>
            <a:off x="296862" y="2124075"/>
            <a:ext cx="8534400" cy="302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BiSortTree::InsertBST(BiNode&lt;int&gt; *root, BiNode&lt;int&gt; *s)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(root == NULL)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root = s;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  if (s-&gt;data &lt; root-&gt;data)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InsertBST(root-&gt;lchild, s);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else   InsertBST(root-&gt;rchild, s);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750" name="Shape 750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751" name="Shape 751"/>
          <p:cNvSpPr txBox="1"/>
          <p:nvPr/>
        </p:nvSpPr>
        <p:spPr>
          <a:xfrm>
            <a:off x="228600" y="1219200"/>
            <a:ext cx="47037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二叉排序树的插入算法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/>
        </p:nvSpPr>
        <p:spPr>
          <a:xfrm>
            <a:off x="228600" y="1219200"/>
            <a:ext cx="4114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二叉排序树的构造</a:t>
            </a:r>
            <a:endParaRPr/>
          </a:p>
        </p:txBody>
      </p:sp>
      <p:sp>
        <p:nvSpPr>
          <p:cNvPr id="757" name="Shape 757"/>
          <p:cNvSpPr txBox="1"/>
          <p:nvPr/>
        </p:nvSpPr>
        <p:spPr>
          <a:xfrm>
            <a:off x="341312" y="1898650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从空的二叉排序树开始，依次插入一个个结点 。</a:t>
            </a:r>
            <a:endParaRPr/>
          </a:p>
        </p:txBody>
      </p:sp>
      <p:sp>
        <p:nvSpPr>
          <p:cNvPr id="758" name="Shape 758"/>
          <p:cNvSpPr txBox="1"/>
          <p:nvPr/>
        </p:nvSpPr>
        <p:spPr>
          <a:xfrm>
            <a:off x="400050" y="2895600"/>
            <a:ext cx="4357687" cy="180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例：关键码集合为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{63，90，70，55，58}，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叉排序树的构造过程为：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59" name="Shape 759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6408737" y="2963862"/>
            <a:ext cx="539750" cy="5397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6497637" y="30083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645150" y="3425825"/>
            <a:ext cx="869949" cy="1338262"/>
            <a:chOff x="5010150" y="3425825"/>
            <a:chExt cx="869949" cy="1338262"/>
          </a:xfrm>
        </p:grpSpPr>
        <p:cxnSp>
          <p:nvCxnSpPr>
            <p:cNvPr id="763" name="Shape 763"/>
            <p:cNvCxnSpPr/>
            <p:nvPr/>
          </p:nvCxnSpPr>
          <p:spPr>
            <a:xfrm flipH="1">
              <a:off x="5322887" y="3425825"/>
              <a:ext cx="557212" cy="79692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4" name="Shape 764"/>
            <p:cNvSpPr/>
            <p:nvPr/>
          </p:nvSpPr>
          <p:spPr>
            <a:xfrm>
              <a:off x="5010150" y="422433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5" name="Shape 765"/>
            <p:cNvSpPr txBox="1"/>
            <p:nvPr/>
          </p:nvSpPr>
          <p:spPr>
            <a:xfrm>
              <a:off x="5099050" y="426878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55</a:t>
              </a: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872287" y="3429000"/>
            <a:ext cx="892175" cy="1319212"/>
            <a:chOff x="6237287" y="3429000"/>
            <a:chExt cx="892175" cy="1319212"/>
          </a:xfrm>
        </p:grpSpPr>
        <p:cxnSp>
          <p:nvCxnSpPr>
            <p:cNvPr id="767" name="Shape 767"/>
            <p:cNvCxnSpPr/>
            <p:nvPr/>
          </p:nvCxnSpPr>
          <p:spPr>
            <a:xfrm>
              <a:off x="6237287" y="3429000"/>
              <a:ext cx="571500" cy="8397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8" name="Shape 768"/>
            <p:cNvSpPr/>
            <p:nvPr/>
          </p:nvSpPr>
          <p:spPr>
            <a:xfrm>
              <a:off x="6589712" y="420846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9" name="Shape 769"/>
            <p:cNvSpPr txBox="1"/>
            <p:nvPr/>
          </p:nvSpPr>
          <p:spPr>
            <a:xfrm>
              <a:off x="6678612" y="425291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90</a:t>
              </a: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6048375" y="4718050"/>
            <a:ext cx="612775" cy="1260475"/>
            <a:chOff x="5413375" y="4718050"/>
            <a:chExt cx="612775" cy="1260475"/>
          </a:xfrm>
        </p:grpSpPr>
        <p:sp>
          <p:nvSpPr>
            <p:cNvPr id="771" name="Shape 771"/>
            <p:cNvSpPr/>
            <p:nvPr/>
          </p:nvSpPr>
          <p:spPr>
            <a:xfrm>
              <a:off x="5486400" y="54387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2" name="Shape 772"/>
            <p:cNvSpPr txBox="1"/>
            <p:nvPr/>
          </p:nvSpPr>
          <p:spPr>
            <a:xfrm>
              <a:off x="5575300" y="54832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58</a:t>
              </a:r>
              <a:endParaRPr/>
            </a:p>
          </p:txBody>
        </p:sp>
        <p:cxnSp>
          <p:nvCxnSpPr>
            <p:cNvPr id="773" name="Shape 773"/>
            <p:cNvCxnSpPr/>
            <p:nvPr/>
          </p:nvCxnSpPr>
          <p:spPr>
            <a:xfrm>
              <a:off x="5413375" y="4718050"/>
              <a:ext cx="269875" cy="72072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74" name="Shape 774"/>
          <p:cNvGrpSpPr/>
          <p:nvPr/>
        </p:nvGrpSpPr>
        <p:grpSpPr>
          <a:xfrm>
            <a:off x="6721475" y="4673600"/>
            <a:ext cx="601662" cy="1301750"/>
            <a:chOff x="6721475" y="4673600"/>
            <a:chExt cx="601662" cy="1301750"/>
          </a:xfrm>
        </p:grpSpPr>
        <p:sp>
          <p:nvSpPr>
            <p:cNvPr id="775" name="Shape 775"/>
            <p:cNvSpPr/>
            <p:nvPr/>
          </p:nvSpPr>
          <p:spPr>
            <a:xfrm>
              <a:off x="6721475" y="543560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6" name="Shape 776"/>
            <p:cNvSpPr txBox="1"/>
            <p:nvPr/>
          </p:nvSpPr>
          <p:spPr>
            <a:xfrm>
              <a:off x="6810375" y="548005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70</a:t>
              </a:r>
              <a:endParaRPr/>
            </a:p>
          </p:txBody>
        </p:sp>
        <p:cxnSp>
          <p:nvCxnSpPr>
            <p:cNvPr id="777" name="Shape 777"/>
            <p:cNvCxnSpPr/>
            <p:nvPr/>
          </p:nvCxnSpPr>
          <p:spPr>
            <a:xfrm flipH="1">
              <a:off x="7002462" y="4673600"/>
              <a:ext cx="320675" cy="78105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/>
        </p:nvSpPr>
        <p:spPr>
          <a:xfrm>
            <a:off x="457200" y="1849437"/>
            <a:ext cx="7850187" cy="4371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BiSortTree::BiSortTree(int r[ ], int 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(i = 0; i &lt; n; i++)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 = new BiNode&lt;int&gt;;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s-&gt;data = r[i];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s-&gt;lchild = s-&gt;rchild = NULL;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InsertBST(root, s);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783" name="Shape 783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784" name="Shape 784"/>
          <p:cNvSpPr txBox="1"/>
          <p:nvPr/>
        </p:nvSpPr>
        <p:spPr>
          <a:xfrm>
            <a:off x="228600" y="1219200"/>
            <a:ext cx="51530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二叉排序树的构造算法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533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一个无序序列可以通过构造一棵二叉排序树而变成一个有序序列;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每次插入的新结点都是二叉排序树上新的叶子结点;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找到插入位置后，不必移动其它结点，仅需修改某个结点的指针；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在左子树/右子树的查找过程与在整棵树上查找过程相同；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新插入的结点没有破坏原有结点之间的关系。</a:t>
            </a:r>
            <a:endParaRPr/>
          </a:p>
        </p:txBody>
      </p:sp>
      <p:sp>
        <p:nvSpPr>
          <p:cNvPr id="790" name="Shape 790"/>
          <p:cNvSpPr txBox="1"/>
          <p:nvPr/>
        </p:nvSpPr>
        <p:spPr>
          <a:xfrm>
            <a:off x="533400" y="1143000"/>
            <a:ext cx="2209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小  结：</a:t>
            </a:r>
            <a:endParaRPr/>
          </a:p>
        </p:txBody>
      </p:sp>
      <p:sp>
        <p:nvSpPr>
          <p:cNvPr id="791" name="Shape 791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/>
        </p:nvSpPr>
        <p:spPr>
          <a:xfrm>
            <a:off x="228600" y="1219200"/>
            <a:ext cx="4114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二叉排序树的删除</a:t>
            </a:r>
            <a:endParaRPr/>
          </a:p>
        </p:txBody>
      </p:sp>
      <p:sp>
        <p:nvSpPr>
          <p:cNvPr id="797" name="Shape 797"/>
          <p:cNvSpPr txBox="1"/>
          <p:nvPr/>
        </p:nvSpPr>
        <p:spPr>
          <a:xfrm>
            <a:off x="206375" y="1943100"/>
            <a:ext cx="8415337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在二叉排序树上删除某个结点之后，仍然保持二叉排序树的特性。</a:t>
            </a:r>
            <a:endParaRPr/>
          </a:p>
        </p:txBody>
      </p:sp>
      <p:sp>
        <p:nvSpPr>
          <p:cNvPr id="798" name="Shape 798"/>
          <p:cNvSpPr txBox="1"/>
          <p:nvPr/>
        </p:nvSpPr>
        <p:spPr>
          <a:xfrm>
            <a:off x="219075" y="2979737"/>
            <a:ext cx="7848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分三种情况讨论：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被删除的结点是叶子；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被删除的结点只有左子树或者只有右子树；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被删除的结点既有左子树，也有右子树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sp>
        <p:nvSpPr>
          <p:cNvPr id="799" name="Shape 799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/>
        </p:nvSpPr>
        <p:spPr>
          <a:xfrm>
            <a:off x="152400" y="1143000"/>
            <a:ext cx="68945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mes New Roman"/>
              <a:buNone/>
            </a:pPr>
            <a:r>
              <a:rPr b="1" i="0" lang="en-US" sz="3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情况1——被删除的结点是叶子结点</a:t>
            </a:r>
            <a:endParaRPr/>
          </a:p>
        </p:txBody>
      </p:sp>
      <p:sp>
        <p:nvSpPr>
          <p:cNvPr id="805" name="Shape 805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grpSp>
        <p:nvGrpSpPr>
          <p:cNvPr id="806" name="Shape 806"/>
          <p:cNvGrpSpPr/>
          <p:nvPr/>
        </p:nvGrpSpPr>
        <p:grpSpPr>
          <a:xfrm>
            <a:off x="284162" y="1916112"/>
            <a:ext cx="3779837" cy="3754438"/>
            <a:chOff x="284162" y="2170112"/>
            <a:chExt cx="3779837" cy="3754438"/>
          </a:xfrm>
        </p:grpSpPr>
        <p:sp>
          <p:nvSpPr>
            <p:cNvPr id="807" name="Shape 807"/>
            <p:cNvSpPr/>
            <p:nvPr/>
          </p:nvSpPr>
          <p:spPr>
            <a:xfrm>
              <a:off x="1874837" y="217011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1919287" y="221456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958850" y="27828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1003300" y="282733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</a:t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4162" y="365760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328612" y="370205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763837" y="276701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4" name="Shape 814"/>
            <p:cNvSpPr txBox="1"/>
            <p:nvPr/>
          </p:nvSpPr>
          <p:spPr>
            <a:xfrm>
              <a:off x="2846387" y="279876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</a:t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425825" y="36512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Shape 816"/>
            <p:cNvSpPr txBox="1"/>
            <p:nvPr/>
          </p:nvSpPr>
          <p:spPr>
            <a:xfrm>
              <a:off x="3470275" y="369570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90</a:t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997200" y="44640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8" name="Shape 818"/>
            <p:cNvSpPr txBox="1"/>
            <p:nvPr/>
          </p:nvSpPr>
          <p:spPr>
            <a:xfrm>
              <a:off x="3041650" y="450850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85</a:t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595687" y="53784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Shape 820"/>
            <p:cNvSpPr txBox="1"/>
            <p:nvPr/>
          </p:nvSpPr>
          <p:spPr>
            <a:xfrm>
              <a:off x="3640137" y="542290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88</a:t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1557337" y="36671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2" name="Shape 822"/>
            <p:cNvSpPr txBox="1"/>
            <p:nvPr/>
          </p:nvSpPr>
          <p:spPr>
            <a:xfrm>
              <a:off x="1601787" y="371157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958850" y="448310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1003300" y="452755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15937" y="54038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560387" y="544830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cxnSp>
          <p:nvCxnSpPr>
            <p:cNvPr id="827" name="Shape 827"/>
            <p:cNvCxnSpPr/>
            <p:nvPr/>
          </p:nvCxnSpPr>
          <p:spPr>
            <a:xfrm flipH="1">
              <a:off x="1376362" y="2484437"/>
              <a:ext cx="522287" cy="358775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8" name="Shape 828"/>
            <p:cNvCxnSpPr/>
            <p:nvPr/>
          </p:nvCxnSpPr>
          <p:spPr>
            <a:xfrm flipH="1">
              <a:off x="611187" y="3159125"/>
              <a:ext cx="404812" cy="495300"/>
            </a:xfrm>
            <a:prstGeom prst="straightConnector1">
              <a:avLst/>
            </a:prstGeom>
            <a:noFill/>
            <a:ln cap="flat" cmpd="sng" w="38100">
              <a:solidFill>
                <a:srgbClr val="66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9" name="Shape 829"/>
            <p:cNvCxnSpPr/>
            <p:nvPr/>
          </p:nvCxnSpPr>
          <p:spPr>
            <a:xfrm>
              <a:off x="2322512" y="2484437"/>
              <a:ext cx="504825" cy="3556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0" name="Shape 830"/>
            <p:cNvCxnSpPr/>
            <p:nvPr/>
          </p:nvCxnSpPr>
          <p:spPr>
            <a:xfrm>
              <a:off x="1331912" y="3203575"/>
              <a:ext cx="360362" cy="4953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1" name="Shape 831"/>
            <p:cNvCxnSpPr/>
            <p:nvPr/>
          </p:nvCxnSpPr>
          <p:spPr>
            <a:xfrm flipH="1">
              <a:off x="1285875" y="4059237"/>
              <a:ext cx="360362" cy="449262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2" name="Shape 832"/>
            <p:cNvCxnSpPr/>
            <p:nvPr/>
          </p:nvCxnSpPr>
          <p:spPr>
            <a:xfrm>
              <a:off x="3176587" y="3159125"/>
              <a:ext cx="404812" cy="4953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3" name="Shape 833"/>
            <p:cNvCxnSpPr/>
            <p:nvPr/>
          </p:nvCxnSpPr>
          <p:spPr>
            <a:xfrm flipH="1">
              <a:off x="3311525" y="4059237"/>
              <a:ext cx="220662" cy="404812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4" name="Shape 834"/>
            <p:cNvCxnSpPr/>
            <p:nvPr/>
          </p:nvCxnSpPr>
          <p:spPr>
            <a:xfrm>
              <a:off x="3341687" y="4899025"/>
              <a:ext cx="374650" cy="509587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5" name="Shape 835"/>
            <p:cNvCxnSpPr/>
            <p:nvPr/>
          </p:nvCxnSpPr>
          <p:spPr>
            <a:xfrm flipH="1">
              <a:off x="792162" y="4899025"/>
              <a:ext cx="269875" cy="509587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36" name="Shape 836"/>
          <p:cNvSpPr txBox="1"/>
          <p:nvPr/>
        </p:nvSpPr>
        <p:spPr>
          <a:xfrm>
            <a:off x="4437062" y="1808162"/>
            <a:ext cx="90487" cy="402431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37" name="Shape 837"/>
          <p:cNvGrpSpPr/>
          <p:nvPr/>
        </p:nvGrpSpPr>
        <p:grpSpPr>
          <a:xfrm>
            <a:off x="4797425" y="1887537"/>
            <a:ext cx="3609974" cy="3754438"/>
            <a:chOff x="4797425" y="2141537"/>
            <a:chExt cx="3609974" cy="3754438"/>
          </a:xfrm>
        </p:grpSpPr>
        <p:sp>
          <p:nvSpPr>
            <p:cNvPr id="838" name="Shape 838"/>
            <p:cNvSpPr/>
            <p:nvPr/>
          </p:nvSpPr>
          <p:spPr>
            <a:xfrm>
              <a:off x="6388100" y="21415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9" name="Shape 839"/>
            <p:cNvSpPr txBox="1"/>
            <p:nvPr/>
          </p:nvSpPr>
          <p:spPr>
            <a:xfrm>
              <a:off x="6432550" y="218598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472112" y="275431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5516562" y="279876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</a:t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797425" y="36290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3" name="Shape 843"/>
            <p:cNvSpPr txBox="1"/>
            <p:nvPr/>
          </p:nvSpPr>
          <p:spPr>
            <a:xfrm>
              <a:off x="4841875" y="367347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7277100" y="27384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5" name="Shape 845"/>
            <p:cNvSpPr txBox="1"/>
            <p:nvPr/>
          </p:nvSpPr>
          <p:spPr>
            <a:xfrm>
              <a:off x="7359650" y="2770187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</a:t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7939087" y="362267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7983537" y="36671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90</a:t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7510462" y="443547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9" name="Shape 849"/>
            <p:cNvSpPr txBox="1"/>
            <p:nvPr/>
          </p:nvSpPr>
          <p:spPr>
            <a:xfrm>
              <a:off x="7554912" y="44799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85</a:t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070600" y="36385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6115050" y="368300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5472112" y="44545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5516562" y="449897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5029200" y="537527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5073650" y="54197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cxnSp>
          <p:nvCxnSpPr>
            <p:cNvPr id="856" name="Shape 856"/>
            <p:cNvCxnSpPr/>
            <p:nvPr/>
          </p:nvCxnSpPr>
          <p:spPr>
            <a:xfrm flipH="1">
              <a:off x="5889625" y="2455862"/>
              <a:ext cx="522287" cy="358775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7" name="Shape 857"/>
            <p:cNvCxnSpPr/>
            <p:nvPr/>
          </p:nvCxnSpPr>
          <p:spPr>
            <a:xfrm flipH="1">
              <a:off x="5124450" y="3130550"/>
              <a:ext cx="404812" cy="495300"/>
            </a:xfrm>
            <a:prstGeom prst="straightConnector1">
              <a:avLst/>
            </a:prstGeom>
            <a:noFill/>
            <a:ln cap="flat" cmpd="sng" w="38100">
              <a:solidFill>
                <a:srgbClr val="66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8" name="Shape 858"/>
            <p:cNvCxnSpPr/>
            <p:nvPr/>
          </p:nvCxnSpPr>
          <p:spPr>
            <a:xfrm>
              <a:off x="6835775" y="2455862"/>
              <a:ext cx="504825" cy="3556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9" name="Shape 859"/>
            <p:cNvCxnSpPr/>
            <p:nvPr/>
          </p:nvCxnSpPr>
          <p:spPr>
            <a:xfrm>
              <a:off x="5845175" y="3175000"/>
              <a:ext cx="360362" cy="4953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0" name="Shape 860"/>
            <p:cNvCxnSpPr/>
            <p:nvPr/>
          </p:nvCxnSpPr>
          <p:spPr>
            <a:xfrm flipH="1">
              <a:off x="5799137" y="4030662"/>
              <a:ext cx="360362" cy="449262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1" name="Shape 861"/>
            <p:cNvCxnSpPr/>
            <p:nvPr/>
          </p:nvCxnSpPr>
          <p:spPr>
            <a:xfrm>
              <a:off x="7689850" y="3130550"/>
              <a:ext cx="404812" cy="4953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2" name="Shape 862"/>
            <p:cNvCxnSpPr/>
            <p:nvPr/>
          </p:nvCxnSpPr>
          <p:spPr>
            <a:xfrm flipH="1">
              <a:off x="7824787" y="4030662"/>
              <a:ext cx="220662" cy="404812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3" name="Shape 863"/>
            <p:cNvCxnSpPr/>
            <p:nvPr/>
          </p:nvCxnSpPr>
          <p:spPr>
            <a:xfrm flipH="1">
              <a:off x="5305425" y="4870450"/>
              <a:ext cx="269875" cy="509587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64" name="Shape 864"/>
          <p:cNvSpPr txBox="1"/>
          <p:nvPr/>
        </p:nvSpPr>
        <p:spPr>
          <a:xfrm>
            <a:off x="385762" y="5994400"/>
            <a:ext cx="83454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操作：</a:t>
            </a:r>
            <a:r>
              <a:rPr b="1" i="0" lang="en-US" sz="3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将双亲结点中相应指针域的值改为空。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/>
        </p:nvSpPr>
        <p:spPr>
          <a:xfrm>
            <a:off x="152400" y="1143000"/>
            <a:ext cx="87852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mes New Roman"/>
              <a:buNone/>
            </a:pPr>
            <a:r>
              <a:rPr b="1" i="0" lang="en-US" sz="3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情况2——被删除的结点只有左子树或者只有右子树</a:t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4257675" y="1758950"/>
            <a:ext cx="76200" cy="36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Shape 871"/>
          <p:cNvSpPr txBox="1"/>
          <p:nvPr/>
        </p:nvSpPr>
        <p:spPr>
          <a:xfrm>
            <a:off x="206375" y="5589587"/>
            <a:ext cx="8763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操作：</a:t>
            </a:r>
            <a:r>
              <a:rPr b="1" i="0" lang="en-US" sz="3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将双亲结点的相应指针域的值指向被删除结点的左子树（或右子树）。</a:t>
            </a:r>
            <a:endParaRPr/>
          </a:p>
        </p:txBody>
      </p:sp>
      <p:sp>
        <p:nvSpPr>
          <p:cNvPr id="872" name="Shape 872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1874837" y="18208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1919287" y="18653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958850" y="243363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6" name="Shape 876"/>
          <p:cNvSpPr txBox="1"/>
          <p:nvPr/>
        </p:nvSpPr>
        <p:spPr>
          <a:xfrm>
            <a:off x="1003300" y="247808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284162" y="330835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Shape 878"/>
          <p:cNvSpPr txBox="1"/>
          <p:nvPr/>
        </p:nvSpPr>
        <p:spPr>
          <a:xfrm>
            <a:off x="328612" y="335280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2763837" y="24177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2814637" y="24495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3425825" y="33020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Shape 882"/>
          <p:cNvSpPr txBox="1"/>
          <p:nvPr/>
        </p:nvSpPr>
        <p:spPr>
          <a:xfrm>
            <a:off x="3470275" y="33464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2997200" y="41148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3041650" y="41592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3595687" y="50292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3640137" y="50736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1557337" y="331787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Shape 888"/>
          <p:cNvSpPr txBox="1"/>
          <p:nvPr/>
        </p:nvSpPr>
        <p:spPr>
          <a:xfrm>
            <a:off x="1601787" y="336232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958850" y="413385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1003300" y="417830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515937" y="50546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Shape 892"/>
          <p:cNvSpPr txBox="1"/>
          <p:nvPr/>
        </p:nvSpPr>
        <p:spPr>
          <a:xfrm>
            <a:off x="560387" y="50990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cxnSp>
        <p:nvCxnSpPr>
          <p:cNvPr id="893" name="Shape 893"/>
          <p:cNvCxnSpPr/>
          <p:nvPr/>
        </p:nvCxnSpPr>
        <p:spPr>
          <a:xfrm flipH="1">
            <a:off x="1376362" y="2135187"/>
            <a:ext cx="522287" cy="358775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4" name="Shape 894"/>
          <p:cNvCxnSpPr/>
          <p:nvPr/>
        </p:nvCxnSpPr>
        <p:spPr>
          <a:xfrm flipH="1">
            <a:off x="611187" y="2809875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66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5" name="Shape 895"/>
          <p:cNvCxnSpPr/>
          <p:nvPr/>
        </p:nvCxnSpPr>
        <p:spPr>
          <a:xfrm>
            <a:off x="2322512" y="2135187"/>
            <a:ext cx="504825" cy="3556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6" name="Shape 896"/>
          <p:cNvCxnSpPr/>
          <p:nvPr/>
        </p:nvCxnSpPr>
        <p:spPr>
          <a:xfrm>
            <a:off x="1331912" y="2854325"/>
            <a:ext cx="36036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7" name="Shape 897"/>
          <p:cNvCxnSpPr/>
          <p:nvPr/>
        </p:nvCxnSpPr>
        <p:spPr>
          <a:xfrm flipH="1">
            <a:off x="1285875" y="3709987"/>
            <a:ext cx="360362" cy="44926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8" name="Shape 898"/>
          <p:cNvCxnSpPr/>
          <p:nvPr/>
        </p:nvCxnSpPr>
        <p:spPr>
          <a:xfrm>
            <a:off x="3176587" y="2809875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9" name="Shape 899"/>
          <p:cNvCxnSpPr/>
          <p:nvPr/>
        </p:nvCxnSpPr>
        <p:spPr>
          <a:xfrm flipH="1">
            <a:off x="3311525" y="3709987"/>
            <a:ext cx="220662" cy="404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0" name="Shape 900"/>
          <p:cNvCxnSpPr/>
          <p:nvPr/>
        </p:nvCxnSpPr>
        <p:spPr>
          <a:xfrm>
            <a:off x="3341687" y="4549775"/>
            <a:ext cx="374650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1" name="Shape 901"/>
          <p:cNvCxnSpPr/>
          <p:nvPr/>
        </p:nvCxnSpPr>
        <p:spPr>
          <a:xfrm flipH="1">
            <a:off x="792162" y="4549775"/>
            <a:ext cx="269875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2" name="Shape 902"/>
          <p:cNvSpPr/>
          <p:nvPr/>
        </p:nvSpPr>
        <p:spPr>
          <a:xfrm>
            <a:off x="6283325" y="17145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6327775" y="17589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5367337" y="232727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Shape 905"/>
          <p:cNvSpPr txBox="1"/>
          <p:nvPr/>
        </p:nvSpPr>
        <p:spPr>
          <a:xfrm>
            <a:off x="5411787" y="237172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4692650" y="32019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Shape 907"/>
          <p:cNvSpPr txBox="1"/>
          <p:nvPr/>
        </p:nvSpPr>
        <p:spPr>
          <a:xfrm>
            <a:off x="4737100" y="32464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7180262" y="23891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7224712" y="24336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6729412" y="32131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Shape 911"/>
          <p:cNvSpPr txBox="1"/>
          <p:nvPr/>
        </p:nvSpPr>
        <p:spPr>
          <a:xfrm>
            <a:off x="6773862" y="32575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7350125" y="41163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3" name="Shape 913"/>
          <p:cNvSpPr txBox="1"/>
          <p:nvPr/>
        </p:nvSpPr>
        <p:spPr>
          <a:xfrm>
            <a:off x="7394575" y="41608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5965825" y="321151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6010275" y="325596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5367337" y="40274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Shape 917"/>
          <p:cNvSpPr txBox="1"/>
          <p:nvPr/>
        </p:nvSpPr>
        <p:spPr>
          <a:xfrm>
            <a:off x="5411787" y="40719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4924425" y="494823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9" name="Shape 919"/>
          <p:cNvCxnSpPr/>
          <p:nvPr/>
        </p:nvCxnSpPr>
        <p:spPr>
          <a:xfrm flipH="1">
            <a:off x="5784850" y="2028825"/>
            <a:ext cx="522287" cy="358775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0" name="Shape 920"/>
          <p:cNvCxnSpPr/>
          <p:nvPr/>
        </p:nvCxnSpPr>
        <p:spPr>
          <a:xfrm flipH="1">
            <a:off x="5019675" y="2703512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66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1" name="Shape 921"/>
          <p:cNvCxnSpPr/>
          <p:nvPr/>
        </p:nvCxnSpPr>
        <p:spPr>
          <a:xfrm>
            <a:off x="6729412" y="2028825"/>
            <a:ext cx="539750" cy="404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2" name="Shape 922"/>
          <p:cNvCxnSpPr/>
          <p:nvPr/>
        </p:nvCxnSpPr>
        <p:spPr>
          <a:xfrm>
            <a:off x="5740400" y="2747962"/>
            <a:ext cx="36036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3" name="Shape 923"/>
          <p:cNvCxnSpPr/>
          <p:nvPr/>
        </p:nvCxnSpPr>
        <p:spPr>
          <a:xfrm flipH="1">
            <a:off x="5694362" y="3603625"/>
            <a:ext cx="360362" cy="44926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4" name="Shape 924"/>
          <p:cNvCxnSpPr/>
          <p:nvPr/>
        </p:nvCxnSpPr>
        <p:spPr>
          <a:xfrm flipH="1">
            <a:off x="7065962" y="2797175"/>
            <a:ext cx="220662" cy="404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5" name="Shape 925"/>
          <p:cNvCxnSpPr/>
          <p:nvPr/>
        </p:nvCxnSpPr>
        <p:spPr>
          <a:xfrm>
            <a:off x="7096125" y="3636962"/>
            <a:ext cx="374650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6" name="Shape 926"/>
          <p:cNvCxnSpPr/>
          <p:nvPr/>
        </p:nvCxnSpPr>
        <p:spPr>
          <a:xfrm flipH="1">
            <a:off x="5200650" y="4443412"/>
            <a:ext cx="269875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7" name="Shape 927"/>
          <p:cNvSpPr txBox="1"/>
          <p:nvPr/>
        </p:nvSpPr>
        <p:spPr>
          <a:xfrm>
            <a:off x="4960937" y="49990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/>
        </p:nvSpPr>
        <p:spPr>
          <a:xfrm>
            <a:off x="228600" y="1143000"/>
            <a:ext cx="86645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mes New Roman"/>
              <a:buNone/>
            </a:pPr>
            <a:r>
              <a:rPr b="1" i="0" lang="en-US" sz="3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情况3——被删除的结点既有左子树也有右子树</a:t>
            </a:r>
            <a:endParaRPr/>
          </a:p>
        </p:txBody>
      </p:sp>
      <p:sp>
        <p:nvSpPr>
          <p:cNvPr id="933" name="Shape 933"/>
          <p:cNvSpPr txBox="1"/>
          <p:nvPr/>
        </p:nvSpPr>
        <p:spPr>
          <a:xfrm>
            <a:off x="341312" y="5589587"/>
            <a:ext cx="85058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操作：</a:t>
            </a:r>
            <a:r>
              <a:rPr b="1" i="0" lang="en-US" sz="32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以其左子树中的最大值结点（或右子树中的最小值结点）替代之，然后再删除该结点。</a:t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4572000" y="1752600"/>
            <a:ext cx="76200" cy="36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1874837" y="18208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1919287" y="18653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958850" y="243363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Shape 939"/>
          <p:cNvSpPr txBox="1"/>
          <p:nvPr/>
        </p:nvSpPr>
        <p:spPr>
          <a:xfrm>
            <a:off x="1003300" y="247808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315912" y="329247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Shape 941"/>
          <p:cNvSpPr txBox="1"/>
          <p:nvPr/>
        </p:nvSpPr>
        <p:spPr>
          <a:xfrm>
            <a:off x="360362" y="333692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2763837" y="24177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3" name="Shape 943"/>
          <p:cNvSpPr txBox="1"/>
          <p:nvPr/>
        </p:nvSpPr>
        <p:spPr>
          <a:xfrm>
            <a:off x="2814637" y="24495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3425825" y="33020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5" name="Shape 945"/>
          <p:cNvSpPr txBox="1"/>
          <p:nvPr/>
        </p:nvSpPr>
        <p:spPr>
          <a:xfrm>
            <a:off x="3470275" y="33464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2997200" y="41148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Shape 947"/>
          <p:cNvSpPr txBox="1"/>
          <p:nvPr/>
        </p:nvSpPr>
        <p:spPr>
          <a:xfrm>
            <a:off x="3041650" y="41592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3595687" y="50292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3640137" y="50736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1557337" y="331787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Shape 951"/>
          <p:cNvSpPr txBox="1"/>
          <p:nvPr/>
        </p:nvSpPr>
        <p:spPr>
          <a:xfrm>
            <a:off x="1601787" y="336232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958850" y="413385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Shape 953"/>
          <p:cNvSpPr txBox="1"/>
          <p:nvPr/>
        </p:nvSpPr>
        <p:spPr>
          <a:xfrm>
            <a:off x="1003300" y="417830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5937" y="50546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5" name="Shape 955"/>
          <p:cNvSpPr txBox="1"/>
          <p:nvPr/>
        </p:nvSpPr>
        <p:spPr>
          <a:xfrm>
            <a:off x="560387" y="50990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cxnSp>
        <p:nvCxnSpPr>
          <p:cNvPr id="956" name="Shape 956"/>
          <p:cNvCxnSpPr/>
          <p:nvPr/>
        </p:nvCxnSpPr>
        <p:spPr>
          <a:xfrm flipH="1">
            <a:off x="1376362" y="2135187"/>
            <a:ext cx="522287" cy="3937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7" name="Shape 957"/>
          <p:cNvCxnSpPr/>
          <p:nvPr/>
        </p:nvCxnSpPr>
        <p:spPr>
          <a:xfrm flipH="1">
            <a:off x="611187" y="2809875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66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8" name="Shape 958"/>
          <p:cNvCxnSpPr/>
          <p:nvPr/>
        </p:nvCxnSpPr>
        <p:spPr>
          <a:xfrm>
            <a:off x="2322512" y="2135187"/>
            <a:ext cx="504825" cy="3556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9" name="Shape 959"/>
          <p:cNvCxnSpPr/>
          <p:nvPr/>
        </p:nvCxnSpPr>
        <p:spPr>
          <a:xfrm>
            <a:off x="1331912" y="2854325"/>
            <a:ext cx="36036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0" name="Shape 960"/>
          <p:cNvCxnSpPr/>
          <p:nvPr/>
        </p:nvCxnSpPr>
        <p:spPr>
          <a:xfrm flipH="1">
            <a:off x="1285875" y="3709987"/>
            <a:ext cx="360362" cy="44926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1" name="Shape 961"/>
          <p:cNvCxnSpPr/>
          <p:nvPr/>
        </p:nvCxnSpPr>
        <p:spPr>
          <a:xfrm>
            <a:off x="3176587" y="2809875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2" name="Shape 962"/>
          <p:cNvCxnSpPr/>
          <p:nvPr/>
        </p:nvCxnSpPr>
        <p:spPr>
          <a:xfrm flipH="1">
            <a:off x="3311525" y="3709987"/>
            <a:ext cx="220662" cy="404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3" name="Shape 963"/>
          <p:cNvCxnSpPr/>
          <p:nvPr/>
        </p:nvCxnSpPr>
        <p:spPr>
          <a:xfrm>
            <a:off x="3341687" y="4549775"/>
            <a:ext cx="374650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4" name="Shape 964"/>
          <p:cNvCxnSpPr/>
          <p:nvPr/>
        </p:nvCxnSpPr>
        <p:spPr>
          <a:xfrm flipH="1">
            <a:off x="792162" y="4549775"/>
            <a:ext cx="269875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5" name="Shape 965"/>
          <p:cNvSpPr/>
          <p:nvPr/>
        </p:nvSpPr>
        <p:spPr>
          <a:xfrm>
            <a:off x="6442075" y="172085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Shape 966"/>
          <p:cNvSpPr txBox="1"/>
          <p:nvPr/>
        </p:nvSpPr>
        <p:spPr>
          <a:xfrm>
            <a:off x="6486525" y="176530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5526087" y="233362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5570537" y="237807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4883150" y="31924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0" name="Shape 970"/>
          <p:cNvSpPr txBox="1"/>
          <p:nvPr/>
        </p:nvSpPr>
        <p:spPr>
          <a:xfrm>
            <a:off x="4927600" y="32369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7331075" y="231775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2" name="Shape 972"/>
          <p:cNvSpPr txBox="1"/>
          <p:nvPr/>
        </p:nvSpPr>
        <p:spPr>
          <a:xfrm>
            <a:off x="7381875" y="234950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7993062" y="32019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4" name="Shape 974"/>
          <p:cNvSpPr txBox="1"/>
          <p:nvPr/>
        </p:nvSpPr>
        <p:spPr>
          <a:xfrm>
            <a:off x="8037512" y="32464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7564437" y="40147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6" name="Shape 976"/>
          <p:cNvSpPr txBox="1"/>
          <p:nvPr/>
        </p:nvSpPr>
        <p:spPr>
          <a:xfrm>
            <a:off x="7608887" y="40592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8162925" y="49291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8" name="Shape 978"/>
          <p:cNvSpPr txBox="1"/>
          <p:nvPr/>
        </p:nvSpPr>
        <p:spPr>
          <a:xfrm>
            <a:off x="8207375" y="49736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6102350" y="323373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Shape 980"/>
          <p:cNvSpPr txBox="1"/>
          <p:nvPr/>
        </p:nvSpPr>
        <p:spPr>
          <a:xfrm>
            <a:off x="6146800" y="327818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5659437" y="41544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2" name="Shape 982"/>
          <p:cNvSpPr txBox="1"/>
          <p:nvPr/>
        </p:nvSpPr>
        <p:spPr>
          <a:xfrm>
            <a:off x="5703887" y="41989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cxnSp>
        <p:nvCxnSpPr>
          <p:cNvPr id="983" name="Shape 983"/>
          <p:cNvCxnSpPr/>
          <p:nvPr/>
        </p:nvCxnSpPr>
        <p:spPr>
          <a:xfrm flipH="1">
            <a:off x="5921375" y="2035175"/>
            <a:ext cx="544512" cy="358775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4" name="Shape 984"/>
          <p:cNvCxnSpPr/>
          <p:nvPr/>
        </p:nvCxnSpPr>
        <p:spPr>
          <a:xfrm flipH="1">
            <a:off x="5178425" y="2709862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66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5" name="Shape 985"/>
          <p:cNvCxnSpPr/>
          <p:nvPr/>
        </p:nvCxnSpPr>
        <p:spPr>
          <a:xfrm>
            <a:off x="6889750" y="2035175"/>
            <a:ext cx="504825" cy="3556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6" name="Shape 986"/>
          <p:cNvCxnSpPr/>
          <p:nvPr/>
        </p:nvCxnSpPr>
        <p:spPr>
          <a:xfrm>
            <a:off x="5899150" y="2754312"/>
            <a:ext cx="36036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7" name="Shape 987"/>
          <p:cNvCxnSpPr/>
          <p:nvPr/>
        </p:nvCxnSpPr>
        <p:spPr>
          <a:xfrm>
            <a:off x="7743825" y="2709862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8" name="Shape 988"/>
          <p:cNvCxnSpPr/>
          <p:nvPr/>
        </p:nvCxnSpPr>
        <p:spPr>
          <a:xfrm flipH="1">
            <a:off x="7878762" y="3609975"/>
            <a:ext cx="220662" cy="404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9" name="Shape 989"/>
          <p:cNvCxnSpPr/>
          <p:nvPr/>
        </p:nvCxnSpPr>
        <p:spPr>
          <a:xfrm>
            <a:off x="7908925" y="4449762"/>
            <a:ext cx="374650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0" name="Shape 990"/>
          <p:cNvCxnSpPr/>
          <p:nvPr/>
        </p:nvCxnSpPr>
        <p:spPr>
          <a:xfrm flipH="1">
            <a:off x="5935662" y="3649662"/>
            <a:ext cx="269875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/>
        </p:nvSpPr>
        <p:spPr>
          <a:xfrm>
            <a:off x="431800" y="1808162"/>
            <a:ext cx="83820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若结点p是叶子，则直接删除结点p；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若结点p只有左子树，则只需重接p的左子树；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若结点p只有右子树，则只需重接p的右子树；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若结点p的左右子树均不空，则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3.1 查找结点p的右子树上的最左下结点s及其双亲结点par；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3.2 将结点s数据域替换到被删结点p的数据域；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3.3 若结点p的右孩子无左子树，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则将s的右子树接到par的右子树上；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否则，将s的右子树接到结点par的左子树上；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3.4 删除结点s；</a:t>
            </a:r>
            <a:endParaRPr/>
          </a:p>
        </p:txBody>
      </p:sp>
      <p:sp>
        <p:nvSpPr>
          <p:cNvPr id="996" name="Shape 996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997" name="Shape 997"/>
          <p:cNvSpPr txBox="1"/>
          <p:nvPr/>
        </p:nvSpPr>
        <p:spPr>
          <a:xfrm>
            <a:off x="228600" y="1219200"/>
            <a:ext cx="7493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二叉排序树的删除算法——伪代码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/>
        </p:nvSpPr>
        <p:spPr>
          <a:xfrm>
            <a:off x="228600" y="1219200"/>
            <a:ext cx="4114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二叉排序树的查找</a:t>
            </a:r>
            <a:endParaRPr/>
          </a:p>
        </p:txBody>
      </p:sp>
      <p:sp>
        <p:nvSpPr>
          <p:cNvPr id="1003" name="Shape 1003"/>
          <p:cNvSpPr txBox="1"/>
          <p:nvPr/>
        </p:nvSpPr>
        <p:spPr>
          <a:xfrm>
            <a:off x="206375" y="1854200"/>
            <a:ext cx="7848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在二叉排序树中查找给定值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的过程是：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04" name="Shape 1004"/>
          <p:cNvSpPr txBox="1"/>
          <p:nvPr/>
        </p:nvSpPr>
        <p:spPr>
          <a:xfrm>
            <a:off x="296862" y="2528887"/>
            <a:ext cx="8610600" cy="350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若root是空树，则查找失败；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若k＝root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data，则查找成功；否则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⑶ 若k＜root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data，则在root的左子树上查找；否则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⑷ 在root的右子树上查找。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上述过程一直持续到k被找到或者待查找的子树为空，如果待查找的子树为空，则查找失败。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二叉排序树的查找效率在于只需查找二个子树之一。</a:t>
            </a:r>
            <a:endParaRPr/>
          </a:p>
        </p:txBody>
      </p:sp>
      <p:sp>
        <p:nvSpPr>
          <p:cNvPr id="1005" name="Shape 1005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431800" y="2079625"/>
            <a:ext cx="8001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静态查找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：不涉及插入和删除操作的查找 。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动态查找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：涉及插入和删除操作的查找。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692275" y="279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   概述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228600" y="1219200"/>
            <a:ext cx="64770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查找的基本概念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28625" y="3384550"/>
            <a:ext cx="8551862" cy="286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静态查找适用于：查找集合一经生成，便只对其进行查找，而不进行插入和删除操作，或经过一段时间的查找之后，集中地进行插入和删除等修改操作；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动态查找适用于：查找与插入和删除操作在同一个阶段进行，例如当查找成功时，要删除查找到的记录，当查找不成功时，要插入被查找的记录。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/>
        </p:nvSpPr>
        <p:spPr>
          <a:xfrm>
            <a:off x="250825" y="1808150"/>
            <a:ext cx="8507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例：在二叉排序树中查找关键字值为35，95的过程：</a:t>
            </a:r>
            <a:endParaRPr/>
          </a:p>
        </p:txBody>
      </p:sp>
      <p:sp>
        <p:nvSpPr>
          <p:cNvPr id="1011" name="Shape 1011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2108200" y="256222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Shape 1013"/>
          <p:cNvSpPr txBox="1"/>
          <p:nvPr/>
        </p:nvSpPr>
        <p:spPr>
          <a:xfrm>
            <a:off x="2152650" y="260667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1192212" y="31750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1236662" y="32194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549275" y="403383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Shape 1017"/>
          <p:cNvSpPr txBox="1"/>
          <p:nvPr/>
        </p:nvSpPr>
        <p:spPr>
          <a:xfrm>
            <a:off x="593725" y="407828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997200" y="315912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3048000" y="319087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3659187" y="40433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1" name="Shape 1021"/>
          <p:cNvSpPr txBox="1"/>
          <p:nvPr/>
        </p:nvSpPr>
        <p:spPr>
          <a:xfrm>
            <a:off x="3703637" y="40878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3230562" y="48561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3275012" y="49006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3829050" y="57705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Shape 1025"/>
          <p:cNvSpPr txBox="1"/>
          <p:nvPr/>
        </p:nvSpPr>
        <p:spPr>
          <a:xfrm>
            <a:off x="3873500" y="58150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1790700" y="405923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Shape 1027"/>
          <p:cNvSpPr txBox="1"/>
          <p:nvPr/>
        </p:nvSpPr>
        <p:spPr>
          <a:xfrm>
            <a:off x="1835150" y="410368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1192212" y="487521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Shape 1029"/>
          <p:cNvSpPr txBox="1"/>
          <p:nvPr/>
        </p:nvSpPr>
        <p:spPr>
          <a:xfrm>
            <a:off x="1236662" y="491966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749300" y="57959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1" name="Shape 1031"/>
          <p:cNvSpPr txBox="1"/>
          <p:nvPr/>
        </p:nvSpPr>
        <p:spPr>
          <a:xfrm>
            <a:off x="793750" y="58404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cxnSp>
        <p:nvCxnSpPr>
          <p:cNvPr id="1032" name="Shape 1032"/>
          <p:cNvCxnSpPr/>
          <p:nvPr/>
        </p:nvCxnSpPr>
        <p:spPr>
          <a:xfrm flipH="1">
            <a:off x="1609725" y="2876550"/>
            <a:ext cx="522287" cy="3937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3" name="Shape 1033"/>
          <p:cNvCxnSpPr/>
          <p:nvPr/>
        </p:nvCxnSpPr>
        <p:spPr>
          <a:xfrm flipH="1">
            <a:off x="844550" y="3551237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66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4" name="Shape 1034"/>
          <p:cNvCxnSpPr/>
          <p:nvPr/>
        </p:nvCxnSpPr>
        <p:spPr>
          <a:xfrm>
            <a:off x="2555875" y="2876550"/>
            <a:ext cx="504825" cy="3556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5" name="Shape 1035"/>
          <p:cNvCxnSpPr/>
          <p:nvPr/>
        </p:nvCxnSpPr>
        <p:spPr>
          <a:xfrm>
            <a:off x="1565275" y="3595687"/>
            <a:ext cx="36036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6" name="Shape 1036"/>
          <p:cNvCxnSpPr/>
          <p:nvPr/>
        </p:nvCxnSpPr>
        <p:spPr>
          <a:xfrm flipH="1">
            <a:off x="1519237" y="4451350"/>
            <a:ext cx="360362" cy="44926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7" name="Shape 1037"/>
          <p:cNvCxnSpPr/>
          <p:nvPr/>
        </p:nvCxnSpPr>
        <p:spPr>
          <a:xfrm>
            <a:off x="3409950" y="3551237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8" name="Shape 1038"/>
          <p:cNvCxnSpPr/>
          <p:nvPr/>
        </p:nvCxnSpPr>
        <p:spPr>
          <a:xfrm flipH="1">
            <a:off x="3544887" y="4451350"/>
            <a:ext cx="220662" cy="404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9" name="Shape 1039"/>
          <p:cNvCxnSpPr/>
          <p:nvPr/>
        </p:nvCxnSpPr>
        <p:spPr>
          <a:xfrm>
            <a:off x="3575050" y="5291137"/>
            <a:ext cx="374650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0" name="Shape 1040"/>
          <p:cNvCxnSpPr/>
          <p:nvPr/>
        </p:nvCxnSpPr>
        <p:spPr>
          <a:xfrm flipH="1">
            <a:off x="1025525" y="5291137"/>
            <a:ext cx="269875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1" name="Shape 1041"/>
          <p:cNvSpPr txBox="1"/>
          <p:nvPr/>
        </p:nvSpPr>
        <p:spPr>
          <a:xfrm>
            <a:off x="228600" y="1219200"/>
            <a:ext cx="4114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二叉排序树的查找</a:t>
            </a:r>
            <a:endParaRPr/>
          </a:p>
        </p:txBody>
      </p:sp>
      <p:cxnSp>
        <p:nvCxnSpPr>
          <p:cNvPr id="1042" name="Shape 1042"/>
          <p:cNvCxnSpPr/>
          <p:nvPr/>
        </p:nvCxnSpPr>
        <p:spPr>
          <a:xfrm>
            <a:off x="2006600" y="2259012"/>
            <a:ext cx="179387" cy="314325"/>
          </a:xfrm>
          <a:prstGeom prst="straightConnector1">
            <a:avLst/>
          </a:prstGeom>
          <a:noFill/>
          <a:ln cap="flat" cmpd="sng" w="28575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43" name="Shape 1043"/>
          <p:cNvCxnSpPr/>
          <p:nvPr/>
        </p:nvCxnSpPr>
        <p:spPr>
          <a:xfrm>
            <a:off x="1106487" y="2889250"/>
            <a:ext cx="179387" cy="314325"/>
          </a:xfrm>
          <a:prstGeom prst="straightConnector1">
            <a:avLst/>
          </a:prstGeom>
          <a:noFill/>
          <a:ln cap="flat" cmpd="sng" w="28575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44" name="Shape 1044"/>
          <p:cNvCxnSpPr/>
          <p:nvPr/>
        </p:nvCxnSpPr>
        <p:spPr>
          <a:xfrm flipH="1">
            <a:off x="2051050" y="3654425"/>
            <a:ext cx="46037" cy="404812"/>
          </a:xfrm>
          <a:prstGeom prst="straightConnector1">
            <a:avLst/>
          </a:prstGeom>
          <a:noFill/>
          <a:ln cap="flat" cmpd="sng" w="28575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45" name="Shape 1045"/>
          <p:cNvCxnSpPr/>
          <p:nvPr/>
        </p:nvCxnSpPr>
        <p:spPr>
          <a:xfrm>
            <a:off x="1285875" y="4464050"/>
            <a:ext cx="90487" cy="404812"/>
          </a:xfrm>
          <a:prstGeom prst="straightConnector1">
            <a:avLst/>
          </a:prstGeom>
          <a:noFill/>
          <a:ln cap="flat" cmpd="sng" w="28575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46" name="Shape 1046"/>
          <p:cNvSpPr/>
          <p:nvPr/>
        </p:nvSpPr>
        <p:spPr>
          <a:xfrm>
            <a:off x="6507162" y="25288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7" name="Shape 1047"/>
          <p:cNvSpPr txBox="1"/>
          <p:nvPr/>
        </p:nvSpPr>
        <p:spPr>
          <a:xfrm>
            <a:off x="6551612" y="25733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5591175" y="3141662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9" name="Shape 1049"/>
          <p:cNvSpPr txBox="1"/>
          <p:nvPr/>
        </p:nvSpPr>
        <p:spPr>
          <a:xfrm>
            <a:off x="5635625" y="318611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4948237" y="40005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Shape 1051"/>
          <p:cNvSpPr txBox="1"/>
          <p:nvPr/>
        </p:nvSpPr>
        <p:spPr>
          <a:xfrm>
            <a:off x="4992687" y="40449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7396162" y="3125787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Shape 1053"/>
          <p:cNvSpPr txBox="1"/>
          <p:nvPr/>
        </p:nvSpPr>
        <p:spPr>
          <a:xfrm>
            <a:off x="7446962" y="315753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8058150" y="401002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Shape 1055"/>
          <p:cNvSpPr txBox="1"/>
          <p:nvPr/>
        </p:nvSpPr>
        <p:spPr>
          <a:xfrm>
            <a:off x="8102600" y="405447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7629525" y="482282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7" name="Shape 1057"/>
          <p:cNvSpPr txBox="1"/>
          <p:nvPr/>
        </p:nvSpPr>
        <p:spPr>
          <a:xfrm>
            <a:off x="7673975" y="486727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8228012" y="573722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9" name="Shape 1059"/>
          <p:cNvSpPr txBox="1"/>
          <p:nvPr/>
        </p:nvSpPr>
        <p:spPr>
          <a:xfrm>
            <a:off x="8272462" y="578167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6189662" y="4025900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6234112" y="407035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5591175" y="484187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5635625" y="488632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5148262" y="5762625"/>
            <a:ext cx="468312" cy="4683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5" name="Shape 1065"/>
          <p:cNvSpPr txBox="1"/>
          <p:nvPr/>
        </p:nvSpPr>
        <p:spPr>
          <a:xfrm>
            <a:off x="5192712" y="5807075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cxnSp>
        <p:nvCxnSpPr>
          <p:cNvPr id="1066" name="Shape 1066"/>
          <p:cNvCxnSpPr/>
          <p:nvPr/>
        </p:nvCxnSpPr>
        <p:spPr>
          <a:xfrm flipH="1">
            <a:off x="6008687" y="2843212"/>
            <a:ext cx="522287" cy="3937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7" name="Shape 1067"/>
          <p:cNvCxnSpPr/>
          <p:nvPr/>
        </p:nvCxnSpPr>
        <p:spPr>
          <a:xfrm flipH="1">
            <a:off x="5243512" y="3517900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66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8" name="Shape 1068"/>
          <p:cNvCxnSpPr/>
          <p:nvPr/>
        </p:nvCxnSpPr>
        <p:spPr>
          <a:xfrm>
            <a:off x="6954837" y="2843212"/>
            <a:ext cx="504825" cy="3556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9" name="Shape 1069"/>
          <p:cNvCxnSpPr/>
          <p:nvPr/>
        </p:nvCxnSpPr>
        <p:spPr>
          <a:xfrm>
            <a:off x="5964237" y="3562350"/>
            <a:ext cx="36036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0" name="Shape 1070"/>
          <p:cNvCxnSpPr/>
          <p:nvPr/>
        </p:nvCxnSpPr>
        <p:spPr>
          <a:xfrm flipH="1">
            <a:off x="5918200" y="4418012"/>
            <a:ext cx="360362" cy="44926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1" name="Shape 1071"/>
          <p:cNvCxnSpPr/>
          <p:nvPr/>
        </p:nvCxnSpPr>
        <p:spPr>
          <a:xfrm>
            <a:off x="7808912" y="3517900"/>
            <a:ext cx="404812" cy="495300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2" name="Shape 1072"/>
          <p:cNvCxnSpPr/>
          <p:nvPr/>
        </p:nvCxnSpPr>
        <p:spPr>
          <a:xfrm flipH="1">
            <a:off x="7943850" y="4418012"/>
            <a:ext cx="220662" cy="404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3" name="Shape 1073"/>
          <p:cNvCxnSpPr/>
          <p:nvPr/>
        </p:nvCxnSpPr>
        <p:spPr>
          <a:xfrm>
            <a:off x="7974012" y="5257800"/>
            <a:ext cx="374650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4" name="Shape 1074"/>
          <p:cNvCxnSpPr/>
          <p:nvPr/>
        </p:nvCxnSpPr>
        <p:spPr>
          <a:xfrm flipH="1">
            <a:off x="5424487" y="5257800"/>
            <a:ext cx="269875" cy="50958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5" name="Shape 1075"/>
          <p:cNvCxnSpPr/>
          <p:nvPr/>
        </p:nvCxnSpPr>
        <p:spPr>
          <a:xfrm>
            <a:off x="6405562" y="2225675"/>
            <a:ext cx="179387" cy="314325"/>
          </a:xfrm>
          <a:prstGeom prst="straightConnector1">
            <a:avLst/>
          </a:prstGeom>
          <a:noFill/>
          <a:ln cap="flat" cmpd="sng" w="28575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76" name="Shape 1076"/>
          <p:cNvCxnSpPr/>
          <p:nvPr/>
        </p:nvCxnSpPr>
        <p:spPr>
          <a:xfrm>
            <a:off x="7586662" y="2708275"/>
            <a:ext cx="0" cy="406400"/>
          </a:xfrm>
          <a:prstGeom prst="straightConnector1">
            <a:avLst/>
          </a:prstGeom>
          <a:noFill/>
          <a:ln cap="flat" cmpd="sng" w="28575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77" name="Shape 1077"/>
          <p:cNvCxnSpPr/>
          <p:nvPr/>
        </p:nvCxnSpPr>
        <p:spPr>
          <a:xfrm flipH="1">
            <a:off x="8397875" y="3654425"/>
            <a:ext cx="46037" cy="404812"/>
          </a:xfrm>
          <a:prstGeom prst="straightConnector1">
            <a:avLst/>
          </a:prstGeom>
          <a:noFill/>
          <a:ln cap="flat" cmpd="sng" w="28575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78" name="Shape 1078"/>
          <p:cNvCxnSpPr/>
          <p:nvPr/>
        </p:nvCxnSpPr>
        <p:spPr>
          <a:xfrm flipH="1">
            <a:off x="8758237" y="4419600"/>
            <a:ext cx="88900" cy="404812"/>
          </a:xfrm>
          <a:prstGeom prst="straightConnector1">
            <a:avLst/>
          </a:prstGeom>
          <a:noFill/>
          <a:ln cap="flat" cmpd="sng" w="28575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79" name="Shape 1079"/>
          <p:cNvSpPr/>
          <p:nvPr/>
        </p:nvSpPr>
        <p:spPr>
          <a:xfrm>
            <a:off x="4616450" y="2438400"/>
            <a:ext cx="90487" cy="391477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/>
          <p:nvPr/>
        </p:nvSpPr>
        <p:spPr>
          <a:xfrm>
            <a:off x="228600" y="1763712"/>
            <a:ext cx="8709025" cy="4784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BiNode *BiSortTree::SearchBST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BiNode&lt;int&gt; *root, int k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== NULL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NULL；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 if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== k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return root;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else if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root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return SearchBST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lchild, k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else return SearchBST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rchild, k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085" name="Shape 1085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086" name="Shape 1086"/>
          <p:cNvSpPr txBox="1"/>
          <p:nvPr/>
        </p:nvSpPr>
        <p:spPr>
          <a:xfrm>
            <a:off x="228600" y="1219200"/>
            <a:ext cx="4114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二叉排序树的查找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/>
          <p:nvPr/>
        </p:nvSpPr>
        <p:spPr>
          <a:xfrm>
            <a:off x="152400" y="1041400"/>
            <a:ext cx="51738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二叉排序树的查找性能分析</a:t>
            </a:r>
            <a:endParaRPr/>
          </a:p>
        </p:txBody>
      </p:sp>
      <p:sp>
        <p:nvSpPr>
          <p:cNvPr id="1092" name="Shape 1092"/>
          <p:cNvSpPr txBox="1"/>
          <p:nvPr/>
        </p:nvSpPr>
        <p:spPr>
          <a:xfrm>
            <a:off x="161925" y="3519487"/>
            <a:ext cx="6345237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由序列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{3, 1, 2, 5, 4}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得到二叉排序树：</a:t>
            </a:r>
            <a:endParaRPr/>
          </a:p>
        </p:txBody>
      </p:sp>
      <p:sp>
        <p:nvSpPr>
          <p:cNvPr id="1093" name="Shape 1093"/>
          <p:cNvSpPr txBox="1"/>
          <p:nvPr/>
        </p:nvSpPr>
        <p:spPr>
          <a:xfrm>
            <a:off x="296862" y="1854200"/>
            <a:ext cx="62103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由序列{1, 2, 3, 4, 5}得到二叉排序树：</a:t>
            </a:r>
            <a:endParaRPr/>
          </a:p>
        </p:txBody>
      </p:sp>
      <p:sp>
        <p:nvSpPr>
          <p:cNvPr id="1094" name="Shape 1094"/>
          <p:cNvSpPr txBox="1"/>
          <p:nvPr/>
        </p:nvSpPr>
        <p:spPr>
          <a:xfrm>
            <a:off x="385750" y="2651925"/>
            <a:ext cx="51738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 =（1+2+3+4+5）/ 5= 3</a:t>
            </a:r>
            <a:endParaRPr/>
          </a:p>
        </p:txBody>
      </p:sp>
      <p:sp>
        <p:nvSpPr>
          <p:cNvPr id="1095" name="Shape 1095"/>
          <p:cNvSpPr txBox="1"/>
          <p:nvPr/>
        </p:nvSpPr>
        <p:spPr>
          <a:xfrm>
            <a:off x="296850" y="4329100"/>
            <a:ext cx="5572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 =（1+2+3+2+3）/ 5 = 2.2</a:t>
            </a:r>
            <a:endParaRPr/>
          </a:p>
        </p:txBody>
      </p:sp>
      <p:sp>
        <p:nvSpPr>
          <p:cNvPr id="1096" name="Shape 1096"/>
          <p:cNvSpPr txBox="1"/>
          <p:nvPr/>
        </p:nvSpPr>
        <p:spPr>
          <a:xfrm>
            <a:off x="385762" y="5589587"/>
            <a:ext cx="8012112" cy="107473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1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二叉排序树的查找性能取决于二叉排序树的形状，在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="1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)和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)之间。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97" name="Shape 1097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grpSp>
        <p:nvGrpSpPr>
          <p:cNvPr id="1098" name="Shape 1098"/>
          <p:cNvGrpSpPr/>
          <p:nvPr/>
        </p:nvGrpSpPr>
        <p:grpSpPr>
          <a:xfrm>
            <a:off x="6281737" y="1403350"/>
            <a:ext cx="2679700" cy="2632075"/>
            <a:chOff x="6281737" y="1403350"/>
            <a:chExt cx="2679700" cy="2632075"/>
          </a:xfrm>
        </p:grpSpPr>
        <p:grpSp>
          <p:nvGrpSpPr>
            <p:cNvPr id="1099" name="Shape 1099"/>
            <p:cNvGrpSpPr/>
            <p:nvPr/>
          </p:nvGrpSpPr>
          <p:grpSpPr>
            <a:xfrm>
              <a:off x="6281737" y="1403350"/>
              <a:ext cx="2679700" cy="2543175"/>
              <a:chOff x="6281737" y="1403350"/>
              <a:chExt cx="2679700" cy="2543175"/>
            </a:xfrm>
          </p:grpSpPr>
          <p:cxnSp>
            <p:nvCxnSpPr>
              <p:cNvPr id="1100" name="Shape 1100"/>
              <p:cNvCxnSpPr/>
              <p:nvPr/>
            </p:nvCxnSpPr>
            <p:spPr>
              <a:xfrm>
                <a:off x="6643687" y="1762125"/>
                <a:ext cx="1978025" cy="180022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366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101" name="Shape 1101"/>
              <p:cNvSpPr/>
              <p:nvPr/>
            </p:nvSpPr>
            <p:spPr>
              <a:xfrm>
                <a:off x="6281737" y="140335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2" name="Shape 1102"/>
              <p:cNvSpPr txBox="1"/>
              <p:nvPr/>
            </p:nvSpPr>
            <p:spPr>
              <a:xfrm>
                <a:off x="6326187" y="1447800"/>
                <a:ext cx="363537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00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1103" name="Shape 1103"/>
              <p:cNvSpPr/>
              <p:nvPr/>
            </p:nvSpPr>
            <p:spPr>
              <a:xfrm>
                <a:off x="6824662" y="1897062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4" name="Shape 1104"/>
              <p:cNvSpPr txBox="1"/>
              <p:nvPr/>
            </p:nvSpPr>
            <p:spPr>
              <a:xfrm>
                <a:off x="6869112" y="1941512"/>
                <a:ext cx="363537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00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7367587" y="243840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6" name="Shape 1106"/>
              <p:cNvSpPr txBox="1"/>
              <p:nvPr/>
            </p:nvSpPr>
            <p:spPr>
              <a:xfrm>
                <a:off x="7412037" y="2482850"/>
                <a:ext cx="363537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00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7947025" y="297815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8" name="Shape 1108"/>
              <p:cNvSpPr txBox="1"/>
              <p:nvPr/>
            </p:nvSpPr>
            <p:spPr>
              <a:xfrm>
                <a:off x="7991475" y="3022600"/>
                <a:ext cx="363537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00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8529637" y="3514725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110" name="Shape 1110"/>
            <p:cNvSpPr txBox="1"/>
            <p:nvPr/>
          </p:nvSpPr>
          <p:spPr>
            <a:xfrm>
              <a:off x="8574087" y="355917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111" name="Shape 1111"/>
          <p:cNvGrpSpPr/>
          <p:nvPr/>
        </p:nvGrpSpPr>
        <p:grpSpPr>
          <a:xfrm>
            <a:off x="6173787" y="3292475"/>
            <a:ext cx="2187575" cy="2098675"/>
            <a:chOff x="6173787" y="3292475"/>
            <a:chExt cx="2187575" cy="2098675"/>
          </a:xfrm>
        </p:grpSpPr>
        <p:cxnSp>
          <p:nvCxnSpPr>
            <p:cNvPr id="1112" name="Shape 1112"/>
            <p:cNvCxnSpPr/>
            <p:nvPr/>
          </p:nvCxnSpPr>
          <p:spPr>
            <a:xfrm flipH="1">
              <a:off x="6423025" y="3578225"/>
              <a:ext cx="685800" cy="4572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3" name="Shape 1113"/>
            <p:cNvCxnSpPr/>
            <p:nvPr/>
          </p:nvCxnSpPr>
          <p:spPr>
            <a:xfrm>
              <a:off x="7489825" y="3578225"/>
              <a:ext cx="609600" cy="4572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4" name="Shape 1114"/>
            <p:cNvCxnSpPr/>
            <p:nvPr/>
          </p:nvCxnSpPr>
          <p:spPr>
            <a:xfrm>
              <a:off x="6507162" y="4373562"/>
              <a:ext cx="314325" cy="4953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5" name="Shape 1115"/>
            <p:cNvCxnSpPr/>
            <p:nvPr/>
          </p:nvCxnSpPr>
          <p:spPr>
            <a:xfrm flipH="1">
              <a:off x="7721600" y="4329112"/>
              <a:ext cx="304800" cy="53975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16" name="Shape 1116"/>
            <p:cNvSpPr/>
            <p:nvPr/>
          </p:nvSpPr>
          <p:spPr>
            <a:xfrm>
              <a:off x="7073900" y="3292475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7" name="Shape 1117"/>
            <p:cNvSpPr txBox="1"/>
            <p:nvPr/>
          </p:nvSpPr>
          <p:spPr>
            <a:xfrm>
              <a:off x="7118350" y="33369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6173787" y="3967162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9" name="Shape 1119"/>
            <p:cNvSpPr txBox="1"/>
            <p:nvPr/>
          </p:nvSpPr>
          <p:spPr>
            <a:xfrm>
              <a:off x="6218237" y="401161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6672262" y="4854575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1" name="Shape 1121"/>
            <p:cNvSpPr txBox="1"/>
            <p:nvPr/>
          </p:nvSpPr>
          <p:spPr>
            <a:xfrm>
              <a:off x="6716712" y="4899025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7929562" y="3967162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3" name="Shape 1123"/>
            <p:cNvSpPr txBox="1"/>
            <p:nvPr/>
          </p:nvSpPr>
          <p:spPr>
            <a:xfrm>
              <a:off x="7974012" y="4011612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7477125" y="487045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5" name="Shape 1125"/>
            <p:cNvSpPr txBox="1"/>
            <p:nvPr/>
          </p:nvSpPr>
          <p:spPr>
            <a:xfrm>
              <a:off x="7521575" y="4914900"/>
              <a:ext cx="36353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 txBox="1"/>
          <p:nvPr/>
        </p:nvSpPr>
        <p:spPr>
          <a:xfrm>
            <a:off x="276225" y="1808162"/>
            <a:ext cx="8415337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平衡二叉树：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或者是一棵空的二叉排序树，或者是具有下列性质的二叉排序树：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根结点的左子树和右子树的深度最多相差1;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⑵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根结点的左子树和右子树也都是平衡二叉树。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31" name="Shape 1131"/>
          <p:cNvSpPr txBox="1"/>
          <p:nvPr/>
        </p:nvSpPr>
        <p:spPr>
          <a:xfrm>
            <a:off x="320675" y="4194175"/>
            <a:ext cx="8415337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平衡因子：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结点的平衡因子是该结点的左子树的深度与右子树的深度之差。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32" name="Shape 1132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平衡二叉树</a:t>
            </a:r>
            <a:endParaRPr/>
          </a:p>
        </p:txBody>
      </p:sp>
      <p:sp>
        <p:nvSpPr>
          <p:cNvPr id="1133" name="Shape 1133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Shape 1138"/>
          <p:cNvGrpSpPr/>
          <p:nvPr/>
        </p:nvGrpSpPr>
        <p:grpSpPr>
          <a:xfrm>
            <a:off x="1062037" y="2573337"/>
            <a:ext cx="6843712" cy="3060700"/>
            <a:chOff x="1058862" y="2373312"/>
            <a:chExt cx="6843712" cy="3060700"/>
          </a:xfrm>
        </p:grpSpPr>
        <p:grpSp>
          <p:nvGrpSpPr>
            <p:cNvPr id="1139" name="Shape 1139"/>
            <p:cNvGrpSpPr/>
            <p:nvPr/>
          </p:nvGrpSpPr>
          <p:grpSpPr>
            <a:xfrm>
              <a:off x="1058862" y="2373312"/>
              <a:ext cx="2519362" cy="1690687"/>
              <a:chOff x="685800" y="3810000"/>
              <a:chExt cx="2743200" cy="1981200"/>
            </a:xfrm>
          </p:grpSpPr>
          <p:sp>
            <p:nvSpPr>
              <p:cNvPr id="1140" name="Shape 1140"/>
              <p:cNvSpPr/>
              <p:nvPr/>
            </p:nvSpPr>
            <p:spPr>
              <a:xfrm>
                <a:off x="2209800" y="38100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  <a:ln cap="flat" cmpd="sng" w="19050">
                <a:solidFill>
                  <a:srgbClr val="00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3200"/>
                  <a:buFont typeface="Times New Roman"/>
                  <a:buNone/>
                </a:pPr>
                <a:r>
                  <a:rPr b="1" i="0" lang="en-US" sz="3200" u="non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1447800" y="45720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  <a:ln cap="flat" cmpd="sng" w="19050">
                <a:solidFill>
                  <a:srgbClr val="00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3200"/>
                  <a:buFont typeface="Times New Roman"/>
                  <a:buNone/>
                </a:pPr>
                <a:r>
                  <a:rPr b="1" i="0" lang="en-US" sz="3200" u="non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2971800" y="45720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  <a:ln cap="flat" cmpd="sng" w="19050">
                <a:solidFill>
                  <a:srgbClr val="00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3200"/>
                  <a:buFont typeface="Times New Roman"/>
                  <a:buNone/>
                </a:pPr>
                <a:r>
                  <a:rPr b="1" i="0" lang="en-US" sz="3200" u="non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85800" y="53340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  <a:ln cap="flat" cmpd="sng" w="19050">
                <a:solidFill>
                  <a:srgbClr val="00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3200"/>
                  <a:buFont typeface="Times New Roman"/>
                  <a:buNone/>
                </a:pPr>
                <a:r>
                  <a:rPr b="1" i="0" lang="en-US" sz="3200" u="non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cxnSp>
            <p:nvCxnSpPr>
              <p:cNvPr id="1144" name="Shape 1144"/>
              <p:cNvCxnSpPr/>
              <p:nvPr/>
            </p:nvCxnSpPr>
            <p:spPr>
              <a:xfrm flipH="1">
                <a:off x="1828800" y="4191000"/>
                <a:ext cx="45720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45" name="Shape 1145"/>
              <p:cNvCxnSpPr/>
              <p:nvPr/>
            </p:nvCxnSpPr>
            <p:spPr>
              <a:xfrm flipH="1">
                <a:off x="1066800" y="4953000"/>
                <a:ext cx="45720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46" name="Shape 1146"/>
              <p:cNvCxnSpPr/>
              <p:nvPr/>
            </p:nvCxnSpPr>
            <p:spPr>
              <a:xfrm>
                <a:off x="2590800" y="4191000"/>
                <a:ext cx="45720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147" name="Shape 1147"/>
            <p:cNvSpPr/>
            <p:nvPr/>
          </p:nvSpPr>
          <p:spPr>
            <a:xfrm>
              <a:off x="6307137" y="2373312"/>
              <a:ext cx="419100" cy="390525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5607050" y="3024187"/>
              <a:ext cx="420687" cy="390525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7007225" y="3024187"/>
              <a:ext cx="419100" cy="390525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4908550" y="3673475"/>
              <a:ext cx="419100" cy="390525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5380037" y="4487862"/>
              <a:ext cx="419100" cy="390525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152" name="Shape 1152"/>
            <p:cNvCxnSpPr/>
            <p:nvPr/>
          </p:nvCxnSpPr>
          <p:spPr>
            <a:xfrm flipH="1">
              <a:off x="5957887" y="2698750"/>
              <a:ext cx="419100" cy="390525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3" name="Shape 1153"/>
            <p:cNvCxnSpPr/>
            <p:nvPr/>
          </p:nvCxnSpPr>
          <p:spPr>
            <a:xfrm flipH="1">
              <a:off x="5257800" y="3349625"/>
              <a:ext cx="419100" cy="388937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4" name="Shape 1154"/>
            <p:cNvCxnSpPr/>
            <p:nvPr/>
          </p:nvCxnSpPr>
          <p:spPr>
            <a:xfrm>
              <a:off x="5200650" y="4038600"/>
              <a:ext cx="314325" cy="449262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5" name="Shape 1155"/>
            <p:cNvCxnSpPr/>
            <p:nvPr/>
          </p:nvCxnSpPr>
          <p:spPr>
            <a:xfrm>
              <a:off x="6656387" y="2698750"/>
              <a:ext cx="420687" cy="390525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56" name="Shape 1156"/>
            <p:cNvSpPr txBox="1"/>
            <p:nvPr/>
          </p:nvSpPr>
          <p:spPr>
            <a:xfrm>
              <a:off x="1106487" y="4914900"/>
              <a:ext cx="6796087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是平衡树                非平衡树</a:t>
              </a:r>
              <a:endParaRPr/>
            </a:p>
          </p:txBody>
        </p:sp>
      </p:grpSp>
      <p:sp>
        <p:nvSpPr>
          <p:cNvPr id="1157" name="Shape 1157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1158" name="Shape 1158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平衡二叉树</a:t>
            </a:r>
            <a:endParaRPr/>
          </a:p>
        </p:txBody>
      </p:sp>
      <p:sp>
        <p:nvSpPr>
          <p:cNvPr id="1159" name="Shape 1159"/>
          <p:cNvSpPr txBox="1"/>
          <p:nvPr/>
        </p:nvSpPr>
        <p:spPr>
          <a:xfrm>
            <a:off x="522287" y="5949950"/>
            <a:ext cx="81454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在平衡树中，结点的平衡因子可以是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1，0，-1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  <p:sp>
        <p:nvSpPr>
          <p:cNvPr id="1160" name="Shape 1160"/>
          <p:cNvSpPr txBox="1"/>
          <p:nvPr/>
        </p:nvSpPr>
        <p:spPr>
          <a:xfrm>
            <a:off x="296862" y="1808162"/>
            <a:ext cx="42291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结点的平衡因子＝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-H</a:t>
            </a:r>
            <a:r>
              <a:rPr b="1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/>
          <p:nvPr/>
        </p:nvSpPr>
        <p:spPr>
          <a:xfrm>
            <a:off x="385762" y="1673225"/>
            <a:ext cx="8281987" cy="163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最小不平衡子树：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在平衡二叉树的构造过程中，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以距离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插入结点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最近的、且平衡因子的绝对值大于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的结点为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根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的子树。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66" name="Shape 1166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grpSp>
        <p:nvGrpSpPr>
          <p:cNvPr id="1167" name="Shape 1167"/>
          <p:cNvGrpSpPr/>
          <p:nvPr/>
        </p:nvGrpSpPr>
        <p:grpSpPr>
          <a:xfrm>
            <a:off x="3402012" y="3249612"/>
            <a:ext cx="3105150" cy="2339975"/>
            <a:chOff x="3492500" y="2933700"/>
            <a:chExt cx="3105150" cy="2339975"/>
          </a:xfrm>
        </p:grpSpPr>
        <p:sp>
          <p:nvSpPr>
            <p:cNvPr id="1168" name="Shape 1168"/>
            <p:cNvSpPr/>
            <p:nvPr/>
          </p:nvSpPr>
          <p:spPr>
            <a:xfrm>
              <a:off x="5157787" y="2933700"/>
              <a:ext cx="539750" cy="539750"/>
            </a:xfrm>
            <a:prstGeom prst="ellipse">
              <a:avLst/>
            </a:prstGeom>
            <a:gradFill>
              <a:gsLst>
                <a:gs pos="0">
                  <a:srgbClr val="00CC66"/>
                </a:gs>
                <a:gs pos="100000">
                  <a:srgbClr val="008F4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1169" name="Shape 1169"/>
            <p:cNvCxnSpPr/>
            <p:nvPr/>
          </p:nvCxnSpPr>
          <p:spPr>
            <a:xfrm flipH="1">
              <a:off x="4706937" y="3384550"/>
              <a:ext cx="520700" cy="493712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0" name="Shape 1170"/>
            <p:cNvCxnSpPr/>
            <p:nvPr/>
          </p:nvCxnSpPr>
          <p:spPr>
            <a:xfrm flipH="1">
              <a:off x="3867150" y="4222750"/>
              <a:ext cx="476250" cy="5397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1" name="Shape 1171"/>
            <p:cNvCxnSpPr/>
            <p:nvPr/>
          </p:nvCxnSpPr>
          <p:spPr>
            <a:xfrm>
              <a:off x="5651500" y="3338512"/>
              <a:ext cx="541337" cy="4508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72" name="Shape 1172"/>
            <p:cNvSpPr/>
            <p:nvPr/>
          </p:nvSpPr>
          <p:spPr>
            <a:xfrm>
              <a:off x="4257675" y="3743325"/>
              <a:ext cx="539750" cy="539750"/>
            </a:xfrm>
            <a:prstGeom prst="ellipse">
              <a:avLst/>
            </a:prstGeom>
            <a:gradFill>
              <a:gsLst>
                <a:gs pos="0">
                  <a:srgbClr val="00CC66"/>
                </a:gs>
                <a:gs pos="100000">
                  <a:srgbClr val="008F4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492500" y="4733925"/>
              <a:ext cx="539750" cy="539750"/>
            </a:xfrm>
            <a:prstGeom prst="ellipse">
              <a:avLst/>
            </a:prstGeom>
            <a:gradFill>
              <a:gsLst>
                <a:gs pos="0">
                  <a:srgbClr val="00CC66"/>
                </a:gs>
                <a:gs pos="100000">
                  <a:srgbClr val="008F4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6057900" y="3743325"/>
              <a:ext cx="539750" cy="539750"/>
            </a:xfrm>
            <a:prstGeom prst="ellipse">
              <a:avLst/>
            </a:prstGeom>
            <a:gradFill>
              <a:gsLst>
                <a:gs pos="0">
                  <a:srgbClr val="00CC66"/>
                </a:gs>
                <a:gs pos="100000">
                  <a:srgbClr val="008F4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grpSp>
        <p:nvGrpSpPr>
          <p:cNvPr id="1175" name="Shape 1175"/>
          <p:cNvGrpSpPr/>
          <p:nvPr/>
        </p:nvGrpSpPr>
        <p:grpSpPr>
          <a:xfrm>
            <a:off x="2636837" y="5500687"/>
            <a:ext cx="836612" cy="1079500"/>
            <a:chOff x="2636837" y="5500687"/>
            <a:chExt cx="836612" cy="1079500"/>
          </a:xfrm>
        </p:grpSpPr>
        <p:cxnSp>
          <p:nvCxnSpPr>
            <p:cNvPr id="1176" name="Shape 1176"/>
            <p:cNvCxnSpPr/>
            <p:nvPr/>
          </p:nvCxnSpPr>
          <p:spPr>
            <a:xfrm flipH="1">
              <a:off x="2995612" y="5500687"/>
              <a:ext cx="477837" cy="58420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77" name="Shape 1177"/>
            <p:cNvSpPr/>
            <p:nvPr/>
          </p:nvSpPr>
          <p:spPr>
            <a:xfrm>
              <a:off x="2636837" y="6040437"/>
              <a:ext cx="539750" cy="539750"/>
            </a:xfrm>
            <a:prstGeom prst="ellipse">
              <a:avLst/>
            </a:prstGeom>
            <a:gradFill>
              <a:gsLst>
                <a:gs pos="0">
                  <a:srgbClr val="00CC66"/>
                </a:gs>
                <a:gs pos="100000">
                  <a:srgbClr val="008F4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1178" name="Shape 1178"/>
          <p:cNvSpPr/>
          <p:nvPr/>
        </p:nvSpPr>
        <p:spPr>
          <a:xfrm>
            <a:off x="4151312" y="4059237"/>
            <a:ext cx="576262" cy="576262"/>
          </a:xfrm>
          <a:prstGeom prst="ellipse">
            <a:avLst/>
          </a:prstGeom>
          <a:gradFill>
            <a:gsLst>
              <a:gs pos="0">
                <a:srgbClr val="FF5050"/>
              </a:gs>
              <a:gs pos="100000">
                <a:srgbClr val="B3383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79" name="Shape 1179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平衡二叉树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/>
          <p:nvPr/>
        </p:nvSpPr>
        <p:spPr>
          <a:xfrm>
            <a:off x="385762" y="1808162"/>
            <a:ext cx="8382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构造平衡二叉树的基本思想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：每插入一个结点，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（1）从插入结点开始向上计算各结点的平衡因子，如果某结点平衡因子的绝对值超过1，则说明插入操作破坏了二叉排序树的平衡性，需要进行平衡调整；否则继续执行插入操作。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（2）如果二叉排序树不平衡，则找出最小不平衡子树的根结点，根据新插入结点与最小不平衡子树根结点之间的关系判断调整类型。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（3）根据调整类型进行相应的调整，使之成为新的平衡子树。</a:t>
            </a:r>
            <a:endParaRPr/>
          </a:p>
        </p:txBody>
      </p:sp>
      <p:sp>
        <p:nvSpPr>
          <p:cNvPr id="1185" name="Shape 1185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186" name="Shape 1186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平衡二叉树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 txBox="1"/>
          <p:nvPr/>
        </p:nvSpPr>
        <p:spPr>
          <a:xfrm>
            <a:off x="217487" y="1403350"/>
            <a:ext cx="88471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例：设序列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，构造平衡树。</a:t>
            </a: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762000" y="2425700"/>
            <a:ext cx="539700" cy="539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grpSp>
        <p:nvGrpSpPr>
          <p:cNvPr id="1193" name="Shape 1193"/>
          <p:cNvGrpSpPr/>
          <p:nvPr/>
        </p:nvGrpSpPr>
        <p:grpSpPr>
          <a:xfrm>
            <a:off x="1219200" y="2882900"/>
            <a:ext cx="663525" cy="1012775"/>
            <a:chOff x="1219200" y="3200400"/>
            <a:chExt cx="663525" cy="1012775"/>
          </a:xfrm>
        </p:grpSpPr>
        <p:sp>
          <p:nvSpPr>
            <p:cNvPr id="1194" name="Shape 1194"/>
            <p:cNvSpPr/>
            <p:nvPr/>
          </p:nvSpPr>
          <p:spPr>
            <a:xfrm>
              <a:off x="1343025" y="3673475"/>
              <a:ext cx="539700" cy="539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cxnSp>
          <p:nvCxnSpPr>
            <p:cNvPr id="1195" name="Shape 1195"/>
            <p:cNvCxnSpPr/>
            <p:nvPr/>
          </p:nvCxnSpPr>
          <p:spPr>
            <a:xfrm>
              <a:off x="1219200" y="3200400"/>
              <a:ext cx="292100" cy="49847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96" name="Shape 1196"/>
          <p:cNvGrpSpPr/>
          <p:nvPr/>
        </p:nvGrpSpPr>
        <p:grpSpPr>
          <a:xfrm>
            <a:off x="1781175" y="3832225"/>
            <a:ext cx="720675" cy="1079450"/>
            <a:chOff x="1781175" y="4149725"/>
            <a:chExt cx="720675" cy="1079450"/>
          </a:xfrm>
        </p:grpSpPr>
        <p:sp>
          <p:nvSpPr>
            <p:cNvPr id="1197" name="Shape 1197"/>
            <p:cNvSpPr/>
            <p:nvPr/>
          </p:nvSpPr>
          <p:spPr>
            <a:xfrm>
              <a:off x="1962150" y="4689475"/>
              <a:ext cx="539700" cy="539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1198" name="Shape 1198"/>
            <p:cNvCxnSpPr/>
            <p:nvPr/>
          </p:nvCxnSpPr>
          <p:spPr>
            <a:xfrm>
              <a:off x="1781175" y="4149725"/>
              <a:ext cx="315912" cy="584200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99" name="Shape 1199"/>
          <p:cNvSpPr/>
          <p:nvPr/>
        </p:nvSpPr>
        <p:spPr>
          <a:xfrm>
            <a:off x="2997200" y="3563937"/>
            <a:ext cx="762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0" name="Shape 1200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x="915987" y="2976562"/>
            <a:ext cx="134937" cy="223837"/>
          </a:xfrm>
          <a:prstGeom prst="triangle">
            <a:avLst>
              <a:gd fmla="val 50000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1501775" y="3921125"/>
            <a:ext cx="134937" cy="223837"/>
          </a:xfrm>
          <a:prstGeom prst="triangle">
            <a:avLst>
              <a:gd fmla="val 50000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03" name="Shape 1203"/>
          <p:cNvGrpSpPr/>
          <p:nvPr/>
        </p:nvGrpSpPr>
        <p:grpSpPr>
          <a:xfrm>
            <a:off x="5207000" y="2351087"/>
            <a:ext cx="1955800" cy="1439863"/>
            <a:chOff x="3492500" y="2843212"/>
            <a:chExt cx="1955800" cy="1439863"/>
          </a:xfrm>
        </p:grpSpPr>
        <p:cxnSp>
          <p:nvCxnSpPr>
            <p:cNvPr id="1204" name="Shape 1204"/>
            <p:cNvCxnSpPr/>
            <p:nvPr/>
          </p:nvCxnSpPr>
          <p:spPr>
            <a:xfrm>
              <a:off x="4691062" y="3246437"/>
              <a:ext cx="376237" cy="54292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5" name="Shape 1205"/>
            <p:cNvCxnSpPr/>
            <p:nvPr/>
          </p:nvCxnSpPr>
          <p:spPr>
            <a:xfrm flipH="1">
              <a:off x="3851275" y="3249612"/>
              <a:ext cx="395287" cy="539750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06" name="Shape 1206"/>
            <p:cNvSpPr/>
            <p:nvPr/>
          </p:nvSpPr>
          <p:spPr>
            <a:xfrm>
              <a:off x="4211637" y="28432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492500" y="37433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1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908550" y="37433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grpSp>
        <p:nvGrpSpPr>
          <p:cNvPr id="1209" name="Shape 1209"/>
          <p:cNvGrpSpPr/>
          <p:nvPr/>
        </p:nvGrpSpPr>
        <p:grpSpPr>
          <a:xfrm>
            <a:off x="4589462" y="3702050"/>
            <a:ext cx="706438" cy="1114425"/>
            <a:chOff x="2874962" y="4114800"/>
            <a:chExt cx="706438" cy="1114425"/>
          </a:xfrm>
        </p:grpSpPr>
        <p:sp>
          <p:nvSpPr>
            <p:cNvPr id="1210" name="Shape 1210"/>
            <p:cNvSpPr/>
            <p:nvPr/>
          </p:nvSpPr>
          <p:spPr>
            <a:xfrm>
              <a:off x="2874962" y="46894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211" name="Shape 1211"/>
            <p:cNvCxnSpPr/>
            <p:nvPr/>
          </p:nvCxnSpPr>
          <p:spPr>
            <a:xfrm flipH="1">
              <a:off x="3222625" y="4114800"/>
              <a:ext cx="358775" cy="57467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12" name="Shape 1212"/>
          <p:cNvGrpSpPr/>
          <p:nvPr/>
        </p:nvGrpSpPr>
        <p:grpSpPr>
          <a:xfrm>
            <a:off x="5640387" y="3721100"/>
            <a:ext cx="720725" cy="1139825"/>
            <a:chOff x="3925887" y="4133850"/>
            <a:chExt cx="720725" cy="1139825"/>
          </a:xfrm>
        </p:grpSpPr>
        <p:sp>
          <p:nvSpPr>
            <p:cNvPr id="1213" name="Shape 1213"/>
            <p:cNvSpPr/>
            <p:nvPr/>
          </p:nvSpPr>
          <p:spPr>
            <a:xfrm>
              <a:off x="4106862" y="47339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214" name="Shape 1214"/>
            <p:cNvCxnSpPr/>
            <p:nvPr/>
          </p:nvCxnSpPr>
          <p:spPr>
            <a:xfrm>
              <a:off x="3925887" y="4133850"/>
              <a:ext cx="376237" cy="64452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15" name="Shape 1215"/>
          <p:cNvGrpSpPr/>
          <p:nvPr/>
        </p:nvGrpSpPr>
        <p:grpSpPr>
          <a:xfrm>
            <a:off x="5267325" y="4829175"/>
            <a:ext cx="706438" cy="1114425"/>
            <a:chOff x="2874962" y="4114800"/>
            <a:chExt cx="706438" cy="1114425"/>
          </a:xfrm>
        </p:grpSpPr>
        <p:sp>
          <p:nvSpPr>
            <p:cNvPr id="1216" name="Shape 1216"/>
            <p:cNvSpPr/>
            <p:nvPr/>
          </p:nvSpPr>
          <p:spPr>
            <a:xfrm>
              <a:off x="2874962" y="46894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1217" name="Shape 1217"/>
            <p:cNvCxnSpPr/>
            <p:nvPr/>
          </p:nvCxnSpPr>
          <p:spPr>
            <a:xfrm flipH="1">
              <a:off x="3222625" y="4114800"/>
              <a:ext cx="358775" cy="57467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18" name="Shape 1218"/>
          <p:cNvSpPr/>
          <p:nvPr/>
        </p:nvSpPr>
        <p:spPr>
          <a:xfrm>
            <a:off x="6107112" y="2881312"/>
            <a:ext cx="134937" cy="223837"/>
          </a:xfrm>
          <a:prstGeom prst="triangle">
            <a:avLst>
              <a:gd fmla="val 50000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/>
          <p:nvPr/>
        </p:nvSpPr>
        <p:spPr>
          <a:xfrm>
            <a:off x="217487" y="1403350"/>
            <a:ext cx="88471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例：设序列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，构造平衡树。</a:t>
            </a:r>
            <a:endParaRPr/>
          </a:p>
        </p:txBody>
      </p:sp>
      <p:sp>
        <p:nvSpPr>
          <p:cNvPr id="1224" name="Shape 1224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grpSp>
        <p:nvGrpSpPr>
          <p:cNvPr id="1225" name="Shape 1225"/>
          <p:cNvGrpSpPr/>
          <p:nvPr/>
        </p:nvGrpSpPr>
        <p:grpSpPr>
          <a:xfrm>
            <a:off x="666750" y="2351087"/>
            <a:ext cx="1955800" cy="1439863"/>
            <a:chOff x="3492500" y="2843212"/>
            <a:chExt cx="1955800" cy="1439863"/>
          </a:xfrm>
        </p:grpSpPr>
        <p:cxnSp>
          <p:nvCxnSpPr>
            <p:cNvPr id="1226" name="Shape 1226"/>
            <p:cNvCxnSpPr/>
            <p:nvPr/>
          </p:nvCxnSpPr>
          <p:spPr>
            <a:xfrm>
              <a:off x="4691062" y="3246437"/>
              <a:ext cx="376237" cy="54292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7" name="Shape 1227"/>
            <p:cNvCxnSpPr/>
            <p:nvPr/>
          </p:nvCxnSpPr>
          <p:spPr>
            <a:xfrm flipH="1">
              <a:off x="3851275" y="3249612"/>
              <a:ext cx="395287" cy="539750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28" name="Shape 1228"/>
            <p:cNvSpPr/>
            <p:nvPr/>
          </p:nvSpPr>
          <p:spPr>
            <a:xfrm>
              <a:off x="4211637" y="28432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3492500" y="37433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1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908550" y="37433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grpSp>
        <p:nvGrpSpPr>
          <p:cNvPr id="1231" name="Shape 1231"/>
          <p:cNvGrpSpPr/>
          <p:nvPr/>
        </p:nvGrpSpPr>
        <p:grpSpPr>
          <a:xfrm>
            <a:off x="49212" y="3702050"/>
            <a:ext cx="706438" cy="1114425"/>
            <a:chOff x="2874962" y="4114800"/>
            <a:chExt cx="706438" cy="1114425"/>
          </a:xfrm>
        </p:grpSpPr>
        <p:sp>
          <p:nvSpPr>
            <p:cNvPr id="1232" name="Shape 1232"/>
            <p:cNvSpPr/>
            <p:nvPr/>
          </p:nvSpPr>
          <p:spPr>
            <a:xfrm>
              <a:off x="2874962" y="46894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233" name="Shape 1233"/>
            <p:cNvCxnSpPr/>
            <p:nvPr/>
          </p:nvCxnSpPr>
          <p:spPr>
            <a:xfrm flipH="1">
              <a:off x="3222625" y="4114800"/>
              <a:ext cx="358775" cy="57467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34" name="Shape 1234"/>
          <p:cNvGrpSpPr/>
          <p:nvPr/>
        </p:nvGrpSpPr>
        <p:grpSpPr>
          <a:xfrm>
            <a:off x="1100137" y="3721100"/>
            <a:ext cx="720725" cy="1139825"/>
            <a:chOff x="3925887" y="4133850"/>
            <a:chExt cx="720725" cy="1139825"/>
          </a:xfrm>
        </p:grpSpPr>
        <p:sp>
          <p:nvSpPr>
            <p:cNvPr id="1235" name="Shape 1235"/>
            <p:cNvSpPr/>
            <p:nvPr/>
          </p:nvSpPr>
          <p:spPr>
            <a:xfrm>
              <a:off x="4106862" y="47339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236" name="Shape 1236"/>
            <p:cNvCxnSpPr/>
            <p:nvPr/>
          </p:nvCxnSpPr>
          <p:spPr>
            <a:xfrm>
              <a:off x="3925887" y="4133850"/>
              <a:ext cx="376237" cy="64452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37" name="Shape 1237"/>
          <p:cNvGrpSpPr/>
          <p:nvPr/>
        </p:nvGrpSpPr>
        <p:grpSpPr>
          <a:xfrm>
            <a:off x="727075" y="4829175"/>
            <a:ext cx="706438" cy="1114425"/>
            <a:chOff x="2874962" y="4114800"/>
            <a:chExt cx="706438" cy="1114425"/>
          </a:xfrm>
        </p:grpSpPr>
        <p:sp>
          <p:nvSpPr>
            <p:cNvPr id="1238" name="Shape 1238"/>
            <p:cNvSpPr/>
            <p:nvPr/>
          </p:nvSpPr>
          <p:spPr>
            <a:xfrm>
              <a:off x="2874962" y="46894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1239" name="Shape 1239"/>
            <p:cNvCxnSpPr/>
            <p:nvPr/>
          </p:nvCxnSpPr>
          <p:spPr>
            <a:xfrm flipH="1">
              <a:off x="3222625" y="4114800"/>
              <a:ext cx="358775" cy="57467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40" name="Shape 1240"/>
          <p:cNvSpPr/>
          <p:nvPr/>
        </p:nvSpPr>
        <p:spPr>
          <a:xfrm>
            <a:off x="1566862" y="2881312"/>
            <a:ext cx="134937" cy="223837"/>
          </a:xfrm>
          <a:prstGeom prst="triangle">
            <a:avLst>
              <a:gd fmla="val 50000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2751137" y="3878262"/>
            <a:ext cx="719137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42" name="Shape 1242"/>
          <p:cNvGrpSpPr/>
          <p:nvPr/>
        </p:nvGrpSpPr>
        <p:grpSpPr>
          <a:xfrm>
            <a:off x="3394075" y="3711575"/>
            <a:ext cx="706438" cy="1114425"/>
            <a:chOff x="2874962" y="4114800"/>
            <a:chExt cx="706438" cy="1114425"/>
          </a:xfrm>
        </p:grpSpPr>
        <p:sp>
          <p:nvSpPr>
            <p:cNvPr id="1243" name="Shape 1243"/>
            <p:cNvSpPr/>
            <p:nvPr/>
          </p:nvSpPr>
          <p:spPr>
            <a:xfrm>
              <a:off x="2874962" y="46894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244" name="Shape 1244"/>
            <p:cNvCxnSpPr/>
            <p:nvPr/>
          </p:nvCxnSpPr>
          <p:spPr>
            <a:xfrm flipH="1">
              <a:off x="3222625" y="4114800"/>
              <a:ext cx="358775" cy="57467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45" name="Shape 1245"/>
          <p:cNvGrpSpPr/>
          <p:nvPr/>
        </p:nvGrpSpPr>
        <p:grpSpPr>
          <a:xfrm>
            <a:off x="3825875" y="4778375"/>
            <a:ext cx="720725" cy="1139825"/>
            <a:chOff x="3925887" y="4133850"/>
            <a:chExt cx="720725" cy="1139825"/>
          </a:xfrm>
        </p:grpSpPr>
        <p:sp>
          <p:nvSpPr>
            <p:cNvPr id="1246" name="Shape 1246"/>
            <p:cNvSpPr/>
            <p:nvPr/>
          </p:nvSpPr>
          <p:spPr>
            <a:xfrm>
              <a:off x="4106862" y="473392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1247" name="Shape 1247"/>
            <p:cNvCxnSpPr/>
            <p:nvPr/>
          </p:nvCxnSpPr>
          <p:spPr>
            <a:xfrm>
              <a:off x="3925887" y="4133850"/>
              <a:ext cx="376237" cy="64452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48" name="Shape 1248"/>
          <p:cNvGrpSpPr/>
          <p:nvPr/>
        </p:nvGrpSpPr>
        <p:grpSpPr>
          <a:xfrm>
            <a:off x="2808287" y="4792662"/>
            <a:ext cx="706438" cy="1114425"/>
            <a:chOff x="2874962" y="4114800"/>
            <a:chExt cx="706438" cy="1114425"/>
          </a:xfrm>
        </p:grpSpPr>
        <p:sp>
          <p:nvSpPr>
            <p:cNvPr id="1249" name="Shape 1249"/>
            <p:cNvSpPr/>
            <p:nvPr/>
          </p:nvSpPr>
          <p:spPr>
            <a:xfrm>
              <a:off x="2874962" y="4689475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250" name="Shape 1250"/>
            <p:cNvCxnSpPr/>
            <p:nvPr/>
          </p:nvCxnSpPr>
          <p:spPr>
            <a:xfrm flipH="1">
              <a:off x="3222625" y="4114800"/>
              <a:ext cx="358775" cy="57467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51" name="Shape 1251"/>
          <p:cNvSpPr/>
          <p:nvPr/>
        </p:nvSpPr>
        <p:spPr>
          <a:xfrm>
            <a:off x="4860925" y="2889250"/>
            <a:ext cx="134937" cy="223837"/>
          </a:xfrm>
          <a:prstGeom prst="triangle">
            <a:avLst>
              <a:gd fmla="val 50000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831850" y="3789362"/>
            <a:ext cx="134937" cy="223837"/>
          </a:xfrm>
          <a:prstGeom prst="triangle">
            <a:avLst>
              <a:gd fmla="val 50000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3" name="Shape 1253"/>
          <p:cNvGrpSpPr/>
          <p:nvPr/>
        </p:nvGrpSpPr>
        <p:grpSpPr>
          <a:xfrm>
            <a:off x="4319587" y="2349500"/>
            <a:ext cx="1597025" cy="1439862"/>
            <a:chOff x="4319587" y="2349500"/>
            <a:chExt cx="1597025" cy="1439862"/>
          </a:xfrm>
        </p:grpSpPr>
        <p:cxnSp>
          <p:nvCxnSpPr>
            <p:cNvPr id="1254" name="Shape 1254"/>
            <p:cNvCxnSpPr/>
            <p:nvPr/>
          </p:nvCxnSpPr>
          <p:spPr>
            <a:xfrm>
              <a:off x="5159375" y="2752725"/>
              <a:ext cx="376237" cy="54292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55" name="Shape 1255"/>
            <p:cNvSpPr/>
            <p:nvPr/>
          </p:nvSpPr>
          <p:spPr>
            <a:xfrm>
              <a:off x="4679950" y="234950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5376862" y="32496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1257" name="Shape 1257"/>
            <p:cNvCxnSpPr/>
            <p:nvPr/>
          </p:nvCxnSpPr>
          <p:spPr>
            <a:xfrm flipH="1">
              <a:off x="4319587" y="2755900"/>
              <a:ext cx="395287" cy="539750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58" name="Shape 1258"/>
          <p:cNvSpPr/>
          <p:nvPr/>
        </p:nvSpPr>
        <p:spPr>
          <a:xfrm>
            <a:off x="3960812" y="3249612"/>
            <a:ext cx="539750" cy="5397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259" name="Shape 1259"/>
          <p:cNvSpPr/>
          <p:nvPr/>
        </p:nvSpPr>
        <p:spPr>
          <a:xfrm>
            <a:off x="4186237" y="3789362"/>
            <a:ext cx="134937" cy="223837"/>
          </a:xfrm>
          <a:prstGeom prst="triangle">
            <a:avLst>
              <a:gd fmla="val 50000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0" name="Shape 1260"/>
          <p:cNvSpPr/>
          <p:nvPr/>
        </p:nvSpPr>
        <p:spPr>
          <a:xfrm>
            <a:off x="5756275" y="4078287"/>
            <a:ext cx="719137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61" name="Shape 1261"/>
          <p:cNvGrpSpPr/>
          <p:nvPr/>
        </p:nvGrpSpPr>
        <p:grpSpPr>
          <a:xfrm>
            <a:off x="7704137" y="3752850"/>
            <a:ext cx="750887" cy="1109663"/>
            <a:chOff x="7600950" y="3894137"/>
            <a:chExt cx="750887" cy="1109663"/>
          </a:xfrm>
        </p:grpSpPr>
        <p:cxnSp>
          <p:nvCxnSpPr>
            <p:cNvPr id="1262" name="Shape 1262"/>
            <p:cNvCxnSpPr/>
            <p:nvPr/>
          </p:nvCxnSpPr>
          <p:spPr>
            <a:xfrm rot="10800000">
              <a:off x="7600950" y="3894137"/>
              <a:ext cx="346075" cy="614362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63" name="Shape 1263"/>
            <p:cNvSpPr/>
            <p:nvPr/>
          </p:nvSpPr>
          <p:spPr>
            <a:xfrm>
              <a:off x="7812087" y="446405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264" name="Shape 1264"/>
          <p:cNvGrpSpPr/>
          <p:nvPr/>
        </p:nvGrpSpPr>
        <p:grpSpPr>
          <a:xfrm>
            <a:off x="8328025" y="4816475"/>
            <a:ext cx="665163" cy="1125538"/>
            <a:chOff x="8224837" y="4957762"/>
            <a:chExt cx="665163" cy="1125538"/>
          </a:xfrm>
        </p:grpSpPr>
        <p:cxnSp>
          <p:nvCxnSpPr>
            <p:cNvPr id="1265" name="Shape 1265"/>
            <p:cNvCxnSpPr/>
            <p:nvPr/>
          </p:nvCxnSpPr>
          <p:spPr>
            <a:xfrm>
              <a:off x="8224837" y="4957762"/>
              <a:ext cx="352425" cy="631825"/>
            </a:xfrm>
            <a:prstGeom prst="straightConnector1">
              <a:avLst/>
            </a:prstGeom>
            <a:noFill/>
            <a:ln cap="flat" cmpd="sng" w="38100">
              <a:solidFill>
                <a:srgbClr val="00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66" name="Shape 1266"/>
            <p:cNvSpPr/>
            <p:nvPr/>
          </p:nvSpPr>
          <p:spPr>
            <a:xfrm>
              <a:off x="8350250" y="554355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grpSp>
        <p:nvGrpSpPr>
          <p:cNvPr id="1267" name="Shape 1267"/>
          <p:cNvGrpSpPr/>
          <p:nvPr/>
        </p:nvGrpSpPr>
        <p:grpSpPr>
          <a:xfrm>
            <a:off x="6138862" y="3287712"/>
            <a:ext cx="1738312" cy="2668587"/>
            <a:chOff x="6035675" y="3429000"/>
            <a:chExt cx="1738312" cy="2668587"/>
          </a:xfrm>
        </p:grpSpPr>
        <p:sp>
          <p:nvSpPr>
            <p:cNvPr id="1268" name="Shape 1268"/>
            <p:cNvSpPr/>
            <p:nvPr/>
          </p:nvSpPr>
          <p:spPr>
            <a:xfrm>
              <a:off x="7188200" y="342900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1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lang="en-US" sz="2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grpSp>
          <p:nvGrpSpPr>
            <p:cNvPr id="1269" name="Shape 1269"/>
            <p:cNvGrpSpPr/>
            <p:nvPr/>
          </p:nvGrpSpPr>
          <p:grpSpPr>
            <a:xfrm>
              <a:off x="6621462" y="3890962"/>
              <a:ext cx="706438" cy="1114425"/>
              <a:chOff x="2874962" y="4114800"/>
              <a:chExt cx="706438" cy="1114425"/>
            </a:xfrm>
          </p:grpSpPr>
          <p:sp>
            <p:nvSpPr>
              <p:cNvPr id="1270" name="Shape 1270"/>
              <p:cNvSpPr/>
              <p:nvPr/>
            </p:nvSpPr>
            <p:spPr>
              <a:xfrm>
                <a:off x="2874962" y="4689475"/>
                <a:ext cx="539750" cy="53975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cxnSp>
            <p:nvCxnSpPr>
              <p:cNvPr id="1271" name="Shape 1271"/>
              <p:cNvCxnSpPr/>
              <p:nvPr/>
            </p:nvCxnSpPr>
            <p:spPr>
              <a:xfrm flipH="1">
                <a:off x="3222625" y="4114800"/>
                <a:ext cx="358775" cy="574675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66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272" name="Shape 1272"/>
            <p:cNvGrpSpPr/>
            <p:nvPr/>
          </p:nvGrpSpPr>
          <p:grpSpPr>
            <a:xfrm>
              <a:off x="7053262" y="4957762"/>
              <a:ext cx="720725" cy="1139825"/>
              <a:chOff x="3925887" y="4133850"/>
              <a:chExt cx="720725" cy="1139825"/>
            </a:xfrm>
          </p:grpSpPr>
          <p:sp>
            <p:nvSpPr>
              <p:cNvPr id="1273" name="Shape 1273"/>
              <p:cNvSpPr/>
              <p:nvPr/>
            </p:nvSpPr>
            <p:spPr>
              <a:xfrm>
                <a:off x="4106862" y="4733925"/>
                <a:ext cx="539750" cy="53975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  <p:cxnSp>
            <p:nvCxnSpPr>
              <p:cNvPr id="1274" name="Shape 1274"/>
              <p:cNvCxnSpPr/>
              <p:nvPr/>
            </p:nvCxnSpPr>
            <p:spPr>
              <a:xfrm>
                <a:off x="3925887" y="4133850"/>
                <a:ext cx="376237" cy="644525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66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275" name="Shape 1275"/>
            <p:cNvGrpSpPr/>
            <p:nvPr/>
          </p:nvGrpSpPr>
          <p:grpSpPr>
            <a:xfrm>
              <a:off x="6035675" y="4972050"/>
              <a:ext cx="706438" cy="1114425"/>
              <a:chOff x="2874962" y="4114800"/>
              <a:chExt cx="706438" cy="1114425"/>
            </a:xfrm>
          </p:grpSpPr>
          <p:sp>
            <p:nvSpPr>
              <p:cNvPr id="1276" name="Shape 1276"/>
              <p:cNvSpPr/>
              <p:nvPr/>
            </p:nvSpPr>
            <p:spPr>
              <a:xfrm>
                <a:off x="2874962" y="4689475"/>
                <a:ext cx="539750" cy="53975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cxnSp>
            <p:nvCxnSpPr>
              <p:cNvPr id="1277" name="Shape 1277"/>
              <p:cNvCxnSpPr/>
              <p:nvPr/>
            </p:nvCxnSpPr>
            <p:spPr>
              <a:xfrm flipH="1">
                <a:off x="3222625" y="4114800"/>
                <a:ext cx="358775" cy="574675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66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278" name="Shape 1278"/>
            <p:cNvSpPr/>
            <p:nvPr/>
          </p:nvSpPr>
          <p:spPr>
            <a:xfrm>
              <a:off x="7413625" y="3968750"/>
              <a:ext cx="134937" cy="223837"/>
            </a:xfrm>
            <a:prstGeom prst="triangle">
              <a:avLst>
                <a:gd fmla="val 50000" name="adj"/>
              </a:avLst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Shape 1283"/>
          <p:cNvSpPr txBox="1"/>
          <p:nvPr/>
        </p:nvSpPr>
        <p:spPr>
          <a:xfrm>
            <a:off x="412750" y="1943100"/>
            <a:ext cx="8377237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设结点A为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最小不平衡子树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的根结点，对该子树进行平衡调整归纳起来有以下四种情况：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1. LL型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2. RR型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3. LR型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4. RL型</a:t>
            </a:r>
            <a:endParaRPr/>
          </a:p>
        </p:txBody>
      </p:sp>
      <p:sp>
        <p:nvSpPr>
          <p:cNvPr id="1284" name="Shape 1284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285" name="Shape 1285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平衡二叉树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692275" y="279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   概述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28600" y="1219200"/>
            <a:ext cx="64770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查找的基本概念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41312" y="1898650"/>
            <a:ext cx="8802687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查找结构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：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面向查找操作的数据结构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，即查找基于的数据结构。</a:t>
            </a:r>
            <a:endParaRPr/>
          </a:p>
        </p:txBody>
      </p:sp>
      <p:grpSp>
        <p:nvGrpSpPr>
          <p:cNvPr id="115" name="Shape 115"/>
          <p:cNvGrpSpPr/>
          <p:nvPr/>
        </p:nvGrpSpPr>
        <p:grpSpPr>
          <a:xfrm>
            <a:off x="1827212" y="3114675"/>
            <a:ext cx="4411663" cy="547687"/>
            <a:chOff x="1827212" y="3114675"/>
            <a:chExt cx="4411663" cy="547687"/>
          </a:xfrm>
        </p:grpSpPr>
        <p:sp>
          <p:nvSpPr>
            <p:cNvPr id="116" name="Shape 116"/>
            <p:cNvSpPr txBox="1"/>
            <p:nvPr/>
          </p:nvSpPr>
          <p:spPr>
            <a:xfrm>
              <a:off x="1827212" y="3114675"/>
              <a:ext cx="1755775" cy="5476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查找结构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762375" y="3240087"/>
              <a:ext cx="585787" cy="31432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4483100" y="3114675"/>
              <a:ext cx="1755775" cy="547687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查找方法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369887" y="4014787"/>
            <a:ext cx="85518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集合中元素之间不存在明显的组织规律，不便查找。</a:t>
            </a:r>
            <a:endParaRPr/>
          </a:p>
        </p:txBody>
      </p:sp>
      <p:grpSp>
        <p:nvGrpSpPr>
          <p:cNvPr id="120" name="Shape 120"/>
          <p:cNvGrpSpPr/>
          <p:nvPr/>
        </p:nvGrpSpPr>
        <p:grpSpPr>
          <a:xfrm>
            <a:off x="1728787" y="4776787"/>
            <a:ext cx="3355975" cy="1795462"/>
            <a:chOff x="1557337" y="4776787"/>
            <a:chExt cx="3355975" cy="1795462"/>
          </a:xfrm>
        </p:grpSpPr>
        <p:sp>
          <p:nvSpPr>
            <p:cNvPr id="121" name="Shape 121"/>
            <p:cNvSpPr txBox="1"/>
            <p:nvPr/>
          </p:nvSpPr>
          <p:spPr>
            <a:xfrm>
              <a:off x="1557337" y="5499100"/>
              <a:ext cx="944562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集合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501900" y="5589587"/>
              <a:ext cx="585787" cy="314325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3609975" y="4776787"/>
              <a:ext cx="13033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线性表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3609975" y="5407025"/>
              <a:ext cx="13033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树  表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3609975" y="6053137"/>
              <a:ext cx="13033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散列表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179762" y="5053012"/>
              <a:ext cx="314325" cy="1395412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 txBox="1"/>
          <p:nvPr/>
        </p:nvSpPr>
        <p:spPr>
          <a:xfrm>
            <a:off x="825500" y="5229225"/>
            <a:ext cx="7829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插入前                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插入后，调整前           调整后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Shape 1291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292" name="Shape 1292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平衡二叉树——LL型</a:t>
            </a:r>
            <a:endParaRPr/>
          </a:p>
        </p:txBody>
      </p:sp>
      <p:grpSp>
        <p:nvGrpSpPr>
          <p:cNvPr id="1293" name="Shape 1293"/>
          <p:cNvGrpSpPr/>
          <p:nvPr/>
        </p:nvGrpSpPr>
        <p:grpSpPr>
          <a:xfrm>
            <a:off x="249237" y="1819275"/>
            <a:ext cx="2911475" cy="2293937"/>
            <a:chOff x="249237" y="1819275"/>
            <a:chExt cx="2911475" cy="2293937"/>
          </a:xfrm>
        </p:grpSpPr>
        <p:sp>
          <p:nvSpPr>
            <p:cNvPr id="1294" name="Shape 1294"/>
            <p:cNvSpPr/>
            <p:nvPr/>
          </p:nvSpPr>
          <p:spPr>
            <a:xfrm>
              <a:off x="1827212" y="194310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295" name="Shape 1295"/>
            <p:cNvSpPr txBox="1"/>
            <p:nvPr/>
          </p:nvSpPr>
          <p:spPr>
            <a:xfrm>
              <a:off x="2265362" y="1819275"/>
              <a:ext cx="28416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96" name="Shape 1296"/>
            <p:cNvSpPr txBox="1"/>
            <p:nvPr/>
          </p:nvSpPr>
          <p:spPr>
            <a:xfrm>
              <a:off x="569912" y="3257550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297" name="Shape 1297"/>
            <p:cNvCxnSpPr/>
            <p:nvPr/>
          </p:nvCxnSpPr>
          <p:spPr>
            <a:xfrm>
              <a:off x="363537" y="3257550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8" name="Shape 1298"/>
            <p:cNvCxnSpPr/>
            <p:nvPr/>
          </p:nvCxnSpPr>
          <p:spPr>
            <a:xfrm>
              <a:off x="357187" y="4078287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99" name="Shape 1299"/>
            <p:cNvSpPr txBox="1"/>
            <p:nvPr/>
          </p:nvSpPr>
          <p:spPr>
            <a:xfrm>
              <a:off x="249237" y="3530600"/>
              <a:ext cx="347662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300" name="Shape 1300"/>
            <p:cNvCxnSpPr/>
            <p:nvPr/>
          </p:nvCxnSpPr>
          <p:spPr>
            <a:xfrm>
              <a:off x="441325" y="3273425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1" name="Shape 1301"/>
            <p:cNvCxnSpPr/>
            <p:nvPr/>
          </p:nvCxnSpPr>
          <p:spPr>
            <a:xfrm>
              <a:off x="414337" y="3856037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2" name="Shape 1302"/>
            <p:cNvSpPr/>
            <p:nvPr/>
          </p:nvSpPr>
          <p:spPr>
            <a:xfrm>
              <a:off x="2232025" y="2303462"/>
              <a:ext cx="393700" cy="406400"/>
            </a:xfrm>
            <a:custGeom>
              <a:pathLst>
                <a:path extrusionOk="0" h="232" w="235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03" name="Shape 1303"/>
            <p:cNvCxnSpPr/>
            <p:nvPr/>
          </p:nvCxnSpPr>
          <p:spPr>
            <a:xfrm>
              <a:off x="2846387" y="2705100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4" name="Shape 1304"/>
            <p:cNvSpPr txBox="1"/>
            <p:nvPr/>
          </p:nvSpPr>
          <p:spPr>
            <a:xfrm>
              <a:off x="1709737" y="3270250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305" name="Shape 1305"/>
            <p:cNvCxnSpPr/>
            <p:nvPr/>
          </p:nvCxnSpPr>
          <p:spPr>
            <a:xfrm>
              <a:off x="1503362" y="327501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6" name="Shape 1306"/>
            <p:cNvCxnSpPr/>
            <p:nvPr/>
          </p:nvCxnSpPr>
          <p:spPr>
            <a:xfrm>
              <a:off x="1497012" y="411321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7" name="Shape 1307"/>
            <p:cNvSpPr txBox="1"/>
            <p:nvPr/>
          </p:nvSpPr>
          <p:spPr>
            <a:xfrm>
              <a:off x="1384300" y="3532187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308" name="Shape 1308"/>
            <p:cNvCxnSpPr/>
            <p:nvPr/>
          </p:nvCxnSpPr>
          <p:spPr>
            <a:xfrm>
              <a:off x="1579562" y="3279775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9" name="Shape 1309"/>
            <p:cNvSpPr/>
            <p:nvPr/>
          </p:nvSpPr>
          <p:spPr>
            <a:xfrm>
              <a:off x="1509712" y="2911475"/>
              <a:ext cx="330200" cy="346075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760412" y="2911475"/>
              <a:ext cx="354012" cy="339725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11" name="Shape 1311"/>
            <p:cNvCxnSpPr/>
            <p:nvPr/>
          </p:nvCxnSpPr>
          <p:spPr>
            <a:xfrm>
              <a:off x="1563687" y="3863975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12" name="Shape 1312"/>
            <p:cNvSpPr txBox="1"/>
            <p:nvPr/>
          </p:nvSpPr>
          <p:spPr>
            <a:xfrm>
              <a:off x="1509712" y="2508250"/>
              <a:ext cx="346075" cy="385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313" name="Shape 1313"/>
            <p:cNvSpPr txBox="1"/>
            <p:nvPr/>
          </p:nvSpPr>
          <p:spPr>
            <a:xfrm>
              <a:off x="2482850" y="2706687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314" name="Shape 1314"/>
            <p:cNvCxnSpPr/>
            <p:nvPr/>
          </p:nvCxnSpPr>
          <p:spPr>
            <a:xfrm>
              <a:off x="2838450" y="3538537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15" name="Shape 1315"/>
            <p:cNvSpPr txBox="1"/>
            <p:nvPr/>
          </p:nvSpPr>
          <p:spPr>
            <a:xfrm>
              <a:off x="2813050" y="2989262"/>
              <a:ext cx="347662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316" name="Shape 1316"/>
            <p:cNvCxnSpPr/>
            <p:nvPr/>
          </p:nvCxnSpPr>
          <p:spPr>
            <a:xfrm>
              <a:off x="2989262" y="2736850"/>
              <a:ext cx="0" cy="2682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7" name="Shape 1317"/>
            <p:cNvCxnSpPr/>
            <p:nvPr/>
          </p:nvCxnSpPr>
          <p:spPr>
            <a:xfrm>
              <a:off x="2963862" y="3311525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18" name="Shape 1318"/>
            <p:cNvSpPr/>
            <p:nvPr/>
          </p:nvSpPr>
          <p:spPr>
            <a:xfrm>
              <a:off x="1425575" y="2316162"/>
              <a:ext cx="434975" cy="314325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081087" y="25447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1320" name="Shape 1320"/>
          <p:cNvGrpSpPr/>
          <p:nvPr/>
        </p:nvGrpSpPr>
        <p:grpSpPr>
          <a:xfrm>
            <a:off x="3236912" y="1868487"/>
            <a:ext cx="2879725" cy="3154362"/>
            <a:chOff x="3236912" y="1868487"/>
            <a:chExt cx="2879725" cy="3154362"/>
          </a:xfrm>
        </p:grpSpPr>
        <p:sp>
          <p:nvSpPr>
            <p:cNvPr id="1321" name="Shape 1321"/>
            <p:cNvSpPr txBox="1"/>
            <p:nvPr/>
          </p:nvSpPr>
          <p:spPr>
            <a:xfrm>
              <a:off x="5768975" y="2989262"/>
              <a:ext cx="347662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sp>
          <p:nvSpPr>
            <p:cNvPr id="1322" name="Shape 1322"/>
            <p:cNvSpPr txBox="1"/>
            <p:nvPr/>
          </p:nvSpPr>
          <p:spPr>
            <a:xfrm>
              <a:off x="5294312" y="1868487"/>
              <a:ext cx="28416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3541712" y="3257550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324" name="Shape 1324"/>
            <p:cNvCxnSpPr/>
            <p:nvPr/>
          </p:nvCxnSpPr>
          <p:spPr>
            <a:xfrm>
              <a:off x="3335337" y="3257550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5" name="Shape 1325"/>
            <p:cNvCxnSpPr/>
            <p:nvPr/>
          </p:nvCxnSpPr>
          <p:spPr>
            <a:xfrm>
              <a:off x="3328987" y="4078287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26" name="Shape 1326"/>
            <p:cNvSpPr txBox="1"/>
            <p:nvPr/>
          </p:nvSpPr>
          <p:spPr>
            <a:xfrm>
              <a:off x="3236912" y="3546475"/>
              <a:ext cx="347662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327" name="Shape 1327"/>
            <p:cNvCxnSpPr/>
            <p:nvPr/>
          </p:nvCxnSpPr>
          <p:spPr>
            <a:xfrm>
              <a:off x="3413125" y="3273425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8" name="Shape 1328"/>
            <p:cNvCxnSpPr/>
            <p:nvPr/>
          </p:nvCxnSpPr>
          <p:spPr>
            <a:xfrm>
              <a:off x="3386137" y="3856037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29" name="Shape 1329"/>
            <p:cNvSpPr/>
            <p:nvPr/>
          </p:nvSpPr>
          <p:spPr>
            <a:xfrm>
              <a:off x="5191125" y="2303462"/>
              <a:ext cx="404812" cy="406400"/>
            </a:xfrm>
            <a:custGeom>
              <a:pathLst>
                <a:path extrusionOk="0" h="232" w="235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30" name="Shape 1330"/>
            <p:cNvCxnSpPr/>
            <p:nvPr/>
          </p:nvCxnSpPr>
          <p:spPr>
            <a:xfrm>
              <a:off x="5834062" y="2705100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31" name="Shape 1331"/>
            <p:cNvSpPr txBox="1"/>
            <p:nvPr/>
          </p:nvSpPr>
          <p:spPr>
            <a:xfrm>
              <a:off x="4681537" y="3270250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332" name="Shape 1332"/>
            <p:cNvCxnSpPr/>
            <p:nvPr/>
          </p:nvCxnSpPr>
          <p:spPr>
            <a:xfrm>
              <a:off x="4475162" y="327501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3" name="Shape 1333"/>
            <p:cNvCxnSpPr/>
            <p:nvPr/>
          </p:nvCxnSpPr>
          <p:spPr>
            <a:xfrm>
              <a:off x="4468812" y="411321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34" name="Shape 1334"/>
            <p:cNvSpPr txBox="1"/>
            <p:nvPr/>
          </p:nvSpPr>
          <p:spPr>
            <a:xfrm>
              <a:off x="4356100" y="3548062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335" name="Shape 1335"/>
            <p:cNvCxnSpPr/>
            <p:nvPr/>
          </p:nvCxnSpPr>
          <p:spPr>
            <a:xfrm>
              <a:off x="4551362" y="3279775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36" name="Shape 1336"/>
            <p:cNvSpPr/>
            <p:nvPr/>
          </p:nvSpPr>
          <p:spPr>
            <a:xfrm>
              <a:off x="4481512" y="2911475"/>
              <a:ext cx="330200" cy="346075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3732212" y="2911475"/>
              <a:ext cx="354012" cy="339725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38" name="Shape 1338"/>
            <p:cNvCxnSpPr/>
            <p:nvPr/>
          </p:nvCxnSpPr>
          <p:spPr>
            <a:xfrm>
              <a:off x="4535487" y="3863975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39" name="Shape 1339"/>
            <p:cNvSpPr txBox="1"/>
            <p:nvPr/>
          </p:nvSpPr>
          <p:spPr>
            <a:xfrm>
              <a:off x="4481512" y="2508250"/>
              <a:ext cx="346075" cy="385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40" name="Shape 1340"/>
            <p:cNvSpPr txBox="1"/>
            <p:nvPr/>
          </p:nvSpPr>
          <p:spPr>
            <a:xfrm>
              <a:off x="5454650" y="2706687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341" name="Shape 1341"/>
            <p:cNvCxnSpPr/>
            <p:nvPr/>
          </p:nvCxnSpPr>
          <p:spPr>
            <a:xfrm>
              <a:off x="5810250" y="3538537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2" name="Shape 1342"/>
            <p:cNvCxnSpPr/>
            <p:nvPr/>
          </p:nvCxnSpPr>
          <p:spPr>
            <a:xfrm>
              <a:off x="5961062" y="2727325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3" name="Shape 1343"/>
            <p:cNvCxnSpPr/>
            <p:nvPr/>
          </p:nvCxnSpPr>
          <p:spPr>
            <a:xfrm>
              <a:off x="5935662" y="3311525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44" name="Shape 1344"/>
            <p:cNvSpPr/>
            <p:nvPr/>
          </p:nvSpPr>
          <p:spPr>
            <a:xfrm>
              <a:off x="4397375" y="2316162"/>
              <a:ext cx="434975" cy="314325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45" name="Shape 1345"/>
            <p:cNvCxnSpPr/>
            <p:nvPr/>
          </p:nvCxnSpPr>
          <p:spPr>
            <a:xfrm>
              <a:off x="3703637" y="4083050"/>
              <a:ext cx="1587" cy="471487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46" name="Shape 1346"/>
            <p:cNvSpPr/>
            <p:nvPr/>
          </p:nvSpPr>
          <p:spPr>
            <a:xfrm>
              <a:off x="4787900" y="194627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4019550" y="25749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479800" y="4554537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grpSp>
        <p:nvGrpSpPr>
          <p:cNvPr id="1349" name="Shape 1349"/>
          <p:cNvGrpSpPr/>
          <p:nvPr/>
        </p:nvGrpSpPr>
        <p:grpSpPr>
          <a:xfrm>
            <a:off x="6043612" y="1806575"/>
            <a:ext cx="2941638" cy="2819399"/>
            <a:chOff x="6043612" y="1806575"/>
            <a:chExt cx="2941638" cy="2819399"/>
          </a:xfrm>
        </p:grpSpPr>
        <p:sp>
          <p:nvSpPr>
            <p:cNvPr id="1350" name="Shape 1350"/>
            <p:cNvSpPr txBox="1"/>
            <p:nvPr/>
          </p:nvSpPr>
          <p:spPr>
            <a:xfrm>
              <a:off x="6043612" y="3425825"/>
              <a:ext cx="765175" cy="314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+1</a:t>
              </a:r>
              <a:endParaRPr/>
            </a:p>
          </p:txBody>
        </p:sp>
        <p:sp>
          <p:nvSpPr>
            <p:cNvPr id="1351" name="Shape 1351"/>
            <p:cNvSpPr txBox="1"/>
            <p:nvPr/>
          </p:nvSpPr>
          <p:spPr>
            <a:xfrm>
              <a:off x="6637337" y="2730500"/>
              <a:ext cx="363537" cy="952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352" name="Shape 1352"/>
            <p:cNvCxnSpPr/>
            <p:nvPr/>
          </p:nvCxnSpPr>
          <p:spPr>
            <a:xfrm>
              <a:off x="6373812" y="27305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3" name="Shape 1353"/>
            <p:cNvCxnSpPr/>
            <p:nvPr/>
          </p:nvCxnSpPr>
          <p:spPr>
            <a:xfrm>
              <a:off x="6365875" y="4398962"/>
              <a:ext cx="1920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4" name="Shape 1354"/>
            <p:cNvCxnSpPr/>
            <p:nvPr/>
          </p:nvCxnSpPr>
          <p:spPr>
            <a:xfrm>
              <a:off x="6432550" y="2771775"/>
              <a:ext cx="0" cy="687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5" name="Shape 1355"/>
            <p:cNvCxnSpPr/>
            <p:nvPr/>
          </p:nvCxnSpPr>
          <p:spPr>
            <a:xfrm>
              <a:off x="6448425" y="3795712"/>
              <a:ext cx="0" cy="603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56" name="Shape 1356"/>
            <p:cNvSpPr/>
            <p:nvPr/>
          </p:nvSpPr>
          <p:spPr>
            <a:xfrm>
              <a:off x="7656512" y="2303462"/>
              <a:ext cx="303212" cy="392112"/>
            </a:xfrm>
            <a:custGeom>
              <a:pathLst>
                <a:path extrusionOk="0" h="182" w="202">
                  <a:moveTo>
                    <a:pt x="0" y="0"/>
                  </a:moveTo>
                  <a:lnTo>
                    <a:pt x="202" y="182"/>
                  </a:ln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57" name="Shape 1357"/>
            <p:cNvCxnSpPr/>
            <p:nvPr/>
          </p:nvCxnSpPr>
          <p:spPr>
            <a:xfrm>
              <a:off x="8658225" y="3379787"/>
              <a:ext cx="1920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8" name="Shape 1358"/>
            <p:cNvCxnSpPr/>
            <p:nvPr/>
          </p:nvCxnSpPr>
          <p:spPr>
            <a:xfrm>
              <a:off x="8645525" y="4308475"/>
              <a:ext cx="190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59" name="Shape 1359"/>
            <p:cNvSpPr txBox="1"/>
            <p:nvPr/>
          </p:nvSpPr>
          <p:spPr>
            <a:xfrm>
              <a:off x="8623300" y="3717925"/>
              <a:ext cx="361950" cy="530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360" name="Shape 1360"/>
            <p:cNvCxnSpPr/>
            <p:nvPr/>
          </p:nvCxnSpPr>
          <p:spPr>
            <a:xfrm>
              <a:off x="8796337" y="3406775"/>
              <a:ext cx="0" cy="3159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1" name="Shape 1361"/>
            <p:cNvCxnSpPr/>
            <p:nvPr/>
          </p:nvCxnSpPr>
          <p:spPr>
            <a:xfrm>
              <a:off x="8794750" y="4054475"/>
              <a:ext cx="0" cy="2381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62" name="Shape 1362"/>
            <p:cNvSpPr txBox="1"/>
            <p:nvPr/>
          </p:nvSpPr>
          <p:spPr>
            <a:xfrm>
              <a:off x="8253412" y="3367087"/>
              <a:ext cx="361950" cy="952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sp>
          <p:nvSpPr>
            <p:cNvPr id="1363" name="Shape 1363"/>
            <p:cNvSpPr txBox="1"/>
            <p:nvPr/>
          </p:nvSpPr>
          <p:spPr>
            <a:xfrm>
              <a:off x="7513637" y="3367087"/>
              <a:ext cx="363537" cy="952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364" name="Shape 1364"/>
            <p:cNvCxnSpPr/>
            <p:nvPr/>
          </p:nvCxnSpPr>
          <p:spPr>
            <a:xfrm>
              <a:off x="7296150" y="3367087"/>
              <a:ext cx="190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5" name="Shape 1365"/>
            <p:cNvCxnSpPr/>
            <p:nvPr/>
          </p:nvCxnSpPr>
          <p:spPr>
            <a:xfrm>
              <a:off x="7289800" y="4329112"/>
              <a:ext cx="190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66" name="Shape 1366"/>
            <p:cNvSpPr txBox="1"/>
            <p:nvPr/>
          </p:nvSpPr>
          <p:spPr>
            <a:xfrm>
              <a:off x="7181850" y="3698875"/>
              <a:ext cx="363537" cy="528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367" name="Shape 1367"/>
            <p:cNvCxnSpPr/>
            <p:nvPr/>
          </p:nvCxnSpPr>
          <p:spPr>
            <a:xfrm>
              <a:off x="7377112" y="3433762"/>
              <a:ext cx="0" cy="3159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8" name="Shape 1368"/>
            <p:cNvCxnSpPr/>
            <p:nvPr/>
          </p:nvCxnSpPr>
          <p:spPr>
            <a:xfrm>
              <a:off x="7372350" y="4049712"/>
              <a:ext cx="0" cy="2476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9" name="Shape 1369"/>
            <p:cNvCxnSpPr/>
            <p:nvPr/>
          </p:nvCxnSpPr>
          <p:spPr>
            <a:xfrm>
              <a:off x="8224837" y="3078162"/>
              <a:ext cx="201612" cy="288925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0" name="Shape 1370"/>
            <p:cNvCxnSpPr/>
            <p:nvPr/>
          </p:nvCxnSpPr>
          <p:spPr>
            <a:xfrm flipH="1">
              <a:off x="7731125" y="3078162"/>
              <a:ext cx="201612" cy="288925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71" name="Shape 1371"/>
            <p:cNvSpPr/>
            <p:nvPr/>
          </p:nvSpPr>
          <p:spPr>
            <a:xfrm>
              <a:off x="6892925" y="2335212"/>
              <a:ext cx="390525" cy="387350"/>
            </a:xfrm>
            <a:custGeom>
              <a:pathLst>
                <a:path extrusionOk="0" h="225" w="255">
                  <a:moveTo>
                    <a:pt x="255" y="0"/>
                  </a:moveTo>
                  <a:lnTo>
                    <a:pt x="0" y="225"/>
                  </a:ln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2" name="Shape 1372"/>
            <p:cNvSpPr txBox="1"/>
            <p:nvPr/>
          </p:nvSpPr>
          <p:spPr>
            <a:xfrm>
              <a:off x="8283575" y="2559050"/>
              <a:ext cx="363537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grpSp>
          <p:nvGrpSpPr>
            <p:cNvPr id="1373" name="Shape 1373"/>
            <p:cNvGrpSpPr/>
            <p:nvPr/>
          </p:nvGrpSpPr>
          <p:grpSpPr>
            <a:xfrm>
              <a:off x="7569200" y="1806575"/>
              <a:ext cx="434975" cy="381000"/>
              <a:chOff x="8356600" y="6610350"/>
              <a:chExt cx="476250" cy="519112"/>
            </a:xfrm>
          </p:grpSpPr>
          <p:sp>
            <p:nvSpPr>
              <p:cNvPr id="1374" name="Shape 1374"/>
              <p:cNvSpPr txBox="1"/>
              <p:nvPr/>
            </p:nvSpPr>
            <p:spPr>
              <a:xfrm>
                <a:off x="8420100" y="6610350"/>
                <a:ext cx="398462" cy="519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00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356600" y="6678612"/>
                <a:ext cx="476250" cy="4445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76" name="Shape 1376"/>
            <p:cNvSpPr/>
            <p:nvPr/>
          </p:nvSpPr>
          <p:spPr>
            <a:xfrm>
              <a:off x="7242175" y="19732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7853362" y="26844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1378" name="Shape 1378"/>
            <p:cNvCxnSpPr/>
            <p:nvPr/>
          </p:nvCxnSpPr>
          <p:spPr>
            <a:xfrm>
              <a:off x="6834187" y="3686175"/>
              <a:ext cx="0" cy="495300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79" name="Shape 1379"/>
            <p:cNvSpPr/>
            <p:nvPr/>
          </p:nvSpPr>
          <p:spPr>
            <a:xfrm>
              <a:off x="6610350" y="4157662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sp>
        <p:nvSpPr>
          <p:cNvPr id="1380" name="Shape 1380"/>
          <p:cNvSpPr txBox="1"/>
          <p:nvPr/>
        </p:nvSpPr>
        <p:spPr>
          <a:xfrm>
            <a:off x="1555750" y="6038850"/>
            <a:ext cx="5670550" cy="5397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旋转：扁担原理；冲突：旋转优先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Shape 1385"/>
          <p:cNvGrpSpPr/>
          <p:nvPr/>
        </p:nvGrpSpPr>
        <p:grpSpPr>
          <a:xfrm>
            <a:off x="566737" y="5035550"/>
            <a:ext cx="719137" cy="1304925"/>
            <a:chOff x="566737" y="5049837"/>
            <a:chExt cx="719137" cy="1304925"/>
          </a:xfrm>
        </p:grpSpPr>
        <p:sp>
          <p:nvSpPr>
            <p:cNvPr id="1386" name="Shape 1386"/>
            <p:cNvSpPr/>
            <p:nvPr/>
          </p:nvSpPr>
          <p:spPr>
            <a:xfrm>
              <a:off x="566737" y="58150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CC00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387" name="Shape 1387"/>
            <p:cNvCxnSpPr/>
            <p:nvPr/>
          </p:nvCxnSpPr>
          <p:spPr>
            <a:xfrm flipH="1">
              <a:off x="881062" y="5049837"/>
              <a:ext cx="404812" cy="765175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88" name="Shape 1388"/>
          <p:cNvSpPr/>
          <p:nvPr/>
        </p:nvSpPr>
        <p:spPr>
          <a:xfrm>
            <a:off x="4346575" y="4194175"/>
            <a:ext cx="809625" cy="3143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9" name="Shape 1389"/>
          <p:cNvSpPr txBox="1"/>
          <p:nvPr/>
        </p:nvSpPr>
        <p:spPr>
          <a:xfrm>
            <a:off x="3375025" y="2259012"/>
            <a:ext cx="919162" cy="4984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0" lIns="18000" spcFirstLastPara="1" rIns="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1→2</a:t>
            </a:r>
            <a:endParaRPr/>
          </a:p>
        </p:txBody>
      </p:sp>
      <p:sp>
        <p:nvSpPr>
          <p:cNvPr id="1390" name="Shape 1390"/>
          <p:cNvSpPr txBox="1"/>
          <p:nvPr/>
        </p:nvSpPr>
        <p:spPr>
          <a:xfrm>
            <a:off x="304800" y="1371600"/>
            <a:ext cx="1676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例: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型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91" name="Shape 1391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grpSp>
        <p:nvGrpSpPr>
          <p:cNvPr id="1392" name="Shape 1392"/>
          <p:cNvGrpSpPr/>
          <p:nvPr/>
        </p:nvGrpSpPr>
        <p:grpSpPr>
          <a:xfrm>
            <a:off x="1177925" y="2303462"/>
            <a:ext cx="2744787" cy="2790825"/>
            <a:chOff x="1177925" y="2303462"/>
            <a:chExt cx="2744787" cy="2790825"/>
          </a:xfrm>
        </p:grpSpPr>
        <p:cxnSp>
          <p:nvCxnSpPr>
            <p:cNvPr id="1393" name="Shape 1393"/>
            <p:cNvCxnSpPr/>
            <p:nvPr/>
          </p:nvCxnSpPr>
          <p:spPr>
            <a:xfrm>
              <a:off x="3068637" y="2754312"/>
              <a:ext cx="449262" cy="630237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4" name="Shape 1394"/>
            <p:cNvCxnSpPr/>
            <p:nvPr/>
          </p:nvCxnSpPr>
          <p:spPr>
            <a:xfrm flipH="1">
              <a:off x="1511300" y="3833812"/>
              <a:ext cx="404812" cy="720725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5" name="Shape 1395"/>
            <p:cNvCxnSpPr/>
            <p:nvPr/>
          </p:nvCxnSpPr>
          <p:spPr>
            <a:xfrm>
              <a:off x="2212975" y="3833812"/>
              <a:ext cx="360362" cy="765175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6" name="Shape 1396"/>
            <p:cNvCxnSpPr/>
            <p:nvPr/>
          </p:nvCxnSpPr>
          <p:spPr>
            <a:xfrm flipH="1">
              <a:off x="2159000" y="2754312"/>
              <a:ext cx="522287" cy="614362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97" name="Shape 1397"/>
            <p:cNvSpPr/>
            <p:nvPr/>
          </p:nvSpPr>
          <p:spPr>
            <a:xfrm>
              <a:off x="2617787" y="230346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18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806575" y="33385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0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1177925" y="455453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0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351087" y="455453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0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3382962" y="33385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18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grpSp>
        <p:nvGrpSpPr>
          <p:cNvPr id="1402" name="Shape 1402"/>
          <p:cNvGrpSpPr/>
          <p:nvPr/>
        </p:nvGrpSpPr>
        <p:grpSpPr>
          <a:xfrm>
            <a:off x="7138987" y="3922712"/>
            <a:ext cx="674688" cy="1260475"/>
            <a:chOff x="7138987" y="3922712"/>
            <a:chExt cx="674688" cy="1260475"/>
          </a:xfrm>
        </p:grpSpPr>
        <p:cxnSp>
          <p:nvCxnSpPr>
            <p:cNvPr id="1403" name="Shape 1403"/>
            <p:cNvCxnSpPr/>
            <p:nvPr/>
          </p:nvCxnSpPr>
          <p:spPr>
            <a:xfrm flipH="1">
              <a:off x="7456487" y="3922712"/>
              <a:ext cx="357187" cy="739775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04" name="Shape 1404"/>
            <p:cNvSpPr/>
            <p:nvPr/>
          </p:nvSpPr>
          <p:spPr>
            <a:xfrm>
              <a:off x="7138987" y="464343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0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</p:grpSp>
      <p:grpSp>
        <p:nvGrpSpPr>
          <p:cNvPr id="1405" name="Shape 1405"/>
          <p:cNvGrpSpPr/>
          <p:nvPr/>
        </p:nvGrpSpPr>
        <p:grpSpPr>
          <a:xfrm>
            <a:off x="7659687" y="3473450"/>
            <a:ext cx="1019175" cy="1709737"/>
            <a:chOff x="7659687" y="3473450"/>
            <a:chExt cx="1019175" cy="1709737"/>
          </a:xfrm>
        </p:grpSpPr>
        <p:cxnSp>
          <p:nvCxnSpPr>
            <p:cNvPr id="1406" name="Shape 1406"/>
            <p:cNvCxnSpPr/>
            <p:nvPr/>
          </p:nvCxnSpPr>
          <p:spPr>
            <a:xfrm>
              <a:off x="8039100" y="3968750"/>
              <a:ext cx="314325" cy="674687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07" name="Shape 1407"/>
            <p:cNvSpPr/>
            <p:nvPr/>
          </p:nvSpPr>
          <p:spPr>
            <a:xfrm>
              <a:off x="7659687" y="347345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18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8139112" y="464343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18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grpSp>
        <p:nvGrpSpPr>
          <p:cNvPr id="1409" name="Shape 1409"/>
          <p:cNvGrpSpPr/>
          <p:nvPr/>
        </p:nvGrpSpPr>
        <p:grpSpPr>
          <a:xfrm>
            <a:off x="5672137" y="2259012"/>
            <a:ext cx="2141537" cy="2879725"/>
            <a:chOff x="5672137" y="2259012"/>
            <a:chExt cx="2141537" cy="2879725"/>
          </a:xfrm>
        </p:grpSpPr>
        <p:cxnSp>
          <p:nvCxnSpPr>
            <p:cNvPr id="1410" name="Shape 1410"/>
            <p:cNvCxnSpPr/>
            <p:nvPr/>
          </p:nvCxnSpPr>
          <p:spPr>
            <a:xfrm flipH="1">
              <a:off x="6599237" y="2709862"/>
              <a:ext cx="444500" cy="765175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1" name="Shape 1411"/>
            <p:cNvCxnSpPr/>
            <p:nvPr/>
          </p:nvCxnSpPr>
          <p:spPr>
            <a:xfrm>
              <a:off x="7408862" y="2708275"/>
              <a:ext cx="404812" cy="765175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2" name="Shape 1412"/>
            <p:cNvCxnSpPr/>
            <p:nvPr/>
          </p:nvCxnSpPr>
          <p:spPr>
            <a:xfrm flipH="1">
              <a:off x="6013450" y="3924300"/>
              <a:ext cx="368300" cy="719137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13" name="Shape 1413"/>
            <p:cNvSpPr/>
            <p:nvPr/>
          </p:nvSpPr>
          <p:spPr>
            <a:xfrm>
              <a:off x="6958012" y="2259012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0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6223000" y="3429000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0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5672137" y="4598987"/>
              <a:ext cx="539750" cy="53975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000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平衡二叉树——RR型</a:t>
            </a:r>
            <a:endParaRPr/>
          </a:p>
        </p:txBody>
      </p:sp>
      <p:sp>
        <p:nvSpPr>
          <p:cNvPr id="1421" name="Shape 1421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422" name="Shape 1422"/>
          <p:cNvSpPr txBox="1"/>
          <p:nvPr/>
        </p:nvSpPr>
        <p:spPr>
          <a:xfrm>
            <a:off x="927100" y="5634037"/>
            <a:ext cx="7829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插入前            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插入后，调整前           调整后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3" name="Shape 1423"/>
          <p:cNvGrpSpPr/>
          <p:nvPr/>
        </p:nvGrpSpPr>
        <p:grpSpPr>
          <a:xfrm>
            <a:off x="273050" y="2043112"/>
            <a:ext cx="2614612" cy="2473325"/>
            <a:chOff x="273050" y="2043112"/>
            <a:chExt cx="2614612" cy="2473325"/>
          </a:xfrm>
        </p:grpSpPr>
        <p:sp>
          <p:nvSpPr>
            <p:cNvPr id="1424" name="Shape 1424"/>
            <p:cNvSpPr/>
            <p:nvPr/>
          </p:nvSpPr>
          <p:spPr>
            <a:xfrm>
              <a:off x="1241425" y="22145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425" name="Shape 1425"/>
            <p:cNvSpPr txBox="1"/>
            <p:nvPr/>
          </p:nvSpPr>
          <p:spPr>
            <a:xfrm>
              <a:off x="1711325" y="2043112"/>
              <a:ext cx="28416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sp>
          <p:nvSpPr>
            <p:cNvPr id="1426" name="Shape 1426"/>
            <p:cNvSpPr txBox="1"/>
            <p:nvPr/>
          </p:nvSpPr>
          <p:spPr>
            <a:xfrm>
              <a:off x="1403350" y="3660775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427" name="Shape 1427"/>
            <p:cNvCxnSpPr/>
            <p:nvPr/>
          </p:nvCxnSpPr>
          <p:spPr>
            <a:xfrm>
              <a:off x="1196975" y="3660775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28" name="Shape 1428"/>
            <p:cNvCxnSpPr/>
            <p:nvPr/>
          </p:nvCxnSpPr>
          <p:spPr>
            <a:xfrm>
              <a:off x="1190625" y="4481512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29" name="Shape 1429"/>
            <p:cNvSpPr txBox="1"/>
            <p:nvPr/>
          </p:nvSpPr>
          <p:spPr>
            <a:xfrm>
              <a:off x="1106487" y="3924300"/>
              <a:ext cx="347662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430" name="Shape 1430"/>
            <p:cNvCxnSpPr/>
            <p:nvPr/>
          </p:nvCxnSpPr>
          <p:spPr>
            <a:xfrm>
              <a:off x="1258887" y="3676650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1" name="Shape 1431"/>
            <p:cNvCxnSpPr/>
            <p:nvPr/>
          </p:nvCxnSpPr>
          <p:spPr>
            <a:xfrm>
              <a:off x="1247775" y="4259262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32" name="Shape 1432"/>
            <p:cNvSpPr/>
            <p:nvPr/>
          </p:nvSpPr>
          <p:spPr>
            <a:xfrm>
              <a:off x="1646237" y="2574925"/>
              <a:ext cx="393700" cy="406400"/>
            </a:xfrm>
            <a:custGeom>
              <a:pathLst>
                <a:path extrusionOk="0" h="232" w="235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3" name="Shape 1433"/>
            <p:cNvCxnSpPr/>
            <p:nvPr/>
          </p:nvCxnSpPr>
          <p:spPr>
            <a:xfrm>
              <a:off x="403225" y="2903537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34" name="Shape 1434"/>
            <p:cNvSpPr txBox="1"/>
            <p:nvPr/>
          </p:nvSpPr>
          <p:spPr>
            <a:xfrm>
              <a:off x="2543175" y="3673475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435" name="Shape 1435"/>
            <p:cNvCxnSpPr/>
            <p:nvPr/>
          </p:nvCxnSpPr>
          <p:spPr>
            <a:xfrm>
              <a:off x="2336800" y="3678237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6" name="Shape 1436"/>
            <p:cNvCxnSpPr/>
            <p:nvPr/>
          </p:nvCxnSpPr>
          <p:spPr>
            <a:xfrm>
              <a:off x="2330450" y="4516437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37" name="Shape 1437"/>
            <p:cNvSpPr txBox="1"/>
            <p:nvPr/>
          </p:nvSpPr>
          <p:spPr>
            <a:xfrm>
              <a:off x="2217737" y="3951287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438" name="Shape 1438"/>
            <p:cNvCxnSpPr/>
            <p:nvPr/>
          </p:nvCxnSpPr>
          <p:spPr>
            <a:xfrm>
              <a:off x="2413000" y="3698875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39" name="Shape 1439"/>
            <p:cNvSpPr/>
            <p:nvPr/>
          </p:nvSpPr>
          <p:spPr>
            <a:xfrm>
              <a:off x="2343150" y="3314700"/>
              <a:ext cx="330200" cy="346075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593850" y="3314700"/>
              <a:ext cx="354012" cy="339725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41" name="Shape 1441"/>
            <p:cNvCxnSpPr/>
            <p:nvPr/>
          </p:nvCxnSpPr>
          <p:spPr>
            <a:xfrm>
              <a:off x="2397125" y="4267200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42" name="Shape 1442"/>
            <p:cNvSpPr txBox="1"/>
            <p:nvPr/>
          </p:nvSpPr>
          <p:spPr>
            <a:xfrm>
              <a:off x="2343150" y="2911475"/>
              <a:ext cx="346075" cy="385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443" name="Shape 1443"/>
            <p:cNvSpPr txBox="1"/>
            <p:nvPr/>
          </p:nvSpPr>
          <p:spPr>
            <a:xfrm>
              <a:off x="611187" y="2889250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444" name="Shape 1444"/>
            <p:cNvCxnSpPr/>
            <p:nvPr/>
          </p:nvCxnSpPr>
          <p:spPr>
            <a:xfrm>
              <a:off x="395287" y="3721100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45" name="Shape 1445"/>
            <p:cNvSpPr txBox="1"/>
            <p:nvPr/>
          </p:nvSpPr>
          <p:spPr>
            <a:xfrm>
              <a:off x="273050" y="3163887"/>
              <a:ext cx="347662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446" name="Shape 1446"/>
            <p:cNvCxnSpPr/>
            <p:nvPr/>
          </p:nvCxnSpPr>
          <p:spPr>
            <a:xfrm>
              <a:off x="466725" y="2919412"/>
              <a:ext cx="0" cy="2682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7" name="Shape 1447"/>
            <p:cNvCxnSpPr/>
            <p:nvPr/>
          </p:nvCxnSpPr>
          <p:spPr>
            <a:xfrm>
              <a:off x="457200" y="3494087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48" name="Shape 1448"/>
            <p:cNvSpPr/>
            <p:nvPr/>
          </p:nvSpPr>
          <p:spPr>
            <a:xfrm>
              <a:off x="836612" y="2573337"/>
              <a:ext cx="434975" cy="314325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1914525" y="29479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1450" name="Shape 1450"/>
          <p:cNvGrpSpPr/>
          <p:nvPr/>
        </p:nvGrpSpPr>
        <p:grpSpPr>
          <a:xfrm>
            <a:off x="3089275" y="2032000"/>
            <a:ext cx="2670174" cy="3416299"/>
            <a:chOff x="3152775" y="2032000"/>
            <a:chExt cx="2670174" cy="3416299"/>
          </a:xfrm>
        </p:grpSpPr>
        <p:cxnSp>
          <p:nvCxnSpPr>
            <p:cNvPr id="1451" name="Shape 1451"/>
            <p:cNvCxnSpPr/>
            <p:nvPr/>
          </p:nvCxnSpPr>
          <p:spPr>
            <a:xfrm>
              <a:off x="5578475" y="4508500"/>
              <a:ext cx="1587" cy="471487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52" name="Shape 1452"/>
            <p:cNvSpPr/>
            <p:nvPr/>
          </p:nvSpPr>
          <p:spPr>
            <a:xfrm>
              <a:off x="5354637" y="4979987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121150" y="22034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454" name="Shape 1454"/>
            <p:cNvSpPr txBox="1"/>
            <p:nvPr/>
          </p:nvSpPr>
          <p:spPr>
            <a:xfrm>
              <a:off x="4591050" y="2032000"/>
              <a:ext cx="28416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-2</a:t>
              </a:r>
              <a:endParaRPr/>
            </a:p>
          </p:txBody>
        </p:sp>
        <p:sp>
          <p:nvSpPr>
            <p:cNvPr id="1455" name="Shape 1455"/>
            <p:cNvSpPr txBox="1"/>
            <p:nvPr/>
          </p:nvSpPr>
          <p:spPr>
            <a:xfrm>
              <a:off x="4283075" y="3649662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456" name="Shape 1456"/>
            <p:cNvCxnSpPr/>
            <p:nvPr/>
          </p:nvCxnSpPr>
          <p:spPr>
            <a:xfrm>
              <a:off x="4076700" y="3649662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7" name="Shape 1457"/>
            <p:cNvCxnSpPr/>
            <p:nvPr/>
          </p:nvCxnSpPr>
          <p:spPr>
            <a:xfrm>
              <a:off x="4070350" y="4470400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58" name="Shape 1458"/>
            <p:cNvSpPr txBox="1"/>
            <p:nvPr/>
          </p:nvSpPr>
          <p:spPr>
            <a:xfrm>
              <a:off x="3941762" y="3924300"/>
              <a:ext cx="347662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459" name="Shape 1459"/>
            <p:cNvCxnSpPr/>
            <p:nvPr/>
          </p:nvCxnSpPr>
          <p:spPr>
            <a:xfrm>
              <a:off x="4138612" y="3665537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60" name="Shape 1460"/>
            <p:cNvCxnSpPr/>
            <p:nvPr/>
          </p:nvCxnSpPr>
          <p:spPr>
            <a:xfrm>
              <a:off x="4127500" y="4248150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61" name="Shape 1461"/>
            <p:cNvSpPr/>
            <p:nvPr/>
          </p:nvSpPr>
          <p:spPr>
            <a:xfrm>
              <a:off x="4525962" y="2563812"/>
              <a:ext cx="393700" cy="406400"/>
            </a:xfrm>
            <a:custGeom>
              <a:pathLst>
                <a:path extrusionOk="0" h="232" w="235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62" name="Shape 1462"/>
            <p:cNvCxnSpPr/>
            <p:nvPr/>
          </p:nvCxnSpPr>
          <p:spPr>
            <a:xfrm>
              <a:off x="3282950" y="2892425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63" name="Shape 1463"/>
            <p:cNvSpPr txBox="1"/>
            <p:nvPr/>
          </p:nvSpPr>
          <p:spPr>
            <a:xfrm>
              <a:off x="5422900" y="3662362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464" name="Shape 1464"/>
            <p:cNvCxnSpPr/>
            <p:nvPr/>
          </p:nvCxnSpPr>
          <p:spPr>
            <a:xfrm>
              <a:off x="5216525" y="3667125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65" name="Shape 1465"/>
            <p:cNvCxnSpPr/>
            <p:nvPr/>
          </p:nvCxnSpPr>
          <p:spPr>
            <a:xfrm>
              <a:off x="5210175" y="4505325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66" name="Shape 1466"/>
            <p:cNvSpPr txBox="1"/>
            <p:nvPr/>
          </p:nvSpPr>
          <p:spPr>
            <a:xfrm>
              <a:off x="5111750" y="3924300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467" name="Shape 1467"/>
            <p:cNvCxnSpPr/>
            <p:nvPr/>
          </p:nvCxnSpPr>
          <p:spPr>
            <a:xfrm>
              <a:off x="5276850" y="3671887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68" name="Shape 1468"/>
            <p:cNvSpPr/>
            <p:nvPr/>
          </p:nvSpPr>
          <p:spPr>
            <a:xfrm>
              <a:off x="5222875" y="3303587"/>
              <a:ext cx="330200" cy="346075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473575" y="3303587"/>
              <a:ext cx="354012" cy="339725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70" name="Shape 1470"/>
            <p:cNvCxnSpPr/>
            <p:nvPr/>
          </p:nvCxnSpPr>
          <p:spPr>
            <a:xfrm>
              <a:off x="5276850" y="4256087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71" name="Shape 1471"/>
            <p:cNvSpPr txBox="1"/>
            <p:nvPr/>
          </p:nvSpPr>
          <p:spPr>
            <a:xfrm>
              <a:off x="5222875" y="2900362"/>
              <a:ext cx="346075" cy="385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sp>
          <p:nvSpPr>
            <p:cNvPr id="1472" name="Shape 1472"/>
            <p:cNvSpPr txBox="1"/>
            <p:nvPr/>
          </p:nvSpPr>
          <p:spPr>
            <a:xfrm>
              <a:off x="3490912" y="2878137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473" name="Shape 1473"/>
            <p:cNvCxnSpPr/>
            <p:nvPr/>
          </p:nvCxnSpPr>
          <p:spPr>
            <a:xfrm>
              <a:off x="3275012" y="3709987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74" name="Shape 1474"/>
            <p:cNvSpPr txBox="1"/>
            <p:nvPr/>
          </p:nvSpPr>
          <p:spPr>
            <a:xfrm>
              <a:off x="3152775" y="3168650"/>
              <a:ext cx="347662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475" name="Shape 1475"/>
            <p:cNvCxnSpPr/>
            <p:nvPr/>
          </p:nvCxnSpPr>
          <p:spPr>
            <a:xfrm>
              <a:off x="3346450" y="2908300"/>
              <a:ext cx="0" cy="2682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6" name="Shape 1476"/>
            <p:cNvCxnSpPr/>
            <p:nvPr/>
          </p:nvCxnSpPr>
          <p:spPr>
            <a:xfrm>
              <a:off x="3321050" y="3482975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77" name="Shape 1477"/>
            <p:cNvSpPr/>
            <p:nvPr/>
          </p:nvSpPr>
          <p:spPr>
            <a:xfrm>
              <a:off x="3716337" y="2562225"/>
              <a:ext cx="434975" cy="314325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794250" y="293687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1479" name="Shape 1479"/>
          <p:cNvGrpSpPr/>
          <p:nvPr/>
        </p:nvGrpSpPr>
        <p:grpSpPr>
          <a:xfrm>
            <a:off x="5951537" y="2128837"/>
            <a:ext cx="3105150" cy="2784475"/>
            <a:chOff x="6237287" y="2033587"/>
            <a:chExt cx="3105150" cy="2784475"/>
          </a:xfrm>
        </p:grpSpPr>
        <p:sp>
          <p:nvSpPr>
            <p:cNvPr id="1480" name="Shape 1480"/>
            <p:cNvSpPr/>
            <p:nvPr/>
          </p:nvSpPr>
          <p:spPr>
            <a:xfrm>
              <a:off x="7810500" y="225901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481" name="Shape 1481"/>
            <p:cNvSpPr txBox="1"/>
            <p:nvPr/>
          </p:nvSpPr>
          <p:spPr>
            <a:xfrm>
              <a:off x="6553200" y="3573462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482" name="Shape 1482"/>
            <p:cNvCxnSpPr/>
            <p:nvPr/>
          </p:nvCxnSpPr>
          <p:spPr>
            <a:xfrm>
              <a:off x="6346825" y="3573462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3" name="Shape 1483"/>
            <p:cNvCxnSpPr/>
            <p:nvPr/>
          </p:nvCxnSpPr>
          <p:spPr>
            <a:xfrm>
              <a:off x="6340475" y="4394200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84" name="Shape 1484"/>
            <p:cNvSpPr txBox="1"/>
            <p:nvPr/>
          </p:nvSpPr>
          <p:spPr>
            <a:xfrm>
              <a:off x="6237287" y="3833812"/>
              <a:ext cx="347662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485" name="Shape 1485"/>
            <p:cNvCxnSpPr/>
            <p:nvPr/>
          </p:nvCxnSpPr>
          <p:spPr>
            <a:xfrm>
              <a:off x="6408737" y="3589337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6" name="Shape 1486"/>
            <p:cNvCxnSpPr/>
            <p:nvPr/>
          </p:nvCxnSpPr>
          <p:spPr>
            <a:xfrm>
              <a:off x="6397625" y="4171950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87" name="Shape 1487"/>
            <p:cNvSpPr/>
            <p:nvPr/>
          </p:nvSpPr>
          <p:spPr>
            <a:xfrm>
              <a:off x="8215312" y="2619375"/>
              <a:ext cx="393700" cy="406400"/>
            </a:xfrm>
            <a:custGeom>
              <a:pathLst>
                <a:path extrusionOk="0" h="232" w="235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8" name="Shape 1488"/>
            <p:cNvCxnSpPr/>
            <p:nvPr/>
          </p:nvCxnSpPr>
          <p:spPr>
            <a:xfrm>
              <a:off x="8845550" y="3021012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89" name="Shape 1489"/>
            <p:cNvSpPr txBox="1"/>
            <p:nvPr/>
          </p:nvSpPr>
          <p:spPr>
            <a:xfrm>
              <a:off x="7693025" y="3586162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490" name="Shape 1490"/>
            <p:cNvCxnSpPr/>
            <p:nvPr/>
          </p:nvCxnSpPr>
          <p:spPr>
            <a:xfrm>
              <a:off x="7486650" y="3590925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91" name="Shape 1491"/>
            <p:cNvCxnSpPr/>
            <p:nvPr/>
          </p:nvCxnSpPr>
          <p:spPr>
            <a:xfrm>
              <a:off x="7480300" y="4429125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2" name="Shape 1492"/>
            <p:cNvSpPr txBox="1"/>
            <p:nvPr/>
          </p:nvSpPr>
          <p:spPr>
            <a:xfrm>
              <a:off x="7362825" y="3833812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493" name="Shape 1493"/>
            <p:cNvCxnSpPr/>
            <p:nvPr/>
          </p:nvCxnSpPr>
          <p:spPr>
            <a:xfrm>
              <a:off x="7562850" y="3595687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4" name="Shape 1494"/>
            <p:cNvSpPr/>
            <p:nvPr/>
          </p:nvSpPr>
          <p:spPr>
            <a:xfrm>
              <a:off x="7493000" y="3227387"/>
              <a:ext cx="330200" cy="346075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743700" y="3227387"/>
              <a:ext cx="354012" cy="339725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96" name="Shape 1496"/>
            <p:cNvCxnSpPr/>
            <p:nvPr/>
          </p:nvCxnSpPr>
          <p:spPr>
            <a:xfrm>
              <a:off x="7546975" y="4179887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7" name="Shape 1497"/>
            <p:cNvSpPr txBox="1"/>
            <p:nvPr/>
          </p:nvSpPr>
          <p:spPr>
            <a:xfrm>
              <a:off x="7493000" y="2824162"/>
              <a:ext cx="346075" cy="385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498" name="Shape 1498"/>
            <p:cNvSpPr txBox="1"/>
            <p:nvPr/>
          </p:nvSpPr>
          <p:spPr>
            <a:xfrm>
              <a:off x="8466137" y="3022600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499" name="Shape 1499"/>
            <p:cNvCxnSpPr/>
            <p:nvPr/>
          </p:nvCxnSpPr>
          <p:spPr>
            <a:xfrm>
              <a:off x="8899525" y="4598987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00" name="Shape 1500"/>
            <p:cNvSpPr txBox="1"/>
            <p:nvPr/>
          </p:nvSpPr>
          <p:spPr>
            <a:xfrm>
              <a:off x="8796337" y="3608387"/>
              <a:ext cx="546100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+1</a:t>
              </a:r>
              <a:endParaRPr/>
            </a:p>
          </p:txBody>
        </p:sp>
        <p:cxnSp>
          <p:nvCxnSpPr>
            <p:cNvPr id="1501" name="Shape 1501"/>
            <p:cNvCxnSpPr/>
            <p:nvPr/>
          </p:nvCxnSpPr>
          <p:spPr>
            <a:xfrm>
              <a:off x="8982075" y="3019425"/>
              <a:ext cx="0" cy="4492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02" name="Shape 1502"/>
            <p:cNvCxnSpPr/>
            <p:nvPr/>
          </p:nvCxnSpPr>
          <p:spPr>
            <a:xfrm flipH="1">
              <a:off x="9007475" y="4014787"/>
              <a:ext cx="9525" cy="5667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03" name="Shape 1503"/>
            <p:cNvSpPr/>
            <p:nvPr/>
          </p:nvSpPr>
          <p:spPr>
            <a:xfrm>
              <a:off x="7408862" y="2632075"/>
              <a:ext cx="434975" cy="314325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7064375" y="286067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1505" name="Shape 1505"/>
            <p:cNvCxnSpPr/>
            <p:nvPr/>
          </p:nvCxnSpPr>
          <p:spPr>
            <a:xfrm>
              <a:off x="8653462" y="3878262"/>
              <a:ext cx="1587" cy="471487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06" name="Shape 1506"/>
            <p:cNvSpPr/>
            <p:nvPr/>
          </p:nvSpPr>
          <p:spPr>
            <a:xfrm>
              <a:off x="8429625" y="4349750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507" name="Shape 1507"/>
            <p:cNvSpPr txBox="1"/>
            <p:nvPr/>
          </p:nvSpPr>
          <p:spPr>
            <a:xfrm>
              <a:off x="8216900" y="2033587"/>
              <a:ext cx="346075" cy="385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/>
          <p:nvPr/>
        </p:nvSpPr>
        <p:spPr>
          <a:xfrm>
            <a:off x="409575" y="5859462"/>
            <a:ext cx="8734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插入后，调整前           先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逆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时针旋转                再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顺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时针旋转</a:t>
            </a:r>
            <a:endParaRPr/>
          </a:p>
        </p:txBody>
      </p:sp>
      <p:sp>
        <p:nvSpPr>
          <p:cNvPr id="1513" name="Shape 1513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514" name="Shape 1514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平衡二叉树——LR型</a:t>
            </a:r>
            <a:endParaRPr/>
          </a:p>
        </p:txBody>
      </p:sp>
      <p:grpSp>
        <p:nvGrpSpPr>
          <p:cNvPr id="1515" name="Shape 1515"/>
          <p:cNvGrpSpPr/>
          <p:nvPr/>
        </p:nvGrpSpPr>
        <p:grpSpPr>
          <a:xfrm>
            <a:off x="-26987" y="1854200"/>
            <a:ext cx="2760661" cy="3722687"/>
            <a:chOff x="-26987" y="1854200"/>
            <a:chExt cx="2760661" cy="3722687"/>
          </a:xfrm>
        </p:grpSpPr>
        <p:sp>
          <p:nvSpPr>
            <p:cNvPr id="1516" name="Shape 1516"/>
            <p:cNvSpPr/>
            <p:nvPr/>
          </p:nvSpPr>
          <p:spPr>
            <a:xfrm>
              <a:off x="1444625" y="20256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517" name="Shape 1517"/>
            <p:cNvSpPr txBox="1"/>
            <p:nvPr/>
          </p:nvSpPr>
          <p:spPr>
            <a:xfrm>
              <a:off x="1914525" y="1854200"/>
              <a:ext cx="28416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518" name="Shape 1518"/>
            <p:cNvSpPr txBox="1"/>
            <p:nvPr/>
          </p:nvSpPr>
          <p:spPr>
            <a:xfrm>
              <a:off x="917575" y="4270375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519" name="Shape 1519"/>
            <p:cNvCxnSpPr/>
            <p:nvPr/>
          </p:nvCxnSpPr>
          <p:spPr>
            <a:xfrm>
              <a:off x="711200" y="4270375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0" name="Shape 1520"/>
            <p:cNvCxnSpPr/>
            <p:nvPr/>
          </p:nvCxnSpPr>
          <p:spPr>
            <a:xfrm>
              <a:off x="703262" y="4900612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21" name="Shape 1521"/>
            <p:cNvSpPr txBox="1"/>
            <p:nvPr/>
          </p:nvSpPr>
          <p:spPr>
            <a:xfrm>
              <a:off x="536575" y="4429125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522" name="Shape 1522"/>
            <p:cNvCxnSpPr/>
            <p:nvPr/>
          </p:nvCxnSpPr>
          <p:spPr>
            <a:xfrm>
              <a:off x="773112" y="428625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23" name="Shape 1523"/>
            <p:cNvSpPr/>
            <p:nvPr/>
          </p:nvSpPr>
          <p:spPr>
            <a:xfrm>
              <a:off x="1849437" y="2386012"/>
              <a:ext cx="393700" cy="406400"/>
            </a:xfrm>
            <a:custGeom>
              <a:pathLst>
                <a:path extrusionOk="0" h="232" w="235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24" name="Shape 1524"/>
            <p:cNvCxnSpPr/>
            <p:nvPr/>
          </p:nvCxnSpPr>
          <p:spPr>
            <a:xfrm>
              <a:off x="2457450" y="2811462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25" name="Shape 1525"/>
            <p:cNvSpPr txBox="1"/>
            <p:nvPr/>
          </p:nvSpPr>
          <p:spPr>
            <a:xfrm>
              <a:off x="303212" y="3535362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526" name="Shape 1526"/>
            <p:cNvCxnSpPr/>
            <p:nvPr/>
          </p:nvCxnSpPr>
          <p:spPr>
            <a:xfrm>
              <a:off x="96837" y="3540125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7" name="Shape 1527"/>
            <p:cNvCxnSpPr/>
            <p:nvPr/>
          </p:nvCxnSpPr>
          <p:spPr>
            <a:xfrm>
              <a:off x="90487" y="4378325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28" name="Shape 1528"/>
            <p:cNvSpPr txBox="1"/>
            <p:nvPr/>
          </p:nvSpPr>
          <p:spPr>
            <a:xfrm>
              <a:off x="-26987" y="3802062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529" name="Shape 1529"/>
            <p:cNvCxnSpPr/>
            <p:nvPr/>
          </p:nvCxnSpPr>
          <p:spPr>
            <a:xfrm>
              <a:off x="157162" y="3544887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0" name="Shape 1530"/>
            <p:cNvSpPr/>
            <p:nvPr/>
          </p:nvSpPr>
          <p:spPr>
            <a:xfrm>
              <a:off x="1127125" y="3203575"/>
              <a:ext cx="225425" cy="315912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542925" y="3159125"/>
              <a:ext cx="269875" cy="360362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2" name="Shape 1532"/>
            <p:cNvCxnSpPr/>
            <p:nvPr/>
          </p:nvCxnSpPr>
          <p:spPr>
            <a:xfrm>
              <a:off x="157162" y="4129087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3" name="Shape 1533"/>
            <p:cNvSpPr txBox="1"/>
            <p:nvPr/>
          </p:nvSpPr>
          <p:spPr>
            <a:xfrm>
              <a:off x="1195387" y="2762250"/>
              <a:ext cx="346075" cy="385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sp>
          <p:nvSpPr>
            <p:cNvPr id="1534" name="Shape 1534"/>
            <p:cNvSpPr txBox="1"/>
            <p:nvPr/>
          </p:nvSpPr>
          <p:spPr>
            <a:xfrm>
              <a:off x="2073275" y="2798762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535" name="Shape 1535"/>
            <p:cNvCxnSpPr/>
            <p:nvPr/>
          </p:nvCxnSpPr>
          <p:spPr>
            <a:xfrm>
              <a:off x="2438400" y="363061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6" name="Shape 1536"/>
            <p:cNvSpPr txBox="1"/>
            <p:nvPr/>
          </p:nvSpPr>
          <p:spPr>
            <a:xfrm>
              <a:off x="2386012" y="3073400"/>
              <a:ext cx="347662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537" name="Shape 1537"/>
            <p:cNvCxnSpPr/>
            <p:nvPr/>
          </p:nvCxnSpPr>
          <p:spPr>
            <a:xfrm>
              <a:off x="2579687" y="2814637"/>
              <a:ext cx="0" cy="2682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8" name="Shape 1538"/>
            <p:cNvCxnSpPr/>
            <p:nvPr/>
          </p:nvCxnSpPr>
          <p:spPr>
            <a:xfrm>
              <a:off x="2582862" y="3443287"/>
              <a:ext cx="0" cy="1841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9" name="Shape 1539"/>
            <p:cNvSpPr/>
            <p:nvPr/>
          </p:nvSpPr>
          <p:spPr>
            <a:xfrm>
              <a:off x="1016000" y="2384425"/>
              <a:ext cx="458787" cy="414337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766762" y="27987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222375" y="35020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1542" name="Shape 1542"/>
            <p:cNvCxnSpPr/>
            <p:nvPr/>
          </p:nvCxnSpPr>
          <p:spPr>
            <a:xfrm>
              <a:off x="766762" y="471805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3" name="Shape 1543"/>
            <p:cNvSpPr txBox="1"/>
            <p:nvPr/>
          </p:nvSpPr>
          <p:spPr>
            <a:xfrm>
              <a:off x="1603375" y="4267200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544" name="Shape 1544"/>
            <p:cNvCxnSpPr/>
            <p:nvPr/>
          </p:nvCxnSpPr>
          <p:spPr>
            <a:xfrm>
              <a:off x="1984375" y="4267200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5" name="Shape 1545"/>
            <p:cNvCxnSpPr/>
            <p:nvPr/>
          </p:nvCxnSpPr>
          <p:spPr>
            <a:xfrm>
              <a:off x="1990725" y="4897437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6" name="Shape 1546"/>
            <p:cNvSpPr txBox="1"/>
            <p:nvPr/>
          </p:nvSpPr>
          <p:spPr>
            <a:xfrm>
              <a:off x="1982787" y="4419600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547" name="Shape 1547"/>
            <p:cNvCxnSpPr/>
            <p:nvPr/>
          </p:nvCxnSpPr>
          <p:spPr>
            <a:xfrm>
              <a:off x="2125662" y="4283075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8" name="Shape 1548"/>
            <p:cNvCxnSpPr/>
            <p:nvPr/>
          </p:nvCxnSpPr>
          <p:spPr>
            <a:xfrm>
              <a:off x="2117725" y="4714875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9" name="Shape 1549"/>
            <p:cNvSpPr/>
            <p:nvPr/>
          </p:nvSpPr>
          <p:spPr>
            <a:xfrm>
              <a:off x="1109662" y="3894137"/>
              <a:ext cx="215900" cy="390525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582737" y="3919537"/>
              <a:ext cx="179387" cy="347662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51" name="Shape 1551"/>
            <p:cNvCxnSpPr/>
            <p:nvPr/>
          </p:nvCxnSpPr>
          <p:spPr>
            <a:xfrm>
              <a:off x="1077912" y="4894262"/>
              <a:ext cx="0" cy="215900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52" name="Shape 1552"/>
            <p:cNvSpPr/>
            <p:nvPr/>
          </p:nvSpPr>
          <p:spPr>
            <a:xfrm>
              <a:off x="841375" y="5108575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grpSp>
        <p:nvGrpSpPr>
          <p:cNvPr id="1553" name="Shape 1553"/>
          <p:cNvGrpSpPr/>
          <p:nvPr/>
        </p:nvGrpSpPr>
        <p:grpSpPr>
          <a:xfrm>
            <a:off x="2693987" y="2019300"/>
            <a:ext cx="3114675" cy="3640137"/>
            <a:chOff x="2693987" y="2033587"/>
            <a:chExt cx="3114675" cy="3640137"/>
          </a:xfrm>
        </p:grpSpPr>
        <p:cxnSp>
          <p:nvCxnSpPr>
            <p:cNvPr id="1554" name="Shape 1554"/>
            <p:cNvCxnSpPr/>
            <p:nvPr/>
          </p:nvCxnSpPr>
          <p:spPr>
            <a:xfrm>
              <a:off x="3867150" y="4979987"/>
              <a:ext cx="0" cy="215900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55" name="Shape 1555"/>
            <p:cNvSpPr/>
            <p:nvPr/>
          </p:nvSpPr>
          <p:spPr>
            <a:xfrm>
              <a:off x="3640137" y="5205412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4476750" y="20335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557" name="Shape 1557"/>
            <p:cNvSpPr txBox="1"/>
            <p:nvPr/>
          </p:nvSpPr>
          <p:spPr>
            <a:xfrm>
              <a:off x="3687762" y="4333875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558" name="Shape 1558"/>
            <p:cNvCxnSpPr/>
            <p:nvPr/>
          </p:nvCxnSpPr>
          <p:spPr>
            <a:xfrm>
              <a:off x="4068762" y="4333875"/>
              <a:ext cx="2143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9" name="Shape 1559"/>
            <p:cNvCxnSpPr/>
            <p:nvPr/>
          </p:nvCxnSpPr>
          <p:spPr>
            <a:xfrm>
              <a:off x="4094162" y="4964112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60" name="Shape 1560"/>
            <p:cNvSpPr txBox="1"/>
            <p:nvPr/>
          </p:nvSpPr>
          <p:spPr>
            <a:xfrm>
              <a:off x="4100512" y="4492625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561" name="Shape 1561"/>
            <p:cNvCxnSpPr/>
            <p:nvPr/>
          </p:nvCxnSpPr>
          <p:spPr>
            <a:xfrm>
              <a:off x="4225925" y="434975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62" name="Shape 1562"/>
            <p:cNvSpPr/>
            <p:nvPr/>
          </p:nvSpPr>
          <p:spPr>
            <a:xfrm>
              <a:off x="4881562" y="2393950"/>
              <a:ext cx="393700" cy="406400"/>
            </a:xfrm>
            <a:custGeom>
              <a:pathLst>
                <a:path extrusionOk="0" h="232" w="235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3652837" y="4017962"/>
              <a:ext cx="192087" cy="311150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3170237" y="4003675"/>
              <a:ext cx="204787" cy="325437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3863975" y="276701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3302000" y="36083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cxnSp>
          <p:nvCxnSpPr>
            <p:cNvPr id="1567" name="Shape 1567"/>
            <p:cNvCxnSpPr/>
            <p:nvPr/>
          </p:nvCxnSpPr>
          <p:spPr>
            <a:xfrm>
              <a:off x="4219575" y="478155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68" name="Shape 1568"/>
            <p:cNvSpPr txBox="1"/>
            <p:nvPr/>
          </p:nvSpPr>
          <p:spPr>
            <a:xfrm>
              <a:off x="4471987" y="3563937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569" name="Shape 1569"/>
            <p:cNvCxnSpPr/>
            <p:nvPr/>
          </p:nvCxnSpPr>
          <p:spPr>
            <a:xfrm>
              <a:off x="4837112" y="3563937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0" name="Shape 1570"/>
            <p:cNvCxnSpPr/>
            <p:nvPr/>
          </p:nvCxnSpPr>
          <p:spPr>
            <a:xfrm>
              <a:off x="4814887" y="4194175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71" name="Shape 1571"/>
            <p:cNvSpPr txBox="1"/>
            <p:nvPr/>
          </p:nvSpPr>
          <p:spPr>
            <a:xfrm>
              <a:off x="4837112" y="3722687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572" name="Shape 1572"/>
            <p:cNvCxnSpPr/>
            <p:nvPr/>
          </p:nvCxnSpPr>
          <p:spPr>
            <a:xfrm>
              <a:off x="4962525" y="358140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3" name="Shape 1573"/>
            <p:cNvCxnSpPr/>
            <p:nvPr/>
          </p:nvCxnSpPr>
          <p:spPr>
            <a:xfrm>
              <a:off x="4956175" y="4011612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74" name="Shape 1574"/>
            <p:cNvSpPr/>
            <p:nvPr/>
          </p:nvSpPr>
          <p:spPr>
            <a:xfrm>
              <a:off x="3575050" y="3141662"/>
              <a:ext cx="336550" cy="512762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4271962" y="3157537"/>
              <a:ext cx="358775" cy="404812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4160837" y="2379662"/>
              <a:ext cx="360362" cy="404812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7" name="Shape 1577"/>
            <p:cNvCxnSpPr/>
            <p:nvPr/>
          </p:nvCxnSpPr>
          <p:spPr>
            <a:xfrm>
              <a:off x="5527675" y="2811462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78" name="Shape 1578"/>
            <p:cNvSpPr txBox="1"/>
            <p:nvPr/>
          </p:nvSpPr>
          <p:spPr>
            <a:xfrm>
              <a:off x="5148262" y="2798762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579" name="Shape 1579"/>
            <p:cNvCxnSpPr/>
            <p:nvPr/>
          </p:nvCxnSpPr>
          <p:spPr>
            <a:xfrm>
              <a:off x="5527675" y="363061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0" name="Shape 1580"/>
            <p:cNvSpPr txBox="1"/>
            <p:nvPr/>
          </p:nvSpPr>
          <p:spPr>
            <a:xfrm>
              <a:off x="5461000" y="3073400"/>
              <a:ext cx="347662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581" name="Shape 1581"/>
            <p:cNvCxnSpPr/>
            <p:nvPr/>
          </p:nvCxnSpPr>
          <p:spPr>
            <a:xfrm>
              <a:off x="5654675" y="2828925"/>
              <a:ext cx="0" cy="2682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2" name="Shape 1582"/>
            <p:cNvCxnSpPr/>
            <p:nvPr/>
          </p:nvCxnSpPr>
          <p:spPr>
            <a:xfrm>
              <a:off x="5657850" y="3403600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3" name="Shape 1583"/>
            <p:cNvSpPr txBox="1"/>
            <p:nvPr/>
          </p:nvSpPr>
          <p:spPr>
            <a:xfrm>
              <a:off x="3024187" y="4319587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584" name="Shape 1584"/>
            <p:cNvCxnSpPr/>
            <p:nvPr/>
          </p:nvCxnSpPr>
          <p:spPr>
            <a:xfrm>
              <a:off x="2817812" y="431006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5" name="Shape 1585"/>
            <p:cNvCxnSpPr/>
            <p:nvPr/>
          </p:nvCxnSpPr>
          <p:spPr>
            <a:xfrm>
              <a:off x="2811462" y="5162550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6" name="Shape 1586"/>
            <p:cNvSpPr txBox="1"/>
            <p:nvPr/>
          </p:nvSpPr>
          <p:spPr>
            <a:xfrm>
              <a:off x="2693987" y="4586287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587" name="Shape 1587"/>
            <p:cNvCxnSpPr/>
            <p:nvPr/>
          </p:nvCxnSpPr>
          <p:spPr>
            <a:xfrm>
              <a:off x="2878137" y="4329112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8" name="Shape 1588"/>
            <p:cNvCxnSpPr/>
            <p:nvPr/>
          </p:nvCxnSpPr>
          <p:spPr>
            <a:xfrm>
              <a:off x="2878137" y="4927600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589" name="Shape 1589"/>
          <p:cNvGrpSpPr/>
          <p:nvPr/>
        </p:nvGrpSpPr>
        <p:grpSpPr>
          <a:xfrm>
            <a:off x="5942012" y="1779587"/>
            <a:ext cx="3216275" cy="3076575"/>
            <a:chOff x="5942012" y="1808162"/>
            <a:chExt cx="3216275" cy="3076575"/>
          </a:xfrm>
        </p:grpSpPr>
        <p:sp>
          <p:nvSpPr>
            <p:cNvPr id="1590" name="Shape 1590"/>
            <p:cNvSpPr txBox="1"/>
            <p:nvPr/>
          </p:nvSpPr>
          <p:spPr>
            <a:xfrm>
              <a:off x="8488362" y="3557587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591" name="Shape 1591"/>
            <p:cNvCxnSpPr/>
            <p:nvPr/>
          </p:nvCxnSpPr>
          <p:spPr>
            <a:xfrm>
              <a:off x="8853487" y="3562350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2" name="Shape 1592"/>
            <p:cNvCxnSpPr/>
            <p:nvPr/>
          </p:nvCxnSpPr>
          <p:spPr>
            <a:xfrm>
              <a:off x="8847137" y="4400550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93" name="Shape 1593"/>
            <p:cNvSpPr txBox="1"/>
            <p:nvPr/>
          </p:nvSpPr>
          <p:spPr>
            <a:xfrm>
              <a:off x="8812212" y="3819525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594" name="Shape 1594"/>
            <p:cNvCxnSpPr/>
            <p:nvPr/>
          </p:nvCxnSpPr>
          <p:spPr>
            <a:xfrm>
              <a:off x="8977312" y="3567112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95" name="Shape 1595"/>
            <p:cNvSpPr/>
            <p:nvPr/>
          </p:nvSpPr>
          <p:spPr>
            <a:xfrm>
              <a:off x="8418512" y="3249612"/>
              <a:ext cx="265112" cy="314325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7875587" y="3246437"/>
              <a:ext cx="282575" cy="331787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97" name="Shape 1597"/>
            <p:cNvCxnSpPr/>
            <p:nvPr/>
          </p:nvCxnSpPr>
          <p:spPr>
            <a:xfrm>
              <a:off x="8977312" y="4151312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98" name="Shape 1598"/>
            <p:cNvSpPr/>
            <p:nvPr/>
          </p:nvSpPr>
          <p:spPr>
            <a:xfrm>
              <a:off x="7442200" y="20335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8058150" y="284321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600" name="Shape 1600"/>
            <p:cNvSpPr txBox="1"/>
            <p:nvPr/>
          </p:nvSpPr>
          <p:spPr>
            <a:xfrm>
              <a:off x="7734300" y="3575050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601" name="Shape 1601"/>
            <p:cNvCxnSpPr/>
            <p:nvPr/>
          </p:nvCxnSpPr>
          <p:spPr>
            <a:xfrm>
              <a:off x="7527925" y="3575050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2" name="Shape 1602"/>
            <p:cNvCxnSpPr/>
            <p:nvPr/>
          </p:nvCxnSpPr>
          <p:spPr>
            <a:xfrm>
              <a:off x="7505700" y="4205287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03" name="Shape 1603"/>
            <p:cNvSpPr txBox="1"/>
            <p:nvPr/>
          </p:nvSpPr>
          <p:spPr>
            <a:xfrm>
              <a:off x="7385050" y="3733800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604" name="Shape 1604"/>
            <p:cNvCxnSpPr/>
            <p:nvPr/>
          </p:nvCxnSpPr>
          <p:spPr>
            <a:xfrm>
              <a:off x="7573962" y="3592512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5" name="Shape 1605"/>
            <p:cNvCxnSpPr/>
            <p:nvPr/>
          </p:nvCxnSpPr>
          <p:spPr>
            <a:xfrm>
              <a:off x="7567612" y="4022725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06" name="Shape 1606"/>
            <p:cNvSpPr/>
            <p:nvPr/>
          </p:nvSpPr>
          <p:spPr>
            <a:xfrm>
              <a:off x="7850187" y="2424112"/>
              <a:ext cx="357187" cy="419100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6677025" y="27987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6451600" y="3162300"/>
              <a:ext cx="307975" cy="401637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7035800" y="2379662"/>
              <a:ext cx="436562" cy="463550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0" name="Shape 1610"/>
            <p:cNvSpPr txBox="1"/>
            <p:nvPr/>
          </p:nvSpPr>
          <p:spPr>
            <a:xfrm>
              <a:off x="6991350" y="3575050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611" name="Shape 1611"/>
            <p:cNvCxnSpPr/>
            <p:nvPr/>
          </p:nvCxnSpPr>
          <p:spPr>
            <a:xfrm>
              <a:off x="6784975" y="3575050"/>
              <a:ext cx="2143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2" name="Shape 1612"/>
            <p:cNvCxnSpPr/>
            <p:nvPr/>
          </p:nvCxnSpPr>
          <p:spPr>
            <a:xfrm>
              <a:off x="6762750" y="4205287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13" name="Shape 1613"/>
            <p:cNvSpPr txBox="1"/>
            <p:nvPr/>
          </p:nvSpPr>
          <p:spPr>
            <a:xfrm>
              <a:off x="6610350" y="3676650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614" name="Shape 1614"/>
            <p:cNvCxnSpPr/>
            <p:nvPr/>
          </p:nvCxnSpPr>
          <p:spPr>
            <a:xfrm>
              <a:off x="6846887" y="3590925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5" name="Shape 1615"/>
            <p:cNvCxnSpPr/>
            <p:nvPr/>
          </p:nvCxnSpPr>
          <p:spPr>
            <a:xfrm>
              <a:off x="6840537" y="4022725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6" name="Shape 1616"/>
            <p:cNvCxnSpPr/>
            <p:nvPr/>
          </p:nvCxnSpPr>
          <p:spPr>
            <a:xfrm>
              <a:off x="7158037" y="4202112"/>
              <a:ext cx="0" cy="215900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17" name="Shape 1617"/>
            <p:cNvSpPr/>
            <p:nvPr/>
          </p:nvSpPr>
          <p:spPr>
            <a:xfrm>
              <a:off x="6921500" y="4416425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7005637" y="3217862"/>
              <a:ext cx="180975" cy="360362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619" name="Shape 1619"/>
            <p:cNvGrpSpPr/>
            <p:nvPr/>
          </p:nvGrpSpPr>
          <p:grpSpPr>
            <a:xfrm>
              <a:off x="7127875" y="1808162"/>
              <a:ext cx="1543050" cy="1287463"/>
              <a:chOff x="7227887" y="1808162"/>
              <a:chExt cx="1543050" cy="1287463"/>
            </a:xfrm>
          </p:grpSpPr>
          <p:sp>
            <p:nvSpPr>
              <p:cNvPr id="1620" name="Shape 1620"/>
              <p:cNvSpPr txBox="1"/>
              <p:nvPr/>
            </p:nvSpPr>
            <p:spPr>
              <a:xfrm>
                <a:off x="7947025" y="1808162"/>
                <a:ext cx="284162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1621" name="Shape 1621"/>
              <p:cNvSpPr txBox="1"/>
              <p:nvPr/>
            </p:nvSpPr>
            <p:spPr>
              <a:xfrm>
                <a:off x="8486775" y="2573337"/>
                <a:ext cx="284162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sp>
            <p:nvSpPr>
              <p:cNvPr id="1622" name="Shape 1622"/>
              <p:cNvSpPr txBox="1"/>
              <p:nvPr/>
            </p:nvSpPr>
            <p:spPr>
              <a:xfrm>
                <a:off x="7227887" y="2708275"/>
                <a:ext cx="284162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</p:grpSp>
        <p:sp>
          <p:nvSpPr>
            <p:cNvPr id="1623" name="Shape 1623"/>
            <p:cNvSpPr txBox="1"/>
            <p:nvPr/>
          </p:nvSpPr>
          <p:spPr>
            <a:xfrm>
              <a:off x="6272212" y="3563937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624" name="Shape 1624"/>
            <p:cNvCxnSpPr/>
            <p:nvPr/>
          </p:nvCxnSpPr>
          <p:spPr>
            <a:xfrm>
              <a:off x="6065837" y="355441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5" name="Shape 1625"/>
            <p:cNvCxnSpPr/>
            <p:nvPr/>
          </p:nvCxnSpPr>
          <p:spPr>
            <a:xfrm>
              <a:off x="6059487" y="4406900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26" name="Shape 1626"/>
            <p:cNvSpPr txBox="1"/>
            <p:nvPr/>
          </p:nvSpPr>
          <p:spPr>
            <a:xfrm>
              <a:off x="5942012" y="3830637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627" name="Shape 1627"/>
            <p:cNvCxnSpPr/>
            <p:nvPr/>
          </p:nvCxnSpPr>
          <p:spPr>
            <a:xfrm>
              <a:off x="6126162" y="3573462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8" name="Shape 1628"/>
            <p:cNvCxnSpPr/>
            <p:nvPr/>
          </p:nvCxnSpPr>
          <p:spPr>
            <a:xfrm>
              <a:off x="6126162" y="4171950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29" name="Shape 1629"/>
          <p:cNvSpPr txBox="1"/>
          <p:nvPr/>
        </p:nvSpPr>
        <p:spPr>
          <a:xfrm>
            <a:off x="1603387" y="3566313"/>
            <a:ext cx="34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</p:txBody>
      </p:sp>
      <p:sp>
        <p:nvSpPr>
          <p:cNvPr id="1630" name="Shape 1630"/>
          <p:cNvSpPr txBox="1"/>
          <p:nvPr/>
        </p:nvSpPr>
        <p:spPr>
          <a:xfrm>
            <a:off x="5016950" y="1854200"/>
            <a:ext cx="284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31" name="Shape 1631"/>
          <p:cNvSpPr txBox="1"/>
          <p:nvPr/>
        </p:nvSpPr>
        <p:spPr>
          <a:xfrm>
            <a:off x="4338675" y="2733425"/>
            <a:ext cx="284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32" name="Shape 1632"/>
          <p:cNvSpPr txBox="1"/>
          <p:nvPr/>
        </p:nvSpPr>
        <p:spPr>
          <a:xfrm>
            <a:off x="3803738" y="3565538"/>
            <a:ext cx="284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 txBox="1"/>
          <p:nvPr/>
        </p:nvSpPr>
        <p:spPr>
          <a:xfrm>
            <a:off x="409575" y="5903912"/>
            <a:ext cx="8734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插入后，调整前           先顺时针旋转                再逆时针旋转</a:t>
            </a:r>
            <a:endParaRPr/>
          </a:p>
        </p:txBody>
      </p:sp>
      <p:sp>
        <p:nvSpPr>
          <p:cNvPr id="1638" name="Shape 1638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639" name="Shape 1639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平衡二叉树——RL型</a:t>
            </a:r>
            <a:endParaRPr/>
          </a:p>
        </p:txBody>
      </p:sp>
      <p:grpSp>
        <p:nvGrpSpPr>
          <p:cNvPr id="1640" name="Shape 1640"/>
          <p:cNvGrpSpPr/>
          <p:nvPr/>
        </p:nvGrpSpPr>
        <p:grpSpPr>
          <a:xfrm>
            <a:off x="2862262" y="2033587"/>
            <a:ext cx="3354388" cy="3559175"/>
            <a:chOff x="3186112" y="2214562"/>
            <a:chExt cx="3354388" cy="3559175"/>
          </a:xfrm>
        </p:grpSpPr>
        <p:cxnSp>
          <p:nvCxnSpPr>
            <p:cNvPr id="1641" name="Shape 1641"/>
            <p:cNvCxnSpPr/>
            <p:nvPr/>
          </p:nvCxnSpPr>
          <p:spPr>
            <a:xfrm>
              <a:off x="5245100" y="5091112"/>
              <a:ext cx="0" cy="215900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42" name="Shape 1642"/>
            <p:cNvSpPr/>
            <p:nvPr/>
          </p:nvSpPr>
          <p:spPr>
            <a:xfrm>
              <a:off x="5008562" y="5305425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179887" y="22145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644" name="Shape 1644"/>
            <p:cNvSpPr txBox="1"/>
            <p:nvPr/>
          </p:nvSpPr>
          <p:spPr>
            <a:xfrm>
              <a:off x="4306887" y="3814762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645" name="Shape 1645"/>
            <p:cNvCxnSpPr/>
            <p:nvPr/>
          </p:nvCxnSpPr>
          <p:spPr>
            <a:xfrm>
              <a:off x="4100512" y="3814762"/>
              <a:ext cx="2143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6" name="Shape 1646"/>
            <p:cNvCxnSpPr/>
            <p:nvPr/>
          </p:nvCxnSpPr>
          <p:spPr>
            <a:xfrm>
              <a:off x="4078287" y="4445000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47" name="Shape 1647"/>
            <p:cNvSpPr txBox="1"/>
            <p:nvPr/>
          </p:nvSpPr>
          <p:spPr>
            <a:xfrm>
              <a:off x="3925887" y="3973512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648" name="Shape 1648"/>
            <p:cNvCxnSpPr/>
            <p:nvPr/>
          </p:nvCxnSpPr>
          <p:spPr>
            <a:xfrm>
              <a:off x="4162425" y="3830637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49" name="Shape 1649"/>
            <p:cNvSpPr/>
            <p:nvPr/>
          </p:nvSpPr>
          <p:spPr>
            <a:xfrm>
              <a:off x="4584700" y="2574925"/>
              <a:ext cx="393700" cy="406400"/>
            </a:xfrm>
            <a:custGeom>
              <a:pathLst>
                <a:path extrusionOk="0" h="232" w="235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0" name="Shape 1650"/>
            <p:cNvSpPr txBox="1"/>
            <p:nvPr/>
          </p:nvSpPr>
          <p:spPr>
            <a:xfrm>
              <a:off x="5870575" y="4457700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651" name="Shape 1651"/>
            <p:cNvCxnSpPr/>
            <p:nvPr/>
          </p:nvCxnSpPr>
          <p:spPr>
            <a:xfrm>
              <a:off x="6235700" y="446246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2" name="Shape 1652"/>
            <p:cNvCxnSpPr/>
            <p:nvPr/>
          </p:nvCxnSpPr>
          <p:spPr>
            <a:xfrm>
              <a:off x="6229350" y="530066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53" name="Shape 1653"/>
            <p:cNvSpPr txBox="1"/>
            <p:nvPr/>
          </p:nvSpPr>
          <p:spPr>
            <a:xfrm>
              <a:off x="6194425" y="4719637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654" name="Shape 1654"/>
            <p:cNvCxnSpPr/>
            <p:nvPr/>
          </p:nvCxnSpPr>
          <p:spPr>
            <a:xfrm>
              <a:off x="6359525" y="4467225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55" name="Shape 1655"/>
            <p:cNvSpPr/>
            <p:nvPr/>
          </p:nvSpPr>
          <p:spPr>
            <a:xfrm>
              <a:off x="5815012" y="4135437"/>
              <a:ext cx="242887" cy="284162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292725" y="4146550"/>
              <a:ext cx="247650" cy="317500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57" name="Shape 1657"/>
            <p:cNvCxnSpPr/>
            <p:nvPr/>
          </p:nvCxnSpPr>
          <p:spPr>
            <a:xfrm>
              <a:off x="6359525" y="5051425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58" name="Shape 1658"/>
            <p:cNvSpPr/>
            <p:nvPr/>
          </p:nvSpPr>
          <p:spPr>
            <a:xfrm>
              <a:off x="4852987" y="29479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440362" y="37433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cxnSp>
          <p:nvCxnSpPr>
            <p:cNvPr id="1660" name="Shape 1660"/>
            <p:cNvCxnSpPr/>
            <p:nvPr/>
          </p:nvCxnSpPr>
          <p:spPr>
            <a:xfrm>
              <a:off x="4156075" y="4262437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61" name="Shape 1661"/>
            <p:cNvSpPr txBox="1"/>
            <p:nvPr/>
          </p:nvSpPr>
          <p:spPr>
            <a:xfrm>
              <a:off x="5095875" y="4464050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662" name="Shape 1662"/>
            <p:cNvCxnSpPr/>
            <p:nvPr/>
          </p:nvCxnSpPr>
          <p:spPr>
            <a:xfrm>
              <a:off x="4889500" y="4464050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3" name="Shape 1663"/>
            <p:cNvCxnSpPr/>
            <p:nvPr/>
          </p:nvCxnSpPr>
          <p:spPr>
            <a:xfrm>
              <a:off x="4867275" y="5094287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64" name="Shape 1664"/>
            <p:cNvSpPr txBox="1"/>
            <p:nvPr/>
          </p:nvSpPr>
          <p:spPr>
            <a:xfrm>
              <a:off x="4746625" y="4622800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665" name="Shape 1665"/>
            <p:cNvCxnSpPr/>
            <p:nvPr/>
          </p:nvCxnSpPr>
          <p:spPr>
            <a:xfrm>
              <a:off x="4935537" y="4481512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6" name="Shape 1666"/>
            <p:cNvCxnSpPr/>
            <p:nvPr/>
          </p:nvCxnSpPr>
          <p:spPr>
            <a:xfrm>
              <a:off x="4929187" y="4911725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67" name="Shape 1667"/>
            <p:cNvSpPr/>
            <p:nvPr/>
          </p:nvSpPr>
          <p:spPr>
            <a:xfrm>
              <a:off x="4449762" y="3322637"/>
              <a:ext cx="450850" cy="495300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260975" y="3338512"/>
              <a:ext cx="358775" cy="404812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69" name="Shape 1669"/>
            <p:cNvCxnSpPr/>
            <p:nvPr/>
          </p:nvCxnSpPr>
          <p:spPr>
            <a:xfrm>
              <a:off x="3316287" y="3006725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70" name="Shape 1670"/>
            <p:cNvSpPr txBox="1"/>
            <p:nvPr/>
          </p:nvSpPr>
          <p:spPr>
            <a:xfrm>
              <a:off x="3524250" y="2992437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671" name="Shape 1671"/>
            <p:cNvCxnSpPr/>
            <p:nvPr/>
          </p:nvCxnSpPr>
          <p:spPr>
            <a:xfrm>
              <a:off x="3308350" y="3824287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72" name="Shape 1672"/>
            <p:cNvSpPr txBox="1"/>
            <p:nvPr/>
          </p:nvSpPr>
          <p:spPr>
            <a:xfrm>
              <a:off x="3186112" y="3282950"/>
              <a:ext cx="347662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673" name="Shape 1673"/>
            <p:cNvCxnSpPr/>
            <p:nvPr/>
          </p:nvCxnSpPr>
          <p:spPr>
            <a:xfrm>
              <a:off x="3379787" y="3022600"/>
              <a:ext cx="0" cy="2682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4" name="Shape 1674"/>
            <p:cNvCxnSpPr/>
            <p:nvPr/>
          </p:nvCxnSpPr>
          <p:spPr>
            <a:xfrm>
              <a:off x="3354387" y="3597275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75" name="Shape 1675"/>
            <p:cNvSpPr/>
            <p:nvPr/>
          </p:nvSpPr>
          <p:spPr>
            <a:xfrm>
              <a:off x="3794125" y="2578100"/>
              <a:ext cx="458787" cy="414337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76" name="Shape 1676"/>
          <p:cNvGrpSpPr/>
          <p:nvPr/>
        </p:nvGrpSpPr>
        <p:grpSpPr>
          <a:xfrm>
            <a:off x="26987" y="1854200"/>
            <a:ext cx="2992438" cy="3649662"/>
            <a:chOff x="26987" y="1854200"/>
            <a:chExt cx="2992438" cy="3649662"/>
          </a:xfrm>
        </p:grpSpPr>
        <p:sp>
          <p:nvSpPr>
            <p:cNvPr id="1677" name="Shape 1677"/>
            <p:cNvSpPr/>
            <p:nvPr/>
          </p:nvSpPr>
          <p:spPr>
            <a:xfrm>
              <a:off x="1063625" y="20256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678" name="Shape 1678"/>
            <p:cNvSpPr txBox="1"/>
            <p:nvPr/>
          </p:nvSpPr>
          <p:spPr>
            <a:xfrm>
              <a:off x="1533525" y="1854200"/>
              <a:ext cx="28416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-2</a:t>
              </a:r>
              <a:endParaRPr/>
            </a:p>
          </p:txBody>
        </p:sp>
        <p:sp>
          <p:nvSpPr>
            <p:cNvPr id="1679" name="Shape 1679"/>
            <p:cNvSpPr txBox="1"/>
            <p:nvPr/>
          </p:nvSpPr>
          <p:spPr>
            <a:xfrm>
              <a:off x="746125" y="4197350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680" name="Shape 1680"/>
            <p:cNvCxnSpPr/>
            <p:nvPr/>
          </p:nvCxnSpPr>
          <p:spPr>
            <a:xfrm>
              <a:off x="539750" y="4197350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1" name="Shape 1681"/>
            <p:cNvCxnSpPr/>
            <p:nvPr/>
          </p:nvCxnSpPr>
          <p:spPr>
            <a:xfrm>
              <a:off x="517525" y="4827587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82" name="Shape 1682"/>
            <p:cNvSpPr txBox="1"/>
            <p:nvPr/>
          </p:nvSpPr>
          <p:spPr>
            <a:xfrm>
              <a:off x="365125" y="4356100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683" name="Shape 1683"/>
            <p:cNvCxnSpPr/>
            <p:nvPr/>
          </p:nvCxnSpPr>
          <p:spPr>
            <a:xfrm>
              <a:off x="601662" y="4213225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84" name="Shape 1684"/>
            <p:cNvSpPr/>
            <p:nvPr/>
          </p:nvSpPr>
          <p:spPr>
            <a:xfrm>
              <a:off x="1468437" y="2386012"/>
              <a:ext cx="393700" cy="406400"/>
            </a:xfrm>
            <a:custGeom>
              <a:pathLst>
                <a:path extrusionOk="0" h="232" w="235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85" name="Shape 1685"/>
            <p:cNvCxnSpPr/>
            <p:nvPr/>
          </p:nvCxnSpPr>
          <p:spPr>
            <a:xfrm>
              <a:off x="157162" y="2813050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86" name="Shape 1686"/>
            <p:cNvSpPr txBox="1"/>
            <p:nvPr/>
          </p:nvSpPr>
          <p:spPr>
            <a:xfrm>
              <a:off x="2317750" y="3484562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687" name="Shape 1687"/>
            <p:cNvCxnSpPr/>
            <p:nvPr/>
          </p:nvCxnSpPr>
          <p:spPr>
            <a:xfrm>
              <a:off x="2682875" y="3489325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8" name="Shape 1688"/>
            <p:cNvCxnSpPr/>
            <p:nvPr/>
          </p:nvCxnSpPr>
          <p:spPr>
            <a:xfrm>
              <a:off x="2676525" y="4327525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89" name="Shape 1689"/>
            <p:cNvSpPr txBox="1"/>
            <p:nvPr/>
          </p:nvSpPr>
          <p:spPr>
            <a:xfrm>
              <a:off x="2673350" y="3746500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690" name="Shape 1690"/>
            <p:cNvCxnSpPr/>
            <p:nvPr/>
          </p:nvCxnSpPr>
          <p:spPr>
            <a:xfrm>
              <a:off x="2822575" y="3494087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91" name="Shape 1691"/>
            <p:cNvSpPr/>
            <p:nvPr/>
          </p:nvSpPr>
          <p:spPr>
            <a:xfrm>
              <a:off x="2165350" y="3125787"/>
              <a:ext cx="330200" cy="346075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1416050" y="3125787"/>
              <a:ext cx="354012" cy="339725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93" name="Shape 1693"/>
            <p:cNvCxnSpPr/>
            <p:nvPr/>
          </p:nvCxnSpPr>
          <p:spPr>
            <a:xfrm>
              <a:off x="2822575" y="4078287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94" name="Shape 1694"/>
            <p:cNvSpPr txBox="1"/>
            <p:nvPr/>
          </p:nvSpPr>
          <p:spPr>
            <a:xfrm>
              <a:off x="2165350" y="2722562"/>
              <a:ext cx="346075" cy="385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695" name="Shape 1695"/>
            <p:cNvSpPr txBox="1"/>
            <p:nvPr/>
          </p:nvSpPr>
          <p:spPr>
            <a:xfrm>
              <a:off x="365125" y="2798762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696" name="Shape 1696"/>
            <p:cNvCxnSpPr/>
            <p:nvPr/>
          </p:nvCxnSpPr>
          <p:spPr>
            <a:xfrm>
              <a:off x="149225" y="3630612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97" name="Shape 1697"/>
            <p:cNvSpPr txBox="1"/>
            <p:nvPr/>
          </p:nvSpPr>
          <p:spPr>
            <a:xfrm>
              <a:off x="26987" y="3089275"/>
              <a:ext cx="347662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698" name="Shape 1698"/>
            <p:cNvCxnSpPr/>
            <p:nvPr/>
          </p:nvCxnSpPr>
          <p:spPr>
            <a:xfrm>
              <a:off x="220662" y="2828925"/>
              <a:ext cx="0" cy="2682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9" name="Shape 1699"/>
            <p:cNvCxnSpPr/>
            <p:nvPr/>
          </p:nvCxnSpPr>
          <p:spPr>
            <a:xfrm>
              <a:off x="195262" y="3403600"/>
              <a:ext cx="0" cy="209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00" name="Shape 1700"/>
            <p:cNvSpPr/>
            <p:nvPr/>
          </p:nvSpPr>
          <p:spPr>
            <a:xfrm>
              <a:off x="635000" y="2384425"/>
              <a:ext cx="458787" cy="414337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736725" y="275907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0300" y="342900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1703" name="Shape 1703"/>
            <p:cNvCxnSpPr/>
            <p:nvPr/>
          </p:nvCxnSpPr>
          <p:spPr>
            <a:xfrm>
              <a:off x="595312" y="4645025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04" name="Shape 1704"/>
            <p:cNvSpPr txBox="1"/>
            <p:nvPr/>
          </p:nvSpPr>
          <p:spPr>
            <a:xfrm>
              <a:off x="1511300" y="4194175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705" name="Shape 1705"/>
            <p:cNvCxnSpPr/>
            <p:nvPr/>
          </p:nvCxnSpPr>
          <p:spPr>
            <a:xfrm>
              <a:off x="1892300" y="4194175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6" name="Shape 1706"/>
            <p:cNvCxnSpPr/>
            <p:nvPr/>
          </p:nvCxnSpPr>
          <p:spPr>
            <a:xfrm>
              <a:off x="1870075" y="4824412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07" name="Shape 1707"/>
            <p:cNvSpPr txBox="1"/>
            <p:nvPr/>
          </p:nvSpPr>
          <p:spPr>
            <a:xfrm>
              <a:off x="1860550" y="4352925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708" name="Shape 1708"/>
            <p:cNvCxnSpPr/>
            <p:nvPr/>
          </p:nvCxnSpPr>
          <p:spPr>
            <a:xfrm>
              <a:off x="2033587" y="421005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9" name="Shape 1709"/>
            <p:cNvCxnSpPr/>
            <p:nvPr/>
          </p:nvCxnSpPr>
          <p:spPr>
            <a:xfrm>
              <a:off x="2011362" y="464185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10" name="Shape 1710"/>
            <p:cNvSpPr/>
            <p:nvPr/>
          </p:nvSpPr>
          <p:spPr>
            <a:xfrm>
              <a:off x="906462" y="3789362"/>
              <a:ext cx="279400" cy="404812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490662" y="3846512"/>
              <a:ext cx="179387" cy="347662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12" name="Shape 1712"/>
            <p:cNvCxnSpPr/>
            <p:nvPr/>
          </p:nvCxnSpPr>
          <p:spPr>
            <a:xfrm>
              <a:off x="1668462" y="4821237"/>
              <a:ext cx="0" cy="215900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13" name="Shape 1713"/>
            <p:cNvSpPr/>
            <p:nvPr/>
          </p:nvSpPr>
          <p:spPr>
            <a:xfrm>
              <a:off x="1431925" y="5035550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grpSp>
        <p:nvGrpSpPr>
          <p:cNvPr id="1714" name="Shape 1714"/>
          <p:cNvGrpSpPr/>
          <p:nvPr/>
        </p:nvGrpSpPr>
        <p:grpSpPr>
          <a:xfrm>
            <a:off x="6019800" y="2033587"/>
            <a:ext cx="3209925" cy="2851150"/>
            <a:chOff x="6200775" y="1643062"/>
            <a:chExt cx="3209925" cy="2851150"/>
          </a:xfrm>
        </p:grpSpPr>
        <p:sp>
          <p:nvSpPr>
            <p:cNvPr id="1715" name="Shape 1715"/>
            <p:cNvSpPr txBox="1"/>
            <p:nvPr/>
          </p:nvSpPr>
          <p:spPr>
            <a:xfrm>
              <a:off x="8740775" y="3152775"/>
              <a:ext cx="344487" cy="835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716" name="Shape 1716"/>
            <p:cNvCxnSpPr/>
            <p:nvPr/>
          </p:nvCxnSpPr>
          <p:spPr>
            <a:xfrm>
              <a:off x="9105900" y="3157537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7" name="Shape 1717"/>
            <p:cNvCxnSpPr/>
            <p:nvPr/>
          </p:nvCxnSpPr>
          <p:spPr>
            <a:xfrm>
              <a:off x="9099550" y="3995737"/>
              <a:ext cx="18097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18" name="Shape 1718"/>
            <p:cNvSpPr txBox="1"/>
            <p:nvPr/>
          </p:nvSpPr>
          <p:spPr>
            <a:xfrm>
              <a:off x="9064625" y="3414712"/>
              <a:ext cx="346075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719" name="Shape 1719"/>
            <p:cNvCxnSpPr/>
            <p:nvPr/>
          </p:nvCxnSpPr>
          <p:spPr>
            <a:xfrm>
              <a:off x="9229725" y="3162300"/>
              <a:ext cx="0" cy="2778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20" name="Shape 1720"/>
            <p:cNvSpPr/>
            <p:nvPr/>
          </p:nvSpPr>
          <p:spPr>
            <a:xfrm>
              <a:off x="8670925" y="2844800"/>
              <a:ext cx="265112" cy="314325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8128000" y="2841625"/>
              <a:ext cx="282575" cy="331787"/>
            </a:xfrm>
            <a:custGeom>
              <a:pathLst>
                <a:path extrusionOk="0" h="240" w="257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22" name="Shape 1722"/>
            <p:cNvCxnSpPr/>
            <p:nvPr/>
          </p:nvCxnSpPr>
          <p:spPr>
            <a:xfrm>
              <a:off x="9229725" y="3746500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23" name="Shape 1723"/>
            <p:cNvSpPr/>
            <p:nvPr/>
          </p:nvSpPr>
          <p:spPr>
            <a:xfrm>
              <a:off x="7723187" y="164306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8310562" y="243840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725" name="Shape 1725"/>
            <p:cNvSpPr txBox="1"/>
            <p:nvPr/>
          </p:nvSpPr>
          <p:spPr>
            <a:xfrm>
              <a:off x="7986712" y="3170237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726" name="Shape 1726"/>
            <p:cNvCxnSpPr/>
            <p:nvPr/>
          </p:nvCxnSpPr>
          <p:spPr>
            <a:xfrm>
              <a:off x="7780337" y="3170237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7" name="Shape 1727"/>
            <p:cNvCxnSpPr/>
            <p:nvPr/>
          </p:nvCxnSpPr>
          <p:spPr>
            <a:xfrm>
              <a:off x="7758112" y="3800475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28" name="Shape 1728"/>
            <p:cNvSpPr txBox="1"/>
            <p:nvPr/>
          </p:nvSpPr>
          <p:spPr>
            <a:xfrm>
              <a:off x="7637462" y="3328987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729" name="Shape 1729"/>
            <p:cNvCxnSpPr/>
            <p:nvPr/>
          </p:nvCxnSpPr>
          <p:spPr>
            <a:xfrm>
              <a:off x="7826375" y="318770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0" name="Shape 1730"/>
            <p:cNvCxnSpPr/>
            <p:nvPr/>
          </p:nvCxnSpPr>
          <p:spPr>
            <a:xfrm>
              <a:off x="7820025" y="3617912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1" name="Shape 1731"/>
            <p:cNvSpPr/>
            <p:nvPr/>
          </p:nvSpPr>
          <p:spPr>
            <a:xfrm>
              <a:off x="8131175" y="2033587"/>
              <a:ext cx="358775" cy="404812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958012" y="24082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1733" name="Shape 1733"/>
            <p:cNvCxnSpPr/>
            <p:nvPr/>
          </p:nvCxnSpPr>
          <p:spPr>
            <a:xfrm>
              <a:off x="6330950" y="3190875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4" name="Shape 1734"/>
            <p:cNvSpPr txBox="1"/>
            <p:nvPr/>
          </p:nvSpPr>
          <p:spPr>
            <a:xfrm>
              <a:off x="6538912" y="3176587"/>
              <a:ext cx="346075" cy="83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735" name="Shape 1735"/>
            <p:cNvCxnSpPr/>
            <p:nvPr/>
          </p:nvCxnSpPr>
          <p:spPr>
            <a:xfrm>
              <a:off x="6327775" y="4008437"/>
              <a:ext cx="17938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6" name="Shape 1736"/>
            <p:cNvSpPr txBox="1"/>
            <p:nvPr/>
          </p:nvSpPr>
          <p:spPr>
            <a:xfrm>
              <a:off x="6200775" y="3467100"/>
              <a:ext cx="347662" cy="46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cxnSp>
          <p:nvCxnSpPr>
            <p:cNvPr id="1737" name="Shape 1737"/>
            <p:cNvCxnSpPr/>
            <p:nvPr/>
          </p:nvCxnSpPr>
          <p:spPr>
            <a:xfrm>
              <a:off x="6394450" y="3206750"/>
              <a:ext cx="0" cy="2682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8" name="Shape 1738"/>
            <p:cNvCxnSpPr/>
            <p:nvPr/>
          </p:nvCxnSpPr>
          <p:spPr>
            <a:xfrm>
              <a:off x="6369050" y="3789362"/>
              <a:ext cx="0" cy="2254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9" name="Shape 1739"/>
            <p:cNvSpPr/>
            <p:nvPr/>
          </p:nvSpPr>
          <p:spPr>
            <a:xfrm>
              <a:off x="6732587" y="2771775"/>
              <a:ext cx="307975" cy="401637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7316787" y="1989137"/>
              <a:ext cx="436562" cy="463550"/>
            </a:xfrm>
            <a:custGeom>
              <a:pathLst>
                <a:path extrusionOk="0" h="223" w="315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1" name="Shape 1741"/>
            <p:cNvSpPr txBox="1"/>
            <p:nvPr/>
          </p:nvSpPr>
          <p:spPr>
            <a:xfrm>
              <a:off x="7272337" y="3184525"/>
              <a:ext cx="346075" cy="6302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cxnSp>
          <p:nvCxnSpPr>
            <p:cNvPr id="1742" name="Shape 1742"/>
            <p:cNvCxnSpPr/>
            <p:nvPr/>
          </p:nvCxnSpPr>
          <p:spPr>
            <a:xfrm>
              <a:off x="7065962" y="3184525"/>
              <a:ext cx="2143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3" name="Shape 1743"/>
            <p:cNvCxnSpPr/>
            <p:nvPr/>
          </p:nvCxnSpPr>
          <p:spPr>
            <a:xfrm>
              <a:off x="7043737" y="3814762"/>
              <a:ext cx="18256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4" name="Shape 1744"/>
            <p:cNvSpPr txBox="1"/>
            <p:nvPr/>
          </p:nvSpPr>
          <p:spPr>
            <a:xfrm>
              <a:off x="6891337" y="3286125"/>
              <a:ext cx="404812" cy="315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cxnSp>
          <p:nvCxnSpPr>
            <p:cNvPr id="1745" name="Shape 1745"/>
            <p:cNvCxnSpPr/>
            <p:nvPr/>
          </p:nvCxnSpPr>
          <p:spPr>
            <a:xfrm>
              <a:off x="7127875" y="320040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6" name="Shape 1746"/>
            <p:cNvCxnSpPr/>
            <p:nvPr/>
          </p:nvCxnSpPr>
          <p:spPr>
            <a:xfrm>
              <a:off x="7121525" y="3632200"/>
              <a:ext cx="0" cy="179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7" name="Shape 1747"/>
            <p:cNvCxnSpPr/>
            <p:nvPr/>
          </p:nvCxnSpPr>
          <p:spPr>
            <a:xfrm>
              <a:off x="8153400" y="3811587"/>
              <a:ext cx="0" cy="215900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8" name="Shape 1748"/>
            <p:cNvSpPr/>
            <p:nvPr/>
          </p:nvSpPr>
          <p:spPr>
            <a:xfrm>
              <a:off x="7916862" y="4025900"/>
              <a:ext cx="468312" cy="468312"/>
            </a:xfrm>
            <a:prstGeom prst="ellipse">
              <a:avLst/>
            </a:prstGeom>
            <a:gradFill>
              <a:gsLst>
                <a:gs pos="0">
                  <a:srgbClr val="FF7C80"/>
                </a:gs>
                <a:gs pos="100000">
                  <a:srgbClr val="B3575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66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FF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7286625" y="2827337"/>
              <a:ext cx="180975" cy="360362"/>
            </a:xfrm>
            <a:custGeom>
              <a:pathLst>
                <a:path extrusionOk="0" h="244" w="240">
                  <a:moveTo>
                    <a:pt x="0" y="0"/>
                  </a:moveTo>
                  <a:lnTo>
                    <a:pt x="240" y="244"/>
                  </a:lnTo>
                </a:path>
              </a:pathLst>
            </a:custGeom>
            <a:noFill/>
            <a:ln cap="flat" cmpd="sng" w="38100">
              <a:solidFill>
                <a:srgbClr val="0066C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0" name="Shape 1750"/>
          <p:cNvGrpSpPr/>
          <p:nvPr/>
        </p:nvGrpSpPr>
        <p:grpSpPr>
          <a:xfrm>
            <a:off x="7227887" y="1808162"/>
            <a:ext cx="1543050" cy="1287463"/>
            <a:chOff x="7227887" y="1808162"/>
            <a:chExt cx="1543050" cy="1287463"/>
          </a:xfrm>
        </p:grpSpPr>
        <p:sp>
          <p:nvSpPr>
            <p:cNvPr id="1751" name="Shape 1751"/>
            <p:cNvSpPr txBox="1"/>
            <p:nvPr/>
          </p:nvSpPr>
          <p:spPr>
            <a:xfrm>
              <a:off x="7947025" y="1808162"/>
              <a:ext cx="28416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752" name="Shape 1752"/>
            <p:cNvSpPr txBox="1"/>
            <p:nvPr/>
          </p:nvSpPr>
          <p:spPr>
            <a:xfrm>
              <a:off x="8486775" y="2573337"/>
              <a:ext cx="28416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753" name="Shape 1753"/>
            <p:cNvSpPr txBox="1"/>
            <p:nvPr/>
          </p:nvSpPr>
          <p:spPr>
            <a:xfrm>
              <a:off x="7227887" y="2708275"/>
              <a:ext cx="28416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Shape 1758"/>
          <p:cNvSpPr txBox="1"/>
          <p:nvPr/>
        </p:nvSpPr>
        <p:spPr>
          <a:xfrm>
            <a:off x="152400" y="1219200"/>
            <a:ext cx="87407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课堂练习：设有关键码序列{5, 4, 2, 8, 6, 9}，构造平衡树</a:t>
            </a:r>
            <a:endParaRPr/>
          </a:p>
        </p:txBody>
      </p:sp>
      <p:grpSp>
        <p:nvGrpSpPr>
          <p:cNvPr id="1759" name="Shape 1759"/>
          <p:cNvGrpSpPr/>
          <p:nvPr/>
        </p:nvGrpSpPr>
        <p:grpSpPr>
          <a:xfrm>
            <a:off x="1154112" y="2959100"/>
            <a:ext cx="1825625" cy="1733550"/>
            <a:chOff x="738187" y="2933700"/>
            <a:chExt cx="1825625" cy="1733550"/>
          </a:xfrm>
        </p:grpSpPr>
        <p:sp>
          <p:nvSpPr>
            <p:cNvPr id="1760" name="Shape 1760"/>
            <p:cNvSpPr/>
            <p:nvPr/>
          </p:nvSpPr>
          <p:spPr>
            <a:xfrm>
              <a:off x="2141537" y="2933700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439862" y="3600450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738187" y="4267200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1763" name="Shape 1763"/>
            <p:cNvCxnSpPr/>
            <p:nvPr/>
          </p:nvCxnSpPr>
          <p:spPr>
            <a:xfrm flipH="1">
              <a:off x="1790700" y="3267075"/>
              <a:ext cx="422275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4" name="Shape 1764"/>
            <p:cNvCxnSpPr/>
            <p:nvPr/>
          </p:nvCxnSpPr>
          <p:spPr>
            <a:xfrm flipH="1">
              <a:off x="1089025" y="3933825"/>
              <a:ext cx="422275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765" name="Shape 1765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grpSp>
        <p:nvGrpSpPr>
          <p:cNvPr id="1766" name="Shape 1766"/>
          <p:cNvGrpSpPr/>
          <p:nvPr/>
        </p:nvGrpSpPr>
        <p:grpSpPr>
          <a:xfrm>
            <a:off x="3170237" y="3409950"/>
            <a:ext cx="979487" cy="844549"/>
            <a:chOff x="3170237" y="3409950"/>
            <a:chExt cx="979487" cy="844549"/>
          </a:xfrm>
        </p:grpSpPr>
        <p:sp>
          <p:nvSpPr>
            <p:cNvPr id="1767" name="Shape 1767"/>
            <p:cNvSpPr/>
            <p:nvPr/>
          </p:nvSpPr>
          <p:spPr>
            <a:xfrm>
              <a:off x="3249612" y="3859212"/>
              <a:ext cx="900112" cy="39528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8" name="Shape 1768"/>
            <p:cNvSpPr txBox="1"/>
            <p:nvPr/>
          </p:nvSpPr>
          <p:spPr>
            <a:xfrm>
              <a:off x="3170237" y="3409950"/>
              <a:ext cx="946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LL型</a:t>
              </a:r>
              <a:endParaRPr/>
            </a:p>
          </p:txBody>
        </p:sp>
      </p:grpSp>
      <p:grpSp>
        <p:nvGrpSpPr>
          <p:cNvPr id="1769" name="Shape 1769"/>
          <p:cNvGrpSpPr/>
          <p:nvPr/>
        </p:nvGrpSpPr>
        <p:grpSpPr>
          <a:xfrm>
            <a:off x="4926012" y="3184525"/>
            <a:ext cx="1825624" cy="1066800"/>
            <a:chOff x="5175250" y="2168525"/>
            <a:chExt cx="1825624" cy="1066800"/>
          </a:xfrm>
        </p:grpSpPr>
        <p:sp>
          <p:nvSpPr>
            <p:cNvPr id="1770" name="Shape 1770"/>
            <p:cNvSpPr/>
            <p:nvPr/>
          </p:nvSpPr>
          <p:spPr>
            <a:xfrm>
              <a:off x="5876925" y="2168525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5175250" y="2835275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1772" name="Shape 1772"/>
            <p:cNvCxnSpPr/>
            <p:nvPr/>
          </p:nvCxnSpPr>
          <p:spPr>
            <a:xfrm flipH="1">
              <a:off x="5526087" y="2501900"/>
              <a:ext cx="422275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73" name="Shape 1773"/>
            <p:cNvSpPr/>
            <p:nvPr/>
          </p:nvSpPr>
          <p:spPr>
            <a:xfrm>
              <a:off x="6580187" y="2835275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1774" name="Shape 1774"/>
            <p:cNvCxnSpPr/>
            <p:nvPr/>
          </p:nvCxnSpPr>
          <p:spPr>
            <a:xfrm>
              <a:off x="6232525" y="2484437"/>
              <a:ext cx="420687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75" name="Shape 1775"/>
          <p:cNvGrpSpPr/>
          <p:nvPr/>
        </p:nvGrpSpPr>
        <p:grpSpPr>
          <a:xfrm>
            <a:off x="6415087" y="4219575"/>
            <a:ext cx="949325" cy="1587500"/>
            <a:chOff x="6415087" y="4219575"/>
            <a:chExt cx="949325" cy="1587500"/>
          </a:xfrm>
        </p:grpSpPr>
        <p:sp>
          <p:nvSpPr>
            <p:cNvPr id="1776" name="Shape 1776"/>
            <p:cNvSpPr/>
            <p:nvPr/>
          </p:nvSpPr>
          <p:spPr>
            <a:xfrm>
              <a:off x="6942137" y="4595812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1777" name="Shape 1777"/>
            <p:cNvCxnSpPr/>
            <p:nvPr/>
          </p:nvCxnSpPr>
          <p:spPr>
            <a:xfrm>
              <a:off x="6661150" y="4219575"/>
              <a:ext cx="420687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78" name="Shape 1778"/>
            <p:cNvSpPr/>
            <p:nvPr/>
          </p:nvSpPr>
          <p:spPr>
            <a:xfrm>
              <a:off x="6415087" y="5407025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779" name="Shape 1779"/>
            <p:cNvCxnSpPr/>
            <p:nvPr/>
          </p:nvCxnSpPr>
          <p:spPr>
            <a:xfrm flipH="1">
              <a:off x="6686550" y="4959350"/>
              <a:ext cx="360362" cy="477837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4" name="Shape 1784"/>
          <p:cNvGrpSpPr/>
          <p:nvPr/>
        </p:nvGrpSpPr>
        <p:grpSpPr>
          <a:xfrm>
            <a:off x="836612" y="2033587"/>
            <a:ext cx="2447925" cy="2605087"/>
            <a:chOff x="188912" y="4038600"/>
            <a:chExt cx="2447925" cy="2605087"/>
          </a:xfrm>
        </p:grpSpPr>
        <p:sp>
          <p:nvSpPr>
            <p:cNvPr id="1785" name="Shape 1785"/>
            <p:cNvSpPr/>
            <p:nvPr/>
          </p:nvSpPr>
          <p:spPr>
            <a:xfrm>
              <a:off x="2214562" y="5432425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1786" name="Shape 1786"/>
            <p:cNvCxnSpPr/>
            <p:nvPr/>
          </p:nvCxnSpPr>
          <p:spPr>
            <a:xfrm>
              <a:off x="1933575" y="5056187"/>
              <a:ext cx="420687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87" name="Shape 1787"/>
            <p:cNvSpPr/>
            <p:nvPr/>
          </p:nvSpPr>
          <p:spPr>
            <a:xfrm>
              <a:off x="1687512" y="6243637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788" name="Shape 1788"/>
            <p:cNvCxnSpPr/>
            <p:nvPr/>
          </p:nvCxnSpPr>
          <p:spPr>
            <a:xfrm flipH="1">
              <a:off x="1958975" y="5795962"/>
              <a:ext cx="360362" cy="477837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789" name="Shape 1789"/>
            <p:cNvGrpSpPr/>
            <p:nvPr/>
          </p:nvGrpSpPr>
          <p:grpSpPr>
            <a:xfrm>
              <a:off x="188912" y="4038600"/>
              <a:ext cx="1825624" cy="1066800"/>
              <a:chOff x="5175250" y="2168525"/>
              <a:chExt cx="1825624" cy="1066800"/>
            </a:xfrm>
          </p:grpSpPr>
          <p:sp>
            <p:nvSpPr>
              <p:cNvPr id="1790" name="Shape 1790"/>
              <p:cNvSpPr/>
              <p:nvPr/>
            </p:nvSpPr>
            <p:spPr>
              <a:xfrm>
                <a:off x="5876925" y="2168525"/>
                <a:ext cx="422275" cy="400050"/>
              </a:xfrm>
              <a:prstGeom prst="ellipse">
                <a:avLst/>
              </a:prstGeom>
              <a:solidFill>
                <a:srgbClr val="CCFFCC"/>
              </a:solidFill>
              <a:ln cap="flat" cmpd="sng" w="19050">
                <a:solidFill>
                  <a:srgbClr val="00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3200"/>
                  <a:buFont typeface="Times New Roman"/>
                  <a:buNone/>
                </a:pPr>
                <a:r>
                  <a:rPr b="1" i="0" lang="en-US" sz="3200" u="non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sp>
            <p:nvSpPr>
              <p:cNvPr id="1791" name="Shape 1791"/>
              <p:cNvSpPr/>
              <p:nvPr/>
            </p:nvSpPr>
            <p:spPr>
              <a:xfrm>
                <a:off x="5175250" y="2835275"/>
                <a:ext cx="422275" cy="400050"/>
              </a:xfrm>
              <a:prstGeom prst="ellipse">
                <a:avLst/>
              </a:prstGeom>
              <a:solidFill>
                <a:srgbClr val="CCFFCC"/>
              </a:solidFill>
              <a:ln cap="flat" cmpd="sng" w="19050">
                <a:solidFill>
                  <a:srgbClr val="00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3200"/>
                  <a:buFont typeface="Times New Roman"/>
                  <a:buNone/>
                </a:pPr>
                <a:r>
                  <a:rPr b="1" i="0" lang="en-US" sz="3200" u="non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cxnSp>
            <p:nvCxnSpPr>
              <p:cNvPr id="1792" name="Shape 1792"/>
              <p:cNvCxnSpPr/>
              <p:nvPr/>
            </p:nvCxnSpPr>
            <p:spPr>
              <a:xfrm flipH="1">
                <a:off x="5526087" y="2501900"/>
                <a:ext cx="422275" cy="4000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93" name="Shape 1793"/>
              <p:cNvSpPr/>
              <p:nvPr/>
            </p:nvSpPr>
            <p:spPr>
              <a:xfrm>
                <a:off x="6580187" y="2835275"/>
                <a:ext cx="420687" cy="400050"/>
              </a:xfrm>
              <a:prstGeom prst="ellipse">
                <a:avLst/>
              </a:prstGeom>
              <a:solidFill>
                <a:srgbClr val="CCFFCC"/>
              </a:solidFill>
              <a:ln cap="flat" cmpd="sng" w="19050">
                <a:solidFill>
                  <a:srgbClr val="00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3200"/>
                  <a:buFont typeface="Times New Roman"/>
                  <a:buNone/>
                </a:pPr>
                <a:r>
                  <a:rPr b="1" i="0" lang="en-US" sz="3200" u="non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  <p:cxnSp>
            <p:nvCxnSpPr>
              <p:cNvPr id="1794" name="Shape 1794"/>
              <p:cNvCxnSpPr/>
              <p:nvPr/>
            </p:nvCxnSpPr>
            <p:spPr>
              <a:xfrm>
                <a:off x="6232525" y="2484437"/>
                <a:ext cx="420687" cy="4000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95" name="Shape 1795"/>
          <p:cNvGrpSpPr/>
          <p:nvPr/>
        </p:nvGrpSpPr>
        <p:grpSpPr>
          <a:xfrm>
            <a:off x="6999287" y="3184525"/>
            <a:ext cx="1258887" cy="1616075"/>
            <a:chOff x="6999287" y="3184525"/>
            <a:chExt cx="1258887" cy="1616075"/>
          </a:xfrm>
        </p:grpSpPr>
        <p:sp>
          <p:nvSpPr>
            <p:cNvPr id="1796" name="Shape 1796"/>
            <p:cNvSpPr/>
            <p:nvPr/>
          </p:nvSpPr>
          <p:spPr>
            <a:xfrm>
              <a:off x="7264400" y="3592512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cxnSp>
          <p:nvCxnSpPr>
            <p:cNvPr id="1797" name="Shape 1797"/>
            <p:cNvCxnSpPr/>
            <p:nvPr/>
          </p:nvCxnSpPr>
          <p:spPr>
            <a:xfrm>
              <a:off x="6999287" y="3184525"/>
              <a:ext cx="407987" cy="423862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98" name="Shape 1798"/>
            <p:cNvSpPr/>
            <p:nvPr/>
          </p:nvSpPr>
          <p:spPr>
            <a:xfrm>
              <a:off x="7837487" y="4400550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1799" name="Shape 1799"/>
            <p:cNvCxnSpPr/>
            <p:nvPr/>
          </p:nvCxnSpPr>
          <p:spPr>
            <a:xfrm>
              <a:off x="7640637" y="3937000"/>
              <a:ext cx="360362" cy="449262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800" name="Shape 1800"/>
          <p:cNvGrpSpPr/>
          <p:nvPr/>
        </p:nvGrpSpPr>
        <p:grpSpPr>
          <a:xfrm>
            <a:off x="5256212" y="2165350"/>
            <a:ext cx="1825624" cy="1066800"/>
            <a:chOff x="5175250" y="2168525"/>
            <a:chExt cx="1825624" cy="1066800"/>
          </a:xfrm>
        </p:grpSpPr>
        <p:sp>
          <p:nvSpPr>
            <p:cNvPr id="1801" name="Shape 1801"/>
            <p:cNvSpPr/>
            <p:nvPr/>
          </p:nvSpPr>
          <p:spPr>
            <a:xfrm>
              <a:off x="5876925" y="2168525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175250" y="2835275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1803" name="Shape 1803"/>
            <p:cNvCxnSpPr/>
            <p:nvPr/>
          </p:nvCxnSpPr>
          <p:spPr>
            <a:xfrm flipH="1">
              <a:off x="5526087" y="2501900"/>
              <a:ext cx="422275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04" name="Shape 1804"/>
            <p:cNvSpPr/>
            <p:nvPr/>
          </p:nvSpPr>
          <p:spPr>
            <a:xfrm>
              <a:off x="6580187" y="2835275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1805" name="Shape 1805"/>
            <p:cNvCxnSpPr/>
            <p:nvPr/>
          </p:nvCxnSpPr>
          <p:spPr>
            <a:xfrm>
              <a:off x="6232525" y="2484437"/>
              <a:ext cx="420687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806" name="Shape 1806"/>
          <p:cNvGrpSpPr/>
          <p:nvPr/>
        </p:nvGrpSpPr>
        <p:grpSpPr>
          <a:xfrm>
            <a:off x="5922962" y="5040312"/>
            <a:ext cx="1541463" cy="1204913"/>
            <a:chOff x="5922962" y="5040312"/>
            <a:chExt cx="1541463" cy="1204913"/>
          </a:xfrm>
        </p:grpSpPr>
        <p:sp>
          <p:nvSpPr>
            <p:cNvPr id="1807" name="Shape 1807"/>
            <p:cNvSpPr/>
            <p:nvPr/>
          </p:nvSpPr>
          <p:spPr>
            <a:xfrm>
              <a:off x="7042150" y="5845175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1808" name="Shape 1808"/>
            <p:cNvCxnSpPr/>
            <p:nvPr/>
          </p:nvCxnSpPr>
          <p:spPr>
            <a:xfrm>
              <a:off x="6861175" y="5378450"/>
              <a:ext cx="384175" cy="466725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09" name="Shape 1809"/>
            <p:cNvSpPr/>
            <p:nvPr/>
          </p:nvSpPr>
          <p:spPr>
            <a:xfrm>
              <a:off x="5922962" y="5843587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1810" name="Shape 1810"/>
            <p:cNvCxnSpPr/>
            <p:nvPr/>
          </p:nvCxnSpPr>
          <p:spPr>
            <a:xfrm flipH="1">
              <a:off x="6194425" y="5381625"/>
              <a:ext cx="360362" cy="477837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11" name="Shape 1811"/>
            <p:cNvSpPr/>
            <p:nvPr/>
          </p:nvSpPr>
          <p:spPr>
            <a:xfrm>
              <a:off x="6489700" y="5040312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812" name="Shape 1812"/>
          <p:cNvGrpSpPr/>
          <p:nvPr/>
        </p:nvGrpSpPr>
        <p:grpSpPr>
          <a:xfrm>
            <a:off x="5084762" y="4373562"/>
            <a:ext cx="1477962" cy="1066800"/>
            <a:chOff x="5084762" y="4373562"/>
            <a:chExt cx="1477962" cy="1066800"/>
          </a:xfrm>
        </p:grpSpPr>
        <p:sp>
          <p:nvSpPr>
            <p:cNvPr id="1813" name="Shape 1813"/>
            <p:cNvSpPr/>
            <p:nvPr/>
          </p:nvSpPr>
          <p:spPr>
            <a:xfrm>
              <a:off x="5786437" y="4373562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084762" y="5040312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1815" name="Shape 1815"/>
            <p:cNvCxnSpPr/>
            <p:nvPr/>
          </p:nvCxnSpPr>
          <p:spPr>
            <a:xfrm flipH="1">
              <a:off x="5435600" y="4706937"/>
              <a:ext cx="422275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6" name="Shape 1816"/>
            <p:cNvCxnSpPr/>
            <p:nvPr/>
          </p:nvCxnSpPr>
          <p:spPr>
            <a:xfrm>
              <a:off x="6142037" y="4689475"/>
              <a:ext cx="420687" cy="40005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17" name="Shape 1817"/>
          <p:cNvSpPr txBox="1"/>
          <p:nvPr/>
        </p:nvSpPr>
        <p:spPr>
          <a:xfrm>
            <a:off x="152400" y="1219200"/>
            <a:ext cx="87407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课堂练习：设有关键码序列{5, 4, 2, 8, 6, 9}，构造平衡树</a:t>
            </a:r>
            <a:endParaRPr/>
          </a:p>
        </p:txBody>
      </p:sp>
      <p:sp>
        <p:nvSpPr>
          <p:cNvPr id="1818" name="Shape 1818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grpSp>
        <p:nvGrpSpPr>
          <p:cNvPr id="1819" name="Shape 1819"/>
          <p:cNvGrpSpPr/>
          <p:nvPr/>
        </p:nvGrpSpPr>
        <p:grpSpPr>
          <a:xfrm>
            <a:off x="3581400" y="2438400"/>
            <a:ext cx="1125537" cy="1131887"/>
            <a:chOff x="3581400" y="2438400"/>
            <a:chExt cx="1125537" cy="1131887"/>
          </a:xfrm>
        </p:grpSpPr>
        <p:sp>
          <p:nvSpPr>
            <p:cNvPr id="1820" name="Shape 1820"/>
            <p:cNvSpPr/>
            <p:nvPr/>
          </p:nvSpPr>
          <p:spPr>
            <a:xfrm>
              <a:off x="3694112" y="2843212"/>
              <a:ext cx="900112" cy="39528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1" name="Shape 1821"/>
            <p:cNvSpPr txBox="1"/>
            <p:nvPr/>
          </p:nvSpPr>
          <p:spPr>
            <a:xfrm>
              <a:off x="3671887" y="2438400"/>
              <a:ext cx="946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RL型</a:t>
              </a:r>
              <a:endParaRPr/>
            </a:p>
          </p:txBody>
        </p:sp>
        <p:sp>
          <p:nvSpPr>
            <p:cNvPr id="1822" name="Shape 1822"/>
            <p:cNvSpPr txBox="1"/>
            <p:nvPr/>
          </p:nvSpPr>
          <p:spPr>
            <a:xfrm>
              <a:off x="3581400" y="3203575"/>
              <a:ext cx="11255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旋转1次</a:t>
              </a:r>
              <a:endParaRPr/>
            </a:p>
          </p:txBody>
        </p:sp>
      </p:grpSp>
      <p:grpSp>
        <p:nvGrpSpPr>
          <p:cNvPr id="1823" name="Shape 1823"/>
          <p:cNvGrpSpPr/>
          <p:nvPr/>
        </p:nvGrpSpPr>
        <p:grpSpPr>
          <a:xfrm>
            <a:off x="3576637" y="4908550"/>
            <a:ext cx="1125537" cy="1227137"/>
            <a:chOff x="3576637" y="4908550"/>
            <a:chExt cx="1125537" cy="1227137"/>
          </a:xfrm>
        </p:grpSpPr>
        <p:sp>
          <p:nvSpPr>
            <p:cNvPr id="1824" name="Shape 1824"/>
            <p:cNvSpPr/>
            <p:nvPr/>
          </p:nvSpPr>
          <p:spPr>
            <a:xfrm>
              <a:off x="3679825" y="5313362"/>
              <a:ext cx="900112" cy="39528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5" name="Shape 1825"/>
            <p:cNvSpPr txBox="1"/>
            <p:nvPr/>
          </p:nvSpPr>
          <p:spPr>
            <a:xfrm>
              <a:off x="3657600" y="4908550"/>
              <a:ext cx="946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RL型</a:t>
              </a:r>
              <a:endParaRPr/>
            </a:p>
          </p:txBody>
        </p:sp>
        <p:sp>
          <p:nvSpPr>
            <p:cNvPr id="1826" name="Shape 1826"/>
            <p:cNvSpPr txBox="1"/>
            <p:nvPr/>
          </p:nvSpPr>
          <p:spPr>
            <a:xfrm>
              <a:off x="3576637" y="5768975"/>
              <a:ext cx="11255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旋转2次</a:t>
              </a:r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Shape 1831"/>
          <p:cNvGrpSpPr/>
          <p:nvPr/>
        </p:nvGrpSpPr>
        <p:grpSpPr>
          <a:xfrm>
            <a:off x="836612" y="2259012"/>
            <a:ext cx="2395538" cy="1871663"/>
            <a:chOff x="836612" y="2259012"/>
            <a:chExt cx="2395538" cy="1871663"/>
          </a:xfrm>
        </p:grpSpPr>
        <p:sp>
          <p:nvSpPr>
            <p:cNvPr id="1832" name="Shape 1832"/>
            <p:cNvSpPr/>
            <p:nvPr/>
          </p:nvSpPr>
          <p:spPr>
            <a:xfrm>
              <a:off x="2809875" y="3730625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1833" name="Shape 1833"/>
            <p:cNvCxnSpPr/>
            <p:nvPr/>
          </p:nvCxnSpPr>
          <p:spPr>
            <a:xfrm>
              <a:off x="2613025" y="3263900"/>
              <a:ext cx="384175" cy="466725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34" name="Shape 1834"/>
            <p:cNvSpPr/>
            <p:nvPr/>
          </p:nvSpPr>
          <p:spPr>
            <a:xfrm>
              <a:off x="1674812" y="3729037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1835" name="Shape 1835"/>
            <p:cNvCxnSpPr/>
            <p:nvPr/>
          </p:nvCxnSpPr>
          <p:spPr>
            <a:xfrm flipH="1">
              <a:off x="1946275" y="3267075"/>
              <a:ext cx="360362" cy="477837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36" name="Shape 1836"/>
            <p:cNvSpPr/>
            <p:nvPr/>
          </p:nvSpPr>
          <p:spPr>
            <a:xfrm>
              <a:off x="2241550" y="2925762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grpSp>
          <p:nvGrpSpPr>
            <p:cNvPr id="1837" name="Shape 1837"/>
            <p:cNvGrpSpPr/>
            <p:nvPr/>
          </p:nvGrpSpPr>
          <p:grpSpPr>
            <a:xfrm>
              <a:off x="836612" y="2259012"/>
              <a:ext cx="1477962" cy="1066800"/>
              <a:chOff x="5084762" y="4373562"/>
              <a:chExt cx="1477962" cy="1066800"/>
            </a:xfrm>
          </p:grpSpPr>
          <p:sp>
            <p:nvSpPr>
              <p:cNvPr id="1838" name="Shape 1838"/>
              <p:cNvSpPr/>
              <p:nvPr/>
            </p:nvSpPr>
            <p:spPr>
              <a:xfrm>
                <a:off x="5786437" y="4373562"/>
                <a:ext cx="422275" cy="400050"/>
              </a:xfrm>
              <a:prstGeom prst="ellipse">
                <a:avLst/>
              </a:prstGeom>
              <a:solidFill>
                <a:srgbClr val="CCFFCC"/>
              </a:solidFill>
              <a:ln cap="flat" cmpd="sng" w="19050">
                <a:solidFill>
                  <a:srgbClr val="00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3200"/>
                  <a:buFont typeface="Times New Roman"/>
                  <a:buNone/>
                </a:pPr>
                <a:r>
                  <a:rPr b="1" i="0" lang="en-US" sz="3200" u="non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sp>
            <p:nvSpPr>
              <p:cNvPr id="1839" name="Shape 1839"/>
              <p:cNvSpPr/>
              <p:nvPr/>
            </p:nvSpPr>
            <p:spPr>
              <a:xfrm>
                <a:off x="5084762" y="5040312"/>
                <a:ext cx="422275" cy="400050"/>
              </a:xfrm>
              <a:prstGeom prst="ellipse">
                <a:avLst/>
              </a:prstGeom>
              <a:solidFill>
                <a:srgbClr val="CCFFCC"/>
              </a:solidFill>
              <a:ln cap="flat" cmpd="sng" w="19050">
                <a:solidFill>
                  <a:srgbClr val="00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3200"/>
                  <a:buFont typeface="Times New Roman"/>
                  <a:buNone/>
                </a:pPr>
                <a:r>
                  <a:rPr b="1" i="0" lang="en-US" sz="3200" u="non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cxnSp>
            <p:nvCxnSpPr>
              <p:cNvPr id="1840" name="Shape 1840"/>
              <p:cNvCxnSpPr/>
              <p:nvPr/>
            </p:nvCxnSpPr>
            <p:spPr>
              <a:xfrm flipH="1">
                <a:off x="5435600" y="4706937"/>
                <a:ext cx="422275" cy="4000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41" name="Shape 1841"/>
              <p:cNvCxnSpPr/>
              <p:nvPr/>
            </p:nvCxnSpPr>
            <p:spPr>
              <a:xfrm>
                <a:off x="6142037" y="4689475"/>
                <a:ext cx="420687" cy="4000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42" name="Shape 1842"/>
          <p:cNvGrpSpPr/>
          <p:nvPr/>
        </p:nvGrpSpPr>
        <p:grpSpPr>
          <a:xfrm>
            <a:off x="3132137" y="4090987"/>
            <a:ext cx="617538" cy="895350"/>
            <a:chOff x="3132137" y="4059237"/>
            <a:chExt cx="617538" cy="895350"/>
          </a:xfrm>
        </p:grpSpPr>
        <p:sp>
          <p:nvSpPr>
            <p:cNvPr id="1843" name="Shape 1843"/>
            <p:cNvSpPr/>
            <p:nvPr/>
          </p:nvSpPr>
          <p:spPr>
            <a:xfrm>
              <a:off x="3327400" y="4554537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cxnSp>
          <p:nvCxnSpPr>
            <p:cNvPr id="1844" name="Shape 1844"/>
            <p:cNvCxnSpPr/>
            <p:nvPr/>
          </p:nvCxnSpPr>
          <p:spPr>
            <a:xfrm>
              <a:off x="3132137" y="4059237"/>
              <a:ext cx="382587" cy="49530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845" name="Shape 1845"/>
          <p:cNvGrpSpPr/>
          <p:nvPr/>
        </p:nvGrpSpPr>
        <p:grpSpPr>
          <a:xfrm>
            <a:off x="4000500" y="2806700"/>
            <a:ext cx="979487" cy="844549"/>
            <a:chOff x="3170237" y="3409950"/>
            <a:chExt cx="979487" cy="844549"/>
          </a:xfrm>
        </p:grpSpPr>
        <p:sp>
          <p:nvSpPr>
            <p:cNvPr id="1846" name="Shape 1846"/>
            <p:cNvSpPr/>
            <p:nvPr/>
          </p:nvSpPr>
          <p:spPr>
            <a:xfrm>
              <a:off x="3249612" y="3859212"/>
              <a:ext cx="900112" cy="39528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7" name="Shape 1847"/>
            <p:cNvSpPr txBox="1"/>
            <p:nvPr/>
          </p:nvSpPr>
          <p:spPr>
            <a:xfrm>
              <a:off x="3170237" y="3409950"/>
              <a:ext cx="946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RR型</a:t>
              </a:r>
              <a:endParaRPr/>
            </a:p>
          </p:txBody>
        </p:sp>
      </p:grpSp>
      <p:grpSp>
        <p:nvGrpSpPr>
          <p:cNvPr id="1848" name="Shape 1848"/>
          <p:cNvGrpSpPr/>
          <p:nvPr/>
        </p:nvGrpSpPr>
        <p:grpSpPr>
          <a:xfrm>
            <a:off x="5472112" y="2278062"/>
            <a:ext cx="2593975" cy="2073275"/>
            <a:chOff x="5913437" y="3159125"/>
            <a:chExt cx="2593975" cy="2073275"/>
          </a:xfrm>
        </p:grpSpPr>
        <p:sp>
          <p:nvSpPr>
            <p:cNvPr id="1849" name="Shape 1849"/>
            <p:cNvSpPr/>
            <p:nvPr/>
          </p:nvSpPr>
          <p:spPr>
            <a:xfrm>
              <a:off x="7631112" y="3963987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1850" name="Shape 1850"/>
            <p:cNvCxnSpPr/>
            <p:nvPr/>
          </p:nvCxnSpPr>
          <p:spPr>
            <a:xfrm>
              <a:off x="7418387" y="3497262"/>
              <a:ext cx="349250" cy="471487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1" name="Shape 1851"/>
            <p:cNvSpPr/>
            <p:nvPr/>
          </p:nvSpPr>
          <p:spPr>
            <a:xfrm>
              <a:off x="6480175" y="3962400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852" name="Shape 1852"/>
            <p:cNvCxnSpPr/>
            <p:nvPr/>
          </p:nvCxnSpPr>
          <p:spPr>
            <a:xfrm flipH="1">
              <a:off x="6751637" y="3500437"/>
              <a:ext cx="360362" cy="477837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3" name="Shape 1853"/>
            <p:cNvSpPr/>
            <p:nvPr/>
          </p:nvSpPr>
          <p:spPr>
            <a:xfrm>
              <a:off x="7046912" y="3159125"/>
              <a:ext cx="420687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7002462" y="4824412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913437" y="4832350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1856" name="Shape 1856"/>
            <p:cNvCxnSpPr/>
            <p:nvPr/>
          </p:nvCxnSpPr>
          <p:spPr>
            <a:xfrm flipH="1">
              <a:off x="6146800" y="4300537"/>
              <a:ext cx="404812" cy="523875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7" name="Shape 1857"/>
            <p:cNvCxnSpPr/>
            <p:nvPr/>
          </p:nvCxnSpPr>
          <p:spPr>
            <a:xfrm>
              <a:off x="6824662" y="4313237"/>
              <a:ext cx="357187" cy="511175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8" name="Shape 1858"/>
            <p:cNvSpPr/>
            <p:nvPr/>
          </p:nvSpPr>
          <p:spPr>
            <a:xfrm>
              <a:off x="8085137" y="4819650"/>
              <a:ext cx="422275" cy="400050"/>
            </a:xfrm>
            <a:prstGeom prst="ellipse">
              <a:avLst/>
            </a:prstGeom>
            <a:solidFill>
              <a:srgbClr val="CCFFCC"/>
            </a:solidFill>
            <a:ln cap="flat" cmpd="sng" w="19050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cxnSp>
          <p:nvCxnSpPr>
            <p:cNvPr id="1859" name="Shape 1859"/>
            <p:cNvCxnSpPr/>
            <p:nvPr/>
          </p:nvCxnSpPr>
          <p:spPr>
            <a:xfrm>
              <a:off x="7947025" y="4329112"/>
              <a:ext cx="360362" cy="495300"/>
            </a:xfrm>
            <a:prstGeom prst="straightConnector1">
              <a:avLst/>
            </a:prstGeom>
            <a:noFill/>
            <a:ln cap="flat" cmpd="sng" w="28575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60" name="Shape 1860"/>
          <p:cNvSpPr txBox="1"/>
          <p:nvPr/>
        </p:nvSpPr>
        <p:spPr>
          <a:xfrm>
            <a:off x="1958975" y="323850"/>
            <a:ext cx="49053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树表的查找技术</a:t>
            </a:r>
            <a:endParaRPr/>
          </a:p>
        </p:txBody>
      </p:sp>
      <p:sp>
        <p:nvSpPr>
          <p:cNvPr id="1861" name="Shape 1861"/>
          <p:cNvSpPr txBox="1"/>
          <p:nvPr/>
        </p:nvSpPr>
        <p:spPr>
          <a:xfrm>
            <a:off x="152400" y="1219200"/>
            <a:ext cx="87407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课堂练习：设有关键码序列{5, 4, 2, 8, 6, 9}，构造平衡树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1867" name="Shape 1867"/>
          <p:cNvSpPr txBox="1"/>
          <p:nvPr/>
        </p:nvSpPr>
        <p:spPr>
          <a:xfrm>
            <a:off x="476250" y="3429000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顺序查找、折半查找、二叉排序树查找等。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这些查找技术都是通过一系列的给定值与关键码的比较，查找效率依赖于查找过程中进行的给定值与关键码的比较次数。</a:t>
            </a:r>
            <a:endParaRPr/>
          </a:p>
        </p:txBody>
      </p:sp>
      <p:grpSp>
        <p:nvGrpSpPr>
          <p:cNvPr id="1868" name="Shape 1868"/>
          <p:cNvGrpSpPr/>
          <p:nvPr/>
        </p:nvGrpSpPr>
        <p:grpSpPr>
          <a:xfrm>
            <a:off x="522287" y="1314450"/>
            <a:ext cx="6837363" cy="519112"/>
            <a:chOff x="611187" y="2349500"/>
            <a:chExt cx="6837363" cy="519112"/>
          </a:xfrm>
        </p:grpSpPr>
        <p:sp>
          <p:nvSpPr>
            <p:cNvPr id="1869" name="Shape 1869"/>
            <p:cNvSpPr txBox="1"/>
            <p:nvPr/>
          </p:nvSpPr>
          <p:spPr>
            <a:xfrm>
              <a:off x="971550" y="2349500"/>
              <a:ext cx="6477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查找操作要完成什么任务？</a:t>
              </a:r>
              <a:endParaRPr/>
            </a:p>
          </p:txBody>
        </p:sp>
        <p:grpSp>
          <p:nvGrpSpPr>
            <p:cNvPr id="1870" name="Shape 1870"/>
            <p:cNvGrpSpPr/>
            <p:nvPr/>
          </p:nvGrpSpPr>
          <p:grpSpPr>
            <a:xfrm>
              <a:off x="611187" y="2438400"/>
              <a:ext cx="317500" cy="392112"/>
              <a:chOff x="6096000" y="2514600"/>
              <a:chExt cx="1735137" cy="2970212"/>
            </a:xfrm>
          </p:grpSpPr>
          <p:sp>
            <p:nvSpPr>
              <p:cNvPr id="1871" name="Shape 1871"/>
              <p:cNvSpPr/>
              <p:nvPr/>
            </p:nvSpPr>
            <p:spPr>
              <a:xfrm>
                <a:off x="6553200" y="4953000"/>
                <a:ext cx="550862" cy="531812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2" name="Shape 1872"/>
              <p:cNvSpPr/>
              <p:nvPr/>
            </p:nvSpPr>
            <p:spPr>
              <a:xfrm>
                <a:off x="6096000" y="2514600"/>
                <a:ext cx="1735137" cy="2154237"/>
              </a:xfrm>
              <a:custGeom>
                <a:pathLst>
                  <a:path extrusionOk="0" h="2715" w="218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873" name="Shape 1873"/>
          <p:cNvGrpSpPr/>
          <p:nvPr/>
        </p:nvGrpSpPr>
        <p:grpSpPr>
          <a:xfrm>
            <a:off x="701383" y="1989183"/>
            <a:ext cx="6837029" cy="592137"/>
            <a:chOff x="746125" y="2124075"/>
            <a:chExt cx="6705599" cy="592137"/>
          </a:xfrm>
        </p:grpSpPr>
        <p:sp>
          <p:nvSpPr>
            <p:cNvPr id="1874" name="Shape 1874"/>
            <p:cNvSpPr txBox="1"/>
            <p:nvPr/>
          </p:nvSpPr>
          <p:spPr>
            <a:xfrm>
              <a:off x="746125" y="2124075"/>
              <a:ext cx="1485900" cy="547687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待查值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1875" name="Shape 1875"/>
            <p:cNvSpPr txBox="1"/>
            <p:nvPr/>
          </p:nvSpPr>
          <p:spPr>
            <a:xfrm>
              <a:off x="3132137" y="2168525"/>
              <a:ext cx="4319587" cy="547687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确定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在存储结构中的位置</a:t>
              </a: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322512" y="2259012"/>
              <a:ext cx="720725" cy="314325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77" name="Shape 1877"/>
          <p:cNvGrpSpPr/>
          <p:nvPr/>
        </p:nvGrpSpPr>
        <p:grpSpPr>
          <a:xfrm>
            <a:off x="522287" y="2754312"/>
            <a:ext cx="8142288" cy="539750"/>
            <a:chOff x="538162" y="2933700"/>
            <a:chExt cx="8142288" cy="539750"/>
          </a:xfrm>
        </p:grpSpPr>
        <p:sp>
          <p:nvSpPr>
            <p:cNvPr id="1878" name="Shape 1878"/>
            <p:cNvSpPr txBox="1"/>
            <p:nvPr/>
          </p:nvSpPr>
          <p:spPr>
            <a:xfrm>
              <a:off x="917575" y="2933700"/>
              <a:ext cx="77628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我们学过哪些查找技术？这些查找技术的共性？</a:t>
              </a:r>
              <a:endParaRPr/>
            </a:p>
          </p:txBody>
        </p:sp>
        <p:grpSp>
          <p:nvGrpSpPr>
            <p:cNvPr id="1879" name="Shape 1879"/>
            <p:cNvGrpSpPr/>
            <p:nvPr/>
          </p:nvGrpSpPr>
          <p:grpSpPr>
            <a:xfrm>
              <a:off x="538162" y="3022600"/>
              <a:ext cx="298450" cy="450850"/>
              <a:chOff x="6096000" y="2514600"/>
              <a:chExt cx="1735137" cy="2970212"/>
            </a:xfrm>
          </p:grpSpPr>
          <p:sp>
            <p:nvSpPr>
              <p:cNvPr id="1880" name="Shape 1880"/>
              <p:cNvSpPr/>
              <p:nvPr/>
            </p:nvSpPr>
            <p:spPr>
              <a:xfrm>
                <a:off x="6553200" y="4953000"/>
                <a:ext cx="550862" cy="531812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1" name="Shape 1881"/>
              <p:cNvSpPr/>
              <p:nvPr/>
            </p:nvSpPr>
            <p:spPr>
              <a:xfrm>
                <a:off x="6096000" y="2514600"/>
                <a:ext cx="1735137" cy="2154237"/>
              </a:xfrm>
              <a:custGeom>
                <a:pathLst>
                  <a:path extrusionOk="0" h="2715" w="218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882" name="Shape 1882"/>
          <p:cNvSpPr txBox="1"/>
          <p:nvPr/>
        </p:nvSpPr>
        <p:spPr>
          <a:xfrm>
            <a:off x="522287" y="6038850"/>
            <a:ext cx="81899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在存储位置和关键码之间建立一个确定的对应关系</a:t>
            </a:r>
            <a:endParaRPr/>
          </a:p>
        </p:txBody>
      </p:sp>
      <p:grpSp>
        <p:nvGrpSpPr>
          <p:cNvPr id="1883" name="Shape 1883"/>
          <p:cNvGrpSpPr/>
          <p:nvPr/>
        </p:nvGrpSpPr>
        <p:grpSpPr>
          <a:xfrm>
            <a:off x="566737" y="5364162"/>
            <a:ext cx="8142288" cy="539750"/>
            <a:chOff x="538162" y="2933700"/>
            <a:chExt cx="8142288" cy="539750"/>
          </a:xfrm>
        </p:grpSpPr>
        <p:sp>
          <p:nvSpPr>
            <p:cNvPr id="1884" name="Shape 1884"/>
            <p:cNvSpPr txBox="1"/>
            <p:nvPr/>
          </p:nvSpPr>
          <p:spPr>
            <a:xfrm>
              <a:off x="917575" y="2933700"/>
              <a:ext cx="77628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能否不用比较，通过关键码直接确定存储位置？</a:t>
              </a:r>
              <a:endParaRPr/>
            </a:p>
          </p:txBody>
        </p:sp>
        <p:grpSp>
          <p:nvGrpSpPr>
            <p:cNvPr id="1885" name="Shape 1885"/>
            <p:cNvGrpSpPr/>
            <p:nvPr/>
          </p:nvGrpSpPr>
          <p:grpSpPr>
            <a:xfrm>
              <a:off x="538162" y="3022600"/>
              <a:ext cx="298450" cy="450850"/>
              <a:chOff x="6096000" y="2514600"/>
              <a:chExt cx="1735137" cy="2970212"/>
            </a:xfrm>
          </p:grpSpPr>
          <p:sp>
            <p:nvSpPr>
              <p:cNvPr id="1886" name="Shape 1886"/>
              <p:cNvSpPr/>
              <p:nvPr/>
            </p:nvSpPr>
            <p:spPr>
              <a:xfrm>
                <a:off x="6553200" y="4953000"/>
                <a:ext cx="550862" cy="531812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7" name="Shape 1887"/>
              <p:cNvSpPr/>
              <p:nvPr/>
            </p:nvSpPr>
            <p:spPr>
              <a:xfrm>
                <a:off x="6096000" y="2514600"/>
                <a:ext cx="1735137" cy="2154237"/>
              </a:xfrm>
              <a:custGeom>
                <a:pathLst>
                  <a:path extrusionOk="0" h="2715" w="218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Shape 1892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概 述</a:t>
            </a:r>
            <a:endParaRPr/>
          </a:p>
        </p:txBody>
      </p:sp>
      <p:sp>
        <p:nvSpPr>
          <p:cNvPr id="1893" name="Shape 1893"/>
          <p:cNvSpPr txBox="1"/>
          <p:nvPr/>
        </p:nvSpPr>
        <p:spPr>
          <a:xfrm>
            <a:off x="296862" y="1808162"/>
            <a:ext cx="8534400" cy="137318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散列的基本思想：</a:t>
            </a:r>
            <a:r>
              <a:rPr b="1" i="0" lang="en-US" sz="28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在记录的存储地址和它的关键码之间建立一个确定的对应关系。这样，不经过比较，一次读取就能得到所查元素的查找方法。</a:t>
            </a:r>
            <a:endParaRPr/>
          </a:p>
        </p:txBody>
      </p:sp>
      <p:sp>
        <p:nvSpPr>
          <p:cNvPr id="1894" name="Shape 1894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1895" name="Shape 1895"/>
          <p:cNvSpPr/>
          <p:nvPr/>
        </p:nvSpPr>
        <p:spPr>
          <a:xfrm>
            <a:off x="1150937" y="3429000"/>
            <a:ext cx="1928812" cy="2879725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6" name="Shape 1896"/>
          <p:cNvSpPr txBox="1"/>
          <p:nvPr/>
        </p:nvSpPr>
        <p:spPr>
          <a:xfrm>
            <a:off x="1454150" y="3952875"/>
            <a:ext cx="314325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关键码集合</a:t>
            </a:r>
            <a:endParaRPr/>
          </a:p>
        </p:txBody>
      </p:sp>
      <p:sp>
        <p:nvSpPr>
          <p:cNvPr id="1897" name="Shape 1897"/>
          <p:cNvSpPr txBox="1"/>
          <p:nvPr/>
        </p:nvSpPr>
        <p:spPr>
          <a:xfrm>
            <a:off x="2232025" y="4643437"/>
            <a:ext cx="3667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898" name="Shape 1898"/>
          <p:cNvSpPr txBox="1"/>
          <p:nvPr/>
        </p:nvSpPr>
        <p:spPr>
          <a:xfrm>
            <a:off x="6238875" y="3294062"/>
            <a:ext cx="1168400" cy="31051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cxnSp>
        <p:nvCxnSpPr>
          <p:cNvPr id="1899" name="Shape 1899"/>
          <p:cNvCxnSpPr/>
          <p:nvPr/>
        </p:nvCxnSpPr>
        <p:spPr>
          <a:xfrm>
            <a:off x="6238875" y="4537075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0" name="Shape 1900"/>
          <p:cNvCxnSpPr/>
          <p:nvPr/>
        </p:nvCxnSpPr>
        <p:spPr>
          <a:xfrm>
            <a:off x="6238875" y="4918075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1" name="Shape 1901"/>
          <p:cNvSpPr txBox="1"/>
          <p:nvPr/>
        </p:nvSpPr>
        <p:spPr>
          <a:xfrm>
            <a:off x="5453062" y="4608512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02" name="Shape 1902"/>
          <p:cNvSpPr txBox="1"/>
          <p:nvPr/>
        </p:nvSpPr>
        <p:spPr>
          <a:xfrm rot="5400000">
            <a:off x="6488112" y="3810000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1903" name="Shape 1903"/>
          <p:cNvSpPr txBox="1"/>
          <p:nvPr/>
        </p:nvSpPr>
        <p:spPr>
          <a:xfrm rot="5400000">
            <a:off x="6475412" y="5519737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1904" name="Shape 1904"/>
          <p:cNvSpPr txBox="1"/>
          <p:nvPr/>
        </p:nvSpPr>
        <p:spPr>
          <a:xfrm>
            <a:off x="3357562" y="4329112"/>
            <a:ext cx="1946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cxnSp>
        <p:nvCxnSpPr>
          <p:cNvPr id="1905" name="Shape 1905"/>
          <p:cNvCxnSpPr/>
          <p:nvPr/>
        </p:nvCxnSpPr>
        <p:spPr>
          <a:xfrm>
            <a:off x="2592387" y="4822825"/>
            <a:ext cx="287972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906" name="Shape 1906"/>
          <p:cNvSpPr/>
          <p:nvPr/>
        </p:nvSpPr>
        <p:spPr>
          <a:xfrm>
            <a:off x="2141537" y="4611687"/>
            <a:ext cx="431800" cy="431800"/>
          </a:xfrm>
          <a:prstGeom prst="ellipse">
            <a:avLst/>
          </a:prstGeom>
          <a:noFill/>
          <a:ln cap="flat" cmpd="sng" w="28575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33387" y="2889250"/>
            <a:ext cx="8415337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本章讨论的查找结构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：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Noto Sans Symbols"/>
              <a:buChar char="➢"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线性表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：适用于静态查找，主要采用顺序查找技术和折半查找技术。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Noto Sans Symbols"/>
              <a:buChar char="➢"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树表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：适用于动态查找，主要采用二叉排序树的查找技术。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Noto Sans Symbols"/>
              <a:buChar char="➢"/>
            </a:pP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散列表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：静态查找和动态查找均适用，主要采用散列技术。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1692275" y="279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   概述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41312" y="1898650"/>
            <a:ext cx="8802687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查找结构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：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面向查找操作的数据结构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，即查找基于的数据结构。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228600" y="1219200"/>
            <a:ext cx="64770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查找的基本概念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Shape 1911"/>
          <p:cNvSpPr txBox="1"/>
          <p:nvPr/>
        </p:nvSpPr>
        <p:spPr>
          <a:xfrm>
            <a:off x="296862" y="1854200"/>
            <a:ext cx="8382000" cy="946150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散列表：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采用散列技术将记录存储在一块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连续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的存储空间中，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这块连续的存储空间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称为散列表。</a:t>
            </a:r>
            <a:endParaRPr/>
          </a:p>
        </p:txBody>
      </p:sp>
      <p:sp>
        <p:nvSpPr>
          <p:cNvPr id="1912" name="Shape 1912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概 述</a:t>
            </a:r>
            <a:endParaRPr/>
          </a:p>
        </p:txBody>
      </p:sp>
      <p:sp>
        <p:nvSpPr>
          <p:cNvPr id="1913" name="Shape 1913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1914" name="Shape 1914"/>
          <p:cNvSpPr/>
          <p:nvPr/>
        </p:nvSpPr>
        <p:spPr>
          <a:xfrm>
            <a:off x="1150937" y="3384550"/>
            <a:ext cx="1928812" cy="2879725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5" name="Shape 1915"/>
          <p:cNvSpPr txBox="1"/>
          <p:nvPr/>
        </p:nvSpPr>
        <p:spPr>
          <a:xfrm>
            <a:off x="1454150" y="3908425"/>
            <a:ext cx="314325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关键码集合</a:t>
            </a:r>
            <a:endParaRPr/>
          </a:p>
        </p:txBody>
      </p:sp>
      <p:sp>
        <p:nvSpPr>
          <p:cNvPr id="1916" name="Shape 1916"/>
          <p:cNvSpPr txBox="1"/>
          <p:nvPr/>
        </p:nvSpPr>
        <p:spPr>
          <a:xfrm>
            <a:off x="2232025" y="4598987"/>
            <a:ext cx="3667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917" name="Shape 1917"/>
          <p:cNvSpPr txBox="1"/>
          <p:nvPr/>
        </p:nvSpPr>
        <p:spPr>
          <a:xfrm>
            <a:off x="6238875" y="3249612"/>
            <a:ext cx="1168400" cy="31051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cxnSp>
        <p:nvCxnSpPr>
          <p:cNvPr id="1918" name="Shape 1918"/>
          <p:cNvCxnSpPr/>
          <p:nvPr/>
        </p:nvCxnSpPr>
        <p:spPr>
          <a:xfrm>
            <a:off x="6238875" y="4492625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9" name="Shape 1919"/>
          <p:cNvCxnSpPr/>
          <p:nvPr/>
        </p:nvCxnSpPr>
        <p:spPr>
          <a:xfrm>
            <a:off x="6238875" y="4873625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0" name="Shape 1920"/>
          <p:cNvSpPr txBox="1"/>
          <p:nvPr/>
        </p:nvSpPr>
        <p:spPr>
          <a:xfrm>
            <a:off x="5453062" y="4564062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21" name="Shape 1921"/>
          <p:cNvSpPr txBox="1"/>
          <p:nvPr/>
        </p:nvSpPr>
        <p:spPr>
          <a:xfrm rot="5400000">
            <a:off x="6488112" y="3765550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1922" name="Shape 1922"/>
          <p:cNvSpPr txBox="1"/>
          <p:nvPr/>
        </p:nvSpPr>
        <p:spPr>
          <a:xfrm rot="5400000">
            <a:off x="6475412" y="5475287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1923" name="Shape 1923"/>
          <p:cNvSpPr txBox="1"/>
          <p:nvPr/>
        </p:nvSpPr>
        <p:spPr>
          <a:xfrm>
            <a:off x="3357562" y="4284662"/>
            <a:ext cx="1946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cxnSp>
        <p:nvCxnSpPr>
          <p:cNvPr id="1924" name="Shape 1924"/>
          <p:cNvCxnSpPr/>
          <p:nvPr/>
        </p:nvCxnSpPr>
        <p:spPr>
          <a:xfrm>
            <a:off x="2592387" y="4778375"/>
            <a:ext cx="287972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925" name="Shape 1925"/>
          <p:cNvSpPr/>
          <p:nvPr/>
        </p:nvSpPr>
        <p:spPr>
          <a:xfrm>
            <a:off x="2141537" y="4567237"/>
            <a:ext cx="431800" cy="431800"/>
          </a:xfrm>
          <a:prstGeom prst="ellipse">
            <a:avLst/>
          </a:prstGeom>
          <a:noFill/>
          <a:ln cap="flat" cmpd="sng" w="28575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26" name="Shape 1926"/>
          <p:cNvGrpSpPr/>
          <p:nvPr/>
        </p:nvGrpSpPr>
        <p:grpSpPr>
          <a:xfrm>
            <a:off x="7497762" y="3249612"/>
            <a:ext cx="1376362" cy="3105150"/>
            <a:chOff x="7497762" y="3249612"/>
            <a:chExt cx="1376362" cy="3105150"/>
          </a:xfrm>
        </p:grpSpPr>
        <p:sp>
          <p:nvSpPr>
            <p:cNvPr id="1927" name="Shape 1927"/>
            <p:cNvSpPr/>
            <p:nvPr/>
          </p:nvSpPr>
          <p:spPr>
            <a:xfrm>
              <a:off x="7497762" y="3249612"/>
              <a:ext cx="269875" cy="310515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8" name="Shape 1928"/>
            <p:cNvSpPr txBox="1"/>
            <p:nvPr/>
          </p:nvSpPr>
          <p:spPr>
            <a:xfrm>
              <a:off x="7767637" y="4554537"/>
              <a:ext cx="11064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散列表</a:t>
              </a:r>
              <a:endParaRPr/>
            </a:p>
          </p:txBody>
        </p:sp>
      </p:grpSp>
      <p:grpSp>
        <p:nvGrpSpPr>
          <p:cNvPr id="1929" name="Shape 1929"/>
          <p:cNvGrpSpPr/>
          <p:nvPr/>
        </p:nvGrpSpPr>
        <p:grpSpPr>
          <a:xfrm>
            <a:off x="7947025" y="5049837"/>
            <a:ext cx="809625" cy="906463"/>
            <a:chOff x="7947025" y="5049837"/>
            <a:chExt cx="809625" cy="906463"/>
          </a:xfrm>
        </p:grpSpPr>
        <p:sp>
          <p:nvSpPr>
            <p:cNvPr id="1930" name="Shape 1930"/>
            <p:cNvSpPr/>
            <p:nvPr/>
          </p:nvSpPr>
          <p:spPr>
            <a:xfrm>
              <a:off x="8128000" y="5049837"/>
              <a:ext cx="360362" cy="45085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1" name="Shape 1931"/>
            <p:cNvSpPr txBox="1"/>
            <p:nvPr/>
          </p:nvSpPr>
          <p:spPr>
            <a:xfrm>
              <a:off x="7947025" y="5499100"/>
              <a:ext cx="8096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数组</a:t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Shape 1936"/>
          <p:cNvSpPr txBox="1"/>
          <p:nvPr/>
        </p:nvSpPr>
        <p:spPr>
          <a:xfrm>
            <a:off x="431800" y="1943100"/>
            <a:ext cx="8382000" cy="946150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散列函数：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将关键码映射为散列表中适当存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储位置的函数。</a:t>
            </a:r>
            <a:endParaRPr/>
          </a:p>
        </p:txBody>
      </p:sp>
      <p:sp>
        <p:nvSpPr>
          <p:cNvPr id="1937" name="Shape 1937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概 述</a:t>
            </a:r>
            <a:endParaRPr/>
          </a:p>
        </p:txBody>
      </p:sp>
      <p:sp>
        <p:nvSpPr>
          <p:cNvPr id="1938" name="Shape 1938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grpSp>
        <p:nvGrpSpPr>
          <p:cNvPr id="1939" name="Shape 1939"/>
          <p:cNvGrpSpPr/>
          <p:nvPr/>
        </p:nvGrpSpPr>
        <p:grpSpPr>
          <a:xfrm>
            <a:off x="7497762" y="3249612"/>
            <a:ext cx="1376362" cy="3105150"/>
            <a:chOff x="7497762" y="3249612"/>
            <a:chExt cx="1376362" cy="3105150"/>
          </a:xfrm>
        </p:grpSpPr>
        <p:sp>
          <p:nvSpPr>
            <p:cNvPr id="1940" name="Shape 1940"/>
            <p:cNvSpPr/>
            <p:nvPr/>
          </p:nvSpPr>
          <p:spPr>
            <a:xfrm>
              <a:off x="7497762" y="3249612"/>
              <a:ext cx="269875" cy="310515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1" name="Shape 1941"/>
            <p:cNvSpPr txBox="1"/>
            <p:nvPr/>
          </p:nvSpPr>
          <p:spPr>
            <a:xfrm>
              <a:off x="7767637" y="4554537"/>
              <a:ext cx="11064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散列表</a:t>
              </a:r>
              <a:endParaRPr/>
            </a:p>
          </p:txBody>
        </p:sp>
      </p:grpSp>
      <p:sp>
        <p:nvSpPr>
          <p:cNvPr id="1942" name="Shape 1942"/>
          <p:cNvSpPr/>
          <p:nvPr/>
        </p:nvSpPr>
        <p:spPr>
          <a:xfrm>
            <a:off x="1150937" y="3384550"/>
            <a:ext cx="1928812" cy="2879725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3" name="Shape 1943"/>
          <p:cNvSpPr txBox="1"/>
          <p:nvPr/>
        </p:nvSpPr>
        <p:spPr>
          <a:xfrm>
            <a:off x="1454150" y="3908425"/>
            <a:ext cx="314325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关键码集合</a:t>
            </a:r>
            <a:endParaRPr/>
          </a:p>
        </p:txBody>
      </p:sp>
      <p:sp>
        <p:nvSpPr>
          <p:cNvPr id="1944" name="Shape 1944"/>
          <p:cNvSpPr txBox="1"/>
          <p:nvPr/>
        </p:nvSpPr>
        <p:spPr>
          <a:xfrm>
            <a:off x="2232025" y="4598987"/>
            <a:ext cx="3667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945" name="Shape 1945"/>
          <p:cNvSpPr txBox="1"/>
          <p:nvPr/>
        </p:nvSpPr>
        <p:spPr>
          <a:xfrm>
            <a:off x="6238875" y="3249612"/>
            <a:ext cx="1168400" cy="31051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cxnSp>
        <p:nvCxnSpPr>
          <p:cNvPr id="1946" name="Shape 1946"/>
          <p:cNvCxnSpPr/>
          <p:nvPr/>
        </p:nvCxnSpPr>
        <p:spPr>
          <a:xfrm>
            <a:off x="6238875" y="4492625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7" name="Shape 1947"/>
          <p:cNvCxnSpPr/>
          <p:nvPr/>
        </p:nvCxnSpPr>
        <p:spPr>
          <a:xfrm>
            <a:off x="6238875" y="4873625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8" name="Shape 1948"/>
          <p:cNvSpPr txBox="1"/>
          <p:nvPr/>
        </p:nvSpPr>
        <p:spPr>
          <a:xfrm>
            <a:off x="5453062" y="4564062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49" name="Shape 1949"/>
          <p:cNvSpPr txBox="1"/>
          <p:nvPr/>
        </p:nvSpPr>
        <p:spPr>
          <a:xfrm rot="5400000">
            <a:off x="6488112" y="3765550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1950" name="Shape 1950"/>
          <p:cNvSpPr txBox="1"/>
          <p:nvPr/>
        </p:nvSpPr>
        <p:spPr>
          <a:xfrm rot="5400000">
            <a:off x="6475412" y="5475287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1951" name="Shape 1951"/>
          <p:cNvSpPr txBox="1"/>
          <p:nvPr/>
        </p:nvSpPr>
        <p:spPr>
          <a:xfrm>
            <a:off x="3357562" y="4284662"/>
            <a:ext cx="1946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cxnSp>
        <p:nvCxnSpPr>
          <p:cNvPr id="1952" name="Shape 1952"/>
          <p:cNvCxnSpPr/>
          <p:nvPr/>
        </p:nvCxnSpPr>
        <p:spPr>
          <a:xfrm>
            <a:off x="2592387" y="4778375"/>
            <a:ext cx="287972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953" name="Shape 1953"/>
          <p:cNvSpPr/>
          <p:nvPr/>
        </p:nvSpPr>
        <p:spPr>
          <a:xfrm>
            <a:off x="2141537" y="4567237"/>
            <a:ext cx="431800" cy="431800"/>
          </a:xfrm>
          <a:prstGeom prst="ellipse">
            <a:avLst/>
          </a:prstGeom>
          <a:noFill/>
          <a:ln cap="flat" cmpd="sng" w="28575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4" name="Shape 1954"/>
          <p:cNvSpPr/>
          <p:nvPr/>
        </p:nvSpPr>
        <p:spPr>
          <a:xfrm>
            <a:off x="3732212" y="3654425"/>
            <a:ext cx="1304925" cy="449262"/>
          </a:xfrm>
          <a:prstGeom prst="wedgeRectCallout">
            <a:avLst>
              <a:gd fmla="val 10590" name="adj1"/>
              <a:gd fmla="val 29614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" lIns="18000" spcFirstLastPara="1" rIns="18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散列函数</a:t>
            </a:r>
            <a:endParaRPr/>
          </a:p>
        </p:txBody>
      </p:sp>
      <p:grpSp>
        <p:nvGrpSpPr>
          <p:cNvPr id="1955" name="Shape 1955"/>
          <p:cNvGrpSpPr/>
          <p:nvPr/>
        </p:nvGrpSpPr>
        <p:grpSpPr>
          <a:xfrm>
            <a:off x="7947025" y="5049837"/>
            <a:ext cx="809625" cy="906463"/>
            <a:chOff x="7947025" y="5049837"/>
            <a:chExt cx="809625" cy="906463"/>
          </a:xfrm>
        </p:grpSpPr>
        <p:sp>
          <p:nvSpPr>
            <p:cNvPr id="1956" name="Shape 1956"/>
            <p:cNvSpPr/>
            <p:nvPr/>
          </p:nvSpPr>
          <p:spPr>
            <a:xfrm>
              <a:off x="8128000" y="5049837"/>
              <a:ext cx="360362" cy="45085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7" name="Shape 1957"/>
            <p:cNvSpPr txBox="1"/>
            <p:nvPr/>
          </p:nvSpPr>
          <p:spPr>
            <a:xfrm>
              <a:off x="7947025" y="5499100"/>
              <a:ext cx="8096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数组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Shape 1962"/>
          <p:cNvSpPr txBox="1"/>
          <p:nvPr/>
        </p:nvSpPr>
        <p:spPr>
          <a:xfrm>
            <a:off x="431800" y="1943100"/>
            <a:ext cx="8382000" cy="519112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散列地址：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由散列函数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所得的存储地址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。</a:t>
            </a:r>
            <a:endParaRPr/>
          </a:p>
        </p:txBody>
      </p:sp>
      <p:sp>
        <p:nvSpPr>
          <p:cNvPr id="1963" name="Shape 1963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概 述</a:t>
            </a:r>
            <a:endParaRPr/>
          </a:p>
        </p:txBody>
      </p:sp>
      <p:sp>
        <p:nvSpPr>
          <p:cNvPr id="1964" name="Shape 1964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grpSp>
        <p:nvGrpSpPr>
          <p:cNvPr id="1965" name="Shape 1965"/>
          <p:cNvGrpSpPr/>
          <p:nvPr/>
        </p:nvGrpSpPr>
        <p:grpSpPr>
          <a:xfrm>
            <a:off x="7499350" y="3289300"/>
            <a:ext cx="1376362" cy="3105150"/>
            <a:chOff x="7497762" y="3249612"/>
            <a:chExt cx="1376362" cy="3105150"/>
          </a:xfrm>
        </p:grpSpPr>
        <p:sp>
          <p:nvSpPr>
            <p:cNvPr id="1966" name="Shape 1966"/>
            <p:cNvSpPr/>
            <p:nvPr/>
          </p:nvSpPr>
          <p:spPr>
            <a:xfrm>
              <a:off x="7497762" y="3249612"/>
              <a:ext cx="269875" cy="310515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7" name="Shape 1967"/>
            <p:cNvSpPr txBox="1"/>
            <p:nvPr/>
          </p:nvSpPr>
          <p:spPr>
            <a:xfrm>
              <a:off x="7767637" y="4554537"/>
              <a:ext cx="11064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散列表</a:t>
              </a:r>
              <a:endParaRPr/>
            </a:p>
          </p:txBody>
        </p:sp>
      </p:grpSp>
      <p:sp>
        <p:nvSpPr>
          <p:cNvPr id="1968" name="Shape 1968"/>
          <p:cNvSpPr/>
          <p:nvPr/>
        </p:nvSpPr>
        <p:spPr>
          <a:xfrm>
            <a:off x="1152525" y="3424237"/>
            <a:ext cx="1928812" cy="2879725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9" name="Shape 1969"/>
          <p:cNvSpPr txBox="1"/>
          <p:nvPr/>
        </p:nvSpPr>
        <p:spPr>
          <a:xfrm>
            <a:off x="1455737" y="3948112"/>
            <a:ext cx="314325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关键码集合</a:t>
            </a:r>
            <a:endParaRPr/>
          </a:p>
        </p:txBody>
      </p:sp>
      <p:sp>
        <p:nvSpPr>
          <p:cNvPr id="1970" name="Shape 1970"/>
          <p:cNvSpPr txBox="1"/>
          <p:nvPr/>
        </p:nvSpPr>
        <p:spPr>
          <a:xfrm>
            <a:off x="2233612" y="4638675"/>
            <a:ext cx="3667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1971" name="Shape 1971"/>
          <p:cNvSpPr txBox="1"/>
          <p:nvPr/>
        </p:nvSpPr>
        <p:spPr>
          <a:xfrm>
            <a:off x="6240462" y="3289300"/>
            <a:ext cx="1168400" cy="31051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cxnSp>
        <p:nvCxnSpPr>
          <p:cNvPr id="1972" name="Shape 1972"/>
          <p:cNvCxnSpPr/>
          <p:nvPr/>
        </p:nvCxnSpPr>
        <p:spPr>
          <a:xfrm>
            <a:off x="6240462" y="4532312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3" name="Shape 1973"/>
          <p:cNvCxnSpPr/>
          <p:nvPr/>
        </p:nvCxnSpPr>
        <p:spPr>
          <a:xfrm>
            <a:off x="6240462" y="4913312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74" name="Shape 1974"/>
          <p:cNvSpPr txBox="1"/>
          <p:nvPr/>
        </p:nvSpPr>
        <p:spPr>
          <a:xfrm>
            <a:off x="5454650" y="4603750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75" name="Shape 1975"/>
          <p:cNvSpPr txBox="1"/>
          <p:nvPr/>
        </p:nvSpPr>
        <p:spPr>
          <a:xfrm rot="5400000">
            <a:off x="6489700" y="3805237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1976" name="Shape 1976"/>
          <p:cNvSpPr txBox="1"/>
          <p:nvPr/>
        </p:nvSpPr>
        <p:spPr>
          <a:xfrm rot="5400000">
            <a:off x="6477000" y="5514975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1977" name="Shape 1977"/>
          <p:cNvSpPr txBox="1"/>
          <p:nvPr/>
        </p:nvSpPr>
        <p:spPr>
          <a:xfrm>
            <a:off x="3359150" y="4324350"/>
            <a:ext cx="1946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cxnSp>
        <p:nvCxnSpPr>
          <p:cNvPr id="1978" name="Shape 1978"/>
          <p:cNvCxnSpPr/>
          <p:nvPr/>
        </p:nvCxnSpPr>
        <p:spPr>
          <a:xfrm>
            <a:off x="2593975" y="4818062"/>
            <a:ext cx="287972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979" name="Shape 1979"/>
          <p:cNvSpPr/>
          <p:nvPr/>
        </p:nvSpPr>
        <p:spPr>
          <a:xfrm>
            <a:off x="2143125" y="4606925"/>
            <a:ext cx="431800" cy="431800"/>
          </a:xfrm>
          <a:prstGeom prst="ellipse">
            <a:avLst/>
          </a:prstGeom>
          <a:noFill/>
          <a:ln cap="flat" cmpd="sng" w="28575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0" name="Shape 1980"/>
          <p:cNvSpPr/>
          <p:nvPr/>
        </p:nvSpPr>
        <p:spPr>
          <a:xfrm>
            <a:off x="3733800" y="3694112"/>
            <a:ext cx="1304925" cy="449262"/>
          </a:xfrm>
          <a:prstGeom prst="wedgeRectCallout">
            <a:avLst>
              <a:gd fmla="val 10590" name="adj1"/>
              <a:gd fmla="val 29614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" lIns="18000" spcFirstLastPara="1" rIns="18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散列函数</a:t>
            </a:r>
            <a:endParaRPr/>
          </a:p>
        </p:txBody>
      </p:sp>
      <p:sp>
        <p:nvSpPr>
          <p:cNvPr id="1981" name="Shape 1981"/>
          <p:cNvSpPr/>
          <p:nvPr/>
        </p:nvSpPr>
        <p:spPr>
          <a:xfrm>
            <a:off x="4527550" y="5229225"/>
            <a:ext cx="1304925" cy="449262"/>
          </a:xfrm>
          <a:prstGeom prst="wedgeRectCallout">
            <a:avLst>
              <a:gd fmla="val 19945" name="adj1"/>
              <a:gd fmla="val -12823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800" lIns="18000" spcFirstLastPara="1" rIns="18000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散列地址</a:t>
            </a:r>
            <a:endParaRPr/>
          </a:p>
        </p:txBody>
      </p:sp>
      <p:grpSp>
        <p:nvGrpSpPr>
          <p:cNvPr id="1982" name="Shape 1982"/>
          <p:cNvGrpSpPr/>
          <p:nvPr/>
        </p:nvGrpSpPr>
        <p:grpSpPr>
          <a:xfrm>
            <a:off x="4797425" y="5756275"/>
            <a:ext cx="855662" cy="949325"/>
            <a:chOff x="4797425" y="5756275"/>
            <a:chExt cx="855662" cy="949325"/>
          </a:xfrm>
        </p:grpSpPr>
        <p:sp>
          <p:nvSpPr>
            <p:cNvPr id="1983" name="Shape 1983"/>
            <p:cNvSpPr/>
            <p:nvPr/>
          </p:nvSpPr>
          <p:spPr>
            <a:xfrm>
              <a:off x="5111750" y="5756275"/>
              <a:ext cx="225425" cy="41275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rgbClr val="00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4" name="Shape 1984"/>
            <p:cNvSpPr txBox="1"/>
            <p:nvPr/>
          </p:nvSpPr>
          <p:spPr>
            <a:xfrm>
              <a:off x="4797425" y="6219825"/>
              <a:ext cx="855662" cy="485775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下标</a:t>
              </a:r>
              <a:endParaRPr/>
            </a:p>
          </p:txBody>
        </p:sp>
      </p:grpSp>
      <p:grpSp>
        <p:nvGrpSpPr>
          <p:cNvPr id="1985" name="Shape 1985"/>
          <p:cNvGrpSpPr/>
          <p:nvPr/>
        </p:nvGrpSpPr>
        <p:grpSpPr>
          <a:xfrm>
            <a:off x="7947025" y="5049837"/>
            <a:ext cx="809625" cy="906463"/>
            <a:chOff x="7947025" y="5049837"/>
            <a:chExt cx="809625" cy="906463"/>
          </a:xfrm>
        </p:grpSpPr>
        <p:sp>
          <p:nvSpPr>
            <p:cNvPr id="1986" name="Shape 1986"/>
            <p:cNvSpPr/>
            <p:nvPr/>
          </p:nvSpPr>
          <p:spPr>
            <a:xfrm>
              <a:off x="8128000" y="5049837"/>
              <a:ext cx="360362" cy="45085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7" name="Shape 1987"/>
            <p:cNvSpPr txBox="1"/>
            <p:nvPr/>
          </p:nvSpPr>
          <p:spPr>
            <a:xfrm>
              <a:off x="7947025" y="5499100"/>
              <a:ext cx="8096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数组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Shape 1992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概 述</a:t>
            </a:r>
            <a:endParaRPr/>
          </a:p>
        </p:txBody>
      </p:sp>
      <p:sp>
        <p:nvSpPr>
          <p:cNvPr id="1993" name="Shape 1993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1994" name="Shape 1994"/>
          <p:cNvSpPr txBox="1"/>
          <p:nvPr/>
        </p:nvSpPr>
        <p:spPr>
          <a:xfrm>
            <a:off x="1017587" y="1854200"/>
            <a:ext cx="6477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散列技术仅仅是一种查找技术吗？</a:t>
            </a:r>
            <a:endParaRPr/>
          </a:p>
        </p:txBody>
      </p:sp>
      <p:sp>
        <p:nvSpPr>
          <p:cNvPr id="1995" name="Shape 1995"/>
          <p:cNvSpPr txBox="1"/>
          <p:nvPr/>
        </p:nvSpPr>
        <p:spPr>
          <a:xfrm>
            <a:off x="522287" y="2663825"/>
            <a:ext cx="80565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散列既是一种查找技术，也是一种存储技术。</a:t>
            </a:r>
            <a:endParaRPr/>
          </a:p>
        </p:txBody>
      </p:sp>
      <p:sp>
        <p:nvSpPr>
          <p:cNvPr id="1996" name="Shape 1996"/>
          <p:cNvSpPr txBox="1"/>
          <p:nvPr/>
        </p:nvSpPr>
        <p:spPr>
          <a:xfrm>
            <a:off x="538162" y="4373562"/>
            <a:ext cx="7859712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散列只是通过记录的关键码定位该记录，没有完整地表达记录之间的逻辑关系，所以，散列主要是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面向查找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的存储结构。</a:t>
            </a:r>
            <a:endParaRPr/>
          </a:p>
        </p:txBody>
      </p:sp>
      <p:sp>
        <p:nvSpPr>
          <p:cNvPr id="1997" name="Shape 1997"/>
          <p:cNvSpPr txBox="1"/>
          <p:nvPr/>
        </p:nvSpPr>
        <p:spPr>
          <a:xfrm>
            <a:off x="1106487" y="3563937"/>
            <a:ext cx="6477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散列是一种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完整的存储结构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吗？</a:t>
            </a:r>
            <a:endParaRPr/>
          </a:p>
        </p:txBody>
      </p:sp>
      <p:pic>
        <p:nvPicPr>
          <p:cNvPr id="1998" name="Shape 199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1854200"/>
            <a:ext cx="584200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Shape 19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563937"/>
            <a:ext cx="584200" cy="57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Shape 2004"/>
          <p:cNvSpPr txBox="1"/>
          <p:nvPr/>
        </p:nvSpPr>
        <p:spPr>
          <a:xfrm>
            <a:off x="431800" y="2740025"/>
            <a:ext cx="8280400" cy="2655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散列技术一般不适用于允许多个记录有同样关键码的情况。散列方法也不适用于范围查找，换言之，在散列表中，我们不可能找到最大或最小关键码的记录，也不可能找到在某一范围内的记录。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Shape 2005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概 述</a:t>
            </a:r>
            <a:endParaRPr/>
          </a:p>
        </p:txBody>
      </p:sp>
      <p:sp>
        <p:nvSpPr>
          <p:cNvPr id="2006" name="Shape 2006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007" name="Shape 2007"/>
          <p:cNvSpPr txBox="1"/>
          <p:nvPr/>
        </p:nvSpPr>
        <p:spPr>
          <a:xfrm>
            <a:off x="1017587" y="1854200"/>
            <a:ext cx="6477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散列技术适合于哪种类型的查找？</a:t>
            </a:r>
            <a:endParaRPr/>
          </a:p>
        </p:txBody>
      </p:sp>
      <p:sp>
        <p:nvSpPr>
          <p:cNvPr id="2008" name="Shape 2008"/>
          <p:cNvSpPr txBox="1"/>
          <p:nvPr/>
        </p:nvSpPr>
        <p:spPr>
          <a:xfrm>
            <a:off x="881062" y="5049837"/>
            <a:ext cx="7291387" cy="9747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散列技术最适合回答的问题是：如果有的话，哪个记录的关键码等于待查值。</a:t>
            </a:r>
            <a:endParaRPr/>
          </a:p>
        </p:txBody>
      </p:sp>
      <p:pic>
        <p:nvPicPr>
          <p:cNvPr id="2009" name="Shape 200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1854200"/>
            <a:ext cx="585787" cy="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Shape 2014"/>
          <p:cNvSpPr txBox="1"/>
          <p:nvPr/>
        </p:nvSpPr>
        <p:spPr>
          <a:xfrm>
            <a:off x="250825" y="1808162"/>
            <a:ext cx="8458200" cy="28273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散列技术的关键问题：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散列函数的设计。如何设计一个简单、均匀、存储利用率高的散列函数。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冲突的处理。如何采取合适的处理冲突方法来解决冲突。</a:t>
            </a:r>
            <a:endParaRPr/>
          </a:p>
        </p:txBody>
      </p:sp>
      <p:sp>
        <p:nvSpPr>
          <p:cNvPr id="2015" name="Shape 2015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016" name="Shape 2016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概 述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Shape 2021"/>
          <p:cNvSpPr txBox="1"/>
          <p:nvPr/>
        </p:nvSpPr>
        <p:spPr>
          <a:xfrm>
            <a:off x="390525" y="1719262"/>
            <a:ext cx="8374062" cy="1630362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冲突：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对于两个不同关键码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，有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，即两个不同的记录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需要存放在同一个存储位置,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相对于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称做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同义词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 </a:t>
            </a:r>
            <a:endParaRPr/>
          </a:p>
        </p:txBody>
      </p:sp>
      <p:sp>
        <p:nvSpPr>
          <p:cNvPr id="2022" name="Shape 2022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023" name="Shape 2023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概 述</a:t>
            </a:r>
            <a:endParaRPr/>
          </a:p>
        </p:txBody>
      </p:sp>
      <p:sp>
        <p:nvSpPr>
          <p:cNvPr id="2024" name="Shape 2024"/>
          <p:cNvSpPr/>
          <p:nvPr/>
        </p:nvSpPr>
        <p:spPr>
          <a:xfrm>
            <a:off x="1285875" y="3698875"/>
            <a:ext cx="1928812" cy="2879725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5" name="Shape 2025"/>
          <p:cNvSpPr txBox="1"/>
          <p:nvPr/>
        </p:nvSpPr>
        <p:spPr>
          <a:xfrm>
            <a:off x="1589087" y="4222750"/>
            <a:ext cx="314325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关键码集合</a:t>
            </a:r>
            <a:endParaRPr/>
          </a:p>
        </p:txBody>
      </p:sp>
      <p:sp>
        <p:nvSpPr>
          <p:cNvPr id="2026" name="Shape 2026"/>
          <p:cNvSpPr txBox="1"/>
          <p:nvPr/>
        </p:nvSpPr>
        <p:spPr>
          <a:xfrm>
            <a:off x="2443162" y="4773612"/>
            <a:ext cx="3667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2027" name="Shape 2027"/>
          <p:cNvSpPr txBox="1"/>
          <p:nvPr/>
        </p:nvSpPr>
        <p:spPr>
          <a:xfrm>
            <a:off x="6373812" y="3563937"/>
            <a:ext cx="1168400" cy="31051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cxnSp>
        <p:nvCxnSpPr>
          <p:cNvPr id="2028" name="Shape 2028"/>
          <p:cNvCxnSpPr/>
          <p:nvPr/>
        </p:nvCxnSpPr>
        <p:spPr>
          <a:xfrm>
            <a:off x="6373812" y="4806950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9" name="Shape 2029"/>
          <p:cNvCxnSpPr/>
          <p:nvPr/>
        </p:nvCxnSpPr>
        <p:spPr>
          <a:xfrm>
            <a:off x="6373812" y="5226050"/>
            <a:ext cx="1168400" cy="15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0" name="Shape 2030"/>
          <p:cNvSpPr txBox="1"/>
          <p:nvPr/>
        </p:nvSpPr>
        <p:spPr>
          <a:xfrm rot="5400000">
            <a:off x="6623050" y="4079875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2031" name="Shape 2031"/>
          <p:cNvSpPr txBox="1"/>
          <p:nvPr/>
        </p:nvSpPr>
        <p:spPr>
          <a:xfrm rot="5400000">
            <a:off x="6610350" y="5789612"/>
            <a:ext cx="8270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3600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</p:txBody>
      </p:sp>
      <p:sp>
        <p:nvSpPr>
          <p:cNvPr id="2032" name="Shape 2032"/>
          <p:cNvSpPr txBox="1"/>
          <p:nvPr/>
        </p:nvSpPr>
        <p:spPr>
          <a:xfrm>
            <a:off x="4032250" y="4508500"/>
            <a:ext cx="811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2033" name="Shape 2033"/>
          <p:cNvCxnSpPr/>
          <p:nvPr/>
        </p:nvCxnSpPr>
        <p:spPr>
          <a:xfrm>
            <a:off x="2803525" y="4953000"/>
            <a:ext cx="3465512" cy="158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034" name="Shape 2034"/>
          <p:cNvSpPr/>
          <p:nvPr/>
        </p:nvSpPr>
        <p:spPr>
          <a:xfrm>
            <a:off x="2352675" y="4741862"/>
            <a:ext cx="431800" cy="431800"/>
          </a:xfrm>
          <a:prstGeom prst="ellipse">
            <a:avLst/>
          </a:prstGeom>
          <a:noFill/>
          <a:ln cap="flat" cmpd="sng" w="28575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5" name="Shape 2035"/>
          <p:cNvSpPr txBox="1"/>
          <p:nvPr/>
        </p:nvSpPr>
        <p:spPr>
          <a:xfrm>
            <a:off x="2474912" y="5634037"/>
            <a:ext cx="3667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sp>
        <p:nvSpPr>
          <p:cNvPr id="2036" name="Shape 2036"/>
          <p:cNvSpPr/>
          <p:nvPr/>
        </p:nvSpPr>
        <p:spPr>
          <a:xfrm>
            <a:off x="2384425" y="5602287"/>
            <a:ext cx="431800" cy="431800"/>
          </a:xfrm>
          <a:prstGeom prst="ellipse">
            <a:avLst/>
          </a:prstGeom>
          <a:noFill/>
          <a:ln cap="flat" cmpd="sng" w="28575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7" name="Shape 2037"/>
          <p:cNvCxnSpPr/>
          <p:nvPr/>
        </p:nvCxnSpPr>
        <p:spPr>
          <a:xfrm flipH="1" rot="10800000">
            <a:off x="2809875" y="5100637"/>
            <a:ext cx="3465512" cy="67627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038" name="Shape 2038"/>
          <p:cNvSpPr txBox="1"/>
          <p:nvPr/>
        </p:nvSpPr>
        <p:spPr>
          <a:xfrm>
            <a:off x="4076700" y="5543550"/>
            <a:ext cx="787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Shape 2043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散列函数</a:t>
            </a:r>
            <a:endParaRPr/>
          </a:p>
        </p:txBody>
      </p:sp>
      <p:sp>
        <p:nvSpPr>
          <p:cNvPr id="2044" name="Shape 2044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045" name="Shape 2045"/>
          <p:cNvSpPr txBox="1"/>
          <p:nvPr/>
        </p:nvSpPr>
        <p:spPr>
          <a:xfrm>
            <a:off x="355600" y="1943100"/>
            <a:ext cx="8280400" cy="3168650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设计散列函数一般应遵循以下原则：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⑴ 计算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简单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。散列函数不应该有很大的计算量，否则会降低查找效率。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⑵ 函数值即散列地址分布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均匀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。函数值要尽量均匀散布在地址空间，这样才能保证存储空间的有效利用并减少冲突。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2050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散列函数——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直接定址法</a:t>
            </a:r>
            <a:endParaRPr/>
          </a:p>
        </p:txBody>
      </p:sp>
      <p:sp>
        <p:nvSpPr>
          <p:cNvPr id="2051" name="Shape 2051"/>
          <p:cNvSpPr txBox="1"/>
          <p:nvPr/>
        </p:nvSpPr>
        <p:spPr>
          <a:xfrm>
            <a:off x="476250" y="1763712"/>
            <a:ext cx="7772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散列函数是关键码的线性函数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即：</a:t>
            </a:r>
            <a:endParaRPr/>
          </a:p>
        </p:txBody>
      </p:sp>
      <p:sp>
        <p:nvSpPr>
          <p:cNvPr id="2052" name="Shape 2052"/>
          <p:cNvSpPr txBox="1"/>
          <p:nvPr/>
        </p:nvSpPr>
        <p:spPr>
          <a:xfrm>
            <a:off x="927100" y="2349500"/>
            <a:ext cx="7696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为常数）</a:t>
            </a:r>
            <a:endParaRPr/>
          </a:p>
        </p:txBody>
      </p:sp>
      <p:sp>
        <p:nvSpPr>
          <p:cNvPr id="2053" name="Shape 2053"/>
          <p:cNvSpPr txBox="1"/>
          <p:nvPr/>
        </p:nvSpPr>
        <p:spPr>
          <a:xfrm>
            <a:off x="476250" y="2979737"/>
            <a:ext cx="8382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例：关键码集合为{10, 30, 50, 70, 80, 90}，选取的散列函数为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/10，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则散列表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为：</a:t>
            </a:r>
            <a:endParaRPr/>
          </a:p>
        </p:txBody>
      </p:sp>
      <p:grpSp>
        <p:nvGrpSpPr>
          <p:cNvPr id="2054" name="Shape 2054"/>
          <p:cNvGrpSpPr/>
          <p:nvPr/>
        </p:nvGrpSpPr>
        <p:grpSpPr>
          <a:xfrm>
            <a:off x="927100" y="4149725"/>
            <a:ext cx="6888162" cy="949325"/>
            <a:chOff x="927100" y="4149725"/>
            <a:chExt cx="6888162" cy="949325"/>
          </a:xfrm>
        </p:grpSpPr>
        <p:grpSp>
          <p:nvGrpSpPr>
            <p:cNvPr id="2055" name="Shape 2055"/>
            <p:cNvGrpSpPr/>
            <p:nvPr/>
          </p:nvGrpSpPr>
          <p:grpSpPr>
            <a:xfrm>
              <a:off x="957262" y="4603750"/>
              <a:ext cx="6858000" cy="495300"/>
              <a:chOff x="990600" y="5181600"/>
              <a:chExt cx="6858000" cy="495300"/>
            </a:xfrm>
          </p:grpSpPr>
          <p:sp>
            <p:nvSpPr>
              <p:cNvPr id="2056" name="Shape 2056"/>
              <p:cNvSpPr txBox="1"/>
              <p:nvPr/>
            </p:nvSpPr>
            <p:spPr>
              <a:xfrm>
                <a:off x="9906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7" name="Shape 2057"/>
              <p:cNvSpPr txBox="1"/>
              <p:nvPr/>
            </p:nvSpPr>
            <p:spPr>
              <a:xfrm>
                <a:off x="16764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8" name="Shape 2058"/>
              <p:cNvSpPr txBox="1"/>
              <p:nvPr/>
            </p:nvSpPr>
            <p:spPr>
              <a:xfrm>
                <a:off x="23622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9" name="Shape 2059"/>
              <p:cNvSpPr txBox="1"/>
              <p:nvPr/>
            </p:nvSpPr>
            <p:spPr>
              <a:xfrm>
                <a:off x="30480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0" name="Shape 2060"/>
              <p:cNvSpPr txBox="1"/>
              <p:nvPr/>
            </p:nvSpPr>
            <p:spPr>
              <a:xfrm>
                <a:off x="37338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1" name="Shape 2061"/>
              <p:cNvSpPr txBox="1"/>
              <p:nvPr/>
            </p:nvSpPr>
            <p:spPr>
              <a:xfrm>
                <a:off x="44196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2" name="Shape 2062"/>
              <p:cNvSpPr txBox="1"/>
              <p:nvPr/>
            </p:nvSpPr>
            <p:spPr>
              <a:xfrm>
                <a:off x="51054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3" name="Shape 2063"/>
              <p:cNvSpPr txBox="1"/>
              <p:nvPr/>
            </p:nvSpPr>
            <p:spPr>
              <a:xfrm>
                <a:off x="57912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4" name="Shape 2064"/>
              <p:cNvSpPr txBox="1"/>
              <p:nvPr/>
            </p:nvSpPr>
            <p:spPr>
              <a:xfrm>
                <a:off x="64770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5" name="Shape 2065"/>
              <p:cNvSpPr txBox="1"/>
              <p:nvPr/>
            </p:nvSpPr>
            <p:spPr>
              <a:xfrm>
                <a:off x="71628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066" name="Shape 2066"/>
            <p:cNvSpPr txBox="1"/>
            <p:nvPr/>
          </p:nvSpPr>
          <p:spPr>
            <a:xfrm>
              <a:off x="927100" y="4149725"/>
              <a:ext cx="6858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0      1      2      3     4      5     6      7      8      9</a:t>
              </a:r>
              <a:endParaRPr/>
            </a:p>
          </p:txBody>
        </p:sp>
      </p:grpSp>
      <p:sp>
        <p:nvSpPr>
          <p:cNvPr id="2067" name="Shape 2067"/>
          <p:cNvSpPr txBox="1"/>
          <p:nvPr/>
        </p:nvSpPr>
        <p:spPr>
          <a:xfrm>
            <a:off x="1747837" y="4651375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068" name="Shape 2068"/>
          <p:cNvSpPr txBox="1"/>
          <p:nvPr/>
        </p:nvSpPr>
        <p:spPr>
          <a:xfrm>
            <a:off x="3143250" y="4651375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2069" name="Shape 2069"/>
          <p:cNvSpPr txBox="1"/>
          <p:nvPr/>
        </p:nvSpPr>
        <p:spPr>
          <a:xfrm>
            <a:off x="4538662" y="4651375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2070" name="Shape 2070"/>
          <p:cNvSpPr txBox="1"/>
          <p:nvPr/>
        </p:nvSpPr>
        <p:spPr>
          <a:xfrm>
            <a:off x="5934075" y="4651375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endParaRPr/>
          </a:p>
        </p:txBody>
      </p:sp>
      <p:sp>
        <p:nvSpPr>
          <p:cNvPr id="2071" name="Shape 2071"/>
          <p:cNvSpPr txBox="1"/>
          <p:nvPr/>
        </p:nvSpPr>
        <p:spPr>
          <a:xfrm>
            <a:off x="6608762" y="4651375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/>
          </a:p>
        </p:txBody>
      </p:sp>
      <p:sp>
        <p:nvSpPr>
          <p:cNvPr id="2072" name="Shape 2072"/>
          <p:cNvSpPr txBox="1"/>
          <p:nvPr/>
        </p:nvSpPr>
        <p:spPr>
          <a:xfrm>
            <a:off x="7283450" y="4651375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grpSp>
        <p:nvGrpSpPr>
          <p:cNvPr id="2073" name="Shape 2073"/>
          <p:cNvGrpSpPr/>
          <p:nvPr/>
        </p:nvGrpSpPr>
        <p:grpSpPr>
          <a:xfrm>
            <a:off x="431800" y="5408600"/>
            <a:ext cx="2711400" cy="522299"/>
            <a:chOff x="228600" y="5943588"/>
            <a:chExt cx="2711400" cy="522299"/>
          </a:xfrm>
        </p:grpSpPr>
        <p:sp>
          <p:nvSpPr>
            <p:cNvPr id="2074" name="Shape 2074"/>
            <p:cNvSpPr txBox="1"/>
            <p:nvPr/>
          </p:nvSpPr>
          <p:spPr>
            <a:xfrm>
              <a:off x="762000" y="5943588"/>
              <a:ext cx="2178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适用情况？</a:t>
              </a:r>
              <a:endParaRPr/>
            </a:p>
          </p:txBody>
        </p:sp>
        <p:pic>
          <p:nvPicPr>
            <p:cNvPr id="2075" name="Shape 20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5943600"/>
              <a:ext cx="533400" cy="5222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6" name="Shape 2076"/>
          <p:cNvSpPr txBox="1"/>
          <p:nvPr/>
        </p:nvSpPr>
        <p:spPr>
          <a:xfrm>
            <a:off x="360350" y="6038850"/>
            <a:ext cx="8783700" cy="54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事先知道关键码，关键码集合不是很大且连续性较好。 </a:t>
            </a:r>
            <a:endParaRPr/>
          </a:p>
        </p:txBody>
      </p:sp>
      <p:sp>
        <p:nvSpPr>
          <p:cNvPr id="2077" name="Shape 2077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Shape 2082"/>
          <p:cNvSpPr txBox="1"/>
          <p:nvPr/>
        </p:nvSpPr>
        <p:spPr>
          <a:xfrm>
            <a:off x="476250" y="1808162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散列函数为：</a:t>
            </a:r>
            <a:endParaRPr/>
          </a:p>
        </p:txBody>
      </p:sp>
      <p:sp>
        <p:nvSpPr>
          <p:cNvPr id="2083" name="Shape 2083"/>
          <p:cNvSpPr txBox="1"/>
          <p:nvPr/>
        </p:nvSpPr>
        <p:spPr>
          <a:xfrm>
            <a:off x="1196975" y="2484437"/>
            <a:ext cx="4724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mod 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84" name="Shape 2084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085" name="Shape 2085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散列函数——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除留余数法</a:t>
            </a:r>
            <a:endParaRPr/>
          </a:p>
        </p:txBody>
      </p:sp>
      <p:grpSp>
        <p:nvGrpSpPr>
          <p:cNvPr id="2086" name="Shape 2086"/>
          <p:cNvGrpSpPr/>
          <p:nvPr/>
        </p:nvGrpSpPr>
        <p:grpSpPr>
          <a:xfrm>
            <a:off x="971550" y="4554537"/>
            <a:ext cx="6586537" cy="1092200"/>
            <a:chOff x="971550" y="4464050"/>
            <a:chExt cx="6586537" cy="1092200"/>
          </a:xfrm>
        </p:grpSpPr>
        <p:sp>
          <p:nvSpPr>
            <p:cNvPr id="2087" name="Shape 2087"/>
            <p:cNvSpPr txBox="1"/>
            <p:nvPr/>
          </p:nvSpPr>
          <p:spPr>
            <a:xfrm>
              <a:off x="6824662" y="5010150"/>
              <a:ext cx="733425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/>
            </a:p>
          </p:txBody>
        </p:sp>
        <p:sp>
          <p:nvSpPr>
            <p:cNvPr id="2088" name="Shape 2088"/>
            <p:cNvSpPr txBox="1"/>
            <p:nvPr/>
          </p:nvSpPr>
          <p:spPr>
            <a:xfrm>
              <a:off x="6092825" y="5010150"/>
              <a:ext cx="731837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2089" name="Shape 2089"/>
            <p:cNvSpPr txBox="1"/>
            <p:nvPr/>
          </p:nvSpPr>
          <p:spPr>
            <a:xfrm>
              <a:off x="5362575" y="5010150"/>
              <a:ext cx="730250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090" name="Shape 2090"/>
            <p:cNvSpPr txBox="1"/>
            <p:nvPr/>
          </p:nvSpPr>
          <p:spPr>
            <a:xfrm>
              <a:off x="4629150" y="5010150"/>
              <a:ext cx="733425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/>
            </a:p>
          </p:txBody>
        </p:sp>
        <p:sp>
          <p:nvSpPr>
            <p:cNvPr id="2091" name="Shape 2091"/>
            <p:cNvSpPr txBox="1"/>
            <p:nvPr/>
          </p:nvSpPr>
          <p:spPr>
            <a:xfrm>
              <a:off x="3897312" y="5010150"/>
              <a:ext cx="731837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2092" name="Shape 2092"/>
            <p:cNvSpPr txBox="1"/>
            <p:nvPr/>
          </p:nvSpPr>
          <p:spPr>
            <a:xfrm>
              <a:off x="3167062" y="5010150"/>
              <a:ext cx="730250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093" name="Shape 2093"/>
            <p:cNvSpPr txBox="1"/>
            <p:nvPr/>
          </p:nvSpPr>
          <p:spPr>
            <a:xfrm>
              <a:off x="2433637" y="5010150"/>
              <a:ext cx="733425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/>
            </a:p>
          </p:txBody>
        </p:sp>
        <p:sp>
          <p:nvSpPr>
            <p:cNvPr id="2094" name="Shape 2094"/>
            <p:cNvSpPr txBox="1"/>
            <p:nvPr/>
          </p:nvSpPr>
          <p:spPr>
            <a:xfrm>
              <a:off x="971550" y="5010150"/>
              <a:ext cx="1462087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散列地址</a:t>
              </a:r>
              <a:endParaRPr/>
            </a:p>
          </p:txBody>
        </p:sp>
        <p:sp>
          <p:nvSpPr>
            <p:cNvPr id="2095" name="Shape 2095"/>
            <p:cNvSpPr txBox="1"/>
            <p:nvPr/>
          </p:nvSpPr>
          <p:spPr>
            <a:xfrm>
              <a:off x="6824662" y="4464050"/>
              <a:ext cx="733425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56</a:t>
              </a:r>
              <a:endParaRPr/>
            </a:p>
          </p:txBody>
        </p:sp>
        <p:sp>
          <p:nvSpPr>
            <p:cNvPr id="2096" name="Shape 2096"/>
            <p:cNvSpPr txBox="1"/>
            <p:nvPr/>
          </p:nvSpPr>
          <p:spPr>
            <a:xfrm>
              <a:off x="6092825" y="4464050"/>
              <a:ext cx="731837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49</a:t>
              </a:r>
              <a:endParaRPr/>
            </a:p>
          </p:txBody>
        </p:sp>
        <p:sp>
          <p:nvSpPr>
            <p:cNvPr id="2097" name="Shape 2097"/>
            <p:cNvSpPr txBox="1"/>
            <p:nvPr/>
          </p:nvSpPr>
          <p:spPr>
            <a:xfrm>
              <a:off x="5362575" y="4464050"/>
              <a:ext cx="730250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42</a:t>
              </a:r>
              <a:endParaRPr/>
            </a:p>
          </p:txBody>
        </p:sp>
        <p:sp>
          <p:nvSpPr>
            <p:cNvPr id="2098" name="Shape 2098"/>
            <p:cNvSpPr txBox="1"/>
            <p:nvPr/>
          </p:nvSpPr>
          <p:spPr>
            <a:xfrm>
              <a:off x="4629150" y="4464050"/>
              <a:ext cx="733425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/>
            </a:p>
          </p:txBody>
        </p:sp>
        <p:sp>
          <p:nvSpPr>
            <p:cNvPr id="2099" name="Shape 2099"/>
            <p:cNvSpPr txBox="1"/>
            <p:nvPr/>
          </p:nvSpPr>
          <p:spPr>
            <a:xfrm>
              <a:off x="3897312" y="4464050"/>
              <a:ext cx="731837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  <p:sp>
          <p:nvSpPr>
            <p:cNvPr id="2100" name="Shape 2100"/>
            <p:cNvSpPr txBox="1"/>
            <p:nvPr/>
          </p:nvSpPr>
          <p:spPr>
            <a:xfrm>
              <a:off x="3167062" y="4464050"/>
              <a:ext cx="730250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r>
              <a:endParaRPr/>
            </a:p>
          </p:txBody>
        </p:sp>
        <p:sp>
          <p:nvSpPr>
            <p:cNvPr id="2101" name="Shape 2101"/>
            <p:cNvSpPr txBox="1"/>
            <p:nvPr/>
          </p:nvSpPr>
          <p:spPr>
            <a:xfrm>
              <a:off x="2433637" y="4464050"/>
              <a:ext cx="733425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/>
            </a:p>
          </p:txBody>
        </p:sp>
        <p:sp>
          <p:nvSpPr>
            <p:cNvPr id="2102" name="Shape 2102"/>
            <p:cNvSpPr txBox="1"/>
            <p:nvPr/>
          </p:nvSpPr>
          <p:spPr>
            <a:xfrm>
              <a:off x="971550" y="4464050"/>
              <a:ext cx="1462087" cy="546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关键码</a:t>
              </a:r>
              <a:endParaRPr/>
            </a:p>
          </p:txBody>
        </p:sp>
        <p:cxnSp>
          <p:nvCxnSpPr>
            <p:cNvPr id="2103" name="Shape 2103"/>
            <p:cNvCxnSpPr/>
            <p:nvPr/>
          </p:nvCxnSpPr>
          <p:spPr>
            <a:xfrm>
              <a:off x="971550" y="4464050"/>
              <a:ext cx="6586537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4" name="Shape 2104"/>
            <p:cNvCxnSpPr/>
            <p:nvPr/>
          </p:nvCxnSpPr>
          <p:spPr>
            <a:xfrm>
              <a:off x="971550" y="5556250"/>
              <a:ext cx="6586537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5" name="Shape 2105"/>
            <p:cNvCxnSpPr/>
            <p:nvPr/>
          </p:nvCxnSpPr>
          <p:spPr>
            <a:xfrm>
              <a:off x="971550" y="4464050"/>
              <a:ext cx="0" cy="109220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6" name="Shape 2106"/>
            <p:cNvCxnSpPr/>
            <p:nvPr/>
          </p:nvCxnSpPr>
          <p:spPr>
            <a:xfrm>
              <a:off x="7558087" y="4464050"/>
              <a:ext cx="0" cy="109220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7" name="Shape 2107"/>
            <p:cNvCxnSpPr/>
            <p:nvPr/>
          </p:nvCxnSpPr>
          <p:spPr>
            <a:xfrm>
              <a:off x="971550" y="5010150"/>
              <a:ext cx="6586537" cy="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8" name="Shape 2108"/>
            <p:cNvCxnSpPr/>
            <p:nvPr/>
          </p:nvCxnSpPr>
          <p:spPr>
            <a:xfrm>
              <a:off x="2433637" y="4464050"/>
              <a:ext cx="0" cy="109220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9" name="Shape 2109"/>
            <p:cNvCxnSpPr/>
            <p:nvPr/>
          </p:nvCxnSpPr>
          <p:spPr>
            <a:xfrm>
              <a:off x="3167062" y="4464050"/>
              <a:ext cx="0" cy="109220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0" name="Shape 2110"/>
            <p:cNvCxnSpPr/>
            <p:nvPr/>
          </p:nvCxnSpPr>
          <p:spPr>
            <a:xfrm>
              <a:off x="3897312" y="4464050"/>
              <a:ext cx="0" cy="109220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1" name="Shape 2111"/>
            <p:cNvCxnSpPr/>
            <p:nvPr/>
          </p:nvCxnSpPr>
          <p:spPr>
            <a:xfrm>
              <a:off x="4629150" y="4464050"/>
              <a:ext cx="0" cy="109220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2" name="Shape 2112"/>
            <p:cNvCxnSpPr/>
            <p:nvPr/>
          </p:nvCxnSpPr>
          <p:spPr>
            <a:xfrm>
              <a:off x="5362575" y="4464050"/>
              <a:ext cx="0" cy="109220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3" name="Shape 2113"/>
            <p:cNvCxnSpPr/>
            <p:nvPr/>
          </p:nvCxnSpPr>
          <p:spPr>
            <a:xfrm>
              <a:off x="6092825" y="4464050"/>
              <a:ext cx="0" cy="109220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4" name="Shape 2114"/>
            <p:cNvCxnSpPr/>
            <p:nvPr/>
          </p:nvCxnSpPr>
          <p:spPr>
            <a:xfrm>
              <a:off x="6824662" y="4464050"/>
              <a:ext cx="0" cy="1092200"/>
            </a:xfrm>
            <a:prstGeom prst="straightConnector1">
              <a:avLst/>
            </a:prstGeom>
            <a:noFill/>
            <a:ln cap="rnd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15" name="Shape 2115"/>
          <p:cNvGrpSpPr/>
          <p:nvPr/>
        </p:nvGrpSpPr>
        <p:grpSpPr>
          <a:xfrm>
            <a:off x="493712" y="3159125"/>
            <a:ext cx="7380287" cy="522287"/>
            <a:chOff x="701675" y="4014787"/>
            <a:chExt cx="7380287" cy="522287"/>
          </a:xfrm>
        </p:grpSpPr>
        <p:sp>
          <p:nvSpPr>
            <p:cNvPr id="2116" name="Shape 2116"/>
            <p:cNvSpPr txBox="1"/>
            <p:nvPr/>
          </p:nvSpPr>
          <p:spPr>
            <a:xfrm>
              <a:off x="1285875" y="4014787"/>
              <a:ext cx="6796087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如何选取合适的 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，产生较少同义词？</a:t>
              </a:r>
              <a:endParaRPr/>
            </a:p>
          </p:txBody>
        </p:sp>
        <p:pic>
          <p:nvPicPr>
            <p:cNvPr id="2117" name="Shape 21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1675" y="4014787"/>
              <a:ext cx="533400" cy="5222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8" name="Shape 2118"/>
          <p:cNvSpPr txBox="1"/>
          <p:nvPr/>
        </p:nvSpPr>
        <p:spPr>
          <a:xfrm>
            <a:off x="611187" y="3833812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＝21＝3×7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查找算法的性能</a:t>
            </a:r>
            <a:r>
              <a:rPr b="1" i="0" lang="en-US" sz="32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33400" y="1752600"/>
            <a:ext cx="800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查找算法时间性能通过关键码的比较次数来度量。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692275" y="279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   概述</a:t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404812" y="2349500"/>
            <a:ext cx="7043738" cy="555625"/>
            <a:chOff x="404812" y="2349500"/>
            <a:chExt cx="7043738" cy="555625"/>
          </a:xfrm>
        </p:grpSpPr>
        <p:sp>
          <p:nvSpPr>
            <p:cNvPr id="143" name="Shape 143"/>
            <p:cNvSpPr txBox="1"/>
            <p:nvPr/>
          </p:nvSpPr>
          <p:spPr>
            <a:xfrm>
              <a:off x="971550" y="2349500"/>
              <a:ext cx="6477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关键码的比较次数与哪些因素有关呢？</a:t>
              </a:r>
              <a:endParaRPr/>
            </a:p>
          </p:txBody>
        </p:sp>
        <p:pic>
          <p:nvPicPr>
            <p:cNvPr id="144" name="Shape 1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4812" y="2349500"/>
              <a:ext cx="566737" cy="555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Shape 145"/>
          <p:cNvSpPr txBox="1"/>
          <p:nvPr/>
        </p:nvSpPr>
        <p:spPr>
          <a:xfrm>
            <a:off x="206375" y="2979737"/>
            <a:ext cx="8513762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平均查找长度：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将查找算法进行的关键码的比较次数的数学期望值定义为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平均查找长度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，即： 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39737" y="5140325"/>
            <a:ext cx="8229600" cy="154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其中：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：问题规模，查找集合中的记录个数；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：查找第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个记录的概率；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c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：查找第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个记录所需的关键码的比较次数。</a:t>
            </a:r>
            <a:endParaRPr/>
          </a:p>
        </p:txBody>
      </p:sp>
      <p:grpSp>
        <p:nvGrpSpPr>
          <p:cNvPr id="147" name="Shape 147"/>
          <p:cNvGrpSpPr/>
          <p:nvPr/>
        </p:nvGrpSpPr>
        <p:grpSpPr>
          <a:xfrm>
            <a:off x="3041650" y="4059237"/>
            <a:ext cx="2381250" cy="985837"/>
            <a:chOff x="3041650" y="2438400"/>
            <a:chExt cx="2381250" cy="1174750"/>
          </a:xfrm>
        </p:grpSpPr>
        <p:sp>
          <p:nvSpPr>
            <p:cNvPr id="148" name="Shape 148"/>
            <p:cNvSpPr txBox="1"/>
            <p:nvPr/>
          </p:nvSpPr>
          <p:spPr>
            <a:xfrm>
              <a:off x="3041650" y="2708275"/>
              <a:ext cx="762000" cy="690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1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ASL</a:t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4302125" y="2754312"/>
              <a:ext cx="290512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Noto Sans Symbols"/>
                <a:buNone/>
              </a:pPr>
              <a:r>
                <a:rPr b="1" i="0" lang="en-US" sz="32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3897312" y="2797175"/>
              <a:ext cx="195262" cy="50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Noto Sans Symbols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4375150" y="3148012"/>
              <a:ext cx="166687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4346575" y="2438400"/>
              <a:ext cx="195262" cy="50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4232275" y="3176587"/>
              <a:ext cx="84137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5324475" y="2957512"/>
              <a:ext cx="9842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4973637" y="2957512"/>
              <a:ext cx="9842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5167312" y="2747962"/>
              <a:ext cx="157162" cy="50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4791075" y="2747962"/>
              <a:ext cx="177800" cy="50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4575175" y="3178175"/>
              <a:ext cx="152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Shape 2123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124" name="Shape 2124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散列函数——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除留余数法</a:t>
            </a:r>
            <a:endParaRPr/>
          </a:p>
        </p:txBody>
      </p:sp>
      <p:sp>
        <p:nvSpPr>
          <p:cNvPr id="2125" name="Shape 2125"/>
          <p:cNvSpPr txBox="1"/>
          <p:nvPr/>
        </p:nvSpPr>
        <p:spPr>
          <a:xfrm>
            <a:off x="385762" y="1989137"/>
            <a:ext cx="8596312" cy="1117600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一般情况下，选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为小于或等于表长（最好接近表长）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的最小素数或不包含小于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质因子的合数。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126" name="Shape 2126"/>
          <p:cNvSpPr txBox="1"/>
          <p:nvPr/>
        </p:nvSpPr>
        <p:spPr>
          <a:xfrm>
            <a:off x="469900" y="4464050"/>
            <a:ext cx="8247000" cy="1146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除留余数法是一种最简单、也是最常用的构造散列函数的方法，并且不要求事先知道关键码的分布。 </a:t>
            </a:r>
            <a:endParaRPr/>
          </a:p>
        </p:txBody>
      </p:sp>
      <p:grpSp>
        <p:nvGrpSpPr>
          <p:cNvPr id="2127" name="Shape 2127"/>
          <p:cNvGrpSpPr/>
          <p:nvPr/>
        </p:nvGrpSpPr>
        <p:grpSpPr>
          <a:xfrm>
            <a:off x="476250" y="3608375"/>
            <a:ext cx="2651400" cy="522299"/>
            <a:chOff x="228600" y="5943588"/>
            <a:chExt cx="2651400" cy="522299"/>
          </a:xfrm>
        </p:grpSpPr>
        <p:sp>
          <p:nvSpPr>
            <p:cNvPr id="2128" name="Shape 2128"/>
            <p:cNvSpPr txBox="1"/>
            <p:nvPr/>
          </p:nvSpPr>
          <p:spPr>
            <a:xfrm>
              <a:off x="762000" y="5943588"/>
              <a:ext cx="2118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适用情况？</a:t>
              </a:r>
              <a:endParaRPr/>
            </a:p>
          </p:txBody>
        </p:sp>
        <p:pic>
          <p:nvPicPr>
            <p:cNvPr id="2129" name="Shape 21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5943600"/>
              <a:ext cx="533400" cy="5222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Shape 2134"/>
          <p:cNvSpPr txBox="1"/>
          <p:nvPr/>
        </p:nvSpPr>
        <p:spPr>
          <a:xfrm>
            <a:off x="398462" y="1808162"/>
            <a:ext cx="82804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根据关键码在各个位上的分布情况，选取分布比较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均匀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的若干位组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成散列地址。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135" name="Shape 2135"/>
          <p:cNvSpPr txBox="1"/>
          <p:nvPr/>
        </p:nvSpPr>
        <p:spPr>
          <a:xfrm>
            <a:off x="390525" y="3059100"/>
            <a:ext cx="8602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例：关键码为8位十进制数，散列地址为2位十进制数</a:t>
            </a:r>
            <a:endParaRPr/>
          </a:p>
        </p:txBody>
      </p:sp>
      <p:sp>
        <p:nvSpPr>
          <p:cNvPr id="2136" name="Shape 2136"/>
          <p:cNvSpPr txBox="1"/>
          <p:nvPr/>
        </p:nvSpPr>
        <p:spPr>
          <a:xfrm>
            <a:off x="1081087" y="3965575"/>
            <a:ext cx="3683000" cy="274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900"/>
              <a:buFont typeface="Times New Roman"/>
              <a:buNone/>
            </a:pP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8   1   3   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  </a:t>
            </a:r>
            <a:r>
              <a:rPr b="1" i="0" lang="en-US" sz="2900" u="non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9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900"/>
              <a:buFont typeface="Times New Roman"/>
              <a:buNone/>
            </a:pP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8   1   3   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  </a:t>
            </a:r>
            <a:r>
              <a:rPr b="1" i="0" lang="en-US" sz="2900" u="non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900"/>
              <a:buFont typeface="Times New Roman"/>
              <a:buNone/>
            </a:pP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8   1   3   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 </a:t>
            </a:r>
            <a:r>
              <a:rPr b="1" i="0" lang="en-US" sz="2900" u="non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900"/>
              <a:buFont typeface="Times New Roman"/>
              <a:buNone/>
            </a:pP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8   1   3   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b="1" i="0" lang="en-US" sz="2900" u="non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900"/>
              <a:buFont typeface="Times New Roman"/>
              <a:buNone/>
            </a:pP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8   1   3   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</a:t>
            </a:r>
            <a:r>
              <a:rPr b="1" i="0" lang="en-US" sz="2900" u="non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900"/>
              <a:buFont typeface="Times New Roman"/>
              <a:buNone/>
            </a:pP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8   1   3   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</a:t>
            </a:r>
            <a:r>
              <a:rPr b="1" i="0" lang="en-US" sz="2900" u="none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1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900" u="none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-US" sz="2900" u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7</a:t>
            </a:r>
            <a:endParaRPr/>
          </a:p>
        </p:txBody>
      </p:sp>
      <p:sp>
        <p:nvSpPr>
          <p:cNvPr id="2137" name="Shape 2137"/>
          <p:cNvSpPr txBox="1"/>
          <p:nvPr/>
        </p:nvSpPr>
        <p:spPr>
          <a:xfrm>
            <a:off x="1016000" y="3608387"/>
            <a:ext cx="3702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①  ②  ③  ④  ⑤  ⑥  ⑦  ⑧</a:t>
            </a:r>
            <a:endParaRPr/>
          </a:p>
        </p:txBody>
      </p:sp>
      <p:sp>
        <p:nvSpPr>
          <p:cNvPr id="2138" name="Shape 2138"/>
          <p:cNvSpPr txBox="1"/>
          <p:nvPr/>
        </p:nvSpPr>
        <p:spPr>
          <a:xfrm>
            <a:off x="1835150" y="331787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139" name="Shape 2139"/>
          <p:cNvSpPr txBox="1"/>
          <p:nvPr/>
        </p:nvSpPr>
        <p:spPr>
          <a:xfrm>
            <a:off x="203200" y="1087437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散列函数——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数字分析法</a:t>
            </a:r>
            <a:endParaRPr/>
          </a:p>
        </p:txBody>
      </p:sp>
      <p:grpSp>
        <p:nvGrpSpPr>
          <p:cNvPr id="2140" name="Shape 2140"/>
          <p:cNvGrpSpPr/>
          <p:nvPr/>
        </p:nvGrpSpPr>
        <p:grpSpPr>
          <a:xfrm>
            <a:off x="3446462" y="4419600"/>
            <a:ext cx="647700" cy="2205037"/>
            <a:chOff x="3446462" y="4419600"/>
            <a:chExt cx="647700" cy="2205037"/>
          </a:xfrm>
        </p:grpSpPr>
        <p:cxnSp>
          <p:nvCxnSpPr>
            <p:cNvPr id="2141" name="Shape 2141"/>
            <p:cNvCxnSpPr/>
            <p:nvPr/>
          </p:nvCxnSpPr>
          <p:spPr>
            <a:xfrm>
              <a:off x="3446462" y="4419600"/>
              <a:ext cx="630237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2" name="Shape 2142"/>
            <p:cNvCxnSpPr/>
            <p:nvPr/>
          </p:nvCxnSpPr>
          <p:spPr>
            <a:xfrm>
              <a:off x="3449637" y="4868862"/>
              <a:ext cx="630237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3" name="Shape 2143"/>
            <p:cNvCxnSpPr/>
            <p:nvPr/>
          </p:nvCxnSpPr>
          <p:spPr>
            <a:xfrm>
              <a:off x="3460750" y="5305425"/>
              <a:ext cx="630237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4" name="Shape 2144"/>
            <p:cNvCxnSpPr/>
            <p:nvPr/>
          </p:nvCxnSpPr>
          <p:spPr>
            <a:xfrm>
              <a:off x="3463925" y="5738812"/>
              <a:ext cx="630237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5" name="Shape 2145"/>
            <p:cNvCxnSpPr/>
            <p:nvPr/>
          </p:nvCxnSpPr>
          <p:spPr>
            <a:xfrm>
              <a:off x="3463925" y="6173787"/>
              <a:ext cx="630237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6" name="Shape 2146"/>
            <p:cNvCxnSpPr/>
            <p:nvPr/>
          </p:nvCxnSpPr>
          <p:spPr>
            <a:xfrm>
              <a:off x="3460750" y="6624637"/>
              <a:ext cx="630237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" name="Shape 2151"/>
          <p:cNvGrpSpPr/>
          <p:nvPr/>
        </p:nvGrpSpPr>
        <p:grpSpPr>
          <a:xfrm>
            <a:off x="701675" y="1989137"/>
            <a:ext cx="2514600" cy="522287"/>
            <a:chOff x="228600" y="5943600"/>
            <a:chExt cx="2514600" cy="522287"/>
          </a:xfrm>
        </p:grpSpPr>
        <p:sp>
          <p:nvSpPr>
            <p:cNvPr id="2152" name="Shape 2152"/>
            <p:cNvSpPr txBox="1"/>
            <p:nvPr/>
          </p:nvSpPr>
          <p:spPr>
            <a:xfrm>
              <a:off x="762000" y="5943600"/>
              <a:ext cx="1981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适用情况:</a:t>
              </a:r>
              <a:endParaRPr/>
            </a:p>
          </p:txBody>
        </p:sp>
        <p:pic>
          <p:nvPicPr>
            <p:cNvPr id="2153" name="Shape 21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5943600"/>
              <a:ext cx="533400" cy="5222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4" name="Shape 2154"/>
          <p:cNvSpPr txBox="1"/>
          <p:nvPr/>
        </p:nvSpPr>
        <p:spPr>
          <a:xfrm>
            <a:off x="657225" y="2798762"/>
            <a:ext cx="8101012" cy="9747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能预先估计出全部关键码的每一位上各种数字出现的频度，不同的关键码集合需要重新分析。</a:t>
            </a:r>
            <a:endParaRPr/>
          </a:p>
        </p:txBody>
      </p:sp>
      <p:sp>
        <p:nvSpPr>
          <p:cNvPr id="2155" name="Shape 2155"/>
          <p:cNvSpPr txBox="1"/>
          <p:nvPr/>
        </p:nvSpPr>
        <p:spPr>
          <a:xfrm>
            <a:off x="1835150" y="331787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156" name="Shape 2156"/>
          <p:cNvSpPr txBox="1"/>
          <p:nvPr/>
        </p:nvSpPr>
        <p:spPr>
          <a:xfrm>
            <a:off x="203200" y="1087437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散列函数——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数字分析法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Shape 2161"/>
          <p:cNvSpPr txBox="1"/>
          <p:nvPr/>
        </p:nvSpPr>
        <p:spPr>
          <a:xfrm>
            <a:off x="509587" y="1808162"/>
            <a:ext cx="82804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对关键码平方后，按散列表大小，取中间的若干位作为散列地址（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平方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后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截取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）。 </a:t>
            </a:r>
            <a:endParaRPr/>
          </a:p>
        </p:txBody>
      </p:sp>
      <p:sp>
        <p:nvSpPr>
          <p:cNvPr id="2162" name="Shape 2162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163" name="Shape 2163"/>
          <p:cNvSpPr txBox="1"/>
          <p:nvPr/>
        </p:nvSpPr>
        <p:spPr>
          <a:xfrm>
            <a:off x="203200" y="1087437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散列函数——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平方取中法</a:t>
            </a:r>
            <a:endParaRPr/>
          </a:p>
        </p:txBody>
      </p:sp>
      <p:sp>
        <p:nvSpPr>
          <p:cNvPr id="2164" name="Shape 2164"/>
          <p:cNvSpPr txBox="1"/>
          <p:nvPr/>
        </p:nvSpPr>
        <p:spPr>
          <a:xfrm>
            <a:off x="476250" y="5364150"/>
            <a:ext cx="8529600" cy="54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事先不知道关键码的分布且关键码的位数不是很大。</a:t>
            </a:r>
            <a:endParaRPr/>
          </a:p>
        </p:txBody>
      </p:sp>
      <p:grpSp>
        <p:nvGrpSpPr>
          <p:cNvPr id="2165" name="Shape 2165"/>
          <p:cNvGrpSpPr/>
          <p:nvPr/>
        </p:nvGrpSpPr>
        <p:grpSpPr>
          <a:xfrm>
            <a:off x="611187" y="4508500"/>
            <a:ext cx="2514600" cy="522287"/>
            <a:chOff x="228600" y="5943600"/>
            <a:chExt cx="2514600" cy="522287"/>
          </a:xfrm>
        </p:grpSpPr>
        <p:sp>
          <p:nvSpPr>
            <p:cNvPr id="2166" name="Shape 2166"/>
            <p:cNvSpPr txBox="1"/>
            <p:nvPr/>
          </p:nvSpPr>
          <p:spPr>
            <a:xfrm>
              <a:off x="762000" y="5943600"/>
              <a:ext cx="1981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适用情况:</a:t>
              </a:r>
              <a:endParaRPr/>
            </a:p>
          </p:txBody>
        </p:sp>
        <p:pic>
          <p:nvPicPr>
            <p:cNvPr id="2167" name="Shape 21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5943600"/>
              <a:ext cx="533400" cy="5222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8" name="Shape 2168"/>
          <p:cNvSpPr txBox="1"/>
          <p:nvPr/>
        </p:nvSpPr>
        <p:spPr>
          <a:xfrm>
            <a:off x="431800" y="3038475"/>
            <a:ext cx="8235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例：散列地址为2位，则关键码123的散列地址为：</a:t>
            </a:r>
            <a:endParaRPr/>
          </a:p>
        </p:txBody>
      </p:sp>
      <p:sp>
        <p:nvSpPr>
          <p:cNvPr id="2169" name="Shape 2169"/>
          <p:cNvSpPr txBox="1"/>
          <p:nvPr/>
        </p:nvSpPr>
        <p:spPr>
          <a:xfrm>
            <a:off x="1095375" y="3743325"/>
            <a:ext cx="51752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(1234)</a:t>
            </a:r>
            <a:r>
              <a:rPr b="1" baseline="30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＝152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Shape 2174"/>
          <p:cNvSpPr txBox="1"/>
          <p:nvPr/>
        </p:nvSpPr>
        <p:spPr>
          <a:xfrm>
            <a:off x="296862" y="1898650"/>
            <a:ext cx="8505825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将关键码从左到右分割成位数相等的几部分，将这几部分叠加求和，取后几位作为散列地址。 </a:t>
            </a:r>
            <a:endParaRPr/>
          </a:p>
        </p:txBody>
      </p:sp>
      <p:sp>
        <p:nvSpPr>
          <p:cNvPr id="2175" name="Shape 2175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176" name="Shape 2176"/>
          <p:cNvSpPr txBox="1"/>
          <p:nvPr/>
        </p:nvSpPr>
        <p:spPr>
          <a:xfrm>
            <a:off x="203200" y="1087437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散列函数——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折叠法</a:t>
            </a:r>
            <a:endParaRPr/>
          </a:p>
        </p:txBody>
      </p:sp>
      <p:sp>
        <p:nvSpPr>
          <p:cNvPr id="2177" name="Shape 2177"/>
          <p:cNvSpPr txBox="1"/>
          <p:nvPr/>
        </p:nvSpPr>
        <p:spPr>
          <a:xfrm>
            <a:off x="301625" y="2933700"/>
            <a:ext cx="88328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例：设关键码为2 5 3 4 6 3 5 8 7 0 5，散列地址为三位。 </a:t>
            </a:r>
            <a:endParaRPr/>
          </a:p>
        </p:txBody>
      </p:sp>
      <p:sp>
        <p:nvSpPr>
          <p:cNvPr id="2178" name="Shape 2178"/>
          <p:cNvSpPr txBox="1"/>
          <p:nvPr/>
        </p:nvSpPr>
        <p:spPr>
          <a:xfrm>
            <a:off x="447675" y="3743325"/>
            <a:ext cx="2386012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2 5 3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4 6 3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5 8 7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 0 5</a:t>
            </a:r>
            <a:endParaRPr/>
          </a:p>
          <a:p>
            <a:pPr indent="0" lvl="0" marL="0" marR="0" rtl="0" algn="just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───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1 3 0 8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移位叠加</a:t>
            </a:r>
            <a:endParaRPr/>
          </a:p>
        </p:txBody>
      </p:sp>
      <p:cxnSp>
        <p:nvCxnSpPr>
          <p:cNvPr id="2179" name="Shape 2179"/>
          <p:cNvCxnSpPr/>
          <p:nvPr/>
        </p:nvCxnSpPr>
        <p:spPr>
          <a:xfrm>
            <a:off x="944562" y="5514975"/>
            <a:ext cx="676275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0" name="Shape 2180"/>
          <p:cNvSpPr txBox="1"/>
          <p:nvPr/>
        </p:nvSpPr>
        <p:spPr>
          <a:xfrm>
            <a:off x="2387600" y="3789362"/>
            <a:ext cx="2890837" cy="246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2 5 3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3 6 4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5 8 7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+      5 0 </a:t>
            </a:r>
            <a:endParaRPr/>
          </a:p>
          <a:p>
            <a:pPr indent="0" lvl="0" marL="0" marR="0" rtl="0" algn="just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───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1 2 5 4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间界叠加</a:t>
            </a:r>
            <a:endParaRPr/>
          </a:p>
        </p:txBody>
      </p:sp>
      <p:cxnSp>
        <p:nvCxnSpPr>
          <p:cNvPr id="2181" name="Shape 2181"/>
          <p:cNvCxnSpPr/>
          <p:nvPr/>
        </p:nvCxnSpPr>
        <p:spPr>
          <a:xfrm>
            <a:off x="3094037" y="5500687"/>
            <a:ext cx="676275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182" name="Shape 2182"/>
          <p:cNvGrpSpPr/>
          <p:nvPr/>
        </p:nvGrpSpPr>
        <p:grpSpPr>
          <a:xfrm>
            <a:off x="2890837" y="3384550"/>
            <a:ext cx="2851150" cy="0"/>
            <a:chOff x="2890837" y="3384550"/>
            <a:chExt cx="2851150" cy="0"/>
          </a:xfrm>
        </p:grpSpPr>
        <p:cxnSp>
          <p:nvCxnSpPr>
            <p:cNvPr id="2183" name="Shape 2183"/>
            <p:cNvCxnSpPr/>
            <p:nvPr/>
          </p:nvCxnSpPr>
          <p:spPr>
            <a:xfrm>
              <a:off x="2890837" y="3384550"/>
              <a:ext cx="674687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4" name="Shape 2184"/>
            <p:cNvCxnSpPr/>
            <p:nvPr/>
          </p:nvCxnSpPr>
          <p:spPr>
            <a:xfrm>
              <a:off x="3702050" y="3384550"/>
              <a:ext cx="674687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5" name="Shape 2185"/>
            <p:cNvCxnSpPr/>
            <p:nvPr/>
          </p:nvCxnSpPr>
          <p:spPr>
            <a:xfrm>
              <a:off x="4513262" y="3384550"/>
              <a:ext cx="674687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6" name="Shape 2186"/>
            <p:cNvCxnSpPr/>
            <p:nvPr/>
          </p:nvCxnSpPr>
          <p:spPr>
            <a:xfrm>
              <a:off x="5292725" y="3384550"/>
              <a:ext cx="449262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87" name="Shape 2187"/>
          <p:cNvGrpSpPr/>
          <p:nvPr/>
        </p:nvGrpSpPr>
        <p:grpSpPr>
          <a:xfrm>
            <a:off x="4540250" y="3833812"/>
            <a:ext cx="2514600" cy="522287"/>
            <a:chOff x="228600" y="5943600"/>
            <a:chExt cx="2514600" cy="522287"/>
          </a:xfrm>
        </p:grpSpPr>
        <p:sp>
          <p:nvSpPr>
            <p:cNvPr id="2188" name="Shape 2188"/>
            <p:cNvSpPr txBox="1"/>
            <p:nvPr/>
          </p:nvSpPr>
          <p:spPr>
            <a:xfrm>
              <a:off x="762000" y="5943600"/>
              <a:ext cx="1981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适用情况:</a:t>
              </a:r>
              <a:endParaRPr/>
            </a:p>
          </p:txBody>
        </p:sp>
        <p:pic>
          <p:nvPicPr>
            <p:cNvPr id="2189" name="Shape 21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5943600"/>
              <a:ext cx="533400" cy="5222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0" name="Shape 2190"/>
          <p:cNvSpPr txBox="1"/>
          <p:nvPr/>
        </p:nvSpPr>
        <p:spPr>
          <a:xfrm>
            <a:off x="4706925" y="4643425"/>
            <a:ext cx="3934800" cy="97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关键码位数很多，事先不知道关键码的分布。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Shape 2195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处理冲突的方法——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开放定址法</a:t>
            </a:r>
            <a:endParaRPr/>
          </a:p>
        </p:txBody>
      </p:sp>
      <p:sp>
        <p:nvSpPr>
          <p:cNvPr id="2196" name="Shape 2196"/>
          <p:cNvSpPr txBox="1"/>
          <p:nvPr/>
        </p:nvSpPr>
        <p:spPr>
          <a:xfrm>
            <a:off x="341312" y="1943100"/>
            <a:ext cx="8461375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由关键码得到的散列地址一旦产生了冲突，就去寻找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下一个空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的散列地址，并将记录存入。 </a:t>
            </a:r>
            <a:endParaRPr/>
          </a:p>
        </p:txBody>
      </p:sp>
      <p:grpSp>
        <p:nvGrpSpPr>
          <p:cNvPr id="2197" name="Shape 2197"/>
          <p:cNvGrpSpPr/>
          <p:nvPr/>
        </p:nvGrpSpPr>
        <p:grpSpPr>
          <a:xfrm>
            <a:off x="522287" y="3249612"/>
            <a:ext cx="6248400" cy="522287"/>
            <a:chOff x="609600" y="5029200"/>
            <a:chExt cx="6248400" cy="522287"/>
          </a:xfrm>
        </p:grpSpPr>
        <p:sp>
          <p:nvSpPr>
            <p:cNvPr id="2198" name="Shape 2198"/>
            <p:cNvSpPr txBox="1"/>
            <p:nvPr/>
          </p:nvSpPr>
          <p:spPr>
            <a:xfrm>
              <a:off x="1066800" y="5029200"/>
              <a:ext cx="5791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如何寻找下一个空的散列地址?</a:t>
              </a:r>
              <a:endParaRPr/>
            </a:p>
          </p:txBody>
        </p:sp>
        <p:pic>
          <p:nvPicPr>
            <p:cNvPr id="2199" name="Shape 21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" y="5029200"/>
              <a:ext cx="533400" cy="5222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0" name="Shape 2200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201" name="Shape 2201"/>
          <p:cNvSpPr txBox="1"/>
          <p:nvPr/>
        </p:nvSpPr>
        <p:spPr>
          <a:xfrm>
            <a:off x="611187" y="4014787"/>
            <a:ext cx="4951412" cy="163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（1）线性探测法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（2）二次探测法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（3）随机探测法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Shape 2206"/>
          <p:cNvSpPr txBox="1"/>
          <p:nvPr/>
        </p:nvSpPr>
        <p:spPr>
          <a:xfrm>
            <a:off x="228600" y="1219200"/>
            <a:ext cx="533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线性探测法</a:t>
            </a:r>
            <a:endParaRPr/>
          </a:p>
        </p:txBody>
      </p:sp>
      <p:sp>
        <p:nvSpPr>
          <p:cNvPr id="2207" name="Shape 2207"/>
          <p:cNvSpPr txBox="1"/>
          <p:nvPr/>
        </p:nvSpPr>
        <p:spPr>
          <a:xfrm>
            <a:off x="385762" y="1898650"/>
            <a:ext cx="8153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当发生冲突时，从冲突位置的下一个位置起，依次寻找空的散列地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址。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08" name="Shape 2208"/>
          <p:cNvSpPr txBox="1"/>
          <p:nvPr/>
        </p:nvSpPr>
        <p:spPr>
          <a:xfrm>
            <a:off x="566737" y="3068637"/>
            <a:ext cx="80772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对于键值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，设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，闭散列表的长度为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，则发生冲突时，寻找下一个散列地址的公式为：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)＋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 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，…，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09" name="Shape 2209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210" name="Shape 2210"/>
          <p:cNvSpPr txBox="1"/>
          <p:nvPr/>
        </p:nvSpPr>
        <p:spPr>
          <a:xfrm>
            <a:off x="566737" y="5229225"/>
            <a:ext cx="7924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用开放定址法处理冲突得到的散列表叫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闭散列表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Shape 2215"/>
          <p:cNvSpPr txBox="1"/>
          <p:nvPr/>
        </p:nvSpPr>
        <p:spPr>
          <a:xfrm>
            <a:off x="347662" y="1898650"/>
            <a:ext cx="8415337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例：关键码集合为 {47, 7, 29, 11, 16, 92, 22, 8, 3}，散列表表长为11，散列函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数为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11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，用线性探测法处理冲突，则散列表为：</a:t>
            </a:r>
            <a:endParaRPr/>
          </a:p>
        </p:txBody>
      </p:sp>
      <p:sp>
        <p:nvSpPr>
          <p:cNvPr id="2216" name="Shape 2216"/>
          <p:cNvSpPr txBox="1"/>
          <p:nvPr/>
        </p:nvSpPr>
        <p:spPr>
          <a:xfrm>
            <a:off x="3203575" y="4064000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r>
            <a:endParaRPr/>
          </a:p>
        </p:txBody>
      </p:sp>
      <p:sp>
        <p:nvSpPr>
          <p:cNvPr id="2217" name="Shape 2217"/>
          <p:cNvSpPr txBox="1"/>
          <p:nvPr/>
        </p:nvSpPr>
        <p:spPr>
          <a:xfrm>
            <a:off x="6035675" y="4038600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218" name="Shape 2218"/>
          <p:cNvSpPr txBox="1"/>
          <p:nvPr/>
        </p:nvSpPr>
        <p:spPr>
          <a:xfrm>
            <a:off x="5934075" y="4562475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2219" name="Shape 2219"/>
          <p:cNvSpPr txBox="1"/>
          <p:nvPr/>
        </p:nvSpPr>
        <p:spPr>
          <a:xfrm>
            <a:off x="1171575" y="4038600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2220" name="Shape 2220"/>
          <p:cNvSpPr txBox="1"/>
          <p:nvPr/>
        </p:nvSpPr>
        <p:spPr>
          <a:xfrm>
            <a:off x="4587875" y="4051300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2221" name="Shape 2221"/>
          <p:cNvSpPr txBox="1"/>
          <p:nvPr/>
        </p:nvSpPr>
        <p:spPr>
          <a:xfrm>
            <a:off x="3897312" y="4059237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</a:t>
            </a:r>
            <a:endParaRPr/>
          </a:p>
        </p:txBody>
      </p:sp>
      <p:sp>
        <p:nvSpPr>
          <p:cNvPr id="2222" name="Shape 2222"/>
          <p:cNvSpPr txBox="1"/>
          <p:nvPr/>
        </p:nvSpPr>
        <p:spPr>
          <a:xfrm>
            <a:off x="6642100" y="4059237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2223" name="Shape 2223"/>
          <p:cNvSpPr txBox="1"/>
          <p:nvPr/>
        </p:nvSpPr>
        <p:spPr>
          <a:xfrm>
            <a:off x="1133475" y="4562475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2224" name="Shape 2224"/>
          <p:cNvSpPr txBox="1"/>
          <p:nvPr/>
        </p:nvSpPr>
        <p:spPr>
          <a:xfrm>
            <a:off x="1819275" y="4038600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2225" name="Shape 2225"/>
          <p:cNvSpPr txBox="1"/>
          <p:nvPr/>
        </p:nvSpPr>
        <p:spPr>
          <a:xfrm>
            <a:off x="6696075" y="4562475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226" name="Shape 2226"/>
          <p:cNvSpPr txBox="1"/>
          <p:nvPr/>
        </p:nvSpPr>
        <p:spPr>
          <a:xfrm>
            <a:off x="7381875" y="4038600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227" name="Shape 2227"/>
          <p:cNvSpPr txBox="1"/>
          <p:nvPr/>
        </p:nvSpPr>
        <p:spPr>
          <a:xfrm>
            <a:off x="3267075" y="4562475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28" name="Shape 2228"/>
          <p:cNvSpPr txBox="1"/>
          <p:nvPr/>
        </p:nvSpPr>
        <p:spPr>
          <a:xfrm>
            <a:off x="3952875" y="4560887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29" name="Shape 2229"/>
          <p:cNvSpPr txBox="1"/>
          <p:nvPr/>
        </p:nvSpPr>
        <p:spPr>
          <a:xfrm>
            <a:off x="4673600" y="4584700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30" name="Shape 2230"/>
          <p:cNvSpPr txBox="1"/>
          <p:nvPr/>
        </p:nvSpPr>
        <p:spPr>
          <a:xfrm>
            <a:off x="5324475" y="4052887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31" name="Shape 2231"/>
          <p:cNvSpPr txBox="1"/>
          <p:nvPr/>
        </p:nvSpPr>
        <p:spPr>
          <a:xfrm>
            <a:off x="492125" y="5291137"/>
            <a:ext cx="8280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堆积：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在处理冲突的过程中出现的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非同义词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之间对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同一个散列地址争夺的现象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sp>
        <p:nvSpPr>
          <p:cNvPr id="2232" name="Shape 2232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233" name="Shape 2233"/>
          <p:cNvSpPr txBox="1"/>
          <p:nvPr/>
        </p:nvSpPr>
        <p:spPr>
          <a:xfrm>
            <a:off x="228600" y="1219200"/>
            <a:ext cx="533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线性探测法</a:t>
            </a:r>
            <a:endParaRPr/>
          </a:p>
        </p:txBody>
      </p:sp>
      <p:grpSp>
        <p:nvGrpSpPr>
          <p:cNvPr id="2234" name="Shape 2234"/>
          <p:cNvGrpSpPr/>
          <p:nvPr/>
        </p:nvGrpSpPr>
        <p:grpSpPr>
          <a:xfrm>
            <a:off x="993775" y="3517900"/>
            <a:ext cx="7539037" cy="1008062"/>
            <a:chOff x="993775" y="3517900"/>
            <a:chExt cx="7539037" cy="1008062"/>
          </a:xfrm>
        </p:grpSpPr>
        <p:grpSp>
          <p:nvGrpSpPr>
            <p:cNvPr id="2235" name="Shape 2235"/>
            <p:cNvGrpSpPr/>
            <p:nvPr/>
          </p:nvGrpSpPr>
          <p:grpSpPr>
            <a:xfrm>
              <a:off x="993775" y="4025900"/>
              <a:ext cx="6858000" cy="495300"/>
              <a:chOff x="990600" y="5181600"/>
              <a:chExt cx="6858000" cy="495300"/>
            </a:xfrm>
          </p:grpSpPr>
          <p:sp>
            <p:nvSpPr>
              <p:cNvPr id="2236" name="Shape 2236"/>
              <p:cNvSpPr txBox="1"/>
              <p:nvPr/>
            </p:nvSpPr>
            <p:spPr>
              <a:xfrm>
                <a:off x="9906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7" name="Shape 2237"/>
              <p:cNvSpPr txBox="1"/>
              <p:nvPr/>
            </p:nvSpPr>
            <p:spPr>
              <a:xfrm>
                <a:off x="16764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8" name="Shape 2238"/>
              <p:cNvSpPr txBox="1"/>
              <p:nvPr/>
            </p:nvSpPr>
            <p:spPr>
              <a:xfrm>
                <a:off x="23622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9" name="Shape 2239"/>
              <p:cNvSpPr txBox="1"/>
              <p:nvPr/>
            </p:nvSpPr>
            <p:spPr>
              <a:xfrm>
                <a:off x="30480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0" name="Shape 2240"/>
              <p:cNvSpPr txBox="1"/>
              <p:nvPr/>
            </p:nvSpPr>
            <p:spPr>
              <a:xfrm>
                <a:off x="37338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1" name="Shape 2241"/>
              <p:cNvSpPr txBox="1"/>
              <p:nvPr/>
            </p:nvSpPr>
            <p:spPr>
              <a:xfrm>
                <a:off x="44196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2" name="Shape 2242"/>
              <p:cNvSpPr txBox="1"/>
              <p:nvPr/>
            </p:nvSpPr>
            <p:spPr>
              <a:xfrm>
                <a:off x="51054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3" name="Shape 2243"/>
              <p:cNvSpPr txBox="1"/>
              <p:nvPr/>
            </p:nvSpPr>
            <p:spPr>
              <a:xfrm>
                <a:off x="57912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4" name="Shape 2244"/>
              <p:cNvSpPr txBox="1"/>
              <p:nvPr/>
            </p:nvSpPr>
            <p:spPr>
              <a:xfrm>
                <a:off x="64770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5" name="Shape 2245"/>
              <p:cNvSpPr txBox="1"/>
              <p:nvPr/>
            </p:nvSpPr>
            <p:spPr>
              <a:xfrm>
                <a:off x="71628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246" name="Shape 2246"/>
            <p:cNvSpPr txBox="1"/>
            <p:nvPr/>
          </p:nvSpPr>
          <p:spPr>
            <a:xfrm>
              <a:off x="993775" y="3517900"/>
              <a:ext cx="7493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0     1      2      3      4      5     6      7     8      9     10</a:t>
              </a:r>
              <a:endParaRPr/>
            </a:p>
          </p:txBody>
        </p:sp>
        <p:sp>
          <p:nvSpPr>
            <p:cNvPr id="2247" name="Shape 2247"/>
            <p:cNvSpPr txBox="1"/>
            <p:nvPr/>
          </p:nvSpPr>
          <p:spPr>
            <a:xfrm>
              <a:off x="7858125" y="4030662"/>
              <a:ext cx="674687" cy="4953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Shape 2252"/>
          <p:cNvSpPr txBox="1"/>
          <p:nvPr/>
        </p:nvSpPr>
        <p:spPr>
          <a:xfrm>
            <a:off x="250825" y="1223962"/>
            <a:ext cx="85883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在线性探测法构造的散列表中查找算法——伪代码</a:t>
            </a:r>
            <a:endParaRPr/>
          </a:p>
        </p:txBody>
      </p:sp>
      <p:sp>
        <p:nvSpPr>
          <p:cNvPr id="2253" name="Shape 2253"/>
          <p:cNvSpPr txBox="1"/>
          <p:nvPr/>
        </p:nvSpPr>
        <p:spPr>
          <a:xfrm>
            <a:off x="465137" y="2033587"/>
            <a:ext cx="8415337" cy="31146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计算散列地址j;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若ht[j]等于k，则查找成功，返回记录在散列表中的下标；   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否则执行第3步；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若ht[j]为空或整个散列表探测一遍，则查找失败，转4；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否则，j指向下一单元，转2；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 若整个散列表探测一遍，则表满，抛出溢出异常；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否则，将待查值插入；</a:t>
            </a:r>
            <a:endParaRPr/>
          </a:p>
        </p:txBody>
      </p:sp>
      <p:sp>
        <p:nvSpPr>
          <p:cNvPr id="2254" name="Shape 2254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Shape 2259"/>
          <p:cNvSpPr txBox="1"/>
          <p:nvPr/>
        </p:nvSpPr>
        <p:spPr>
          <a:xfrm>
            <a:off x="385762" y="1943100"/>
            <a:ext cx="8458200" cy="4324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HashSearch1(int ht[ ], int m, int k)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 = H(k);                         //计算散列地址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(ht[j] == k) return j;             //没有发生冲突，比较一次查找成功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 if (ht[j] == Empty) {ht[j] = k; return 0; }    //查找不成功，插入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 = (j + 1) % m;                            //设置探测的起始下标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(ht[i] != Empty &amp;&amp; i != j)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(ht[i] == k) return i;            //发生冲突，比较若干次查找成功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 i = (i + 1) % m;                //向后探测一个位置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(i == j) throw "溢出";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 {ht[i] = k; return 0; }            //查找不成功，插入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260" name="Shape 2260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261" name="Shape 2261"/>
          <p:cNvSpPr txBox="1"/>
          <p:nvPr/>
        </p:nvSpPr>
        <p:spPr>
          <a:xfrm>
            <a:off x="250825" y="1223962"/>
            <a:ext cx="85883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在线性探测法构造的散列表中查找算法——C++描述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查找算法的性能</a:t>
            </a:r>
            <a:r>
              <a:rPr b="1" i="0" lang="en-US" sz="32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533400" y="1752600"/>
            <a:ext cx="800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查找算法时间性能通过关键码的比较次数来度量。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1692275" y="279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   概述</a:t>
            </a:r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404812" y="2349500"/>
            <a:ext cx="7043738" cy="555625"/>
            <a:chOff x="404812" y="2349500"/>
            <a:chExt cx="7043738" cy="555625"/>
          </a:xfrm>
        </p:grpSpPr>
        <p:sp>
          <p:nvSpPr>
            <p:cNvPr id="167" name="Shape 167"/>
            <p:cNvSpPr txBox="1"/>
            <p:nvPr/>
          </p:nvSpPr>
          <p:spPr>
            <a:xfrm>
              <a:off x="971550" y="2349500"/>
              <a:ext cx="6477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关键码的比较次数与哪些因素有关呢？</a:t>
              </a:r>
              <a:endParaRPr/>
            </a:p>
          </p:txBody>
        </p:sp>
        <p:pic>
          <p:nvPicPr>
            <p:cNvPr id="168" name="Shape 1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4812" y="2349500"/>
              <a:ext cx="566737" cy="555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Shape 169"/>
          <p:cNvSpPr txBox="1"/>
          <p:nvPr/>
        </p:nvSpPr>
        <p:spPr>
          <a:xfrm>
            <a:off x="206375" y="2979737"/>
            <a:ext cx="8513762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平均查找长度：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将查找算法进行的关键码的比较次数的数学期望值定义为</a:t>
            </a: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平均查找长度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，即： </a:t>
            </a: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3041650" y="4059237"/>
            <a:ext cx="2381250" cy="985837"/>
            <a:chOff x="3041650" y="2438400"/>
            <a:chExt cx="2381250" cy="1174750"/>
          </a:xfrm>
        </p:grpSpPr>
        <p:sp>
          <p:nvSpPr>
            <p:cNvPr id="171" name="Shape 171"/>
            <p:cNvSpPr txBox="1"/>
            <p:nvPr/>
          </p:nvSpPr>
          <p:spPr>
            <a:xfrm>
              <a:off x="3041650" y="2708275"/>
              <a:ext cx="762000" cy="690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1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ASL</a:t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4302125" y="2754312"/>
              <a:ext cx="290512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Noto Sans Symbols"/>
                <a:buNone/>
              </a:pPr>
              <a:r>
                <a:rPr b="1" i="0" lang="en-US" sz="32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3897312" y="2797175"/>
              <a:ext cx="195262" cy="50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Noto Sans Symbols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4375150" y="3148012"/>
              <a:ext cx="166687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4346575" y="2438400"/>
              <a:ext cx="195262" cy="50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4232275" y="3176587"/>
              <a:ext cx="84137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5324475" y="2957512"/>
              <a:ext cx="9842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4973637" y="2957512"/>
              <a:ext cx="9842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167312" y="2747962"/>
              <a:ext cx="157162" cy="50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4791075" y="2747962"/>
              <a:ext cx="177800" cy="50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4575175" y="3178175"/>
              <a:ext cx="152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182" name="Shape 182"/>
          <p:cNvSpPr txBox="1"/>
          <p:nvPr/>
        </p:nvSpPr>
        <p:spPr>
          <a:xfrm>
            <a:off x="296862" y="5364162"/>
            <a:ext cx="8667750" cy="9747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取决于算法；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与算法无关，取决于具体应用。如果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是已知的，则平均查找长度只是问题规模的函数。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Shape 2266"/>
          <p:cNvSpPr txBox="1"/>
          <p:nvPr/>
        </p:nvSpPr>
        <p:spPr>
          <a:xfrm>
            <a:off x="228600" y="1219200"/>
            <a:ext cx="533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二次探测法</a:t>
            </a:r>
            <a:endParaRPr/>
          </a:p>
        </p:txBody>
      </p:sp>
      <p:sp>
        <p:nvSpPr>
          <p:cNvPr id="2267" name="Shape 2267"/>
          <p:cNvSpPr txBox="1"/>
          <p:nvPr/>
        </p:nvSpPr>
        <p:spPr>
          <a:xfrm>
            <a:off x="385762" y="1854200"/>
            <a:ext cx="8507412" cy="180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当发生冲突时，寻找下一个散列地址的公式为：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H</a:t>
            </a:r>
            <a:r>
              <a:rPr b="1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)＋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</a:t>
            </a:r>
            <a:r>
              <a:rPr b="1" baseline="30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，－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baseline="30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，－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，…，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30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，－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30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且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68" name="Shape 2268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Shape 2273"/>
          <p:cNvSpPr txBox="1"/>
          <p:nvPr/>
        </p:nvSpPr>
        <p:spPr>
          <a:xfrm>
            <a:off x="1412875" y="3986212"/>
            <a:ext cx="57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4" name="Shape 2274"/>
          <p:cNvSpPr txBox="1"/>
          <p:nvPr/>
        </p:nvSpPr>
        <p:spPr>
          <a:xfrm>
            <a:off x="3406775" y="4379912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r>
            <a:endParaRPr/>
          </a:p>
        </p:txBody>
      </p:sp>
      <p:sp>
        <p:nvSpPr>
          <p:cNvPr id="2275" name="Shape 2275"/>
          <p:cNvSpPr txBox="1"/>
          <p:nvPr/>
        </p:nvSpPr>
        <p:spPr>
          <a:xfrm>
            <a:off x="6237287" y="4376737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276" name="Shape 2276"/>
          <p:cNvSpPr txBox="1"/>
          <p:nvPr/>
        </p:nvSpPr>
        <p:spPr>
          <a:xfrm>
            <a:off x="6165850" y="4864100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2277" name="Shape 2277"/>
          <p:cNvSpPr txBox="1"/>
          <p:nvPr/>
        </p:nvSpPr>
        <p:spPr>
          <a:xfrm>
            <a:off x="1376362" y="4373562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2278" name="Shape 2278"/>
          <p:cNvSpPr txBox="1"/>
          <p:nvPr/>
        </p:nvSpPr>
        <p:spPr>
          <a:xfrm>
            <a:off x="4791075" y="4367212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2279" name="Shape 2279"/>
          <p:cNvSpPr txBox="1"/>
          <p:nvPr/>
        </p:nvSpPr>
        <p:spPr>
          <a:xfrm>
            <a:off x="4076700" y="4373562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</a:t>
            </a:r>
            <a:endParaRPr/>
          </a:p>
        </p:txBody>
      </p:sp>
      <p:sp>
        <p:nvSpPr>
          <p:cNvPr id="2280" name="Shape 2280"/>
          <p:cNvSpPr txBox="1"/>
          <p:nvPr/>
        </p:nvSpPr>
        <p:spPr>
          <a:xfrm>
            <a:off x="6821487" y="4376737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2281" name="Shape 2281"/>
          <p:cNvSpPr txBox="1"/>
          <p:nvPr/>
        </p:nvSpPr>
        <p:spPr>
          <a:xfrm>
            <a:off x="1379537" y="4864100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2282" name="Shape 2282"/>
          <p:cNvSpPr txBox="1"/>
          <p:nvPr/>
        </p:nvSpPr>
        <p:spPr>
          <a:xfrm>
            <a:off x="2051050" y="4373562"/>
            <a:ext cx="4572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2283" name="Shape 2283"/>
          <p:cNvSpPr txBox="1"/>
          <p:nvPr/>
        </p:nvSpPr>
        <p:spPr>
          <a:xfrm>
            <a:off x="6942137" y="4864100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284" name="Shape 2284"/>
          <p:cNvSpPr txBox="1"/>
          <p:nvPr/>
        </p:nvSpPr>
        <p:spPr>
          <a:xfrm>
            <a:off x="7583487" y="4376737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285" name="Shape 2285"/>
          <p:cNvSpPr txBox="1"/>
          <p:nvPr/>
        </p:nvSpPr>
        <p:spPr>
          <a:xfrm>
            <a:off x="3513137" y="4864100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86" name="Shape 2286"/>
          <p:cNvSpPr txBox="1"/>
          <p:nvPr/>
        </p:nvSpPr>
        <p:spPr>
          <a:xfrm>
            <a:off x="2816225" y="4373562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87" name="Shape 2287"/>
          <p:cNvSpPr txBox="1"/>
          <p:nvPr/>
        </p:nvSpPr>
        <p:spPr>
          <a:xfrm>
            <a:off x="4137025" y="4876800"/>
            <a:ext cx="228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288" name="Shape 2288"/>
          <p:cNvSpPr txBox="1"/>
          <p:nvPr/>
        </p:nvSpPr>
        <p:spPr>
          <a:xfrm>
            <a:off x="457200" y="1943100"/>
            <a:ext cx="8255000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例：关键码集合为 {47, 7, 29, 11, 16, 92, 22, 8, 3}，散列表表长为11，散列函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数为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11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，用二次探测法处理冲突，则散列表为：</a:t>
            </a:r>
            <a:endParaRPr/>
          </a:p>
        </p:txBody>
      </p:sp>
      <p:sp>
        <p:nvSpPr>
          <p:cNvPr id="2289" name="Shape 2289"/>
          <p:cNvSpPr txBox="1"/>
          <p:nvPr/>
        </p:nvSpPr>
        <p:spPr>
          <a:xfrm>
            <a:off x="228600" y="1219200"/>
            <a:ext cx="533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二次探测法</a:t>
            </a:r>
            <a:endParaRPr/>
          </a:p>
        </p:txBody>
      </p:sp>
      <p:sp>
        <p:nvSpPr>
          <p:cNvPr id="2290" name="Shape 2290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grpSp>
        <p:nvGrpSpPr>
          <p:cNvPr id="2291" name="Shape 2291"/>
          <p:cNvGrpSpPr/>
          <p:nvPr/>
        </p:nvGrpSpPr>
        <p:grpSpPr>
          <a:xfrm>
            <a:off x="1143000" y="3814762"/>
            <a:ext cx="7539037" cy="1008062"/>
            <a:chOff x="993775" y="3517900"/>
            <a:chExt cx="7539037" cy="1008062"/>
          </a:xfrm>
        </p:grpSpPr>
        <p:grpSp>
          <p:nvGrpSpPr>
            <p:cNvPr id="2292" name="Shape 2292"/>
            <p:cNvGrpSpPr/>
            <p:nvPr/>
          </p:nvGrpSpPr>
          <p:grpSpPr>
            <a:xfrm>
              <a:off x="993775" y="4025900"/>
              <a:ext cx="6858000" cy="495300"/>
              <a:chOff x="990600" y="5181600"/>
              <a:chExt cx="6858000" cy="495300"/>
            </a:xfrm>
          </p:grpSpPr>
          <p:sp>
            <p:nvSpPr>
              <p:cNvPr id="2293" name="Shape 2293"/>
              <p:cNvSpPr txBox="1"/>
              <p:nvPr/>
            </p:nvSpPr>
            <p:spPr>
              <a:xfrm>
                <a:off x="9906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4" name="Shape 2294"/>
              <p:cNvSpPr txBox="1"/>
              <p:nvPr/>
            </p:nvSpPr>
            <p:spPr>
              <a:xfrm>
                <a:off x="16764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5" name="Shape 2295"/>
              <p:cNvSpPr txBox="1"/>
              <p:nvPr/>
            </p:nvSpPr>
            <p:spPr>
              <a:xfrm>
                <a:off x="23622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6" name="Shape 2296"/>
              <p:cNvSpPr txBox="1"/>
              <p:nvPr/>
            </p:nvSpPr>
            <p:spPr>
              <a:xfrm>
                <a:off x="30480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7" name="Shape 2297"/>
              <p:cNvSpPr txBox="1"/>
              <p:nvPr/>
            </p:nvSpPr>
            <p:spPr>
              <a:xfrm>
                <a:off x="37338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8" name="Shape 2298"/>
              <p:cNvSpPr txBox="1"/>
              <p:nvPr/>
            </p:nvSpPr>
            <p:spPr>
              <a:xfrm>
                <a:off x="44196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9" name="Shape 2299"/>
              <p:cNvSpPr txBox="1"/>
              <p:nvPr/>
            </p:nvSpPr>
            <p:spPr>
              <a:xfrm>
                <a:off x="51054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0" name="Shape 2300"/>
              <p:cNvSpPr txBox="1"/>
              <p:nvPr/>
            </p:nvSpPr>
            <p:spPr>
              <a:xfrm>
                <a:off x="57912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1" name="Shape 2301"/>
              <p:cNvSpPr txBox="1"/>
              <p:nvPr/>
            </p:nvSpPr>
            <p:spPr>
              <a:xfrm>
                <a:off x="64770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2" name="Shape 2302"/>
              <p:cNvSpPr txBox="1"/>
              <p:nvPr/>
            </p:nvSpPr>
            <p:spPr>
              <a:xfrm>
                <a:off x="7162800" y="5181600"/>
                <a:ext cx="685800" cy="4953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303" name="Shape 2303"/>
            <p:cNvSpPr txBox="1"/>
            <p:nvPr/>
          </p:nvSpPr>
          <p:spPr>
            <a:xfrm>
              <a:off x="993775" y="3517900"/>
              <a:ext cx="7493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0     1      2      3      4      5     6      7     8      9     10</a:t>
              </a:r>
              <a:endParaRPr/>
            </a:p>
          </p:txBody>
        </p:sp>
        <p:sp>
          <p:nvSpPr>
            <p:cNvPr id="2304" name="Shape 2304"/>
            <p:cNvSpPr txBox="1"/>
            <p:nvPr/>
          </p:nvSpPr>
          <p:spPr>
            <a:xfrm>
              <a:off x="7858125" y="4030662"/>
              <a:ext cx="674687" cy="4953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Shape 2309"/>
          <p:cNvSpPr txBox="1"/>
          <p:nvPr/>
        </p:nvSpPr>
        <p:spPr>
          <a:xfrm>
            <a:off x="228600" y="1219200"/>
            <a:ext cx="533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随机探测法</a:t>
            </a:r>
            <a:endParaRPr/>
          </a:p>
        </p:txBody>
      </p:sp>
      <p:sp>
        <p:nvSpPr>
          <p:cNvPr id="2310" name="Shape 2310"/>
          <p:cNvSpPr txBox="1"/>
          <p:nvPr/>
        </p:nvSpPr>
        <p:spPr>
          <a:xfrm>
            <a:off x="406400" y="1868487"/>
            <a:ext cx="82296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当发生冲突时，下一个散列地址的位移量是一个随机数列，即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寻找下一个散列地址的公式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为：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是一个随机数列，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=1，2，……，</a:t>
            </a: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1）</a:t>
            </a:r>
            <a:endParaRPr/>
          </a:p>
        </p:txBody>
      </p:sp>
      <p:sp>
        <p:nvSpPr>
          <p:cNvPr id="2311" name="Shape 2311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grpSp>
        <p:nvGrpSpPr>
          <p:cNvPr id="2312" name="Shape 2312"/>
          <p:cNvGrpSpPr/>
          <p:nvPr/>
        </p:nvGrpSpPr>
        <p:grpSpPr>
          <a:xfrm>
            <a:off x="385750" y="4014775"/>
            <a:ext cx="8229600" cy="2441700"/>
            <a:chOff x="242875" y="3833800"/>
            <a:chExt cx="8229600" cy="2441700"/>
          </a:xfrm>
        </p:grpSpPr>
        <p:sp>
          <p:nvSpPr>
            <p:cNvPr id="2313" name="Shape 2313"/>
            <p:cNvSpPr txBox="1"/>
            <p:nvPr/>
          </p:nvSpPr>
          <p:spPr>
            <a:xfrm>
              <a:off x="242875" y="3833800"/>
              <a:ext cx="8229600" cy="24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计算机中产生随机数的方法通常采用线性同余法，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其中，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称为随机种子。当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、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和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的值确定后，给定一个随机种子，产生确定的随机数序列。</a:t>
              </a:r>
              <a:endParaRPr/>
            </a:p>
          </p:txBody>
        </p:sp>
        <p:grpSp>
          <p:nvGrpSpPr>
            <p:cNvPr id="2314" name="Shape 2314"/>
            <p:cNvGrpSpPr/>
            <p:nvPr/>
          </p:nvGrpSpPr>
          <p:grpSpPr>
            <a:xfrm>
              <a:off x="833438" y="4284662"/>
              <a:ext cx="5954712" cy="1058862"/>
              <a:chOff x="987425" y="4721225"/>
              <a:chExt cx="5954712" cy="1058862"/>
            </a:xfrm>
          </p:grpSpPr>
          <p:grpSp>
            <p:nvGrpSpPr>
              <p:cNvPr id="2315" name="Shape 2315"/>
              <p:cNvGrpSpPr/>
              <p:nvPr/>
            </p:nvGrpSpPr>
            <p:grpSpPr>
              <a:xfrm>
                <a:off x="1208087" y="4721225"/>
                <a:ext cx="930275" cy="557212"/>
                <a:chOff x="1208087" y="4721225"/>
                <a:chExt cx="930275" cy="557212"/>
              </a:xfrm>
            </p:grpSpPr>
            <p:sp>
              <p:nvSpPr>
                <p:cNvPr id="2316" name="Shape 2316"/>
                <p:cNvSpPr txBox="1"/>
                <p:nvPr/>
              </p:nvSpPr>
              <p:spPr>
                <a:xfrm>
                  <a:off x="1376362" y="5003800"/>
                  <a:ext cx="1143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grpSp>
              <p:nvGrpSpPr>
                <p:cNvPr id="2317" name="Shape 2317"/>
                <p:cNvGrpSpPr/>
                <p:nvPr/>
              </p:nvGrpSpPr>
              <p:grpSpPr>
                <a:xfrm>
                  <a:off x="1208087" y="4721225"/>
                  <a:ext cx="930275" cy="517525"/>
                  <a:chOff x="1122362" y="4806950"/>
                  <a:chExt cx="930275" cy="517525"/>
                </a:xfrm>
              </p:grpSpPr>
              <p:sp>
                <p:nvSpPr>
                  <p:cNvPr id="2318" name="Shape 2318"/>
                  <p:cNvSpPr txBox="1"/>
                  <p:nvPr/>
                </p:nvSpPr>
                <p:spPr>
                  <a:xfrm>
                    <a:off x="1589087" y="4806950"/>
                    <a:ext cx="215900" cy="4730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100"/>
                      <a:buFont typeface="Noto Sans Symbols"/>
                      <a:buNone/>
                    </a:pPr>
                    <a:r>
                      <a:rPr b="1" i="0" lang="en-US" sz="3100" u="none">
                        <a:solidFill>
                          <a:srgbClr val="000000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=</a:t>
                    </a:r>
                    <a:endParaRPr/>
                  </a:p>
                </p:txBody>
              </p:sp>
              <p:sp>
                <p:nvSpPr>
                  <p:cNvPr id="2319" name="Shape 2319"/>
                  <p:cNvSpPr txBox="1"/>
                  <p:nvPr/>
                </p:nvSpPr>
                <p:spPr>
                  <a:xfrm>
                    <a:off x="1855787" y="4851400"/>
                    <a:ext cx="196850" cy="4730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100"/>
                      <a:buFont typeface="Times New Roman"/>
                      <a:buNone/>
                    </a:pPr>
                    <a:r>
                      <a:rPr b="1" i="1" lang="en-US" sz="310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</a:t>
                    </a:r>
                    <a:endParaRPr/>
                  </a:p>
                </p:txBody>
              </p:sp>
              <p:sp>
                <p:nvSpPr>
                  <p:cNvPr id="2320" name="Shape 2320"/>
                  <p:cNvSpPr txBox="1"/>
                  <p:nvPr/>
                </p:nvSpPr>
                <p:spPr>
                  <a:xfrm>
                    <a:off x="1122362" y="4851400"/>
                    <a:ext cx="196850" cy="4730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100"/>
                      <a:buFont typeface="Times New Roman"/>
                      <a:buNone/>
                    </a:pPr>
                    <a:r>
                      <a:rPr b="1" i="1" lang="en-US" sz="310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a</a:t>
                    </a:r>
                    <a:endParaRPr/>
                  </a:p>
                </p:txBody>
              </p:sp>
            </p:grpSp>
          </p:grpSp>
          <p:grpSp>
            <p:nvGrpSpPr>
              <p:cNvPr id="2321" name="Shape 2321"/>
              <p:cNvGrpSpPr/>
              <p:nvPr/>
            </p:nvGrpSpPr>
            <p:grpSpPr>
              <a:xfrm>
                <a:off x="1236662" y="5213350"/>
                <a:ext cx="5705475" cy="566737"/>
                <a:chOff x="1236662" y="5213350"/>
                <a:chExt cx="5705475" cy="566737"/>
              </a:xfrm>
            </p:grpSpPr>
            <p:sp>
              <p:nvSpPr>
                <p:cNvPr id="2322" name="Shape 2322"/>
                <p:cNvSpPr txBox="1"/>
                <p:nvPr/>
              </p:nvSpPr>
              <p:spPr>
                <a:xfrm>
                  <a:off x="5711825" y="5213350"/>
                  <a:ext cx="215900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Noto Sans Symbols"/>
                    <a:buNone/>
                  </a:pPr>
                  <a:r>
                    <a:rPr b="1" i="0" lang="en-US" sz="3100" u="none">
                      <a:solidFill>
                        <a:srgbClr val="000000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=</a:t>
                  </a:r>
                  <a:endParaRPr/>
                </a:p>
              </p:txBody>
            </p:sp>
            <p:sp>
              <p:nvSpPr>
                <p:cNvPr id="2323" name="Shape 2323"/>
                <p:cNvSpPr txBox="1"/>
                <p:nvPr/>
              </p:nvSpPr>
              <p:spPr>
                <a:xfrm>
                  <a:off x="2984500" y="5213350"/>
                  <a:ext cx="215900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Noto Sans Symbols"/>
                    <a:buNone/>
                  </a:pPr>
                  <a:r>
                    <a:rPr b="1" i="0" lang="en-US" sz="3100" u="none">
                      <a:solidFill>
                        <a:srgbClr val="000000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+</a:t>
                  </a:r>
                  <a:endParaRPr/>
                </a:p>
              </p:txBody>
            </p:sp>
            <p:sp>
              <p:nvSpPr>
                <p:cNvPr id="2324" name="Shape 2324"/>
                <p:cNvSpPr txBox="1"/>
                <p:nvPr/>
              </p:nvSpPr>
              <p:spPr>
                <a:xfrm>
                  <a:off x="1711325" y="5213350"/>
                  <a:ext cx="215900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Noto Sans Symbols"/>
                    <a:buNone/>
                  </a:pPr>
                  <a:r>
                    <a:rPr b="1" i="0" lang="en-US" sz="3100" u="none">
                      <a:solidFill>
                        <a:srgbClr val="000000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=</a:t>
                  </a:r>
                  <a:endParaRPr/>
                </a:p>
              </p:txBody>
            </p:sp>
            <p:sp>
              <p:nvSpPr>
                <p:cNvPr id="2325" name="Shape 2325"/>
                <p:cNvSpPr txBox="1"/>
                <p:nvPr/>
              </p:nvSpPr>
              <p:spPr>
                <a:xfrm>
                  <a:off x="2609850" y="5480050"/>
                  <a:ext cx="125412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Noto Sans Symbols"/>
                    <a:buNone/>
                  </a:pPr>
                  <a:r>
                    <a:rPr b="1" i="0" lang="en-US" sz="1800" u="none">
                      <a:solidFill>
                        <a:srgbClr val="000000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−</a:t>
                  </a:r>
                  <a:endParaRPr/>
                </a:p>
              </p:txBody>
            </p:sp>
            <p:sp>
              <p:nvSpPr>
                <p:cNvPr id="2326" name="Shape 2326"/>
                <p:cNvSpPr txBox="1"/>
                <p:nvPr/>
              </p:nvSpPr>
              <p:spPr>
                <a:xfrm>
                  <a:off x="5964237" y="5272087"/>
                  <a:ext cx="977900" cy="4270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Times New Roman"/>
                    <a:buNone/>
                  </a:pPr>
                  <a:r>
                    <a:rPr b="1" i="0" lang="en-US" sz="28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1, 2,</a:t>
                  </a:r>
                  <a:r>
                    <a:rPr b="1" lang="en-US" sz="2800"/>
                    <a:t>...</a:t>
                  </a:r>
                  <a:endParaRPr/>
                </a:p>
              </p:txBody>
            </p:sp>
            <p:sp>
              <p:nvSpPr>
                <p:cNvPr id="2327" name="Shape 2327"/>
                <p:cNvSpPr txBox="1"/>
                <p:nvPr/>
              </p:nvSpPr>
              <p:spPr>
                <a:xfrm>
                  <a:off x="3563937" y="5257800"/>
                  <a:ext cx="744537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Times New Roman"/>
                    <a:buNone/>
                  </a:pPr>
                  <a:r>
                    <a:rPr b="1" i="0" lang="en-US" sz="31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mod</a:t>
                  </a:r>
                  <a:endParaRPr/>
                </a:p>
              </p:txBody>
            </p:sp>
            <p:sp>
              <p:nvSpPr>
                <p:cNvPr id="2328" name="Shape 2328"/>
                <p:cNvSpPr txBox="1"/>
                <p:nvPr/>
              </p:nvSpPr>
              <p:spPr>
                <a:xfrm>
                  <a:off x="3413125" y="5257800"/>
                  <a:ext cx="131762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Times New Roman"/>
                    <a:buNone/>
                  </a:pPr>
                  <a:r>
                    <a:rPr b="1" i="0" lang="en-US" sz="31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)</a:t>
                  </a:r>
                  <a:endParaRPr/>
                </a:p>
              </p:txBody>
            </p:sp>
            <p:sp>
              <p:nvSpPr>
                <p:cNvPr id="2329" name="Shape 2329"/>
                <p:cNvSpPr txBox="1"/>
                <p:nvPr/>
              </p:nvSpPr>
              <p:spPr>
                <a:xfrm>
                  <a:off x="1971675" y="5257800"/>
                  <a:ext cx="131762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Times New Roman"/>
                    <a:buNone/>
                  </a:pPr>
                  <a:r>
                    <a:rPr b="1" i="0" lang="en-US" sz="31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(</a:t>
                  </a:r>
                  <a:endParaRPr/>
                </a:p>
              </p:txBody>
            </p:sp>
            <p:sp>
              <p:nvSpPr>
                <p:cNvPr id="2330" name="Shape 2330"/>
                <p:cNvSpPr txBox="1"/>
                <p:nvPr/>
              </p:nvSpPr>
              <p:spPr>
                <a:xfrm>
                  <a:off x="2706687" y="5505450"/>
                  <a:ext cx="1143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  <p:sp>
              <p:nvSpPr>
                <p:cNvPr id="2331" name="Shape 2331"/>
                <p:cNvSpPr txBox="1"/>
                <p:nvPr/>
              </p:nvSpPr>
              <p:spPr>
                <a:xfrm>
                  <a:off x="5375275" y="5257800"/>
                  <a:ext cx="219075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Times New Roman"/>
                    <a:buNone/>
                  </a:pPr>
                  <a:r>
                    <a:rPr b="1" i="1" lang="en-US" sz="31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</a:t>
                  </a:r>
                  <a:endParaRPr/>
                </a:p>
              </p:txBody>
            </p:sp>
            <p:sp>
              <p:nvSpPr>
                <p:cNvPr id="2332" name="Shape 2332"/>
                <p:cNvSpPr txBox="1"/>
                <p:nvPr/>
              </p:nvSpPr>
              <p:spPr>
                <a:xfrm>
                  <a:off x="4422775" y="5257800"/>
                  <a:ext cx="306387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Times New Roman"/>
                    <a:buNone/>
                  </a:pPr>
                  <a:r>
                    <a:rPr b="1" i="1" lang="en-US" sz="31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</a:t>
                  </a:r>
                  <a:endParaRPr/>
                </a:p>
              </p:txBody>
            </p:sp>
            <p:sp>
              <p:nvSpPr>
                <p:cNvPr id="2333" name="Shape 2333"/>
                <p:cNvSpPr txBox="1"/>
                <p:nvPr/>
              </p:nvSpPr>
              <p:spPr>
                <a:xfrm>
                  <a:off x="3233737" y="5257800"/>
                  <a:ext cx="174625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Times New Roman"/>
                    <a:buNone/>
                  </a:pPr>
                  <a:r>
                    <a:rPr b="1" i="1" lang="en-US" sz="31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</a:t>
                  </a:r>
                  <a:endParaRPr/>
                </a:p>
              </p:txBody>
            </p:sp>
            <p:sp>
              <p:nvSpPr>
                <p:cNvPr id="2334" name="Shape 2334"/>
                <p:cNvSpPr txBox="1"/>
                <p:nvPr/>
              </p:nvSpPr>
              <p:spPr>
                <a:xfrm>
                  <a:off x="2097087" y="5257800"/>
                  <a:ext cx="393700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Times New Roman"/>
                    <a:buNone/>
                  </a:pPr>
                  <a:r>
                    <a:rPr b="1" i="1" lang="en-US" sz="31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ba</a:t>
                  </a:r>
                  <a:endParaRPr/>
                </a:p>
              </p:txBody>
            </p:sp>
            <p:sp>
              <p:nvSpPr>
                <p:cNvPr id="2335" name="Shape 2335"/>
                <p:cNvSpPr txBox="1"/>
                <p:nvPr/>
              </p:nvSpPr>
              <p:spPr>
                <a:xfrm>
                  <a:off x="1236662" y="5257800"/>
                  <a:ext cx="196850" cy="473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00"/>
                    <a:buFont typeface="Times New Roman"/>
                    <a:buNone/>
                  </a:pPr>
                  <a:r>
                    <a:rPr b="1" i="1" lang="en-US" sz="31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endParaRPr/>
                </a:p>
              </p:txBody>
            </p:sp>
            <p:sp>
              <p:nvSpPr>
                <p:cNvPr id="2336" name="Shape 2336"/>
                <p:cNvSpPr txBox="1"/>
                <p:nvPr/>
              </p:nvSpPr>
              <p:spPr>
                <a:xfrm>
                  <a:off x="2447925" y="5505450"/>
                  <a:ext cx="1270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1" i="1" lang="en-US" sz="18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</a:t>
                  </a:r>
                  <a:endParaRPr/>
                </a:p>
              </p:txBody>
            </p:sp>
            <p:sp>
              <p:nvSpPr>
                <p:cNvPr id="2337" name="Shape 2337"/>
                <p:cNvSpPr txBox="1"/>
                <p:nvPr/>
              </p:nvSpPr>
              <p:spPr>
                <a:xfrm>
                  <a:off x="1392237" y="5505450"/>
                  <a:ext cx="1270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1" i="1" lang="en-US" sz="18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</a:t>
                  </a:r>
                  <a:endParaRPr/>
                </a:p>
              </p:txBody>
            </p:sp>
          </p:grpSp>
          <p:sp>
            <p:nvSpPr>
              <p:cNvPr id="2338" name="Shape 2338"/>
              <p:cNvSpPr/>
              <p:nvPr/>
            </p:nvSpPr>
            <p:spPr>
              <a:xfrm>
                <a:off x="987425" y="5003800"/>
                <a:ext cx="180975" cy="53975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Shape 2343"/>
          <p:cNvSpPr txBox="1"/>
          <p:nvPr/>
        </p:nvSpPr>
        <p:spPr>
          <a:xfrm>
            <a:off x="457200" y="1752600"/>
            <a:ext cx="8435975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基本思想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：将所有散列地址相同的记录，即所有同义词记录存储在一个单链表中（称为同义词子表），在散列表中存储的是所有同义词子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表的头指针。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44" name="Shape 2344"/>
          <p:cNvSpPr txBox="1"/>
          <p:nvPr/>
        </p:nvSpPr>
        <p:spPr>
          <a:xfrm>
            <a:off x="388925" y="3294050"/>
            <a:ext cx="83820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用拉链法处理冲突构造的散列表叫做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开散列表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开散列表不会出现堆积现象。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45" name="Shape 2345"/>
          <p:cNvSpPr txBox="1"/>
          <p:nvPr/>
        </p:nvSpPr>
        <p:spPr>
          <a:xfrm>
            <a:off x="376237" y="4464050"/>
            <a:ext cx="8382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设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个记录存储在长度为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的散列表中，则同义词子表的平均长度为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sp>
        <p:nvSpPr>
          <p:cNvPr id="2346" name="Shape 2346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347" name="Shape 2347"/>
          <p:cNvSpPr txBox="1"/>
          <p:nvPr/>
        </p:nvSpPr>
        <p:spPr>
          <a:xfrm>
            <a:off x="152400" y="1079500"/>
            <a:ext cx="7705725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处理冲突的方法——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拉链法（链地址法）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Shape 2352"/>
          <p:cNvSpPr txBox="1"/>
          <p:nvPr/>
        </p:nvSpPr>
        <p:spPr>
          <a:xfrm>
            <a:off x="304800" y="1219200"/>
            <a:ext cx="84582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例：关键码集合 {47, 7, 29, 11, 16, 92, 22, 8, 3}，散列函数为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11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，用拉链法处理冲突，构造的开散列表为：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53" name="Shape 2353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grpSp>
        <p:nvGrpSpPr>
          <p:cNvPr id="2354" name="Shape 2354"/>
          <p:cNvGrpSpPr/>
          <p:nvPr/>
        </p:nvGrpSpPr>
        <p:grpSpPr>
          <a:xfrm>
            <a:off x="4076700" y="2438400"/>
            <a:ext cx="3421062" cy="4132263"/>
            <a:chOff x="2276475" y="1989137"/>
            <a:chExt cx="3421062" cy="4132263"/>
          </a:xfrm>
        </p:grpSpPr>
        <p:sp>
          <p:nvSpPr>
            <p:cNvPr id="2355" name="Shape 2355"/>
            <p:cNvSpPr txBox="1"/>
            <p:nvPr/>
          </p:nvSpPr>
          <p:spPr>
            <a:xfrm>
              <a:off x="2276475" y="1989137"/>
              <a:ext cx="358775" cy="39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3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4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5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7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8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9</a:t>
              </a:r>
              <a:endParaRPr/>
            </a:p>
            <a:p>
              <a:pPr indent="0" lvl="0" marL="0" marR="0" rtl="0" algn="just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grpSp>
          <p:nvGrpSpPr>
            <p:cNvPr id="2356" name="Shape 2356"/>
            <p:cNvGrpSpPr/>
            <p:nvPr/>
          </p:nvGrpSpPr>
          <p:grpSpPr>
            <a:xfrm>
              <a:off x="2727325" y="1998662"/>
              <a:ext cx="584200" cy="4105275"/>
              <a:chOff x="2727325" y="1998662"/>
              <a:chExt cx="723900" cy="4105275"/>
            </a:xfrm>
          </p:grpSpPr>
          <p:sp>
            <p:nvSpPr>
              <p:cNvPr id="2357" name="Shape 2357"/>
              <p:cNvSpPr txBox="1"/>
              <p:nvPr/>
            </p:nvSpPr>
            <p:spPr>
              <a:xfrm>
                <a:off x="2733675" y="1998662"/>
                <a:ext cx="714375" cy="4105275"/>
              </a:xfrm>
              <a:prstGeom prst="rect">
                <a:avLst/>
              </a:prstGeom>
              <a:solidFill>
                <a:schemeClr val="hlink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</a:t>
                </a:r>
                <a:endParaRPr/>
              </a:p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358" name="Shape 2358"/>
              <p:cNvCxnSpPr/>
              <p:nvPr/>
            </p:nvCxnSpPr>
            <p:spPr>
              <a:xfrm>
                <a:off x="2733675" y="2395537"/>
                <a:ext cx="6953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59" name="Shape 2359"/>
              <p:cNvCxnSpPr/>
              <p:nvPr/>
            </p:nvCxnSpPr>
            <p:spPr>
              <a:xfrm>
                <a:off x="2728912" y="3116262"/>
                <a:ext cx="6953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0" name="Shape 2360"/>
              <p:cNvCxnSpPr/>
              <p:nvPr/>
            </p:nvCxnSpPr>
            <p:spPr>
              <a:xfrm>
                <a:off x="2727325" y="2749550"/>
                <a:ext cx="6953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1" name="Shape 2361"/>
              <p:cNvCxnSpPr/>
              <p:nvPr/>
            </p:nvCxnSpPr>
            <p:spPr>
              <a:xfrm>
                <a:off x="2735262" y="3484562"/>
                <a:ext cx="6953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2" name="Shape 2362"/>
              <p:cNvCxnSpPr/>
              <p:nvPr/>
            </p:nvCxnSpPr>
            <p:spPr>
              <a:xfrm>
                <a:off x="2752725" y="5727700"/>
                <a:ext cx="6953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3" name="Shape 2363"/>
              <p:cNvCxnSpPr/>
              <p:nvPr/>
            </p:nvCxnSpPr>
            <p:spPr>
              <a:xfrm>
                <a:off x="2740025" y="3856037"/>
                <a:ext cx="6953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4" name="Shape 2364"/>
              <p:cNvCxnSpPr/>
              <p:nvPr/>
            </p:nvCxnSpPr>
            <p:spPr>
              <a:xfrm>
                <a:off x="2740025" y="4217987"/>
                <a:ext cx="6953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5" name="Shape 2365"/>
              <p:cNvCxnSpPr/>
              <p:nvPr/>
            </p:nvCxnSpPr>
            <p:spPr>
              <a:xfrm>
                <a:off x="2744787" y="4960937"/>
                <a:ext cx="696912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6" name="Shape 2366"/>
              <p:cNvCxnSpPr/>
              <p:nvPr/>
            </p:nvCxnSpPr>
            <p:spPr>
              <a:xfrm>
                <a:off x="2755900" y="5360987"/>
                <a:ext cx="6953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7" name="Shape 2367"/>
              <p:cNvCxnSpPr/>
              <p:nvPr/>
            </p:nvCxnSpPr>
            <p:spPr>
              <a:xfrm>
                <a:off x="2752725" y="4597400"/>
                <a:ext cx="6953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368" name="Shape 2368"/>
            <p:cNvSpPr txBox="1"/>
            <p:nvPr/>
          </p:nvSpPr>
          <p:spPr>
            <a:xfrm>
              <a:off x="4932362" y="1989137"/>
              <a:ext cx="719137" cy="360362"/>
            </a:xfrm>
            <a:prstGeom prst="rect">
              <a:avLst/>
            </a:prstGeom>
            <a:solidFill>
              <a:schemeClr val="hlink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11 ∧</a:t>
              </a:r>
              <a:endParaRPr/>
            </a:p>
          </p:txBody>
        </p:sp>
        <p:cxnSp>
          <p:nvCxnSpPr>
            <p:cNvPr id="2369" name="Shape 2369"/>
            <p:cNvCxnSpPr/>
            <p:nvPr/>
          </p:nvCxnSpPr>
          <p:spPr>
            <a:xfrm>
              <a:off x="5321300" y="1989137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70" name="Shape 2370"/>
            <p:cNvSpPr txBox="1"/>
            <p:nvPr/>
          </p:nvSpPr>
          <p:spPr>
            <a:xfrm>
              <a:off x="2816225" y="2349500"/>
              <a:ext cx="457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71" name="Shape 2371"/>
            <p:cNvSpPr txBox="1"/>
            <p:nvPr/>
          </p:nvSpPr>
          <p:spPr>
            <a:xfrm>
              <a:off x="2816225" y="2754312"/>
              <a:ext cx="439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72" name="Shape 2372"/>
            <p:cNvSpPr txBox="1"/>
            <p:nvPr/>
          </p:nvSpPr>
          <p:spPr>
            <a:xfrm>
              <a:off x="2833687" y="5319712"/>
              <a:ext cx="439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73" name="Shape 2373"/>
            <p:cNvSpPr txBox="1"/>
            <p:nvPr/>
          </p:nvSpPr>
          <p:spPr>
            <a:xfrm>
              <a:off x="2844800" y="5724525"/>
              <a:ext cx="439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74" name="Shape 2374"/>
            <p:cNvSpPr txBox="1"/>
            <p:nvPr/>
          </p:nvSpPr>
          <p:spPr>
            <a:xfrm>
              <a:off x="2819400" y="4194175"/>
              <a:ext cx="439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75" name="Shape 2375"/>
            <p:cNvSpPr txBox="1"/>
            <p:nvPr/>
          </p:nvSpPr>
          <p:spPr>
            <a:xfrm>
              <a:off x="3730625" y="2005012"/>
              <a:ext cx="719137" cy="360362"/>
            </a:xfrm>
            <a:prstGeom prst="rect">
              <a:avLst/>
            </a:prstGeom>
            <a:solidFill>
              <a:schemeClr val="hlink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22</a:t>
              </a:r>
              <a:endParaRPr/>
            </a:p>
          </p:txBody>
        </p:sp>
        <p:cxnSp>
          <p:nvCxnSpPr>
            <p:cNvPr id="2376" name="Shape 2376"/>
            <p:cNvCxnSpPr/>
            <p:nvPr/>
          </p:nvCxnSpPr>
          <p:spPr>
            <a:xfrm>
              <a:off x="4119562" y="2005012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7" name="Shape 2377"/>
            <p:cNvCxnSpPr/>
            <p:nvPr/>
          </p:nvCxnSpPr>
          <p:spPr>
            <a:xfrm>
              <a:off x="3176587" y="2200275"/>
              <a:ext cx="5397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378" name="Shape 2378"/>
            <p:cNvCxnSpPr/>
            <p:nvPr/>
          </p:nvCxnSpPr>
          <p:spPr>
            <a:xfrm>
              <a:off x="4346575" y="2200275"/>
              <a:ext cx="5397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379" name="Shape 2379"/>
            <p:cNvSpPr txBox="1"/>
            <p:nvPr/>
          </p:nvSpPr>
          <p:spPr>
            <a:xfrm>
              <a:off x="4962525" y="3086100"/>
              <a:ext cx="719137" cy="360362"/>
            </a:xfrm>
            <a:prstGeom prst="rect">
              <a:avLst/>
            </a:prstGeom>
            <a:solidFill>
              <a:schemeClr val="hlink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47 ∧</a:t>
              </a:r>
              <a:endParaRPr/>
            </a:p>
          </p:txBody>
        </p:sp>
        <p:cxnSp>
          <p:nvCxnSpPr>
            <p:cNvPr id="2380" name="Shape 2380"/>
            <p:cNvCxnSpPr/>
            <p:nvPr/>
          </p:nvCxnSpPr>
          <p:spPr>
            <a:xfrm>
              <a:off x="5351462" y="3086100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81" name="Shape 2381"/>
            <p:cNvSpPr txBox="1"/>
            <p:nvPr/>
          </p:nvSpPr>
          <p:spPr>
            <a:xfrm>
              <a:off x="3760787" y="3101975"/>
              <a:ext cx="719137" cy="360362"/>
            </a:xfrm>
            <a:prstGeom prst="rect">
              <a:avLst/>
            </a:prstGeom>
            <a:solidFill>
              <a:schemeClr val="hlink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3</a:t>
              </a:r>
              <a:endParaRPr/>
            </a:p>
          </p:txBody>
        </p:sp>
        <p:cxnSp>
          <p:nvCxnSpPr>
            <p:cNvPr id="2382" name="Shape 2382"/>
            <p:cNvCxnSpPr/>
            <p:nvPr/>
          </p:nvCxnSpPr>
          <p:spPr>
            <a:xfrm>
              <a:off x="4149725" y="3101975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3" name="Shape 2383"/>
            <p:cNvCxnSpPr/>
            <p:nvPr/>
          </p:nvCxnSpPr>
          <p:spPr>
            <a:xfrm>
              <a:off x="3203575" y="3309937"/>
              <a:ext cx="5397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384" name="Shape 2384"/>
            <p:cNvCxnSpPr/>
            <p:nvPr/>
          </p:nvCxnSpPr>
          <p:spPr>
            <a:xfrm>
              <a:off x="4376737" y="3297237"/>
              <a:ext cx="5397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385" name="Shape 2385"/>
            <p:cNvSpPr txBox="1"/>
            <p:nvPr/>
          </p:nvSpPr>
          <p:spPr>
            <a:xfrm>
              <a:off x="3762375" y="3519487"/>
              <a:ext cx="719137" cy="360362"/>
            </a:xfrm>
            <a:prstGeom prst="rect">
              <a:avLst/>
            </a:prstGeom>
            <a:solidFill>
              <a:schemeClr val="hlink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92 ∧</a:t>
              </a:r>
              <a:endParaRPr/>
            </a:p>
          </p:txBody>
        </p:sp>
        <p:cxnSp>
          <p:nvCxnSpPr>
            <p:cNvPr id="2386" name="Shape 2386"/>
            <p:cNvCxnSpPr/>
            <p:nvPr/>
          </p:nvCxnSpPr>
          <p:spPr>
            <a:xfrm>
              <a:off x="4151312" y="3519487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7" name="Shape 2387"/>
            <p:cNvCxnSpPr/>
            <p:nvPr/>
          </p:nvCxnSpPr>
          <p:spPr>
            <a:xfrm>
              <a:off x="3176587" y="3684587"/>
              <a:ext cx="5397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388" name="Shape 2388"/>
            <p:cNvSpPr txBox="1"/>
            <p:nvPr/>
          </p:nvSpPr>
          <p:spPr>
            <a:xfrm>
              <a:off x="3762375" y="3924300"/>
              <a:ext cx="722312" cy="360362"/>
            </a:xfrm>
            <a:prstGeom prst="rect">
              <a:avLst/>
            </a:prstGeom>
            <a:solidFill>
              <a:schemeClr val="hlink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16 ∧</a:t>
              </a:r>
              <a:endParaRPr/>
            </a:p>
          </p:txBody>
        </p:sp>
        <p:cxnSp>
          <p:nvCxnSpPr>
            <p:cNvPr id="2389" name="Shape 2389"/>
            <p:cNvCxnSpPr/>
            <p:nvPr/>
          </p:nvCxnSpPr>
          <p:spPr>
            <a:xfrm>
              <a:off x="4151312" y="3924300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0" name="Shape 2390"/>
            <p:cNvCxnSpPr/>
            <p:nvPr/>
          </p:nvCxnSpPr>
          <p:spPr>
            <a:xfrm>
              <a:off x="3176587" y="4089400"/>
              <a:ext cx="542925" cy="1587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391" name="Shape 2391"/>
            <p:cNvSpPr txBox="1"/>
            <p:nvPr/>
          </p:nvSpPr>
          <p:spPr>
            <a:xfrm>
              <a:off x="4978400" y="4568825"/>
              <a:ext cx="719137" cy="360362"/>
            </a:xfrm>
            <a:prstGeom prst="rect">
              <a:avLst/>
            </a:prstGeom>
            <a:solidFill>
              <a:schemeClr val="hlink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72000" spcFirstLastPara="1" rIns="0" wrap="square" tIns="180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7  ∧</a:t>
              </a:r>
              <a:endParaRPr/>
            </a:p>
          </p:txBody>
        </p:sp>
        <p:cxnSp>
          <p:nvCxnSpPr>
            <p:cNvPr id="2392" name="Shape 2392"/>
            <p:cNvCxnSpPr/>
            <p:nvPr/>
          </p:nvCxnSpPr>
          <p:spPr>
            <a:xfrm>
              <a:off x="5367337" y="4568825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93" name="Shape 2393"/>
            <p:cNvSpPr txBox="1"/>
            <p:nvPr/>
          </p:nvSpPr>
          <p:spPr>
            <a:xfrm>
              <a:off x="3776662" y="4584700"/>
              <a:ext cx="719137" cy="360362"/>
            </a:xfrm>
            <a:prstGeom prst="rect">
              <a:avLst/>
            </a:prstGeom>
            <a:solidFill>
              <a:schemeClr val="hlink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29</a:t>
              </a:r>
              <a:endParaRPr/>
            </a:p>
          </p:txBody>
        </p:sp>
        <p:cxnSp>
          <p:nvCxnSpPr>
            <p:cNvPr id="2394" name="Shape 2394"/>
            <p:cNvCxnSpPr/>
            <p:nvPr/>
          </p:nvCxnSpPr>
          <p:spPr>
            <a:xfrm>
              <a:off x="4165600" y="4584700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5" name="Shape 2395"/>
            <p:cNvCxnSpPr/>
            <p:nvPr/>
          </p:nvCxnSpPr>
          <p:spPr>
            <a:xfrm>
              <a:off x="3222625" y="4779962"/>
              <a:ext cx="5397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396" name="Shape 2396"/>
            <p:cNvCxnSpPr/>
            <p:nvPr/>
          </p:nvCxnSpPr>
          <p:spPr>
            <a:xfrm>
              <a:off x="4392612" y="4779962"/>
              <a:ext cx="5397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397" name="Shape 2397"/>
            <p:cNvSpPr txBox="1"/>
            <p:nvPr/>
          </p:nvSpPr>
          <p:spPr>
            <a:xfrm>
              <a:off x="3778250" y="4989512"/>
              <a:ext cx="719137" cy="360362"/>
            </a:xfrm>
            <a:prstGeom prst="rect">
              <a:avLst/>
            </a:prstGeom>
            <a:solidFill>
              <a:schemeClr val="hlink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72000" spcFirstLastPara="1" rIns="0" wrap="square" tIns="180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8  ∧</a:t>
              </a:r>
              <a:endParaRPr/>
            </a:p>
          </p:txBody>
        </p:sp>
        <p:cxnSp>
          <p:nvCxnSpPr>
            <p:cNvPr id="2398" name="Shape 2398"/>
            <p:cNvCxnSpPr/>
            <p:nvPr/>
          </p:nvCxnSpPr>
          <p:spPr>
            <a:xfrm>
              <a:off x="4167187" y="4989512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9" name="Shape 2399"/>
            <p:cNvCxnSpPr/>
            <p:nvPr/>
          </p:nvCxnSpPr>
          <p:spPr>
            <a:xfrm>
              <a:off x="3192462" y="5200650"/>
              <a:ext cx="53975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Shape 2404"/>
          <p:cNvSpPr txBox="1"/>
          <p:nvPr/>
        </p:nvSpPr>
        <p:spPr>
          <a:xfrm>
            <a:off x="304800" y="1295400"/>
            <a:ext cx="7416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在拉链法构造的散列表查找算法——伪代码</a:t>
            </a:r>
            <a:endParaRPr/>
          </a:p>
        </p:txBody>
      </p:sp>
      <p:sp>
        <p:nvSpPr>
          <p:cNvPr id="2405" name="Shape 2405"/>
          <p:cNvSpPr txBox="1"/>
          <p:nvPr/>
        </p:nvSpPr>
        <p:spPr>
          <a:xfrm>
            <a:off x="385762" y="2259012"/>
            <a:ext cx="8534400" cy="244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计算散列地址j；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在第j个同义词子表中顺序查找；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若查找成功，则返回结点的地址；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否则，将待查记录插在第j个同义词子表的表头。</a:t>
            </a:r>
            <a:endParaRPr/>
          </a:p>
        </p:txBody>
      </p:sp>
      <p:sp>
        <p:nvSpPr>
          <p:cNvPr id="2406" name="Shape 2406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Shape 2411"/>
          <p:cNvSpPr txBox="1"/>
          <p:nvPr/>
        </p:nvSpPr>
        <p:spPr>
          <a:xfrm>
            <a:off x="304800" y="1898650"/>
            <a:ext cx="8542337" cy="47450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Node&lt;int&gt; *HashSearch2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Node&lt;int&gt; *ht[ ], int m, int k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j = H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 = ht[j];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while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!= NULL &amp;&amp; p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!= k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p = p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== k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p;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else {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q = new Node&lt;int&gt;; q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 k;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q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= ht[j];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ht[j] = q; 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412" name="Shape 2412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413" name="Shape 2413"/>
          <p:cNvSpPr txBox="1"/>
          <p:nvPr/>
        </p:nvSpPr>
        <p:spPr>
          <a:xfrm>
            <a:off x="304800" y="1295400"/>
            <a:ext cx="7416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在拉链法构造的散列表查找算法——C++描述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Shape 2418"/>
          <p:cNvSpPr txBox="1"/>
          <p:nvPr/>
        </p:nvSpPr>
        <p:spPr>
          <a:xfrm>
            <a:off x="228600" y="1143000"/>
            <a:ext cx="58674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散列查找的性能分析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19" name="Shape 2419"/>
          <p:cNvSpPr txBox="1"/>
          <p:nvPr/>
        </p:nvSpPr>
        <p:spPr>
          <a:xfrm>
            <a:off x="566737" y="1828800"/>
            <a:ext cx="8054975" cy="342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由于冲突的存在，产生冲突后的查找仍然是给定值与关键码进行比较的过程。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在查找过程中，关键码的比较次数取决于产生冲突的概率。影响冲突产生的因素有：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（1）散列函数是否均匀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（2）处理冲突的方法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（3）散列表的装载因子     </a:t>
            </a:r>
            <a:endParaRPr/>
          </a:p>
        </p:txBody>
      </p:sp>
      <p:sp>
        <p:nvSpPr>
          <p:cNvPr id="2420" name="Shape 2420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grpSp>
        <p:nvGrpSpPr>
          <p:cNvPr id="2421" name="Shape 2421"/>
          <p:cNvGrpSpPr/>
          <p:nvPr/>
        </p:nvGrpSpPr>
        <p:grpSpPr>
          <a:xfrm>
            <a:off x="1466885" y="5408519"/>
            <a:ext cx="3771014" cy="909638"/>
            <a:chOff x="1062037" y="5748337"/>
            <a:chExt cx="3644900" cy="909638"/>
          </a:xfrm>
        </p:grpSpPr>
        <p:sp>
          <p:nvSpPr>
            <p:cNvPr id="2422" name="Shape 2422"/>
            <p:cNvSpPr txBox="1"/>
            <p:nvPr/>
          </p:nvSpPr>
          <p:spPr>
            <a:xfrm>
              <a:off x="1922462" y="5748337"/>
              <a:ext cx="26225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表中填入的记录数</a:t>
              </a:r>
              <a:endParaRPr/>
            </a:p>
          </p:txBody>
        </p:sp>
        <p:sp>
          <p:nvSpPr>
            <p:cNvPr id="2423" name="Shape 2423"/>
            <p:cNvSpPr txBox="1"/>
            <p:nvPr/>
          </p:nvSpPr>
          <p:spPr>
            <a:xfrm>
              <a:off x="2303462" y="6200775"/>
              <a:ext cx="2012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散列表的长度</a:t>
              </a:r>
              <a:endParaRPr/>
            </a:p>
          </p:txBody>
        </p:sp>
        <p:sp>
          <p:nvSpPr>
            <p:cNvPr id="2424" name="Shape 2424"/>
            <p:cNvSpPr txBox="1"/>
            <p:nvPr/>
          </p:nvSpPr>
          <p:spPr>
            <a:xfrm>
              <a:off x="1062037" y="5994400"/>
              <a:ext cx="74295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α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  <p:cxnSp>
          <p:nvCxnSpPr>
            <p:cNvPr id="2425" name="Shape 2425"/>
            <p:cNvCxnSpPr/>
            <p:nvPr/>
          </p:nvCxnSpPr>
          <p:spPr>
            <a:xfrm>
              <a:off x="1916112" y="6219825"/>
              <a:ext cx="279082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Shape 2430"/>
          <p:cNvSpPr txBox="1"/>
          <p:nvPr/>
        </p:nvSpPr>
        <p:spPr>
          <a:xfrm>
            <a:off x="1285875" y="1179512"/>
            <a:ext cx="6477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几种处理冲突方法的平均查找长度</a:t>
            </a:r>
            <a:endParaRPr/>
          </a:p>
        </p:txBody>
      </p:sp>
      <p:sp>
        <p:nvSpPr>
          <p:cNvPr id="2431" name="Shape 2431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sp>
        <p:nvSpPr>
          <p:cNvPr id="2432" name="Shape 2432"/>
          <p:cNvSpPr txBox="1"/>
          <p:nvPr/>
        </p:nvSpPr>
        <p:spPr>
          <a:xfrm>
            <a:off x="206375" y="5184775"/>
            <a:ext cx="8667750" cy="12160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散列表的平均查找长度是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装填因子</a:t>
            </a: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的函数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，而不是查找集合中记录个数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的函数。在很多情况下，散列表的空间都比查找集合大，此时虽然浪费了一定的空间，但换来的是查找效率。 </a:t>
            </a:r>
            <a:endParaRPr/>
          </a:p>
        </p:txBody>
      </p:sp>
      <p:pic>
        <p:nvPicPr>
          <p:cNvPr id="2433" name="Shape 2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5" y="1854200"/>
            <a:ext cx="7605712" cy="304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34" name="Shape 2434"/>
          <p:cNvSpPr txBox="1"/>
          <p:nvPr/>
        </p:nvSpPr>
        <p:spPr>
          <a:xfrm>
            <a:off x="4394900" y="3429000"/>
            <a:ext cx="290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-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Shape 2439"/>
          <p:cNvSpPr txBox="1"/>
          <p:nvPr/>
        </p:nvSpPr>
        <p:spPr>
          <a:xfrm>
            <a:off x="228600" y="1143000"/>
            <a:ext cx="7162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开散列表与闭散列表的比较</a:t>
            </a:r>
            <a:endParaRPr/>
          </a:p>
        </p:txBody>
      </p:sp>
      <p:sp>
        <p:nvSpPr>
          <p:cNvPr id="2440" name="Shape 2440"/>
          <p:cNvSpPr txBox="1"/>
          <p:nvPr/>
        </p:nvSpPr>
        <p:spPr>
          <a:xfrm>
            <a:off x="1784350" y="323850"/>
            <a:ext cx="54927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   散列表的查找技术</a:t>
            </a:r>
            <a:endParaRPr/>
          </a:p>
        </p:txBody>
      </p:sp>
      <p:grpSp>
        <p:nvGrpSpPr>
          <p:cNvPr id="2441" name="Shape 2441"/>
          <p:cNvGrpSpPr/>
          <p:nvPr/>
        </p:nvGrpSpPr>
        <p:grpSpPr>
          <a:xfrm>
            <a:off x="296862" y="2079625"/>
            <a:ext cx="8101012" cy="4267200"/>
            <a:chOff x="317500" y="2089150"/>
            <a:chExt cx="8101012" cy="4267200"/>
          </a:xfrm>
        </p:grpSpPr>
        <p:sp>
          <p:nvSpPr>
            <p:cNvPr id="2442" name="Shape 2442"/>
            <p:cNvSpPr txBox="1"/>
            <p:nvPr/>
          </p:nvSpPr>
          <p:spPr>
            <a:xfrm>
              <a:off x="1087437" y="3308350"/>
              <a:ext cx="1125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8000" spcFirstLastPara="1" rIns="180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不产生</a:t>
              </a:r>
              <a:endParaRPr/>
            </a:p>
          </p:txBody>
        </p:sp>
        <p:sp>
          <p:nvSpPr>
            <p:cNvPr id="2443" name="Shape 2443"/>
            <p:cNvSpPr txBox="1"/>
            <p:nvPr/>
          </p:nvSpPr>
          <p:spPr>
            <a:xfrm>
              <a:off x="1087437" y="5226050"/>
              <a:ext cx="1125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产生</a:t>
              </a:r>
              <a:endParaRPr/>
            </a:p>
          </p:txBody>
        </p:sp>
        <p:grpSp>
          <p:nvGrpSpPr>
            <p:cNvPr id="2444" name="Shape 2444"/>
            <p:cNvGrpSpPr/>
            <p:nvPr/>
          </p:nvGrpSpPr>
          <p:grpSpPr>
            <a:xfrm>
              <a:off x="2363787" y="3308350"/>
              <a:ext cx="1676400" cy="2374900"/>
              <a:chOff x="3048000" y="3657600"/>
              <a:chExt cx="1676400" cy="2374900"/>
            </a:xfrm>
          </p:grpSpPr>
          <p:sp>
            <p:nvSpPr>
              <p:cNvPr id="2445" name="Shape 2445"/>
              <p:cNvSpPr txBox="1"/>
              <p:nvPr/>
            </p:nvSpPr>
            <p:spPr>
              <a:xfrm>
                <a:off x="3048000" y="3657600"/>
                <a:ext cx="1485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有</a:t>
                </a:r>
                <a:endParaRPr/>
              </a:p>
            </p:txBody>
          </p:sp>
          <p:sp>
            <p:nvSpPr>
              <p:cNvPr id="2446" name="Shape 2446"/>
              <p:cNvSpPr txBox="1"/>
              <p:nvPr/>
            </p:nvSpPr>
            <p:spPr>
              <a:xfrm>
                <a:off x="3048000" y="5575300"/>
                <a:ext cx="1676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没有</a:t>
                </a:r>
                <a:endParaRPr/>
              </a:p>
            </p:txBody>
          </p:sp>
        </p:grpSp>
        <p:sp>
          <p:nvSpPr>
            <p:cNvPr id="2447" name="Shape 2447"/>
            <p:cNvSpPr txBox="1"/>
            <p:nvPr/>
          </p:nvSpPr>
          <p:spPr>
            <a:xfrm>
              <a:off x="939800" y="2089150"/>
              <a:ext cx="1517650" cy="5334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b="50%" l="50%" r="50%" t="50%"/>
              </a:path>
              <a:tileRect/>
            </a:gradFill>
            <a:ln cap="flat" cmpd="sng" w="28575">
              <a:solidFill>
                <a:srgbClr val="66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堆积现象</a:t>
              </a:r>
              <a:endParaRPr/>
            </a:p>
          </p:txBody>
        </p:sp>
        <p:sp>
          <p:nvSpPr>
            <p:cNvPr id="2448" name="Shape 2448"/>
            <p:cNvSpPr txBox="1"/>
            <p:nvPr/>
          </p:nvSpPr>
          <p:spPr>
            <a:xfrm>
              <a:off x="2459037" y="2089150"/>
              <a:ext cx="1512887" cy="5334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b="50%" l="50%" r="50%" t="50%"/>
              </a:path>
              <a:tileRect/>
            </a:gradFill>
            <a:ln cap="flat" cmpd="sng" w="28575">
              <a:solidFill>
                <a:srgbClr val="66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结构开销</a:t>
              </a:r>
              <a:endParaRPr/>
            </a:p>
          </p:txBody>
        </p:sp>
        <p:sp>
          <p:nvSpPr>
            <p:cNvPr id="2449" name="Shape 2449"/>
            <p:cNvSpPr txBox="1"/>
            <p:nvPr/>
          </p:nvSpPr>
          <p:spPr>
            <a:xfrm>
              <a:off x="3978275" y="2089150"/>
              <a:ext cx="1538287" cy="5334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b="50%" l="50%" r="50%" t="50%"/>
              </a:path>
              <a:tileRect/>
            </a:gradFill>
            <a:ln cap="flat" cmpd="sng" w="28575">
              <a:solidFill>
                <a:srgbClr val="66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插入/删除</a:t>
              </a:r>
              <a:endParaRPr/>
            </a:p>
          </p:txBody>
        </p:sp>
        <p:sp>
          <p:nvSpPr>
            <p:cNvPr id="2450" name="Shape 2450"/>
            <p:cNvSpPr txBox="1"/>
            <p:nvPr/>
          </p:nvSpPr>
          <p:spPr>
            <a:xfrm>
              <a:off x="5497512" y="2089150"/>
              <a:ext cx="1460500" cy="5334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b="50%" l="50%" r="50%" t="50%"/>
              </a:path>
              <a:tileRect/>
            </a:gradFill>
            <a:ln cap="flat" cmpd="sng" w="28575">
              <a:solidFill>
                <a:srgbClr val="66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查找效率</a:t>
              </a:r>
              <a:endParaRPr/>
            </a:p>
          </p:txBody>
        </p:sp>
        <p:grpSp>
          <p:nvGrpSpPr>
            <p:cNvPr id="2451" name="Shape 2451"/>
            <p:cNvGrpSpPr/>
            <p:nvPr/>
          </p:nvGrpSpPr>
          <p:grpSpPr>
            <a:xfrm>
              <a:off x="317500" y="2641600"/>
              <a:ext cx="609600" cy="3702050"/>
              <a:chOff x="673100" y="2959100"/>
              <a:chExt cx="609600" cy="3733800"/>
            </a:xfrm>
          </p:grpSpPr>
          <p:sp>
            <p:nvSpPr>
              <p:cNvPr id="2452" name="Shape 2452"/>
              <p:cNvSpPr txBox="1"/>
              <p:nvPr/>
            </p:nvSpPr>
            <p:spPr>
              <a:xfrm>
                <a:off x="673100" y="2959100"/>
                <a:ext cx="609600" cy="1828800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开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散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列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表</a:t>
                </a:r>
                <a:endParaRPr/>
              </a:p>
            </p:txBody>
          </p:sp>
          <p:sp>
            <p:nvSpPr>
              <p:cNvPr id="2453" name="Shape 2453"/>
              <p:cNvSpPr txBox="1"/>
              <p:nvPr/>
            </p:nvSpPr>
            <p:spPr>
              <a:xfrm>
                <a:off x="673100" y="4787900"/>
                <a:ext cx="609600" cy="1905000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闭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散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列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表</a:t>
                </a:r>
                <a:endParaRPr/>
              </a:p>
            </p:txBody>
          </p:sp>
        </p:grpSp>
        <p:sp>
          <p:nvSpPr>
            <p:cNvPr id="2454" name="Shape 2454"/>
            <p:cNvSpPr txBox="1"/>
            <p:nvPr/>
          </p:nvSpPr>
          <p:spPr>
            <a:xfrm>
              <a:off x="4202112" y="3308350"/>
              <a:ext cx="1371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效率高</a:t>
              </a:r>
              <a:endParaRPr/>
            </a:p>
          </p:txBody>
        </p:sp>
        <p:sp>
          <p:nvSpPr>
            <p:cNvPr id="2455" name="Shape 2455"/>
            <p:cNvSpPr txBox="1"/>
            <p:nvPr/>
          </p:nvSpPr>
          <p:spPr>
            <a:xfrm>
              <a:off x="4211637" y="5229225"/>
              <a:ext cx="1125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效率低</a:t>
              </a:r>
              <a:endParaRPr/>
            </a:p>
          </p:txBody>
        </p:sp>
        <p:sp>
          <p:nvSpPr>
            <p:cNvPr id="2456" name="Shape 2456"/>
            <p:cNvSpPr txBox="1"/>
            <p:nvPr/>
          </p:nvSpPr>
          <p:spPr>
            <a:xfrm>
              <a:off x="5607050" y="3294062"/>
              <a:ext cx="1257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效率高</a:t>
              </a:r>
              <a:endParaRPr/>
            </a:p>
          </p:txBody>
        </p:sp>
        <p:sp>
          <p:nvSpPr>
            <p:cNvPr id="2457" name="Shape 2457"/>
            <p:cNvSpPr txBox="1"/>
            <p:nvPr/>
          </p:nvSpPr>
          <p:spPr>
            <a:xfrm>
              <a:off x="5611812" y="5137150"/>
              <a:ext cx="1371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效率低</a:t>
              </a:r>
              <a:endParaRPr/>
            </a:p>
          </p:txBody>
        </p:sp>
        <p:cxnSp>
          <p:nvCxnSpPr>
            <p:cNvPr id="2458" name="Shape 2458"/>
            <p:cNvCxnSpPr/>
            <p:nvPr/>
          </p:nvCxnSpPr>
          <p:spPr>
            <a:xfrm flipH="1" rot="10800000">
              <a:off x="939800" y="6354762"/>
              <a:ext cx="7458075" cy="1587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59" name="Shape 2459"/>
            <p:cNvCxnSpPr/>
            <p:nvPr/>
          </p:nvCxnSpPr>
          <p:spPr>
            <a:xfrm>
              <a:off x="6950075" y="2622550"/>
              <a:ext cx="0" cy="3733800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0" name="Shape 2460"/>
            <p:cNvCxnSpPr/>
            <p:nvPr/>
          </p:nvCxnSpPr>
          <p:spPr>
            <a:xfrm>
              <a:off x="927100" y="4464050"/>
              <a:ext cx="7458075" cy="0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1" name="Shape 2461"/>
            <p:cNvCxnSpPr/>
            <p:nvPr/>
          </p:nvCxnSpPr>
          <p:spPr>
            <a:xfrm>
              <a:off x="2459037" y="2622550"/>
              <a:ext cx="0" cy="3733800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2" name="Shape 2462"/>
            <p:cNvCxnSpPr/>
            <p:nvPr/>
          </p:nvCxnSpPr>
          <p:spPr>
            <a:xfrm>
              <a:off x="3963987" y="2622550"/>
              <a:ext cx="0" cy="3733800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3" name="Shape 2463"/>
            <p:cNvCxnSpPr/>
            <p:nvPr/>
          </p:nvCxnSpPr>
          <p:spPr>
            <a:xfrm>
              <a:off x="5497512" y="2622550"/>
              <a:ext cx="0" cy="3733800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64" name="Shape 2464"/>
            <p:cNvSpPr txBox="1"/>
            <p:nvPr/>
          </p:nvSpPr>
          <p:spPr>
            <a:xfrm>
              <a:off x="6958012" y="2090737"/>
              <a:ext cx="1460500" cy="5286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b="50%" l="50%" r="50%" t="50%"/>
              </a:path>
              <a:tileRect/>
            </a:gradFill>
            <a:ln cap="flat" cmpd="sng" w="28575">
              <a:solidFill>
                <a:srgbClr val="66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估计容量</a:t>
              </a:r>
              <a:endParaRPr/>
            </a:p>
          </p:txBody>
        </p:sp>
        <p:sp>
          <p:nvSpPr>
            <p:cNvPr id="2465" name="Shape 2465"/>
            <p:cNvSpPr txBox="1"/>
            <p:nvPr/>
          </p:nvSpPr>
          <p:spPr>
            <a:xfrm>
              <a:off x="7137400" y="3249612"/>
              <a:ext cx="1257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不需要</a:t>
              </a:r>
              <a:endParaRPr/>
            </a:p>
          </p:txBody>
        </p:sp>
        <p:sp>
          <p:nvSpPr>
            <p:cNvPr id="2466" name="Shape 2466"/>
            <p:cNvSpPr txBox="1"/>
            <p:nvPr/>
          </p:nvSpPr>
          <p:spPr>
            <a:xfrm>
              <a:off x="7299325" y="5092700"/>
              <a:ext cx="850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需要</a:t>
              </a:r>
              <a:endParaRPr/>
            </a:p>
          </p:txBody>
        </p:sp>
        <p:cxnSp>
          <p:nvCxnSpPr>
            <p:cNvPr id="2467" name="Shape 2467"/>
            <p:cNvCxnSpPr/>
            <p:nvPr/>
          </p:nvCxnSpPr>
          <p:spPr>
            <a:xfrm>
              <a:off x="8412162" y="2620962"/>
              <a:ext cx="0" cy="3733800"/>
            </a:xfrm>
            <a:prstGeom prst="straightConnector1">
              <a:avLst/>
            </a:prstGeom>
            <a:noFill/>
            <a:ln cap="flat" cmpd="sng" w="38100">
              <a:solidFill>
                <a:srgbClr val="66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152400" y="1079500"/>
            <a:ext cx="6400800" cy="579437"/>
          </a:xfrm>
          <a:prstGeom prst="rect">
            <a:avLst/>
          </a:prstGeom>
          <a:noFill/>
          <a:ln>
            <a:noFill/>
          </a:ln>
          <a:effectLst>
            <a:outerShdw blurRad="63500" dir="1593903" dist="28398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顺序查找</a:t>
            </a:r>
            <a:r>
              <a:rPr b="1" i="0" lang="en-US" sz="32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（线性查找）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298450" y="1752600"/>
            <a:ext cx="85042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：从线性表的一端向另一端逐个将关键码与给定值进行比较，若相等，则查找成功，给出该记录在表中的位置；若整个表检测完仍未找到与给定值相等的关键码，则查找失败，给出失败信息。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920750" y="5029200"/>
            <a:ext cx="6938962" cy="668337"/>
          </a:xfrm>
          <a:prstGeom prst="rect">
            <a:avLst/>
          </a:prstGeom>
          <a:solidFill>
            <a:schemeClr val="hlink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" lIns="90000" spcFirstLastPara="1" rIns="91425" wrap="square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10   15   24    6   12   35   40   98   55</a:t>
            </a:r>
            <a:endParaRPr/>
          </a:p>
        </p:txBody>
      </p:sp>
      <p:cxnSp>
        <p:nvCxnSpPr>
          <p:cNvPr id="190" name="Shape 190"/>
          <p:cNvCxnSpPr/>
          <p:nvPr/>
        </p:nvCxnSpPr>
        <p:spPr>
          <a:xfrm>
            <a:off x="1581150" y="5029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2270125" y="5029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2990850" y="5029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3724275" y="5029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4341812" y="5029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>
            <a:off x="5014912" y="5029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5746750" y="5029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7159625" y="5029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6459537" y="5029200"/>
            <a:ext cx="1587" cy="649287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" name="Shape 199"/>
          <p:cNvSpPr txBox="1"/>
          <p:nvPr/>
        </p:nvSpPr>
        <p:spPr>
          <a:xfrm>
            <a:off x="1062037" y="4554537"/>
            <a:ext cx="69056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91425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0     1      2      3      4      5      6      7      8      9   </a:t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512050" y="5724525"/>
            <a:ext cx="474662" cy="568324"/>
            <a:chOff x="7588250" y="5184775"/>
            <a:chExt cx="474662" cy="568324"/>
          </a:xfrm>
        </p:grpSpPr>
        <p:sp>
          <p:nvSpPr>
            <p:cNvPr id="201" name="Shape 201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02" name="Shape 202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sp>
        <p:nvSpPr>
          <p:cNvPr id="203" name="Shape 203"/>
          <p:cNvSpPr txBox="1"/>
          <p:nvPr/>
        </p:nvSpPr>
        <p:spPr>
          <a:xfrm>
            <a:off x="1736725" y="323850"/>
            <a:ext cx="598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   线性表的查找技术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96862" y="3743325"/>
            <a:ext cx="32400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例：查找k＝35</a:t>
            </a: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6777037" y="5724525"/>
            <a:ext cx="474662" cy="568324"/>
            <a:chOff x="7588250" y="5184775"/>
            <a:chExt cx="474662" cy="568324"/>
          </a:xfrm>
        </p:grpSpPr>
        <p:sp>
          <p:nvSpPr>
            <p:cNvPr id="206" name="Shape 206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07" name="Shape 207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208" name="Shape 208"/>
          <p:cNvGrpSpPr/>
          <p:nvPr/>
        </p:nvGrpSpPr>
        <p:grpSpPr>
          <a:xfrm>
            <a:off x="6011862" y="5724525"/>
            <a:ext cx="474662" cy="568324"/>
            <a:chOff x="7588250" y="5184775"/>
            <a:chExt cx="474662" cy="568324"/>
          </a:xfrm>
        </p:grpSpPr>
        <p:sp>
          <p:nvSpPr>
            <p:cNvPr id="209" name="Shape 209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10" name="Shape 210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211" name="Shape 211"/>
          <p:cNvGrpSpPr/>
          <p:nvPr/>
        </p:nvGrpSpPr>
        <p:grpSpPr>
          <a:xfrm>
            <a:off x="5381625" y="5724525"/>
            <a:ext cx="474662" cy="568324"/>
            <a:chOff x="7588250" y="5184775"/>
            <a:chExt cx="474662" cy="568324"/>
          </a:xfrm>
        </p:grpSpPr>
        <p:sp>
          <p:nvSpPr>
            <p:cNvPr id="212" name="Shape 212"/>
            <p:cNvSpPr txBox="1"/>
            <p:nvPr/>
          </p:nvSpPr>
          <p:spPr>
            <a:xfrm>
              <a:off x="7677150" y="5319712"/>
              <a:ext cx="385762" cy="433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cxnSp>
          <p:nvCxnSpPr>
            <p:cNvPr id="213" name="Shape 213"/>
            <p:cNvCxnSpPr/>
            <p:nvPr/>
          </p:nvCxnSpPr>
          <p:spPr>
            <a:xfrm rot="10800000">
              <a:off x="7588250" y="5184775"/>
              <a:ext cx="0" cy="4937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5D5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Shape 2472"/>
          <p:cNvSpPr txBox="1"/>
          <p:nvPr/>
        </p:nvSpPr>
        <p:spPr>
          <a:xfrm>
            <a:off x="2906712" y="233362"/>
            <a:ext cx="31019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本章总结</a:t>
            </a:r>
            <a:endParaRPr/>
          </a:p>
        </p:txBody>
      </p:sp>
      <p:grpSp>
        <p:nvGrpSpPr>
          <p:cNvPr id="2473" name="Shape 2473"/>
          <p:cNvGrpSpPr/>
          <p:nvPr/>
        </p:nvGrpSpPr>
        <p:grpSpPr>
          <a:xfrm>
            <a:off x="836612" y="1179512"/>
            <a:ext cx="7426325" cy="5429250"/>
            <a:chOff x="836612" y="1179512"/>
            <a:chExt cx="7426325" cy="5429250"/>
          </a:xfrm>
        </p:grpSpPr>
        <p:sp>
          <p:nvSpPr>
            <p:cNvPr id="2474" name="Shape 2474"/>
            <p:cNvSpPr/>
            <p:nvPr/>
          </p:nvSpPr>
          <p:spPr>
            <a:xfrm>
              <a:off x="3668712" y="1179512"/>
              <a:ext cx="1627187" cy="496887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38100">
                <a:srgbClr val="808080"/>
              </a:outerShdw>
            </a:effectLst>
          </p:spPr>
          <p:txBody>
            <a:bodyPr anchorCtr="0" anchor="t" bIns="45700" lIns="54000" spcFirstLastPara="1" rIns="54000" wrap="square" tIns="108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查找技术</a:t>
              </a: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676400" y="1970087"/>
              <a:ext cx="1627187" cy="4953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38100">
                <a:srgbClr val="808080"/>
              </a:outerShdw>
            </a:effectLst>
          </p:spPr>
          <p:txBody>
            <a:bodyPr anchorCtr="0" anchor="t" bIns="10800" lIns="54000" spcFirstLastPara="1" rIns="54000" wrap="square" tIns="108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静态查找</a:t>
              </a: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719762" y="1970087"/>
              <a:ext cx="1627187" cy="4953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38100">
                <a:srgbClr val="808080"/>
              </a:outerShdw>
            </a:effectLst>
          </p:spPr>
          <p:txBody>
            <a:bodyPr anchorCtr="0" anchor="t" bIns="10800" lIns="54000" spcFirstLastPara="1" rIns="54000" wrap="square" tIns="108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动态查找</a:t>
              </a:r>
              <a:endParaRPr/>
            </a:p>
          </p:txBody>
        </p:sp>
        <p:sp>
          <p:nvSpPr>
            <p:cNvPr id="2477" name="Shape 2477"/>
            <p:cNvSpPr txBox="1"/>
            <p:nvPr/>
          </p:nvSpPr>
          <p:spPr>
            <a:xfrm>
              <a:off x="1147762" y="2862262"/>
              <a:ext cx="665162" cy="1114425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线性表的查找技术</a:t>
              </a:r>
              <a:endParaRPr/>
            </a:p>
          </p:txBody>
        </p:sp>
        <p:sp>
          <p:nvSpPr>
            <p:cNvPr id="2478" name="Shape 2478"/>
            <p:cNvSpPr txBox="1"/>
            <p:nvPr/>
          </p:nvSpPr>
          <p:spPr>
            <a:xfrm>
              <a:off x="7138987" y="2862262"/>
              <a:ext cx="665162" cy="1114425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树表的</a:t>
              </a:r>
              <a:endParaRPr/>
            </a:p>
            <a:p>
              <a:pPr indent="0" lvl="0" marL="0" marR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查找技术</a:t>
              </a:r>
              <a:endParaRPr/>
            </a:p>
          </p:txBody>
        </p:sp>
        <p:sp>
          <p:nvSpPr>
            <p:cNvPr id="2479" name="Shape 2479"/>
            <p:cNvSpPr txBox="1"/>
            <p:nvPr/>
          </p:nvSpPr>
          <p:spPr>
            <a:xfrm>
              <a:off x="4216400" y="2871787"/>
              <a:ext cx="665162" cy="1114425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散列表的查找技术</a:t>
              </a:r>
              <a:endParaRPr/>
            </a:p>
          </p:txBody>
        </p:sp>
        <p:sp>
          <p:nvSpPr>
            <p:cNvPr id="2480" name="Shape 2480"/>
            <p:cNvSpPr txBox="1"/>
            <p:nvPr/>
          </p:nvSpPr>
          <p:spPr>
            <a:xfrm>
              <a:off x="836612" y="4446587"/>
              <a:ext cx="1385887" cy="606425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⑴顺序查找</a:t>
              </a:r>
              <a:endParaRPr/>
            </a:p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⑵折半查找</a:t>
              </a:r>
              <a:endParaRPr/>
            </a:p>
          </p:txBody>
        </p:sp>
        <p:sp>
          <p:nvSpPr>
            <p:cNvPr id="2481" name="Shape 2481"/>
            <p:cNvSpPr txBox="1"/>
            <p:nvPr/>
          </p:nvSpPr>
          <p:spPr>
            <a:xfrm>
              <a:off x="6664325" y="4452937"/>
              <a:ext cx="1598612" cy="606425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⑴二叉排序树</a:t>
              </a:r>
              <a:endParaRPr/>
            </a:p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⑵平衡二叉树</a:t>
              </a:r>
              <a:endParaRPr/>
            </a:p>
          </p:txBody>
        </p:sp>
        <p:sp>
          <p:nvSpPr>
            <p:cNvPr id="2482" name="Shape 2482"/>
            <p:cNvSpPr txBox="1"/>
            <p:nvPr/>
          </p:nvSpPr>
          <p:spPr>
            <a:xfrm>
              <a:off x="3084512" y="4456112"/>
              <a:ext cx="1050925" cy="327025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散列函数</a:t>
              </a:r>
              <a:endParaRPr/>
            </a:p>
          </p:txBody>
        </p:sp>
        <p:sp>
          <p:nvSpPr>
            <p:cNvPr id="2483" name="Shape 2483"/>
            <p:cNvSpPr txBox="1"/>
            <p:nvPr/>
          </p:nvSpPr>
          <p:spPr>
            <a:xfrm>
              <a:off x="4808537" y="4456112"/>
              <a:ext cx="1109662" cy="327025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处理冲突</a:t>
              </a:r>
              <a:endParaRPr/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4527550" y="5237162"/>
              <a:ext cx="1676400" cy="136366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⑴开放定址法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·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线性探测法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·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二次探测法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·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随机探测法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⑵拉链法</a:t>
              </a:r>
              <a:endParaRPr/>
            </a:p>
          </p:txBody>
        </p:sp>
        <p:sp>
          <p:nvSpPr>
            <p:cNvPr id="2485" name="Shape 2485"/>
            <p:cNvSpPr txBox="1"/>
            <p:nvPr/>
          </p:nvSpPr>
          <p:spPr>
            <a:xfrm>
              <a:off x="2747962" y="5237162"/>
              <a:ext cx="1677987" cy="13716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800" lIns="18000" spcFirstLastPara="1" rIns="18000" wrap="square" tIns="10800">
              <a:noAutofit/>
            </a:bodyPr>
            <a:lstStyle/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⑴直接定址法</a:t>
              </a:r>
              <a:endParaRPr/>
            </a:p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⑵除留余数法</a:t>
              </a:r>
              <a:endParaRPr/>
            </a:p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⑶数字分析法</a:t>
              </a:r>
              <a:endParaRPr/>
            </a:p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⑷平方取中法</a:t>
              </a:r>
              <a:endParaRPr/>
            </a:p>
            <a:p>
              <a:pPr indent="0" lvl="0" marL="0" marR="0" rtl="0" algn="just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⑸折叠法</a:t>
              </a: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775075" y="3975100"/>
              <a:ext cx="620712" cy="469900"/>
            </a:xfrm>
            <a:custGeom>
              <a:pathLst>
                <a:path extrusionOk="0" h="481" w="596">
                  <a:moveTo>
                    <a:pt x="596" y="0"/>
                  </a:moveTo>
                  <a:lnTo>
                    <a:pt x="0" y="48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87" name="Shape 2487"/>
            <p:cNvCxnSpPr/>
            <p:nvPr/>
          </p:nvCxnSpPr>
          <p:spPr>
            <a:xfrm>
              <a:off x="7467600" y="3994150"/>
              <a:ext cx="0" cy="444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488" name="Shape 2488"/>
            <p:cNvGrpSpPr/>
            <p:nvPr/>
          </p:nvGrpSpPr>
          <p:grpSpPr>
            <a:xfrm>
              <a:off x="2800350" y="1595437"/>
              <a:ext cx="3346450" cy="420687"/>
              <a:chOff x="5943600" y="9128125"/>
              <a:chExt cx="4073525" cy="719137"/>
            </a:xfrm>
          </p:grpSpPr>
          <p:sp>
            <p:nvSpPr>
              <p:cNvPr id="2489" name="Shape 2489"/>
              <p:cNvSpPr/>
              <p:nvPr/>
            </p:nvSpPr>
            <p:spPr>
              <a:xfrm>
                <a:off x="5943600" y="9128125"/>
                <a:ext cx="1327150" cy="687387"/>
              </a:xfrm>
              <a:custGeom>
                <a:pathLst>
                  <a:path extrusionOk="0" h="433" w="836">
                    <a:moveTo>
                      <a:pt x="836" y="0"/>
                    </a:moveTo>
                    <a:lnTo>
                      <a:pt x="0" y="433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0" name="Shape 2490"/>
              <p:cNvSpPr/>
              <p:nvPr/>
            </p:nvSpPr>
            <p:spPr>
              <a:xfrm flipH="1">
                <a:off x="8689975" y="9159875"/>
                <a:ext cx="1327150" cy="687387"/>
              </a:xfrm>
              <a:custGeom>
                <a:pathLst>
                  <a:path extrusionOk="0" h="433" w="836">
                    <a:moveTo>
                      <a:pt x="836" y="0"/>
                    </a:moveTo>
                    <a:lnTo>
                      <a:pt x="0" y="433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491" name="Shape 2491"/>
            <p:cNvCxnSpPr/>
            <p:nvPr/>
          </p:nvCxnSpPr>
          <p:spPr>
            <a:xfrm>
              <a:off x="1476375" y="3994150"/>
              <a:ext cx="0" cy="444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92" name="Shape 2492"/>
            <p:cNvSpPr/>
            <p:nvPr/>
          </p:nvSpPr>
          <p:spPr>
            <a:xfrm flipH="1">
              <a:off x="4727575" y="3989387"/>
              <a:ext cx="620712" cy="468312"/>
            </a:xfrm>
            <a:custGeom>
              <a:pathLst>
                <a:path extrusionOk="0" h="481" w="596">
                  <a:moveTo>
                    <a:pt x="596" y="0"/>
                  </a:moveTo>
                  <a:lnTo>
                    <a:pt x="0" y="48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93" name="Shape 2493"/>
            <p:cNvCxnSpPr/>
            <p:nvPr/>
          </p:nvCxnSpPr>
          <p:spPr>
            <a:xfrm>
              <a:off x="3590925" y="4781550"/>
              <a:ext cx="0" cy="4460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94" name="Shape 2494"/>
            <p:cNvCxnSpPr/>
            <p:nvPr/>
          </p:nvCxnSpPr>
          <p:spPr>
            <a:xfrm>
              <a:off x="5351462" y="4781550"/>
              <a:ext cx="0" cy="4460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495" name="Shape 2495"/>
            <p:cNvGrpSpPr/>
            <p:nvPr/>
          </p:nvGrpSpPr>
          <p:grpSpPr>
            <a:xfrm>
              <a:off x="1512887" y="2419350"/>
              <a:ext cx="5924550" cy="501650"/>
              <a:chOff x="4378325" y="10420350"/>
              <a:chExt cx="7208837" cy="868362"/>
            </a:xfrm>
          </p:grpSpPr>
          <p:cxnSp>
            <p:nvCxnSpPr>
              <p:cNvPr id="2496" name="Shape 2496"/>
              <p:cNvCxnSpPr/>
              <p:nvPr/>
            </p:nvCxnSpPr>
            <p:spPr>
              <a:xfrm flipH="1">
                <a:off x="4378325" y="10420350"/>
                <a:ext cx="598487" cy="7842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97" name="Shape 2497"/>
              <p:cNvCxnSpPr/>
              <p:nvPr/>
            </p:nvCxnSpPr>
            <p:spPr>
              <a:xfrm>
                <a:off x="6156325" y="10448925"/>
                <a:ext cx="1473200" cy="825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98" name="Shape 2498"/>
              <p:cNvCxnSpPr/>
              <p:nvPr/>
            </p:nvCxnSpPr>
            <p:spPr>
              <a:xfrm>
                <a:off x="10988675" y="10433050"/>
                <a:ext cx="598487" cy="7842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99" name="Shape 2499"/>
              <p:cNvCxnSpPr/>
              <p:nvPr/>
            </p:nvCxnSpPr>
            <p:spPr>
              <a:xfrm flipH="1">
                <a:off x="8489950" y="10463212"/>
                <a:ext cx="1473200" cy="825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清华版教材展示">
  <a:themeElements>
    <a:clrScheme name="清华版教材展示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