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73" r:id="rId8"/>
    <p:sldId id="264" r:id="rId9"/>
    <p:sldId id="266" r:id="rId10"/>
    <p:sldId id="267" r:id="rId11"/>
    <p:sldId id="269" r:id="rId12"/>
    <p:sldId id="270" r:id="rId13"/>
    <p:sldId id="274" r:id="rId14"/>
    <p:sldId id="271" r:id="rId15"/>
    <p:sldId id="272" r:id="rId16"/>
    <p:sldId id="263" r:id="rId17"/>
    <p:sldId id="287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9" r:id="rId31"/>
    <p:sldId id="288" r:id="rId3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F9-491D-5C4F-A66F-232C441CA12E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23F7-0041-DB48-942E-DB8A8714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639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F9-491D-5C4F-A66F-232C441CA12E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23F7-0041-DB48-942E-DB8A8714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0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F9-491D-5C4F-A66F-232C441CA12E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23F7-0041-DB48-942E-DB8A8714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39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F9-491D-5C4F-A66F-232C441CA12E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23F7-0041-DB48-942E-DB8A8714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7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F9-491D-5C4F-A66F-232C441CA12E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23F7-0041-DB48-942E-DB8A8714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2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F9-491D-5C4F-A66F-232C441CA12E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23F7-0041-DB48-942E-DB8A8714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85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F9-491D-5C4F-A66F-232C441CA12E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23F7-0041-DB48-942E-DB8A8714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57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F9-491D-5C4F-A66F-232C441CA12E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23F7-0041-DB48-942E-DB8A8714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55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F9-491D-5C4F-A66F-232C441CA12E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23F7-0041-DB48-942E-DB8A8714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503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F9-491D-5C4F-A66F-232C441CA12E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23F7-0041-DB48-942E-DB8A8714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06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A9F9-491D-5C4F-A66F-232C441CA12E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23F7-0041-DB48-942E-DB8A8714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997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2A9F9-491D-5C4F-A66F-232C441CA12E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623F7-0041-DB48-942E-DB8A871445B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75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Rudimenti di Complessità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Corso di Programmazione II</a:t>
            </a:r>
          </a:p>
          <a:p>
            <a:r>
              <a:rPr lang="it-IT" dirty="0"/>
              <a:t>Prof. Dario Catalano </a:t>
            </a:r>
          </a:p>
        </p:txBody>
      </p:sp>
    </p:spTree>
    <p:extLst>
      <p:ext uri="{BB962C8B-B14F-4D97-AF65-F5344CB8AC3E}">
        <p14:creationId xmlns:p14="http://schemas.microsoft.com/office/powerpoint/2010/main" val="371913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305545" y="40919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/>
              <a:t>Funzione quadratica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" y="1409041"/>
            <a:ext cx="8229600" cy="1345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600" dirty="0" err="1"/>
              <a:t>f</a:t>
            </a:r>
            <a:r>
              <a:rPr lang="it-IT" sz="3600" dirty="0"/>
              <a:t>(</a:t>
            </a:r>
            <a:r>
              <a:rPr lang="it-IT" sz="3600" dirty="0" err="1"/>
              <a:t>n</a:t>
            </a:r>
            <a:r>
              <a:rPr lang="it-IT" sz="3600" dirty="0"/>
              <a:t>)=c n</a:t>
            </a:r>
            <a:r>
              <a:rPr lang="it-IT" sz="3600" baseline="30000" dirty="0"/>
              <a:t>2</a:t>
            </a:r>
          </a:p>
          <a:p>
            <a:pPr marL="0" indent="0">
              <a:buFont typeface="Arial"/>
              <a:buNone/>
            </a:pPr>
            <a:endParaRPr lang="it-IT" sz="3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08110" y="2468611"/>
            <a:ext cx="4596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latin typeface="Courier New"/>
                <a:cs typeface="Courier New"/>
              </a:rPr>
              <a:t>for (i=0;i&lt;</a:t>
            </a:r>
            <a:r>
              <a:rPr lang="it-IT" sz="3000" b="1" dirty="0" err="1">
                <a:latin typeface="Courier New"/>
                <a:cs typeface="Courier New"/>
              </a:rPr>
              <a:t>n;i</a:t>
            </a:r>
            <a:r>
              <a:rPr lang="it-IT" sz="3000" b="1" dirty="0">
                <a:latin typeface="Courier New"/>
                <a:cs typeface="Courier New"/>
              </a:rPr>
              <a:t>++)</a:t>
            </a:r>
          </a:p>
          <a:p>
            <a:r>
              <a:rPr lang="it-IT" sz="3000" b="1" dirty="0">
                <a:latin typeface="Courier New"/>
                <a:cs typeface="Courier New"/>
              </a:rPr>
              <a:t>	for(</a:t>
            </a:r>
            <a:r>
              <a:rPr lang="it-IT" sz="3000" b="1" dirty="0" err="1">
                <a:latin typeface="Courier New"/>
                <a:cs typeface="Courier New"/>
              </a:rPr>
              <a:t>j</a:t>
            </a:r>
            <a:r>
              <a:rPr lang="it-IT" sz="3000" b="1" dirty="0">
                <a:latin typeface="Courier New"/>
                <a:cs typeface="Courier New"/>
              </a:rPr>
              <a:t>=0;j&lt;</a:t>
            </a:r>
            <a:r>
              <a:rPr lang="it-IT" sz="3000" b="1" dirty="0" err="1">
                <a:latin typeface="Courier New"/>
                <a:cs typeface="Courier New"/>
              </a:rPr>
              <a:t>n;j</a:t>
            </a:r>
            <a:r>
              <a:rPr lang="it-IT" sz="3000" b="1" dirty="0">
                <a:latin typeface="Courier New"/>
                <a:cs typeface="Courier New"/>
              </a:rPr>
              <a:t>++)</a:t>
            </a:r>
          </a:p>
          <a:p>
            <a:r>
              <a:rPr lang="it-IT" sz="3000" b="1" dirty="0">
                <a:latin typeface="Courier New"/>
                <a:cs typeface="Courier New"/>
              </a:rPr>
              <a:t>		do </a:t>
            </a:r>
            <a:r>
              <a:rPr lang="it-IT" sz="3000" b="1" dirty="0" err="1">
                <a:latin typeface="Courier New"/>
                <a:cs typeface="Courier New"/>
              </a:rPr>
              <a:t>something</a:t>
            </a:r>
            <a:r>
              <a:rPr lang="it-IT" sz="3000" b="1" dirty="0"/>
              <a:t>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434032" y="4356194"/>
            <a:ext cx="4762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solidFill>
                  <a:srgbClr val="0000FF"/>
                </a:solidFill>
                <a:latin typeface="Courier New"/>
                <a:cs typeface="Courier New"/>
              </a:rPr>
              <a:t>for (i=1;i&lt;=</a:t>
            </a:r>
            <a:r>
              <a:rPr lang="it-IT" sz="3000" b="1" dirty="0" err="1">
                <a:solidFill>
                  <a:srgbClr val="0000FF"/>
                </a:solidFill>
                <a:latin typeface="Courier New"/>
                <a:cs typeface="Courier New"/>
              </a:rPr>
              <a:t>n;i</a:t>
            </a:r>
            <a:r>
              <a:rPr lang="it-IT" sz="3000" b="1" dirty="0">
                <a:solidFill>
                  <a:srgbClr val="0000FF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it-IT" sz="3000" b="1" dirty="0">
                <a:solidFill>
                  <a:srgbClr val="0000FF"/>
                </a:solidFill>
                <a:latin typeface="Courier New"/>
                <a:cs typeface="Courier New"/>
              </a:rPr>
              <a:t>	for(</a:t>
            </a:r>
            <a:r>
              <a:rPr lang="it-IT" sz="3000" b="1" dirty="0" err="1">
                <a:solidFill>
                  <a:srgbClr val="0000FF"/>
                </a:solidFill>
                <a:latin typeface="Courier New"/>
                <a:cs typeface="Courier New"/>
              </a:rPr>
              <a:t>j</a:t>
            </a:r>
            <a:r>
              <a:rPr lang="it-IT" sz="3000" b="1" dirty="0">
                <a:solidFill>
                  <a:srgbClr val="0000FF"/>
                </a:solidFill>
                <a:latin typeface="Courier New"/>
                <a:cs typeface="Courier New"/>
              </a:rPr>
              <a:t>=1;j&lt;=</a:t>
            </a:r>
            <a:r>
              <a:rPr lang="it-IT" sz="3000" b="1" dirty="0" err="1">
                <a:solidFill>
                  <a:srgbClr val="0000FF"/>
                </a:solidFill>
                <a:latin typeface="Courier New"/>
                <a:cs typeface="Courier New"/>
              </a:rPr>
              <a:t>i;j</a:t>
            </a:r>
            <a:r>
              <a:rPr lang="it-IT" sz="3000" b="1" dirty="0">
                <a:solidFill>
                  <a:srgbClr val="0000FF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it-IT" sz="3000" b="1" dirty="0">
                <a:solidFill>
                  <a:srgbClr val="0000FF"/>
                </a:solidFill>
                <a:latin typeface="Courier New"/>
                <a:cs typeface="Courier New"/>
              </a:rPr>
              <a:t>		do </a:t>
            </a:r>
            <a:r>
              <a:rPr lang="it-IT" sz="3000" b="1" dirty="0" err="1">
                <a:solidFill>
                  <a:srgbClr val="0000FF"/>
                </a:solidFill>
                <a:latin typeface="Courier New"/>
                <a:cs typeface="Courier New"/>
              </a:rPr>
              <a:t>something</a:t>
            </a:r>
            <a:r>
              <a:rPr lang="it-IT" sz="3000" b="1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670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305545" y="40919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/>
              <a:t>Funzione cubica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" y="1409041"/>
            <a:ext cx="8229600" cy="1345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600" dirty="0" err="1"/>
              <a:t>f</a:t>
            </a:r>
            <a:r>
              <a:rPr lang="it-IT" sz="3600" dirty="0"/>
              <a:t>(</a:t>
            </a:r>
            <a:r>
              <a:rPr lang="it-IT" sz="3600" dirty="0" err="1"/>
              <a:t>n</a:t>
            </a:r>
            <a:r>
              <a:rPr lang="it-IT" sz="3600" dirty="0"/>
              <a:t>)=c n</a:t>
            </a:r>
            <a:r>
              <a:rPr lang="it-IT" sz="3600" baseline="30000" dirty="0"/>
              <a:t>3</a:t>
            </a:r>
          </a:p>
          <a:p>
            <a:pPr marL="0" indent="0">
              <a:buFont typeface="Arial"/>
              <a:buNone/>
            </a:pPr>
            <a:endParaRPr lang="it-IT" sz="3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08110" y="2468611"/>
            <a:ext cx="60810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latin typeface="Courier New"/>
                <a:cs typeface="Courier New"/>
              </a:rPr>
              <a:t>for (i=0;i&lt;</a:t>
            </a:r>
            <a:r>
              <a:rPr lang="it-IT" sz="3000" b="1" dirty="0" err="1">
                <a:latin typeface="Courier New"/>
                <a:cs typeface="Courier New"/>
              </a:rPr>
              <a:t>n;i</a:t>
            </a:r>
            <a:r>
              <a:rPr lang="it-IT" sz="3000" b="1" dirty="0">
                <a:latin typeface="Courier New"/>
                <a:cs typeface="Courier New"/>
              </a:rPr>
              <a:t>++)</a:t>
            </a:r>
          </a:p>
          <a:p>
            <a:r>
              <a:rPr lang="it-IT" sz="3000" b="1" dirty="0">
                <a:latin typeface="Courier New"/>
                <a:cs typeface="Courier New"/>
              </a:rPr>
              <a:t>	for(</a:t>
            </a:r>
            <a:r>
              <a:rPr lang="it-IT" sz="3000" b="1" dirty="0" err="1">
                <a:latin typeface="Courier New"/>
                <a:cs typeface="Courier New"/>
              </a:rPr>
              <a:t>j</a:t>
            </a:r>
            <a:r>
              <a:rPr lang="it-IT" sz="3000" b="1" dirty="0">
                <a:latin typeface="Courier New"/>
                <a:cs typeface="Courier New"/>
              </a:rPr>
              <a:t>=0;j&lt;</a:t>
            </a:r>
            <a:r>
              <a:rPr lang="it-IT" sz="3000" b="1" dirty="0" err="1">
                <a:latin typeface="Courier New"/>
                <a:cs typeface="Courier New"/>
              </a:rPr>
              <a:t>n;j</a:t>
            </a:r>
            <a:r>
              <a:rPr lang="it-IT" sz="3000" b="1" dirty="0">
                <a:latin typeface="Courier New"/>
                <a:cs typeface="Courier New"/>
              </a:rPr>
              <a:t>++)</a:t>
            </a:r>
          </a:p>
          <a:p>
            <a:r>
              <a:rPr lang="it-IT" sz="3000" b="1" dirty="0">
                <a:latin typeface="Courier New"/>
                <a:cs typeface="Courier New"/>
              </a:rPr>
              <a:t>		for(k=0;k&lt;</a:t>
            </a:r>
            <a:r>
              <a:rPr lang="it-IT" sz="3000" b="1" dirty="0" err="1">
                <a:latin typeface="Courier New"/>
                <a:cs typeface="Courier New"/>
              </a:rPr>
              <a:t>n;k</a:t>
            </a:r>
            <a:r>
              <a:rPr lang="it-IT" sz="3000" b="1" dirty="0">
                <a:latin typeface="Courier New"/>
                <a:cs typeface="Courier New"/>
              </a:rPr>
              <a:t>++) </a:t>
            </a:r>
          </a:p>
          <a:p>
            <a:r>
              <a:rPr lang="it-IT" sz="3000" b="1" dirty="0">
                <a:latin typeface="Courier New"/>
                <a:cs typeface="Courier New"/>
              </a:rPr>
              <a:t>				do </a:t>
            </a:r>
            <a:r>
              <a:rPr lang="it-IT" sz="3000" b="1" dirty="0" err="1">
                <a:latin typeface="Courier New"/>
                <a:cs typeface="Courier New"/>
              </a:rPr>
              <a:t>something</a:t>
            </a:r>
            <a:r>
              <a:rPr lang="it-IT" sz="3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92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Sommatorie 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2" b="1579"/>
          <a:stretch/>
        </p:blipFill>
        <p:spPr>
          <a:xfrm>
            <a:off x="0" y="1661974"/>
            <a:ext cx="9144000" cy="1680655"/>
          </a:xfr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3582"/>
            <a:ext cx="5113861" cy="196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Sommatorie – II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9407"/>
            <a:ext cx="8229600" cy="2244436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4" y="4185907"/>
            <a:ext cx="6743495" cy="256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8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5088" y="3866799"/>
            <a:ext cx="8229600" cy="2573058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038958" y="1444817"/>
            <a:ext cx="5544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>
                <a:solidFill>
                  <a:srgbClr val="0000FF"/>
                </a:solidFill>
                <a:latin typeface="Courier New"/>
                <a:cs typeface="Courier New"/>
              </a:rPr>
              <a:t>for(i=1;i&lt;=</a:t>
            </a:r>
            <a:r>
              <a:rPr lang="it-IT" sz="3000" b="1" dirty="0" err="1">
                <a:solidFill>
                  <a:srgbClr val="0000FF"/>
                </a:solidFill>
                <a:latin typeface="Courier New"/>
                <a:cs typeface="Courier New"/>
              </a:rPr>
              <a:t>n;i</a:t>
            </a:r>
            <a:r>
              <a:rPr lang="it-IT" sz="3000" b="1" dirty="0">
                <a:solidFill>
                  <a:srgbClr val="0000FF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it-IT" sz="3000" b="1" dirty="0">
                <a:solidFill>
                  <a:srgbClr val="0000FF"/>
                </a:solidFill>
                <a:latin typeface="Courier New"/>
                <a:cs typeface="Courier New"/>
              </a:rPr>
              <a:t>	for(</a:t>
            </a:r>
            <a:r>
              <a:rPr lang="it-IT" sz="3000" b="1" dirty="0" err="1">
                <a:solidFill>
                  <a:srgbClr val="0000FF"/>
                </a:solidFill>
                <a:latin typeface="Courier New"/>
                <a:cs typeface="Courier New"/>
              </a:rPr>
              <a:t>j</a:t>
            </a:r>
            <a:r>
              <a:rPr lang="it-IT" sz="3000" b="1" dirty="0">
                <a:solidFill>
                  <a:srgbClr val="0000FF"/>
                </a:solidFill>
                <a:latin typeface="Courier New"/>
                <a:cs typeface="Courier New"/>
              </a:rPr>
              <a:t>=1;j&lt;=</a:t>
            </a:r>
            <a:r>
              <a:rPr lang="it-IT" sz="3000" b="1" dirty="0" err="1">
                <a:solidFill>
                  <a:srgbClr val="0000FF"/>
                </a:solidFill>
                <a:latin typeface="Courier New"/>
                <a:cs typeface="Courier New"/>
              </a:rPr>
              <a:t>i;j</a:t>
            </a:r>
            <a:r>
              <a:rPr lang="it-IT" sz="3000" b="1" dirty="0">
                <a:solidFill>
                  <a:srgbClr val="0000FF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it-IT" sz="3000" b="1" dirty="0">
                <a:solidFill>
                  <a:srgbClr val="0000FF"/>
                </a:solidFill>
                <a:latin typeface="Courier New"/>
                <a:cs typeface="Courier New"/>
              </a:rPr>
              <a:t>		for(k=1;k&lt;=</a:t>
            </a:r>
            <a:r>
              <a:rPr lang="it-IT" sz="3000" b="1" dirty="0" err="1">
                <a:solidFill>
                  <a:srgbClr val="0000FF"/>
                </a:solidFill>
                <a:latin typeface="Courier New"/>
                <a:cs typeface="Courier New"/>
              </a:rPr>
              <a:t>j;k</a:t>
            </a:r>
            <a:r>
              <a:rPr lang="it-IT" sz="3000" b="1" dirty="0">
                <a:solidFill>
                  <a:srgbClr val="0000FF"/>
                </a:solidFill>
                <a:latin typeface="Courier New"/>
                <a:cs typeface="Courier New"/>
              </a:rPr>
              <a:t>++)</a:t>
            </a:r>
          </a:p>
          <a:p>
            <a:r>
              <a:rPr lang="it-IT" sz="3000" b="1" dirty="0">
                <a:solidFill>
                  <a:srgbClr val="0000FF"/>
                </a:solidFill>
                <a:latin typeface="Courier New"/>
                <a:cs typeface="Courier New"/>
              </a:rPr>
              <a:t>				do </a:t>
            </a:r>
            <a:r>
              <a:rPr lang="it-IT" sz="3000" b="1" dirty="0" err="1">
                <a:solidFill>
                  <a:srgbClr val="0000FF"/>
                </a:solidFill>
                <a:latin typeface="Courier New"/>
                <a:cs typeface="Courier New"/>
              </a:rPr>
              <a:t>something</a:t>
            </a:r>
            <a:r>
              <a:rPr lang="it-IT" sz="3000" b="1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325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305545" y="40919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/>
              <a:t>Funzione polinomiale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" y="1409040"/>
            <a:ext cx="8229600" cy="250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600" dirty="0" err="1"/>
              <a:t>f</a:t>
            </a:r>
            <a:r>
              <a:rPr lang="it-IT" sz="3600" dirty="0"/>
              <a:t>(</a:t>
            </a:r>
            <a:r>
              <a:rPr lang="it-IT" sz="3600" dirty="0" err="1"/>
              <a:t>n</a:t>
            </a:r>
            <a:r>
              <a:rPr lang="it-IT" sz="3600" dirty="0"/>
              <a:t>)=a</a:t>
            </a:r>
            <a:r>
              <a:rPr lang="it-IT" sz="3600" baseline="-25000" dirty="0"/>
              <a:t>0</a:t>
            </a:r>
            <a:r>
              <a:rPr lang="it-IT" sz="3600" dirty="0"/>
              <a:t> + a</a:t>
            </a:r>
            <a:r>
              <a:rPr lang="it-IT" sz="3600" baseline="-25000" dirty="0"/>
              <a:t>1</a:t>
            </a:r>
            <a:r>
              <a:rPr lang="it-IT" sz="3600" dirty="0"/>
              <a:t>n + a</a:t>
            </a:r>
            <a:r>
              <a:rPr lang="it-IT" sz="3600" baseline="-25000" dirty="0"/>
              <a:t>2</a:t>
            </a:r>
            <a:r>
              <a:rPr lang="it-IT" sz="3600" dirty="0"/>
              <a:t> n</a:t>
            </a:r>
            <a:r>
              <a:rPr lang="it-IT" sz="3600" baseline="30000" dirty="0"/>
              <a:t>2 </a:t>
            </a:r>
            <a:r>
              <a:rPr lang="it-IT" sz="3600" dirty="0"/>
              <a:t>+… + a</a:t>
            </a:r>
            <a:r>
              <a:rPr lang="it-IT" sz="3600" baseline="-25000" dirty="0"/>
              <a:t>d</a:t>
            </a:r>
            <a:r>
              <a:rPr lang="it-IT" sz="3600" dirty="0"/>
              <a:t> </a:t>
            </a:r>
            <a:r>
              <a:rPr lang="it-IT" sz="3600" dirty="0" err="1"/>
              <a:t>n</a:t>
            </a:r>
            <a:r>
              <a:rPr lang="it-IT" sz="3600" baseline="30000" dirty="0" err="1"/>
              <a:t>d</a:t>
            </a:r>
            <a:endParaRPr lang="it-IT" sz="3600" baseline="30000" dirty="0"/>
          </a:p>
          <a:p>
            <a:pPr marL="0" indent="0">
              <a:buFont typeface="Arial"/>
              <a:buNone/>
            </a:pPr>
            <a:endParaRPr lang="it-IT" sz="3600" dirty="0"/>
          </a:p>
          <a:p>
            <a:pPr marL="0" indent="0">
              <a:buNone/>
            </a:pPr>
            <a:r>
              <a:rPr lang="it-IT" sz="3600" dirty="0"/>
              <a:t>il grado è il valore della potenza più grande con a</a:t>
            </a:r>
            <a:r>
              <a:rPr lang="it-IT" sz="3600" baseline="-25000" dirty="0"/>
              <a:t>d</a:t>
            </a:r>
            <a:r>
              <a:rPr lang="it-IT" sz="3600" dirty="0"/>
              <a:t> diverso da 0</a:t>
            </a:r>
          </a:p>
          <a:p>
            <a:pPr marL="0" indent="0">
              <a:buFont typeface="Arial"/>
              <a:buNone/>
            </a:pP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864876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Notazione Asintotica</a:t>
            </a:r>
          </a:p>
        </p:txBody>
      </p:sp>
      <p:sp>
        <p:nvSpPr>
          <p:cNvPr id="4" name="Rettangolo 3"/>
          <p:cNvSpPr/>
          <p:nvPr/>
        </p:nvSpPr>
        <p:spPr>
          <a:xfrm>
            <a:off x="143085" y="1840906"/>
            <a:ext cx="90009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dirty="0"/>
              <a:t>Notazione asintotica al crescere di </a:t>
            </a:r>
            <a:r>
              <a:rPr lang="it-IT" sz="3200" dirty="0" err="1"/>
              <a:t>n</a:t>
            </a:r>
            <a:r>
              <a:rPr lang="it-IT" sz="3200" dirty="0"/>
              <a:t>:</a:t>
            </a:r>
          </a:p>
          <a:p>
            <a:endParaRPr lang="it-IT" sz="3200" dirty="0"/>
          </a:p>
          <a:p>
            <a:pPr lvl="1"/>
            <a:r>
              <a:rPr lang="it-IT" sz="3200" b="1" dirty="0"/>
              <a:t>g(</a:t>
            </a:r>
            <a:r>
              <a:rPr lang="it-IT" sz="3200" b="1" dirty="0" err="1"/>
              <a:t>n</a:t>
            </a:r>
            <a:r>
              <a:rPr lang="it-IT" sz="3200" b="1" dirty="0"/>
              <a:t>) = O(</a:t>
            </a:r>
            <a:r>
              <a:rPr lang="it-IT" sz="3200" b="1" dirty="0" err="1"/>
              <a:t>f</a:t>
            </a:r>
            <a:r>
              <a:rPr lang="it-IT" sz="3200" b="1" dirty="0"/>
              <a:t>(</a:t>
            </a:r>
            <a:r>
              <a:rPr lang="it-IT" sz="3200" b="1" dirty="0" err="1"/>
              <a:t>n</a:t>
            </a:r>
            <a:r>
              <a:rPr lang="it-IT" sz="3200" b="1" dirty="0"/>
              <a:t>))</a:t>
            </a:r>
            <a:r>
              <a:rPr lang="it-IT" sz="3200" dirty="0"/>
              <a:t> </a:t>
            </a:r>
            <a:r>
              <a:rPr lang="it-IT" sz="3200" dirty="0" err="1"/>
              <a:t>sse</a:t>
            </a:r>
            <a:r>
              <a:rPr lang="it-IT" sz="3200" dirty="0"/>
              <a:t> esistono c,n</a:t>
            </a:r>
            <a:r>
              <a:rPr lang="it-IT" sz="3200" baseline="-25000" dirty="0"/>
              <a:t>0</a:t>
            </a:r>
            <a:r>
              <a:rPr lang="it-IT" sz="3200" dirty="0"/>
              <a:t>&gt;0 : </a:t>
            </a:r>
          </a:p>
          <a:p>
            <a:pPr lvl="1" algn="ctr"/>
            <a:r>
              <a:rPr lang="it-IT" sz="3200" b="1" dirty="0"/>
              <a:t>g(</a:t>
            </a:r>
            <a:r>
              <a:rPr lang="it-IT" sz="3200" b="1" dirty="0" err="1"/>
              <a:t>n</a:t>
            </a:r>
            <a:r>
              <a:rPr lang="it-IT" sz="3200" b="1" dirty="0"/>
              <a:t>) </a:t>
            </a:r>
            <a:r>
              <a:rPr lang="en-US" sz="3200" b="1" dirty="0">
                <a:latin typeface="cmsy10" charset="0"/>
              </a:rPr>
              <a:t>≤</a:t>
            </a:r>
            <a:r>
              <a:rPr lang="it-IT" sz="3200" b="1" dirty="0"/>
              <a:t> c </a:t>
            </a:r>
            <a:r>
              <a:rPr lang="it-IT" sz="3200" b="1" dirty="0" err="1"/>
              <a:t>f</a:t>
            </a:r>
            <a:r>
              <a:rPr lang="it-IT" sz="3200" b="1" dirty="0"/>
              <a:t>(</a:t>
            </a:r>
            <a:r>
              <a:rPr lang="it-IT" sz="3200" b="1" dirty="0" err="1"/>
              <a:t>n</a:t>
            </a:r>
            <a:r>
              <a:rPr lang="it-IT" sz="3200" b="1" dirty="0"/>
              <a:t>) </a:t>
            </a:r>
            <a:r>
              <a:rPr lang="en-US" sz="3200" dirty="0">
                <a:latin typeface="cmsy10" charset="0"/>
              </a:rPr>
              <a:t>per </a:t>
            </a:r>
            <a:r>
              <a:rPr lang="en-US" sz="3200" dirty="0" err="1">
                <a:latin typeface="cmsy10" charset="0"/>
              </a:rPr>
              <a:t>ogni</a:t>
            </a:r>
            <a:r>
              <a:rPr lang="en-US" sz="3200" dirty="0">
                <a:latin typeface="cmsy10" charset="0"/>
              </a:rPr>
              <a:t> </a:t>
            </a:r>
            <a:r>
              <a:rPr lang="it-IT" sz="3200" dirty="0" err="1"/>
              <a:t>n</a:t>
            </a:r>
            <a:r>
              <a:rPr lang="it-IT" sz="3200" dirty="0"/>
              <a:t> &gt; n</a:t>
            </a:r>
            <a:r>
              <a:rPr lang="it-IT" sz="3200" baseline="-25000" dirty="0"/>
              <a:t>0</a:t>
            </a:r>
          </a:p>
          <a:p>
            <a:pPr lvl="1" algn="ctr"/>
            <a:endParaRPr lang="it-IT" sz="3200" b="1" dirty="0"/>
          </a:p>
          <a:p>
            <a:pPr lvl="1"/>
            <a:r>
              <a:rPr lang="it-IT" sz="3200" b="1" dirty="0"/>
              <a:t>g(</a:t>
            </a:r>
            <a:r>
              <a:rPr lang="it-IT" sz="3200" b="1" dirty="0" err="1"/>
              <a:t>n</a:t>
            </a:r>
            <a:r>
              <a:rPr lang="it-IT" sz="3200" b="1" dirty="0"/>
              <a:t>) = </a:t>
            </a:r>
            <a:r>
              <a:rPr lang="it-IT" sz="3200" b="1" dirty="0">
                <a:latin typeface="Symbol" charset="0"/>
                <a:sym typeface="Symbol" charset="0"/>
              </a:rPr>
              <a:t></a:t>
            </a:r>
            <a:r>
              <a:rPr lang="it-IT" sz="3200" b="1" dirty="0"/>
              <a:t>(</a:t>
            </a:r>
            <a:r>
              <a:rPr lang="it-IT" sz="3200" b="1" dirty="0" err="1"/>
              <a:t>f</a:t>
            </a:r>
            <a:r>
              <a:rPr lang="it-IT" sz="3200" b="1" dirty="0"/>
              <a:t>(</a:t>
            </a:r>
            <a:r>
              <a:rPr lang="it-IT" sz="3200" b="1" dirty="0" err="1"/>
              <a:t>n</a:t>
            </a:r>
            <a:r>
              <a:rPr lang="it-IT" sz="3200" b="1" dirty="0"/>
              <a:t>))</a:t>
            </a:r>
            <a:r>
              <a:rPr lang="it-IT" sz="3200" dirty="0"/>
              <a:t> </a:t>
            </a:r>
            <a:r>
              <a:rPr lang="it-IT" sz="3200" dirty="0" err="1"/>
              <a:t>sse</a:t>
            </a:r>
            <a:r>
              <a:rPr lang="it-IT" sz="3200" dirty="0"/>
              <a:t> </a:t>
            </a:r>
            <a:r>
              <a:rPr lang="en-US" sz="3200" dirty="0" err="1">
                <a:latin typeface="cmsy10" charset="0"/>
              </a:rPr>
              <a:t>esistono</a:t>
            </a:r>
            <a:r>
              <a:rPr lang="en-US" sz="3200" dirty="0">
                <a:latin typeface="cmsy10" charset="0"/>
              </a:rPr>
              <a:t> </a:t>
            </a:r>
            <a:r>
              <a:rPr lang="it-IT" sz="3200" dirty="0"/>
              <a:t>c,n</a:t>
            </a:r>
            <a:r>
              <a:rPr lang="it-IT" sz="3200" baseline="-25000" dirty="0"/>
              <a:t>0</a:t>
            </a:r>
            <a:r>
              <a:rPr lang="it-IT" sz="3200" dirty="0"/>
              <a:t>&gt;0 : </a:t>
            </a:r>
          </a:p>
          <a:p>
            <a:pPr lvl="1" algn="ctr"/>
            <a:r>
              <a:rPr lang="it-IT" sz="3200" b="1" dirty="0"/>
              <a:t>g(</a:t>
            </a:r>
            <a:r>
              <a:rPr lang="it-IT" sz="3200" b="1" dirty="0" err="1"/>
              <a:t>n</a:t>
            </a:r>
            <a:r>
              <a:rPr lang="it-IT" sz="3200" b="1" dirty="0"/>
              <a:t>)≥c </a:t>
            </a:r>
            <a:r>
              <a:rPr lang="it-IT" sz="3200" b="1" dirty="0" err="1"/>
              <a:t>f</a:t>
            </a:r>
            <a:r>
              <a:rPr lang="it-IT" sz="3200" b="1" dirty="0"/>
              <a:t>(</a:t>
            </a:r>
            <a:r>
              <a:rPr lang="it-IT" sz="3200" b="1" dirty="0" err="1"/>
              <a:t>n</a:t>
            </a:r>
            <a:r>
              <a:rPr lang="it-IT" sz="3200" b="1" dirty="0"/>
              <a:t>)</a:t>
            </a:r>
            <a:r>
              <a:rPr lang="it-IT" sz="3200" dirty="0"/>
              <a:t> per infiniti valori di </a:t>
            </a:r>
            <a:r>
              <a:rPr lang="it-IT" sz="3200" dirty="0" err="1"/>
              <a:t>n</a:t>
            </a:r>
            <a:r>
              <a:rPr lang="it-IT" sz="3200" dirty="0"/>
              <a:t>&gt;n</a:t>
            </a:r>
            <a:r>
              <a:rPr lang="it-IT" sz="3200" baseline="-25000" dirty="0"/>
              <a:t>0</a:t>
            </a:r>
          </a:p>
          <a:p>
            <a:pPr lvl="1" algn="ctr"/>
            <a:endParaRPr lang="it-IT" sz="3200" dirty="0"/>
          </a:p>
          <a:p>
            <a:pPr lvl="1"/>
            <a:r>
              <a:rPr lang="it-IT" sz="3200" b="1" dirty="0"/>
              <a:t>g(</a:t>
            </a:r>
            <a:r>
              <a:rPr lang="it-IT" sz="3200" b="1" dirty="0" err="1"/>
              <a:t>n</a:t>
            </a:r>
            <a:r>
              <a:rPr lang="it-IT" sz="3200" b="1" dirty="0"/>
              <a:t>) = </a:t>
            </a:r>
            <a:r>
              <a:rPr lang="it-IT" sz="3200" b="1" dirty="0">
                <a:latin typeface="Symbol" charset="0"/>
                <a:sym typeface="Symbol" charset="0"/>
              </a:rPr>
              <a:t></a:t>
            </a:r>
            <a:r>
              <a:rPr lang="it-IT" sz="3200" b="1" dirty="0"/>
              <a:t>(</a:t>
            </a:r>
            <a:r>
              <a:rPr lang="it-IT" sz="3200" b="1" dirty="0" err="1"/>
              <a:t>f</a:t>
            </a:r>
            <a:r>
              <a:rPr lang="it-IT" sz="3200" b="1" dirty="0"/>
              <a:t>(</a:t>
            </a:r>
            <a:r>
              <a:rPr lang="it-IT" sz="3200" b="1" dirty="0" err="1"/>
              <a:t>n</a:t>
            </a:r>
            <a:r>
              <a:rPr lang="it-IT" sz="3200" b="1" dirty="0"/>
              <a:t>))</a:t>
            </a:r>
            <a:r>
              <a:rPr lang="it-IT" sz="3200" dirty="0"/>
              <a:t> </a:t>
            </a:r>
            <a:r>
              <a:rPr lang="it-IT" sz="3200" dirty="0" err="1"/>
              <a:t>sse</a:t>
            </a:r>
            <a:r>
              <a:rPr lang="it-IT" sz="3200" dirty="0"/>
              <a:t> g(</a:t>
            </a:r>
            <a:r>
              <a:rPr lang="it-IT" sz="3200" dirty="0" err="1"/>
              <a:t>n</a:t>
            </a:r>
            <a:r>
              <a:rPr lang="it-IT" sz="3200" dirty="0"/>
              <a:t>) = O(</a:t>
            </a:r>
            <a:r>
              <a:rPr lang="it-IT" sz="3200" dirty="0" err="1"/>
              <a:t>f</a:t>
            </a:r>
            <a:r>
              <a:rPr lang="it-IT" sz="3200" dirty="0"/>
              <a:t>(</a:t>
            </a:r>
            <a:r>
              <a:rPr lang="it-IT" sz="3200" dirty="0" err="1"/>
              <a:t>n</a:t>
            </a:r>
            <a:r>
              <a:rPr lang="it-IT" sz="3200" dirty="0"/>
              <a:t>)) e </a:t>
            </a:r>
            <a:r>
              <a:rPr lang="it-IT" sz="3200" dirty="0" err="1"/>
              <a:t>f</a:t>
            </a:r>
            <a:r>
              <a:rPr lang="it-IT" sz="3200" dirty="0"/>
              <a:t>(</a:t>
            </a:r>
            <a:r>
              <a:rPr lang="it-IT" sz="3200" dirty="0" err="1"/>
              <a:t>n</a:t>
            </a:r>
            <a:r>
              <a:rPr lang="it-IT" sz="3200" dirty="0"/>
              <a:t>) = O(g(</a:t>
            </a:r>
            <a:r>
              <a:rPr lang="it-IT" sz="3200" dirty="0" err="1"/>
              <a:t>n</a:t>
            </a:r>
            <a:r>
              <a:rPr lang="it-IT" sz="32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165222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Limiti Superiori e Inferiori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Per un dato problema </a:t>
            </a:r>
            <a:r>
              <a:rPr lang="it-IT" dirty="0" err="1"/>
              <a:t>Π</a:t>
            </a:r>
            <a:r>
              <a:rPr lang="it-IT" dirty="0"/>
              <a:t> consideriamo un algoritmo A che lo risolve </a:t>
            </a:r>
          </a:p>
          <a:p>
            <a:r>
              <a:rPr lang="it-IT" dirty="0"/>
              <a:t>Se A prende tempo t(</a:t>
            </a:r>
            <a:r>
              <a:rPr lang="it-IT" dirty="0" err="1"/>
              <a:t>n</a:t>
            </a:r>
            <a:r>
              <a:rPr lang="it-IT" dirty="0"/>
              <a:t>) diremo che </a:t>
            </a:r>
            <a:r>
              <a:rPr lang="it-IT" dirty="0">
                <a:solidFill>
                  <a:srgbClr val="FF0000"/>
                </a:solidFill>
              </a:rPr>
              <a:t>O(t(</a:t>
            </a:r>
            <a:r>
              <a:rPr lang="it-IT" dirty="0" err="1">
                <a:solidFill>
                  <a:srgbClr val="FF0000"/>
                </a:solidFill>
              </a:rPr>
              <a:t>n</a:t>
            </a:r>
            <a:r>
              <a:rPr lang="it-IT" dirty="0">
                <a:solidFill>
                  <a:srgbClr val="FF0000"/>
                </a:solidFill>
              </a:rPr>
              <a:t>))</a:t>
            </a:r>
            <a:r>
              <a:rPr lang="it-IT" dirty="0"/>
              <a:t> è un </a:t>
            </a:r>
            <a:r>
              <a:rPr lang="it-IT" b="1" dirty="0"/>
              <a:t>limite superiore.</a:t>
            </a:r>
          </a:p>
          <a:p>
            <a:r>
              <a:rPr lang="it-IT" dirty="0"/>
              <a:t>Se riusciamo a provare che nessun algoritmo può far meglio di t(</a:t>
            </a:r>
            <a:r>
              <a:rPr lang="it-IT" dirty="0" err="1"/>
              <a:t>n</a:t>
            </a:r>
            <a:r>
              <a:rPr lang="it-IT" dirty="0"/>
              <a:t>) diremo che </a:t>
            </a:r>
            <a:r>
              <a:rPr lang="it-IT" dirty="0" err="1">
                <a:solidFill>
                  <a:srgbClr val="FF0000"/>
                </a:solidFill>
              </a:rPr>
              <a:t>Ω</a:t>
            </a:r>
            <a:r>
              <a:rPr lang="it-IT" dirty="0">
                <a:solidFill>
                  <a:srgbClr val="FF0000"/>
                </a:solidFill>
              </a:rPr>
              <a:t>(t(</a:t>
            </a:r>
            <a:r>
              <a:rPr lang="it-IT" dirty="0" err="1">
                <a:solidFill>
                  <a:srgbClr val="FF0000"/>
                </a:solidFill>
              </a:rPr>
              <a:t>n</a:t>
            </a:r>
            <a:r>
              <a:rPr lang="it-IT" dirty="0">
                <a:solidFill>
                  <a:srgbClr val="FF0000"/>
                </a:solidFill>
              </a:rPr>
              <a:t>))</a:t>
            </a:r>
            <a:r>
              <a:rPr lang="it-IT" dirty="0"/>
              <a:t> è un </a:t>
            </a:r>
            <a:r>
              <a:rPr lang="it-IT" b="1" dirty="0"/>
              <a:t>limite inferiore</a:t>
            </a:r>
            <a:r>
              <a:rPr lang="it-IT" dirty="0"/>
              <a:t>. </a:t>
            </a:r>
          </a:p>
          <a:p>
            <a:r>
              <a:rPr lang="it-IT" dirty="0"/>
              <a:t>A è ottimo se i due limiti coincidono</a:t>
            </a:r>
          </a:p>
          <a:p>
            <a:pPr lvl="1"/>
            <a:r>
              <a:rPr lang="it-IT" dirty="0"/>
              <a:t>In tal caso la complessità computazionale </a:t>
            </a:r>
            <a:r>
              <a:rPr lang="it-IT" i="1" dirty="0"/>
              <a:t>del</a:t>
            </a:r>
            <a:r>
              <a:rPr lang="it-IT" dirty="0"/>
              <a:t> </a:t>
            </a:r>
            <a:r>
              <a:rPr lang="it-IT" i="1" dirty="0"/>
              <a:t>problema</a:t>
            </a:r>
            <a:r>
              <a:rPr lang="it-IT" dirty="0"/>
              <a:t> è </a:t>
            </a:r>
            <a:r>
              <a:rPr lang="it-IT" dirty="0" err="1">
                <a:solidFill>
                  <a:srgbClr val="FF0000"/>
                </a:solidFill>
              </a:rPr>
              <a:t>Θ</a:t>
            </a:r>
            <a:r>
              <a:rPr lang="it-IT" dirty="0">
                <a:solidFill>
                  <a:srgbClr val="FF0000"/>
                </a:solidFill>
              </a:rPr>
              <a:t>(t(</a:t>
            </a:r>
            <a:r>
              <a:rPr lang="it-IT" dirty="0" err="1">
                <a:solidFill>
                  <a:srgbClr val="FF0000"/>
                </a:solidFill>
              </a:rPr>
              <a:t>n</a:t>
            </a:r>
            <a:r>
              <a:rPr lang="it-IT" dirty="0">
                <a:solidFill>
                  <a:srgbClr val="FF0000"/>
                </a:solidFill>
              </a:rPr>
              <a:t>))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6504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Problemi intrattabili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9009"/>
          </a:xfrm>
        </p:spPr>
        <p:txBody>
          <a:bodyPr>
            <a:normAutofit fontScale="92500"/>
          </a:bodyPr>
          <a:lstStyle/>
          <a:p>
            <a:r>
              <a:rPr lang="it-IT" dirty="0"/>
              <a:t>Supponiamo di avere un algoritmo il cui tempo di calcolo sia O(2</a:t>
            </a:r>
            <a:r>
              <a:rPr lang="it-IT" baseline="30000" dirty="0"/>
              <a:t>n</a:t>
            </a:r>
            <a:r>
              <a:rPr lang="it-IT" dirty="0"/>
              <a:t>) (es 2</a:t>
            </a:r>
            <a:r>
              <a:rPr lang="it-IT" baseline="30000" dirty="0"/>
              <a:t>n</a:t>
            </a:r>
            <a:r>
              <a:rPr lang="it-IT" dirty="0"/>
              <a:t> -1) 			(1 </a:t>
            </a:r>
            <a:r>
              <a:rPr lang="it-IT" dirty="0" err="1"/>
              <a:t>operaz</a:t>
            </a:r>
            <a:r>
              <a:rPr lang="it-IT" dirty="0"/>
              <a:t>/sec)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90711" y="4062749"/>
            <a:ext cx="8548489" cy="2454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Migliorare di un fattore moltiplicativo </a:t>
            </a:r>
            <a:r>
              <a:rPr lang="it-IT" b="1" dirty="0" err="1"/>
              <a:t>N</a:t>
            </a:r>
            <a:r>
              <a:rPr lang="it-IT" dirty="0"/>
              <a:t> (</a:t>
            </a:r>
            <a:r>
              <a:rPr lang="it-IT" b="1" dirty="0" err="1"/>
              <a:t>N</a:t>
            </a:r>
            <a:r>
              <a:rPr lang="it-IT" dirty="0"/>
              <a:t> </a:t>
            </a:r>
            <a:r>
              <a:rPr lang="it-IT" dirty="0" err="1"/>
              <a:t>operaz</a:t>
            </a:r>
            <a:r>
              <a:rPr lang="it-IT" dirty="0"/>
              <a:t>/sec) migliora le prestazioni solo di + </a:t>
            </a:r>
            <a:r>
              <a:rPr lang="it-IT" b="1" dirty="0"/>
              <a:t>log </a:t>
            </a:r>
            <a:r>
              <a:rPr lang="it-IT" b="1" dirty="0" err="1"/>
              <a:t>N</a:t>
            </a:r>
            <a:endParaRPr lang="it-IT" b="1" dirty="0"/>
          </a:p>
          <a:p>
            <a:r>
              <a:rPr lang="it-IT" dirty="0"/>
              <a:t>Se con una macchina da </a:t>
            </a:r>
            <a:r>
              <a:rPr lang="it-IT" b="1" dirty="0"/>
              <a:t>1 op/se</a:t>
            </a:r>
            <a:r>
              <a:rPr lang="it-IT" dirty="0"/>
              <a:t>c riesco a processare input di dimensione</a:t>
            </a:r>
            <a:r>
              <a:rPr lang="it-IT" b="1" dirty="0"/>
              <a:t> X </a:t>
            </a:r>
            <a:r>
              <a:rPr lang="it-IT" dirty="0"/>
              <a:t>input in tempo</a:t>
            </a:r>
            <a:r>
              <a:rPr lang="it-IT" b="1" dirty="0"/>
              <a:t> T, </a:t>
            </a:r>
            <a:r>
              <a:rPr lang="it-IT" dirty="0"/>
              <a:t>con una da</a:t>
            </a:r>
            <a:r>
              <a:rPr lang="it-IT" b="1" dirty="0"/>
              <a:t> 1000 op/sec </a:t>
            </a:r>
            <a:r>
              <a:rPr lang="it-IT" dirty="0"/>
              <a:t>posso arrivare a </a:t>
            </a:r>
            <a:r>
              <a:rPr lang="it-IT" b="1" dirty="0"/>
              <a:t>X+10 </a:t>
            </a:r>
            <a:r>
              <a:rPr lang="it-IT" dirty="0"/>
              <a:t>in tempo</a:t>
            </a:r>
            <a:r>
              <a:rPr lang="it-IT" b="1" dirty="0"/>
              <a:t> T</a:t>
            </a:r>
            <a:r>
              <a:rPr lang="it-IT" dirty="0"/>
              <a:t>)</a:t>
            </a:r>
            <a:endParaRPr lang="it-IT" b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5106"/>
            <a:ext cx="9143999" cy="92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30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Problemi trattabili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69009"/>
          </a:xfrm>
        </p:spPr>
        <p:txBody>
          <a:bodyPr>
            <a:normAutofit fontScale="92500"/>
          </a:bodyPr>
          <a:lstStyle/>
          <a:p>
            <a:r>
              <a:rPr lang="it-IT" dirty="0"/>
              <a:t>Supponiamo di avere un algoritmo il cui tempo di calcolo sia O(n</a:t>
            </a:r>
            <a:r>
              <a:rPr lang="it-IT" baseline="30000" dirty="0"/>
              <a:t>2</a:t>
            </a:r>
            <a:r>
              <a:rPr lang="it-IT" dirty="0"/>
              <a:t>) (es n</a:t>
            </a:r>
            <a:r>
              <a:rPr lang="it-IT" baseline="30000" dirty="0"/>
              <a:t>2</a:t>
            </a:r>
            <a:r>
              <a:rPr lang="it-IT" dirty="0"/>
              <a:t>)      			(1 </a:t>
            </a:r>
            <a:r>
              <a:rPr lang="it-IT" dirty="0" err="1"/>
              <a:t>operaz</a:t>
            </a:r>
            <a:r>
              <a:rPr lang="it-IT" dirty="0"/>
              <a:t>/sec)</a:t>
            </a: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290711" y="4062749"/>
            <a:ext cx="8548489" cy="2454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Migliorare di un fattore moltiplicativo </a:t>
            </a:r>
            <a:r>
              <a:rPr lang="it-IT" b="1" dirty="0" err="1"/>
              <a:t>N</a:t>
            </a:r>
            <a:r>
              <a:rPr lang="it-IT" dirty="0"/>
              <a:t> (</a:t>
            </a:r>
            <a:r>
              <a:rPr lang="it-IT" b="1" dirty="0" err="1"/>
              <a:t>N</a:t>
            </a:r>
            <a:r>
              <a:rPr lang="it-IT" dirty="0"/>
              <a:t> </a:t>
            </a:r>
            <a:r>
              <a:rPr lang="it-IT" dirty="0" err="1"/>
              <a:t>operaz</a:t>
            </a:r>
            <a:r>
              <a:rPr lang="it-IT" dirty="0"/>
              <a:t>/sec) migliora le prestazioni di un fattore </a:t>
            </a:r>
            <a:r>
              <a:rPr lang="it-IT" b="1" dirty="0"/>
              <a:t>moltiplicativo</a:t>
            </a:r>
            <a:r>
              <a:rPr lang="it-IT" dirty="0"/>
              <a:t> </a:t>
            </a:r>
            <a:r>
              <a:rPr lang="it-IT" b="1" dirty="0"/>
              <a:t>√ </a:t>
            </a:r>
            <a:r>
              <a:rPr lang="it-IT" b="1" dirty="0" err="1"/>
              <a:t>N</a:t>
            </a:r>
            <a:r>
              <a:rPr lang="it-IT" b="1" dirty="0"/>
              <a:t> </a:t>
            </a:r>
          </a:p>
          <a:p>
            <a:r>
              <a:rPr lang="it-IT" dirty="0"/>
              <a:t>Se con una macchina da </a:t>
            </a:r>
            <a:r>
              <a:rPr lang="it-IT" b="1" dirty="0"/>
              <a:t>1 op/se</a:t>
            </a:r>
            <a:r>
              <a:rPr lang="it-IT" dirty="0"/>
              <a:t>c riesco a processare input di dimensione</a:t>
            </a:r>
            <a:r>
              <a:rPr lang="it-IT" b="1" dirty="0"/>
              <a:t> X </a:t>
            </a:r>
            <a:r>
              <a:rPr lang="it-IT" dirty="0"/>
              <a:t>input in tempo</a:t>
            </a:r>
            <a:r>
              <a:rPr lang="it-IT" b="1" dirty="0"/>
              <a:t> T, </a:t>
            </a:r>
            <a:r>
              <a:rPr lang="it-IT" dirty="0"/>
              <a:t>con una da</a:t>
            </a:r>
            <a:r>
              <a:rPr lang="it-IT" b="1" dirty="0"/>
              <a:t> 1000 op/sec </a:t>
            </a:r>
            <a:r>
              <a:rPr lang="it-IT" dirty="0"/>
              <a:t>posso arrivare a </a:t>
            </a:r>
            <a:r>
              <a:rPr lang="it-IT" b="1" dirty="0"/>
              <a:t>10X </a:t>
            </a:r>
            <a:r>
              <a:rPr lang="it-IT" dirty="0"/>
              <a:t>in tempo</a:t>
            </a:r>
            <a:r>
              <a:rPr lang="it-IT" b="1" dirty="0"/>
              <a:t> T</a:t>
            </a:r>
            <a:r>
              <a:rPr lang="it-IT" dirty="0"/>
              <a:t>)</a:t>
            </a:r>
            <a:endParaRPr lang="it-IT" b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11" y="2778548"/>
            <a:ext cx="8839360" cy="82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7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di Complessità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Costo di un algoritmo</a:t>
            </a:r>
            <a:r>
              <a:rPr lang="it-IT" dirty="0"/>
              <a:t> è in funzione di </a:t>
            </a:r>
            <a:r>
              <a:rPr lang="it-IT" dirty="0" err="1"/>
              <a:t>n</a:t>
            </a:r>
            <a:r>
              <a:rPr lang="it-IT" dirty="0"/>
              <a:t> (dimensione dei dati in input):</a:t>
            </a:r>
          </a:p>
          <a:p>
            <a:pPr lvl="1"/>
            <a:r>
              <a:rPr lang="it-IT" b="1" dirty="0"/>
              <a:t>tempo</a:t>
            </a:r>
            <a:r>
              <a:rPr lang="it-IT" dirty="0"/>
              <a:t> = numero di </a:t>
            </a:r>
            <a:r>
              <a:rPr lang="it-IT" b="1" dirty="0"/>
              <a:t>operazioni RAM</a:t>
            </a:r>
            <a:r>
              <a:rPr lang="it-IT" dirty="0"/>
              <a:t> eseguite</a:t>
            </a:r>
          </a:p>
          <a:p>
            <a:pPr lvl="1"/>
            <a:r>
              <a:rPr lang="it-IT" b="1" dirty="0"/>
              <a:t>spazio</a:t>
            </a:r>
            <a:r>
              <a:rPr lang="it-IT" dirty="0"/>
              <a:t> = numero di </a:t>
            </a:r>
            <a:r>
              <a:rPr lang="it-IT" b="1" dirty="0"/>
              <a:t>celle di memoria</a:t>
            </a:r>
            <a:r>
              <a:rPr lang="it-IT" dirty="0"/>
              <a:t> occupate (escluse quelle per contenere l’input)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6813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calcolo di potenze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3767886"/>
            <a:ext cx="8229600" cy="15361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power(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x,n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if (n=0) return 1;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else return x*power(x,n-1)</a:t>
            </a:r>
            <a:endParaRPr lang="it-IT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58775" y="1465505"/>
            <a:ext cx="878522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err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Versione</a:t>
            </a:r>
            <a:r>
              <a:rPr lang="en-US" sz="2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ricorsiva</a:t>
            </a:r>
            <a:r>
              <a:rPr lang="en-US" sz="2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endParaRPr lang="en-US" sz="22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				1						se n=0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power(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x,n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)= 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				x*power(x,n-1) 	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altrimenti</a:t>
            </a:r>
            <a:endParaRPr lang="en-US" sz="22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5" name="Parentesi graffa aperta 4"/>
          <p:cNvSpPr/>
          <p:nvPr/>
        </p:nvSpPr>
        <p:spPr bwMode="auto">
          <a:xfrm>
            <a:off x="2396186" y="2199346"/>
            <a:ext cx="228600" cy="105126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57200" y="5477220"/>
            <a:ext cx="8049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3200" dirty="0" err="1"/>
              <a:t>n</a:t>
            </a:r>
            <a:r>
              <a:rPr lang="it-IT" sz="3200" dirty="0"/>
              <a:t> chiamate ricorsive</a:t>
            </a:r>
          </a:p>
          <a:p>
            <a:pPr marL="742950" lvl="1" indent="-285750">
              <a:buFont typeface="Arial"/>
              <a:buChar char="•"/>
            </a:pPr>
            <a:r>
              <a:rPr lang="it-IT" sz="3200" dirty="0"/>
              <a:t>tempo e spazio O(</a:t>
            </a:r>
            <a:r>
              <a:rPr lang="it-IT" sz="3200" dirty="0" err="1"/>
              <a:t>n</a:t>
            </a:r>
            <a:r>
              <a:rPr lang="it-IT" sz="32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2478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calcolo di potenze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-1830" y="3568999"/>
            <a:ext cx="6030239" cy="32890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power(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x,n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if (n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dispari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{	y=power(x,(n-1)/2);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	return x*y*y;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}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else { 	y=power(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x,n</a:t>
            </a: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/2);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				return y*y; }</a:t>
            </a:r>
            <a:endParaRPr lang="it-IT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58775" y="1465505"/>
            <a:ext cx="878522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 err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Versione</a:t>
            </a:r>
            <a:r>
              <a:rPr lang="en-US" sz="2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ricorsiva</a:t>
            </a:r>
            <a:r>
              <a:rPr lang="en-US" sz="2200" dirty="0">
                <a:solidFill>
                  <a:srgbClr val="000000"/>
                </a:solidFill>
                <a:latin typeface="Times New Roman" charset="0"/>
                <a:ea typeface="ＭＳ Ｐゴシック" charset="0"/>
              </a:rPr>
              <a:t> 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endParaRPr lang="en-US" sz="22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				1								se n=0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power(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x,n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)=  	x*power(x,(n-1)/2)</a:t>
            </a:r>
            <a:r>
              <a:rPr lang="en-US" sz="2200" baseline="300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		se n è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dispari</a:t>
            </a:r>
            <a:endParaRPr lang="en-US" sz="22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00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					power(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x,n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/2)</a:t>
            </a:r>
            <a:r>
              <a:rPr lang="en-US" sz="2200" baseline="300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				se n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è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ＭＳ Ｐゴシック" charset="0"/>
                <a:cs typeface="Courier New"/>
              </a:rPr>
              <a:t>pari</a:t>
            </a:r>
            <a:endParaRPr lang="en-US" sz="2200" dirty="0">
              <a:solidFill>
                <a:srgbClr val="000000"/>
              </a:solidFill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5" name="Parentesi graffa aperta 4"/>
          <p:cNvSpPr/>
          <p:nvPr/>
        </p:nvSpPr>
        <p:spPr bwMode="auto">
          <a:xfrm>
            <a:off x="2396186" y="2199346"/>
            <a:ext cx="228600" cy="105126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069952" y="3417849"/>
            <a:ext cx="4875142" cy="95410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it-IT" sz="2800" dirty="0">
                <a:latin typeface="American Typewriter"/>
                <a:cs typeface="American Typewriter"/>
              </a:rPr>
              <a:t>log </a:t>
            </a:r>
            <a:r>
              <a:rPr lang="it-IT" sz="2800" dirty="0" err="1">
                <a:latin typeface="American Typewriter"/>
                <a:cs typeface="American Typewriter"/>
              </a:rPr>
              <a:t>n</a:t>
            </a:r>
            <a:r>
              <a:rPr lang="it-IT" sz="2800" dirty="0">
                <a:latin typeface="American Typewriter"/>
                <a:cs typeface="American Typewriter"/>
              </a:rPr>
              <a:t> chiamate ricorsive</a:t>
            </a:r>
          </a:p>
          <a:p>
            <a:pPr marL="457200" indent="-457200">
              <a:buFont typeface="Arial"/>
              <a:buChar char="•"/>
            </a:pPr>
            <a:r>
              <a:rPr lang="it-IT" sz="2800" dirty="0">
                <a:latin typeface="American Typewriter"/>
                <a:cs typeface="American Typewriter"/>
              </a:rPr>
              <a:t>tempo e spazio O(log </a:t>
            </a:r>
            <a:r>
              <a:rPr lang="it-IT" sz="2800" dirty="0" err="1">
                <a:latin typeface="American Typewriter"/>
                <a:cs typeface="American Typewriter"/>
              </a:rPr>
              <a:t>n</a:t>
            </a:r>
            <a:r>
              <a:rPr lang="it-IT" sz="2800" dirty="0">
                <a:latin typeface="American Typewriter"/>
                <a:cs typeface="American Typewriter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7957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5749" y="274638"/>
            <a:ext cx="8588375" cy="1143000"/>
          </a:xfrm>
        </p:spPr>
        <p:txBody>
          <a:bodyPr>
            <a:normAutofit fontScale="90000"/>
          </a:bodyPr>
          <a:lstStyle/>
          <a:p>
            <a:r>
              <a:rPr lang="it-IT" dirty="0"/>
              <a:t>Esempio: Segmenti di Somma Massima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Segmento: sequenza di elementi consecutivi in un array </a:t>
            </a:r>
            <a:r>
              <a:rPr lang="it-IT" dirty="0">
                <a:solidFill>
                  <a:srgbClr val="FF0000"/>
                </a:solidFill>
              </a:rPr>
              <a:t>a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a array di </a:t>
            </a:r>
            <a:r>
              <a:rPr lang="it-IT" dirty="0" err="1"/>
              <a:t>n</a:t>
            </a:r>
            <a:r>
              <a:rPr lang="it-IT" dirty="0"/>
              <a:t> interi </a:t>
            </a:r>
          </a:p>
          <a:p>
            <a:pPr lvl="1"/>
            <a:r>
              <a:rPr lang="it-IT" dirty="0"/>
              <a:t>a[</a:t>
            </a:r>
            <a:r>
              <a:rPr lang="it-IT" dirty="0" err="1"/>
              <a:t>i,j</a:t>
            </a:r>
            <a:r>
              <a:rPr lang="it-IT" dirty="0"/>
              <a:t>] segmento se 0 ≤ i ≤ </a:t>
            </a:r>
            <a:r>
              <a:rPr lang="it-IT" dirty="0" err="1"/>
              <a:t>j</a:t>
            </a:r>
            <a:r>
              <a:rPr lang="it-IT" dirty="0"/>
              <a:t> ≤ n-1 </a:t>
            </a:r>
          </a:p>
          <a:p>
            <a:r>
              <a:rPr lang="it-IT" dirty="0"/>
              <a:t>Determinare il segmento di somma massima </a:t>
            </a:r>
          </a:p>
          <a:p>
            <a:pPr lvl="1"/>
            <a:r>
              <a:rPr lang="it-IT" dirty="0"/>
              <a:t>Banale se gli elementi sono tutti positivi (o tutti negativi)</a:t>
            </a:r>
          </a:p>
          <a:p>
            <a:pPr lvl="1"/>
            <a:r>
              <a:rPr lang="it-IT" dirty="0"/>
              <a:t>A parità di somma si predilige il segmento più corto</a:t>
            </a: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2053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Prima Soluzione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0373" y="1600200"/>
            <a:ext cx="8766469" cy="50757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b="1" dirty="0"/>
              <a:t>SommaMassima1</a:t>
            </a:r>
            <a:r>
              <a:rPr lang="it-IT" dirty="0"/>
              <a:t> ( a )  // </a:t>
            </a:r>
            <a:r>
              <a:rPr lang="it-IT" sz="2800" i="1" dirty="0"/>
              <a:t>a contiene </a:t>
            </a:r>
            <a:r>
              <a:rPr lang="it-IT" sz="2800" i="1" dirty="0" err="1"/>
              <a:t>n</a:t>
            </a:r>
            <a:r>
              <a:rPr lang="it-IT" sz="2800" i="1" dirty="0"/>
              <a:t> elementi, almeno 1 positivo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max</a:t>
            </a:r>
            <a:r>
              <a:rPr lang="it-IT" dirty="0"/>
              <a:t> = 0;</a:t>
            </a:r>
          </a:p>
          <a:p>
            <a:pPr marL="0" indent="0">
              <a:buNone/>
            </a:pPr>
            <a:r>
              <a:rPr lang="it-IT" dirty="0"/>
              <a:t>	For (i = 0; i &lt; </a:t>
            </a:r>
            <a:r>
              <a:rPr lang="it-IT" dirty="0" err="1"/>
              <a:t>n</a:t>
            </a:r>
            <a:r>
              <a:rPr lang="it-IT" dirty="0"/>
              <a:t>; i = i+1) {</a:t>
            </a:r>
          </a:p>
          <a:p>
            <a:pPr marL="0" indent="0">
              <a:buNone/>
            </a:pPr>
            <a:r>
              <a:rPr lang="it-IT" dirty="0"/>
              <a:t>		For (</a:t>
            </a:r>
            <a:r>
              <a:rPr lang="it-IT" dirty="0" err="1"/>
              <a:t>j</a:t>
            </a:r>
            <a:r>
              <a:rPr lang="it-IT" dirty="0"/>
              <a:t> = i; j &lt; </a:t>
            </a:r>
            <a:r>
              <a:rPr lang="it-IT" dirty="0" err="1"/>
              <a:t>n</a:t>
            </a:r>
            <a:r>
              <a:rPr lang="it-IT" dirty="0"/>
              <a:t>; </a:t>
            </a:r>
            <a:r>
              <a:rPr lang="it-IT" dirty="0" err="1"/>
              <a:t>j</a:t>
            </a:r>
            <a:r>
              <a:rPr lang="it-IT" dirty="0"/>
              <a:t> = j+1) {</a:t>
            </a:r>
          </a:p>
          <a:p>
            <a:pPr marL="0" indent="0">
              <a:buNone/>
            </a:pPr>
            <a:r>
              <a:rPr lang="it-IT" dirty="0"/>
              <a:t>			somma = 0; </a:t>
            </a:r>
          </a:p>
          <a:p>
            <a:pPr marL="0" indent="0">
              <a:buNone/>
            </a:pPr>
            <a:r>
              <a:rPr lang="it-IT" dirty="0"/>
              <a:t>			For (k = i; k &lt;= </a:t>
            </a:r>
            <a:r>
              <a:rPr lang="it-IT" dirty="0" err="1"/>
              <a:t>j</a:t>
            </a:r>
            <a:r>
              <a:rPr lang="it-IT" dirty="0"/>
              <a:t>; k = k+1) </a:t>
            </a:r>
          </a:p>
          <a:p>
            <a:pPr marL="0" indent="0">
              <a:buNone/>
            </a:pPr>
            <a:r>
              <a:rPr lang="it-IT" dirty="0"/>
              <a:t>				somma = somma + a[k];</a:t>
            </a:r>
          </a:p>
          <a:p>
            <a:pPr marL="0" indent="0">
              <a:buNone/>
            </a:pPr>
            <a:r>
              <a:rPr lang="it-IT" dirty="0"/>
              <a:t>			</a:t>
            </a:r>
            <a:r>
              <a:rPr lang="it-IT" dirty="0" err="1"/>
              <a:t>if</a:t>
            </a:r>
            <a:r>
              <a:rPr lang="it-IT" dirty="0"/>
              <a:t> (somma &gt; </a:t>
            </a:r>
            <a:r>
              <a:rPr lang="it-IT" dirty="0" err="1"/>
              <a:t>max</a:t>
            </a:r>
            <a:r>
              <a:rPr lang="it-IT" dirty="0"/>
              <a:t>) </a:t>
            </a:r>
            <a:r>
              <a:rPr lang="it-IT" dirty="0" err="1"/>
              <a:t>max</a:t>
            </a:r>
            <a:r>
              <a:rPr lang="it-IT" dirty="0"/>
              <a:t> = somma;</a:t>
            </a:r>
          </a:p>
          <a:p>
            <a:pPr marL="0" indent="0">
              <a:buNone/>
            </a:pPr>
            <a:r>
              <a:rPr lang="it-IT" dirty="0"/>
              <a:t> 		}</a:t>
            </a:r>
          </a:p>
          <a:p>
            <a:pPr marL="0" indent="0">
              <a:buNone/>
            </a:pPr>
            <a:r>
              <a:rPr lang="it-IT" dirty="0"/>
              <a:t>	}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max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9861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Seconda Soluzione: Idee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volta calcolata </a:t>
            </a:r>
            <a:r>
              <a:rPr lang="it-IT" dirty="0">
                <a:solidFill>
                  <a:srgbClr val="FF0000"/>
                </a:solidFill>
              </a:rPr>
              <a:t>somma(a[i,j-1])</a:t>
            </a:r>
            <a:r>
              <a:rPr lang="it-IT" dirty="0"/>
              <a:t> evitiamo di ripartire da capo per </a:t>
            </a:r>
            <a:r>
              <a:rPr lang="it-IT" dirty="0">
                <a:solidFill>
                  <a:srgbClr val="FF0000"/>
                </a:solidFill>
              </a:rPr>
              <a:t>somma(a[</a:t>
            </a:r>
            <a:r>
              <a:rPr lang="it-IT" dirty="0" err="1">
                <a:solidFill>
                  <a:srgbClr val="FF0000"/>
                </a:solidFill>
              </a:rPr>
              <a:t>i,j</a:t>
            </a:r>
            <a:r>
              <a:rPr lang="it-IT" dirty="0">
                <a:solidFill>
                  <a:srgbClr val="FF0000"/>
                </a:solidFill>
              </a:rPr>
              <a:t>])</a:t>
            </a:r>
            <a:r>
              <a:rPr lang="it-IT" dirty="0"/>
              <a:t> </a:t>
            </a:r>
          </a:p>
          <a:p>
            <a:r>
              <a:rPr lang="it-IT" dirty="0" err="1"/>
              <a:t>Utlizziamo</a:t>
            </a:r>
            <a:r>
              <a:rPr lang="it-IT" dirty="0"/>
              <a:t> il fatto che </a:t>
            </a:r>
          </a:p>
          <a:p>
            <a:pPr marL="0" indent="0" algn="ctr">
              <a:buNone/>
            </a:pPr>
            <a:r>
              <a:rPr lang="it-IT" dirty="0">
                <a:solidFill>
                  <a:srgbClr val="FF0000"/>
                </a:solidFill>
              </a:rPr>
              <a:t>somma(a[</a:t>
            </a:r>
            <a:r>
              <a:rPr lang="it-IT" dirty="0" err="1">
                <a:solidFill>
                  <a:srgbClr val="FF0000"/>
                </a:solidFill>
              </a:rPr>
              <a:t>i,j</a:t>
            </a:r>
            <a:r>
              <a:rPr lang="it-IT" dirty="0">
                <a:solidFill>
                  <a:srgbClr val="FF0000"/>
                </a:solidFill>
              </a:rPr>
              <a:t>])=somma(a[i,j-1]) + a[</a:t>
            </a:r>
            <a:r>
              <a:rPr lang="it-IT" dirty="0" err="1">
                <a:solidFill>
                  <a:srgbClr val="FF0000"/>
                </a:solidFill>
              </a:rPr>
              <a:t>j</a:t>
            </a:r>
            <a:r>
              <a:rPr lang="it-IT" dirty="0">
                <a:solidFill>
                  <a:srgbClr val="FF0000"/>
                </a:solidFill>
              </a:rPr>
              <a:t>]</a:t>
            </a:r>
          </a:p>
          <a:p>
            <a:r>
              <a:rPr lang="it-IT" dirty="0"/>
              <a:t>Questo ci permette di risparmiare un ciclo for </a:t>
            </a:r>
          </a:p>
          <a:p>
            <a:pPr lvl="1"/>
            <a:r>
              <a:rPr lang="it-IT" dirty="0"/>
              <a:t>Dunque otteniamo una soluzione quadratica</a:t>
            </a:r>
            <a:r>
              <a:rPr lang="it-IT" dirty="0">
                <a:solidFill>
                  <a:schemeClr val="accent2"/>
                </a:solidFill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0080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Seconda Soluzione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0373" y="1600200"/>
            <a:ext cx="8766469" cy="5075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b="1" dirty="0"/>
              <a:t>SommaMassima2</a:t>
            </a:r>
            <a:r>
              <a:rPr lang="it-IT" dirty="0"/>
              <a:t> ( a )  // </a:t>
            </a:r>
            <a:r>
              <a:rPr lang="it-IT" sz="2400" i="1" dirty="0"/>
              <a:t>a contiene </a:t>
            </a:r>
            <a:r>
              <a:rPr lang="it-IT" sz="2400" i="1" dirty="0" err="1"/>
              <a:t>n</a:t>
            </a:r>
            <a:r>
              <a:rPr lang="it-IT" sz="2400" i="1" dirty="0"/>
              <a:t> elementi, almeno 1 									positivo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max</a:t>
            </a:r>
            <a:r>
              <a:rPr lang="it-IT" dirty="0"/>
              <a:t> = 0;</a:t>
            </a:r>
          </a:p>
          <a:p>
            <a:pPr marL="0" indent="0">
              <a:buNone/>
            </a:pPr>
            <a:r>
              <a:rPr lang="it-IT" dirty="0"/>
              <a:t>	For (i = 0; i &lt; </a:t>
            </a:r>
            <a:r>
              <a:rPr lang="it-IT" dirty="0" err="1"/>
              <a:t>n</a:t>
            </a:r>
            <a:r>
              <a:rPr lang="it-IT" dirty="0"/>
              <a:t>; i = i+1) {</a:t>
            </a:r>
          </a:p>
          <a:p>
            <a:pPr marL="0" indent="0">
              <a:buNone/>
            </a:pPr>
            <a:r>
              <a:rPr lang="it-IT" dirty="0"/>
              <a:t>		somma = 0; 		</a:t>
            </a:r>
          </a:p>
          <a:p>
            <a:pPr marL="0" indent="0">
              <a:buNone/>
            </a:pPr>
            <a:r>
              <a:rPr lang="it-IT" dirty="0"/>
              <a:t>		For (</a:t>
            </a:r>
            <a:r>
              <a:rPr lang="it-IT" dirty="0" err="1"/>
              <a:t>j</a:t>
            </a:r>
            <a:r>
              <a:rPr lang="it-IT" dirty="0"/>
              <a:t> = i; j &lt; </a:t>
            </a:r>
            <a:r>
              <a:rPr lang="it-IT" dirty="0" err="1"/>
              <a:t>n</a:t>
            </a:r>
            <a:r>
              <a:rPr lang="it-IT" dirty="0"/>
              <a:t>; </a:t>
            </a:r>
            <a:r>
              <a:rPr lang="it-IT" dirty="0" err="1"/>
              <a:t>j</a:t>
            </a:r>
            <a:r>
              <a:rPr lang="it-IT" dirty="0"/>
              <a:t> = j+1) { </a:t>
            </a:r>
          </a:p>
          <a:p>
            <a:pPr marL="0" indent="0">
              <a:buNone/>
            </a:pPr>
            <a:r>
              <a:rPr lang="it-IT" dirty="0"/>
              <a:t>			somma = somma + a[</a:t>
            </a:r>
            <a:r>
              <a:rPr lang="it-IT" dirty="0" err="1"/>
              <a:t>j</a:t>
            </a:r>
            <a:r>
              <a:rPr lang="it-IT" dirty="0"/>
              <a:t>];</a:t>
            </a:r>
          </a:p>
          <a:p>
            <a:pPr marL="0" indent="0">
              <a:buNone/>
            </a:pPr>
            <a:r>
              <a:rPr lang="it-IT" dirty="0"/>
              <a:t>			</a:t>
            </a:r>
            <a:r>
              <a:rPr lang="it-IT" dirty="0" err="1"/>
              <a:t>if</a:t>
            </a:r>
            <a:r>
              <a:rPr lang="it-IT" dirty="0"/>
              <a:t> (somma &gt; </a:t>
            </a:r>
            <a:r>
              <a:rPr lang="it-IT" dirty="0" err="1"/>
              <a:t>max</a:t>
            </a:r>
            <a:r>
              <a:rPr lang="it-IT" dirty="0"/>
              <a:t>) </a:t>
            </a:r>
            <a:r>
              <a:rPr lang="it-IT" dirty="0" err="1"/>
              <a:t>max</a:t>
            </a:r>
            <a:r>
              <a:rPr lang="it-IT" dirty="0"/>
              <a:t> = somma;</a:t>
            </a:r>
          </a:p>
          <a:p>
            <a:pPr marL="0" indent="0">
              <a:buNone/>
            </a:pPr>
            <a:r>
              <a:rPr lang="it-IT" dirty="0"/>
              <a:t> 		}</a:t>
            </a:r>
          </a:p>
          <a:p>
            <a:pPr marL="0" indent="0">
              <a:buNone/>
            </a:pPr>
            <a:r>
              <a:rPr lang="it-IT" dirty="0"/>
              <a:t>	}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max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517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Terza Soluzione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Sfruttiamo meglio la struttura combinatoria del problema</a:t>
            </a:r>
          </a:p>
          <a:p>
            <a:r>
              <a:rPr lang="it-IT" dirty="0"/>
              <a:t>Abbiamo O(n</a:t>
            </a:r>
            <a:r>
              <a:rPr lang="it-IT" baseline="30000" dirty="0"/>
              <a:t>2</a:t>
            </a:r>
            <a:r>
              <a:rPr lang="it-IT" dirty="0"/>
              <a:t>) possibili segmenti </a:t>
            </a:r>
          </a:p>
          <a:p>
            <a:r>
              <a:rPr lang="it-IT" dirty="0"/>
              <a:t>Tra i segmenti di eguale lunghezza solo uno può avere somma massima </a:t>
            </a:r>
          </a:p>
          <a:p>
            <a:pPr lvl="1"/>
            <a:r>
              <a:rPr lang="it-IT" dirty="0"/>
              <a:t>I potenziali candidati sono quindi O(</a:t>
            </a:r>
            <a:r>
              <a:rPr lang="it-IT" dirty="0" err="1"/>
              <a:t>n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Inoltre tali candidati sono tutti disgiunti. </a:t>
            </a:r>
          </a:p>
        </p:txBody>
      </p:sp>
    </p:spTree>
    <p:extLst>
      <p:ext uri="{BB962C8B-B14F-4D97-AF65-F5344CB8AC3E}">
        <p14:creationId xmlns:p14="http://schemas.microsoft.com/office/powerpoint/2010/main" val="1066016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Terza Soluzione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segmento di somma massima </a:t>
            </a:r>
            <a:r>
              <a:rPr lang="it-IT" dirty="0">
                <a:solidFill>
                  <a:srgbClr val="FF6600"/>
                </a:solidFill>
              </a:rPr>
              <a:t>a[</a:t>
            </a:r>
            <a:r>
              <a:rPr lang="it-IT" dirty="0" err="1">
                <a:solidFill>
                  <a:srgbClr val="FF6600"/>
                </a:solidFill>
              </a:rPr>
              <a:t>i,j</a:t>
            </a:r>
            <a:r>
              <a:rPr lang="it-IT" dirty="0">
                <a:solidFill>
                  <a:srgbClr val="FF6600"/>
                </a:solidFill>
              </a:rPr>
              <a:t>] </a:t>
            </a:r>
            <a:r>
              <a:rPr lang="it-IT" dirty="0"/>
              <a:t>deve avere le seguenti caratteristiche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Ogni prefisso di </a:t>
            </a:r>
            <a:r>
              <a:rPr lang="it-IT" dirty="0">
                <a:solidFill>
                  <a:srgbClr val="FF6600"/>
                </a:solidFill>
              </a:rPr>
              <a:t>a[</a:t>
            </a:r>
            <a:r>
              <a:rPr lang="it-IT" dirty="0" err="1">
                <a:solidFill>
                  <a:srgbClr val="FF6600"/>
                </a:solidFill>
              </a:rPr>
              <a:t>i,j</a:t>
            </a:r>
            <a:r>
              <a:rPr lang="it-IT" dirty="0">
                <a:solidFill>
                  <a:srgbClr val="FF6600"/>
                </a:solidFill>
              </a:rPr>
              <a:t>]</a:t>
            </a:r>
            <a:r>
              <a:rPr lang="it-IT" dirty="0"/>
              <a:t> ha somma positiva (per ogni i ≤ k &lt; </a:t>
            </a:r>
            <a:r>
              <a:rPr lang="it-IT" dirty="0" err="1"/>
              <a:t>j</a:t>
            </a:r>
            <a:r>
              <a:rPr lang="it-IT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Il segmento </a:t>
            </a:r>
            <a:r>
              <a:rPr lang="it-IT" dirty="0">
                <a:solidFill>
                  <a:srgbClr val="FF6600"/>
                </a:solidFill>
              </a:rPr>
              <a:t>a[</a:t>
            </a:r>
            <a:r>
              <a:rPr lang="it-IT" dirty="0" err="1">
                <a:solidFill>
                  <a:srgbClr val="FF6600"/>
                </a:solidFill>
              </a:rPr>
              <a:t>i,j</a:t>
            </a:r>
            <a:r>
              <a:rPr lang="it-IT" dirty="0">
                <a:solidFill>
                  <a:srgbClr val="FF6600"/>
                </a:solidFill>
              </a:rPr>
              <a:t>]</a:t>
            </a:r>
            <a:r>
              <a:rPr lang="it-IT" dirty="0"/>
              <a:t> non può essere esteso a sinistra</a:t>
            </a:r>
          </a:p>
          <a:p>
            <a:pPr lvl="1"/>
            <a:r>
              <a:rPr lang="it-IT" dirty="0">
                <a:solidFill>
                  <a:srgbClr val="FF6600"/>
                </a:solidFill>
              </a:rPr>
              <a:t>Somma(a[k,i-1]) ≤ 0 </a:t>
            </a:r>
            <a:r>
              <a:rPr lang="it-IT" dirty="0"/>
              <a:t>per ogni 0 ≤ k ≤ i-1 </a:t>
            </a:r>
          </a:p>
        </p:txBody>
      </p:sp>
    </p:spTree>
    <p:extLst>
      <p:ext uri="{BB962C8B-B14F-4D97-AF65-F5344CB8AC3E}">
        <p14:creationId xmlns:p14="http://schemas.microsoft.com/office/powerpoint/2010/main" val="2432513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Terza Soluzione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0373" y="1600200"/>
            <a:ext cx="8766469" cy="50757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b="1" dirty="0"/>
              <a:t>SommaMassima3</a:t>
            </a:r>
            <a:r>
              <a:rPr lang="it-IT" dirty="0"/>
              <a:t> ( a )  // </a:t>
            </a:r>
            <a:r>
              <a:rPr lang="it-IT" sz="2400" i="1" dirty="0"/>
              <a:t>a contiene </a:t>
            </a:r>
            <a:r>
              <a:rPr lang="it-IT" sz="2400" i="1" dirty="0" err="1"/>
              <a:t>n</a:t>
            </a:r>
            <a:r>
              <a:rPr lang="it-IT" sz="2400" i="1" dirty="0"/>
              <a:t> elementi, almeno 1 positivo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max</a:t>
            </a:r>
            <a:r>
              <a:rPr lang="it-IT" dirty="0"/>
              <a:t> = 0;</a:t>
            </a:r>
          </a:p>
          <a:p>
            <a:pPr marL="0" indent="0">
              <a:buNone/>
            </a:pPr>
            <a:r>
              <a:rPr lang="it-IT" dirty="0"/>
              <a:t>	somma= </a:t>
            </a:r>
            <a:r>
              <a:rPr lang="it-IT" dirty="0" err="1"/>
              <a:t>max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	For (</a:t>
            </a:r>
            <a:r>
              <a:rPr lang="it-IT" dirty="0" err="1"/>
              <a:t>j</a:t>
            </a:r>
            <a:r>
              <a:rPr lang="it-IT" dirty="0"/>
              <a:t> = 0; </a:t>
            </a:r>
            <a:r>
              <a:rPr lang="it-IT" dirty="0" err="1"/>
              <a:t>j</a:t>
            </a:r>
            <a:r>
              <a:rPr lang="it-IT" dirty="0"/>
              <a:t> &lt; </a:t>
            </a:r>
            <a:r>
              <a:rPr lang="it-IT" dirty="0" err="1"/>
              <a:t>n</a:t>
            </a:r>
            <a:r>
              <a:rPr lang="it-IT" dirty="0"/>
              <a:t>; </a:t>
            </a:r>
            <a:r>
              <a:rPr lang="it-IT" dirty="0" err="1"/>
              <a:t>j</a:t>
            </a:r>
            <a:r>
              <a:rPr lang="it-IT" dirty="0"/>
              <a:t> = j+1) {</a:t>
            </a:r>
          </a:p>
          <a:p>
            <a:pPr marL="0" indent="0">
              <a:buNone/>
            </a:pPr>
            <a:r>
              <a:rPr lang="it-IT" dirty="0"/>
              <a:t>		</a:t>
            </a:r>
            <a:r>
              <a:rPr lang="it-IT" dirty="0" err="1"/>
              <a:t>if</a:t>
            </a:r>
            <a:r>
              <a:rPr lang="it-IT" dirty="0"/>
              <a:t> (somma &gt; 0) {</a:t>
            </a:r>
          </a:p>
          <a:p>
            <a:pPr marL="0" indent="0">
              <a:buNone/>
            </a:pPr>
            <a:r>
              <a:rPr lang="it-IT" dirty="0"/>
              <a:t>			 somma = somma + a[</a:t>
            </a:r>
            <a:r>
              <a:rPr lang="it-IT" dirty="0" err="1"/>
              <a:t>j</a:t>
            </a:r>
            <a:r>
              <a:rPr lang="it-IT" dirty="0"/>
              <a:t>];</a:t>
            </a:r>
          </a:p>
          <a:p>
            <a:pPr marL="0" indent="0">
              <a:buNone/>
            </a:pPr>
            <a:r>
              <a:rPr lang="it-IT" dirty="0"/>
              <a:t>		} else {</a:t>
            </a:r>
          </a:p>
          <a:p>
            <a:pPr marL="0" indent="0">
              <a:buNone/>
            </a:pPr>
            <a:r>
              <a:rPr lang="it-IT" dirty="0"/>
              <a:t>			somma = a[</a:t>
            </a:r>
            <a:r>
              <a:rPr lang="it-IT" dirty="0" err="1"/>
              <a:t>j</a:t>
            </a:r>
            <a:r>
              <a:rPr lang="it-IT" dirty="0"/>
              <a:t>];</a:t>
            </a:r>
          </a:p>
          <a:p>
            <a:pPr marL="0" indent="0">
              <a:buNone/>
            </a:pPr>
            <a:r>
              <a:rPr lang="it-IT" dirty="0"/>
              <a:t>		}</a:t>
            </a:r>
          </a:p>
          <a:p>
            <a:pPr marL="0" indent="0">
              <a:buNone/>
            </a:pPr>
            <a:r>
              <a:rPr lang="it-IT" dirty="0"/>
              <a:t>		</a:t>
            </a:r>
            <a:r>
              <a:rPr lang="it-IT" dirty="0" err="1"/>
              <a:t>if</a:t>
            </a:r>
            <a:r>
              <a:rPr lang="it-IT" dirty="0"/>
              <a:t> (somma &gt; </a:t>
            </a:r>
            <a:r>
              <a:rPr lang="it-IT" dirty="0" err="1"/>
              <a:t>max</a:t>
            </a:r>
            <a:r>
              <a:rPr lang="it-IT" dirty="0"/>
              <a:t>) </a:t>
            </a:r>
            <a:r>
              <a:rPr lang="it-IT" dirty="0" err="1"/>
              <a:t>max</a:t>
            </a:r>
            <a:r>
              <a:rPr lang="it-IT" dirty="0"/>
              <a:t> = somma;</a:t>
            </a:r>
          </a:p>
          <a:p>
            <a:pPr marL="0" indent="0">
              <a:buNone/>
            </a:pPr>
            <a:r>
              <a:rPr lang="it-IT" dirty="0"/>
              <a:t>	}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max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9572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		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soluzione proposta ha complessità O(</a:t>
            </a:r>
            <a:r>
              <a:rPr lang="it-IT" dirty="0" err="1"/>
              <a:t>n</a:t>
            </a:r>
            <a:r>
              <a:rPr lang="it-IT" dirty="0"/>
              <a:t>)</a:t>
            </a:r>
          </a:p>
          <a:p>
            <a:r>
              <a:rPr lang="it-IT" dirty="0"/>
              <a:t>Tale complessità è </a:t>
            </a:r>
            <a:r>
              <a:rPr lang="it-IT" i="1" dirty="0"/>
              <a:t>asintoticamente ottima</a:t>
            </a:r>
            <a:r>
              <a:rPr lang="it-IT" dirty="0"/>
              <a:t> (sia in termini di spazio che di tempo)</a:t>
            </a:r>
          </a:p>
          <a:p>
            <a:pPr lvl="1"/>
            <a:r>
              <a:rPr lang="it-IT" dirty="0"/>
              <a:t>L’algoritmo deve poter leggere l’input </a:t>
            </a:r>
          </a:p>
          <a:p>
            <a:pPr lvl="1"/>
            <a:r>
              <a:rPr lang="it-IT" dirty="0"/>
              <a:t>L’algoritmo utilizza solo un numero </a:t>
            </a:r>
            <a:r>
              <a:rPr lang="it-IT" i="1" dirty="0"/>
              <a:t>costante</a:t>
            </a:r>
            <a:r>
              <a:rPr lang="it-IT" dirty="0"/>
              <a:t> di locazioni per le variabili di appoggio.</a:t>
            </a:r>
          </a:p>
          <a:p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59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pessimo e caso medio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t-IT" dirty="0"/>
              <a:t>Complessità o costo computazionale </a:t>
            </a:r>
            <a:r>
              <a:rPr lang="it-IT" dirty="0" err="1"/>
              <a:t>f</a:t>
            </a:r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dirty="0"/>
              <a:t>) in tempo e in spazio di un problema </a:t>
            </a:r>
            <a:r>
              <a:rPr lang="it-IT" dirty="0">
                <a:latin typeface="Symbol" charset="0"/>
                <a:sym typeface="Symbol" charset="0"/>
              </a:rPr>
              <a:t></a:t>
            </a:r>
            <a:r>
              <a:rPr lang="it-IT" dirty="0"/>
              <a:t>:</a:t>
            </a:r>
          </a:p>
          <a:p>
            <a:pPr>
              <a:lnSpc>
                <a:spcPct val="90000"/>
              </a:lnSpc>
            </a:pPr>
            <a:r>
              <a:rPr lang="it-IT" b="1" dirty="0"/>
              <a:t>caso pessimo o peggiore</a:t>
            </a:r>
            <a:r>
              <a:rPr lang="it-IT" dirty="0"/>
              <a:t> = costo </a:t>
            </a:r>
            <a:r>
              <a:rPr lang="it-IT" b="1" dirty="0" err="1"/>
              <a:t>max</a:t>
            </a:r>
            <a:r>
              <a:rPr lang="it-IT" dirty="0"/>
              <a:t> tra </a:t>
            </a:r>
            <a:r>
              <a:rPr lang="it-IT" b="1" dirty="0"/>
              <a:t>tutte</a:t>
            </a:r>
            <a:r>
              <a:rPr lang="it-IT" dirty="0"/>
              <a:t> le istanze di </a:t>
            </a:r>
            <a:r>
              <a:rPr lang="it-IT" dirty="0">
                <a:latin typeface="Symbol" charset="0"/>
                <a:sym typeface="Symbol" charset="0"/>
              </a:rPr>
              <a:t></a:t>
            </a:r>
            <a:r>
              <a:rPr lang="it-IT" dirty="0"/>
              <a:t> aventi dimensioni dei dati pari a </a:t>
            </a:r>
            <a:r>
              <a:rPr lang="it-IT" dirty="0" err="1"/>
              <a:t>n</a:t>
            </a:r>
            <a:endParaRPr lang="it-IT" dirty="0"/>
          </a:p>
          <a:p>
            <a:pPr>
              <a:lnSpc>
                <a:spcPct val="90000"/>
              </a:lnSpc>
            </a:pPr>
            <a:r>
              <a:rPr lang="it-IT" b="1" dirty="0"/>
              <a:t>caso medio</a:t>
            </a:r>
            <a:r>
              <a:rPr lang="it-IT" dirty="0"/>
              <a:t> = costo</a:t>
            </a:r>
            <a:r>
              <a:rPr lang="it-IT" b="1" dirty="0"/>
              <a:t> mediato</a:t>
            </a:r>
            <a:r>
              <a:rPr lang="it-IT" dirty="0"/>
              <a:t> tra tutte le </a:t>
            </a:r>
            <a:r>
              <a:rPr lang="it-IT" b="1" dirty="0"/>
              <a:t>istanze</a:t>
            </a:r>
            <a:r>
              <a:rPr lang="it-IT" dirty="0"/>
              <a:t> di </a:t>
            </a:r>
            <a:r>
              <a:rPr lang="it-IT" dirty="0">
                <a:latin typeface="Symbol" charset="0"/>
                <a:sym typeface="Symbol" charset="0"/>
              </a:rPr>
              <a:t></a:t>
            </a:r>
            <a:r>
              <a:rPr lang="it-IT" dirty="0"/>
              <a:t> aventi dimensioni pari a </a:t>
            </a:r>
            <a:r>
              <a:rPr lang="it-IT" dirty="0" err="1"/>
              <a:t>n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1356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61"/>
            <a:ext cx="4256616" cy="1143000"/>
          </a:xfrm>
        </p:spPr>
        <p:txBody>
          <a:bodyPr/>
          <a:lstStyle/>
          <a:p>
            <a:r>
              <a:rPr lang="it-IT" dirty="0"/>
              <a:t>Approfondimenti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9596" t="-301" r="-51255"/>
          <a:stretch/>
        </p:blipFill>
        <p:spPr>
          <a:xfrm>
            <a:off x="1849819" y="274638"/>
            <a:ext cx="9789151" cy="6555536"/>
          </a:xfrm>
        </p:spPr>
      </p:pic>
    </p:spTree>
    <p:extLst>
      <p:ext uri="{BB962C8B-B14F-4D97-AF65-F5344CB8AC3E}">
        <p14:creationId xmlns:p14="http://schemas.microsoft.com/office/powerpoint/2010/main" val="7713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0" b="-154"/>
          <a:stretch/>
        </p:blipFill>
        <p:spPr>
          <a:xfrm>
            <a:off x="0" y="429026"/>
            <a:ext cx="9111342" cy="5851931"/>
          </a:xfrm>
        </p:spPr>
      </p:pic>
    </p:spTree>
    <p:extLst>
      <p:ext uri="{BB962C8B-B14F-4D97-AF65-F5344CB8AC3E}">
        <p14:creationId xmlns:p14="http://schemas.microsoft.com/office/powerpoint/2010/main" val="114300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0" y="624"/>
            <a:ext cx="9144000" cy="384"/>
            <a:chOff x="0" y="624"/>
            <a:chExt cx="5760" cy="384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624"/>
              <a:ext cx="489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0" y="1008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8" name="CasellaDiTesto 7"/>
          <p:cNvSpPr txBox="1"/>
          <p:nvPr/>
        </p:nvSpPr>
        <p:spPr>
          <a:xfrm>
            <a:off x="0" y="365125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Courier New"/>
                <a:cs typeface="Courier New"/>
              </a:rPr>
              <a:t>IF (guardia) {blocco 1} else {blocco 2} 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0" y="175175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latin typeface="Courier New"/>
                <a:cs typeface="Courier New"/>
              </a:rPr>
              <a:t>For (i=0; i&lt;m; i++) {corpo}</a:t>
            </a:r>
          </a:p>
        </p:txBody>
      </p: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0" y="2274887"/>
            <a:ext cx="9144000" cy="1625599"/>
            <a:chOff x="0" y="1433"/>
            <a:chExt cx="5760" cy="1024"/>
          </a:xfrm>
        </p:grpSpPr>
        <p:pic>
          <p:nvPicPr>
            <p:cNvPr id="11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" y="1824"/>
              <a:ext cx="42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" y="1433"/>
              <a:ext cx="918" cy="1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524" y="1817"/>
              <a:ext cx="32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sz="2800" dirty="0"/>
                <a:t> = costo di </a:t>
              </a:r>
              <a:r>
                <a:rPr lang="it-IT" sz="2800" b="1" dirty="0">
                  <a:latin typeface="Courier New" charset="0"/>
                </a:rPr>
                <a:t>corpo</a:t>
              </a:r>
              <a:r>
                <a:rPr lang="it-IT" sz="2800" dirty="0"/>
                <a:t> all’iterazione i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2" name="CasellaDiTesto 11"/>
          <p:cNvSpPr txBox="1"/>
          <p:nvPr/>
        </p:nvSpPr>
        <p:spPr>
          <a:xfrm>
            <a:off x="152400" y="1036191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latin typeface="Courier New"/>
                <a:cs typeface="Courier New"/>
              </a:rPr>
              <a:t>costo(guardia)+</a:t>
            </a:r>
            <a:r>
              <a:rPr lang="it-IT" sz="2200" b="1" dirty="0" err="1">
                <a:latin typeface="Courier New"/>
                <a:cs typeface="Courier New"/>
              </a:rPr>
              <a:t>max</a:t>
            </a:r>
            <a:r>
              <a:rPr lang="it-IT" sz="2200" b="1" dirty="0">
                <a:latin typeface="Courier New"/>
                <a:cs typeface="Courier New"/>
              </a:rPr>
              <a:t>{costo(blocco 1),costo(blocco 2)} </a:t>
            </a:r>
          </a:p>
        </p:txBody>
      </p:sp>
      <p:cxnSp>
        <p:nvCxnSpPr>
          <p:cNvPr id="3" name="Connettore 1 2"/>
          <p:cNvCxnSpPr/>
          <p:nvPr/>
        </p:nvCxnSpPr>
        <p:spPr>
          <a:xfrm>
            <a:off x="0" y="1751752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61" y="5540042"/>
            <a:ext cx="2917788" cy="83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942" y="6074374"/>
            <a:ext cx="706970" cy="729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4047150" y="6143831"/>
            <a:ext cx="444848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500" dirty="0"/>
              <a:t> = costo di </a:t>
            </a:r>
            <a:r>
              <a:rPr lang="it-IT" sz="2500" b="1" dirty="0">
                <a:latin typeface="Courier New" charset="0"/>
              </a:rPr>
              <a:t>corpo</a:t>
            </a:r>
            <a:r>
              <a:rPr lang="it-IT" sz="2500" dirty="0"/>
              <a:t> all’iterazione i</a:t>
            </a:r>
          </a:p>
        </p:txBody>
      </p:sp>
      <p:grpSp>
        <p:nvGrpSpPr>
          <p:cNvPr id="5" name="Gruppo 4"/>
          <p:cNvGrpSpPr/>
          <p:nvPr/>
        </p:nvGrpSpPr>
        <p:grpSpPr>
          <a:xfrm>
            <a:off x="3714202" y="5332077"/>
            <a:ext cx="5300128" cy="771527"/>
            <a:chOff x="3088192" y="5332077"/>
            <a:chExt cx="5300128" cy="771527"/>
          </a:xfrm>
        </p:grpSpPr>
        <p:pic>
          <p:nvPicPr>
            <p:cNvPr id="17" name="Picture 1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192" y="5332077"/>
              <a:ext cx="585296" cy="771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385392" y="5385741"/>
              <a:ext cx="5002928" cy="477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it-IT" sz="2500" dirty="0"/>
                <a:t> = costo di  </a:t>
              </a:r>
              <a:r>
                <a:rPr lang="it-IT" sz="2500" b="1" dirty="0">
                  <a:latin typeface="Courier New" charset="0"/>
                </a:rPr>
                <a:t>guardia </a:t>
              </a:r>
              <a:r>
                <a:rPr lang="it-IT" sz="2500" dirty="0"/>
                <a:t>all’iterazione i</a:t>
              </a:r>
            </a:p>
          </p:txBody>
        </p:sp>
      </p:grpSp>
      <p:sp>
        <p:nvSpPr>
          <p:cNvPr id="23" name="CasellaDiTesto 22"/>
          <p:cNvSpPr txBox="1"/>
          <p:nvPr/>
        </p:nvSpPr>
        <p:spPr>
          <a:xfrm>
            <a:off x="0" y="390719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>
                <a:latin typeface="Courier New"/>
                <a:cs typeface="Courier New"/>
              </a:rPr>
              <a:t>while</a:t>
            </a:r>
            <a:r>
              <a:rPr lang="it-IT" sz="2800" b="1" dirty="0">
                <a:latin typeface="Courier New"/>
                <a:cs typeface="Courier New"/>
              </a:rPr>
              <a:t> (guardia) {corpo}</a:t>
            </a:r>
          </a:p>
          <a:p>
            <a:pPr algn="ctr"/>
            <a:r>
              <a:rPr lang="it-IT" sz="2800" b="1" dirty="0">
                <a:latin typeface="Courier New"/>
                <a:cs typeface="Courier New"/>
              </a:rPr>
              <a:t>do {corpo} </a:t>
            </a:r>
            <a:r>
              <a:rPr lang="it-IT" sz="2800" b="1" dirty="0" err="1">
                <a:latin typeface="Courier New"/>
                <a:cs typeface="Courier New"/>
              </a:rPr>
              <a:t>while</a:t>
            </a:r>
            <a:r>
              <a:rPr lang="it-IT" sz="2800" b="1" dirty="0">
                <a:latin typeface="Courier New"/>
                <a:cs typeface="Courier New"/>
              </a:rPr>
              <a:t> (guardia)</a:t>
            </a:r>
          </a:p>
        </p:txBody>
      </p:sp>
      <p:cxnSp>
        <p:nvCxnSpPr>
          <p:cNvPr id="25" name="Connettore 1 24"/>
          <p:cNvCxnSpPr>
            <a:stCxn id="15" idx="0"/>
            <a:endCxn id="15" idx="1"/>
          </p:cNvCxnSpPr>
          <p:nvPr/>
        </p:nvCxnSpPr>
        <p:spPr>
          <a:xfrm>
            <a:off x="0" y="3886199"/>
            <a:ext cx="914400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5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costo di una funzione è dato dal  costo del suo corpo (più il passaggio dei parametri)</a:t>
            </a:r>
          </a:p>
          <a:p>
            <a:pPr lvl="1"/>
            <a:r>
              <a:rPr lang="it-IT" sz="2400" dirty="0"/>
              <a:t>Per le funzioni ricorsive le cose sono più complicate</a:t>
            </a:r>
          </a:p>
          <a:p>
            <a:endParaRPr lang="it-IT" sz="2800" dirty="0"/>
          </a:p>
          <a:p>
            <a:r>
              <a:rPr lang="it-IT" dirty="0"/>
              <a:t>Il costo di una sequenza di istruzioni è la somma dei costi delle istruzioni nella sequenza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054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Funzione esponenziale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f</a:t>
            </a:r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dirty="0"/>
              <a:t>)=</a:t>
            </a:r>
            <a:r>
              <a:rPr lang="it-IT" dirty="0" err="1"/>
              <a:t>b</a:t>
            </a:r>
            <a:r>
              <a:rPr lang="it-IT" baseline="30000" dirty="0" err="1"/>
              <a:t>n</a:t>
            </a:r>
            <a:endParaRPr lang="it-IT" baseline="30000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Regole </a:t>
            </a:r>
          </a:p>
          <a:p>
            <a:r>
              <a:rPr lang="it-IT" dirty="0"/>
              <a:t>(</a:t>
            </a:r>
            <a:r>
              <a:rPr lang="it-IT" dirty="0" err="1"/>
              <a:t>b</a:t>
            </a:r>
            <a:r>
              <a:rPr lang="it-IT" baseline="30000" dirty="0" err="1"/>
              <a:t>a</a:t>
            </a:r>
            <a:r>
              <a:rPr lang="it-IT" dirty="0"/>
              <a:t>)</a:t>
            </a:r>
            <a:r>
              <a:rPr lang="it-IT" baseline="30000" dirty="0"/>
              <a:t>c</a:t>
            </a:r>
            <a:r>
              <a:rPr lang="it-IT" dirty="0"/>
              <a:t>=</a:t>
            </a:r>
            <a:r>
              <a:rPr lang="it-IT" dirty="0" err="1"/>
              <a:t>b</a:t>
            </a:r>
            <a:r>
              <a:rPr lang="it-IT" baseline="30000" dirty="0" err="1"/>
              <a:t>ac</a:t>
            </a:r>
            <a:endParaRPr lang="it-IT" baseline="30000" dirty="0"/>
          </a:p>
          <a:p>
            <a:r>
              <a:rPr lang="it-IT" dirty="0" err="1"/>
              <a:t>b</a:t>
            </a:r>
            <a:r>
              <a:rPr lang="it-IT" baseline="30000" dirty="0" err="1"/>
              <a:t>a</a:t>
            </a:r>
            <a:r>
              <a:rPr lang="it-IT" dirty="0"/>
              <a:t> </a:t>
            </a:r>
            <a:r>
              <a:rPr lang="it-IT" dirty="0" err="1"/>
              <a:t>b</a:t>
            </a:r>
            <a:r>
              <a:rPr lang="it-IT" baseline="30000" dirty="0" err="1"/>
              <a:t>c</a:t>
            </a:r>
            <a:r>
              <a:rPr lang="it-IT" dirty="0"/>
              <a:t>=</a:t>
            </a:r>
            <a:r>
              <a:rPr lang="it-IT" dirty="0" err="1"/>
              <a:t>b</a:t>
            </a:r>
            <a:r>
              <a:rPr lang="it-IT" baseline="30000" dirty="0" err="1"/>
              <a:t>a+c</a:t>
            </a:r>
            <a:endParaRPr lang="it-IT" baseline="30000" dirty="0"/>
          </a:p>
          <a:p>
            <a:r>
              <a:rPr lang="it-IT" dirty="0" err="1"/>
              <a:t>b</a:t>
            </a:r>
            <a:r>
              <a:rPr lang="it-IT" baseline="30000" dirty="0" err="1"/>
              <a:t>a</a:t>
            </a:r>
            <a:r>
              <a:rPr lang="it-IT" dirty="0"/>
              <a:t>/</a:t>
            </a:r>
            <a:r>
              <a:rPr lang="it-IT" dirty="0" err="1"/>
              <a:t>b</a:t>
            </a:r>
            <a:r>
              <a:rPr lang="it-IT" baseline="30000" dirty="0" err="1"/>
              <a:t>c</a:t>
            </a:r>
            <a:r>
              <a:rPr lang="it-IT" dirty="0"/>
              <a:t>=</a:t>
            </a:r>
            <a:r>
              <a:rPr lang="it-IT" dirty="0" err="1"/>
              <a:t>b</a:t>
            </a:r>
            <a:r>
              <a:rPr lang="it-IT" baseline="30000" dirty="0" err="1"/>
              <a:t>a</a:t>
            </a:r>
            <a:r>
              <a:rPr lang="it-IT" baseline="30000" dirty="0"/>
              <a:t>-c</a:t>
            </a:r>
          </a:p>
        </p:txBody>
      </p:sp>
    </p:spTree>
    <p:extLst>
      <p:ext uri="{BB962C8B-B14F-4D97-AF65-F5344CB8AC3E}">
        <p14:creationId xmlns:p14="http://schemas.microsoft.com/office/powerpoint/2010/main" val="198261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 Geometrica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3" r="-1223" b="-1243"/>
          <a:stretch/>
        </p:blipFill>
        <p:spPr>
          <a:xfrm>
            <a:off x="1" y="2146603"/>
            <a:ext cx="9257192" cy="1538411"/>
          </a:xfrm>
        </p:spPr>
      </p:pic>
    </p:spTree>
    <p:extLst>
      <p:ext uri="{BB962C8B-B14F-4D97-AF65-F5344CB8AC3E}">
        <p14:creationId xmlns:p14="http://schemas.microsoft.com/office/powerpoint/2010/main" val="150261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Funzione costante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33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600" dirty="0" err="1"/>
              <a:t>f</a:t>
            </a:r>
            <a:r>
              <a:rPr lang="it-IT" sz="3600" dirty="0"/>
              <a:t>(</a:t>
            </a:r>
            <a:r>
              <a:rPr lang="it-IT" sz="3600" dirty="0" err="1"/>
              <a:t>n</a:t>
            </a:r>
            <a:r>
              <a:rPr lang="it-IT" sz="3600" dirty="0"/>
              <a:t>)=c		c costante</a:t>
            </a:r>
            <a:endParaRPr lang="it-IT" sz="3600" baseline="30000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305545" y="2233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/>
              <a:t>Funzione logaritmica</a:t>
            </a: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" y="3376775"/>
            <a:ext cx="8229600" cy="2749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3600" dirty="0" err="1"/>
              <a:t>f</a:t>
            </a:r>
            <a:r>
              <a:rPr lang="it-IT" sz="3600" dirty="0"/>
              <a:t>(</a:t>
            </a:r>
            <a:r>
              <a:rPr lang="it-IT" sz="3600" dirty="0" err="1"/>
              <a:t>n</a:t>
            </a:r>
            <a:r>
              <a:rPr lang="it-IT" sz="3600" dirty="0"/>
              <a:t>)=</a:t>
            </a:r>
            <a:r>
              <a:rPr lang="it-IT" sz="3600" dirty="0" err="1"/>
              <a:t>log</a:t>
            </a:r>
            <a:r>
              <a:rPr lang="it-IT" sz="3600" baseline="-25000" dirty="0" err="1"/>
              <a:t>b</a:t>
            </a:r>
            <a:r>
              <a:rPr lang="it-IT" sz="3600" dirty="0"/>
              <a:t> </a:t>
            </a:r>
            <a:r>
              <a:rPr lang="it-IT" sz="3600" dirty="0" err="1"/>
              <a:t>n</a:t>
            </a:r>
            <a:r>
              <a:rPr lang="it-IT" sz="3600" dirty="0"/>
              <a:t>        (b&gt;1)</a:t>
            </a:r>
          </a:p>
          <a:p>
            <a:pPr marL="0" indent="0">
              <a:buFont typeface="Arial"/>
              <a:buNone/>
            </a:pPr>
            <a:endParaRPr lang="it-IT" sz="3600" dirty="0"/>
          </a:p>
          <a:p>
            <a:pPr marL="514350" indent="-514350">
              <a:buFont typeface="+mj-lt"/>
              <a:buAutoNum type="arabicPeriod"/>
            </a:pPr>
            <a:r>
              <a:rPr lang="it-IT" sz="3600" dirty="0"/>
              <a:t>x=</a:t>
            </a:r>
            <a:r>
              <a:rPr lang="it-IT" sz="3600" dirty="0" err="1"/>
              <a:t>log</a:t>
            </a:r>
            <a:r>
              <a:rPr lang="it-IT" sz="3600" baseline="-25000" dirty="0" err="1"/>
              <a:t>b</a:t>
            </a:r>
            <a:r>
              <a:rPr lang="it-IT" sz="3600" dirty="0"/>
              <a:t> (</a:t>
            </a:r>
            <a:r>
              <a:rPr lang="it-IT" sz="3600" dirty="0" err="1"/>
              <a:t>n</a:t>
            </a:r>
            <a:r>
              <a:rPr lang="it-IT" sz="3600" dirty="0"/>
              <a:t>) </a:t>
            </a:r>
            <a:r>
              <a:rPr lang="it-IT" sz="3600" dirty="0">
                <a:sym typeface="Wingdings"/>
              </a:rPr>
              <a:t></a:t>
            </a:r>
            <a:r>
              <a:rPr lang="it-IT" sz="3600" dirty="0"/>
              <a:t> </a:t>
            </a:r>
            <a:r>
              <a:rPr lang="it-IT" sz="3600" dirty="0" err="1"/>
              <a:t>b</a:t>
            </a:r>
            <a:r>
              <a:rPr lang="it-IT" sz="3600" baseline="30000" dirty="0" err="1"/>
              <a:t>x</a:t>
            </a:r>
            <a:r>
              <a:rPr lang="it-IT" sz="3600" dirty="0"/>
              <a:t>=</a:t>
            </a:r>
            <a:r>
              <a:rPr lang="it-IT" sz="3600" dirty="0" err="1"/>
              <a:t>n</a:t>
            </a:r>
            <a:endParaRPr lang="it-IT" sz="3600" dirty="0"/>
          </a:p>
          <a:p>
            <a:pPr marL="514350" indent="-514350">
              <a:buFont typeface="+mj-lt"/>
              <a:buAutoNum type="arabicPeriod"/>
            </a:pPr>
            <a:r>
              <a:rPr lang="it-IT" sz="3600" dirty="0" err="1"/>
              <a:t>log</a:t>
            </a:r>
            <a:r>
              <a:rPr lang="it-IT" sz="3600" baseline="-25000" dirty="0" err="1"/>
              <a:t>b</a:t>
            </a:r>
            <a:r>
              <a:rPr lang="it-IT" sz="3600" dirty="0"/>
              <a:t>(1)=0</a:t>
            </a:r>
          </a:p>
          <a:p>
            <a:pPr marL="514350" indent="-514350">
              <a:buFont typeface="+mj-lt"/>
              <a:buAutoNum type="arabicPeriod"/>
            </a:pPr>
            <a:endParaRPr lang="it-IT" sz="3600" baseline="30000" dirty="0"/>
          </a:p>
          <a:p>
            <a:pPr marL="0" indent="0">
              <a:buFont typeface="Arial"/>
              <a:buNone/>
            </a:pP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317171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Funzione lineare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33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600" dirty="0" err="1"/>
              <a:t>f</a:t>
            </a:r>
            <a:r>
              <a:rPr lang="it-IT" sz="3600" dirty="0"/>
              <a:t>(</a:t>
            </a:r>
            <a:r>
              <a:rPr lang="it-IT" sz="3600" dirty="0" err="1"/>
              <a:t>n</a:t>
            </a:r>
            <a:r>
              <a:rPr lang="it-IT" sz="3600" dirty="0"/>
              <a:t>)=</a:t>
            </a:r>
            <a:r>
              <a:rPr lang="it-IT" sz="3600" dirty="0" err="1"/>
              <a:t>cn</a:t>
            </a:r>
            <a:r>
              <a:rPr lang="it-IT" sz="3600" dirty="0"/>
              <a:t>		c costante (c non nulla)</a:t>
            </a:r>
            <a:endParaRPr lang="it-IT" sz="3600" baseline="30000" dirty="0"/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305545" y="22337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/>
              <a:t>Funzione </a:t>
            </a:r>
            <a:r>
              <a:rPr lang="it-IT" b="1" dirty="0" err="1"/>
              <a:t>nlog</a:t>
            </a:r>
            <a:r>
              <a:rPr lang="it-IT" b="1" dirty="0"/>
              <a:t> </a:t>
            </a:r>
            <a:r>
              <a:rPr lang="it-IT" b="1" dirty="0" err="1"/>
              <a:t>n</a:t>
            </a:r>
            <a:endParaRPr lang="it-IT" b="1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" y="3376775"/>
            <a:ext cx="8229600" cy="1345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600" dirty="0" err="1"/>
              <a:t>f</a:t>
            </a:r>
            <a:r>
              <a:rPr lang="it-IT" sz="3600" dirty="0"/>
              <a:t>(</a:t>
            </a:r>
            <a:r>
              <a:rPr lang="it-IT" sz="3600" dirty="0" err="1"/>
              <a:t>n</a:t>
            </a:r>
            <a:r>
              <a:rPr lang="it-IT" sz="3600" dirty="0"/>
              <a:t>)=</a:t>
            </a:r>
            <a:r>
              <a:rPr lang="it-IT" sz="3600" dirty="0" err="1"/>
              <a:t>n</a:t>
            </a:r>
            <a:r>
              <a:rPr lang="it-IT" sz="3600" dirty="0"/>
              <a:t> log </a:t>
            </a:r>
            <a:r>
              <a:rPr lang="it-IT" sz="3600" dirty="0" err="1"/>
              <a:t>n</a:t>
            </a:r>
            <a:endParaRPr lang="it-IT" sz="3600" baseline="30000" dirty="0"/>
          </a:p>
          <a:p>
            <a:pPr marL="0" indent="0">
              <a:buFont typeface="Arial"/>
              <a:buNone/>
            </a:pP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128062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1743</Words>
  <Application>Microsoft Office PowerPoint</Application>
  <PresentationFormat>Presentazione su schermo (4:3)</PresentationFormat>
  <Paragraphs>184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9" baseType="lpstr">
      <vt:lpstr>American Typewriter</vt:lpstr>
      <vt:lpstr>Arial</vt:lpstr>
      <vt:lpstr>Calibri</vt:lpstr>
      <vt:lpstr>cmsy10</vt:lpstr>
      <vt:lpstr>Courier New</vt:lpstr>
      <vt:lpstr>Symbol</vt:lpstr>
      <vt:lpstr>Times New Roman</vt:lpstr>
      <vt:lpstr>Tema di Office</vt:lpstr>
      <vt:lpstr>Rudimenti di Complessità</vt:lpstr>
      <vt:lpstr>Analisi di Complessità</vt:lpstr>
      <vt:lpstr>Caso pessimo e caso medio</vt:lpstr>
      <vt:lpstr>Presentazione standard di PowerPoint</vt:lpstr>
      <vt:lpstr>Presentazione standard di PowerPoint</vt:lpstr>
      <vt:lpstr>Funzione esponenziale</vt:lpstr>
      <vt:lpstr>Somma Geometrica</vt:lpstr>
      <vt:lpstr>Funzione costante</vt:lpstr>
      <vt:lpstr>Funzione lineare</vt:lpstr>
      <vt:lpstr>Presentazione standard di PowerPoint</vt:lpstr>
      <vt:lpstr>Presentazione standard di PowerPoint</vt:lpstr>
      <vt:lpstr>Sommatorie </vt:lpstr>
      <vt:lpstr>Sommatorie – II </vt:lpstr>
      <vt:lpstr>Esempio</vt:lpstr>
      <vt:lpstr>Presentazione standard di PowerPoint</vt:lpstr>
      <vt:lpstr> Notazione Asintotica</vt:lpstr>
      <vt:lpstr>Limiti Superiori e Inferiori</vt:lpstr>
      <vt:lpstr>Problemi intrattabili</vt:lpstr>
      <vt:lpstr>Problemi trattabili</vt:lpstr>
      <vt:lpstr>Esempio: calcolo di potenze</vt:lpstr>
      <vt:lpstr>Esempio: calcolo di potenze</vt:lpstr>
      <vt:lpstr>Esempio: Segmenti di Somma Massima </vt:lpstr>
      <vt:lpstr>Prima Soluzione</vt:lpstr>
      <vt:lpstr>Seconda Soluzione: Idee</vt:lpstr>
      <vt:lpstr>Seconda Soluzione</vt:lpstr>
      <vt:lpstr>Terza Soluzione</vt:lpstr>
      <vt:lpstr>Terza Soluzione</vt:lpstr>
      <vt:lpstr>Terza Soluzione</vt:lpstr>
      <vt:lpstr>Commenti  </vt:lpstr>
      <vt:lpstr>Approfondimenti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Rudimenti di Complessità</dc:title>
  <dc:creator>Catalano</dc:creator>
  <cp:lastModifiedBy>samueleg0013@outlook.com</cp:lastModifiedBy>
  <cp:revision>31</cp:revision>
  <dcterms:created xsi:type="dcterms:W3CDTF">2014-03-10T14:32:17Z</dcterms:created>
  <dcterms:modified xsi:type="dcterms:W3CDTF">2020-03-17T15:48:54Z</dcterms:modified>
</cp:coreProperties>
</file>