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6.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44"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1" r:id="rId4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05/03/2022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05/03/2022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05/03/2022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05/03/2022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05/03/2022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05/03/2022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05/03/2022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05/03/2022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Pokemon.csv" TargetMode="Externa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hyperlink" Target="wine.cs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feature-selection-with-the-caret-r-package/" TargetMode="External"/><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 Id="rId5" Type="http://schemas.openxmlformats.org/officeDocument/2006/relationships/hyperlink" Target="https://en.wikipedia.org/wiki/Principal_component_analysis" TargetMode="External"/><Relationship Id="rId4" Type="http://schemas.openxmlformats.org/officeDocument/2006/relationships/hyperlink" Target="http://www.area51.autogiro.it/Logica_Fuzzy_(Fuzzy_Logic)_files/Tesi%20Fuzzy%20-%20Giacomo%20Sacchi.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complicati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moltissime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 (variazione dei coefficienti tra 2 iterazioni bassa):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b="0" i="1" smtClean="0">
                            <a:latin typeface="Cambria Math" panose="02040503050406030204" pitchFamily="18" charset="0"/>
                          </a:rPr>
                          <m:t>𝑘</m:t>
                        </m:r>
                      </m:sub>
                    </m:sSub>
                  </m:oMath>
                </a14:m>
                <a:r>
                  <a:rPr lang="it-IT" sz="2400"/>
                  <a:t>(x)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mc:Choice>
        <mc:Fallback xmlns="">
          <p:sp>
            <p:nvSpPr>
              <p:cNvPr id="3" name="Segnaposto contenuto 2">
                <a:extLst>
                  <a:ext uri="{FF2B5EF4-FFF2-40B4-BE49-F238E27FC236}">
                    <a16:creationId xmlns:a16="http://schemas.microsoft.com/office/drawing/2014/main" id="{02D6556C-D472-4C1E-83A6-3E5C2AD4621A}"/>
                  </a:ext>
                </a:extLst>
              </p:cNvPr>
              <p:cNvSpPr>
                <a:spLocks noGrp="1" noRot="1" noChangeAspect="1" noMove="1" noResize="1" noEditPoints="1" noAdjustHandles="1" noChangeArrowheads="1" noChangeShapeType="1" noTextEdit="1"/>
              </p:cNvSpPr>
              <p:nvPr>
                <p:ph idx="1"/>
              </p:nvPr>
            </p:nvSpPr>
            <p:spPr>
              <a:blipFill>
                <a:blip r:embed="rId2"/>
                <a:stretch>
                  <a:fillRect l="-909" t="-2121" r="-1818"/>
                </a:stretch>
              </a:blipFill>
            </p:spPr>
            <p:txBody>
              <a:bodyPr/>
              <a:lstStyle/>
              <a:p>
                <a:r>
                  <a:rPr lang="it-IT">
                    <a:noFill/>
                  </a:rPr>
                  <a:t> </a:t>
                </a:r>
              </a:p>
            </p:txBody>
          </p:sp>
        </mc:Fallback>
      </mc:AlternateContent>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a:rPr lang="it-IT" sz="2400" i="1">
                        <a:latin typeface="Cambria Math" panose="02040503050406030204" pitchFamily="18" charset="0"/>
                      </a:rPr>
                      <m:t> </m:t>
                    </m:r>
                  </m:oMath>
                </a14:m>
                <a:r>
                  <a:rPr lang="it-IT" sz="2400"/>
                  <a:t>è il grado di appartenenza dell’oggetto i-esimo al cluster j-esimo.</a:t>
                </a:r>
                <a:br>
                  <a:rPr lang="it-IT" sz="2400"/>
                </a:br>
                <a:r>
                  <a:rPr lang="it-IT" sz="2400"/>
                  <a:t>I gradi sono calcolati secondo questa formula</a:t>
                </a:r>
              </a:p>
            </p:txBody>
          </p:sp>
        </mc:Choice>
        <mc:Fallback xmlns="">
          <p:sp>
            <p:nvSpPr>
              <p:cNvPr id="3" name="Segnaposto contenuto 2">
                <a:extLst>
                  <a:ext uri="{FF2B5EF4-FFF2-40B4-BE49-F238E27FC236}">
                    <a16:creationId xmlns:a16="http://schemas.microsoft.com/office/drawing/2014/main" id="{1BC3CB65-C01F-4B2F-ACE1-2C86600801F4}"/>
                  </a:ext>
                </a:extLst>
              </p:cNvPr>
              <p:cNvSpPr>
                <a:spLocks noGrp="1" noRot="1" noChangeAspect="1" noMove="1" noResize="1" noEditPoints="1" noAdjustHandles="1" noChangeArrowheads="1" noChangeShapeType="1" noTextEdit="1"/>
              </p:cNvSpPr>
              <p:nvPr>
                <p:ph idx="1"/>
              </p:nvPr>
            </p:nvSpPr>
            <p:spPr>
              <a:blipFill>
                <a:blip r:embed="rId2"/>
                <a:stretch>
                  <a:fillRect l="-909" t="-2121" r="-1879"/>
                </a:stretch>
              </a:blipFill>
            </p:spPr>
            <p:txBody>
              <a:bodyPr/>
              <a:lstStyle/>
              <a:p>
                <a:r>
                  <a:rPr lang="it-IT">
                    <a:noFill/>
                  </a:rPr>
                  <a:t> </a:t>
                </a:r>
              </a:p>
            </p:txBody>
          </p:sp>
        </mc:Fallback>
      </mc:AlternateContent>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4128" y="2964362"/>
            <a:ext cx="3868378" cy="92927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a:xfrm>
                <a:off x="1097280" y="1845733"/>
                <a:ext cx="10058400" cy="4428457"/>
              </a:xfrm>
            </p:spPr>
            <p:txBody>
              <a:bodyPr>
                <a:no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pPr marL="0" indent="0">
                  <a:buNone/>
                </a:pPr>
                <a14:m>
                  <m:oMathPara xmlns:m="http://schemas.openxmlformats.org/officeDocument/2006/math">
                    <m:oMathParaPr>
                      <m:jc m:val="centerGroup"/>
                    </m:oMathParaPr>
                    <m:oMath xmlns:m="http://schemas.openxmlformats.org/officeDocument/2006/math">
                      <m:r>
                        <m:rPr>
                          <m:nor/>
                        </m:rPr>
                        <a:rPr lang="it-IT" sz="2400" smtClean="0"/>
                        <m:t>h</m:t>
                      </m:r>
                      <m:r>
                        <m:rPr>
                          <m:nor/>
                        </m:rPr>
                        <a:rPr lang="it-IT" sz="2400" smtClean="0"/>
                        <m:t>(</m:t>
                      </m:r>
                      <m:sSub>
                        <m:sSubPr>
                          <m:ctrlPr>
                            <a:rPr lang="it-IT" sz="2400" i="1">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m:rPr>
                          <m:nor/>
                        </m:rPr>
                        <a:rPr lang="it-IT" sz="2400" smtClean="0"/>
                        <m:t>) = </m:t>
                      </m:r>
                      <m:f>
                        <m:fPr>
                          <m:ctrlPr>
                            <a:rPr lang="it-IT" sz="2400" i="1" smtClean="0">
                              <a:latin typeface="Cambria Math" panose="02040503050406030204" pitchFamily="18" charset="0"/>
                            </a:rPr>
                          </m:ctrlPr>
                        </m:fPr>
                        <m:num>
                          <m:r>
                            <m:rPr>
                              <m:nor/>
                            </m:rPr>
                            <a:rPr lang="it-IT" sz="2400"/>
                            <m:t>(1−</m:t>
                          </m:r>
                          <m:r>
                            <m:rPr>
                              <m:sty m:val="p"/>
                            </m:rPr>
                            <a:rPr lang="el-GR" sz="2400" i="1">
                              <a:latin typeface="Cambria Math" panose="02040503050406030204" pitchFamily="18" charset="0"/>
                            </a:rPr>
                            <m:t>β</m:t>
                          </m:r>
                          <m:r>
                            <m:rPr>
                              <m:nor/>
                            </m:rPr>
                            <a:rPr lang="it-IT" sz="2400"/>
                            <m:t>)</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Sup>
                        <m:sSubSupPr>
                          <m:ctrlPr>
                            <a:rPr lang="it-IT" sz="2400" i="1" smtClean="0">
                              <a:latin typeface="Cambria Math" panose="02040503050406030204" pitchFamily="18" charset="0"/>
                            </a:rPr>
                          </m:ctrlPr>
                        </m:sSubSup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up>
                          <m:r>
                            <a:rPr lang="it-IT" sz="2400" b="0" i="1" smtClean="0">
                              <a:latin typeface="Cambria Math" panose="02040503050406030204" pitchFamily="18" charset="0"/>
                            </a:rPr>
                            <m:t>2</m:t>
                          </m:r>
                        </m:sup>
                      </m:sSubSup>
                      <m:r>
                        <m:rPr>
                          <m:nor/>
                        </m:rPr>
                        <a:rPr lang="it-IT" sz="2400"/>
                        <m:t> + </m:t>
                      </m:r>
                      <m:f>
                        <m:fPr>
                          <m:ctrlPr>
                            <a:rPr lang="it-IT" sz="2400" i="1" smtClean="0">
                              <a:latin typeface="Cambria Math" panose="02040503050406030204" pitchFamily="18" charset="0"/>
                            </a:rPr>
                          </m:ctrlPr>
                        </m:fPr>
                        <m:num>
                          <m:r>
                            <m:rPr>
                              <m:nor/>
                            </m:rPr>
                            <a:rPr lang="it-IT" sz="2400"/>
                            <m:t>2</m:t>
                          </m:r>
                          <m:r>
                            <m:rPr>
                              <m:sty m:val="p"/>
                            </m:rPr>
                            <a:rPr lang="it-IT" sz="2400" i="1">
                              <a:latin typeface="Cambria Math" panose="02040503050406030204" pitchFamily="18" charset="0"/>
                            </a:rPr>
                            <m:t>β</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Sub>
                    </m:oMath>
                  </m:oMathPara>
                </a14:m>
                <a:br>
                  <a:rPr lang="it-IT" sz="2400"/>
                </a:br>
                <a14:m>
                  <m:oMath xmlns:m="http://schemas.openxmlformats.org/officeDocument/2006/math">
                    <m:r>
                      <m:rPr>
                        <m:sty m:val="p"/>
                      </m:rPr>
                      <a:rPr lang="it-IT" sz="2400" i="1">
                        <a:latin typeface="Cambria Math" panose="02040503050406030204" pitchFamily="18" charset="0"/>
                      </a:rPr>
                      <m:t>β</m:t>
                    </m:r>
                  </m:oMath>
                </a14:m>
                <a:r>
                  <a:rPr lang="it-IT" sz="2400"/>
                  <a:t> è un valore reale tra 0 e 1, se è vicino a 0 l’algoritmo tende a coincidere con la versione di base con m=2, se è vicino a 1 l’algoritmo tende a coincidere con l’hard clustering</a:t>
                </a:r>
              </a:p>
              <a:p>
                <a:r>
                  <a:rPr lang="it-IT" sz="2400"/>
                  <a:t>h(</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oMath>
                </a14:m>
                <a:r>
                  <a:rPr lang="it-IT" sz="2400"/>
                  <a:t>) andrà a pesare la distanza nella formula.</a:t>
                </a:r>
              </a:p>
              <a:p>
                <a:r>
                  <a:rPr lang="it-IT" sz="2400"/>
                  <a:t>Non essendo definito m non vi è implementazione che permetta di fare regolarizzazione dell’entropia, si può però estendere per i noise points.</a:t>
                </a:r>
              </a:p>
            </p:txBody>
          </p:sp>
        </mc:Choice>
        <mc:Fallback xmlns="">
          <p:sp>
            <p:nvSpPr>
              <p:cNvPr id="3" name="Segnaposto contenuto 2">
                <a:extLst>
                  <a:ext uri="{FF2B5EF4-FFF2-40B4-BE49-F238E27FC236}">
                    <a16:creationId xmlns:a16="http://schemas.microsoft.com/office/drawing/2014/main" id="{9E4784DC-D2D9-4839-8AC4-CBC8F2418DBB}"/>
                  </a:ext>
                </a:extLst>
              </p:cNvPr>
              <p:cNvSpPr>
                <a:spLocks noGrp="1" noRot="1" noChangeAspect="1" noMove="1" noResize="1" noEditPoints="1" noAdjustHandles="1" noChangeArrowheads="1" noChangeShapeType="1" noTextEdit="1"/>
              </p:cNvSpPr>
              <p:nvPr>
                <p:ph idx="1"/>
              </p:nvPr>
            </p:nvSpPr>
            <p:spPr>
              <a:xfrm>
                <a:off x="1097280" y="1845733"/>
                <a:ext cx="10058400" cy="4428457"/>
              </a:xfrm>
              <a:blipFill>
                <a:blip r:embed="rId3"/>
                <a:stretch>
                  <a:fillRect l="-1818" t="-1928" r="-2303" b="-138"/>
                </a:stretch>
              </a:blipFill>
            </p:spPr>
            <p:txBody>
              <a:bodyPr/>
              <a:lstStyle/>
              <a:p>
                <a:r>
                  <a:rPr lang="it-IT">
                    <a:noFill/>
                  </a:rPr>
                  <a:t> </a:t>
                </a:r>
              </a:p>
            </p:txBody>
          </p:sp>
        </mc:Fallback>
      </mc:AlternateContent>
    </p:spTree>
    <p:extLst>
      <p:ext uri="{BB962C8B-B14F-4D97-AF65-F5344CB8AC3E}">
        <p14:creationId xmlns:p14="http://schemas.microsoft.com/office/powerpoint/2010/main" val="47103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79" y="1845733"/>
            <a:ext cx="10424161" cy="4456593"/>
          </a:xfrm>
        </p:spPr>
        <p:txBody>
          <a:bodyPr>
            <a:normAutofit fontScale="92500" lnSpcReduction="2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I dataset usati per testare il codice sono conservati nei file </a:t>
            </a:r>
            <a:r>
              <a:rPr lang="it-IT" sz="2600">
                <a:hlinkClick r:id="rId3" action="ppaction://hlinkfile"/>
              </a:rPr>
              <a:t>Pokemon.csv </a:t>
            </a:r>
            <a:r>
              <a:rPr lang="it-IT" sz="2600"/>
              <a:t>e </a:t>
            </a:r>
            <a:r>
              <a:rPr lang="it-IT" sz="2600">
                <a:hlinkClick r:id="rId4" action="ppaction://hlinkfile"/>
              </a:rPr>
              <a:t>wine.csv</a:t>
            </a:r>
            <a:endParaRPr lang="it-IT" sz="2600"/>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6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di fuzzifier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a:t>
            </a:r>
            <a:br>
              <a:rPr lang="it-IT" sz="4000"/>
            </a:br>
            <a:r>
              <a:rPr lang="it-IT" sz="4000" b="1">
                <a:solidFill>
                  <a:srgbClr val="FF0000"/>
                </a:solidFill>
              </a:rPr>
              <a:t>k</a:t>
            </a:r>
            <a:r>
              <a:rPr lang="it-IT" sz="4000"/>
              <a:t> è un vettore di interi o un semplice intero che indica il numero di cluster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lnSpcReduction="10000"/>
          </a:bodyPr>
          <a:lstStyle/>
          <a:p>
            <a:pPr>
              <a:buFont typeface="Wingdings" panose="05000000000000000000" pitchFamily="2" charset="2"/>
              <a:buChar char="§"/>
            </a:pPr>
            <a:r>
              <a:rPr lang="it-IT" sz="2400"/>
              <a:t>Per poter confrontare i vari algoritmi di clustering e capire chi tra esso si comporta meglio su un dataset costruiamo una funzione che esegue tutti gli algoritmi di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miglior.oggetto.fclust.SILF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CECE48-BD5E-45AA-B85D-B450E38D490D}"/>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A495B9A3-F3FD-4956-B6F2-AB387BFBC64E}"/>
              </a:ext>
            </a:extLst>
          </p:cNvPr>
          <p:cNvSpPr>
            <a:spLocks noGrp="1"/>
          </p:cNvSpPr>
          <p:nvPr>
            <p:ph idx="1"/>
          </p:nvPr>
        </p:nvSpPr>
        <p:spPr/>
        <p:txBody>
          <a:bodyPr>
            <a:normAutofit/>
          </a:bodyPr>
          <a:lstStyle/>
          <a:p>
            <a:pPr>
              <a:buFont typeface="Wingdings" panose="05000000000000000000" pitchFamily="2" charset="2"/>
              <a:buChar char="§"/>
            </a:pPr>
            <a:r>
              <a:rPr lang="it-IT" sz="2400"/>
              <a:t>Si è notato sperimentando col codice che i metodi con entropy regularization necessitano spesso di dati standardizzati, la presenza di dati non standardizzati potrebbe provocare, per via dell’implementazione della funzione, degli errori nei calcoli della matrice dei gradi di appartenenza(si genererebbero dei NAN)</a:t>
            </a:r>
          </a:p>
          <a:p>
            <a:pPr>
              <a:buFont typeface="Wingdings" panose="05000000000000000000" pitchFamily="2" charset="2"/>
              <a:buChar char="§"/>
            </a:pPr>
            <a:r>
              <a:rPr lang="it-IT" sz="2400"/>
              <a:t>La standardizzazione è molto semplice, basta passare </a:t>
            </a:r>
            <a:r>
              <a:rPr lang="it-IT" sz="2400" b="1"/>
              <a:t>stand=1 </a:t>
            </a:r>
            <a:r>
              <a:rPr lang="it-IT" sz="2400"/>
              <a:t>alla funzione</a:t>
            </a:r>
          </a:p>
          <a:p>
            <a:pPr>
              <a:buFont typeface="Wingdings" panose="05000000000000000000" pitchFamily="2" charset="2"/>
              <a:buChar char="§"/>
            </a:pPr>
            <a:r>
              <a:rPr lang="it-IT" sz="2400"/>
              <a:t>Anche la funzione FKM.pf.noise soffre in presenza di grandi moli di dati non standardizzati</a:t>
            </a:r>
          </a:p>
          <a:p>
            <a:pPr marL="0" indent="0">
              <a:buNone/>
            </a:pPr>
            <a:endParaRPr lang="it-IT" sz="2400" b="1"/>
          </a:p>
        </p:txBody>
      </p:sp>
    </p:spTree>
    <p:extLst>
      <p:ext uri="{BB962C8B-B14F-4D97-AF65-F5344CB8AC3E}">
        <p14:creationId xmlns:p14="http://schemas.microsoft.com/office/powerpoint/2010/main" val="370289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E1C8A-A3EA-452C-A65E-D92AE3E2B3CC}"/>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17A731FD-242D-4451-8EB0-3CB9BEA7618D}"/>
              </a:ext>
            </a:extLst>
          </p:cNvPr>
          <p:cNvSpPr>
            <a:spLocks noGrp="1"/>
          </p:cNvSpPr>
          <p:nvPr>
            <p:ph idx="1"/>
          </p:nvPr>
        </p:nvSpPr>
        <p:spPr/>
        <p:txBody>
          <a:bodyPr>
            <a:normAutofit/>
          </a:bodyPr>
          <a:lstStyle/>
          <a:p>
            <a:pPr>
              <a:buFont typeface="Wingdings" panose="05000000000000000000" pitchFamily="2" charset="2"/>
              <a:buChar char="§"/>
            </a:pPr>
            <a:r>
              <a:rPr lang="it-IT" sz="2400"/>
              <a:t>La funzione ritorna il clustering migliore dal punto di vista dell’indice di Fuzzy Silhouette ma non sempre si usa solo questo valore per indicare la qualità dei risultati, potrebbero essere usati anche altri indici.</a:t>
            </a:r>
          </a:p>
          <a:p>
            <a:pPr>
              <a:buFont typeface="Wingdings" panose="05000000000000000000" pitchFamily="2" charset="2"/>
              <a:buChar char="§"/>
            </a:pPr>
            <a:r>
              <a:rPr lang="it-IT" sz="2400"/>
              <a:t>A parità (anche se in modo approssimato) di indici di Silhouette potremmo preferire altri algoritmi rispetto a FKM come FKM.gk o FKM.noise ed altri in quanto la presenza di cluster di forma non per forza sferica e la presenza di informazioni riguardo ai noise points potrebbe essere utile in certe applicazioni.</a:t>
            </a:r>
          </a:p>
          <a:p>
            <a:pPr>
              <a:buFont typeface="Wingdings" panose="05000000000000000000" pitchFamily="2" charset="2"/>
              <a:buChar char="§"/>
            </a:pPr>
            <a:r>
              <a:rPr lang="it-IT" sz="2400"/>
              <a:t>La funzione validazione.fclust.SILF contenuta in un altro file stamperà informazioni per l’utente riguardo alla validazione dei risultati.</a:t>
            </a:r>
          </a:p>
        </p:txBody>
      </p:sp>
    </p:spTree>
    <p:extLst>
      <p:ext uri="{BB962C8B-B14F-4D97-AF65-F5344CB8AC3E}">
        <p14:creationId xmlns:p14="http://schemas.microsoft.com/office/powerpoint/2010/main" val="217977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nell’insieme Fuzzy.</a:t>
            </a:r>
          </a:p>
        </p:txBody>
      </p:sp>
    </p:spTree>
    <p:extLst>
      <p:ext uri="{BB962C8B-B14F-4D97-AF65-F5344CB8AC3E}">
        <p14:creationId xmlns:p14="http://schemas.microsoft.com/office/powerpoint/2010/main" val="1096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a:buFont typeface="Wingdings" panose="05000000000000000000" pitchFamily="2" charset="2"/>
              <a:buChar char="§"/>
            </a:pPr>
            <a:r>
              <a:rPr lang="en-US" sz="2400">
                <a:hlinkClick r:id="rId3"/>
              </a:rPr>
              <a:t>Feature Selection with the Caret R Package</a:t>
            </a:r>
            <a:endParaRPr lang="en-US" sz="2400"/>
          </a:p>
          <a:p>
            <a:pPr>
              <a:buFont typeface="Wingdings" panose="05000000000000000000" pitchFamily="2" charset="2"/>
              <a:buChar char="§"/>
            </a:pPr>
            <a:r>
              <a:rPr lang="en-US" sz="2400">
                <a:hlinkClick r:id="rId4"/>
              </a:rPr>
              <a:t>Logica fuzzy </a:t>
            </a:r>
            <a:r>
              <a:rPr lang="en-US" sz="2400"/>
              <a:t>, Giacomo Sacchi (pagina 28 – scelta del valore m)</a:t>
            </a:r>
          </a:p>
          <a:p>
            <a:pPr>
              <a:buFont typeface="Wingdings" panose="05000000000000000000" pitchFamily="2" charset="2"/>
              <a:buChar char="§"/>
            </a:pPr>
            <a:r>
              <a:rPr lang="en-US" sz="2400">
                <a:hlinkClick r:id="rId5"/>
              </a:rPr>
              <a:t>Analisi delle componenti principali</a:t>
            </a:r>
            <a:endParaRPr lang="it-IT" sz="2400"/>
          </a:p>
        </p:txBody>
      </p:sp>
    </p:spTree>
    <p:extLst>
      <p:ext uri="{BB962C8B-B14F-4D97-AF65-F5344CB8AC3E}">
        <p14:creationId xmlns:p14="http://schemas.microsoft.com/office/powerpoint/2010/main" val="40732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789727"/>
            <a:ext cx="4548392" cy="4527171"/>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𝐴</m:t>
                        </m:r>
                      </m:e>
                    </m:acc>
                  </m:oMath>
                </a14:m>
                <a:r>
                  <a:rPr lang="it-IT" sz="2400"/>
                  <a:t> è un insieme Fuzzy con funzione di appartenenza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 e tale che:</a:t>
                </a:r>
              </a:p>
              <a:p>
                <a:pPr>
                  <a:buFont typeface="Wingdings" panose="05000000000000000000" pitchFamily="2" charset="2"/>
                  <a:buChar char="§"/>
                </a:pPr>
                <a:r>
                  <a:rPr lang="it-IT" sz="2400"/>
                  <a:t>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(u) = 1 – m(u)  ∀ u</a:t>
                </a:r>
              </a:p>
            </p:txBody>
          </p:sp>
        </mc:Choice>
        <mc:Fallback>
          <p:sp>
            <p:nvSpPr>
              <p:cNvPr id="3" name="Segnaposto contenuto 2">
                <a:extLst>
                  <a:ext uri="{FF2B5EF4-FFF2-40B4-BE49-F238E27FC236}">
                    <a16:creationId xmlns:a16="http://schemas.microsoft.com/office/drawing/2014/main" id="{63E350EF-80DB-462B-8C74-B3497E7418AD}"/>
                  </a:ext>
                </a:extLst>
              </p:cNvPr>
              <p:cNvSpPr>
                <a:spLocks noGrp="1" noRot="1" noChangeAspect="1" noMove="1" noResize="1" noEditPoints="1" noAdjustHandles="1" noChangeArrowheads="1" noChangeShapeType="1" noTextEdit="1"/>
              </p:cNvSpPr>
              <p:nvPr>
                <p:ph idx="1"/>
              </p:nvPr>
            </p:nvSpPr>
            <p:spPr>
              <a:blipFill>
                <a:blip r:embed="rId2"/>
                <a:stretch>
                  <a:fillRect l="-1697" t="-2121" r="-2121"/>
                </a:stretch>
              </a:blipFill>
            </p:spPr>
            <p:txBody>
              <a:bodyPr/>
              <a:lstStyle/>
              <a:p>
                <a:r>
                  <a:rPr lang="it-IT">
                    <a:noFill/>
                  </a:rPr>
                  <a:t> </a:t>
                </a:r>
              </a:p>
            </p:txBody>
          </p:sp>
        </mc:Fallback>
      </mc:AlternateContent>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41" y="4361548"/>
            <a:ext cx="3124983" cy="1940778"/>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a:t>
            </a:r>
            <a:r>
              <a:rPr lang="it-IT" sz="2400" baseline="-25000"/>
              <a:t>C</a:t>
            </a:r>
            <a:r>
              <a:rPr lang="it-IT" sz="2400"/>
              <a:t> = min[ m</a:t>
            </a:r>
            <a:r>
              <a:rPr lang="it-IT" sz="2400" baseline="-25000"/>
              <a:t>A</a:t>
            </a:r>
            <a:r>
              <a:rPr lang="it-IT" sz="2400"/>
              <a:t>(u) , m</a:t>
            </a:r>
            <a:r>
              <a:rPr lang="it-IT" sz="2400" baseline="-25000"/>
              <a:t>B</a:t>
            </a:r>
            <a:r>
              <a:rPr lang="it-IT" sz="2400"/>
              <a:t>(u)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massimo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a:t>
            </a:r>
            <a:r>
              <a:rPr lang="it-IT" sz="3800" baseline="-25000"/>
              <a:t>C</a:t>
            </a:r>
            <a:r>
              <a:rPr lang="it-IT" sz="3800"/>
              <a:t> = max[ m</a:t>
            </a:r>
            <a:r>
              <a:rPr lang="it-IT" sz="3800" baseline="-25000"/>
              <a:t>A</a:t>
            </a:r>
            <a:r>
              <a:rPr lang="it-IT" sz="3800"/>
              <a:t>(u) , m</a:t>
            </a:r>
            <a:r>
              <a:rPr lang="it-IT" sz="3800" baseline="-25000"/>
              <a:t>B</a:t>
            </a:r>
            <a:r>
              <a:rPr lang="it-IT" sz="3800"/>
              <a:t>(u)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t>
            </a:r>
            <a:r>
              <a:rPr lang="it-IT" sz="2600" baseline="-25000"/>
              <a:t>A</a:t>
            </a:r>
            <a:r>
              <a:rPr lang="it-IT" sz="2400"/>
              <a:t>(u) è minore o uguale a m</a:t>
            </a:r>
            <a:r>
              <a:rPr lang="it-IT" sz="2600" baseline="-25000"/>
              <a:t>B</a:t>
            </a:r>
            <a:r>
              <a:rPr lang="it-IT" sz="2400"/>
              <a:t>(u)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13317</TotalTime>
  <Words>3265</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Calibri</vt:lpstr>
      <vt:lpstr>Calibri Light</vt:lpstr>
      <vt:lpstr>Cambria Math</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Note sulla parte implementativa</vt:lpstr>
      <vt:lpstr>Conclusioni</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415</cp:revision>
  <cp:lastPrinted>2015-10-16T09:15:19Z</cp:lastPrinted>
  <dcterms:created xsi:type="dcterms:W3CDTF">2015-10-13T17:59:34Z</dcterms:created>
  <dcterms:modified xsi:type="dcterms:W3CDTF">2022-03-05T17:42:52Z</dcterms:modified>
</cp:coreProperties>
</file>