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9" r:id="rId2"/>
    <p:sldId id="26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4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7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8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EB70D-CD01-44DA-83B3-8FEB3383D307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8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3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4408324-A84C-4A45-93B6-78D079CCE77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4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8AC7-6CE6-4E82-91EC-5362A0185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357223"/>
            <a:ext cx="11471565" cy="1309256"/>
          </a:xfrm>
        </p:spPr>
        <p:txBody>
          <a:bodyPr>
            <a:noAutofit/>
          </a:bodyPr>
          <a:lstStyle/>
          <a:p>
            <a:r>
              <a:rPr lang="en-US" sz="5300" dirty="0"/>
              <a:t>CSC741 Digital Image Processing</a:t>
            </a:r>
            <a:br>
              <a:rPr lang="en-US" sz="5300" dirty="0"/>
            </a:br>
            <a:r>
              <a:rPr lang="en-US" sz="5300" dirty="0"/>
              <a:t>Presentation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9C687-AC87-479A-9B45-801A10C92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Gallo &amp; Alex Liew</a:t>
            </a:r>
          </a:p>
        </p:txBody>
      </p:sp>
    </p:spTree>
    <p:extLst>
      <p:ext uri="{BB962C8B-B14F-4D97-AF65-F5344CB8AC3E}">
        <p14:creationId xmlns:p14="http://schemas.microsoft.com/office/powerpoint/2010/main" val="115884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06C4-F808-4F4B-A0D3-41BEB578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331" y="187769"/>
            <a:ext cx="4221337" cy="790022"/>
          </a:xfrm>
        </p:spPr>
        <p:txBody>
          <a:bodyPr/>
          <a:lstStyle/>
          <a:p>
            <a:r>
              <a:rPr lang="en-US" dirty="0"/>
              <a:t>Harmonic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23C8C-9E73-4D21-8DE9-BD9CFA8D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769"/>
            <a:ext cx="1440769" cy="6670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42538-2B91-4949-959F-C5634B96C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0"/>
          <a:stretch/>
        </p:blipFill>
        <p:spPr>
          <a:xfrm>
            <a:off x="10324730" y="199322"/>
            <a:ext cx="1867270" cy="6658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6E754-FE94-497B-8997-61D8EC02C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401" y="1792589"/>
            <a:ext cx="6231195" cy="50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6C3C-F403-492B-B1A5-A1ED98A6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379" y="142519"/>
            <a:ext cx="3329126" cy="754380"/>
          </a:xfrm>
        </p:spPr>
        <p:txBody>
          <a:bodyPr/>
          <a:lstStyle/>
          <a:p>
            <a:r>
              <a:rPr lang="en-US" dirty="0"/>
              <a:t>Comparison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AB362-1B96-4F94-9583-6CFEFD3A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57" y="929429"/>
            <a:ext cx="1286054" cy="59539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8A4E43-70E9-4E3B-9B14-C6E392D4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811" y="929429"/>
            <a:ext cx="1737757" cy="5953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D2F224-FAB9-49EB-9AC6-B9413A0CD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76"/>
          <a:stretch/>
        </p:blipFill>
        <p:spPr>
          <a:xfrm>
            <a:off x="5246568" y="875465"/>
            <a:ext cx="1698863" cy="59825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AF36F-3399-4998-A40F-09B877EEAD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05"/>
          <a:stretch/>
        </p:blipFill>
        <p:spPr>
          <a:xfrm>
            <a:off x="6945431" y="943719"/>
            <a:ext cx="1716350" cy="5925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37499E-C151-4B80-B5B8-0C1E57B35A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80"/>
          <a:stretch/>
        </p:blipFill>
        <p:spPr>
          <a:xfrm>
            <a:off x="8661781" y="1029456"/>
            <a:ext cx="1637590" cy="583964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B1B87B-1846-4CAC-9A51-F57D9D73BB21}"/>
              </a:ext>
            </a:extLst>
          </p:cNvPr>
          <p:cNvSpPr/>
          <p:nvPr/>
        </p:nvSpPr>
        <p:spPr>
          <a:xfrm>
            <a:off x="3508811" y="929429"/>
            <a:ext cx="1737757" cy="1298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962787-C7A5-469C-80F5-F926317FD25B}"/>
              </a:ext>
            </a:extLst>
          </p:cNvPr>
          <p:cNvSpPr/>
          <p:nvPr/>
        </p:nvSpPr>
        <p:spPr>
          <a:xfrm>
            <a:off x="5310905" y="3982607"/>
            <a:ext cx="1554598" cy="14914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86E0BF-2CBD-4E1F-9838-F28082222694}"/>
              </a:ext>
            </a:extLst>
          </p:cNvPr>
          <p:cNvSpPr/>
          <p:nvPr/>
        </p:nvSpPr>
        <p:spPr>
          <a:xfrm>
            <a:off x="7060338" y="5474056"/>
            <a:ext cx="1425532" cy="1409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18756D-8E13-4EF1-B74B-B167787E0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051" y="2856941"/>
            <a:ext cx="1590897" cy="201958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4B892C-F3C8-4749-9F9A-E96E4FDDD8B1}"/>
              </a:ext>
            </a:extLst>
          </p:cNvPr>
          <p:cNvSpPr/>
          <p:nvPr/>
        </p:nvSpPr>
        <p:spPr>
          <a:xfrm>
            <a:off x="3508811" y="2603378"/>
            <a:ext cx="1698863" cy="1409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914A-8F58-468A-898C-E336527F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6364-1730-46AC-8324-DC6A0575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  <a:p>
            <a:pPr lvl="1"/>
            <a:r>
              <a:rPr lang="en-US" dirty="0"/>
              <a:t>Generate and add 4 different </a:t>
            </a:r>
            <a:r>
              <a:rPr lang="en-US" dirty="0" err="1"/>
              <a:t>nosie</a:t>
            </a:r>
            <a:r>
              <a:rPr lang="en-US" dirty="0"/>
              <a:t> (including Gaussian, salt and pepper(impulse) noise to 3 images.</a:t>
            </a:r>
          </a:p>
          <a:p>
            <a:pPr lvl="1"/>
            <a:r>
              <a:rPr lang="en-US" dirty="0"/>
              <a:t>Estimate noise parameters from a single image</a:t>
            </a:r>
          </a:p>
          <a:p>
            <a:pPr lvl="1"/>
            <a:r>
              <a:rPr lang="en-US" dirty="0"/>
              <a:t>Apply a class of mean (Arithmetic, weighted, geometric and harmonic)</a:t>
            </a:r>
          </a:p>
          <a:p>
            <a:r>
              <a:rPr lang="en-US" dirty="0"/>
              <a:t>Part 2</a:t>
            </a:r>
          </a:p>
          <a:p>
            <a:pPr lvl="1"/>
            <a:r>
              <a:rPr lang="en-US" dirty="0"/>
              <a:t>Implement an adaptive local noise reduction filter using the following formulas</a:t>
            </a:r>
          </a:p>
          <a:p>
            <a:pPr lvl="1"/>
            <a:r>
              <a:rPr lang="en-US" dirty="0"/>
              <a:t>Implement an image sharpening method (Arithmetic, weighted, geometric and harmonic)</a:t>
            </a:r>
          </a:p>
          <a:p>
            <a:pPr lvl="1"/>
            <a:r>
              <a:rPr lang="en-US" dirty="0"/>
              <a:t>Explain the major differences between your result</a:t>
            </a:r>
          </a:p>
        </p:txBody>
      </p:sp>
    </p:spTree>
    <p:extLst>
      <p:ext uri="{BB962C8B-B14F-4D97-AF65-F5344CB8AC3E}">
        <p14:creationId xmlns:p14="http://schemas.microsoft.com/office/powerpoint/2010/main" val="136990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8DF0968-8CC3-4065-B6FF-6B4A4DF6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57" y="1773180"/>
            <a:ext cx="1552792" cy="3877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21693-A99E-4892-AB69-CE5D7C23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112"/>
            <a:ext cx="9784080" cy="871037"/>
          </a:xfrm>
        </p:spPr>
        <p:txBody>
          <a:bodyPr/>
          <a:lstStyle/>
          <a:p>
            <a:r>
              <a:rPr lang="en-US" dirty="0"/>
              <a:t>Image 1 Noise (Part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34A0F-0B5D-43F1-86B1-4F0331DD3294}"/>
              </a:ext>
            </a:extLst>
          </p:cNvPr>
          <p:cNvSpPr txBox="1"/>
          <p:nvPr/>
        </p:nvSpPr>
        <p:spPr>
          <a:xfrm>
            <a:off x="2986931" y="1899944"/>
            <a:ext cx="167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Gaussian: 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 = 0.02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6802A-AFC7-4191-8DF4-CD2C45192E31}"/>
              </a:ext>
            </a:extLst>
          </p:cNvPr>
          <p:cNvSpPr txBox="1"/>
          <p:nvPr/>
        </p:nvSpPr>
        <p:spPr>
          <a:xfrm>
            <a:off x="2899004" y="3050359"/>
            <a:ext cx="231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Salt &amp; Pepper:</a:t>
            </a:r>
          </a:p>
          <a:p>
            <a:r>
              <a:rPr lang="en-US" dirty="0">
                <a:solidFill>
                  <a:srgbClr val="FF0000"/>
                </a:solidFill>
              </a:rPr>
              <a:t>density = 0.02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32C0E-73FF-4B03-935B-5E1E9A6AED69}"/>
              </a:ext>
            </a:extLst>
          </p:cNvPr>
          <p:cNvSpPr txBox="1"/>
          <p:nvPr/>
        </p:nvSpPr>
        <p:spPr>
          <a:xfrm>
            <a:off x="2956649" y="3930182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Speckle:</a:t>
            </a:r>
          </a:p>
          <a:p>
            <a:r>
              <a:rPr lang="en-US" dirty="0">
                <a:solidFill>
                  <a:srgbClr val="FF0000"/>
                </a:solidFill>
              </a:rPr>
              <a:t>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variance: 0.02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70703-C831-4A5A-960A-B170D0614154}"/>
              </a:ext>
            </a:extLst>
          </p:cNvPr>
          <p:cNvSpPr txBox="1"/>
          <p:nvPr/>
        </p:nvSpPr>
        <p:spPr>
          <a:xfrm>
            <a:off x="2947651" y="4981120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Poisson:</a:t>
            </a:r>
          </a:p>
          <a:p>
            <a:r>
              <a:rPr lang="en-US" dirty="0">
                <a:solidFill>
                  <a:srgbClr val="FF0000"/>
                </a:solidFill>
              </a:rPr>
              <a:t>mean = intensity values of image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6DD4FC-B4F5-471D-9DAA-3FDEE18C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7538"/>
            <a:ext cx="1524213" cy="6030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6BB8DF-2B56-4565-BB4C-C8998D6BF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66" y="1899944"/>
            <a:ext cx="1552792" cy="577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911F95-BF5E-4C03-9E3F-1CB89554A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480" y="1828799"/>
            <a:ext cx="6435520" cy="5048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7516E8-1689-4404-89DF-1D0808547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395" y="3070077"/>
            <a:ext cx="1333686" cy="67636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C8692-A149-4381-B71A-BD8164662D8F}"/>
              </a:ext>
            </a:extLst>
          </p:cNvPr>
          <p:cNvCxnSpPr/>
          <p:nvPr/>
        </p:nvCxnSpPr>
        <p:spPr>
          <a:xfrm>
            <a:off x="2956649" y="2880088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141ED0-27FA-4295-A749-71E93C5A8C80}"/>
              </a:ext>
            </a:extLst>
          </p:cNvPr>
          <p:cNvCxnSpPr/>
          <p:nvPr/>
        </p:nvCxnSpPr>
        <p:spPr>
          <a:xfrm>
            <a:off x="2935250" y="3862621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E845A-F063-4848-8841-E01F76DEF060}"/>
              </a:ext>
            </a:extLst>
          </p:cNvPr>
          <p:cNvCxnSpPr/>
          <p:nvPr/>
        </p:nvCxnSpPr>
        <p:spPr>
          <a:xfrm>
            <a:off x="2899004" y="4853512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5B1DE42-968F-4C7F-AA95-AF36B182D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883" y="4973869"/>
            <a:ext cx="107647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4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9A09E-CF0E-4224-BFE9-AB2026A320E1}"/>
              </a:ext>
            </a:extLst>
          </p:cNvPr>
          <p:cNvCxnSpPr/>
          <p:nvPr/>
        </p:nvCxnSpPr>
        <p:spPr>
          <a:xfrm>
            <a:off x="2956649" y="2880088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315810-97B3-4F9B-83E6-2310C28E2479}"/>
              </a:ext>
            </a:extLst>
          </p:cNvPr>
          <p:cNvCxnSpPr/>
          <p:nvPr/>
        </p:nvCxnSpPr>
        <p:spPr>
          <a:xfrm>
            <a:off x="2935250" y="3862621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DECCD2-E5DD-4879-B056-F3297CDA8D38}"/>
              </a:ext>
            </a:extLst>
          </p:cNvPr>
          <p:cNvCxnSpPr/>
          <p:nvPr/>
        </p:nvCxnSpPr>
        <p:spPr>
          <a:xfrm>
            <a:off x="2881878" y="4853512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959C313-6E79-462D-8A77-A3DE868A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644"/>
            <a:ext cx="9784080" cy="754511"/>
          </a:xfrm>
        </p:spPr>
        <p:txBody>
          <a:bodyPr/>
          <a:lstStyle/>
          <a:p>
            <a:r>
              <a:rPr lang="en-US" dirty="0"/>
              <a:t>Image 2 Noise (Part 1)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BD8391-EE8C-42E7-B65F-02474428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360"/>
            <a:ext cx="1543265" cy="6020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0849A8-15DB-49A6-8C43-285E4FDD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65" y="1814751"/>
            <a:ext cx="1505160" cy="38676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61EB04-D166-4D90-B5DC-F2B9881CF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709" y="1806455"/>
            <a:ext cx="6510291" cy="5062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9613FA-3A46-47B1-9209-2BF5343719D1}"/>
              </a:ext>
            </a:extLst>
          </p:cNvPr>
          <p:cNvSpPr txBox="1"/>
          <p:nvPr/>
        </p:nvSpPr>
        <p:spPr>
          <a:xfrm>
            <a:off x="2986931" y="1899944"/>
            <a:ext cx="167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Gaussian: 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 = 0.02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4CEC40-BA86-4159-BE0B-2CF4291C8514}"/>
              </a:ext>
            </a:extLst>
          </p:cNvPr>
          <p:cNvSpPr txBox="1"/>
          <p:nvPr/>
        </p:nvSpPr>
        <p:spPr>
          <a:xfrm>
            <a:off x="2965802" y="3048333"/>
            <a:ext cx="231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Salt &amp; Pepper:</a:t>
            </a:r>
          </a:p>
          <a:p>
            <a:r>
              <a:rPr lang="en-US" dirty="0">
                <a:solidFill>
                  <a:srgbClr val="FF0000"/>
                </a:solidFill>
              </a:rPr>
              <a:t>density = 0.02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D86C8-F67D-47BE-888D-65677CE81C4E}"/>
              </a:ext>
            </a:extLst>
          </p:cNvPr>
          <p:cNvSpPr txBox="1"/>
          <p:nvPr/>
        </p:nvSpPr>
        <p:spPr>
          <a:xfrm>
            <a:off x="3048425" y="3953722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Speckle:</a:t>
            </a:r>
          </a:p>
          <a:p>
            <a:r>
              <a:rPr lang="en-US" dirty="0">
                <a:solidFill>
                  <a:srgbClr val="FF0000"/>
                </a:solidFill>
              </a:rPr>
              <a:t>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variance: 0.02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8E9CB7-D158-4EF1-86B4-2BD8BB968F15}"/>
              </a:ext>
            </a:extLst>
          </p:cNvPr>
          <p:cNvSpPr txBox="1"/>
          <p:nvPr/>
        </p:nvSpPr>
        <p:spPr>
          <a:xfrm>
            <a:off x="3040902" y="4961513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Poisson:</a:t>
            </a:r>
          </a:p>
          <a:p>
            <a:r>
              <a:rPr lang="en-US" dirty="0">
                <a:solidFill>
                  <a:srgbClr val="FF0000"/>
                </a:solidFill>
              </a:rPr>
              <a:t>mean = intensity values of image </a:t>
            </a:r>
          </a:p>
        </p:txBody>
      </p:sp>
    </p:spTree>
    <p:extLst>
      <p:ext uri="{BB962C8B-B14F-4D97-AF65-F5344CB8AC3E}">
        <p14:creationId xmlns:p14="http://schemas.microsoft.com/office/powerpoint/2010/main" val="426078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2E90E8-FC73-4AC9-B6EF-A4D35AA4161D}"/>
              </a:ext>
            </a:extLst>
          </p:cNvPr>
          <p:cNvCxnSpPr/>
          <p:nvPr/>
        </p:nvCxnSpPr>
        <p:spPr>
          <a:xfrm>
            <a:off x="2917388" y="4896477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85EF78-CC57-4353-856F-7B279364B2F5}"/>
              </a:ext>
            </a:extLst>
          </p:cNvPr>
          <p:cNvCxnSpPr/>
          <p:nvPr/>
        </p:nvCxnSpPr>
        <p:spPr>
          <a:xfrm>
            <a:off x="2956649" y="2880088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B2AB95-BD00-459C-8811-FFF0DAC67286}"/>
              </a:ext>
            </a:extLst>
          </p:cNvPr>
          <p:cNvSpPr txBox="1"/>
          <p:nvPr/>
        </p:nvSpPr>
        <p:spPr>
          <a:xfrm>
            <a:off x="3003881" y="3048189"/>
            <a:ext cx="231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Salt &amp; Pepper:</a:t>
            </a:r>
          </a:p>
          <a:p>
            <a:r>
              <a:rPr lang="en-US" dirty="0">
                <a:solidFill>
                  <a:srgbClr val="FF0000"/>
                </a:solidFill>
              </a:rPr>
              <a:t>density = 0.02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4BDF6-8F7C-4F8D-9960-3BA0E648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522"/>
            <a:ext cx="9784080" cy="674612"/>
          </a:xfrm>
        </p:spPr>
        <p:txBody>
          <a:bodyPr/>
          <a:lstStyle/>
          <a:p>
            <a:r>
              <a:rPr lang="en-US" dirty="0"/>
              <a:t>Image 3 Noise (Part 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9A3C68-CAF4-4D38-8877-BE6AB21C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728"/>
            <a:ext cx="1600423" cy="6068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2D9031-4731-4E2B-A398-BA695D21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23" y="1796347"/>
            <a:ext cx="1476581" cy="3886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90671-E4D5-459F-AF98-7A22AE357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219" y="1816566"/>
            <a:ext cx="6474781" cy="504143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C1FD83-F743-4E7C-8B73-7FF831646A56}"/>
              </a:ext>
            </a:extLst>
          </p:cNvPr>
          <p:cNvCxnSpPr/>
          <p:nvPr/>
        </p:nvCxnSpPr>
        <p:spPr>
          <a:xfrm>
            <a:off x="2935250" y="3862621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24A8B1-73B7-47FB-BFB3-FEE5BE81B95B}"/>
              </a:ext>
            </a:extLst>
          </p:cNvPr>
          <p:cNvSpPr txBox="1"/>
          <p:nvPr/>
        </p:nvSpPr>
        <p:spPr>
          <a:xfrm>
            <a:off x="3034391" y="1897157"/>
            <a:ext cx="167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Gaussian: 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 = 0.02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904A2E-9183-4050-B898-FC98DF4555D4}"/>
              </a:ext>
            </a:extLst>
          </p:cNvPr>
          <p:cNvSpPr txBox="1"/>
          <p:nvPr/>
        </p:nvSpPr>
        <p:spPr>
          <a:xfrm>
            <a:off x="3044699" y="3926226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Speckle:</a:t>
            </a:r>
          </a:p>
          <a:p>
            <a:r>
              <a:rPr lang="en-US" dirty="0">
                <a:solidFill>
                  <a:srgbClr val="FF0000"/>
                </a:solidFill>
              </a:rPr>
              <a:t>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variance: 0.02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437D5-7F73-4491-82D2-DDF67915E245}"/>
              </a:ext>
            </a:extLst>
          </p:cNvPr>
          <p:cNvSpPr txBox="1"/>
          <p:nvPr/>
        </p:nvSpPr>
        <p:spPr>
          <a:xfrm>
            <a:off x="3060852" y="4997287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Poisson:</a:t>
            </a:r>
          </a:p>
          <a:p>
            <a:r>
              <a:rPr lang="en-US" dirty="0">
                <a:solidFill>
                  <a:srgbClr val="FF0000"/>
                </a:solidFill>
              </a:rPr>
              <a:t>mean = intensity values of image </a:t>
            </a:r>
          </a:p>
        </p:txBody>
      </p:sp>
    </p:spTree>
    <p:extLst>
      <p:ext uri="{BB962C8B-B14F-4D97-AF65-F5344CB8AC3E}">
        <p14:creationId xmlns:p14="http://schemas.microsoft.com/office/powerpoint/2010/main" val="130893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24B9-0445-4C47-AC80-145DBF54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6522"/>
            <a:ext cx="10076155" cy="710123"/>
          </a:xfrm>
        </p:spPr>
        <p:txBody>
          <a:bodyPr/>
          <a:lstStyle/>
          <a:p>
            <a:r>
              <a:rPr lang="en-US" dirty="0"/>
              <a:t>Estimate Noise Parameters (Part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B80BD-1009-4287-AD56-51F2009509DF}"/>
              </a:ext>
            </a:extLst>
          </p:cNvPr>
          <p:cNvSpPr txBox="1"/>
          <p:nvPr/>
        </p:nvSpPr>
        <p:spPr>
          <a:xfrm>
            <a:off x="4148833" y="1845519"/>
            <a:ext cx="316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Segment a small patch of image with constant grey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1A0955-32D0-4C44-A6D1-6BD18B23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082" y="2462281"/>
            <a:ext cx="4864963" cy="43957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A3CD25-AEC8-419A-8C49-B89939DE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45" y="4157986"/>
            <a:ext cx="4141433" cy="4353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60042D-97DD-4C0E-98C8-472D7B3B5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87" y="898358"/>
            <a:ext cx="3234959" cy="59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4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8C68-B01D-45C7-B761-B4F36922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449" y="187769"/>
            <a:ext cx="9784080" cy="754380"/>
          </a:xfrm>
        </p:spPr>
        <p:txBody>
          <a:bodyPr/>
          <a:lstStyle/>
          <a:p>
            <a:r>
              <a:rPr lang="en-US" dirty="0"/>
              <a:t>Arithmetic Mean (Part 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27F27-CE3A-4BF8-9A01-38981A66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769"/>
            <a:ext cx="1440769" cy="6670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74E414-5731-4F56-8B9A-049BD574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00" y="2254680"/>
            <a:ext cx="5889106" cy="4643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91D025-9217-4090-8D1A-FAB3EF21B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3709" y="216969"/>
            <a:ext cx="1938291" cy="6641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01AFFC-E6DE-46DA-B549-DD00DC771D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645"/>
          <a:stretch/>
        </p:blipFill>
        <p:spPr>
          <a:xfrm>
            <a:off x="4689745" y="770022"/>
            <a:ext cx="2953216" cy="149241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3A3FDD-8A2C-40AB-A1D9-E6F65AD3DFD0}"/>
              </a:ext>
            </a:extLst>
          </p:cNvPr>
          <p:cNvSpPr/>
          <p:nvPr/>
        </p:nvSpPr>
        <p:spPr>
          <a:xfrm>
            <a:off x="6258757" y="4634144"/>
            <a:ext cx="2852149" cy="11718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1C9960-D959-4E46-ADF8-756B73C0EE72}"/>
              </a:ext>
            </a:extLst>
          </p:cNvPr>
          <p:cNvSpPr/>
          <p:nvPr/>
        </p:nvSpPr>
        <p:spPr>
          <a:xfrm>
            <a:off x="10386874" y="3675355"/>
            <a:ext cx="1633491" cy="15739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3B52B9-0500-4816-B8AD-02F67D4E8477}"/>
              </a:ext>
            </a:extLst>
          </p:cNvPr>
          <p:cNvCxnSpPr/>
          <p:nvPr/>
        </p:nvCxnSpPr>
        <p:spPr>
          <a:xfrm flipH="1">
            <a:off x="9110906" y="4074850"/>
            <a:ext cx="450344" cy="94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135132-F349-4E8A-9538-930E1639121A}"/>
              </a:ext>
            </a:extLst>
          </p:cNvPr>
          <p:cNvCxnSpPr>
            <a:endCxn id="19" idx="1"/>
          </p:cNvCxnSpPr>
          <p:nvPr/>
        </p:nvCxnSpPr>
        <p:spPr>
          <a:xfrm>
            <a:off x="9579006" y="4074850"/>
            <a:ext cx="807868" cy="387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3EE01-AD6A-49DA-A8C7-21CE9BF6C0AE}"/>
              </a:ext>
            </a:extLst>
          </p:cNvPr>
          <p:cNvSpPr txBox="1"/>
          <p:nvPr/>
        </p:nvSpPr>
        <p:spPr>
          <a:xfrm>
            <a:off x="9044324" y="3675355"/>
            <a:ext cx="12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Best Result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30AD88-6E4E-4655-9C37-66CEA396D4BB}"/>
              </a:ext>
            </a:extLst>
          </p:cNvPr>
          <p:cNvCxnSpPr>
            <a:cxnSpLocks/>
          </p:cNvCxnSpPr>
          <p:nvPr/>
        </p:nvCxnSpPr>
        <p:spPr>
          <a:xfrm flipH="1" flipV="1">
            <a:off x="6676008" y="2112886"/>
            <a:ext cx="479394" cy="2521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BA6E-05AC-40B4-807B-E397815F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145" y="133256"/>
            <a:ext cx="4345625" cy="816655"/>
          </a:xfrm>
        </p:spPr>
        <p:txBody>
          <a:bodyPr/>
          <a:lstStyle/>
          <a:p>
            <a:r>
              <a:rPr lang="en-US" dirty="0"/>
              <a:t>Weighted 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A7E6F-B21E-4498-B76C-EEF8F54B4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6"/>
          <a:stretch/>
        </p:blipFill>
        <p:spPr>
          <a:xfrm>
            <a:off x="10377997" y="250213"/>
            <a:ext cx="1876416" cy="6607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83481-4262-4406-8ADF-E972CA44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81" y="2219169"/>
            <a:ext cx="5987838" cy="4715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9F6BBA-F8C0-4CC0-87F1-E5F267823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7769"/>
            <a:ext cx="1440769" cy="667023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4EEC1C-3087-4640-830E-205851291953}"/>
              </a:ext>
            </a:extLst>
          </p:cNvPr>
          <p:cNvSpPr/>
          <p:nvPr/>
        </p:nvSpPr>
        <p:spPr>
          <a:xfrm>
            <a:off x="6187736" y="3346882"/>
            <a:ext cx="2953216" cy="1291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8B0A7F-2A09-4B97-9201-69B1DF6A04C8}"/>
              </a:ext>
            </a:extLst>
          </p:cNvPr>
          <p:cNvSpPr/>
          <p:nvPr/>
        </p:nvSpPr>
        <p:spPr>
          <a:xfrm>
            <a:off x="10315585" y="2082842"/>
            <a:ext cx="1938828" cy="1548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0B2DD-F1E3-4E18-BFFA-E5F15A2B4ECD}"/>
              </a:ext>
            </a:extLst>
          </p:cNvPr>
          <p:cNvCxnSpPr>
            <a:cxnSpLocks/>
            <a:stCxn id="22" idx="0"/>
            <a:endCxn id="11" idx="1"/>
          </p:cNvCxnSpPr>
          <p:nvPr/>
        </p:nvCxnSpPr>
        <p:spPr>
          <a:xfrm flipV="1">
            <a:off x="9733958" y="2856905"/>
            <a:ext cx="581627" cy="1271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E6EE06-3629-41B0-AD8C-E7D167A60AC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9203366" y="3790765"/>
            <a:ext cx="530592" cy="33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FFC0E9-CD25-47A3-9CDA-1D8305CAC80F}"/>
              </a:ext>
            </a:extLst>
          </p:cNvPr>
          <p:cNvSpPr txBox="1"/>
          <p:nvPr/>
        </p:nvSpPr>
        <p:spPr>
          <a:xfrm>
            <a:off x="9089919" y="4128117"/>
            <a:ext cx="128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Best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0DE335-95B7-4AA2-84F6-82D81CFB3E08}"/>
              </a:ext>
            </a:extLst>
          </p:cNvPr>
          <p:cNvCxnSpPr>
            <a:cxnSpLocks/>
          </p:cNvCxnSpPr>
          <p:nvPr/>
        </p:nvCxnSpPr>
        <p:spPr>
          <a:xfrm flipH="1" flipV="1">
            <a:off x="6676008" y="2112886"/>
            <a:ext cx="204186" cy="1233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269BC7F-D2AB-4A1C-B1B2-71B86DE112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645"/>
          <a:stretch/>
        </p:blipFill>
        <p:spPr>
          <a:xfrm>
            <a:off x="4689745" y="714312"/>
            <a:ext cx="2953216" cy="15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49C8-8474-42C4-82FD-4E0F02D3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17" y="187769"/>
            <a:ext cx="4567566" cy="947018"/>
          </a:xfrm>
        </p:spPr>
        <p:txBody>
          <a:bodyPr/>
          <a:lstStyle/>
          <a:p>
            <a:r>
              <a:rPr lang="en-US" dirty="0"/>
              <a:t>Geometric Mean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A9600-F9F7-4C05-956D-BB98A46B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769"/>
            <a:ext cx="1440769" cy="6670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36BC87-5009-4B64-AA81-0B6AB327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845" y="484740"/>
            <a:ext cx="1841029" cy="660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301CE-D47C-4793-9CF7-76FADFE3D3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05"/>
          <a:stretch/>
        </p:blipFill>
        <p:spPr>
          <a:xfrm>
            <a:off x="10282651" y="266331"/>
            <a:ext cx="1909349" cy="659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367D80-9E35-44F4-B861-B0F96AE0F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815" y="1629609"/>
            <a:ext cx="6373948" cy="504062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75036C-000C-45AE-B312-43D94199CDC5}"/>
              </a:ext>
            </a:extLst>
          </p:cNvPr>
          <p:cNvSpPr/>
          <p:nvPr/>
        </p:nvSpPr>
        <p:spPr>
          <a:xfrm>
            <a:off x="10386874" y="3666478"/>
            <a:ext cx="1606858" cy="1633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AE6F77-D6B6-44E2-8D2F-B899CB1ED97E}"/>
              </a:ext>
            </a:extLst>
          </p:cNvPr>
          <p:cNvCxnSpPr>
            <a:cxnSpLocks/>
          </p:cNvCxnSpPr>
          <p:nvPr/>
        </p:nvCxnSpPr>
        <p:spPr>
          <a:xfrm flipV="1">
            <a:off x="9835699" y="4429958"/>
            <a:ext cx="551175" cy="66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3BB381-CE4A-43F2-9F75-7F3C51AF68D1}"/>
              </a:ext>
            </a:extLst>
          </p:cNvPr>
          <p:cNvSpPr txBox="1"/>
          <p:nvPr/>
        </p:nvSpPr>
        <p:spPr>
          <a:xfrm>
            <a:off x="9206778" y="5090087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Best Result</a:t>
            </a:r>
          </a:p>
        </p:txBody>
      </p:sp>
    </p:spTree>
    <p:extLst>
      <p:ext uri="{BB962C8B-B14F-4D97-AF65-F5344CB8AC3E}">
        <p14:creationId xmlns:p14="http://schemas.microsoft.com/office/powerpoint/2010/main" val="147982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1874</TotalTime>
  <Words>241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</vt:lpstr>
      <vt:lpstr>Banded</vt:lpstr>
      <vt:lpstr>CSC741 Digital Image Processing Presentation 5</vt:lpstr>
      <vt:lpstr>Assignment</vt:lpstr>
      <vt:lpstr>Image 1 Noise (Part 1)</vt:lpstr>
      <vt:lpstr>Image 2 Noise (Part 1) </vt:lpstr>
      <vt:lpstr>Image 3 Noise (Part 1)</vt:lpstr>
      <vt:lpstr>Estimate Noise Parameters (Part 2)</vt:lpstr>
      <vt:lpstr>Arithmetic Mean (Part 3)</vt:lpstr>
      <vt:lpstr>Weighted Mean</vt:lpstr>
      <vt:lpstr>Geometric Mean</vt:lpstr>
      <vt:lpstr>Harmonic Mean</vt:lpstr>
      <vt:lpstr>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CSC741 Digital Image Processing Presentation 5</dc:title>
  <dc:creator>Jess G</dc:creator>
  <cp:lastModifiedBy>Jess G</cp:lastModifiedBy>
  <cp:revision>48</cp:revision>
  <dcterms:created xsi:type="dcterms:W3CDTF">2021-03-10T13:46:05Z</dcterms:created>
  <dcterms:modified xsi:type="dcterms:W3CDTF">2021-03-18T16:37:42Z</dcterms:modified>
</cp:coreProperties>
</file>