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5" r:id="rId3"/>
    <p:sldId id="257" r:id="rId4"/>
    <p:sldId id="268" r:id="rId5"/>
    <p:sldId id="267" r:id="rId6"/>
    <p:sldId id="269" r:id="rId7"/>
    <p:sldId id="258" r:id="rId8"/>
    <p:sldId id="259" r:id="rId9"/>
    <p:sldId id="260" r:id="rId10"/>
    <p:sldId id="263" r:id="rId11"/>
    <p:sldId id="261" r:id="rId12"/>
    <p:sldId id="262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March 25,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59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March 25,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0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March 25,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5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March 25,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3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March 25,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0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March 25,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8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March 25,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4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March 25,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26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March 25,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6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March 25,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March 25,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9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March 25,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18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32.png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26.png"/><Relationship Id="rId10" Type="http://schemas.openxmlformats.org/officeDocument/2006/relationships/image" Target="../media/image45.png"/><Relationship Id="rId4" Type="http://schemas.openxmlformats.org/officeDocument/2006/relationships/image" Target="../media/image31.png"/><Relationship Id="rId9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12" Type="http://schemas.openxmlformats.org/officeDocument/2006/relationships/image" Target="../media/image3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31.png"/><Relationship Id="rId9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31.png"/><Relationship Id="rId7" Type="http://schemas.openxmlformats.org/officeDocument/2006/relationships/image" Target="../media/image6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32.png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31.png"/><Relationship Id="rId7" Type="http://schemas.openxmlformats.org/officeDocument/2006/relationships/image" Target="../media/image6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34.png"/><Relationship Id="rId10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37.png"/><Relationship Id="rId10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C1F4D-3A3D-4356-A712-04355C6AC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800" dirty="0"/>
              <a:t>CSC741 Digital Image Processing</a:t>
            </a:r>
            <a:br>
              <a:rPr lang="en-US" sz="4800" dirty="0"/>
            </a:br>
            <a:r>
              <a:rPr lang="en-US" sz="4800" dirty="0"/>
              <a:t>Presentation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5F03D-907F-415A-AECA-C928F966E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Jessica Gallo &amp; Alex Liew</a:t>
            </a:r>
          </a:p>
        </p:txBody>
      </p:sp>
      <p:grpSp>
        <p:nvGrpSpPr>
          <p:cNvPr id="16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8" name="Picture 3" descr="Network Technology Background">
            <a:extLst>
              <a:ext uri="{FF2B5EF4-FFF2-40B4-BE49-F238E27FC236}">
                <a16:creationId xmlns:a16="http://schemas.microsoft.com/office/drawing/2014/main" id="{4A6DEE9D-7F79-4C2C-AE2D-729751E9FC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27" r="1206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89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028A-2822-4163-85AC-4E4DE521C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985" y="269123"/>
            <a:ext cx="4068030" cy="798879"/>
          </a:xfrm>
        </p:spPr>
        <p:txBody>
          <a:bodyPr/>
          <a:lstStyle/>
          <a:p>
            <a:r>
              <a:rPr lang="en-US" dirty="0"/>
              <a:t>Midpoint Filter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C9CB3D-4442-42A0-BBCF-D0E0B5A10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015" y="468509"/>
            <a:ext cx="2781688" cy="400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6E918E-BDBA-4156-B3A1-2E659612DB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6" r="30327" b="47230"/>
          <a:stretch/>
        </p:blipFill>
        <p:spPr>
          <a:xfrm>
            <a:off x="1270008" y="1652825"/>
            <a:ext cx="998667" cy="13690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274562-5743-4D86-8300-7A992D487D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259"/>
          <a:stretch/>
        </p:blipFill>
        <p:spPr>
          <a:xfrm>
            <a:off x="6871154" y="2860200"/>
            <a:ext cx="2660423" cy="14713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DDF37A-5562-4F78-A92D-7B0E1DE8E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" y="1652825"/>
            <a:ext cx="1268488" cy="5205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DB651D-9A65-47DA-A389-BC93D2F0FF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392" y="404706"/>
            <a:ext cx="843325" cy="12127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2D2A89-260B-4513-AFF3-3B4846425D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1725"/>
          <a:stretch/>
        </p:blipFill>
        <p:spPr>
          <a:xfrm>
            <a:off x="6871153" y="4330027"/>
            <a:ext cx="2660424" cy="15125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04DA23-DD2A-4E2C-8F25-D3BAF2ECFE7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8017" r="30738" b="48820"/>
          <a:stretch/>
        </p:blipFill>
        <p:spPr>
          <a:xfrm>
            <a:off x="1275610" y="2988970"/>
            <a:ext cx="1015926" cy="13690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ADE87AB-C21E-44E5-A31F-CD02E913B9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1537" y="3288669"/>
            <a:ext cx="4663844" cy="4274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721BFB7-72A0-4931-A78E-0B36CE8FD7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8675" y="2044974"/>
            <a:ext cx="4686706" cy="3921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8B7DB53-D046-4B51-B76C-BB7B286CAEE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7307" r="29438" b="49697"/>
          <a:stretch/>
        </p:blipFill>
        <p:spPr>
          <a:xfrm>
            <a:off x="1275610" y="4358067"/>
            <a:ext cx="1015926" cy="121920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1948DB7-67AE-4768-8674-D0C4354A310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52281"/>
          <a:stretch/>
        </p:blipFill>
        <p:spPr>
          <a:xfrm>
            <a:off x="9531577" y="2863217"/>
            <a:ext cx="2660423" cy="145604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224504A-3785-4061-8B8B-E83052894E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91536" y="4712507"/>
            <a:ext cx="4686706" cy="35357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F6CB9DA-290E-48B5-A8E3-EA997A1552E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7458" r="30737" b="50000"/>
          <a:stretch/>
        </p:blipFill>
        <p:spPr>
          <a:xfrm>
            <a:off x="1270008" y="5580185"/>
            <a:ext cx="998666" cy="128080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19391F3-A229-41C3-8537-5D944526C3B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54208"/>
          <a:stretch/>
        </p:blipFill>
        <p:spPr>
          <a:xfrm>
            <a:off x="9531577" y="4297722"/>
            <a:ext cx="2660423" cy="15340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A32DB4B-5498-45F5-8C98-9827B68AE7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91536" y="5865631"/>
            <a:ext cx="4701947" cy="413404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3E08388-DEF0-46D9-85DF-FB71522832E6}"/>
              </a:ext>
            </a:extLst>
          </p:cNvPr>
          <p:cNvSpPr/>
          <p:nvPr/>
        </p:nvSpPr>
        <p:spPr>
          <a:xfrm>
            <a:off x="1170448" y="3020415"/>
            <a:ext cx="5783073" cy="13341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A2DF197-B867-4588-B0F8-06501D87DCCC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11711"/>
          <a:stretch/>
        </p:blipFill>
        <p:spPr>
          <a:xfrm>
            <a:off x="8190647" y="1569326"/>
            <a:ext cx="2660423" cy="128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83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39E1C-BFB1-4C5B-9D96-F2C790F18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291" y="0"/>
            <a:ext cx="6295415" cy="787415"/>
          </a:xfrm>
        </p:spPr>
        <p:txBody>
          <a:bodyPr>
            <a:normAutofit/>
          </a:bodyPr>
          <a:lstStyle/>
          <a:p>
            <a:r>
              <a:rPr lang="en-US" dirty="0"/>
              <a:t>Weighted Median Filter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723F7-3199-4585-A2D0-F2FA9DE0C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9" y="662865"/>
            <a:ext cx="3511161" cy="7712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F07D60-7C78-47DC-96CD-07217D29D1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753"/>
          <a:stretch/>
        </p:blipFill>
        <p:spPr>
          <a:xfrm>
            <a:off x="7280584" y="3115844"/>
            <a:ext cx="2557021" cy="1399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3A05B8-CFFB-4968-93C2-CC8A3A3345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46" r="30547" b="48013"/>
          <a:stretch/>
        </p:blipFill>
        <p:spPr>
          <a:xfrm>
            <a:off x="1437890" y="787416"/>
            <a:ext cx="1481074" cy="17447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A0CC9A-6158-4897-9A59-A2727ED02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3184" y="780493"/>
            <a:ext cx="1481074" cy="60775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165FB2-373A-4D9F-8D18-A6B92D75AA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0911" y="1603197"/>
            <a:ext cx="4865159" cy="4521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E2FD52-65EE-485D-8EC6-ECA1506F382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967" r="30748" b="50000"/>
          <a:stretch/>
        </p:blipFill>
        <p:spPr>
          <a:xfrm>
            <a:off x="1429837" y="2532186"/>
            <a:ext cx="1481074" cy="14560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CC1FD2-8D4E-42C2-B115-62FEA642B2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2365"/>
          <a:stretch/>
        </p:blipFill>
        <p:spPr>
          <a:xfrm>
            <a:off x="7310370" y="4504930"/>
            <a:ext cx="2497447" cy="14560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C9AA89E-C5DF-4E9C-9DD4-3F4087EF32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8964" y="2854793"/>
            <a:ext cx="4694327" cy="5013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CB6331A-04B2-42D6-BC43-568BD2AE33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7092" y="4361894"/>
            <a:ext cx="4694327" cy="51384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826F54A-647B-465D-BC32-D7DBC949991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7895" r="30244" b="50000"/>
          <a:stretch/>
        </p:blipFill>
        <p:spPr>
          <a:xfrm>
            <a:off x="1429837" y="3972626"/>
            <a:ext cx="1481074" cy="142933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B8B68B2-DC93-47E1-82FB-F25DB46DA91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52069"/>
          <a:stretch/>
        </p:blipFill>
        <p:spPr>
          <a:xfrm>
            <a:off x="9733660" y="3115843"/>
            <a:ext cx="2458340" cy="1409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B03D77F-3313-47E5-AD7C-7F0BACCDB7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07092" y="5894912"/>
            <a:ext cx="4686706" cy="45009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A258179-87FC-416F-891A-0CDBB938A63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7138" r="30362" b="49562"/>
          <a:stretch/>
        </p:blipFill>
        <p:spPr>
          <a:xfrm>
            <a:off x="1444731" y="5401957"/>
            <a:ext cx="1462361" cy="145604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4F29FB0-A871-4784-9FA7-41CC14D90D5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54144"/>
          <a:stretch/>
        </p:blipFill>
        <p:spPr>
          <a:xfrm>
            <a:off x="9694552" y="4504929"/>
            <a:ext cx="2497448" cy="1447708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35C028A-38ED-4ECE-908B-E322F0113F2A}"/>
              </a:ext>
            </a:extLst>
          </p:cNvPr>
          <p:cNvSpPr/>
          <p:nvPr/>
        </p:nvSpPr>
        <p:spPr>
          <a:xfrm>
            <a:off x="1428288" y="930450"/>
            <a:ext cx="6331339" cy="15826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8F5D623-5160-4666-A04C-755AF3538B3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11711"/>
          <a:stretch/>
        </p:blipFill>
        <p:spPr>
          <a:xfrm>
            <a:off x="8507393" y="1819944"/>
            <a:ext cx="2660423" cy="128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16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A9E5-A886-4F2B-900B-C8926C2F1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338" y="59148"/>
            <a:ext cx="7315323" cy="798879"/>
          </a:xfrm>
        </p:spPr>
        <p:txBody>
          <a:bodyPr>
            <a:normAutofit/>
          </a:bodyPr>
          <a:lstStyle/>
          <a:p>
            <a:r>
              <a:rPr lang="en-US" dirty="0"/>
              <a:t>Alpha-Trimmed Mean Filter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BC494B-00E5-459B-AA0E-2DA5E5236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546" y="213524"/>
            <a:ext cx="2067054" cy="490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A5AAA9-9074-4E4F-BAE4-5DE25946E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0493"/>
            <a:ext cx="1481074" cy="60775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95A718-44B4-4438-A57D-12801831E6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096"/>
          <a:stretch/>
        </p:blipFill>
        <p:spPr>
          <a:xfrm>
            <a:off x="6405759" y="3181225"/>
            <a:ext cx="2660424" cy="14560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4502E8-5FB5-4194-821E-2DCF5DCA71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882" r="30667" b="47716"/>
          <a:stretch/>
        </p:blipFill>
        <p:spPr>
          <a:xfrm>
            <a:off x="1468298" y="780493"/>
            <a:ext cx="1207744" cy="16096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149B1B-8086-4F8B-92CD-E8F338796C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711"/>
          <a:stretch/>
        </p:blipFill>
        <p:spPr>
          <a:xfrm>
            <a:off x="7735971" y="1884318"/>
            <a:ext cx="2660423" cy="12855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635A6C-327D-4E85-8808-309B632819E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554"/>
          <a:stretch/>
        </p:blipFill>
        <p:spPr>
          <a:xfrm>
            <a:off x="6405759" y="4659539"/>
            <a:ext cx="2662854" cy="1455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C13961-5446-4A0D-AA41-B7CABD2F3BE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138" r="29163" b="47139"/>
          <a:stretch/>
        </p:blipFill>
        <p:spPr>
          <a:xfrm>
            <a:off x="1464860" y="2390187"/>
            <a:ext cx="1214621" cy="14796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DEEB946-F769-417C-9492-9C29121A6EA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889" r="30674" b="50000"/>
          <a:stretch/>
        </p:blipFill>
        <p:spPr>
          <a:xfrm>
            <a:off x="1468298" y="3869797"/>
            <a:ext cx="1215263" cy="147961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8C61C1D-F506-46ED-ACC4-5C7F677120D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4544"/>
          <a:stretch/>
        </p:blipFill>
        <p:spPr>
          <a:xfrm>
            <a:off x="9066183" y="3181695"/>
            <a:ext cx="2662854" cy="14551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287F946-1517-407E-B44D-1084AAAC26A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7287" r="29150" b="50000"/>
          <a:stretch/>
        </p:blipFill>
        <p:spPr>
          <a:xfrm>
            <a:off x="1481074" y="5349407"/>
            <a:ext cx="1186959" cy="150859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2AE91A3-B41F-48E5-BD03-116EC116E70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3542"/>
          <a:stretch/>
        </p:blipFill>
        <p:spPr>
          <a:xfrm>
            <a:off x="9066183" y="4659539"/>
            <a:ext cx="2664521" cy="1430946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1FC4691-AA6F-49CA-A6B1-A07D2E3883D7}"/>
              </a:ext>
            </a:extLst>
          </p:cNvPr>
          <p:cNvSpPr/>
          <p:nvPr/>
        </p:nvSpPr>
        <p:spPr>
          <a:xfrm>
            <a:off x="1312985" y="3869796"/>
            <a:ext cx="1481074" cy="14796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79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AD003E-35AB-4632-93C0-7BD64480C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2566"/>
            <a:ext cx="1000265" cy="1438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F1296E-AB37-423B-B44A-B7F458B8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17" y="780493"/>
            <a:ext cx="1481074" cy="60775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160AFE-E9B1-4D79-9429-933303093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488" y="809001"/>
            <a:ext cx="1915379" cy="6063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917A72-9FEB-46D6-BD0E-6BBE70962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346" y="809001"/>
            <a:ext cx="1816418" cy="607750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8BBA3C6-9278-435D-96B3-8C80336C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00" y="-14254"/>
            <a:ext cx="6389199" cy="794747"/>
          </a:xfrm>
        </p:spPr>
        <p:txBody>
          <a:bodyPr/>
          <a:lstStyle/>
          <a:p>
            <a:r>
              <a:rPr lang="en-US" dirty="0"/>
              <a:t>Summary &amp; Conclusions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470AC9-CCC8-4F9F-BD6E-1859696A1E1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543"/>
          <a:stretch/>
        </p:blipFill>
        <p:spPr>
          <a:xfrm>
            <a:off x="2388387" y="801873"/>
            <a:ext cx="1867101" cy="60632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00034D-E381-48A1-85F6-CDEB0EB845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6514" y="780492"/>
            <a:ext cx="1184613" cy="61104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E166BD5-D2AE-48CC-99AF-3F8FFEA65F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9162" y="771536"/>
            <a:ext cx="1436919" cy="6086464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B2D679-45E4-4886-94DB-EF058AC3BA3B}"/>
              </a:ext>
            </a:extLst>
          </p:cNvPr>
          <p:cNvSpPr/>
          <p:nvPr/>
        </p:nvSpPr>
        <p:spPr>
          <a:xfrm>
            <a:off x="2388387" y="2488755"/>
            <a:ext cx="1848851" cy="14384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F73887-6BF2-4355-B737-691FB2B6AF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56081" y="801873"/>
            <a:ext cx="1229967" cy="6056127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83BB6C1-963E-46D3-B38B-9426494B9588}"/>
              </a:ext>
            </a:extLst>
          </p:cNvPr>
          <p:cNvSpPr/>
          <p:nvPr/>
        </p:nvSpPr>
        <p:spPr>
          <a:xfrm>
            <a:off x="2661138" y="809001"/>
            <a:ext cx="1245407" cy="604899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3D6EDEC-255D-4AF0-8EDD-D34B9238AB85}"/>
              </a:ext>
            </a:extLst>
          </p:cNvPr>
          <p:cNvSpPr/>
          <p:nvPr/>
        </p:nvSpPr>
        <p:spPr>
          <a:xfrm>
            <a:off x="10598074" y="766941"/>
            <a:ext cx="1245407" cy="607750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DC30DC-886D-4095-9F79-AF0968FC3FCB}"/>
              </a:ext>
            </a:extLst>
          </p:cNvPr>
          <p:cNvSpPr/>
          <p:nvPr/>
        </p:nvSpPr>
        <p:spPr>
          <a:xfrm>
            <a:off x="7981264" y="766941"/>
            <a:ext cx="1106207" cy="607750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1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B71F-4707-447D-AB3D-8A793C885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C6F07-4377-4DDC-95C5-FEDC18B55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81275"/>
            <a:ext cx="11090274" cy="4849725"/>
          </a:xfrm>
        </p:spPr>
        <p:txBody>
          <a:bodyPr>
            <a:normAutofit fontScale="92500"/>
          </a:bodyPr>
          <a:lstStyle/>
          <a:p>
            <a:r>
              <a:rPr lang="en-US" dirty="0"/>
              <a:t>Jessica</a:t>
            </a:r>
          </a:p>
          <a:p>
            <a:pPr lvl="1"/>
            <a:r>
              <a:rPr lang="en-US" dirty="0"/>
              <a:t>Generate and add 4 different noise (Gaussian, salt and pepper (impulse) noise to 3 images. You must be able to specify the noise and mean and variance.</a:t>
            </a:r>
          </a:p>
          <a:p>
            <a:pPr lvl="1"/>
            <a:r>
              <a:rPr lang="en-US" dirty="0"/>
              <a:t>Estimate noise parameters from a single image</a:t>
            </a:r>
          </a:p>
          <a:p>
            <a:pPr lvl="1"/>
            <a:r>
              <a:rPr lang="en-US" dirty="0"/>
              <a:t>Apply a class of order-statistics (median, max/min, weighted median, midpoint, alpha-trimmed mean filter) filters on generated noisy images</a:t>
            </a:r>
          </a:p>
          <a:p>
            <a:r>
              <a:rPr lang="en-US" dirty="0"/>
              <a:t>Alex</a:t>
            </a:r>
          </a:p>
          <a:p>
            <a:pPr lvl="1"/>
            <a:r>
              <a:rPr lang="en-US" dirty="0"/>
              <a:t>Implement an adaptive local noise reduction filter using the following formulas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Implement an image sharpening method by order-statistic (median, </a:t>
            </a:r>
            <a:r>
              <a:rPr lang="en-US" dirty="0" err="1"/>
              <a:t>max.min</a:t>
            </a:r>
            <a:r>
              <a:rPr lang="en-US" dirty="0"/>
              <a:t>, weighted median, midpoint, alpha-trimmed mean filter) filters.</a:t>
            </a:r>
          </a:p>
          <a:p>
            <a:pPr lvl="1"/>
            <a:r>
              <a:rPr lang="en-US" dirty="0"/>
              <a:t>Explain the major differences between your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9A018-17EF-42D9-AF6B-0B8C1CC37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009" y="4577033"/>
            <a:ext cx="3017782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5433-72DF-4378-BCEB-E138F3BD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0"/>
            <a:ext cx="11091600" cy="1332000"/>
          </a:xfrm>
        </p:spPr>
        <p:txBody>
          <a:bodyPr/>
          <a:lstStyle/>
          <a:p>
            <a:r>
              <a:rPr lang="en-US" dirty="0"/>
              <a:t>Noise Image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99DB7-23DB-4801-A7BE-4C5905713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538"/>
            <a:ext cx="1524213" cy="6030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CCD85A-B57D-498F-AAB8-4B4B242DA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213" y="1789222"/>
            <a:ext cx="1552792" cy="3877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F276CE-4E8D-4701-9E97-599BB58B1E83}"/>
              </a:ext>
            </a:extLst>
          </p:cNvPr>
          <p:cNvSpPr txBox="1"/>
          <p:nvPr/>
        </p:nvSpPr>
        <p:spPr>
          <a:xfrm>
            <a:off x="3048426" y="1789222"/>
            <a:ext cx="1674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Gaussian: mean = 0</a:t>
            </a:r>
          </a:p>
          <a:p>
            <a:r>
              <a:rPr lang="en-US" dirty="0">
                <a:solidFill>
                  <a:srgbClr val="FF0000"/>
                </a:solidFill>
              </a:rPr>
              <a:t>variance = 0.02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D54273-366F-4FCE-89B5-EEBB83916143}"/>
              </a:ext>
            </a:extLst>
          </p:cNvPr>
          <p:cNvSpPr txBox="1"/>
          <p:nvPr/>
        </p:nvSpPr>
        <p:spPr>
          <a:xfrm>
            <a:off x="3009146" y="2942840"/>
            <a:ext cx="2314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Salt &amp; Pepper:</a:t>
            </a:r>
          </a:p>
          <a:p>
            <a:r>
              <a:rPr lang="en-US" dirty="0">
                <a:solidFill>
                  <a:srgbClr val="FF0000"/>
                </a:solidFill>
              </a:rPr>
              <a:t>density = 0.02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B9007-48F4-431D-AAEF-483031441DCA}"/>
              </a:ext>
            </a:extLst>
          </p:cNvPr>
          <p:cNvSpPr txBox="1"/>
          <p:nvPr/>
        </p:nvSpPr>
        <p:spPr>
          <a:xfrm>
            <a:off x="3018144" y="3819460"/>
            <a:ext cx="1851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Speckle:</a:t>
            </a:r>
          </a:p>
          <a:p>
            <a:r>
              <a:rPr lang="en-US" dirty="0">
                <a:solidFill>
                  <a:srgbClr val="FF0000"/>
                </a:solidFill>
              </a:rPr>
              <a:t>mean = 0</a:t>
            </a:r>
          </a:p>
          <a:p>
            <a:r>
              <a:rPr lang="en-US" dirty="0">
                <a:solidFill>
                  <a:srgbClr val="FF0000"/>
                </a:solidFill>
              </a:rPr>
              <a:t>variance: 0.02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B1A7D7-443B-4E7A-A611-FD61134C8102}"/>
              </a:ext>
            </a:extLst>
          </p:cNvPr>
          <p:cNvSpPr txBox="1"/>
          <p:nvPr/>
        </p:nvSpPr>
        <p:spPr>
          <a:xfrm>
            <a:off x="3077005" y="4858252"/>
            <a:ext cx="1851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Poisson:</a:t>
            </a:r>
          </a:p>
          <a:p>
            <a:r>
              <a:rPr lang="en-US" dirty="0">
                <a:solidFill>
                  <a:srgbClr val="FF0000"/>
                </a:solidFill>
              </a:rPr>
              <a:t>mean = intensity values of image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E98AC2-8A64-4DC6-8E37-0484F50B6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297" y="1955832"/>
            <a:ext cx="1552792" cy="5776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493C18-B860-48C3-A440-9DEB7CEE2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9282" y="3027629"/>
            <a:ext cx="1333686" cy="6763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914736-82FB-4D34-9025-149D2738F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6493" y="5110338"/>
            <a:ext cx="1076475" cy="41915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B339B6-BCC3-4E45-A1DC-8BDB0E7B7854}"/>
              </a:ext>
            </a:extLst>
          </p:cNvPr>
          <p:cNvCxnSpPr/>
          <p:nvPr/>
        </p:nvCxnSpPr>
        <p:spPr>
          <a:xfrm>
            <a:off x="3176986" y="4848544"/>
            <a:ext cx="279983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E19799-FD29-4AC4-9F01-2304853E422E}"/>
              </a:ext>
            </a:extLst>
          </p:cNvPr>
          <p:cNvCxnSpPr/>
          <p:nvPr/>
        </p:nvCxnSpPr>
        <p:spPr>
          <a:xfrm>
            <a:off x="3176986" y="3819460"/>
            <a:ext cx="279983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4FE4A8C-1E58-42C3-926C-C5B566555F15}"/>
              </a:ext>
            </a:extLst>
          </p:cNvPr>
          <p:cNvCxnSpPr/>
          <p:nvPr/>
        </p:nvCxnSpPr>
        <p:spPr>
          <a:xfrm>
            <a:off x="3176986" y="2887223"/>
            <a:ext cx="279983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FEC9F353-F566-4845-AD78-7B5A322EDD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3439" y="1698496"/>
            <a:ext cx="5516946" cy="432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2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CE8DA-2E17-4770-BA83-6D124BBAC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0"/>
            <a:ext cx="11091600" cy="1332000"/>
          </a:xfrm>
        </p:spPr>
        <p:txBody>
          <a:bodyPr/>
          <a:lstStyle/>
          <a:p>
            <a:r>
              <a:rPr lang="en-US" dirty="0"/>
              <a:t>Noise Image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4E73FC-CBC0-4F10-B0AF-CB442B189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360"/>
            <a:ext cx="1543265" cy="602064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9B4F28-6E4F-413B-8AC4-2481FE1BD054}"/>
              </a:ext>
            </a:extLst>
          </p:cNvPr>
          <p:cNvCxnSpPr/>
          <p:nvPr/>
        </p:nvCxnSpPr>
        <p:spPr>
          <a:xfrm>
            <a:off x="2956649" y="2880088"/>
            <a:ext cx="279983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049127-5E23-4EBD-8A1F-42F6E0251B5E}"/>
              </a:ext>
            </a:extLst>
          </p:cNvPr>
          <p:cNvCxnSpPr/>
          <p:nvPr/>
        </p:nvCxnSpPr>
        <p:spPr>
          <a:xfrm>
            <a:off x="2935250" y="3862621"/>
            <a:ext cx="279983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31F55E-71CE-4E1C-B4EC-418C28643374}"/>
              </a:ext>
            </a:extLst>
          </p:cNvPr>
          <p:cNvCxnSpPr/>
          <p:nvPr/>
        </p:nvCxnSpPr>
        <p:spPr>
          <a:xfrm>
            <a:off x="2881878" y="4853512"/>
            <a:ext cx="279983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3E6BE5-EC8F-4841-A3A9-E75A61CF445C}"/>
              </a:ext>
            </a:extLst>
          </p:cNvPr>
          <p:cNvSpPr txBox="1"/>
          <p:nvPr/>
        </p:nvSpPr>
        <p:spPr>
          <a:xfrm>
            <a:off x="2986931" y="1899944"/>
            <a:ext cx="1674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Gaussian: mean = 0</a:t>
            </a:r>
          </a:p>
          <a:p>
            <a:r>
              <a:rPr lang="en-US" dirty="0">
                <a:solidFill>
                  <a:srgbClr val="FF0000"/>
                </a:solidFill>
              </a:rPr>
              <a:t>variance = 0.02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52906-6778-41B4-9F29-2BEBCA224040}"/>
              </a:ext>
            </a:extLst>
          </p:cNvPr>
          <p:cNvSpPr txBox="1"/>
          <p:nvPr/>
        </p:nvSpPr>
        <p:spPr>
          <a:xfrm>
            <a:off x="2965802" y="3048333"/>
            <a:ext cx="2314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Salt &amp; Pepper:</a:t>
            </a:r>
          </a:p>
          <a:p>
            <a:r>
              <a:rPr lang="en-US" dirty="0">
                <a:solidFill>
                  <a:srgbClr val="FF0000"/>
                </a:solidFill>
              </a:rPr>
              <a:t>density = 0.02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BA8C4-20FF-4871-AE8E-6411D9BBAC38}"/>
              </a:ext>
            </a:extLst>
          </p:cNvPr>
          <p:cNvSpPr txBox="1"/>
          <p:nvPr/>
        </p:nvSpPr>
        <p:spPr>
          <a:xfrm>
            <a:off x="3048425" y="3953722"/>
            <a:ext cx="1851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Speckle:</a:t>
            </a:r>
          </a:p>
          <a:p>
            <a:r>
              <a:rPr lang="en-US" dirty="0">
                <a:solidFill>
                  <a:srgbClr val="FF0000"/>
                </a:solidFill>
              </a:rPr>
              <a:t>mean = 0</a:t>
            </a:r>
          </a:p>
          <a:p>
            <a:r>
              <a:rPr lang="en-US" dirty="0">
                <a:solidFill>
                  <a:srgbClr val="FF0000"/>
                </a:solidFill>
              </a:rPr>
              <a:t>variance: 0.02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C52795-B554-465E-B0D0-BA635B7E99E1}"/>
              </a:ext>
            </a:extLst>
          </p:cNvPr>
          <p:cNvSpPr txBox="1"/>
          <p:nvPr/>
        </p:nvSpPr>
        <p:spPr>
          <a:xfrm>
            <a:off x="3040902" y="4961513"/>
            <a:ext cx="1851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Poisson:</a:t>
            </a:r>
          </a:p>
          <a:p>
            <a:r>
              <a:rPr lang="en-US" dirty="0">
                <a:solidFill>
                  <a:srgbClr val="FF0000"/>
                </a:solidFill>
              </a:rPr>
              <a:t>mean = intensity values of image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22D8B1-B823-482C-8DA6-06CC79C76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265" y="1814751"/>
            <a:ext cx="1505160" cy="38676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646EE2-FDEA-4446-9A99-853D3D45E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709" y="1163343"/>
            <a:ext cx="6510291" cy="506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4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13FB-3EE0-4EB1-B959-384A4646F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0"/>
            <a:ext cx="11091600" cy="1332000"/>
          </a:xfrm>
        </p:spPr>
        <p:txBody>
          <a:bodyPr/>
          <a:lstStyle/>
          <a:p>
            <a:r>
              <a:rPr lang="en-US" dirty="0"/>
              <a:t>Noise Image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F4139-C636-4C4D-A9A2-210DEDBEE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728"/>
            <a:ext cx="1600423" cy="60682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16DB73-2713-4D48-ADEE-4168A054C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423" y="1796347"/>
            <a:ext cx="1476581" cy="3886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29C818-697B-4A9D-A74B-A5FE27B540FA}"/>
              </a:ext>
            </a:extLst>
          </p:cNvPr>
          <p:cNvSpPr txBox="1"/>
          <p:nvPr/>
        </p:nvSpPr>
        <p:spPr>
          <a:xfrm>
            <a:off x="3003881" y="3048189"/>
            <a:ext cx="2314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Salt &amp; Pepper:</a:t>
            </a:r>
          </a:p>
          <a:p>
            <a:r>
              <a:rPr lang="en-US" dirty="0">
                <a:solidFill>
                  <a:srgbClr val="FF0000"/>
                </a:solidFill>
              </a:rPr>
              <a:t>density = 0.02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9E2AD8-104D-408B-AC13-224AEF851090}"/>
              </a:ext>
            </a:extLst>
          </p:cNvPr>
          <p:cNvSpPr txBox="1"/>
          <p:nvPr/>
        </p:nvSpPr>
        <p:spPr>
          <a:xfrm>
            <a:off x="3034391" y="1897157"/>
            <a:ext cx="1674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Gaussian: mean = 0</a:t>
            </a:r>
          </a:p>
          <a:p>
            <a:r>
              <a:rPr lang="en-US" dirty="0">
                <a:solidFill>
                  <a:srgbClr val="FF0000"/>
                </a:solidFill>
              </a:rPr>
              <a:t>variance = 0.02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2F7E4-D4C7-4943-AE58-75A73C79D0A6}"/>
              </a:ext>
            </a:extLst>
          </p:cNvPr>
          <p:cNvSpPr txBox="1"/>
          <p:nvPr/>
        </p:nvSpPr>
        <p:spPr>
          <a:xfrm>
            <a:off x="3044699" y="3926226"/>
            <a:ext cx="1851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Speckle:</a:t>
            </a:r>
          </a:p>
          <a:p>
            <a:r>
              <a:rPr lang="en-US" dirty="0">
                <a:solidFill>
                  <a:srgbClr val="FF0000"/>
                </a:solidFill>
              </a:rPr>
              <a:t>mean = 0</a:t>
            </a:r>
          </a:p>
          <a:p>
            <a:r>
              <a:rPr lang="en-US" dirty="0">
                <a:solidFill>
                  <a:srgbClr val="FF0000"/>
                </a:solidFill>
              </a:rPr>
              <a:t>variance: 0.02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D8E270-F7F9-4FD1-B00B-D98F3268CD4C}"/>
              </a:ext>
            </a:extLst>
          </p:cNvPr>
          <p:cNvSpPr txBox="1"/>
          <p:nvPr/>
        </p:nvSpPr>
        <p:spPr>
          <a:xfrm>
            <a:off x="3060852" y="4997287"/>
            <a:ext cx="1851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Poisson:</a:t>
            </a:r>
          </a:p>
          <a:p>
            <a:r>
              <a:rPr lang="en-US" dirty="0">
                <a:solidFill>
                  <a:srgbClr val="FF0000"/>
                </a:solidFill>
              </a:rPr>
              <a:t>mean = intensity values of image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AEC8D6-EB20-4F3C-BCF2-ABC390291CD1}"/>
              </a:ext>
            </a:extLst>
          </p:cNvPr>
          <p:cNvCxnSpPr/>
          <p:nvPr/>
        </p:nvCxnSpPr>
        <p:spPr>
          <a:xfrm>
            <a:off x="3060852" y="2981197"/>
            <a:ext cx="279983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39FDD2-957E-4E84-BE34-E8496C5C19B3}"/>
              </a:ext>
            </a:extLst>
          </p:cNvPr>
          <p:cNvCxnSpPr/>
          <p:nvPr/>
        </p:nvCxnSpPr>
        <p:spPr>
          <a:xfrm>
            <a:off x="3034391" y="3926226"/>
            <a:ext cx="279983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E42550-0134-416C-961D-8DCA76FFD79E}"/>
              </a:ext>
            </a:extLst>
          </p:cNvPr>
          <p:cNvCxnSpPr/>
          <p:nvPr/>
        </p:nvCxnSpPr>
        <p:spPr>
          <a:xfrm>
            <a:off x="3034391" y="4911517"/>
            <a:ext cx="279983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D92366F-EC02-4E71-B5FA-986F9B527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756" y="1173803"/>
            <a:ext cx="6474781" cy="504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60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A825F-9F28-4FC4-8D7D-9E5B38DF4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0"/>
            <a:ext cx="11091600" cy="1332000"/>
          </a:xfrm>
        </p:spPr>
        <p:txBody>
          <a:bodyPr/>
          <a:lstStyle/>
          <a:p>
            <a:r>
              <a:rPr lang="en-US" dirty="0"/>
              <a:t>Estimate Noise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41D132-5EC8-4AE1-A720-FFCE2E419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008" y="2200656"/>
            <a:ext cx="2545796" cy="23002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E1D8BA-C645-47B0-9A80-DB4FE9CB447B}"/>
              </a:ext>
            </a:extLst>
          </p:cNvPr>
          <p:cNvSpPr txBox="1"/>
          <p:nvPr/>
        </p:nvSpPr>
        <p:spPr>
          <a:xfrm>
            <a:off x="7830230" y="0"/>
            <a:ext cx="3169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Segment a small patch of image with constant grey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543E60-51BD-4A1E-B8B0-0CC922315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132" y="4700948"/>
            <a:ext cx="3783878" cy="8686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6846CD-1ABB-46A1-A189-4E253DE52A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478"/>
          <a:stretch/>
        </p:blipFill>
        <p:spPr>
          <a:xfrm>
            <a:off x="9259799" y="1169730"/>
            <a:ext cx="1775655" cy="951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5A814A-2213-49E2-A41E-D8D1903C1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4729" y="2295731"/>
            <a:ext cx="2545796" cy="22665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CB8A38-D7EC-4D7A-9EA4-77EDF2D79C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8122" y="4700948"/>
            <a:ext cx="3783878" cy="8686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4D5B34-2F9A-44CE-B867-B0B7D3A747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56" y="2551661"/>
            <a:ext cx="4344006" cy="8686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6D3DA0-7578-46DC-84FB-B979527EDD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14" y="5322780"/>
            <a:ext cx="4344006" cy="8686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FE63BC-0FFA-4BDE-981B-055A318C162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1309" r="20878" b="64993"/>
          <a:stretch/>
        </p:blipFill>
        <p:spPr>
          <a:xfrm>
            <a:off x="1598632" y="1100892"/>
            <a:ext cx="1194054" cy="13320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6E6275E-1F96-4F58-9215-0FF71C585B6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7748" t="33609" r="15065" b="31618"/>
          <a:stretch/>
        </p:blipFill>
        <p:spPr>
          <a:xfrm>
            <a:off x="1418493" y="3750087"/>
            <a:ext cx="1550040" cy="14779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8405C9C-B1FE-407A-AFB5-E4CF143311E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8577"/>
          <a:stretch/>
        </p:blipFill>
        <p:spPr>
          <a:xfrm>
            <a:off x="5653794" y="1211294"/>
            <a:ext cx="1500554" cy="868656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4874D2A-5962-409B-8129-55B3D0D6EF07}"/>
              </a:ext>
            </a:extLst>
          </p:cNvPr>
          <p:cNvSpPr/>
          <p:nvPr/>
        </p:nvSpPr>
        <p:spPr>
          <a:xfrm>
            <a:off x="8408122" y="5322780"/>
            <a:ext cx="3783878" cy="2468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71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965A0-FAB7-4CEC-B8A6-98CFE496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013" y="9212"/>
            <a:ext cx="3641051" cy="850666"/>
          </a:xfrm>
        </p:spPr>
        <p:txBody>
          <a:bodyPr>
            <a:normAutofit/>
          </a:bodyPr>
          <a:lstStyle/>
          <a:p>
            <a:r>
              <a:rPr lang="en-US" dirty="0"/>
              <a:t>Median Filter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1F6EE-8331-49B6-A4A0-FBD6F4F66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037" y="61851"/>
            <a:ext cx="2947115" cy="531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96B65-02D2-439D-BC23-167802C59B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43"/>
          <a:stretch/>
        </p:blipFill>
        <p:spPr>
          <a:xfrm>
            <a:off x="1230646" y="1652825"/>
            <a:ext cx="1602867" cy="5205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06A0C5-464D-4ECF-923F-CADB5B7FD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144" y="2241420"/>
            <a:ext cx="4427856" cy="34527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1A49E1-F8C3-46F7-ACB9-2CD4789833B7}"/>
              </a:ext>
            </a:extLst>
          </p:cNvPr>
          <p:cNvSpPr txBox="1"/>
          <p:nvPr/>
        </p:nvSpPr>
        <p:spPr>
          <a:xfrm>
            <a:off x="10277258" y="16249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 Mask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F176731-A122-4D9E-9FA1-121CA54AA4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094" y="347164"/>
            <a:ext cx="780787" cy="1197925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FA4465-CB9E-4C87-AFEC-28B0FBC69E6D}"/>
              </a:ext>
            </a:extLst>
          </p:cNvPr>
          <p:cNvSpPr/>
          <p:nvPr/>
        </p:nvSpPr>
        <p:spPr>
          <a:xfrm>
            <a:off x="10210800" y="3180533"/>
            <a:ext cx="1981200" cy="7911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3F59F2E-2C9E-4E9A-BFA5-BC882FCB647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70383"/>
          <a:stretch/>
        </p:blipFill>
        <p:spPr>
          <a:xfrm>
            <a:off x="2369737" y="3277260"/>
            <a:ext cx="5394407" cy="39456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E3E41D3-E8AC-46D4-B973-0A8AB590FB7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4212"/>
          <a:stretch/>
        </p:blipFill>
        <p:spPr>
          <a:xfrm>
            <a:off x="2396409" y="4498283"/>
            <a:ext cx="5471634" cy="46486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3118F63-15B2-4E05-B20B-793207AA9C8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64212"/>
          <a:stretch/>
        </p:blipFill>
        <p:spPr>
          <a:xfrm>
            <a:off x="2369737" y="5789612"/>
            <a:ext cx="5464013" cy="46486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4C14334-E420-4E90-B515-B7C3F99708D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65388"/>
          <a:stretch/>
        </p:blipFill>
        <p:spPr>
          <a:xfrm>
            <a:off x="2396409" y="2083686"/>
            <a:ext cx="5524979" cy="3945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3430946-8245-4F73-8B73-30BAB92AE4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652825"/>
            <a:ext cx="1268488" cy="520517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162493-10E1-442D-BE8F-51D1EEC5A422}"/>
              </a:ext>
            </a:extLst>
          </p:cNvPr>
          <p:cNvSpPr/>
          <p:nvPr/>
        </p:nvSpPr>
        <p:spPr>
          <a:xfrm>
            <a:off x="1113692" y="3034814"/>
            <a:ext cx="6650453" cy="12558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60F70C3-F086-4E61-80EB-539E0AAB4AF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1711"/>
          <a:stretch/>
        </p:blipFill>
        <p:spPr>
          <a:xfrm>
            <a:off x="8647860" y="949540"/>
            <a:ext cx="2660423" cy="128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0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F7FA-DF6C-4177-B0C5-7B4EB3D98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062" y="0"/>
            <a:ext cx="2719876" cy="762408"/>
          </a:xfrm>
        </p:spPr>
        <p:txBody>
          <a:bodyPr/>
          <a:lstStyle/>
          <a:p>
            <a:r>
              <a:rPr lang="en-US" dirty="0"/>
              <a:t>Max Filter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27C3B-104C-49EE-8E72-CF17DB120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563" y="126610"/>
            <a:ext cx="2440535" cy="428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756270-4D57-41F5-B3A1-14BDC5265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217" y="286781"/>
            <a:ext cx="915152" cy="1316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293468-ACA3-4E4C-8396-319682F27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1" y="1723299"/>
            <a:ext cx="1254788" cy="51489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7C9F4B-DFD3-4E03-AA96-6F555F56406A}"/>
              </a:ext>
            </a:extLst>
          </p:cNvPr>
          <p:cNvSpPr txBox="1"/>
          <p:nvPr/>
        </p:nvSpPr>
        <p:spPr>
          <a:xfrm>
            <a:off x="7575993" y="575487"/>
            <a:ext cx="244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nhood</a:t>
            </a:r>
            <a:r>
              <a:rPr lang="en-US" dirty="0"/>
              <a:t> = [010 111 010]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168A7B-AAA8-4B54-9DF1-A77E93249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910" y="1723299"/>
            <a:ext cx="1626552" cy="51489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E8525F-550B-4177-A8C7-BC406084ACF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1811" b="33512"/>
          <a:stretch/>
        </p:blipFill>
        <p:spPr>
          <a:xfrm>
            <a:off x="2481339" y="3355640"/>
            <a:ext cx="5723116" cy="36933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7FC24AE-5C9B-4DC0-92D3-98F03C54BDE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3596" b="31727"/>
          <a:stretch/>
        </p:blipFill>
        <p:spPr>
          <a:xfrm>
            <a:off x="2455171" y="4599906"/>
            <a:ext cx="5578109" cy="35161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9501DC6-86F2-432C-ACEF-16C304F0D28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8099" b="30706"/>
          <a:stretch/>
        </p:blipFill>
        <p:spPr>
          <a:xfrm>
            <a:off x="2455172" y="5883969"/>
            <a:ext cx="5578108" cy="39854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56E032E-CFDD-401C-8A90-37402249A97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7404" b="27610"/>
          <a:stretch/>
        </p:blipFill>
        <p:spPr>
          <a:xfrm>
            <a:off x="2455172" y="2126164"/>
            <a:ext cx="5578108" cy="4285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991844-91C8-4464-8658-DF86756D72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3281" y="3039373"/>
            <a:ext cx="4136450" cy="3255919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929D668-C384-466E-A339-485782DD15B7}"/>
              </a:ext>
            </a:extLst>
          </p:cNvPr>
          <p:cNvSpPr/>
          <p:nvPr/>
        </p:nvSpPr>
        <p:spPr>
          <a:xfrm>
            <a:off x="1269909" y="4443046"/>
            <a:ext cx="6763371" cy="11254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2C9551-5D9D-450A-9606-DD887567E2D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1711"/>
          <a:stretch/>
        </p:blipFill>
        <p:spPr>
          <a:xfrm>
            <a:off x="8686316" y="1723299"/>
            <a:ext cx="2660423" cy="128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48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C62D-B48D-4B4C-9D2B-881F1626C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745" y="-41419"/>
            <a:ext cx="2660423" cy="821912"/>
          </a:xfrm>
        </p:spPr>
        <p:txBody>
          <a:bodyPr>
            <a:normAutofit/>
          </a:bodyPr>
          <a:lstStyle/>
          <a:p>
            <a:r>
              <a:rPr lang="en-US" dirty="0"/>
              <a:t>Min Filter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591A3-920F-4DB5-A5F5-F510D7A28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884" y="163756"/>
            <a:ext cx="2649427" cy="4115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6E41F7-A80F-4190-9F2B-9F9E75F54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92" y="404706"/>
            <a:ext cx="843325" cy="12127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F6AA8A-B41F-4E7B-ABCC-CB0CA94F8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" y="1652825"/>
            <a:ext cx="1268488" cy="52051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78C519-F7D1-46C9-959B-344DD5346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455" y="1652824"/>
            <a:ext cx="1552059" cy="52051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6273A95-43BA-43A4-A185-6E5EA6925342}"/>
              </a:ext>
            </a:extLst>
          </p:cNvPr>
          <p:cNvSpPr txBox="1"/>
          <p:nvPr/>
        </p:nvSpPr>
        <p:spPr>
          <a:xfrm>
            <a:off x="7863329" y="602735"/>
            <a:ext cx="244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nhood</a:t>
            </a:r>
            <a:r>
              <a:rPr lang="en-US" dirty="0"/>
              <a:t> = [010 111 010]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D02EA00-00A7-4C6C-99A3-D5147322BA1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8542"/>
          <a:stretch/>
        </p:blipFill>
        <p:spPr>
          <a:xfrm>
            <a:off x="2391762" y="3365546"/>
            <a:ext cx="5524979" cy="38430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8A5DEBE-F8D5-426D-BB59-586F8EE6379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8542"/>
          <a:stretch/>
        </p:blipFill>
        <p:spPr>
          <a:xfrm>
            <a:off x="2391762" y="4612081"/>
            <a:ext cx="5471567" cy="38430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F95777B-4B41-47F2-9871-AA09B0D6611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8542"/>
          <a:stretch/>
        </p:blipFill>
        <p:spPr>
          <a:xfrm>
            <a:off x="2391762" y="5793757"/>
            <a:ext cx="5471567" cy="38430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8AC5550-8136-4034-94FE-6D4237E3DB0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8543"/>
          <a:stretch/>
        </p:blipFill>
        <p:spPr>
          <a:xfrm>
            <a:off x="2391762" y="2063563"/>
            <a:ext cx="5524979" cy="3693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681A61-01A9-4C86-9467-D746401EA4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26344" y="2733985"/>
            <a:ext cx="4465656" cy="3521280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29709E7-3CAC-4978-B9AA-1C0D03A4A97B}"/>
              </a:ext>
            </a:extLst>
          </p:cNvPr>
          <p:cNvSpPr/>
          <p:nvPr/>
        </p:nvSpPr>
        <p:spPr>
          <a:xfrm>
            <a:off x="1275610" y="4381411"/>
            <a:ext cx="6450734" cy="11909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7BA08A4-CD5B-42ED-ADC2-65AA01CB5F9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1711"/>
          <a:stretch/>
        </p:blipFill>
        <p:spPr>
          <a:xfrm>
            <a:off x="8628960" y="1448450"/>
            <a:ext cx="2660423" cy="128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3797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272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Sitka Heading</vt:lpstr>
      <vt:lpstr>Source Sans Pro</vt:lpstr>
      <vt:lpstr>3DFloatVTI</vt:lpstr>
      <vt:lpstr>CSC741 Digital Image Processing Presentation 6</vt:lpstr>
      <vt:lpstr>Assignment</vt:lpstr>
      <vt:lpstr>Noise Image 1</vt:lpstr>
      <vt:lpstr>Noise Image 2</vt:lpstr>
      <vt:lpstr>Noise Image 3</vt:lpstr>
      <vt:lpstr>Estimate Noise Parameters</vt:lpstr>
      <vt:lpstr>Median Filter</vt:lpstr>
      <vt:lpstr>Max Filter</vt:lpstr>
      <vt:lpstr>Min Filter</vt:lpstr>
      <vt:lpstr>Midpoint Filter</vt:lpstr>
      <vt:lpstr>Weighted Median Filter</vt:lpstr>
      <vt:lpstr>Alpha-Trimmed Mean Filter</vt:lpstr>
      <vt:lpstr>Summary &amp;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CSC741 Digital Image Processing Presentation 6</dc:title>
  <dc:creator>Jess G</dc:creator>
  <cp:lastModifiedBy>Jess G</cp:lastModifiedBy>
  <cp:revision>33</cp:revision>
  <dcterms:created xsi:type="dcterms:W3CDTF">2021-03-17T15:08:44Z</dcterms:created>
  <dcterms:modified xsi:type="dcterms:W3CDTF">2021-03-25T20:23:38Z</dcterms:modified>
</cp:coreProperties>
</file>