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3" r:id="rId3"/>
    <p:sldId id="273" r:id="rId4"/>
    <p:sldId id="257" r:id="rId5"/>
    <p:sldId id="269" r:id="rId6"/>
    <p:sldId id="261" r:id="rId7"/>
    <p:sldId id="260" r:id="rId8"/>
    <p:sldId id="262" r:id="rId9"/>
    <p:sldId id="264" r:id="rId10"/>
    <p:sldId id="272" r:id="rId11"/>
    <p:sldId id="270" r:id="rId12"/>
    <p:sldId id="275"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2B8E8-DA91-4993-9F89-1459F8CF4290}"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7E5D2-131D-4274-A195-2C72BCDB796D}" type="slidenum">
              <a:rPr lang="en-US" smtClean="0"/>
              <a:t>‹#›</a:t>
            </a:fld>
            <a:endParaRPr lang="en-US"/>
          </a:p>
        </p:txBody>
      </p:sp>
    </p:spTree>
    <p:extLst>
      <p:ext uri="{BB962C8B-B14F-4D97-AF65-F5344CB8AC3E}">
        <p14:creationId xmlns:p14="http://schemas.microsoft.com/office/powerpoint/2010/main" val="2435604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B7E5D2-131D-4274-A195-2C72BCDB796D}" type="slidenum">
              <a:rPr lang="en-US" smtClean="0"/>
              <a:t>9</a:t>
            </a:fld>
            <a:endParaRPr lang="en-US"/>
          </a:p>
        </p:txBody>
      </p:sp>
    </p:spTree>
    <p:extLst>
      <p:ext uri="{BB962C8B-B14F-4D97-AF65-F5344CB8AC3E}">
        <p14:creationId xmlns:p14="http://schemas.microsoft.com/office/powerpoint/2010/main" val="135500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406593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E64F25-0B91-4591-A9A3-E30B3367344E}"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140369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1690090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839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4089396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2339353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3103728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3173687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359085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425349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48793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E64F25-0B91-4591-A9A3-E30B3367344E}"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207310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E64F25-0B91-4591-A9A3-E30B3367344E}"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293292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54145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334004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AE64F25-0B91-4591-A9A3-E30B3367344E}" type="datetimeFigureOut">
              <a:rPr lang="en-US" smtClean="0"/>
              <a:t>3/4/2021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274731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E64F25-0B91-4591-A9A3-E30B3367344E}"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4E323-6AEA-4499-9715-581563F234B8}" type="slidenum">
              <a:rPr lang="en-US" smtClean="0"/>
              <a:t>‹#›</a:t>
            </a:fld>
            <a:endParaRPr lang="en-US"/>
          </a:p>
        </p:txBody>
      </p:sp>
    </p:spTree>
    <p:extLst>
      <p:ext uri="{BB962C8B-B14F-4D97-AF65-F5344CB8AC3E}">
        <p14:creationId xmlns:p14="http://schemas.microsoft.com/office/powerpoint/2010/main" val="277865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E64F25-0B91-4591-A9A3-E30B3367344E}" type="datetimeFigureOut">
              <a:rPr lang="en-US" smtClean="0"/>
              <a:t>3/4/2021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24E323-6AEA-4499-9715-581563F234B8}" type="slidenum">
              <a:rPr lang="en-US" smtClean="0"/>
              <a:t>‹#›</a:t>
            </a:fld>
            <a:endParaRPr lang="en-US"/>
          </a:p>
        </p:txBody>
      </p:sp>
    </p:spTree>
    <p:extLst>
      <p:ext uri="{BB962C8B-B14F-4D97-AF65-F5344CB8AC3E}">
        <p14:creationId xmlns:p14="http://schemas.microsoft.com/office/powerpoint/2010/main" val="933366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se.usf.edu/~r1k/MachineVisionBook/MachineVision.files/MachineVision_Chapter3.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2BA7-FEF5-489B-8064-5768190776D3}"/>
              </a:ext>
            </a:extLst>
          </p:cNvPr>
          <p:cNvSpPr>
            <a:spLocks noGrp="1"/>
          </p:cNvSpPr>
          <p:nvPr>
            <p:ph type="ctrTitle"/>
          </p:nvPr>
        </p:nvSpPr>
        <p:spPr/>
        <p:txBody>
          <a:bodyPr>
            <a:normAutofit fontScale="90000"/>
          </a:bodyPr>
          <a:lstStyle/>
          <a:p>
            <a:r>
              <a:rPr lang="en-US" dirty="0"/>
              <a:t>CSC741 Digital Image Processing</a:t>
            </a:r>
            <a:br>
              <a:rPr lang="en-US" dirty="0"/>
            </a:br>
            <a:r>
              <a:rPr lang="en-US" dirty="0"/>
              <a:t>Presentation 3</a:t>
            </a:r>
          </a:p>
        </p:txBody>
      </p:sp>
      <p:sp>
        <p:nvSpPr>
          <p:cNvPr id="3" name="Subtitle 2">
            <a:extLst>
              <a:ext uri="{FF2B5EF4-FFF2-40B4-BE49-F238E27FC236}">
                <a16:creationId xmlns:a16="http://schemas.microsoft.com/office/drawing/2014/main" id="{1BC27D22-52BF-4D34-A107-3172EA2A7CDB}"/>
              </a:ext>
            </a:extLst>
          </p:cNvPr>
          <p:cNvSpPr>
            <a:spLocks noGrp="1"/>
          </p:cNvSpPr>
          <p:nvPr>
            <p:ph type="subTitle" idx="1"/>
          </p:nvPr>
        </p:nvSpPr>
        <p:spPr/>
        <p:txBody>
          <a:bodyPr/>
          <a:lstStyle/>
          <a:p>
            <a:r>
              <a:rPr lang="en-US" dirty="0"/>
              <a:t>Jessica Gallo &amp; Alex Liew</a:t>
            </a:r>
          </a:p>
        </p:txBody>
      </p:sp>
    </p:spTree>
    <p:extLst>
      <p:ext uri="{BB962C8B-B14F-4D97-AF65-F5344CB8AC3E}">
        <p14:creationId xmlns:p14="http://schemas.microsoft.com/office/powerpoint/2010/main" val="247772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35D7-1AE3-4E91-9155-E2298E179216}"/>
              </a:ext>
            </a:extLst>
          </p:cNvPr>
          <p:cNvSpPr>
            <a:spLocks noGrp="1"/>
          </p:cNvSpPr>
          <p:nvPr>
            <p:ph type="title"/>
          </p:nvPr>
        </p:nvSpPr>
        <p:spPr>
          <a:xfrm>
            <a:off x="0" y="0"/>
            <a:ext cx="9404723" cy="1400530"/>
          </a:xfrm>
        </p:spPr>
        <p:txBody>
          <a:bodyPr/>
          <a:lstStyle/>
          <a:p>
            <a:r>
              <a:rPr lang="en-US" dirty="0"/>
              <a:t>MSE, PSNR &amp; Euclidean Distance</a:t>
            </a:r>
          </a:p>
        </p:txBody>
      </p:sp>
      <p:pic>
        <p:nvPicPr>
          <p:cNvPr id="5" name="Picture 4">
            <a:extLst>
              <a:ext uri="{FF2B5EF4-FFF2-40B4-BE49-F238E27FC236}">
                <a16:creationId xmlns:a16="http://schemas.microsoft.com/office/drawing/2014/main" id="{8CEDFBD6-16EB-4E44-B1AD-F483FF6E1565}"/>
              </a:ext>
            </a:extLst>
          </p:cNvPr>
          <p:cNvPicPr>
            <a:picLocks noChangeAspect="1"/>
          </p:cNvPicPr>
          <p:nvPr/>
        </p:nvPicPr>
        <p:blipFill>
          <a:blip r:embed="rId2"/>
          <a:stretch>
            <a:fillRect/>
          </a:stretch>
        </p:blipFill>
        <p:spPr>
          <a:xfrm>
            <a:off x="208547" y="734919"/>
            <a:ext cx="6483768" cy="6123081"/>
          </a:xfrm>
          <a:prstGeom prst="rect">
            <a:avLst/>
          </a:prstGeom>
        </p:spPr>
      </p:pic>
      <p:sp>
        <p:nvSpPr>
          <p:cNvPr id="6" name="Rectangle: Rounded Corners 5">
            <a:extLst>
              <a:ext uri="{FF2B5EF4-FFF2-40B4-BE49-F238E27FC236}">
                <a16:creationId xmlns:a16="http://schemas.microsoft.com/office/drawing/2014/main" id="{E9A62680-B61A-4CCF-A276-8E018937430E}"/>
              </a:ext>
            </a:extLst>
          </p:cNvPr>
          <p:cNvSpPr/>
          <p:nvPr/>
        </p:nvSpPr>
        <p:spPr>
          <a:xfrm>
            <a:off x="208548" y="1605240"/>
            <a:ext cx="5662864" cy="1754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25CC5BA-8490-4A72-B339-130520D16FCA}"/>
              </a:ext>
            </a:extLst>
          </p:cNvPr>
          <p:cNvSpPr/>
          <p:nvPr/>
        </p:nvSpPr>
        <p:spPr>
          <a:xfrm>
            <a:off x="208547" y="4125698"/>
            <a:ext cx="5534528" cy="3981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8C93AD7-C216-4AE0-84B7-0ABA232852B5}"/>
              </a:ext>
            </a:extLst>
          </p:cNvPr>
          <p:cNvSpPr/>
          <p:nvPr/>
        </p:nvSpPr>
        <p:spPr>
          <a:xfrm>
            <a:off x="179656" y="5418683"/>
            <a:ext cx="5098198" cy="1754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DEA5711-C5EF-4A3F-B01B-EA8A9E68693C}"/>
              </a:ext>
            </a:extLst>
          </p:cNvPr>
          <p:cNvSpPr/>
          <p:nvPr/>
        </p:nvSpPr>
        <p:spPr>
          <a:xfrm>
            <a:off x="179655" y="6693463"/>
            <a:ext cx="6092807" cy="1645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10535CE-55D1-4323-BBAC-F88F5421FDE5}"/>
              </a:ext>
            </a:extLst>
          </p:cNvPr>
          <p:cNvCxnSpPr>
            <a:cxnSpLocks/>
          </p:cNvCxnSpPr>
          <p:nvPr/>
        </p:nvCxnSpPr>
        <p:spPr>
          <a:xfrm flipH="1" flipV="1">
            <a:off x="5871412" y="1698516"/>
            <a:ext cx="1983248" cy="17110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 name="Straight Arrow Connector 10">
            <a:extLst>
              <a:ext uri="{FF2B5EF4-FFF2-40B4-BE49-F238E27FC236}">
                <a16:creationId xmlns:a16="http://schemas.microsoft.com/office/drawing/2014/main" id="{B5D791C6-2996-4442-B977-7A06E1315D35}"/>
              </a:ext>
            </a:extLst>
          </p:cNvPr>
          <p:cNvCxnSpPr>
            <a:cxnSpLocks/>
          </p:cNvCxnSpPr>
          <p:nvPr/>
        </p:nvCxnSpPr>
        <p:spPr>
          <a:xfrm flipH="1">
            <a:off x="5743075" y="3448395"/>
            <a:ext cx="2132069" cy="69613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B62A12F1-38A6-477D-B5AB-D903371A1369}"/>
              </a:ext>
            </a:extLst>
          </p:cNvPr>
          <p:cNvCxnSpPr>
            <a:cxnSpLocks/>
          </p:cNvCxnSpPr>
          <p:nvPr/>
        </p:nvCxnSpPr>
        <p:spPr>
          <a:xfrm flipH="1">
            <a:off x="6272462" y="3409605"/>
            <a:ext cx="1600974" cy="328385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TextBox 14">
            <a:extLst>
              <a:ext uri="{FF2B5EF4-FFF2-40B4-BE49-F238E27FC236}">
                <a16:creationId xmlns:a16="http://schemas.microsoft.com/office/drawing/2014/main" id="{D8B91C93-4C3C-447F-8CEC-48393A186643}"/>
              </a:ext>
            </a:extLst>
          </p:cNvPr>
          <p:cNvSpPr txBox="1"/>
          <p:nvPr/>
        </p:nvSpPr>
        <p:spPr>
          <a:xfrm>
            <a:off x="7930925" y="3224940"/>
            <a:ext cx="1473798" cy="369332"/>
          </a:xfrm>
          <a:prstGeom prst="rect">
            <a:avLst/>
          </a:prstGeom>
          <a:noFill/>
        </p:spPr>
        <p:txBody>
          <a:bodyPr wrap="square" rtlCol="0">
            <a:spAutoFit/>
          </a:bodyPr>
          <a:lstStyle/>
          <a:p>
            <a:r>
              <a:rPr lang="en-US" dirty="0"/>
              <a:t>Best Results</a:t>
            </a:r>
          </a:p>
        </p:txBody>
      </p:sp>
      <p:pic>
        <p:nvPicPr>
          <p:cNvPr id="16" name="Picture 15">
            <a:extLst>
              <a:ext uri="{FF2B5EF4-FFF2-40B4-BE49-F238E27FC236}">
                <a16:creationId xmlns:a16="http://schemas.microsoft.com/office/drawing/2014/main" id="{8BEE19AC-1DEE-4E52-A2EF-0ACF08D4F11F}"/>
              </a:ext>
            </a:extLst>
          </p:cNvPr>
          <p:cNvPicPr>
            <a:picLocks noChangeAspect="1"/>
          </p:cNvPicPr>
          <p:nvPr/>
        </p:nvPicPr>
        <p:blipFill rotWithShape="1">
          <a:blip r:embed="rId3"/>
          <a:srcRect l="28325" t="51874" r="55733"/>
          <a:stretch/>
        </p:blipFill>
        <p:spPr>
          <a:xfrm>
            <a:off x="9980897" y="1172074"/>
            <a:ext cx="1972361" cy="2422198"/>
          </a:xfrm>
          <a:prstGeom prst="rect">
            <a:avLst/>
          </a:prstGeom>
        </p:spPr>
      </p:pic>
      <p:pic>
        <p:nvPicPr>
          <p:cNvPr id="18" name="Picture 17">
            <a:extLst>
              <a:ext uri="{FF2B5EF4-FFF2-40B4-BE49-F238E27FC236}">
                <a16:creationId xmlns:a16="http://schemas.microsoft.com/office/drawing/2014/main" id="{F5A1069C-23CB-48FD-97A1-51B84F1A02C3}"/>
              </a:ext>
            </a:extLst>
          </p:cNvPr>
          <p:cNvPicPr>
            <a:picLocks noChangeAspect="1"/>
          </p:cNvPicPr>
          <p:nvPr/>
        </p:nvPicPr>
        <p:blipFill rotWithShape="1">
          <a:blip r:embed="rId3"/>
          <a:srcRect l="76290" t="51530"/>
          <a:stretch/>
        </p:blipFill>
        <p:spPr>
          <a:xfrm>
            <a:off x="9404723" y="4435802"/>
            <a:ext cx="2755236" cy="2291358"/>
          </a:xfrm>
          <a:prstGeom prst="rect">
            <a:avLst/>
          </a:prstGeom>
        </p:spPr>
      </p:pic>
      <p:cxnSp>
        <p:nvCxnSpPr>
          <p:cNvPr id="20" name="Straight Arrow Connector 19">
            <a:extLst>
              <a:ext uri="{FF2B5EF4-FFF2-40B4-BE49-F238E27FC236}">
                <a16:creationId xmlns:a16="http://schemas.microsoft.com/office/drawing/2014/main" id="{1856EFE7-4E3D-44D6-BF64-1616E2F26A50}"/>
              </a:ext>
            </a:extLst>
          </p:cNvPr>
          <p:cNvCxnSpPr/>
          <p:nvPr/>
        </p:nvCxnSpPr>
        <p:spPr>
          <a:xfrm flipV="1">
            <a:off x="6096000" y="1605240"/>
            <a:ext cx="3829116" cy="87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33EB87AF-B05F-4FEB-945B-4EA19D9847BB}"/>
              </a:ext>
            </a:extLst>
          </p:cNvPr>
          <p:cNvCxnSpPr>
            <a:cxnSpLocks/>
          </p:cNvCxnSpPr>
          <p:nvPr/>
        </p:nvCxnSpPr>
        <p:spPr>
          <a:xfrm flipV="1">
            <a:off x="6096000" y="3570120"/>
            <a:ext cx="3829116" cy="7726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FDF26035-B480-4421-B883-E5E2D15995BC}"/>
              </a:ext>
            </a:extLst>
          </p:cNvPr>
          <p:cNvCxnSpPr/>
          <p:nvPr/>
        </p:nvCxnSpPr>
        <p:spPr>
          <a:xfrm flipV="1">
            <a:off x="6510968" y="6123081"/>
            <a:ext cx="3050127" cy="6526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2752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BFA8-B584-491F-92CD-F9A0E24BED79}"/>
              </a:ext>
            </a:extLst>
          </p:cNvPr>
          <p:cNvSpPr>
            <a:spLocks noGrp="1"/>
          </p:cNvSpPr>
          <p:nvPr>
            <p:ph type="title"/>
          </p:nvPr>
        </p:nvSpPr>
        <p:spPr/>
        <p:txBody>
          <a:bodyPr/>
          <a:lstStyle/>
          <a:p>
            <a:r>
              <a:rPr lang="en-US" dirty="0"/>
              <a:t>Comparison</a:t>
            </a:r>
          </a:p>
        </p:txBody>
      </p:sp>
      <p:pic>
        <p:nvPicPr>
          <p:cNvPr id="5" name="Picture 4">
            <a:extLst>
              <a:ext uri="{FF2B5EF4-FFF2-40B4-BE49-F238E27FC236}">
                <a16:creationId xmlns:a16="http://schemas.microsoft.com/office/drawing/2014/main" id="{EF9548F7-1062-4461-8280-7C8937136A9A}"/>
              </a:ext>
            </a:extLst>
          </p:cNvPr>
          <p:cNvPicPr>
            <a:picLocks noChangeAspect="1"/>
          </p:cNvPicPr>
          <p:nvPr/>
        </p:nvPicPr>
        <p:blipFill>
          <a:blip r:embed="rId2"/>
          <a:stretch>
            <a:fillRect/>
          </a:stretch>
        </p:blipFill>
        <p:spPr>
          <a:xfrm>
            <a:off x="360224" y="1596975"/>
            <a:ext cx="11471552" cy="4666682"/>
          </a:xfrm>
          <a:prstGeom prst="rect">
            <a:avLst/>
          </a:prstGeom>
        </p:spPr>
      </p:pic>
      <p:sp>
        <p:nvSpPr>
          <p:cNvPr id="7" name="Rectangle: Rounded Corners 6">
            <a:extLst>
              <a:ext uri="{FF2B5EF4-FFF2-40B4-BE49-F238E27FC236}">
                <a16:creationId xmlns:a16="http://schemas.microsoft.com/office/drawing/2014/main" id="{0154BBE1-3AE0-4C1F-9ED6-7902C6924BD5}"/>
              </a:ext>
            </a:extLst>
          </p:cNvPr>
          <p:cNvSpPr/>
          <p:nvPr/>
        </p:nvSpPr>
        <p:spPr>
          <a:xfrm>
            <a:off x="3433011" y="4042611"/>
            <a:ext cx="2261936" cy="2221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41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B1D3-851B-4D78-A892-3524650D22AB}"/>
              </a:ext>
            </a:extLst>
          </p:cNvPr>
          <p:cNvSpPr>
            <a:spLocks noGrp="1"/>
          </p:cNvSpPr>
          <p:nvPr>
            <p:ph type="title"/>
          </p:nvPr>
        </p:nvSpPr>
        <p:spPr>
          <a:xfrm>
            <a:off x="450775" y="0"/>
            <a:ext cx="9404723" cy="1400530"/>
          </a:xfrm>
        </p:spPr>
        <p:txBody>
          <a:bodyPr/>
          <a:lstStyle/>
          <a:p>
            <a:r>
              <a:rPr lang="en-US" dirty="0"/>
              <a:t>Experiments</a:t>
            </a:r>
          </a:p>
        </p:txBody>
      </p:sp>
      <p:pic>
        <p:nvPicPr>
          <p:cNvPr id="5" name="Picture 4">
            <a:extLst>
              <a:ext uri="{FF2B5EF4-FFF2-40B4-BE49-F238E27FC236}">
                <a16:creationId xmlns:a16="http://schemas.microsoft.com/office/drawing/2014/main" id="{A01BAB8C-3A0C-4303-8AB4-821D29B03F4F}"/>
              </a:ext>
            </a:extLst>
          </p:cNvPr>
          <p:cNvPicPr>
            <a:picLocks noChangeAspect="1"/>
          </p:cNvPicPr>
          <p:nvPr/>
        </p:nvPicPr>
        <p:blipFill>
          <a:blip r:embed="rId2"/>
          <a:stretch>
            <a:fillRect/>
          </a:stretch>
        </p:blipFill>
        <p:spPr>
          <a:xfrm>
            <a:off x="19941" y="700265"/>
            <a:ext cx="3238909" cy="6162341"/>
          </a:xfrm>
          <a:prstGeom prst="rect">
            <a:avLst/>
          </a:prstGeom>
        </p:spPr>
      </p:pic>
      <p:pic>
        <p:nvPicPr>
          <p:cNvPr id="7" name="Picture 6">
            <a:extLst>
              <a:ext uri="{FF2B5EF4-FFF2-40B4-BE49-F238E27FC236}">
                <a16:creationId xmlns:a16="http://schemas.microsoft.com/office/drawing/2014/main" id="{C40C256A-DA05-4899-83E7-6EF14D467015}"/>
              </a:ext>
            </a:extLst>
          </p:cNvPr>
          <p:cNvPicPr>
            <a:picLocks noChangeAspect="1"/>
          </p:cNvPicPr>
          <p:nvPr/>
        </p:nvPicPr>
        <p:blipFill>
          <a:blip r:embed="rId3"/>
          <a:stretch>
            <a:fillRect/>
          </a:stretch>
        </p:blipFill>
        <p:spPr>
          <a:xfrm>
            <a:off x="3278791" y="1595492"/>
            <a:ext cx="8913209" cy="3008592"/>
          </a:xfrm>
          <a:prstGeom prst="rect">
            <a:avLst/>
          </a:prstGeom>
        </p:spPr>
      </p:pic>
      <p:sp>
        <p:nvSpPr>
          <p:cNvPr id="9" name="Rectangle: Rounded Corners 8">
            <a:extLst>
              <a:ext uri="{FF2B5EF4-FFF2-40B4-BE49-F238E27FC236}">
                <a16:creationId xmlns:a16="http://schemas.microsoft.com/office/drawing/2014/main" id="{8CCD9C42-6C04-46A0-8E0D-D3C06E9F4201}"/>
              </a:ext>
            </a:extLst>
          </p:cNvPr>
          <p:cNvSpPr/>
          <p:nvPr/>
        </p:nvSpPr>
        <p:spPr>
          <a:xfrm>
            <a:off x="3278791" y="1595492"/>
            <a:ext cx="7677967" cy="1691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42A952C2-B05A-4EA3-85CC-DC8895A9BC3A}"/>
              </a:ext>
            </a:extLst>
          </p:cNvPr>
          <p:cNvSpPr/>
          <p:nvPr/>
        </p:nvSpPr>
        <p:spPr>
          <a:xfrm>
            <a:off x="3238909" y="2422358"/>
            <a:ext cx="7717849" cy="4331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F86CF03-16EC-405C-8767-522DFD09F65D}"/>
              </a:ext>
            </a:extLst>
          </p:cNvPr>
          <p:cNvSpPr/>
          <p:nvPr/>
        </p:nvSpPr>
        <p:spPr>
          <a:xfrm>
            <a:off x="3238909" y="3877323"/>
            <a:ext cx="8776628" cy="2943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478F391-53F4-433F-8676-581D98653704}"/>
              </a:ext>
            </a:extLst>
          </p:cNvPr>
          <p:cNvSpPr/>
          <p:nvPr/>
        </p:nvSpPr>
        <p:spPr>
          <a:xfrm>
            <a:off x="19941" y="700264"/>
            <a:ext cx="3156396" cy="20429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95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5C3B-24F2-4F35-BF68-7DD3560A5AEE}"/>
              </a:ext>
            </a:extLst>
          </p:cNvPr>
          <p:cNvSpPr>
            <a:spLocks noGrp="1"/>
          </p:cNvSpPr>
          <p:nvPr>
            <p:ph type="title"/>
          </p:nvPr>
        </p:nvSpPr>
        <p:spPr>
          <a:xfrm>
            <a:off x="272715" y="0"/>
            <a:ext cx="9404723" cy="1400530"/>
          </a:xfrm>
        </p:spPr>
        <p:txBody>
          <a:bodyPr/>
          <a:lstStyle/>
          <a:p>
            <a:r>
              <a:rPr lang="en-US" dirty="0"/>
              <a:t>(1)</a:t>
            </a:r>
          </a:p>
        </p:txBody>
      </p:sp>
      <p:sp>
        <p:nvSpPr>
          <p:cNvPr id="3" name="Content Placeholder 2">
            <a:extLst>
              <a:ext uri="{FF2B5EF4-FFF2-40B4-BE49-F238E27FC236}">
                <a16:creationId xmlns:a16="http://schemas.microsoft.com/office/drawing/2014/main" id="{26947126-4BC6-4C82-964F-1C1D5B5F710E}"/>
              </a:ext>
            </a:extLst>
          </p:cNvPr>
          <p:cNvSpPr>
            <a:spLocks noGrp="1"/>
          </p:cNvSpPr>
          <p:nvPr>
            <p:ph idx="1"/>
          </p:nvPr>
        </p:nvSpPr>
        <p:spPr>
          <a:xfrm>
            <a:off x="304801" y="657727"/>
            <a:ext cx="11614484" cy="6200274"/>
          </a:xfrm>
        </p:spPr>
        <p:txBody>
          <a:bodyPr>
            <a:normAutofit fontScale="92500" lnSpcReduction="10000"/>
          </a:bodyPr>
          <a:lstStyle/>
          <a:p>
            <a:r>
              <a:rPr lang="en-US" dirty="0"/>
              <a:t>Suppose that you had a scene of three objects of different distinct intensities against an extremely bright background. What would the corresponding histogram look like.</a:t>
            </a:r>
          </a:p>
          <a:p>
            <a:pPr lvl="1"/>
            <a:endParaRPr lang="en-US" dirty="0"/>
          </a:p>
          <a:p>
            <a:pPr lvl="1"/>
            <a:endParaRPr lang="en-US" dirty="0"/>
          </a:p>
          <a:p>
            <a:pPr lvl="1"/>
            <a:endParaRPr lang="en-US" dirty="0"/>
          </a:p>
          <a:p>
            <a:pPr lvl="1"/>
            <a:endParaRPr lang="en-US" dirty="0"/>
          </a:p>
          <a:p>
            <a:pPr lvl="1"/>
            <a:endParaRPr lang="en-US" dirty="0"/>
          </a:p>
          <a:p>
            <a:pPr lvl="1"/>
            <a:r>
              <a:rPr lang="en-US" dirty="0"/>
              <a:t>Ref: </a:t>
            </a:r>
            <a:r>
              <a:rPr lang="en-US" dirty="0">
                <a:hlinkClick r:id="rId2"/>
              </a:rPr>
              <a:t>https://www.cse.usf.edu/~r1k/MachineVisionBook/MachineVision.files/MachineVision_Chapter3.pdf</a:t>
            </a:r>
            <a:r>
              <a:rPr lang="en-US" dirty="0"/>
              <a:t> (p. 81)</a:t>
            </a:r>
          </a:p>
          <a:p>
            <a:r>
              <a:rPr lang="en-US" dirty="0"/>
              <a:t>How could you get a program to automatically work out the ideal threshold for an image from its histogram? What do you think might be the problems?</a:t>
            </a:r>
          </a:p>
          <a:p>
            <a:pPr lvl="1"/>
            <a:r>
              <a:rPr lang="en-US" dirty="0"/>
              <a:t>One way you can get a program to automatically work out the ideal threshold for an image form its histogram is with Otsu Thresholding. Problems with this method are that it is mostly useful on bimodal histograms, assumes stationary statistics, and assumes unform illumination.</a:t>
            </a:r>
          </a:p>
          <a:p>
            <a:pPr lvl="1"/>
            <a:r>
              <a:rPr lang="en-US" dirty="0"/>
              <a:t>Ref: http://www.math.tau.ac.il/~turkel/notes/otsu.pdf</a:t>
            </a:r>
          </a:p>
          <a:p>
            <a:r>
              <a:rPr lang="en-US" dirty="0"/>
              <a:t>If there is a very high peak right at the top end of the histogram, what does this suggest?</a:t>
            </a:r>
          </a:p>
          <a:p>
            <a:pPr lvl="1"/>
            <a:r>
              <a:rPr lang="en-US" dirty="0"/>
              <a:t>If there is a very high peak right at the top end of the histogram, this means that the pixels are mostly bright. </a:t>
            </a:r>
          </a:p>
        </p:txBody>
      </p:sp>
      <p:cxnSp>
        <p:nvCxnSpPr>
          <p:cNvPr id="5" name="Straight Connector 4">
            <a:extLst>
              <a:ext uri="{FF2B5EF4-FFF2-40B4-BE49-F238E27FC236}">
                <a16:creationId xmlns:a16="http://schemas.microsoft.com/office/drawing/2014/main" id="{08411CDA-9A4A-4ADF-AB1C-6D0E334B9D14}"/>
              </a:ext>
            </a:extLst>
          </p:cNvPr>
          <p:cNvCxnSpPr/>
          <p:nvPr/>
        </p:nvCxnSpPr>
        <p:spPr>
          <a:xfrm>
            <a:off x="2294021" y="1400530"/>
            <a:ext cx="0" cy="1840832"/>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499D9BE5-80BE-47AC-A8A9-56B0A5438A7F}"/>
              </a:ext>
            </a:extLst>
          </p:cNvPr>
          <p:cNvCxnSpPr/>
          <p:nvPr/>
        </p:nvCxnSpPr>
        <p:spPr>
          <a:xfrm>
            <a:off x="2294021" y="3241362"/>
            <a:ext cx="6737684" cy="0"/>
          </a:xfrm>
          <a:prstGeom prst="line">
            <a:avLst/>
          </a:prstGeom>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698A6620-1DF7-455B-B123-2E1516AFFD5B}"/>
              </a:ext>
            </a:extLst>
          </p:cNvPr>
          <p:cNvSpPr/>
          <p:nvPr/>
        </p:nvSpPr>
        <p:spPr>
          <a:xfrm>
            <a:off x="2337022" y="1318306"/>
            <a:ext cx="6694683" cy="1873973"/>
          </a:xfrm>
          <a:custGeom>
            <a:avLst/>
            <a:gdLst>
              <a:gd name="connsiteX0" fmla="*/ 0 w 6694683"/>
              <a:gd name="connsiteY0" fmla="*/ 1873973 h 1873973"/>
              <a:gd name="connsiteX1" fmla="*/ 882315 w 6694683"/>
              <a:gd name="connsiteY1" fmla="*/ 349973 h 1873973"/>
              <a:gd name="connsiteX2" fmla="*/ 1347537 w 6694683"/>
              <a:gd name="connsiteY2" fmla="*/ 991657 h 1873973"/>
              <a:gd name="connsiteX3" fmla="*/ 1941094 w 6694683"/>
              <a:gd name="connsiteY3" fmla="*/ 510394 h 1873973"/>
              <a:gd name="connsiteX4" fmla="*/ 2406315 w 6694683"/>
              <a:gd name="connsiteY4" fmla="*/ 1729594 h 1873973"/>
              <a:gd name="connsiteX5" fmla="*/ 2903621 w 6694683"/>
              <a:gd name="connsiteY5" fmla="*/ 382057 h 1873973"/>
              <a:gd name="connsiteX6" fmla="*/ 3256547 w 6694683"/>
              <a:gd name="connsiteY6" fmla="*/ 1119994 h 1873973"/>
              <a:gd name="connsiteX7" fmla="*/ 3673642 w 6694683"/>
              <a:gd name="connsiteY7" fmla="*/ 686857 h 1873973"/>
              <a:gd name="connsiteX8" fmla="*/ 4026568 w 6694683"/>
              <a:gd name="connsiteY8" fmla="*/ 1713552 h 1873973"/>
              <a:gd name="connsiteX9" fmla="*/ 4411579 w 6694683"/>
              <a:gd name="connsiteY9" fmla="*/ 366015 h 1873973"/>
              <a:gd name="connsiteX10" fmla="*/ 4812631 w 6694683"/>
              <a:gd name="connsiteY10" fmla="*/ 1200204 h 1873973"/>
              <a:gd name="connsiteX11" fmla="*/ 5037221 w 6694683"/>
              <a:gd name="connsiteY11" fmla="*/ 751026 h 1873973"/>
              <a:gd name="connsiteX12" fmla="*/ 5342021 w 6694683"/>
              <a:gd name="connsiteY12" fmla="*/ 1729594 h 1873973"/>
              <a:gd name="connsiteX13" fmla="*/ 6192252 w 6694683"/>
              <a:gd name="connsiteY13" fmla="*/ 317889 h 1873973"/>
              <a:gd name="connsiteX14" fmla="*/ 6352673 w 6694683"/>
              <a:gd name="connsiteY14" fmla="*/ 109341 h 1873973"/>
              <a:gd name="connsiteX15" fmla="*/ 6657473 w 6694683"/>
              <a:gd name="connsiteY15" fmla="*/ 1713552 h 1873973"/>
              <a:gd name="connsiteX16" fmla="*/ 6689558 w 6694683"/>
              <a:gd name="connsiteY16" fmla="*/ 1729594 h 1873973"/>
              <a:gd name="connsiteX17" fmla="*/ 6689558 w 6694683"/>
              <a:gd name="connsiteY17" fmla="*/ 1729594 h 1873973"/>
              <a:gd name="connsiteX18" fmla="*/ 6673515 w 6694683"/>
              <a:gd name="connsiteY18" fmla="*/ 1729594 h 1873973"/>
              <a:gd name="connsiteX19" fmla="*/ 6673515 w 6694683"/>
              <a:gd name="connsiteY19" fmla="*/ 1761678 h 187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4683" h="1873973">
                <a:moveTo>
                  <a:pt x="0" y="1873973"/>
                </a:moveTo>
                <a:cubicBezTo>
                  <a:pt x="328863" y="1185499"/>
                  <a:pt x="657726" y="497026"/>
                  <a:pt x="882315" y="349973"/>
                </a:cubicBezTo>
                <a:cubicBezTo>
                  <a:pt x="1106904" y="202920"/>
                  <a:pt x="1171074" y="964920"/>
                  <a:pt x="1347537" y="991657"/>
                </a:cubicBezTo>
                <a:cubicBezTo>
                  <a:pt x="1524000" y="1018394"/>
                  <a:pt x="1764631" y="387404"/>
                  <a:pt x="1941094" y="510394"/>
                </a:cubicBezTo>
                <a:cubicBezTo>
                  <a:pt x="2117557" y="633383"/>
                  <a:pt x="2245894" y="1750983"/>
                  <a:pt x="2406315" y="1729594"/>
                </a:cubicBezTo>
                <a:cubicBezTo>
                  <a:pt x="2566736" y="1708205"/>
                  <a:pt x="2761916" y="483657"/>
                  <a:pt x="2903621" y="382057"/>
                </a:cubicBezTo>
                <a:cubicBezTo>
                  <a:pt x="3045326" y="280457"/>
                  <a:pt x="3128210" y="1069194"/>
                  <a:pt x="3256547" y="1119994"/>
                </a:cubicBezTo>
                <a:cubicBezTo>
                  <a:pt x="3384884" y="1170794"/>
                  <a:pt x="3545305" y="587931"/>
                  <a:pt x="3673642" y="686857"/>
                </a:cubicBezTo>
                <a:cubicBezTo>
                  <a:pt x="3801979" y="785783"/>
                  <a:pt x="3903579" y="1767026"/>
                  <a:pt x="4026568" y="1713552"/>
                </a:cubicBezTo>
                <a:cubicBezTo>
                  <a:pt x="4149557" y="1660078"/>
                  <a:pt x="4280568" y="451573"/>
                  <a:pt x="4411579" y="366015"/>
                </a:cubicBezTo>
                <a:cubicBezTo>
                  <a:pt x="4542590" y="280457"/>
                  <a:pt x="4708357" y="1136036"/>
                  <a:pt x="4812631" y="1200204"/>
                </a:cubicBezTo>
                <a:cubicBezTo>
                  <a:pt x="4916905" y="1264372"/>
                  <a:pt x="4948989" y="662794"/>
                  <a:pt x="5037221" y="751026"/>
                </a:cubicBezTo>
                <a:cubicBezTo>
                  <a:pt x="5125453" y="839258"/>
                  <a:pt x="5149516" y="1801783"/>
                  <a:pt x="5342021" y="1729594"/>
                </a:cubicBezTo>
                <a:cubicBezTo>
                  <a:pt x="5534526" y="1657405"/>
                  <a:pt x="6023810" y="587931"/>
                  <a:pt x="6192252" y="317889"/>
                </a:cubicBezTo>
                <a:cubicBezTo>
                  <a:pt x="6360694" y="47847"/>
                  <a:pt x="6275136" y="-123270"/>
                  <a:pt x="6352673" y="109341"/>
                </a:cubicBezTo>
                <a:cubicBezTo>
                  <a:pt x="6430210" y="341951"/>
                  <a:pt x="6601325" y="1443510"/>
                  <a:pt x="6657473" y="1713552"/>
                </a:cubicBezTo>
                <a:cubicBezTo>
                  <a:pt x="6713621" y="1983594"/>
                  <a:pt x="6689558" y="1729594"/>
                  <a:pt x="6689558" y="1729594"/>
                </a:cubicBezTo>
                <a:lnTo>
                  <a:pt x="6689558" y="1729594"/>
                </a:lnTo>
                <a:cubicBezTo>
                  <a:pt x="6686884" y="1729594"/>
                  <a:pt x="6676189" y="1724247"/>
                  <a:pt x="6673515" y="1729594"/>
                </a:cubicBezTo>
                <a:cubicBezTo>
                  <a:pt x="6670841" y="1734941"/>
                  <a:pt x="6673515" y="1761678"/>
                  <a:pt x="6673515" y="176167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716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A0A5-5C35-4DE7-B42E-28C8B26500A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E8826ED-396D-4717-BA39-DC6B8A8A8CFF}"/>
              </a:ext>
            </a:extLst>
          </p:cNvPr>
          <p:cNvSpPr>
            <a:spLocks noGrp="1"/>
          </p:cNvSpPr>
          <p:nvPr>
            <p:ph idx="1"/>
          </p:nvPr>
        </p:nvSpPr>
        <p:spPr/>
        <p:txBody>
          <a:bodyPr>
            <a:normAutofit fontScale="92500" lnSpcReduction="20000"/>
          </a:bodyPr>
          <a:lstStyle/>
          <a:p>
            <a:r>
              <a:rPr lang="en-US" sz="2400" dirty="0"/>
              <a:t>Part 1: Jessica Gallo: Thermal Images</a:t>
            </a:r>
          </a:p>
          <a:p>
            <a:pPr lvl="1"/>
            <a:r>
              <a:rPr lang="en-US" dirty="0"/>
              <a:t>Gamma Corrections </a:t>
            </a:r>
          </a:p>
          <a:p>
            <a:pPr lvl="1"/>
            <a:r>
              <a:rPr lang="en-US" dirty="0"/>
              <a:t>Alpha Blending</a:t>
            </a:r>
          </a:p>
          <a:p>
            <a:pPr lvl="1"/>
            <a:r>
              <a:rPr lang="en-US" dirty="0"/>
              <a:t>Contrast Enhancements</a:t>
            </a:r>
          </a:p>
          <a:p>
            <a:pPr lvl="1"/>
            <a:r>
              <a:rPr lang="en-US" sz="1800" dirty="0"/>
              <a:t>Image Distance Measurements</a:t>
            </a:r>
          </a:p>
          <a:p>
            <a:pPr lvl="2"/>
            <a:r>
              <a:rPr lang="en-US" sz="1800" dirty="0"/>
              <a:t>Euclidean, Mean Square Error, Peak Signal to Noise ratio</a:t>
            </a:r>
          </a:p>
          <a:p>
            <a:r>
              <a:rPr lang="en-US" sz="2400" dirty="0"/>
              <a:t>Part 2: Alex Liew: Plant Pathology Images</a:t>
            </a:r>
          </a:p>
          <a:p>
            <a:pPr lvl="1"/>
            <a:r>
              <a:rPr lang="en-US" sz="1800" dirty="0"/>
              <a:t>Image Sharpness / Contrast Measurements</a:t>
            </a:r>
          </a:p>
          <a:p>
            <a:pPr lvl="1"/>
            <a:r>
              <a:rPr lang="en-US" sz="1800" dirty="0"/>
              <a:t>EME mapping of local regions</a:t>
            </a:r>
          </a:p>
          <a:p>
            <a:pPr lvl="1"/>
            <a:r>
              <a:rPr lang="en-US" sz="1800" dirty="0"/>
              <a:t>More Contrast Stretching</a:t>
            </a:r>
          </a:p>
          <a:p>
            <a:pPr lvl="1"/>
            <a:r>
              <a:rPr lang="en-US" sz="1800" dirty="0"/>
              <a:t>More Gamma Corrections</a:t>
            </a:r>
          </a:p>
          <a:p>
            <a:pPr lvl="1"/>
            <a:r>
              <a:rPr lang="en-US" sz="1800" dirty="0"/>
              <a:t>Flow diagram of our System so far</a:t>
            </a:r>
          </a:p>
          <a:p>
            <a:endParaRPr lang="en-US" dirty="0"/>
          </a:p>
        </p:txBody>
      </p:sp>
    </p:spTree>
    <p:extLst>
      <p:ext uri="{BB962C8B-B14F-4D97-AF65-F5344CB8AC3E}">
        <p14:creationId xmlns:p14="http://schemas.microsoft.com/office/powerpoint/2010/main" val="128696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31D6B0-CB54-473C-A49F-9D6D61676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C18478E-D16D-4BF1-A27B-B0E3C4D828E9}"/>
              </a:ext>
            </a:extLst>
          </p:cNvPr>
          <p:cNvSpPr txBox="1"/>
          <p:nvPr/>
        </p:nvSpPr>
        <p:spPr>
          <a:xfrm>
            <a:off x="10106525" y="2644170"/>
            <a:ext cx="2085475" cy="1569660"/>
          </a:xfrm>
          <a:prstGeom prst="rect">
            <a:avLst/>
          </a:prstGeom>
          <a:solidFill>
            <a:schemeClr val="tx1"/>
          </a:solidFill>
        </p:spPr>
        <p:txBody>
          <a:bodyPr wrap="square" rtlCol="0">
            <a:spAutoFit/>
          </a:bodyPr>
          <a:lstStyle/>
          <a:p>
            <a:r>
              <a:rPr lang="en-US" sz="1600" b="1" dirty="0">
                <a:solidFill>
                  <a:schemeClr val="bg1"/>
                </a:solidFill>
              </a:rPr>
              <a:t>Calculate MSE</a:t>
            </a:r>
          </a:p>
          <a:p>
            <a:endParaRPr lang="en-US" sz="1600" b="1" dirty="0">
              <a:solidFill>
                <a:schemeClr val="bg1"/>
              </a:solidFill>
            </a:endParaRPr>
          </a:p>
          <a:p>
            <a:r>
              <a:rPr lang="en-US" sz="1600" b="1" dirty="0">
                <a:solidFill>
                  <a:schemeClr val="bg1"/>
                </a:solidFill>
              </a:rPr>
              <a:t>Calculate PRSN</a:t>
            </a:r>
          </a:p>
          <a:p>
            <a:endParaRPr lang="en-US" sz="1600" b="1" dirty="0">
              <a:solidFill>
                <a:schemeClr val="bg1"/>
              </a:solidFill>
            </a:endParaRPr>
          </a:p>
          <a:p>
            <a:r>
              <a:rPr lang="en-US" sz="1600" b="1" dirty="0">
                <a:solidFill>
                  <a:schemeClr val="bg1"/>
                </a:solidFill>
              </a:rPr>
              <a:t>Calculate Euclidean Distance</a:t>
            </a:r>
          </a:p>
        </p:txBody>
      </p:sp>
    </p:spTree>
    <p:extLst>
      <p:ext uri="{BB962C8B-B14F-4D97-AF65-F5344CB8AC3E}">
        <p14:creationId xmlns:p14="http://schemas.microsoft.com/office/powerpoint/2010/main" val="385694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22CB05-D802-483C-AC4C-7ECC1E0F631E}"/>
              </a:ext>
            </a:extLst>
          </p:cNvPr>
          <p:cNvPicPr>
            <a:picLocks noChangeAspect="1"/>
          </p:cNvPicPr>
          <p:nvPr/>
        </p:nvPicPr>
        <p:blipFill>
          <a:blip r:embed="rId2"/>
          <a:stretch>
            <a:fillRect/>
          </a:stretch>
        </p:blipFill>
        <p:spPr>
          <a:xfrm>
            <a:off x="1070973" y="916614"/>
            <a:ext cx="2727682" cy="5941386"/>
          </a:xfrm>
          <a:prstGeom prst="rect">
            <a:avLst/>
          </a:prstGeom>
        </p:spPr>
      </p:pic>
      <p:sp>
        <p:nvSpPr>
          <p:cNvPr id="2" name="Title 1">
            <a:extLst>
              <a:ext uri="{FF2B5EF4-FFF2-40B4-BE49-F238E27FC236}">
                <a16:creationId xmlns:a16="http://schemas.microsoft.com/office/drawing/2014/main" id="{7E423ED0-8831-4202-B4AD-A91B30733D8D}"/>
              </a:ext>
            </a:extLst>
          </p:cNvPr>
          <p:cNvSpPr>
            <a:spLocks noGrp="1"/>
          </p:cNvSpPr>
          <p:nvPr>
            <p:ph type="title"/>
          </p:nvPr>
        </p:nvSpPr>
        <p:spPr>
          <a:xfrm>
            <a:off x="82870" y="139860"/>
            <a:ext cx="9674316" cy="1400530"/>
          </a:xfrm>
        </p:spPr>
        <p:txBody>
          <a:bodyPr/>
          <a:lstStyle/>
          <a:p>
            <a:r>
              <a:rPr lang="en-US" dirty="0"/>
              <a:t>Original Images Resized &amp; Histogram</a:t>
            </a:r>
          </a:p>
        </p:txBody>
      </p:sp>
      <p:pic>
        <p:nvPicPr>
          <p:cNvPr id="6" name="Picture 5">
            <a:extLst>
              <a:ext uri="{FF2B5EF4-FFF2-40B4-BE49-F238E27FC236}">
                <a16:creationId xmlns:a16="http://schemas.microsoft.com/office/drawing/2014/main" id="{E0E73147-7ED7-48E9-A3ED-F8CEB3F98589}"/>
              </a:ext>
            </a:extLst>
          </p:cNvPr>
          <p:cNvPicPr>
            <a:picLocks noChangeAspect="1"/>
          </p:cNvPicPr>
          <p:nvPr/>
        </p:nvPicPr>
        <p:blipFill>
          <a:blip r:embed="rId3"/>
          <a:stretch>
            <a:fillRect/>
          </a:stretch>
        </p:blipFill>
        <p:spPr>
          <a:xfrm>
            <a:off x="3798655" y="916614"/>
            <a:ext cx="7848988" cy="5941386"/>
          </a:xfrm>
          <a:prstGeom prst="rect">
            <a:avLst/>
          </a:prstGeom>
        </p:spPr>
      </p:pic>
      <p:sp>
        <p:nvSpPr>
          <p:cNvPr id="8" name="TextBox 7">
            <a:extLst>
              <a:ext uri="{FF2B5EF4-FFF2-40B4-BE49-F238E27FC236}">
                <a16:creationId xmlns:a16="http://schemas.microsoft.com/office/drawing/2014/main" id="{C1AE9657-001E-4EE8-B6D8-16EE9104147B}"/>
              </a:ext>
            </a:extLst>
          </p:cNvPr>
          <p:cNvSpPr txBox="1"/>
          <p:nvPr/>
        </p:nvSpPr>
        <p:spPr>
          <a:xfrm>
            <a:off x="1288030" y="3702641"/>
            <a:ext cx="2725504" cy="369332"/>
          </a:xfrm>
          <a:prstGeom prst="rect">
            <a:avLst/>
          </a:prstGeom>
          <a:noFill/>
        </p:spPr>
        <p:txBody>
          <a:bodyPr wrap="square" rtlCol="0">
            <a:spAutoFit/>
          </a:bodyPr>
          <a:lstStyle/>
          <a:p>
            <a:r>
              <a:rPr lang="en-US" b="1" dirty="0">
                <a:solidFill>
                  <a:srgbClr val="FF0000"/>
                </a:solidFill>
              </a:rPr>
              <a:t>Resized to 120x120</a:t>
            </a:r>
          </a:p>
        </p:txBody>
      </p:sp>
    </p:spTree>
    <p:extLst>
      <p:ext uri="{BB962C8B-B14F-4D97-AF65-F5344CB8AC3E}">
        <p14:creationId xmlns:p14="http://schemas.microsoft.com/office/powerpoint/2010/main" val="89505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2BD8-1F58-4B0C-8F90-714819E41A0D}"/>
              </a:ext>
            </a:extLst>
          </p:cNvPr>
          <p:cNvSpPr>
            <a:spLocks noGrp="1"/>
          </p:cNvSpPr>
          <p:nvPr>
            <p:ph type="title"/>
          </p:nvPr>
        </p:nvSpPr>
        <p:spPr>
          <a:xfrm>
            <a:off x="0" y="108516"/>
            <a:ext cx="10186737" cy="1400530"/>
          </a:xfrm>
        </p:spPr>
        <p:txBody>
          <a:bodyPr/>
          <a:lstStyle/>
          <a:p>
            <a:r>
              <a:rPr lang="en-US" dirty="0"/>
              <a:t>Gamma Correction &amp; Alpha Blending</a:t>
            </a:r>
          </a:p>
        </p:txBody>
      </p:sp>
      <p:pic>
        <p:nvPicPr>
          <p:cNvPr id="4" name="Picture 3">
            <a:extLst>
              <a:ext uri="{FF2B5EF4-FFF2-40B4-BE49-F238E27FC236}">
                <a16:creationId xmlns:a16="http://schemas.microsoft.com/office/drawing/2014/main" id="{1462FCB4-8B1A-4457-BCDA-14B40D650E5F}"/>
              </a:ext>
            </a:extLst>
          </p:cNvPr>
          <p:cNvPicPr>
            <a:picLocks noChangeAspect="1"/>
          </p:cNvPicPr>
          <p:nvPr/>
        </p:nvPicPr>
        <p:blipFill>
          <a:blip r:embed="rId2"/>
          <a:stretch>
            <a:fillRect/>
          </a:stretch>
        </p:blipFill>
        <p:spPr>
          <a:xfrm>
            <a:off x="395637" y="956167"/>
            <a:ext cx="5948304" cy="5901833"/>
          </a:xfrm>
          <a:prstGeom prst="rect">
            <a:avLst/>
          </a:prstGeom>
        </p:spPr>
      </p:pic>
      <p:pic>
        <p:nvPicPr>
          <p:cNvPr id="5" name="Picture 4">
            <a:extLst>
              <a:ext uri="{FF2B5EF4-FFF2-40B4-BE49-F238E27FC236}">
                <a16:creationId xmlns:a16="http://schemas.microsoft.com/office/drawing/2014/main" id="{9BB36B65-E25F-465D-867C-12A6B55F2753}"/>
              </a:ext>
            </a:extLst>
          </p:cNvPr>
          <p:cNvPicPr>
            <a:picLocks noChangeAspect="1"/>
          </p:cNvPicPr>
          <p:nvPr/>
        </p:nvPicPr>
        <p:blipFill>
          <a:blip r:embed="rId3"/>
          <a:stretch>
            <a:fillRect/>
          </a:stretch>
        </p:blipFill>
        <p:spPr>
          <a:xfrm>
            <a:off x="8616609" y="956167"/>
            <a:ext cx="1570128" cy="5901833"/>
          </a:xfrm>
          <a:prstGeom prst="rect">
            <a:avLst/>
          </a:prstGeom>
        </p:spPr>
      </p:pic>
      <p:sp>
        <p:nvSpPr>
          <p:cNvPr id="6" name="TextBox 5">
            <a:extLst>
              <a:ext uri="{FF2B5EF4-FFF2-40B4-BE49-F238E27FC236}">
                <a16:creationId xmlns:a16="http://schemas.microsoft.com/office/drawing/2014/main" id="{AF213B31-8454-410F-B21E-00CD141EED12}"/>
              </a:ext>
            </a:extLst>
          </p:cNvPr>
          <p:cNvSpPr txBox="1"/>
          <p:nvPr/>
        </p:nvSpPr>
        <p:spPr>
          <a:xfrm>
            <a:off x="2408212" y="3429000"/>
            <a:ext cx="1923155" cy="369332"/>
          </a:xfrm>
          <a:prstGeom prst="rect">
            <a:avLst/>
          </a:prstGeom>
          <a:noFill/>
        </p:spPr>
        <p:txBody>
          <a:bodyPr wrap="square" rtlCol="0">
            <a:spAutoFit/>
          </a:bodyPr>
          <a:lstStyle/>
          <a:p>
            <a:r>
              <a:rPr lang="en-US" dirty="0">
                <a:highlight>
                  <a:srgbClr val="FF0000"/>
                </a:highlight>
              </a:rPr>
              <a:t>Gamma = 1.05</a:t>
            </a:r>
          </a:p>
        </p:txBody>
      </p:sp>
      <p:sp>
        <p:nvSpPr>
          <p:cNvPr id="7" name="TextBox 6">
            <a:extLst>
              <a:ext uri="{FF2B5EF4-FFF2-40B4-BE49-F238E27FC236}">
                <a16:creationId xmlns:a16="http://schemas.microsoft.com/office/drawing/2014/main" id="{6291421F-D5EE-4C54-8047-782371E61A62}"/>
              </a:ext>
            </a:extLst>
          </p:cNvPr>
          <p:cNvSpPr txBox="1"/>
          <p:nvPr/>
        </p:nvSpPr>
        <p:spPr>
          <a:xfrm>
            <a:off x="2408211" y="5571882"/>
            <a:ext cx="1923155" cy="369332"/>
          </a:xfrm>
          <a:prstGeom prst="rect">
            <a:avLst/>
          </a:prstGeom>
          <a:noFill/>
        </p:spPr>
        <p:txBody>
          <a:bodyPr wrap="square" rtlCol="0">
            <a:spAutoFit/>
          </a:bodyPr>
          <a:lstStyle/>
          <a:p>
            <a:r>
              <a:rPr lang="en-US" dirty="0">
                <a:highlight>
                  <a:srgbClr val="FF0000"/>
                </a:highlight>
              </a:rPr>
              <a:t>Gamma = 0.95</a:t>
            </a:r>
          </a:p>
        </p:txBody>
      </p:sp>
      <p:sp>
        <p:nvSpPr>
          <p:cNvPr id="8" name="TextBox 7">
            <a:extLst>
              <a:ext uri="{FF2B5EF4-FFF2-40B4-BE49-F238E27FC236}">
                <a16:creationId xmlns:a16="http://schemas.microsoft.com/office/drawing/2014/main" id="{C8D8A3B3-B974-4EAE-A887-DAC25D58DDFF}"/>
              </a:ext>
            </a:extLst>
          </p:cNvPr>
          <p:cNvSpPr txBox="1"/>
          <p:nvPr/>
        </p:nvSpPr>
        <p:spPr>
          <a:xfrm>
            <a:off x="6997133" y="3798332"/>
            <a:ext cx="1619476" cy="369332"/>
          </a:xfrm>
          <a:prstGeom prst="rect">
            <a:avLst/>
          </a:prstGeom>
          <a:noFill/>
        </p:spPr>
        <p:txBody>
          <a:bodyPr wrap="square" rtlCol="0">
            <a:spAutoFit/>
          </a:bodyPr>
          <a:lstStyle/>
          <a:p>
            <a:r>
              <a:rPr lang="en-US" dirty="0">
                <a:highlight>
                  <a:srgbClr val="FF0000"/>
                </a:highlight>
              </a:rPr>
              <a:t>Alpha = 0.6</a:t>
            </a:r>
          </a:p>
        </p:txBody>
      </p:sp>
      <p:pic>
        <p:nvPicPr>
          <p:cNvPr id="11" name="Picture 10">
            <a:extLst>
              <a:ext uri="{FF2B5EF4-FFF2-40B4-BE49-F238E27FC236}">
                <a16:creationId xmlns:a16="http://schemas.microsoft.com/office/drawing/2014/main" id="{AC9A080A-1D05-4D37-BBB3-8B17C1CEF327}"/>
              </a:ext>
            </a:extLst>
          </p:cNvPr>
          <p:cNvPicPr>
            <a:picLocks noChangeAspect="1"/>
          </p:cNvPicPr>
          <p:nvPr/>
        </p:nvPicPr>
        <p:blipFill>
          <a:blip r:embed="rId4"/>
          <a:stretch>
            <a:fillRect/>
          </a:stretch>
        </p:blipFill>
        <p:spPr>
          <a:xfrm>
            <a:off x="2311784" y="1911055"/>
            <a:ext cx="2019582" cy="581106"/>
          </a:xfrm>
          <a:prstGeom prst="rect">
            <a:avLst/>
          </a:prstGeom>
        </p:spPr>
      </p:pic>
    </p:spTree>
    <p:extLst>
      <p:ext uri="{BB962C8B-B14F-4D97-AF65-F5344CB8AC3E}">
        <p14:creationId xmlns:p14="http://schemas.microsoft.com/office/powerpoint/2010/main" val="28273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E682C47-80CB-4150-B949-77F09F0A1F1A}"/>
              </a:ext>
            </a:extLst>
          </p:cNvPr>
          <p:cNvPicPr>
            <a:picLocks noChangeAspect="1"/>
          </p:cNvPicPr>
          <p:nvPr/>
        </p:nvPicPr>
        <p:blipFill>
          <a:blip r:embed="rId2"/>
          <a:stretch>
            <a:fillRect/>
          </a:stretch>
        </p:blipFill>
        <p:spPr>
          <a:xfrm>
            <a:off x="4772445" y="992649"/>
            <a:ext cx="6504596" cy="5865351"/>
          </a:xfrm>
          <a:prstGeom prst="rect">
            <a:avLst/>
          </a:prstGeom>
        </p:spPr>
      </p:pic>
      <p:sp>
        <p:nvSpPr>
          <p:cNvPr id="2" name="Title 1">
            <a:extLst>
              <a:ext uri="{FF2B5EF4-FFF2-40B4-BE49-F238E27FC236}">
                <a16:creationId xmlns:a16="http://schemas.microsoft.com/office/drawing/2014/main" id="{B5BAEC90-9327-4B91-8A36-76DF9AF89E0F}"/>
              </a:ext>
            </a:extLst>
          </p:cNvPr>
          <p:cNvSpPr>
            <a:spLocks noGrp="1"/>
          </p:cNvSpPr>
          <p:nvPr>
            <p:ph type="title"/>
          </p:nvPr>
        </p:nvSpPr>
        <p:spPr>
          <a:xfrm>
            <a:off x="1" y="129988"/>
            <a:ext cx="10619874" cy="1400530"/>
          </a:xfrm>
        </p:spPr>
        <p:txBody>
          <a:bodyPr/>
          <a:lstStyle/>
          <a:p>
            <a:r>
              <a:rPr lang="en-US" dirty="0"/>
              <a:t>Piecewise Contrast Stretching &amp; Histogram Sliding</a:t>
            </a:r>
          </a:p>
        </p:txBody>
      </p:sp>
      <p:sp>
        <p:nvSpPr>
          <p:cNvPr id="8" name="TextBox 7">
            <a:extLst>
              <a:ext uri="{FF2B5EF4-FFF2-40B4-BE49-F238E27FC236}">
                <a16:creationId xmlns:a16="http://schemas.microsoft.com/office/drawing/2014/main" id="{43EA176A-6ACF-4E2A-AF36-3CE71B341E4F}"/>
              </a:ext>
            </a:extLst>
          </p:cNvPr>
          <p:cNvSpPr txBox="1"/>
          <p:nvPr/>
        </p:nvSpPr>
        <p:spPr>
          <a:xfrm>
            <a:off x="2053025" y="5680685"/>
            <a:ext cx="2979868" cy="646331"/>
          </a:xfrm>
          <a:prstGeom prst="rect">
            <a:avLst/>
          </a:prstGeom>
          <a:noFill/>
        </p:spPr>
        <p:txBody>
          <a:bodyPr wrap="square" rtlCol="0">
            <a:spAutoFit/>
          </a:bodyPr>
          <a:lstStyle/>
          <a:p>
            <a:pPr algn="ctr"/>
            <a:r>
              <a:rPr lang="en-US" b="1" dirty="0">
                <a:highlight>
                  <a:srgbClr val="FF0000"/>
                </a:highlight>
              </a:rPr>
              <a:t>[0.5, 0.95]</a:t>
            </a:r>
          </a:p>
          <a:p>
            <a:pPr algn="ctr"/>
            <a:r>
              <a:rPr lang="en-US" b="1" dirty="0">
                <a:highlight>
                  <a:srgbClr val="FF0000"/>
                </a:highlight>
              </a:rPr>
              <a:t>5% darker &amp; 5% brighter</a:t>
            </a:r>
          </a:p>
        </p:txBody>
      </p:sp>
      <p:sp>
        <p:nvSpPr>
          <p:cNvPr id="11" name="TextBox 10">
            <a:extLst>
              <a:ext uri="{FF2B5EF4-FFF2-40B4-BE49-F238E27FC236}">
                <a16:creationId xmlns:a16="http://schemas.microsoft.com/office/drawing/2014/main" id="{298AA59A-D878-45B5-9E62-B56B28628EFD}"/>
              </a:ext>
            </a:extLst>
          </p:cNvPr>
          <p:cNvSpPr txBox="1"/>
          <p:nvPr/>
        </p:nvSpPr>
        <p:spPr>
          <a:xfrm>
            <a:off x="2281000" y="3640261"/>
            <a:ext cx="2979868" cy="646331"/>
          </a:xfrm>
          <a:prstGeom prst="rect">
            <a:avLst/>
          </a:prstGeom>
          <a:noFill/>
        </p:spPr>
        <p:txBody>
          <a:bodyPr wrap="square" rtlCol="0">
            <a:spAutoFit/>
          </a:bodyPr>
          <a:lstStyle/>
          <a:p>
            <a:pPr algn="ctr"/>
            <a:r>
              <a:rPr lang="en-US" b="1" dirty="0">
                <a:highlight>
                  <a:srgbClr val="FF0000"/>
                </a:highlight>
              </a:rPr>
              <a:t>Added brightness = 0.2</a:t>
            </a:r>
          </a:p>
          <a:p>
            <a:pPr algn="ctr"/>
            <a:r>
              <a:rPr lang="en-US" b="1" dirty="0">
                <a:highlight>
                  <a:srgbClr val="FF0000"/>
                </a:highlight>
              </a:rPr>
              <a:t>T=+20</a:t>
            </a:r>
          </a:p>
        </p:txBody>
      </p:sp>
      <p:pic>
        <p:nvPicPr>
          <p:cNvPr id="4" name="Picture 3">
            <a:extLst>
              <a:ext uri="{FF2B5EF4-FFF2-40B4-BE49-F238E27FC236}">
                <a16:creationId xmlns:a16="http://schemas.microsoft.com/office/drawing/2014/main" id="{7668B3E8-C614-4407-9345-3F1B07B5C7E4}"/>
              </a:ext>
            </a:extLst>
          </p:cNvPr>
          <p:cNvPicPr>
            <a:picLocks noChangeAspect="1"/>
          </p:cNvPicPr>
          <p:nvPr/>
        </p:nvPicPr>
        <p:blipFill>
          <a:blip r:embed="rId3"/>
          <a:stretch>
            <a:fillRect/>
          </a:stretch>
        </p:blipFill>
        <p:spPr>
          <a:xfrm>
            <a:off x="79328" y="5034354"/>
            <a:ext cx="3630459" cy="646331"/>
          </a:xfrm>
          <a:prstGeom prst="rect">
            <a:avLst/>
          </a:prstGeom>
        </p:spPr>
      </p:pic>
    </p:spTree>
    <p:extLst>
      <p:ext uri="{BB962C8B-B14F-4D97-AF65-F5344CB8AC3E}">
        <p14:creationId xmlns:p14="http://schemas.microsoft.com/office/powerpoint/2010/main" val="241946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59218-4AA2-40CD-B306-E357AC2F27F0}"/>
              </a:ext>
            </a:extLst>
          </p:cNvPr>
          <p:cNvSpPr>
            <a:spLocks noGrp="1"/>
          </p:cNvSpPr>
          <p:nvPr>
            <p:ph type="title"/>
          </p:nvPr>
        </p:nvSpPr>
        <p:spPr>
          <a:xfrm>
            <a:off x="176463" y="226808"/>
            <a:ext cx="10299032" cy="1400530"/>
          </a:xfrm>
        </p:spPr>
        <p:txBody>
          <a:bodyPr/>
          <a:lstStyle/>
          <a:p>
            <a:r>
              <a:rPr lang="en-US" dirty="0"/>
              <a:t>Adjust, Adapted Stretch &amp; Histogram Stretch</a:t>
            </a:r>
          </a:p>
        </p:txBody>
      </p:sp>
      <p:pic>
        <p:nvPicPr>
          <p:cNvPr id="5" name="Picture 4">
            <a:extLst>
              <a:ext uri="{FF2B5EF4-FFF2-40B4-BE49-F238E27FC236}">
                <a16:creationId xmlns:a16="http://schemas.microsoft.com/office/drawing/2014/main" id="{18DB5A46-C298-45EB-B764-BF9F89B3C2B1}"/>
              </a:ext>
            </a:extLst>
          </p:cNvPr>
          <p:cNvPicPr>
            <a:picLocks noChangeAspect="1"/>
          </p:cNvPicPr>
          <p:nvPr/>
        </p:nvPicPr>
        <p:blipFill>
          <a:blip r:embed="rId2"/>
          <a:stretch>
            <a:fillRect/>
          </a:stretch>
        </p:blipFill>
        <p:spPr>
          <a:xfrm>
            <a:off x="-38845" y="1633303"/>
            <a:ext cx="6134845" cy="4928295"/>
          </a:xfrm>
          <a:prstGeom prst="rect">
            <a:avLst/>
          </a:prstGeom>
        </p:spPr>
      </p:pic>
      <p:pic>
        <p:nvPicPr>
          <p:cNvPr id="6" name="Picture 5">
            <a:extLst>
              <a:ext uri="{FF2B5EF4-FFF2-40B4-BE49-F238E27FC236}">
                <a16:creationId xmlns:a16="http://schemas.microsoft.com/office/drawing/2014/main" id="{6D1D54E3-990C-427F-926E-F11A39BC1AB9}"/>
              </a:ext>
            </a:extLst>
          </p:cNvPr>
          <p:cNvPicPr>
            <a:picLocks noChangeAspect="1"/>
          </p:cNvPicPr>
          <p:nvPr/>
        </p:nvPicPr>
        <p:blipFill>
          <a:blip r:embed="rId3"/>
          <a:stretch>
            <a:fillRect/>
          </a:stretch>
        </p:blipFill>
        <p:spPr>
          <a:xfrm>
            <a:off x="6079958" y="1759743"/>
            <a:ext cx="6112042" cy="4675414"/>
          </a:xfrm>
          <a:prstGeom prst="rect">
            <a:avLst/>
          </a:prstGeom>
        </p:spPr>
      </p:pic>
    </p:spTree>
    <p:extLst>
      <p:ext uri="{BB962C8B-B14F-4D97-AF65-F5344CB8AC3E}">
        <p14:creationId xmlns:p14="http://schemas.microsoft.com/office/powerpoint/2010/main" val="8757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6E07-8CD9-44E2-9C30-F1ADA730F5DD}"/>
              </a:ext>
            </a:extLst>
          </p:cNvPr>
          <p:cNvSpPr>
            <a:spLocks noGrp="1"/>
          </p:cNvSpPr>
          <p:nvPr>
            <p:ph type="title"/>
          </p:nvPr>
        </p:nvSpPr>
        <p:spPr>
          <a:xfrm>
            <a:off x="205048" y="111801"/>
            <a:ext cx="9404723" cy="1400530"/>
          </a:xfrm>
        </p:spPr>
        <p:txBody>
          <a:bodyPr/>
          <a:lstStyle/>
          <a:p>
            <a:r>
              <a:rPr lang="en-US" dirty="0"/>
              <a:t>Noisy Image</a:t>
            </a:r>
          </a:p>
        </p:txBody>
      </p:sp>
      <p:pic>
        <p:nvPicPr>
          <p:cNvPr id="11" name="Picture 10">
            <a:extLst>
              <a:ext uri="{FF2B5EF4-FFF2-40B4-BE49-F238E27FC236}">
                <a16:creationId xmlns:a16="http://schemas.microsoft.com/office/drawing/2014/main" id="{1BB917FC-79E8-4891-A82D-5CC0C5012B26}"/>
              </a:ext>
            </a:extLst>
          </p:cNvPr>
          <p:cNvPicPr>
            <a:picLocks noChangeAspect="1"/>
          </p:cNvPicPr>
          <p:nvPr/>
        </p:nvPicPr>
        <p:blipFill>
          <a:blip r:embed="rId2"/>
          <a:stretch>
            <a:fillRect/>
          </a:stretch>
        </p:blipFill>
        <p:spPr>
          <a:xfrm>
            <a:off x="3593431" y="800988"/>
            <a:ext cx="6646833" cy="6057012"/>
          </a:xfrm>
          <a:prstGeom prst="rect">
            <a:avLst/>
          </a:prstGeom>
        </p:spPr>
      </p:pic>
      <p:sp>
        <p:nvSpPr>
          <p:cNvPr id="4" name="TextBox 3">
            <a:extLst>
              <a:ext uri="{FF2B5EF4-FFF2-40B4-BE49-F238E27FC236}">
                <a16:creationId xmlns:a16="http://schemas.microsoft.com/office/drawing/2014/main" id="{7801E28B-E202-4EE6-BEBE-C1D9A197DB2C}"/>
              </a:ext>
            </a:extLst>
          </p:cNvPr>
          <p:cNvSpPr txBox="1"/>
          <p:nvPr/>
        </p:nvSpPr>
        <p:spPr>
          <a:xfrm>
            <a:off x="833297" y="5106736"/>
            <a:ext cx="2760134" cy="369332"/>
          </a:xfrm>
          <a:prstGeom prst="rect">
            <a:avLst/>
          </a:prstGeom>
          <a:noFill/>
        </p:spPr>
        <p:txBody>
          <a:bodyPr wrap="square" rtlCol="0">
            <a:spAutoFit/>
          </a:bodyPr>
          <a:lstStyle/>
          <a:p>
            <a:r>
              <a:rPr lang="en-US" dirty="0">
                <a:highlight>
                  <a:srgbClr val="FF0000"/>
                </a:highlight>
              </a:rPr>
              <a:t>Gaussian Noise = 0.04</a:t>
            </a:r>
          </a:p>
        </p:txBody>
      </p:sp>
    </p:spTree>
    <p:extLst>
      <p:ext uri="{BB962C8B-B14F-4D97-AF65-F5344CB8AC3E}">
        <p14:creationId xmlns:p14="http://schemas.microsoft.com/office/powerpoint/2010/main" val="190740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B2A2EBA-F44E-4FDA-99FE-AB866BAEEA8C}"/>
              </a:ext>
            </a:extLst>
          </p:cNvPr>
          <p:cNvPicPr>
            <a:picLocks noChangeAspect="1"/>
          </p:cNvPicPr>
          <p:nvPr/>
        </p:nvPicPr>
        <p:blipFill>
          <a:blip r:embed="rId3"/>
          <a:stretch>
            <a:fillRect/>
          </a:stretch>
        </p:blipFill>
        <p:spPr>
          <a:xfrm>
            <a:off x="128770" y="704130"/>
            <a:ext cx="8519130" cy="6141437"/>
          </a:xfrm>
          <a:prstGeom prst="rect">
            <a:avLst/>
          </a:prstGeom>
        </p:spPr>
      </p:pic>
      <p:pic>
        <p:nvPicPr>
          <p:cNvPr id="4" name="Picture 3">
            <a:extLst>
              <a:ext uri="{FF2B5EF4-FFF2-40B4-BE49-F238E27FC236}">
                <a16:creationId xmlns:a16="http://schemas.microsoft.com/office/drawing/2014/main" id="{FADD3F8B-0830-48A1-8C61-3C3741114425}"/>
              </a:ext>
            </a:extLst>
          </p:cNvPr>
          <p:cNvPicPr>
            <a:picLocks noChangeAspect="1"/>
          </p:cNvPicPr>
          <p:nvPr/>
        </p:nvPicPr>
        <p:blipFill>
          <a:blip r:embed="rId4"/>
          <a:stretch>
            <a:fillRect/>
          </a:stretch>
        </p:blipFill>
        <p:spPr>
          <a:xfrm>
            <a:off x="8778767" y="4107779"/>
            <a:ext cx="3284462" cy="512697"/>
          </a:xfrm>
          <a:prstGeom prst="rect">
            <a:avLst/>
          </a:prstGeom>
        </p:spPr>
      </p:pic>
      <p:sp>
        <p:nvSpPr>
          <p:cNvPr id="2" name="Title 1">
            <a:extLst>
              <a:ext uri="{FF2B5EF4-FFF2-40B4-BE49-F238E27FC236}">
                <a16:creationId xmlns:a16="http://schemas.microsoft.com/office/drawing/2014/main" id="{395300A4-E7DA-4D49-A246-88ED0E8C3805}"/>
              </a:ext>
            </a:extLst>
          </p:cNvPr>
          <p:cNvSpPr>
            <a:spLocks noGrp="1"/>
          </p:cNvSpPr>
          <p:nvPr>
            <p:ph type="title"/>
          </p:nvPr>
        </p:nvSpPr>
        <p:spPr>
          <a:xfrm>
            <a:off x="215805" y="12204"/>
            <a:ext cx="9404723" cy="1400530"/>
          </a:xfrm>
        </p:spPr>
        <p:txBody>
          <a:bodyPr/>
          <a:lstStyle/>
          <a:p>
            <a:r>
              <a:rPr lang="en-US" dirty="0"/>
              <a:t>MSE, PSNR &amp; Euclidean Distance</a:t>
            </a:r>
          </a:p>
        </p:txBody>
      </p:sp>
      <p:sp>
        <p:nvSpPr>
          <p:cNvPr id="15" name="Rectangle: Rounded Corners 14">
            <a:extLst>
              <a:ext uri="{FF2B5EF4-FFF2-40B4-BE49-F238E27FC236}">
                <a16:creationId xmlns:a16="http://schemas.microsoft.com/office/drawing/2014/main" id="{08D7CCC2-AF4C-41DC-AFE0-59F4DE2030DB}"/>
              </a:ext>
            </a:extLst>
          </p:cNvPr>
          <p:cNvSpPr/>
          <p:nvPr/>
        </p:nvSpPr>
        <p:spPr>
          <a:xfrm>
            <a:off x="128772" y="1412735"/>
            <a:ext cx="7690777" cy="1936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DC5B60A0-824B-4125-B8E7-785C8F4524EF}"/>
              </a:ext>
            </a:extLst>
          </p:cNvPr>
          <p:cNvSpPr/>
          <p:nvPr/>
        </p:nvSpPr>
        <p:spPr>
          <a:xfrm>
            <a:off x="128771" y="3774849"/>
            <a:ext cx="7690777" cy="4688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85F8812F-74CB-4125-8D4C-100C0134E045}"/>
              </a:ext>
            </a:extLst>
          </p:cNvPr>
          <p:cNvSpPr/>
          <p:nvPr/>
        </p:nvSpPr>
        <p:spPr>
          <a:xfrm>
            <a:off x="128771" y="6622734"/>
            <a:ext cx="8345065" cy="1936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CF62DB1-8AC8-4ADE-AC3D-D3101C853C57}"/>
              </a:ext>
            </a:extLst>
          </p:cNvPr>
          <p:cNvCxnSpPr>
            <a:cxnSpLocks/>
          </p:cNvCxnSpPr>
          <p:nvPr/>
        </p:nvCxnSpPr>
        <p:spPr>
          <a:xfrm flipH="1" flipV="1">
            <a:off x="7841677" y="1717911"/>
            <a:ext cx="1983248" cy="171109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0" name="Straight Arrow Connector 39">
            <a:extLst>
              <a:ext uri="{FF2B5EF4-FFF2-40B4-BE49-F238E27FC236}">
                <a16:creationId xmlns:a16="http://schemas.microsoft.com/office/drawing/2014/main" id="{478EBCD5-7F4F-47D3-A61A-9EBA086BE785}"/>
              </a:ext>
            </a:extLst>
          </p:cNvPr>
          <p:cNvCxnSpPr>
            <a:cxnSpLocks/>
          </p:cNvCxnSpPr>
          <p:nvPr/>
        </p:nvCxnSpPr>
        <p:spPr>
          <a:xfrm flipH="1">
            <a:off x="7876364" y="3429000"/>
            <a:ext cx="1948563" cy="45451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a:extLst>
              <a:ext uri="{FF2B5EF4-FFF2-40B4-BE49-F238E27FC236}">
                <a16:creationId xmlns:a16="http://schemas.microsoft.com/office/drawing/2014/main" id="{8B4E85FC-BEC0-428E-ABEB-5D329D307AF4}"/>
              </a:ext>
            </a:extLst>
          </p:cNvPr>
          <p:cNvCxnSpPr>
            <a:cxnSpLocks/>
          </p:cNvCxnSpPr>
          <p:nvPr/>
        </p:nvCxnSpPr>
        <p:spPr>
          <a:xfrm flipH="1">
            <a:off x="8548360" y="3429000"/>
            <a:ext cx="1276566" cy="307937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id="{048E66D2-EA3E-45F9-9D12-26412E5A22EA}"/>
              </a:ext>
            </a:extLst>
          </p:cNvPr>
          <p:cNvSpPr txBox="1"/>
          <p:nvPr/>
        </p:nvSpPr>
        <p:spPr>
          <a:xfrm>
            <a:off x="9945476" y="3244334"/>
            <a:ext cx="1473798" cy="369332"/>
          </a:xfrm>
          <a:prstGeom prst="rect">
            <a:avLst/>
          </a:prstGeom>
          <a:noFill/>
        </p:spPr>
        <p:txBody>
          <a:bodyPr wrap="square" rtlCol="0">
            <a:spAutoFit/>
          </a:bodyPr>
          <a:lstStyle/>
          <a:p>
            <a:r>
              <a:rPr lang="en-US" dirty="0"/>
              <a:t>Best Results</a:t>
            </a:r>
          </a:p>
        </p:txBody>
      </p:sp>
      <p:pic>
        <p:nvPicPr>
          <p:cNvPr id="57" name="Picture 56">
            <a:extLst>
              <a:ext uri="{FF2B5EF4-FFF2-40B4-BE49-F238E27FC236}">
                <a16:creationId xmlns:a16="http://schemas.microsoft.com/office/drawing/2014/main" id="{D26221B2-3E9A-47FF-A8E3-46B3FD2812C6}"/>
              </a:ext>
            </a:extLst>
          </p:cNvPr>
          <p:cNvPicPr>
            <a:picLocks noChangeAspect="1"/>
          </p:cNvPicPr>
          <p:nvPr/>
        </p:nvPicPr>
        <p:blipFill>
          <a:blip r:embed="rId5"/>
          <a:stretch>
            <a:fillRect/>
          </a:stretch>
        </p:blipFill>
        <p:spPr>
          <a:xfrm>
            <a:off x="9192897" y="972151"/>
            <a:ext cx="2485756" cy="947440"/>
          </a:xfrm>
          <a:prstGeom prst="rect">
            <a:avLst/>
          </a:prstGeom>
        </p:spPr>
      </p:pic>
      <p:pic>
        <p:nvPicPr>
          <p:cNvPr id="59" name="Picture 58">
            <a:extLst>
              <a:ext uri="{FF2B5EF4-FFF2-40B4-BE49-F238E27FC236}">
                <a16:creationId xmlns:a16="http://schemas.microsoft.com/office/drawing/2014/main" id="{0E2A2F94-CC53-4895-AF98-5D3A1AF85408}"/>
              </a:ext>
            </a:extLst>
          </p:cNvPr>
          <p:cNvPicPr>
            <a:picLocks noChangeAspect="1"/>
          </p:cNvPicPr>
          <p:nvPr/>
        </p:nvPicPr>
        <p:blipFill>
          <a:blip r:embed="rId6"/>
          <a:stretch>
            <a:fillRect/>
          </a:stretch>
        </p:blipFill>
        <p:spPr>
          <a:xfrm>
            <a:off x="9620528" y="5483920"/>
            <a:ext cx="1928382" cy="1100633"/>
          </a:xfrm>
          <a:prstGeom prst="rect">
            <a:avLst/>
          </a:prstGeom>
        </p:spPr>
      </p:pic>
    </p:spTree>
    <p:extLst>
      <p:ext uri="{BB962C8B-B14F-4D97-AF65-F5344CB8AC3E}">
        <p14:creationId xmlns:p14="http://schemas.microsoft.com/office/powerpoint/2010/main" val="1192935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816</TotalTime>
  <Words>363</Words>
  <Application>Microsoft Office PowerPoint</Application>
  <PresentationFormat>Widescreen</PresentationFormat>
  <Paragraphs>54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CSC741 Digital Image Processing Presentation 3</vt:lpstr>
      <vt:lpstr>Introduction</vt:lpstr>
      <vt:lpstr>PowerPoint Presentation</vt:lpstr>
      <vt:lpstr>Original Images Resized &amp; Histogram</vt:lpstr>
      <vt:lpstr>Gamma Correction &amp; Alpha Blending</vt:lpstr>
      <vt:lpstr>Piecewise Contrast Stretching &amp; Histogram Sliding</vt:lpstr>
      <vt:lpstr>Adjust, Adapted Stretch &amp; Histogram Stretch</vt:lpstr>
      <vt:lpstr>Noisy Image</vt:lpstr>
      <vt:lpstr>MSE, PSNR &amp; Euclidean Distance</vt:lpstr>
      <vt:lpstr>MSE, PSNR &amp; Euclidean Distance</vt:lpstr>
      <vt:lpstr>Comparison</vt:lpstr>
      <vt:lpstr>Experiments</vt:lpstr>
      <vt:lpstr>(1)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CSC741 Digital Image Processing Presentation 3</dc:title>
  <dc:creator>Jess G</dc:creator>
  <cp:lastModifiedBy>Jess G</cp:lastModifiedBy>
  <cp:revision>70</cp:revision>
  <dcterms:created xsi:type="dcterms:W3CDTF">2021-02-25T15:39:08Z</dcterms:created>
  <dcterms:modified xsi:type="dcterms:W3CDTF">2021-03-04T20:38:52Z</dcterms:modified>
</cp:coreProperties>
</file>