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5" r:id="rId8"/>
    <p:sldId id="276" r:id="rId9"/>
    <p:sldId id="273" r:id="rId10"/>
    <p:sldId id="277" r:id="rId11"/>
    <p:sldId id="27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66" d="100"/>
          <a:sy n="66" d="100"/>
        </p:scale>
        <p:origin x="5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38554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Go to Market Strategy for Insight for </a:t>
            </a:r>
          </a:p>
          <a:p>
            <a:r>
              <a:rPr lang="en-US" sz="4000" dirty="0"/>
              <a:t>Cab Investment Firm</a:t>
            </a:r>
          </a:p>
          <a:p>
            <a:endParaRPr lang="en-US" sz="4000" dirty="0"/>
          </a:p>
          <a:p>
            <a:r>
              <a:rPr lang="en-US" sz="2800" b="1" dirty="0"/>
              <a:t>08/20/2022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3F76-63E7-2398-E899-CED16685ECA5}"/>
              </a:ext>
            </a:extLst>
          </p:cNvPr>
          <p:cNvSpPr>
            <a:spLocks noGrp="1"/>
          </p:cNvSpPr>
          <p:nvPr>
            <p:ph type="title"/>
          </p:nvPr>
        </p:nvSpPr>
        <p:spPr/>
        <p:txBody>
          <a:bodyPr/>
          <a:lstStyle/>
          <a:p>
            <a:r>
              <a:rPr lang="en-US" dirty="0"/>
              <a:t>EDA Summary (Cont.)</a:t>
            </a:r>
          </a:p>
        </p:txBody>
      </p:sp>
      <p:sp>
        <p:nvSpPr>
          <p:cNvPr id="3" name="Content Placeholder 2">
            <a:extLst>
              <a:ext uri="{FF2B5EF4-FFF2-40B4-BE49-F238E27FC236}">
                <a16:creationId xmlns:a16="http://schemas.microsoft.com/office/drawing/2014/main" id="{96A44CD2-AF9B-9332-5480-9D0D6E3ED5D6}"/>
              </a:ext>
            </a:extLst>
          </p:cNvPr>
          <p:cNvSpPr>
            <a:spLocks noGrp="1"/>
          </p:cNvSpPr>
          <p:nvPr>
            <p:ph idx="1"/>
          </p:nvPr>
        </p:nvSpPr>
        <p:spPr/>
        <p:txBody>
          <a:bodyPr>
            <a:normAutofit fontScale="85000" lnSpcReduction="20000"/>
          </a:bodyPr>
          <a:lstStyle/>
          <a:p>
            <a:r>
              <a:rPr lang="en-US" dirty="0"/>
              <a:t>The Yellow Cab has control over NYC, LA, Chicago, Boston, Washington, San Diego, Atlanta, Austin, Miami, Seattle Silicon Valley and Seattle. Which means they have dominance in the majority of the cities.</a:t>
            </a:r>
          </a:p>
          <a:p>
            <a:r>
              <a:rPr lang="en-US" dirty="0"/>
              <a:t>The Pink Cab has control of Nashville, Phoenix, Pittsburgh, Sacramento and Denver.</a:t>
            </a:r>
          </a:p>
          <a:p>
            <a:r>
              <a:rPr lang="en-US" dirty="0"/>
              <a:t>Both companies have higher users from younger age brackets (20-40 range)</a:t>
            </a:r>
          </a:p>
          <a:p>
            <a:r>
              <a:rPr lang="en-US" dirty="0"/>
              <a:t>The Yellow Cab has a more steady month-by-month travel distance, but spikes in July.</a:t>
            </a:r>
          </a:p>
          <a:p>
            <a:r>
              <a:rPr lang="en-US" dirty="0"/>
              <a:t>The Pink Cab has spikes in travel distance during March and June.</a:t>
            </a:r>
          </a:p>
          <a:p>
            <a:r>
              <a:rPr lang="en-US" dirty="0"/>
              <a:t>Prices charged went down through the three years for both companies</a:t>
            </a:r>
          </a:p>
          <a:p>
            <a:r>
              <a:rPr lang="en-US" dirty="0"/>
              <a:t>For both companies, there are more people suing cabs from lower income bracket than higher income bracket. The dip in who uses cabs starts at $25000/Month Incomes</a:t>
            </a:r>
          </a:p>
        </p:txBody>
      </p:sp>
    </p:spTree>
    <p:extLst>
      <p:ext uri="{BB962C8B-B14F-4D97-AF65-F5344CB8AC3E}">
        <p14:creationId xmlns:p14="http://schemas.microsoft.com/office/powerpoint/2010/main" val="249139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F32B-E3CB-9E4B-B8C5-F2C24C2372EE}"/>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20CC3B8-D76E-4F5A-D564-B135EC7498EF}"/>
              </a:ext>
            </a:extLst>
          </p:cNvPr>
          <p:cNvSpPr>
            <a:spLocks noGrp="1"/>
          </p:cNvSpPr>
          <p:nvPr>
            <p:ph idx="1"/>
          </p:nvPr>
        </p:nvSpPr>
        <p:spPr/>
        <p:txBody>
          <a:bodyPr/>
          <a:lstStyle/>
          <a:p>
            <a:r>
              <a:rPr lang="en-US" dirty="0"/>
              <a:t>Based on the data given and with our expert data analysis, we can recommend that the Yellow Cab company is the better business to invest in.</a:t>
            </a:r>
          </a:p>
          <a:p>
            <a:r>
              <a:rPr lang="en-US" dirty="0"/>
              <a:t>The Yellow Cab company has:</a:t>
            </a:r>
          </a:p>
          <a:p>
            <a:pPr lvl="1"/>
            <a:r>
              <a:rPr lang="en-US" dirty="0"/>
              <a:t>A better more extensive hold on the market, especially in major cities like NYC and LA</a:t>
            </a:r>
          </a:p>
          <a:p>
            <a:pPr lvl="1"/>
            <a:r>
              <a:rPr lang="en-US" dirty="0"/>
              <a:t>Higher prices and more clients, which means more revenue</a:t>
            </a:r>
          </a:p>
          <a:p>
            <a:pPr lvl="1"/>
            <a:r>
              <a:rPr lang="en-US" dirty="0"/>
              <a:t>A larger range of people using the services</a:t>
            </a:r>
          </a:p>
        </p:txBody>
      </p:sp>
    </p:spTree>
    <p:extLst>
      <p:ext uri="{BB962C8B-B14F-4D97-AF65-F5344CB8AC3E}">
        <p14:creationId xmlns:p14="http://schemas.microsoft.com/office/powerpoint/2010/main" val="219471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0BE5-9AC4-ACFA-7264-91C90D6683D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337844C9-91FD-E64D-BE57-6B28F5B84049}"/>
              </a:ext>
            </a:extLst>
          </p:cNvPr>
          <p:cNvSpPr>
            <a:spLocks noGrp="1"/>
          </p:cNvSpPr>
          <p:nvPr>
            <p:ph idx="1"/>
          </p:nvPr>
        </p:nvSpPr>
        <p:spPr/>
        <p:txBody>
          <a:bodyPr/>
          <a:lstStyle/>
          <a:p>
            <a:r>
              <a:rPr lang="en-US" dirty="0"/>
              <a:t>The private firm XYZ would like to invest in the cab industry and need our Go-to-Market strategy to understand the market.</a:t>
            </a:r>
          </a:p>
          <a:p>
            <a:endParaRPr lang="en-US" dirty="0"/>
          </a:p>
          <a:p>
            <a:r>
              <a:rPr lang="en-US" dirty="0"/>
              <a:t>We used our expertise in data preparation and data analysis to find what cab company XYZ should invest in based on the data of the two companies.</a:t>
            </a:r>
          </a:p>
          <a:p>
            <a:endParaRPr lang="en-US" dirty="0"/>
          </a:p>
          <a:p>
            <a:r>
              <a:rPr lang="en-US" dirty="0"/>
              <a:t>Our data analysis will give XYZ the best understanding of the market and will help decide which cab company to invest in.</a:t>
            </a:r>
          </a:p>
        </p:txBody>
      </p:sp>
    </p:spTree>
    <p:extLst>
      <p:ext uri="{BB962C8B-B14F-4D97-AF65-F5344CB8AC3E}">
        <p14:creationId xmlns:p14="http://schemas.microsoft.com/office/powerpoint/2010/main" val="402650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017E-CDA3-5BBF-5A41-402333FD987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D0EF8F9-EAEF-FD21-EBEF-DCB61C8A60D3}"/>
              </a:ext>
            </a:extLst>
          </p:cNvPr>
          <p:cNvSpPr>
            <a:spLocks noGrp="1"/>
          </p:cNvSpPr>
          <p:nvPr>
            <p:ph idx="1"/>
          </p:nvPr>
        </p:nvSpPr>
        <p:spPr/>
        <p:txBody>
          <a:bodyPr/>
          <a:lstStyle/>
          <a:p>
            <a:r>
              <a:rPr lang="en-US" dirty="0"/>
              <a:t>There is remarkable growth in the cab industry and there are a lot of investors already in the cab investment market. The private firm XYZ would like to be apart of this investment as well. </a:t>
            </a:r>
          </a:p>
          <a:p>
            <a:r>
              <a:rPr lang="en-US" dirty="0"/>
              <a:t>They want our extensive knowledge and abilities in data analysis to understand the data about two cab companies for them to invest. </a:t>
            </a:r>
          </a:p>
          <a:p>
            <a:r>
              <a:rPr lang="en-US" dirty="0"/>
              <a:t>Both cab companies service a generous amount of people, but e need to compare performance and favorability. We need to help XYZ find the best investment based on the this data</a:t>
            </a:r>
          </a:p>
        </p:txBody>
      </p:sp>
    </p:spTree>
    <p:extLst>
      <p:ext uri="{BB962C8B-B14F-4D97-AF65-F5344CB8AC3E}">
        <p14:creationId xmlns:p14="http://schemas.microsoft.com/office/powerpoint/2010/main" val="356797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782E-395B-9D6B-9D59-475A0FAF04A4}"/>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62ECD1E-7D85-56D6-2459-FBEFF1D4C5CF}"/>
              </a:ext>
            </a:extLst>
          </p:cNvPr>
          <p:cNvSpPr>
            <a:spLocks noGrp="1"/>
          </p:cNvSpPr>
          <p:nvPr>
            <p:ph idx="1"/>
          </p:nvPr>
        </p:nvSpPr>
        <p:spPr/>
        <p:txBody>
          <a:bodyPr>
            <a:normAutofit fontScale="92500"/>
          </a:bodyPr>
          <a:lstStyle/>
          <a:p>
            <a:r>
              <a:rPr lang="en-US" dirty="0"/>
              <a:t>We took in all the data collected from the two cab companies</a:t>
            </a:r>
          </a:p>
          <a:p>
            <a:r>
              <a:rPr lang="en-US" dirty="0"/>
              <a:t>Data Cleaning: cleaned the data by filling in all missing values and making sure all data was correctly inputted.</a:t>
            </a:r>
          </a:p>
          <a:p>
            <a:r>
              <a:rPr lang="en-US" dirty="0"/>
              <a:t>Data Preprocessing: joined the separated data form separate files into one dataset</a:t>
            </a:r>
          </a:p>
          <a:p>
            <a:r>
              <a:rPr lang="en-US" dirty="0"/>
              <a:t>Feature Engineering: added data based on data already given, such as will the date of the transaction we were able to separate out that data into three separate features (day, month, year)</a:t>
            </a:r>
          </a:p>
          <a:p>
            <a:r>
              <a:rPr lang="en-US" dirty="0"/>
              <a:t>Data Visualization: used various plotting methods to view the data in different ways to better understand the performance of each company</a:t>
            </a:r>
          </a:p>
        </p:txBody>
      </p:sp>
    </p:spTree>
    <p:extLst>
      <p:ext uri="{BB962C8B-B14F-4D97-AF65-F5344CB8AC3E}">
        <p14:creationId xmlns:p14="http://schemas.microsoft.com/office/powerpoint/2010/main" val="3530452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A172-B2FB-43AB-8E55-5CDABF9EB46E}"/>
              </a:ext>
            </a:extLst>
          </p:cNvPr>
          <p:cNvSpPr>
            <a:spLocks noGrp="1"/>
          </p:cNvSpPr>
          <p:nvPr>
            <p:ph type="title"/>
          </p:nvPr>
        </p:nvSpPr>
        <p:spPr/>
        <p:txBody>
          <a:bodyPr/>
          <a:lstStyle/>
          <a:p>
            <a:r>
              <a:rPr lang="en-US" dirty="0"/>
              <a:t>Exploratory Data Analysis (EDA)</a:t>
            </a:r>
          </a:p>
        </p:txBody>
      </p:sp>
      <p:pic>
        <p:nvPicPr>
          <p:cNvPr id="5" name="Picture 4">
            <a:extLst>
              <a:ext uri="{FF2B5EF4-FFF2-40B4-BE49-F238E27FC236}">
                <a16:creationId xmlns:a16="http://schemas.microsoft.com/office/drawing/2014/main" id="{35D4C136-4021-C5CA-BCF1-B459F96687D0}"/>
              </a:ext>
            </a:extLst>
          </p:cNvPr>
          <p:cNvPicPr>
            <a:picLocks noChangeAspect="1"/>
          </p:cNvPicPr>
          <p:nvPr/>
        </p:nvPicPr>
        <p:blipFill>
          <a:blip r:embed="rId2"/>
          <a:stretch>
            <a:fillRect/>
          </a:stretch>
        </p:blipFill>
        <p:spPr>
          <a:xfrm>
            <a:off x="838200" y="1442832"/>
            <a:ext cx="3261643" cy="3353091"/>
          </a:xfrm>
          <a:prstGeom prst="rect">
            <a:avLst/>
          </a:prstGeom>
        </p:spPr>
      </p:pic>
      <p:pic>
        <p:nvPicPr>
          <p:cNvPr id="7" name="Picture 6">
            <a:extLst>
              <a:ext uri="{FF2B5EF4-FFF2-40B4-BE49-F238E27FC236}">
                <a16:creationId xmlns:a16="http://schemas.microsoft.com/office/drawing/2014/main" id="{5492C5B4-078F-3280-AB1C-17136EA3499E}"/>
              </a:ext>
            </a:extLst>
          </p:cNvPr>
          <p:cNvPicPr>
            <a:picLocks noChangeAspect="1"/>
          </p:cNvPicPr>
          <p:nvPr/>
        </p:nvPicPr>
        <p:blipFill>
          <a:blip r:embed="rId3"/>
          <a:stretch>
            <a:fillRect/>
          </a:stretch>
        </p:blipFill>
        <p:spPr>
          <a:xfrm>
            <a:off x="6220933" y="1541901"/>
            <a:ext cx="3917019" cy="3254022"/>
          </a:xfrm>
          <a:prstGeom prst="rect">
            <a:avLst/>
          </a:prstGeom>
        </p:spPr>
      </p:pic>
      <p:pic>
        <p:nvPicPr>
          <p:cNvPr id="12" name="Picture 11">
            <a:extLst>
              <a:ext uri="{FF2B5EF4-FFF2-40B4-BE49-F238E27FC236}">
                <a16:creationId xmlns:a16="http://schemas.microsoft.com/office/drawing/2014/main" id="{CF61691A-0BC2-7B4B-268E-0A1E891C5980}"/>
              </a:ext>
            </a:extLst>
          </p:cNvPr>
          <p:cNvPicPr>
            <a:picLocks noChangeAspect="1"/>
          </p:cNvPicPr>
          <p:nvPr/>
        </p:nvPicPr>
        <p:blipFill>
          <a:blip r:embed="rId4"/>
          <a:stretch>
            <a:fillRect/>
          </a:stretch>
        </p:blipFill>
        <p:spPr>
          <a:xfrm>
            <a:off x="0" y="4958492"/>
            <a:ext cx="12192000" cy="1830276"/>
          </a:xfrm>
          <a:prstGeom prst="rect">
            <a:avLst/>
          </a:prstGeom>
        </p:spPr>
      </p:pic>
    </p:spTree>
    <p:extLst>
      <p:ext uri="{BB962C8B-B14F-4D97-AF65-F5344CB8AC3E}">
        <p14:creationId xmlns:p14="http://schemas.microsoft.com/office/powerpoint/2010/main" val="307525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DE24BA-111C-9A5B-31D6-0B68E6A719B9}"/>
              </a:ext>
            </a:extLst>
          </p:cNvPr>
          <p:cNvPicPr>
            <a:picLocks noChangeAspect="1"/>
          </p:cNvPicPr>
          <p:nvPr/>
        </p:nvPicPr>
        <p:blipFill>
          <a:blip r:embed="rId2"/>
          <a:stretch>
            <a:fillRect/>
          </a:stretch>
        </p:blipFill>
        <p:spPr>
          <a:xfrm>
            <a:off x="51074" y="1009862"/>
            <a:ext cx="12140926" cy="2126878"/>
          </a:xfrm>
          <a:prstGeom prst="rect">
            <a:avLst/>
          </a:prstGeom>
        </p:spPr>
      </p:pic>
      <p:pic>
        <p:nvPicPr>
          <p:cNvPr id="13" name="Picture 12">
            <a:extLst>
              <a:ext uri="{FF2B5EF4-FFF2-40B4-BE49-F238E27FC236}">
                <a16:creationId xmlns:a16="http://schemas.microsoft.com/office/drawing/2014/main" id="{7C66440E-649D-A565-992B-2390086258A2}"/>
              </a:ext>
            </a:extLst>
          </p:cNvPr>
          <p:cNvPicPr>
            <a:picLocks noChangeAspect="1"/>
          </p:cNvPicPr>
          <p:nvPr/>
        </p:nvPicPr>
        <p:blipFill>
          <a:blip r:embed="rId3"/>
          <a:stretch>
            <a:fillRect/>
          </a:stretch>
        </p:blipFill>
        <p:spPr>
          <a:xfrm>
            <a:off x="51074" y="3943522"/>
            <a:ext cx="12140926" cy="2057951"/>
          </a:xfrm>
          <a:prstGeom prst="rect">
            <a:avLst/>
          </a:prstGeom>
        </p:spPr>
      </p:pic>
    </p:spTree>
    <p:extLst>
      <p:ext uri="{BB962C8B-B14F-4D97-AF65-F5344CB8AC3E}">
        <p14:creationId xmlns:p14="http://schemas.microsoft.com/office/powerpoint/2010/main" val="157612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66F46E-49AE-E2B2-898C-3ED5F1E6E1A0}"/>
              </a:ext>
            </a:extLst>
          </p:cNvPr>
          <p:cNvPicPr>
            <a:picLocks noChangeAspect="1"/>
          </p:cNvPicPr>
          <p:nvPr/>
        </p:nvPicPr>
        <p:blipFill>
          <a:blip r:embed="rId2"/>
          <a:stretch>
            <a:fillRect/>
          </a:stretch>
        </p:blipFill>
        <p:spPr>
          <a:xfrm>
            <a:off x="439815" y="22982"/>
            <a:ext cx="4994358" cy="3241773"/>
          </a:xfrm>
          <a:prstGeom prst="rect">
            <a:avLst/>
          </a:prstGeom>
        </p:spPr>
      </p:pic>
      <p:pic>
        <p:nvPicPr>
          <p:cNvPr id="5" name="Picture 4">
            <a:extLst>
              <a:ext uri="{FF2B5EF4-FFF2-40B4-BE49-F238E27FC236}">
                <a16:creationId xmlns:a16="http://schemas.microsoft.com/office/drawing/2014/main" id="{CA787324-E6F2-CAE1-B0F7-BAC8398BB0FA}"/>
              </a:ext>
            </a:extLst>
          </p:cNvPr>
          <p:cNvPicPr>
            <a:picLocks noChangeAspect="1"/>
          </p:cNvPicPr>
          <p:nvPr/>
        </p:nvPicPr>
        <p:blipFill>
          <a:blip r:embed="rId3"/>
          <a:stretch>
            <a:fillRect/>
          </a:stretch>
        </p:blipFill>
        <p:spPr>
          <a:xfrm>
            <a:off x="439815" y="3526033"/>
            <a:ext cx="4994357" cy="3264755"/>
          </a:xfrm>
          <a:prstGeom prst="rect">
            <a:avLst/>
          </a:prstGeom>
        </p:spPr>
      </p:pic>
      <p:pic>
        <p:nvPicPr>
          <p:cNvPr id="6" name="Picture 5">
            <a:extLst>
              <a:ext uri="{FF2B5EF4-FFF2-40B4-BE49-F238E27FC236}">
                <a16:creationId xmlns:a16="http://schemas.microsoft.com/office/drawing/2014/main" id="{2B31B9D0-B3B5-6E84-48E7-4859390EE305}"/>
              </a:ext>
            </a:extLst>
          </p:cNvPr>
          <p:cNvPicPr>
            <a:picLocks noChangeAspect="1"/>
          </p:cNvPicPr>
          <p:nvPr/>
        </p:nvPicPr>
        <p:blipFill>
          <a:blip r:embed="rId4"/>
          <a:stretch>
            <a:fillRect/>
          </a:stretch>
        </p:blipFill>
        <p:spPr>
          <a:xfrm>
            <a:off x="6723104" y="3526033"/>
            <a:ext cx="4982760" cy="3331967"/>
          </a:xfrm>
          <a:prstGeom prst="rect">
            <a:avLst/>
          </a:prstGeom>
        </p:spPr>
      </p:pic>
      <p:pic>
        <p:nvPicPr>
          <p:cNvPr id="7" name="Picture 6">
            <a:extLst>
              <a:ext uri="{FF2B5EF4-FFF2-40B4-BE49-F238E27FC236}">
                <a16:creationId xmlns:a16="http://schemas.microsoft.com/office/drawing/2014/main" id="{62C0B1A9-AFC6-7D34-5522-E50E483119CF}"/>
              </a:ext>
            </a:extLst>
          </p:cNvPr>
          <p:cNvPicPr>
            <a:picLocks noChangeAspect="1"/>
          </p:cNvPicPr>
          <p:nvPr/>
        </p:nvPicPr>
        <p:blipFill>
          <a:blip r:embed="rId5"/>
          <a:stretch>
            <a:fillRect/>
          </a:stretch>
        </p:blipFill>
        <p:spPr>
          <a:xfrm>
            <a:off x="6757828" y="0"/>
            <a:ext cx="4913312" cy="3241773"/>
          </a:xfrm>
          <a:prstGeom prst="rect">
            <a:avLst/>
          </a:prstGeom>
        </p:spPr>
      </p:pic>
    </p:spTree>
    <p:extLst>
      <p:ext uri="{BB962C8B-B14F-4D97-AF65-F5344CB8AC3E}">
        <p14:creationId xmlns:p14="http://schemas.microsoft.com/office/powerpoint/2010/main" val="273993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798E-E28F-D2AD-109E-0F513E38563C}"/>
              </a:ext>
            </a:extLst>
          </p:cNvPr>
          <p:cNvSpPr>
            <a:spLocks noGrp="1"/>
          </p:cNvSpPr>
          <p:nvPr>
            <p:ph type="title"/>
          </p:nvPr>
        </p:nvSpPr>
        <p:spPr/>
        <p:txBody>
          <a:bodyPr/>
          <a:lstStyle/>
          <a:p>
            <a:r>
              <a:rPr lang="en-US" dirty="0"/>
              <a:t>EDA Summary</a:t>
            </a:r>
          </a:p>
        </p:txBody>
      </p:sp>
      <p:sp>
        <p:nvSpPr>
          <p:cNvPr id="3" name="Content Placeholder 2">
            <a:extLst>
              <a:ext uri="{FF2B5EF4-FFF2-40B4-BE49-F238E27FC236}">
                <a16:creationId xmlns:a16="http://schemas.microsoft.com/office/drawing/2014/main" id="{B7754D98-083F-8A2F-B8D6-AB6E069EA7EA}"/>
              </a:ext>
            </a:extLst>
          </p:cNvPr>
          <p:cNvSpPr>
            <a:spLocks noGrp="1"/>
          </p:cNvSpPr>
          <p:nvPr>
            <p:ph idx="1"/>
          </p:nvPr>
        </p:nvSpPr>
        <p:spPr/>
        <p:txBody>
          <a:bodyPr>
            <a:normAutofit fontScale="92500" lnSpcReduction="10000"/>
          </a:bodyPr>
          <a:lstStyle/>
          <a:p>
            <a:r>
              <a:rPr lang="en-US" dirty="0"/>
              <a:t>There is a significantly larger amount of people using the Yellow Cab (about 270000) than the Pink Cab (90000).</a:t>
            </a:r>
          </a:p>
          <a:p>
            <a:r>
              <a:rPr lang="en-US" dirty="0"/>
              <a:t>More males than females use both cab companies, however there is a larger difference in male vs female usage in the Yellow Cab.</a:t>
            </a:r>
          </a:p>
          <a:p>
            <a:r>
              <a:rPr lang="en-US" dirty="0"/>
              <a:t>The top 5 cities for cab usage are NYC, Chicago, LA, Washington and Boston, respectively.</a:t>
            </a:r>
          </a:p>
          <a:p>
            <a:r>
              <a:rPr lang="en-US" dirty="0"/>
              <a:t>NYC has the highest price charge, along with Dallas and Silicon Valley</a:t>
            </a:r>
          </a:p>
          <a:p>
            <a:r>
              <a:rPr lang="en-US" dirty="0"/>
              <a:t>The Yellow Cab company has much higher rates in general throughout each city.</a:t>
            </a:r>
          </a:p>
          <a:p>
            <a:r>
              <a:rPr lang="en-US" dirty="0"/>
              <a:t>The Pink cab has higher prices in Miami and Tucson AZ.</a:t>
            </a:r>
          </a:p>
          <a:p>
            <a:r>
              <a:rPr lang="en-US" dirty="0"/>
              <a:t>The Yellow Cab has most business in NYC, Dallas, Chicago, and Washington.</a:t>
            </a:r>
          </a:p>
        </p:txBody>
      </p:sp>
    </p:spTree>
    <p:extLst>
      <p:ext uri="{BB962C8B-B14F-4D97-AF65-F5344CB8AC3E}">
        <p14:creationId xmlns:p14="http://schemas.microsoft.com/office/powerpoint/2010/main" val="942061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87</TotalTime>
  <Words>664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   Agenda</vt:lpstr>
      <vt:lpstr>Executive Summary</vt:lpstr>
      <vt:lpstr>Problem Statement</vt:lpstr>
      <vt:lpstr>Approach</vt:lpstr>
      <vt:lpstr>Exploratory Data Analysis (EDA)</vt:lpstr>
      <vt:lpstr>PowerPoint Presentation</vt:lpstr>
      <vt:lpstr>PowerPoint Presentation</vt:lpstr>
      <vt:lpstr>EDA Summary</vt:lpstr>
      <vt:lpstr>EDA Summary (Cont.)</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 G</dc:creator>
  <cp:lastModifiedBy>Jess G</cp:lastModifiedBy>
  <cp:revision>5</cp:revision>
  <dcterms:created xsi:type="dcterms:W3CDTF">2022-08-20T04:15:41Z</dcterms:created>
  <dcterms:modified xsi:type="dcterms:W3CDTF">2022-08-20T05:43:26Z</dcterms:modified>
</cp:coreProperties>
</file>