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B9EACA-4B52-41FC-A246-B85FB6EAC78D}">
  <a:tblStyle styleId="{34B9EACA-4B52-41FC-A246-B85FB6EAC7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fortune.com/2017/07/28/google-facebook-digital-advertisin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://money.cnn.com/2017/06/27/technology/facebook-2-billion-users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://money.cnn.com/2017/06/27/technology/facebook-2-billion-users/index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stechnica.com/information-technology/2016/01/comcast-and-charter-may-soon-control-70-of-25mbps-internet-subscriptions/" TargetMode="External"/><Relationship Id="rId4" Type="http://schemas.openxmlformats.org/officeDocument/2006/relationships/hyperlink" Target="https://www.statista.com/statistics/217946/us-broadband-net-adds-by-cable-provider/" TargetMode="External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6rPEhFTFE9c" TargetMode="External"/><Relationship Id="rId4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it.wikipedia.org/wiki/Varianza" TargetMode="External"/><Relationship Id="rId4" Type="http://schemas.openxmlformats.org/officeDocument/2006/relationships/hyperlink" Target="https://it.wikipedia.org/wiki/Bias_(statistica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s://www.geekwire.com/2017/amazon-adds-physical-stores-segment-earnings-report-expands-brick-mortar-footprint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://www.businessinsider.com/amazon-web-services-profit-vs-total-amazon-profit-2016-5?IR=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orbes.com/sites/greatspeculations/2017/11/27/how-much-of-wal-marts-revenue-will-come-from-e-commerce-in-2020/#6e89b0f359f2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hyperlink" Target="https://techcrunch.com/2017/06/22/youtube-has-1-5-billion-logged-in-monthly-users-watching-a-ton-of-mobile-vide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://money.cnn.com/2017/06/27/technology/facebook-2-billion-user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 Lab Project</a:t>
            </a:r>
            <a:endParaRPr sz="2600"/>
          </a:p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2600"/>
              <a:t>Alessandro Valerani 758717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and Google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60% of advertising revenue in US is made by Google and Facebook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3"/>
              </a:rPr>
              <a:t>http://fortune.com/2017/07/28/google-facebook-digital-advertising/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digital advertising sector in 2016 saw Google and Facebook gaining a 103% growth which means that beside them the sector is actually declining.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Comcast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12821" l="9453" r="41668" t="19942"/>
          <a:stretch/>
        </p:blipFill>
        <p:spPr>
          <a:xfrm>
            <a:off x="311700" y="1017725"/>
            <a:ext cx="3857625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" type="body"/>
          </p:nvPr>
        </p:nvSpPr>
        <p:spPr>
          <a:xfrm>
            <a:off x="4376925" y="1152475"/>
            <a:ext cx="445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Revenue: $84 BLN (2017)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P/E Ratio: 8.07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Facebook reach 2BLN monthly active users in June 2017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4"/>
              </a:rPr>
              <a:t>http://money.cnn.com/2017/06/27/technology/facebook-2-billion-users/index.html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Charter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12822" l="9457" r="41184" t="19372"/>
          <a:stretch/>
        </p:blipFill>
        <p:spPr>
          <a:xfrm>
            <a:off x="311700" y="1152475"/>
            <a:ext cx="39814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idx="1" type="body"/>
          </p:nvPr>
        </p:nvSpPr>
        <p:spPr>
          <a:xfrm>
            <a:off x="4376925" y="1152475"/>
            <a:ext cx="445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Revenue: $29 BLN (2016)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P/E Ratio: 10.25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Facebook reach 2BLN monthly active users in June 2017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4"/>
              </a:rPr>
              <a:t>http://money.cnn.com/2017/06/27/technology/facebook-2-billion-users/index.html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Comcast and Charter combined own 70% market share for 25Mbs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Net number of broadband subscriber additions in the United States[</a:t>
            </a:r>
            <a:r>
              <a:rPr lang="en" u="sng">
                <a:solidFill>
                  <a:schemeClr val="hlink"/>
                </a:solidFill>
                <a:hlinkClick r:id="rId4"/>
              </a:rPr>
              <a:t>Statista</a:t>
            </a:r>
            <a:r>
              <a:rPr lang="en"/>
              <a:t>]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5">
            <a:alphaModFix/>
          </a:blip>
          <a:srcRect b="20899" l="9327" r="44699" t="38457"/>
          <a:stretch/>
        </p:blipFill>
        <p:spPr>
          <a:xfrm>
            <a:off x="2897475" y="1619700"/>
            <a:ext cx="5403152" cy="26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776" y="0"/>
            <a:ext cx="61356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717150" y="1458975"/>
            <a:ext cx="20031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Net neutrality has been repealed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history of bribing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52475"/>
            <a:ext cx="59436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Project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##DATA SUMMARY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#Si connette a yahoo, e restituisce il valore della stock (passato tramite name)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library(tseries)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&lt;- function(name){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&lt;- get.hist.quote(instrument = name, start = "2008-01-01", end="2017-10-01",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quote = c("Adjusted"), compression="m")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##c("Open", "High", "Low", "Close", "Adjusted", "Volume")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Returns a ‘zoo’ (Adjusted Monthly Prices)  for the inputted ticker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Dygraph (Visualization)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25" y="1685550"/>
            <a:ext cx="7591325" cy="2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3000"/>
            <a:ext cx="9143999" cy="30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Facebook stock dips after IPO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10466" l="33013" r="30628" t="0"/>
          <a:stretch/>
        </p:blipFill>
        <p:spPr>
          <a:xfrm>
            <a:off x="5243550" y="0"/>
            <a:ext cx="3900450" cy="54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Boxplots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#CC Returns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Amazon.adj.retCC = diff(log(Amazon.adj.z))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boxplot(coredata(Amazon.adj.retCC), main="Amazon Boxplot CC Returns")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18603" l="6154" r="5545" t="4931"/>
          <a:stretch/>
        </p:blipFill>
        <p:spPr>
          <a:xfrm>
            <a:off x="4181700" y="0"/>
            <a:ext cx="4962300" cy="30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Plots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#Amazon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Amazon.ret.mat = coredata(Amazon.adj.retCC) ##Solo i valori dei CC returns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Amazon.density = density(coredata(Amazon.adj.retCC)) ##Densità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par(mfrow=c(2,2)) ##Mostrerà 4 plot (2 righe, 2 colonne)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##Grafico dei monthly returns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plot(Amazon.adj.retCC, main="Monthly cc returns on Amazon", xlab="", ylab="cc returns",lwd=2, col="blue")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abline(h=0) ##Linea dritta ad altezza 0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#Istogramma distribuzione rispetto a normale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hist(Amazon.ret.mat, main="Monthly cc returns on Amazon", xlab="Amazon.adj.retCC", col="red", probability=TRUE, ylim=c(0,8))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points(Amazon.density,type="l", col="blue", lwd=2)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#Boxplot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boxplot(Amazon.ret.mat, main="Amazon Boxplot CC Returns")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##Disegna i quantili teorici vs quelli veri + linea dei quantili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qqnorm(Amazon.ret.mat, main="Amazon Returns", col="blue")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qqline(Amazon.ret.mat)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par(mfrow=c(1,1))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725" y="284300"/>
            <a:ext cx="6584561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#Amazon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&gt; mean(Amazon.ret.mat) # 0.0216852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&gt; var(Amazon.ret.mat) # 0.008253085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&gt; sd(Amazon.ret.mat) # 0.09084649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&gt; skewness(Amazon.ret.mat) # -0.4007064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&gt; kurtosis(Amazon.ret.mat) # 0.8515085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&gt; summary(Amazon.ret.mat)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Adjusted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Min.   :-0.29305  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1st Qu.:-0.03882  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Median : 0.02532  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Mean   : 0.02169  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3rd Qu.: 0.07928  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Max.   : 0.24106  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Sample Covariance Matrix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Amazon.coda = coredata(tail(Amazon.ret.mat, minimo))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var(cbind(Amazon.coda,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Walmart.coda,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Facebook.coda,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Google.coda,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Comcast.coda,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Charter.coda))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Sample Covariance Matrix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Shape 221"/>
          <p:cNvGraphicFramePr/>
          <p:nvPr/>
        </p:nvGraphicFramePr>
        <p:xfrm>
          <a:off x="311713" y="15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{34B9EACA-4B52-41FC-A246-B85FB6EAC78D}</a:tableStyleId>
              </a:tblPr>
              <a:tblGrid>
                <a:gridCol w="1120125"/>
                <a:gridCol w="1057200"/>
                <a:gridCol w="1296350"/>
                <a:gridCol w="1459950"/>
                <a:gridCol w="1145300"/>
                <a:gridCol w="1246000"/>
                <a:gridCol w="1195650"/>
              </a:tblGrid>
              <a:tr h="47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AmazonRetCC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WalmartRetCC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FacebookRetCC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GoogleRetCC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ComcastRetCC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CharterRetCC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AmazonRetCC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5.13E-03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7.72E-05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0.0013655532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2.39E-03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0.0010604552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0.0010581641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WalmartRetCC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7.72E-05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1.99E-03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-0.0003069339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-4.86E-05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0.0004695905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0.0004546492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FacebookRetCC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1.37E-03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-3.07E-04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0.0111834134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8.39E-04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0.0007733719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-0.000989344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GoogleRetCC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2.39E-03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-4.86E-05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0.0008387805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3.17E-03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0.0007224683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0.0004477737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ComcastRetCC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1.06E-03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4.70E-04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0.0007733719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7.22E-04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0.0023924539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0.0019691165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CharterRetCC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1.06E-03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4.55E-04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-0.000989344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4.48E-04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0.0019691165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0.0044323028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Correlation Matrix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##Correlation Matrix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cor(cbind(Amazon.coda,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Walmart.coda,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Facebook.coda,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Google.coda,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Comcast.coda,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Charter.coda))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Correlation Matrix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Shape 234"/>
          <p:cNvGraphicFramePr/>
          <p:nvPr/>
        </p:nvGraphicFramePr>
        <p:xfrm>
          <a:off x="311713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{34B9EACA-4B52-41FC-A246-B85FB6EAC78D}</a:tableStyleId>
              </a:tblPr>
              <a:tblGrid>
                <a:gridCol w="1217225"/>
                <a:gridCol w="1217225"/>
                <a:gridCol w="1217225"/>
                <a:gridCol w="1217225"/>
                <a:gridCol w="1217225"/>
                <a:gridCol w="1217225"/>
                <a:gridCol w="1217225"/>
              </a:tblGrid>
              <a:tr h="48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AmazonRetCC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WalmartRetCC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FacebookRetCC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GoogleRetCC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ComcastRetCC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CharterRetCC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AmazonRetCC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0.02412033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0.18022008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0.59385585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0.3025884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0.2218299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WalmartRetCC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0.02412033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-0.06500293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-0.01935963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0.215017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0.1529456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FacebookRetCC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0.18022008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-0.06500293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0.14096049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0.1495132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-0.1405224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GoogleRetCC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0.59385585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-0.01935963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0.14096049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0.2625024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0.1195309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ComcastRetCC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0.30258842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0.21501704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0.14951316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0.26250239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0.6046929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CharterRetCC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0.2218299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0.15294561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-0.14052236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0.11953088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0.6046929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Sample Correlation Matrix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Comcast and Charter share a high 0.6, suggesting that these stocks are being treated similarly on the market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Amazon is sharing a moderate correlation with all but Walmart which is its most direct competitor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Amazon vs Walmart (Retail)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Walmart and Amazon are competing strongly in the search based retail space.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At the end of 2016, Walmart acquired Jet.com for over $3B as a way to bolster its online sales presence.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155CC"/>
                </a:solidFill>
                <a:hlinkClick r:id="rId3"/>
              </a:rPr>
              <a:t>https://www.youtube.com/watch?v=6rPEhFTFE9c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At the time the acquisition was considered a short term fix to a long term proble, a band-aid over a gaping wound as Jet.com was spending over $25MLN a month on its advertising without turning any profit. In order to be profitable Jet.com would have needed to $20BLN in sales.</a:t>
            </a:r>
            <a:endParaRPr sz="14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4">
            <a:alphaModFix/>
          </a:blip>
          <a:srcRect b="35326" l="0" r="0" t="23931"/>
          <a:stretch/>
        </p:blipFill>
        <p:spPr>
          <a:xfrm>
            <a:off x="2179750" y="3547527"/>
            <a:ext cx="6964250" cy="15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Pairs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#PAIRWISE SCATTERPLOT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pairs(cbind(Amazon.coda,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Walmart.coda,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Facebook.coda,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Google.coda,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Comcast.coda,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Charter.coda), col="blue", pch=18, cex=1.5, cex.axis=1.5)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750" y="0"/>
            <a:ext cx="5712250" cy="40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Predictive Analysis (ARMA)</a:t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 forecast 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returnsTrain &lt;- returns[1:(n * length(returns))]  # Train dataset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returnsTest &lt;- returns[(n * length(returns) + 1):(n * length(returns)+ 1 + m * length(returns))]  # Test dataset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fit &lt;- arima(returnsTrain, order = c(2, 0, 2))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arma.preds &lt;- predict(fit, n.ahead = (length(returns) - (n * length(returns))))$pred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arma.forecast &lt;- forecast(fit, h = 35)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plot(arma.forecast, main = "ARMA forecasts for Amazon returns")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accuracy(arma.preds, returnsTest)[2] # RMSE values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lines( returnsTest 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Predictive Analysis (ARMA)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2784175"/>
            <a:ext cx="3092584" cy="2359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788" y="2784183"/>
            <a:ext cx="3092584" cy="2359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9375" y="2905938"/>
            <a:ext cx="2862999" cy="22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Predictive Analysis (ARMA)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print("Accuracy - Comcast")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print(accuracy(arma.preds, returnsTest)[2]) # RMSE values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Amazon Accuracy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0.08411751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Walmart Accuracy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0.04998011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Facebook Accuracy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0.05643034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Google Accuracy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0.05670273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Comcast Accuracy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0.05922246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Charter Accuracy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0.057656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5753375" y="1722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50">
                <a:solidFill>
                  <a:srgbClr val="222222"/>
                </a:solidFill>
              </a:rPr>
              <a:t>L'errore quadratico medio è uguale alla somma della </a:t>
            </a:r>
            <a:r>
              <a:rPr lang="en" sz="1050" u="sng">
                <a:solidFill>
                  <a:srgbClr val="0B0080"/>
                </a:solidFill>
                <a:hlinkClick r:id="rId3"/>
              </a:rPr>
              <a:t>varianza</a:t>
            </a:r>
            <a:r>
              <a:rPr lang="en" sz="1050">
                <a:solidFill>
                  <a:srgbClr val="222222"/>
                </a:solidFill>
              </a:rPr>
              <a:t> e del quadrato del </a:t>
            </a:r>
            <a:r>
              <a:rPr lang="en" sz="1050" u="sng">
                <a:solidFill>
                  <a:srgbClr val="0B0080"/>
                </a:solidFill>
                <a:hlinkClick r:id="rId4"/>
              </a:rPr>
              <a:t>bias</a:t>
            </a:r>
            <a:r>
              <a:rPr lang="en" sz="1050">
                <a:solidFill>
                  <a:srgbClr val="222222"/>
                </a:solidFill>
              </a:rPr>
              <a:t> di uno stimatore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 Computation</a:t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All stocks belong to the S&amp;P500 which I will reference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##Fatto con performance analytics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&gt; CAPM.beta(Amazon.adj.ret, SP500.adj.ret, Rf = 0)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[1] 0.984947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&gt; CAPM.beta(Walmart.adj.ret, SP500.adj.ret, Rf = 0)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[1] 0.3322981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&gt; CAPM.beta(Facebook.adj.ret, SP500.adj.ret, Rf = 0)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[1] 0.6923669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&gt; CAPM.beta(Google.adj.ret, SP500.adj.ret, Rf = 0)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[1] 1.01724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&gt; CAPM.beta(Comcast.adj.ret, SP500.adj.ret, Rf = 0)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[1] 1.07621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&gt; CAPM.beta(Charter.adj.ret, SP500.adj.ret, Rf = 0)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[1] 0.8444471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 Computation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763" y="1593150"/>
            <a:ext cx="6192475" cy="8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950" y="2687550"/>
            <a:ext cx="2750104" cy="20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Portoflio Management via Mean-Variance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library(fPortfolio)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library(lpSolve)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library(timeSeries)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##Deve essere timerSeries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Amazon.timeS = as.timeSeries(Amazon.adj.ret)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I’ve used: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pf &lt;- portfolioFrontier(Data) </a:t>
            </a:r>
            <a:r>
              <a:rPr lang="en" sz="1100">
                <a:solidFill>
                  <a:schemeClr val="dk1"/>
                </a:solidFill>
              </a:rPr>
              <a:t>to calculate the efficient frontier, minimizing risk and using an alpha of 0.05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Portoflio Management via Mean-Variance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13" y="1190625"/>
            <a:ext cx="505777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Portoflio Management via Mean-Variance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Portfolio Weights: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Amazon.Adj Walmart.Adj Facebook.Adj Google.Adj Comcast.Adj Charter.Adj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1      0.0000      1.0000       0.0000     0.0000      0.0000      0.0000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13     0.0000      0.5444       0.0346     0.2185      0.2024      0.0000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25     0.0216      0.3316       0.1184     0.2423      0.0617      0.2245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37     0.0700      0.0890       0.1933     0.2320      0.0000      0.4156 </a:t>
            </a:r>
            <a:r>
              <a:rPr lang="en" sz="1200">
                <a:solidFill>
                  <a:schemeClr val="dk1"/>
                </a:solidFill>
              </a:rPr>
              <a:t>    Chosen Weights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50     0.0000      0.0000       1.0000     0.0000      0.0000      0.0000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Target Returns and Risks: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	 mean    	Cov   		CVaR    	VaR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  	0.0059	 	0.0449 	0.0913 	0.0526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13 	0.0127 	0.0324 	0.0565 	0.0273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25 	0.0194 	0.0333 	0.0413 	0.0308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37 	0.0261 	0.0417 	0.0410 	0.0317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50 	0.0335 	0.1106 		0.1929 	0.1204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Portoflio Management via Mean-Variance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budget &lt;- 1000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suppose to have a budget of $V at the begin of the l months (with the same value of l previously defined in the forecasting) and decide how to invest your budget to create your portoflio.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peso_amazon &lt;- 0.0216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peso_walmart &lt;- 0.3316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peso_facebook &lt;- 0.1184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peso_google &lt;- 0.2423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peso_comcast &lt;- 0.0617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peso_charter &lt;- 0.2245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transaction_cost &lt;- 15 #1.5% transaction cost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11680" l="9777" r="41503" t="25925"/>
          <a:stretch/>
        </p:blipFill>
        <p:spPr>
          <a:xfrm>
            <a:off x="311700" y="1152463"/>
            <a:ext cx="405765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1" type="body"/>
          </p:nvPr>
        </p:nvSpPr>
        <p:spPr>
          <a:xfrm>
            <a:off x="4376925" y="1152475"/>
            <a:ext cx="445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Revenue: $136 BLN (2016)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P/E Ratio: 217.19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$26.4B online sales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Portoflio Management via Mean-Variance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transazioni &lt;- 6 #Compro le stock una volta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compute your return (you must consider transaction costs) at the end of the period according to your investment decisions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ritorni_netti &lt;- sum((sum(tail(Amazon.adj.ret, minimo * l)) * peso_amazon * budget),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(sum(tail(Walmart.adj.ret, minimo * l)) * peso_walmart * budget),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(sum(tail(Facebook.adj.ret, minimo * l)) * peso_facebook * budget),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(sum(tail(Google.adj.ret, minimo * l)) * peso_google * budget),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(sum(tail(Comcast.adj.ret, minimo * l)) * peso_comcast * budget),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(sum(tail(Charter.adj.ret, minimo * l)) * peso_charter * budget),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-transaction_cost * transazioni)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##&gt; ritorni_netti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##[1] 35.27504 = 3.527504% 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Which netted a 3.527504% return.</a:t>
            </a:r>
            <a:endParaRPr sz="12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Facebook, Google and Amazon are very interesting stocks, with huge growth and interesting swings, as now leading the growth of the S&amp;P500.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Walmart is the least volatile stock, might be useful to reduce risk.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Comcast and Charter seem to be moving at unison (high correlation)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13770" l="5001" r="35096" t="19771"/>
          <a:stretch/>
        </p:blipFill>
        <p:spPr>
          <a:xfrm>
            <a:off x="311700" y="390625"/>
            <a:ext cx="6232576" cy="41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" type="body"/>
          </p:nvPr>
        </p:nvSpPr>
        <p:spPr>
          <a:xfrm>
            <a:off x="4376925" y="1152475"/>
            <a:ext cx="4455300" cy="34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[Business Insider]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376925" y="1152475"/>
            <a:ext cx="445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Revenue: $485.87 BLN (2016)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P/E Ratio: </a:t>
            </a:r>
            <a:r>
              <a:rPr lang="en"/>
              <a:t>26.42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E-commerce currently accounts for only around 3% of Wal-Mart‘s  </a:t>
            </a: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[Forbes]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b="11391" l="9614" r="40545" t="20516"/>
          <a:stretch/>
        </p:blipFill>
        <p:spPr>
          <a:xfrm>
            <a:off x="311700" y="1152475"/>
            <a:ext cx="39433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Vs Google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Most used sites and apps of the world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33046" l="0" r="0" t="11112"/>
          <a:stretch/>
        </p:blipFill>
        <p:spPr>
          <a:xfrm>
            <a:off x="311700" y="1090650"/>
            <a:ext cx="59436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28203" l="0" r="0" t="10827"/>
          <a:stretch/>
        </p:blipFill>
        <p:spPr>
          <a:xfrm>
            <a:off x="3099100" y="1961775"/>
            <a:ext cx="59436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Alphabet (Google)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11395" l="10576" r="40704" t="19371"/>
          <a:stretch/>
        </p:blipFill>
        <p:spPr>
          <a:xfrm>
            <a:off x="311700" y="1017725"/>
            <a:ext cx="366712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" type="body"/>
          </p:nvPr>
        </p:nvSpPr>
        <p:spPr>
          <a:xfrm>
            <a:off x="4376925" y="1152475"/>
            <a:ext cx="445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Revenue: $110.85 BLN (2017)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P/E Ratio: 58.27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Youtube 1.5 Monthly logged in users: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4"/>
              </a:rPr>
              <a:t>https://techcrunch.com/2017/06/22/youtube-has-1-5-billion-logged-in-monthly-users-watching-a-ton-of-mobile-video/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12534" l="9776" r="40543" t="18519"/>
          <a:stretch/>
        </p:blipFill>
        <p:spPr>
          <a:xfrm>
            <a:off x="311700" y="1017725"/>
            <a:ext cx="37052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" type="body"/>
          </p:nvPr>
        </p:nvSpPr>
        <p:spPr>
          <a:xfrm>
            <a:off x="4376925" y="1152475"/>
            <a:ext cx="445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Revenue: $40.653 BLN (2017)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P/E Ratio: 32.65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Facebook reach 2BLN monthly active users in June 2017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4"/>
              </a:rPr>
              <a:t>http://money.cnn.com/2017/06/27/technology/facebook-2-billion-users/index.html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